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Default Extension="mp4" ContentType="video/mp4"/>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48" r:id="rId1"/>
  </p:sldMasterIdLst>
  <p:notesMasterIdLst>
    <p:notesMasterId r:id="rId40"/>
  </p:notesMasterIdLst>
  <p:handoutMasterIdLst>
    <p:handoutMasterId r:id="rId41"/>
  </p:handoutMasterIdLst>
  <p:sldIdLst>
    <p:sldId id="280" r:id="rId2"/>
    <p:sldId id="258" r:id="rId3"/>
    <p:sldId id="259" r:id="rId4"/>
    <p:sldId id="282" r:id="rId5"/>
    <p:sldId id="261" r:id="rId6"/>
    <p:sldId id="262" r:id="rId7"/>
    <p:sldId id="296" r:id="rId8"/>
    <p:sldId id="297" r:id="rId9"/>
    <p:sldId id="264" r:id="rId10"/>
    <p:sldId id="265" r:id="rId11"/>
    <p:sldId id="266" r:id="rId12"/>
    <p:sldId id="267" r:id="rId13"/>
    <p:sldId id="268" r:id="rId14"/>
    <p:sldId id="298" r:id="rId15"/>
    <p:sldId id="270" r:id="rId16"/>
    <p:sldId id="269" r:id="rId17"/>
    <p:sldId id="271" r:id="rId18"/>
    <p:sldId id="272" r:id="rId19"/>
    <p:sldId id="273" r:id="rId20"/>
    <p:sldId id="274" r:id="rId21"/>
    <p:sldId id="275" r:id="rId22"/>
    <p:sldId id="276" r:id="rId23"/>
    <p:sldId id="277" r:id="rId24"/>
    <p:sldId id="278" r:id="rId25"/>
    <p:sldId id="284" r:id="rId26"/>
    <p:sldId id="285" r:id="rId27"/>
    <p:sldId id="286" r:id="rId28"/>
    <p:sldId id="287" r:id="rId29"/>
    <p:sldId id="288" r:id="rId30"/>
    <p:sldId id="289" r:id="rId31"/>
    <p:sldId id="290" r:id="rId32"/>
    <p:sldId id="291" r:id="rId33"/>
    <p:sldId id="292" r:id="rId34"/>
    <p:sldId id="293" r:id="rId35"/>
    <p:sldId id="294" r:id="rId36"/>
    <p:sldId id="295" r:id="rId37"/>
    <p:sldId id="299" r:id="rId38"/>
    <p:sldId id="279" r:id="rId39"/>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snapToObjects="1">
      <p:cViewPr varScale="1">
        <p:scale>
          <a:sx n="115" d="100"/>
          <a:sy n="115" d="100"/>
        </p:scale>
        <p:origin x="1494" y="108"/>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notesMaster" Target="notesMasters/notesMaster1.xml"/><Relationship Id="rId45"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8F5AB7F3-11D5-1842-ABAB-58FF513F1008}" type="datetimeFigureOut">
              <a:rPr lang="en-US" smtClean="0"/>
              <a:t>10/30/2019</a:t>
            </a:fld>
            <a:endParaRPr lang="en-US"/>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53F00B5A-D5CE-B440-A607-4B9C6A2A18FE}" type="slidenum">
              <a:rPr lang="en-US" smtClean="0"/>
              <a:t>‹#›</a:t>
            </a:fld>
            <a:endParaRPr lang="en-US"/>
          </a:p>
        </p:txBody>
      </p:sp>
    </p:spTree>
    <p:extLst>
      <p:ext uri="{BB962C8B-B14F-4D97-AF65-F5344CB8AC3E}">
        <p14:creationId xmlns:p14="http://schemas.microsoft.com/office/powerpoint/2010/main" val="395674008"/>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F7254DDA-D4AE-9043-82FF-2D71F09607BC}" type="datetimeFigureOut">
              <a:rPr lang="en-US" smtClean="0"/>
              <a:t>10/30/2019</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70EA10FA-BA8B-3549-B0BF-775EF5B5181E}" type="slidenum">
              <a:rPr lang="en-US" smtClean="0"/>
              <a:t>‹#›</a:t>
            </a:fld>
            <a:endParaRPr lang="en-US"/>
          </a:p>
        </p:txBody>
      </p:sp>
    </p:spTree>
    <p:extLst>
      <p:ext uri="{BB962C8B-B14F-4D97-AF65-F5344CB8AC3E}">
        <p14:creationId xmlns:p14="http://schemas.microsoft.com/office/powerpoint/2010/main" val="3652261785"/>
      </p:ext>
    </p:extLst>
  </p:cSld>
  <p:clrMap bg1="lt1" tx1="dk1" bg2="lt2" tx2="dk2" accent1="accent1" accent2="accent2" accent3="accent3" accent4="accent4" accent5="accent5" accent6="accent6" hlink="hlink" folHlink="folHlink"/>
  <p:hf hdr="0" ftr="0" dt="0"/>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0466" name="Slide Image Placeholder 1"/>
          <p:cNvSpPr>
            <a:spLocks noGrp="1" noRot="1" noChangeAspect="1" noTextEdit="1"/>
          </p:cNvSpPr>
          <p:nvPr>
            <p:ph type="sldImg"/>
          </p:nvPr>
        </p:nvSpPr>
        <p:spPr>
          <a:ln/>
        </p:spPr>
      </p:sp>
      <p:sp>
        <p:nvSpPr>
          <p:cNvPr id="3" name="Notes Placeholder 2"/>
          <p:cNvSpPr>
            <a:spLocks noGrp="1"/>
          </p:cNvSpPr>
          <p:nvPr>
            <p:ph type="body" idx="1"/>
          </p:nvPr>
        </p:nvSpPr>
        <p:spPr/>
        <p:txBody>
          <a:bodyPr>
            <a:normAutofit/>
          </a:bodyPr>
          <a:lstStyle/>
          <a:p>
            <a:pPr>
              <a:defRPr/>
            </a:pPr>
            <a:r>
              <a:rPr lang="en-US" dirty="0" smtClean="0">
                <a:latin typeface="+mn-lt"/>
              </a:rPr>
              <a:t>In the past, technique has often been over-emphasised within practice sessions. While technique is an important part of the overall skill, it has often been taught in isolation, without requiring players to think and apply the techniques to the situations required in the game. By using a game sense approach, players are challenged to think about what they are actually doing, and why. Players are taught to use the appropriate technique at the right time and place in the pressure situations of a game.</a:t>
            </a:r>
            <a:endParaRPr lang="en-GB" dirty="0" smtClean="0">
              <a:latin typeface="+mn-lt"/>
            </a:endParaRPr>
          </a:p>
          <a:p>
            <a:pPr>
              <a:defRPr/>
            </a:pPr>
            <a:r>
              <a:rPr lang="en-US" dirty="0" smtClean="0">
                <a:latin typeface="+mn-lt"/>
              </a:rPr>
              <a:t>Game Sense has been shown to result in improved learning outcomes for students.</a:t>
            </a:r>
            <a:endParaRPr lang="en-GB" dirty="0" smtClean="0">
              <a:latin typeface="+mn-lt"/>
            </a:endParaRPr>
          </a:p>
          <a:p>
            <a:pPr>
              <a:defRPr/>
            </a:pPr>
            <a:r>
              <a:rPr lang="en-GB" dirty="0" smtClean="0">
                <a:latin typeface="+mn-lt"/>
              </a:rPr>
              <a:t> </a:t>
            </a:r>
          </a:p>
          <a:p>
            <a:pPr>
              <a:defRPr/>
            </a:pPr>
            <a:r>
              <a:rPr lang="en-US" dirty="0" smtClean="0">
                <a:latin typeface="+mn-lt"/>
              </a:rPr>
              <a:t>Game Sense places an emphasis on the play, where tactical and strategic problems are posed in a modified game environment, ultimately drawing upon players to make decisions.</a:t>
            </a:r>
          </a:p>
          <a:p>
            <a:pPr>
              <a:defRPr/>
            </a:pPr>
            <a:r>
              <a:rPr lang="en-US" dirty="0" smtClean="0">
                <a:latin typeface="+mn-lt"/>
              </a:rPr>
              <a:t>It places the focus of a lesson on the student in a game situation where cognitive skills such as ‘tactics, decision-making and problem solving are critical...with isolated technique development utilised only when the player recognises the need for it’).</a:t>
            </a:r>
            <a:endParaRPr lang="en-GB" dirty="0" smtClean="0">
              <a:latin typeface="+mn-lt"/>
            </a:endParaRPr>
          </a:p>
          <a:p>
            <a:pPr>
              <a:defRPr/>
            </a:pPr>
            <a:r>
              <a:rPr lang="en-US" dirty="0" smtClean="0">
                <a:latin typeface="+mn-lt"/>
              </a:rPr>
              <a:t> </a:t>
            </a:r>
            <a:endParaRPr lang="en-GB" dirty="0" smtClean="0">
              <a:latin typeface="+mn-lt"/>
            </a:endParaRPr>
          </a:p>
          <a:p>
            <a:pPr>
              <a:defRPr/>
            </a:pPr>
            <a:r>
              <a:rPr lang="en-US" dirty="0" smtClean="0">
                <a:latin typeface="+mn-lt"/>
              </a:rPr>
              <a:t> </a:t>
            </a:r>
            <a:endParaRPr lang="en-GB" dirty="0" smtClean="0">
              <a:latin typeface="+mn-lt"/>
            </a:endParaRPr>
          </a:p>
          <a:p>
            <a:pPr>
              <a:defRPr/>
            </a:pPr>
            <a:endParaRPr lang="en-GB" dirty="0"/>
          </a:p>
        </p:txBody>
      </p:sp>
      <p:sp>
        <p:nvSpPr>
          <p:cNvPr id="190468" name="Slide Number Placeholder 3"/>
          <p:cNvSpPr>
            <a:spLocks noGrp="1"/>
          </p:cNvSpPr>
          <p:nvPr>
            <p:ph type="sldNum" sz="quarter" idx="5"/>
          </p:nvPr>
        </p:nvSpPr>
        <p:spPr>
          <a:noFill/>
        </p:spPr>
        <p:txBody>
          <a:bodyPr/>
          <a:lstStyle/>
          <a:p>
            <a:fld id="{330EDF76-DD7C-46EC-9D36-B67B31FB5628}" type="slidenum">
              <a:rPr lang="en-GB" smtClean="0"/>
              <a:pPr/>
              <a:t>27</a:t>
            </a:fld>
            <a:endParaRPr lang="en-GB" smtClean="0"/>
          </a:p>
        </p:txBody>
      </p:sp>
    </p:spTree>
    <p:extLst>
      <p:ext uri="{BB962C8B-B14F-4D97-AF65-F5344CB8AC3E}">
        <p14:creationId xmlns:p14="http://schemas.microsoft.com/office/powerpoint/2010/main" val="302123586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E804489D-582B-4798-A49E-83ACC056A2E4}" type="slidenum">
              <a:rPr lang="en-GB" altLang="en-GB"/>
              <a:pPr/>
              <a:t>28</a:t>
            </a:fld>
            <a:endParaRPr lang="en-GB" altLang="en-GB"/>
          </a:p>
        </p:txBody>
      </p:sp>
      <p:sp>
        <p:nvSpPr>
          <p:cNvPr id="721922" name="Rectangle 2"/>
          <p:cNvSpPr>
            <a:spLocks noGrp="1" noRot="1" noChangeAspect="1" noChangeArrowheads="1" noTextEdit="1"/>
          </p:cNvSpPr>
          <p:nvPr>
            <p:ph type="sldImg"/>
          </p:nvPr>
        </p:nvSpPr>
        <p:spPr>
          <a:ln/>
        </p:spPr>
      </p:sp>
      <p:sp>
        <p:nvSpPr>
          <p:cNvPr id="721923" name="Rectangle 3"/>
          <p:cNvSpPr>
            <a:spLocks noGrp="1" noChangeArrowheads="1"/>
          </p:cNvSpPr>
          <p:nvPr>
            <p:ph type="body" idx="1"/>
          </p:nvPr>
        </p:nvSpPr>
        <p:spPr/>
        <p:txBody>
          <a:bodyPr/>
          <a:lstStyle/>
          <a:p>
            <a:r>
              <a:rPr lang="en-GB" b="1" dirty="0" smtClean="0"/>
              <a:t>Talk through the learning cycle</a:t>
            </a:r>
          </a:p>
          <a:p>
            <a:r>
              <a:rPr lang="en-GB" b="1" dirty="0" smtClean="0"/>
              <a:t>“Do” is play the game, solving problems</a:t>
            </a:r>
            <a:r>
              <a:rPr lang="en-GB" b="1" baseline="0" dirty="0" smtClean="0"/>
              <a:t> set by the coach through the conditions within the game</a:t>
            </a:r>
          </a:p>
          <a:p>
            <a:r>
              <a:rPr lang="en-GB" b="1" baseline="0" dirty="0" smtClean="0"/>
              <a:t>“Review” is prompted by coaches questioning players, raising awareness</a:t>
            </a:r>
          </a:p>
          <a:p>
            <a:r>
              <a:rPr lang="en-GB" b="1" baseline="0" dirty="0" smtClean="0"/>
              <a:t>“Plan” is part of players recognising they have solve the problem and adapting for the next play</a:t>
            </a:r>
            <a:endParaRPr lang="en-GB" b="1" dirty="0"/>
          </a:p>
        </p:txBody>
      </p:sp>
    </p:spTree>
    <p:extLst>
      <p:ext uri="{BB962C8B-B14F-4D97-AF65-F5344CB8AC3E}">
        <p14:creationId xmlns:p14="http://schemas.microsoft.com/office/powerpoint/2010/main" val="109671716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1490" name="Slide Image Placeholder 1"/>
          <p:cNvSpPr>
            <a:spLocks noGrp="1" noRot="1" noChangeAspect="1" noTextEdit="1"/>
          </p:cNvSpPr>
          <p:nvPr>
            <p:ph type="sldImg"/>
          </p:nvPr>
        </p:nvSpPr>
        <p:spPr>
          <a:ln/>
        </p:spPr>
      </p:sp>
      <p:sp>
        <p:nvSpPr>
          <p:cNvPr id="3" name="Notes Placeholder 2"/>
          <p:cNvSpPr>
            <a:spLocks noGrp="1"/>
          </p:cNvSpPr>
          <p:nvPr>
            <p:ph type="body" idx="1"/>
          </p:nvPr>
        </p:nvSpPr>
        <p:spPr/>
        <p:txBody>
          <a:bodyPr>
            <a:normAutofit/>
          </a:bodyPr>
          <a:lstStyle/>
          <a:p>
            <a:pPr>
              <a:defRPr/>
            </a:pPr>
            <a:r>
              <a:rPr lang="en-US" dirty="0" smtClean="0">
                <a:latin typeface="+mn-lt"/>
              </a:rPr>
              <a:t>Coaching Through Small Sided</a:t>
            </a:r>
            <a:r>
              <a:rPr lang="en-US" baseline="0" dirty="0" smtClean="0">
                <a:latin typeface="+mn-lt"/>
              </a:rPr>
              <a:t> Games (or </a:t>
            </a:r>
            <a:r>
              <a:rPr lang="en-US" dirty="0" smtClean="0">
                <a:latin typeface="+mn-lt"/>
              </a:rPr>
              <a:t>Game Sense) is an approach to teaching that makes very effective use of active learning in that the students are learning though playing the games. In addition to this, ‘questioning is a powerful method of encouraging players to </a:t>
            </a:r>
            <a:r>
              <a:rPr lang="en-US" dirty="0" err="1" smtClean="0">
                <a:latin typeface="+mn-lt"/>
              </a:rPr>
              <a:t>analyse</a:t>
            </a:r>
            <a:r>
              <a:rPr lang="en-US" dirty="0" smtClean="0">
                <a:latin typeface="+mn-lt"/>
              </a:rPr>
              <a:t> their actions, both individually, and as a team’ (Goodman, 2001, p.7). Questions will generally relate to a particular tactical aspect.  </a:t>
            </a:r>
            <a:endParaRPr lang="en-GB" dirty="0" smtClean="0">
              <a:latin typeface="+mn-lt"/>
            </a:endParaRPr>
          </a:p>
          <a:p>
            <a:pPr>
              <a:defRPr/>
            </a:pPr>
            <a:r>
              <a:rPr lang="en-US" dirty="0" smtClean="0">
                <a:latin typeface="+mn-lt"/>
              </a:rPr>
              <a:t>Effective phrasing of questions can also help to guide the player to an answer, in the event that they are struggling with an activity. Age, experience and ability level of the players will affect the complexity of the questions used </a:t>
            </a:r>
            <a:endParaRPr lang="en-GB" dirty="0"/>
          </a:p>
        </p:txBody>
      </p:sp>
      <p:sp>
        <p:nvSpPr>
          <p:cNvPr id="191492" name="Slide Number Placeholder 3"/>
          <p:cNvSpPr>
            <a:spLocks noGrp="1"/>
          </p:cNvSpPr>
          <p:nvPr>
            <p:ph type="sldNum" sz="quarter" idx="5"/>
          </p:nvPr>
        </p:nvSpPr>
        <p:spPr>
          <a:noFill/>
        </p:spPr>
        <p:txBody>
          <a:bodyPr/>
          <a:lstStyle/>
          <a:p>
            <a:fld id="{21A034D8-F6C9-497E-A9D3-5C9E15FAD778}" type="slidenum">
              <a:rPr lang="en-GB" smtClean="0"/>
              <a:pPr/>
              <a:t>29</a:t>
            </a:fld>
            <a:endParaRPr lang="en-GB" smtClean="0"/>
          </a:p>
        </p:txBody>
      </p:sp>
    </p:spTree>
    <p:extLst>
      <p:ext uri="{BB962C8B-B14F-4D97-AF65-F5344CB8AC3E}">
        <p14:creationId xmlns:p14="http://schemas.microsoft.com/office/powerpoint/2010/main" val="365270217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2514" name="Slide Image Placeholder 1"/>
          <p:cNvSpPr>
            <a:spLocks noGrp="1" noRot="1" noChangeAspect="1" noTextEdit="1"/>
          </p:cNvSpPr>
          <p:nvPr>
            <p:ph type="sldImg"/>
          </p:nvPr>
        </p:nvSpPr>
        <p:spPr>
          <a:ln/>
        </p:spPr>
      </p:sp>
      <p:sp>
        <p:nvSpPr>
          <p:cNvPr id="3" name="Notes Placeholder 2"/>
          <p:cNvSpPr>
            <a:spLocks noGrp="1"/>
          </p:cNvSpPr>
          <p:nvPr>
            <p:ph type="body" idx="1"/>
          </p:nvPr>
        </p:nvSpPr>
        <p:spPr/>
        <p:txBody>
          <a:bodyPr>
            <a:normAutofit/>
          </a:bodyPr>
          <a:lstStyle/>
          <a:p>
            <a:pPr defTabSz="457200" eaLnBrk="1" fontAlgn="auto" hangingPunct="1">
              <a:spcBef>
                <a:spcPts val="0"/>
              </a:spcBef>
              <a:spcAft>
                <a:spcPts val="0"/>
              </a:spcAft>
              <a:defRPr/>
            </a:pPr>
            <a:r>
              <a:rPr lang="en-US" dirty="0" smtClean="0">
                <a:latin typeface="+mn-lt"/>
              </a:rPr>
              <a:t>Games can be modified depending on the number of players, equipment available, training area, specific skills needing practice, level of pressure and fitness levels.</a:t>
            </a:r>
            <a:endParaRPr lang="en-GB" dirty="0" smtClean="0">
              <a:latin typeface="+mn-lt"/>
            </a:endParaRPr>
          </a:p>
        </p:txBody>
      </p:sp>
      <p:sp>
        <p:nvSpPr>
          <p:cNvPr id="192516" name="Slide Number Placeholder 3"/>
          <p:cNvSpPr>
            <a:spLocks noGrp="1"/>
          </p:cNvSpPr>
          <p:nvPr>
            <p:ph type="sldNum" sz="quarter" idx="5"/>
          </p:nvPr>
        </p:nvSpPr>
        <p:spPr>
          <a:noFill/>
        </p:spPr>
        <p:txBody>
          <a:bodyPr/>
          <a:lstStyle/>
          <a:p>
            <a:fld id="{84A533EB-53CD-4EBF-896E-63C264C3423E}" type="slidenum">
              <a:rPr lang="en-GB" smtClean="0"/>
              <a:pPr/>
              <a:t>30</a:t>
            </a:fld>
            <a:endParaRPr lang="en-GB" smtClean="0"/>
          </a:p>
        </p:txBody>
      </p:sp>
    </p:spTree>
    <p:extLst>
      <p:ext uri="{BB962C8B-B14F-4D97-AF65-F5344CB8AC3E}">
        <p14:creationId xmlns:p14="http://schemas.microsoft.com/office/powerpoint/2010/main" val="55230753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3538" name="Slide Image Placeholder 1"/>
          <p:cNvSpPr>
            <a:spLocks noGrp="1" noRot="1" noChangeAspect="1" noTextEdit="1"/>
          </p:cNvSpPr>
          <p:nvPr>
            <p:ph type="sldImg"/>
          </p:nvPr>
        </p:nvSpPr>
        <p:spPr>
          <a:ln/>
        </p:spPr>
      </p:sp>
      <p:sp>
        <p:nvSpPr>
          <p:cNvPr id="193539" name="Notes Placeholder 2"/>
          <p:cNvSpPr>
            <a:spLocks noGrp="1"/>
          </p:cNvSpPr>
          <p:nvPr>
            <p:ph type="body" idx="1"/>
          </p:nvPr>
        </p:nvSpPr>
        <p:spPr>
          <a:noFill/>
          <a:ln/>
        </p:spPr>
        <p:txBody>
          <a:bodyPr/>
          <a:lstStyle/>
          <a:p>
            <a:r>
              <a:rPr lang="en-GB" smtClean="0"/>
              <a:t> if a coach sets the same task for a group of 15 players, at what level  does s/he aim: the top, middle or lower level? By dividing a group of 15 into three groups of five or even five groups of three, based on similarity of need, the task becomes much less difficult. In a small group, with an appropriate task, participates can be challenged appropriately so they achieve a good level of success. If the coach teaches players how to change the task, they are then able to adjust it themselves, leaving the coach freed to give feedback.</a:t>
            </a:r>
          </a:p>
        </p:txBody>
      </p:sp>
      <p:sp>
        <p:nvSpPr>
          <p:cNvPr id="193540" name="Slide Number Placeholder 3"/>
          <p:cNvSpPr>
            <a:spLocks noGrp="1"/>
          </p:cNvSpPr>
          <p:nvPr>
            <p:ph type="sldNum" sz="quarter" idx="5"/>
          </p:nvPr>
        </p:nvSpPr>
        <p:spPr>
          <a:noFill/>
        </p:spPr>
        <p:txBody>
          <a:bodyPr/>
          <a:lstStyle/>
          <a:p>
            <a:fld id="{8B8B0354-A64D-4F01-BCF0-4DD07D3D2AC4}" type="slidenum">
              <a:rPr lang="en-GB" smtClean="0"/>
              <a:pPr/>
              <a:t>32</a:t>
            </a:fld>
            <a:endParaRPr lang="en-GB" smtClean="0"/>
          </a:p>
        </p:txBody>
      </p:sp>
    </p:spTree>
    <p:extLst>
      <p:ext uri="{BB962C8B-B14F-4D97-AF65-F5344CB8AC3E}">
        <p14:creationId xmlns:p14="http://schemas.microsoft.com/office/powerpoint/2010/main" val="80299316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p:cNvSpPr>
            <a:spLocks noGrp="1" noRot="1" noChangeAspect="1" noTextEdit="1"/>
          </p:cNvSpPr>
          <p:nvPr>
            <p:ph type="sldImg"/>
          </p:nvPr>
        </p:nvSpPr>
        <p:spPr>
          <a:ln/>
        </p:spPr>
      </p:sp>
      <p:sp>
        <p:nvSpPr>
          <p:cNvPr id="35843" name="Notes Placeholder 2"/>
          <p:cNvSpPr>
            <a:spLocks noGrp="1"/>
          </p:cNvSpPr>
          <p:nvPr>
            <p:ph type="body" idx="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spcBef>
                <a:spcPct val="0"/>
              </a:spcBef>
            </a:pPr>
            <a:r>
              <a:rPr lang="en-GB">
                <a:latin typeface="Times New Roman" charset="0"/>
              </a:rPr>
              <a:t>These slides should summarise the flip chart previously put together.</a:t>
            </a:r>
          </a:p>
        </p:txBody>
      </p:sp>
      <p:sp>
        <p:nvSpPr>
          <p:cNvPr id="35844"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fld id="{FA72255A-72D4-A743-9E00-922B380758ED}" type="slidenum">
              <a:rPr lang="en-US">
                <a:latin typeface="Times New Roman" charset="0"/>
              </a:rPr>
              <a:pPr/>
              <a:t>36</a:t>
            </a:fld>
            <a:endParaRPr lang="en-US">
              <a:latin typeface="Times New Roman" charset="0"/>
            </a:endParaRPr>
          </a:p>
        </p:txBody>
      </p:sp>
    </p:spTree>
    <p:extLst>
      <p:ext uri="{BB962C8B-B14F-4D97-AF65-F5344CB8AC3E}">
        <p14:creationId xmlns:p14="http://schemas.microsoft.com/office/powerpoint/2010/main" val="160806577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lang="en-US"/>
          </a:p>
        </p:txBody>
      </p:sp>
      <p:sp>
        <p:nvSpPr>
          <p:cNvPr id="4" name="Date Placeholder 3"/>
          <p:cNvSpPr>
            <a:spLocks noGrp="1"/>
          </p:cNvSpPr>
          <p:nvPr>
            <p:ph type="dt" sz="half" idx="10"/>
          </p:nvPr>
        </p:nvSpPr>
        <p:spPr/>
        <p:txBody>
          <a:bodyPr/>
          <a:lstStyle/>
          <a:p>
            <a:fld id="{A90768A6-EA75-CE44-A717-3442DE11295C}" type="datetime1">
              <a:rPr lang="en-GB" smtClean="0"/>
              <a:t>30/10/2019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DA46268-7857-AC48-9EDF-82B2677B7DB5}" type="slidenum">
              <a:rPr lang="en-US" smtClean="0"/>
              <a:t>‹#›</a:t>
            </a:fld>
            <a:endParaRPr lang="en-US"/>
          </a:p>
        </p:txBody>
      </p:sp>
    </p:spTree>
    <p:extLst>
      <p:ext uri="{BB962C8B-B14F-4D97-AF65-F5344CB8AC3E}">
        <p14:creationId xmlns:p14="http://schemas.microsoft.com/office/powerpoint/2010/main" val="21927130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F7F9BB32-53EA-1D40-B623-D7A836314C00}" type="datetime1">
              <a:rPr lang="en-GB" smtClean="0"/>
              <a:t>30/10/2019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DA46268-7857-AC48-9EDF-82B2677B7DB5}" type="slidenum">
              <a:rPr lang="en-US" smtClean="0"/>
              <a:t>‹#›</a:t>
            </a:fld>
            <a:endParaRPr lang="en-US"/>
          </a:p>
        </p:txBody>
      </p:sp>
    </p:spTree>
    <p:extLst>
      <p:ext uri="{BB962C8B-B14F-4D97-AF65-F5344CB8AC3E}">
        <p14:creationId xmlns:p14="http://schemas.microsoft.com/office/powerpoint/2010/main" val="41614261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D6A3C99B-5909-F949-910F-6DC8767C8951}" type="datetime1">
              <a:rPr lang="en-GB" smtClean="0"/>
              <a:t>30/10/2019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DA46268-7857-AC48-9EDF-82B2677B7DB5}" type="slidenum">
              <a:rPr lang="en-US" smtClean="0"/>
              <a:t>‹#›</a:t>
            </a:fld>
            <a:endParaRPr lang="en-US"/>
          </a:p>
        </p:txBody>
      </p:sp>
    </p:spTree>
    <p:extLst>
      <p:ext uri="{BB962C8B-B14F-4D97-AF65-F5344CB8AC3E}">
        <p14:creationId xmlns:p14="http://schemas.microsoft.com/office/powerpoint/2010/main" val="370177004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Date Placeholder 4"/>
          <p:cNvSpPr>
            <a:spLocks noGrp="1"/>
          </p:cNvSpPr>
          <p:nvPr>
            <p:ph type="dt" sz="half" idx="10"/>
          </p:nvPr>
        </p:nvSpPr>
        <p:spPr/>
        <p:txBody>
          <a:bodyPr/>
          <a:lstStyle/>
          <a:p>
            <a:fld id="{00D1E2BD-EDC0-794B-B5D0-7C326F0983B0}" type="datetime1">
              <a:rPr lang="en-GB" smtClean="0"/>
              <a:t>30/10/2019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DA46268-7857-AC48-9EDF-82B2677B7DB5}" type="slidenum">
              <a:rPr lang="en-US" smtClean="0"/>
              <a:t>‹#›</a:t>
            </a:fld>
            <a:endParaRPr lang="en-US"/>
          </a:p>
        </p:txBody>
      </p:sp>
    </p:spTree>
    <p:extLst>
      <p:ext uri="{BB962C8B-B14F-4D97-AF65-F5344CB8AC3E}">
        <p14:creationId xmlns:p14="http://schemas.microsoft.com/office/powerpoint/2010/main" val="89440779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7" name="Date Placeholder 6"/>
          <p:cNvSpPr>
            <a:spLocks noGrp="1"/>
          </p:cNvSpPr>
          <p:nvPr>
            <p:ph type="dt" sz="half" idx="10"/>
          </p:nvPr>
        </p:nvSpPr>
        <p:spPr/>
        <p:txBody>
          <a:bodyPr/>
          <a:lstStyle/>
          <a:p>
            <a:fld id="{B11E9F82-858C-844C-89A5-8E1F40D25C5B}" type="datetime1">
              <a:rPr lang="en-GB" smtClean="0"/>
              <a:t>30/10/2019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9DA46268-7857-AC48-9EDF-82B2677B7DB5}" type="slidenum">
              <a:rPr lang="en-US" smtClean="0"/>
              <a:t>‹#›</a:t>
            </a:fld>
            <a:endParaRPr lang="en-US"/>
          </a:p>
        </p:txBody>
      </p:sp>
    </p:spTree>
    <p:extLst>
      <p:ext uri="{BB962C8B-B14F-4D97-AF65-F5344CB8AC3E}">
        <p14:creationId xmlns:p14="http://schemas.microsoft.com/office/powerpoint/2010/main" val="5658280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Date Placeholder 2"/>
          <p:cNvSpPr>
            <a:spLocks noGrp="1"/>
          </p:cNvSpPr>
          <p:nvPr>
            <p:ph type="dt" sz="half" idx="10"/>
          </p:nvPr>
        </p:nvSpPr>
        <p:spPr/>
        <p:txBody>
          <a:bodyPr/>
          <a:lstStyle/>
          <a:p>
            <a:fld id="{3AF35101-466E-8C4E-9D3D-467D2CEBEA06}" type="datetime1">
              <a:rPr lang="en-GB" smtClean="0"/>
              <a:t>30/10/2019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9DA46268-7857-AC48-9EDF-82B2677B7DB5}" type="slidenum">
              <a:rPr lang="en-US" smtClean="0"/>
              <a:t>‹#›</a:t>
            </a:fld>
            <a:endParaRPr lang="en-US"/>
          </a:p>
        </p:txBody>
      </p:sp>
    </p:spTree>
    <p:extLst>
      <p:ext uri="{BB962C8B-B14F-4D97-AF65-F5344CB8AC3E}">
        <p14:creationId xmlns:p14="http://schemas.microsoft.com/office/powerpoint/2010/main" val="6676013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56F9FF8-EB46-184B-B297-8D5A143363D1}" type="datetime1">
              <a:rPr lang="en-GB" smtClean="0"/>
              <a:t>30/10/2019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9DA46268-7857-AC48-9EDF-82B2677B7DB5}" type="slidenum">
              <a:rPr lang="en-US" smtClean="0"/>
              <a:t>‹#›</a:t>
            </a:fld>
            <a:endParaRPr lang="en-US"/>
          </a:p>
        </p:txBody>
      </p:sp>
    </p:spTree>
    <p:extLst>
      <p:ext uri="{BB962C8B-B14F-4D97-AF65-F5344CB8AC3E}">
        <p14:creationId xmlns:p14="http://schemas.microsoft.com/office/powerpoint/2010/main" val="13216608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774313C5-7135-A34A-9852-85F15B8238AD}" type="datetime1">
              <a:rPr lang="en-GB" smtClean="0"/>
              <a:t>30/10/2019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DA46268-7857-AC48-9EDF-82B2677B7DB5}" type="slidenum">
              <a:rPr lang="en-US" smtClean="0"/>
              <a:t>‹#›</a:t>
            </a:fld>
            <a:endParaRPr lang="en-US"/>
          </a:p>
        </p:txBody>
      </p:sp>
    </p:spTree>
    <p:extLst>
      <p:ext uri="{BB962C8B-B14F-4D97-AF65-F5344CB8AC3E}">
        <p14:creationId xmlns:p14="http://schemas.microsoft.com/office/powerpoint/2010/main" val="20155296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BE5D10B2-205C-5B46-8FB8-F14CCE052A98}" type="datetime1">
              <a:rPr lang="en-GB" smtClean="0"/>
              <a:t>30/10/2019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DA46268-7857-AC48-9EDF-82B2677B7DB5}" type="slidenum">
              <a:rPr lang="en-US" smtClean="0"/>
              <a:t>‹#›</a:t>
            </a:fld>
            <a:endParaRPr lang="en-US"/>
          </a:p>
        </p:txBody>
      </p:sp>
    </p:spTree>
    <p:extLst>
      <p:ext uri="{BB962C8B-B14F-4D97-AF65-F5344CB8AC3E}">
        <p14:creationId xmlns:p14="http://schemas.microsoft.com/office/powerpoint/2010/main" val="36444848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6F793963-5E2C-874F-8AA1-EFACCE09DB39}" type="datetime1">
              <a:rPr lang="en-GB" smtClean="0"/>
              <a:t>30/10/2019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DA46268-7857-AC48-9EDF-82B2677B7DB5}" type="slidenum">
              <a:rPr lang="en-US" smtClean="0"/>
              <a:t>‹#›</a:t>
            </a:fld>
            <a:endParaRPr lang="en-US"/>
          </a:p>
        </p:txBody>
      </p:sp>
    </p:spTree>
    <p:extLst>
      <p:ext uri="{BB962C8B-B14F-4D97-AF65-F5344CB8AC3E}">
        <p14:creationId xmlns:p14="http://schemas.microsoft.com/office/powerpoint/2010/main" val="72231217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GB"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B2AD51BA-1F04-DC49-A77D-873145BF6D0B}" type="datetime1">
              <a:rPr lang="en-GB" smtClean="0"/>
              <a:t>30/10/2019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DA46268-7857-AC48-9EDF-82B2677B7DB5}" type="slidenum">
              <a:rPr lang="en-US" smtClean="0"/>
              <a:t>‹#›</a:t>
            </a:fld>
            <a:endParaRPr lang="en-US"/>
          </a:p>
        </p:txBody>
      </p:sp>
    </p:spTree>
    <p:extLst>
      <p:ext uri="{BB962C8B-B14F-4D97-AF65-F5344CB8AC3E}">
        <p14:creationId xmlns:p14="http://schemas.microsoft.com/office/powerpoint/2010/main" val="383090489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Content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33907093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GB"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GB" dirty="0" smtClean="0"/>
              <a:t>Click to edit Master text styles</a:t>
            </a:r>
          </a:p>
          <a:p>
            <a:pPr lvl="1"/>
            <a:r>
              <a:rPr lang="en-GB" dirty="0" smtClean="0"/>
              <a:t>Second level</a:t>
            </a:r>
          </a:p>
          <a:p>
            <a:pPr lvl="2"/>
            <a:r>
              <a:rPr lang="en-GB" dirty="0" smtClean="0"/>
              <a:t>Third level</a:t>
            </a:r>
          </a:p>
          <a:p>
            <a:pPr lvl="3"/>
            <a:r>
              <a:rPr lang="en-GB" dirty="0" smtClean="0"/>
              <a:t>Fourth level</a:t>
            </a:r>
          </a:p>
          <a:p>
            <a:pPr lvl="4"/>
            <a:r>
              <a:rPr lang="en-GB" dirty="0" smtClean="0"/>
              <a:t>Fifth level</a:t>
            </a:r>
            <a:endParaRPr lang="en-US" dirty="0"/>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030D411-E4ED-024E-A838-DCCC9A43A6C8}" type="datetime1">
              <a:rPr lang="en-GB" smtClean="0"/>
              <a:t>30/10/2019</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DA46268-7857-AC48-9EDF-82B2677B7DB5}" type="slidenum">
              <a:rPr lang="en-US" smtClean="0"/>
              <a:t>‹#›</a:t>
            </a:fld>
            <a:endParaRPr lang="en-US"/>
          </a:p>
        </p:txBody>
      </p:sp>
      <p:pic>
        <p:nvPicPr>
          <p:cNvPr id="7" name="Picture 6"/>
          <p:cNvPicPr/>
          <p:nvPr/>
        </p:nvPicPr>
        <p:blipFill>
          <a:blip r:embed="rId14"/>
          <a:srcRect/>
          <a:stretch>
            <a:fillRect/>
          </a:stretch>
        </p:blipFill>
        <p:spPr bwMode="auto">
          <a:xfrm>
            <a:off x="5531556" y="5757333"/>
            <a:ext cx="3155244" cy="990600"/>
          </a:xfrm>
          <a:prstGeom prst="rect">
            <a:avLst/>
          </a:prstGeom>
          <a:noFill/>
          <a:ln w="9525">
            <a:noFill/>
            <a:miter lim="800000"/>
            <a:headEnd/>
            <a:tailEnd/>
          </a:ln>
        </p:spPr>
      </p:pic>
    </p:spTree>
    <p:extLst>
      <p:ext uri="{BB962C8B-B14F-4D97-AF65-F5344CB8AC3E}">
        <p14:creationId xmlns:p14="http://schemas.microsoft.com/office/powerpoint/2010/main" val="4087099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hf sldNum="0" hdr="0" ftr="0" dt="0"/>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image" Target="../media/image6.jpg"/><Relationship Id="rId5" Type="http://schemas.openxmlformats.org/officeDocument/2006/relationships/image" Target="../media/image5.png"/><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12.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9.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12.xml"/></Relationships>
</file>

<file path=ppt/slides/_rels/slide17.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Layout" Target="../slideLayouts/slideLayout1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2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jpeg"/><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88637" y="4683663"/>
            <a:ext cx="5255261" cy="1966519"/>
          </a:xfrm>
        </p:spPr>
        <p:txBody>
          <a:bodyPr>
            <a:noAutofit/>
          </a:bodyPr>
          <a:lstStyle/>
          <a:p>
            <a:r>
              <a:rPr lang="en-US" dirty="0" smtClean="0"/>
              <a:t>Sports Management</a:t>
            </a:r>
            <a:r>
              <a:rPr lang="en-US" dirty="0"/>
              <a:t/>
            </a:r>
            <a:br>
              <a:rPr lang="en-US" dirty="0"/>
            </a:br>
            <a:r>
              <a:rPr lang="en-US" sz="2400" dirty="0" smtClean="0"/>
              <a:t>Skill Acquisition + Small Sided Games</a:t>
            </a:r>
            <a:endParaRPr lang="en-US" sz="2400" dirty="0"/>
          </a:p>
        </p:txBody>
      </p:sp>
      <p:pic>
        <p:nvPicPr>
          <p:cNvPr id="6" name="Picture 5"/>
          <p:cNvPicPr>
            <a:picLocks noChangeAspect="1"/>
          </p:cNvPicPr>
          <p:nvPr/>
        </p:nvPicPr>
        <p:blipFill>
          <a:blip r:embed="rId2"/>
          <a:stretch>
            <a:fillRect/>
          </a:stretch>
        </p:blipFill>
        <p:spPr>
          <a:xfrm>
            <a:off x="6811818" y="2378364"/>
            <a:ext cx="2027381" cy="2043545"/>
          </a:xfrm>
          <a:prstGeom prst="rect">
            <a:avLst/>
          </a:prstGeom>
        </p:spPr>
      </p:pic>
      <p:pic>
        <p:nvPicPr>
          <p:cNvPr id="7" name="Picture 6"/>
          <p:cNvPicPr>
            <a:picLocks noChangeAspect="1"/>
          </p:cNvPicPr>
          <p:nvPr/>
        </p:nvPicPr>
        <p:blipFill>
          <a:blip r:embed="rId3"/>
          <a:stretch>
            <a:fillRect/>
          </a:stretch>
        </p:blipFill>
        <p:spPr>
          <a:xfrm>
            <a:off x="6811818" y="219364"/>
            <a:ext cx="2027381" cy="2043545"/>
          </a:xfrm>
          <a:prstGeom prst="rect">
            <a:avLst/>
          </a:prstGeom>
        </p:spPr>
      </p:pic>
      <p:pic>
        <p:nvPicPr>
          <p:cNvPr id="8" name="Picture 7"/>
          <p:cNvPicPr>
            <a:picLocks noChangeAspect="1"/>
          </p:cNvPicPr>
          <p:nvPr/>
        </p:nvPicPr>
        <p:blipFill>
          <a:blip r:embed="rId4"/>
          <a:stretch>
            <a:fillRect/>
          </a:stretch>
        </p:blipFill>
        <p:spPr>
          <a:xfrm>
            <a:off x="4565650" y="2378364"/>
            <a:ext cx="2095500" cy="2032000"/>
          </a:xfrm>
          <a:prstGeom prst="rect">
            <a:avLst/>
          </a:prstGeom>
        </p:spPr>
      </p:pic>
      <p:pic>
        <p:nvPicPr>
          <p:cNvPr id="11" name="Picture 10"/>
          <p:cNvPicPr>
            <a:picLocks noChangeAspect="1"/>
          </p:cNvPicPr>
          <p:nvPr/>
        </p:nvPicPr>
        <p:blipFill>
          <a:blip r:embed="rId5"/>
          <a:stretch>
            <a:fillRect/>
          </a:stretch>
        </p:blipFill>
        <p:spPr>
          <a:xfrm>
            <a:off x="4631459" y="230909"/>
            <a:ext cx="2029691" cy="2032000"/>
          </a:xfrm>
          <a:prstGeom prst="rect">
            <a:avLst/>
          </a:prstGeom>
        </p:spPr>
      </p:pic>
      <p:pic>
        <p:nvPicPr>
          <p:cNvPr id="14" name="Picture 13" descr="15462394-pilates-aerobics-women-group-with-stability-ball-in-a-row-on-mirror-gym.jpg"/>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288637" y="230910"/>
            <a:ext cx="4255654" cy="4179454"/>
          </a:xfrm>
          <a:prstGeom prst="rect">
            <a:avLst/>
          </a:prstGeom>
        </p:spPr>
      </p:pic>
    </p:spTree>
    <p:extLst>
      <p:ext uri="{BB962C8B-B14F-4D97-AF65-F5344CB8AC3E}">
        <p14:creationId xmlns:p14="http://schemas.microsoft.com/office/powerpoint/2010/main" val="805808795"/>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The Acquisition of Skill</a:t>
            </a:r>
            <a:endParaRPr lang="en-US" dirty="0"/>
          </a:p>
        </p:txBody>
      </p:sp>
      <p:pic>
        <p:nvPicPr>
          <p:cNvPr id="7" name="Content Placeholder 6" descr="images.jpeg"/>
          <p:cNvPicPr>
            <a:picLocks noGrp="1" noChangeAspect="1"/>
          </p:cNvPicPr>
          <p:nvPr>
            <p:ph sz="half" idx="2"/>
          </p:nvPr>
        </p:nvPicPr>
        <p:blipFill>
          <a:blip r:embed="rId2">
            <a:extLst>
              <a:ext uri="{28A0092B-C50C-407E-A947-70E740481C1C}">
                <a14:useLocalDpi xmlns:a14="http://schemas.microsoft.com/office/drawing/2010/main" val="0"/>
              </a:ext>
            </a:extLst>
          </a:blip>
          <a:srcRect l="9676" r="9676"/>
          <a:stretch>
            <a:fillRect/>
          </a:stretch>
        </p:blipFill>
        <p:spPr>
          <a:xfrm>
            <a:off x="4400550" y="1600200"/>
            <a:ext cx="4457700" cy="3977155"/>
          </a:xfrm>
        </p:spPr>
      </p:pic>
      <p:pic>
        <p:nvPicPr>
          <p:cNvPr id="6" name="Content Placeholder 5" descr="Unknown.jpeg"/>
          <p:cNvPicPr>
            <a:picLocks noGrp="1" noChangeAspect="1"/>
          </p:cNvPicPr>
          <p:nvPr>
            <p:ph sz="half" idx="1"/>
          </p:nvPr>
        </p:nvPicPr>
        <p:blipFill>
          <a:blip r:embed="rId3">
            <a:extLst>
              <a:ext uri="{28A0092B-C50C-407E-A947-70E740481C1C}">
                <a14:useLocalDpi xmlns:a14="http://schemas.microsoft.com/office/drawing/2010/main" val="0"/>
              </a:ext>
            </a:extLst>
          </a:blip>
          <a:srcRect l="20310" r="20310"/>
          <a:stretch>
            <a:fillRect/>
          </a:stretch>
        </p:blipFill>
        <p:spPr>
          <a:xfrm>
            <a:off x="457200" y="1600201"/>
            <a:ext cx="4038600" cy="3977154"/>
          </a:xfrm>
        </p:spPr>
      </p:pic>
    </p:spTree>
    <p:extLst>
      <p:ext uri="{BB962C8B-B14F-4D97-AF65-F5344CB8AC3E}">
        <p14:creationId xmlns:p14="http://schemas.microsoft.com/office/powerpoint/2010/main" val="2888487350"/>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141493" y="401875"/>
            <a:ext cx="3256420" cy="523220"/>
          </a:xfrm>
          <a:prstGeom prst="rect">
            <a:avLst/>
          </a:prstGeom>
          <a:noFill/>
        </p:spPr>
        <p:txBody>
          <a:bodyPr wrap="none" rtlCol="0">
            <a:spAutoFit/>
          </a:bodyPr>
          <a:lstStyle/>
          <a:p>
            <a:r>
              <a:rPr lang="en-US" sz="2800" dirty="0" smtClean="0">
                <a:solidFill>
                  <a:srgbClr val="0000FF"/>
                </a:solidFill>
              </a:rPr>
              <a:t>Definition of a skill</a:t>
            </a:r>
            <a:endParaRPr lang="en-US" sz="2800" dirty="0">
              <a:solidFill>
                <a:srgbClr val="0000FF"/>
              </a:solidFill>
            </a:endParaRPr>
          </a:p>
        </p:txBody>
      </p:sp>
      <p:sp>
        <p:nvSpPr>
          <p:cNvPr id="5" name="TextBox 4"/>
          <p:cNvSpPr txBox="1"/>
          <p:nvPr/>
        </p:nvSpPr>
        <p:spPr>
          <a:xfrm>
            <a:off x="803868" y="2652376"/>
            <a:ext cx="7767336" cy="1815882"/>
          </a:xfrm>
          <a:prstGeom prst="rect">
            <a:avLst/>
          </a:prstGeom>
          <a:noFill/>
        </p:spPr>
        <p:txBody>
          <a:bodyPr wrap="square" rtlCol="0">
            <a:spAutoFit/>
          </a:bodyPr>
          <a:lstStyle/>
          <a:p>
            <a:pPr>
              <a:defRPr/>
            </a:pPr>
            <a:r>
              <a:rPr lang="en-US" sz="2800" dirty="0">
                <a:solidFill>
                  <a:srgbClr val="0000FF"/>
                </a:solidFill>
                <a:latin typeface="Calibri"/>
                <a:cs typeface="Calibri"/>
                <a:sym typeface="Marker Felt" charset="0"/>
              </a:rPr>
              <a:t>Is a technique that is performed regularly with efficient and </a:t>
            </a:r>
            <a:r>
              <a:rPr lang="en-US" sz="2800" dirty="0" err="1" smtClean="0">
                <a:solidFill>
                  <a:srgbClr val="0000FF"/>
                </a:solidFill>
                <a:latin typeface="Calibri"/>
                <a:cs typeface="Calibri"/>
                <a:sym typeface="Marker Felt" charset="0"/>
              </a:rPr>
              <a:t>co</a:t>
            </a:r>
            <a:r>
              <a:rPr lang="en-US" sz="2800" dirty="0" err="1">
                <a:solidFill>
                  <a:srgbClr val="0000FF"/>
                </a:solidFill>
                <a:latin typeface="Calibri"/>
                <a:cs typeface="Calibri"/>
                <a:sym typeface="Marker Felt" charset="0"/>
              </a:rPr>
              <a:t>-ordinated</a:t>
            </a:r>
            <a:r>
              <a:rPr lang="en-US" sz="2800" dirty="0">
                <a:solidFill>
                  <a:srgbClr val="0000FF"/>
                </a:solidFill>
                <a:latin typeface="Calibri"/>
                <a:cs typeface="Calibri"/>
                <a:sym typeface="Marker Felt" charset="0"/>
              </a:rPr>
              <a:t> movement, with a minimum of effort, yet with a certainty of outcome (best decision at any given time)  under pressure</a:t>
            </a:r>
            <a:r>
              <a:rPr lang="en-US" sz="2800" dirty="0">
                <a:latin typeface="Calibri"/>
                <a:cs typeface="Calibri"/>
                <a:sym typeface="Marker Felt" charset="0"/>
              </a:rPr>
              <a:t> </a:t>
            </a:r>
          </a:p>
        </p:txBody>
      </p:sp>
      <p:sp>
        <p:nvSpPr>
          <p:cNvPr id="6" name="TextBox 5"/>
          <p:cNvSpPr txBox="1"/>
          <p:nvPr/>
        </p:nvSpPr>
        <p:spPr>
          <a:xfrm>
            <a:off x="932487" y="1382451"/>
            <a:ext cx="1544714" cy="400110"/>
          </a:xfrm>
          <a:prstGeom prst="rect">
            <a:avLst/>
          </a:prstGeom>
          <a:noFill/>
        </p:spPr>
        <p:txBody>
          <a:bodyPr wrap="none" rtlCol="0">
            <a:spAutoFit/>
          </a:bodyPr>
          <a:lstStyle/>
          <a:p>
            <a:r>
              <a:rPr lang="en-US" sz="2000" dirty="0" smtClean="0">
                <a:solidFill>
                  <a:srgbClr val="050403"/>
                </a:solidFill>
                <a:latin typeface="+mj-lt"/>
              </a:rPr>
              <a:t>High speed</a:t>
            </a:r>
            <a:endParaRPr lang="en-US" sz="2000" dirty="0">
              <a:solidFill>
                <a:srgbClr val="050403"/>
              </a:solidFill>
              <a:latin typeface="+mj-lt"/>
            </a:endParaRPr>
          </a:p>
        </p:txBody>
      </p:sp>
      <p:sp>
        <p:nvSpPr>
          <p:cNvPr id="7" name="TextBox 6"/>
          <p:cNvSpPr txBox="1"/>
          <p:nvPr/>
        </p:nvSpPr>
        <p:spPr>
          <a:xfrm>
            <a:off x="3030945" y="1182396"/>
            <a:ext cx="2522420" cy="400110"/>
          </a:xfrm>
          <a:prstGeom prst="rect">
            <a:avLst/>
          </a:prstGeom>
          <a:noFill/>
        </p:spPr>
        <p:txBody>
          <a:bodyPr wrap="none" rtlCol="0">
            <a:spAutoFit/>
          </a:bodyPr>
          <a:lstStyle/>
          <a:p>
            <a:r>
              <a:rPr lang="en-US" sz="2000" dirty="0" smtClean="0">
                <a:solidFill>
                  <a:srgbClr val="050403"/>
                </a:solidFill>
                <a:latin typeface="Avenir Book"/>
                <a:cs typeface="Avenir Book"/>
                <a:sym typeface="Marker Felt" charset="0"/>
              </a:rPr>
              <a:t>Greater Consistency</a:t>
            </a:r>
            <a:endParaRPr lang="en-GB" sz="2000" dirty="0">
              <a:solidFill>
                <a:srgbClr val="050403"/>
              </a:solidFill>
            </a:endParaRPr>
          </a:p>
        </p:txBody>
      </p:sp>
      <p:sp>
        <p:nvSpPr>
          <p:cNvPr id="8" name="TextBox 7"/>
          <p:cNvSpPr txBox="1"/>
          <p:nvPr/>
        </p:nvSpPr>
        <p:spPr>
          <a:xfrm>
            <a:off x="5779376" y="1382451"/>
            <a:ext cx="3222807" cy="400110"/>
          </a:xfrm>
          <a:prstGeom prst="rect">
            <a:avLst/>
          </a:prstGeom>
          <a:noFill/>
        </p:spPr>
        <p:txBody>
          <a:bodyPr wrap="none" rtlCol="0">
            <a:spAutoFit/>
          </a:bodyPr>
          <a:lstStyle/>
          <a:p>
            <a:r>
              <a:rPr lang="en-US" sz="2000" dirty="0" smtClean="0">
                <a:solidFill>
                  <a:srgbClr val="050403"/>
                </a:solidFill>
                <a:latin typeface="Avenir Book"/>
                <a:cs typeface="Avenir Book"/>
                <a:sym typeface="Marker Felt" charset="0"/>
              </a:rPr>
              <a:t>Precision and Smoothnes</a:t>
            </a:r>
            <a:r>
              <a:rPr lang="en-US" dirty="0" smtClean="0">
                <a:solidFill>
                  <a:srgbClr val="050403"/>
                </a:solidFill>
                <a:latin typeface="Avenir Book"/>
                <a:cs typeface="Avenir Book"/>
                <a:sym typeface="Marker Felt" charset="0"/>
              </a:rPr>
              <a:t>s</a:t>
            </a:r>
            <a:endParaRPr lang="en-GB" dirty="0">
              <a:solidFill>
                <a:srgbClr val="050403"/>
              </a:solidFill>
            </a:endParaRPr>
          </a:p>
        </p:txBody>
      </p:sp>
      <p:sp>
        <p:nvSpPr>
          <p:cNvPr id="10" name="Down Arrow 9"/>
          <p:cNvSpPr/>
          <p:nvPr/>
        </p:nvSpPr>
        <p:spPr>
          <a:xfrm rot="9529771">
            <a:off x="1560683" y="1740441"/>
            <a:ext cx="569126" cy="953560"/>
          </a:xfrm>
          <a:prstGeom prst="downArrow">
            <a:avLst>
              <a:gd name="adj1" fmla="val 50000"/>
              <a:gd name="adj2" fmla="val 45045"/>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sp>
        <p:nvSpPr>
          <p:cNvPr id="12" name="Down Arrow 11"/>
          <p:cNvSpPr/>
          <p:nvPr/>
        </p:nvSpPr>
        <p:spPr>
          <a:xfrm rot="11135141">
            <a:off x="3943663" y="1735899"/>
            <a:ext cx="561018" cy="918594"/>
          </a:xfrm>
          <a:prstGeom prst="down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sp>
        <p:nvSpPr>
          <p:cNvPr id="13" name="Down Arrow 12"/>
          <p:cNvSpPr/>
          <p:nvPr/>
        </p:nvSpPr>
        <p:spPr>
          <a:xfrm rot="11572490">
            <a:off x="6663672" y="1735699"/>
            <a:ext cx="561018" cy="1002596"/>
          </a:xfrm>
          <a:prstGeom prst="down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sp>
        <p:nvSpPr>
          <p:cNvPr id="14" name="TextBox 13"/>
          <p:cNvSpPr txBox="1"/>
          <p:nvPr/>
        </p:nvSpPr>
        <p:spPr>
          <a:xfrm>
            <a:off x="932487" y="5280836"/>
            <a:ext cx="2600066" cy="400110"/>
          </a:xfrm>
          <a:prstGeom prst="rect">
            <a:avLst/>
          </a:prstGeom>
          <a:noFill/>
        </p:spPr>
        <p:txBody>
          <a:bodyPr wrap="none" rtlCol="0">
            <a:spAutoFit/>
          </a:bodyPr>
          <a:lstStyle/>
          <a:p>
            <a:r>
              <a:rPr lang="en-US" sz="2000" dirty="0" smtClean="0">
                <a:solidFill>
                  <a:srgbClr val="050403"/>
                </a:solidFill>
                <a:latin typeface="+mj-lt"/>
                <a:cs typeface="Avenir Book"/>
                <a:sym typeface="Marker Felt" charset="0"/>
              </a:rPr>
              <a:t>Increase in accuracy</a:t>
            </a:r>
            <a:endParaRPr lang="en-GB" sz="2000" dirty="0">
              <a:solidFill>
                <a:srgbClr val="050403"/>
              </a:solidFill>
              <a:latin typeface="+mj-lt"/>
            </a:endParaRPr>
          </a:p>
        </p:txBody>
      </p:sp>
      <p:sp>
        <p:nvSpPr>
          <p:cNvPr id="15" name="TextBox 14"/>
          <p:cNvSpPr txBox="1"/>
          <p:nvPr/>
        </p:nvSpPr>
        <p:spPr>
          <a:xfrm>
            <a:off x="3346286" y="5737233"/>
            <a:ext cx="2207079" cy="400110"/>
          </a:xfrm>
          <a:prstGeom prst="rect">
            <a:avLst/>
          </a:prstGeom>
          <a:noFill/>
        </p:spPr>
        <p:txBody>
          <a:bodyPr wrap="none" rtlCol="0">
            <a:spAutoFit/>
          </a:bodyPr>
          <a:lstStyle/>
          <a:p>
            <a:r>
              <a:rPr lang="en-US" sz="2000" dirty="0" smtClean="0">
                <a:solidFill>
                  <a:srgbClr val="050403"/>
                </a:solidFill>
                <a:latin typeface="+mj-lt"/>
                <a:cs typeface="Avenir Book"/>
                <a:sym typeface="Marker Felt" charset="0"/>
              </a:rPr>
              <a:t>Reduction in </a:t>
            </a:r>
            <a:r>
              <a:rPr lang="en-US" sz="2000" dirty="0" smtClean="0">
                <a:solidFill>
                  <a:srgbClr val="050403"/>
                </a:solidFill>
                <a:latin typeface="+mj-lt"/>
                <a:cs typeface="Avenir Book"/>
                <a:sym typeface="Marker Felt" charset="0"/>
              </a:rPr>
              <a:t>error</a:t>
            </a:r>
            <a:r>
              <a:rPr lang="en-US" sz="2000" dirty="0">
                <a:solidFill>
                  <a:srgbClr val="050403"/>
                </a:solidFill>
                <a:latin typeface="Avenir Book"/>
                <a:cs typeface="Avenir Book"/>
                <a:sym typeface="Marker Felt" charset="0"/>
              </a:rPr>
              <a:t>s</a:t>
            </a:r>
            <a:endParaRPr lang="en-US" sz="2000" dirty="0">
              <a:solidFill>
                <a:srgbClr val="050403"/>
              </a:solidFill>
            </a:endParaRPr>
          </a:p>
        </p:txBody>
      </p:sp>
      <p:sp>
        <p:nvSpPr>
          <p:cNvPr id="16" name="TextBox 15"/>
          <p:cNvSpPr txBox="1"/>
          <p:nvPr/>
        </p:nvSpPr>
        <p:spPr>
          <a:xfrm>
            <a:off x="6715764" y="5280836"/>
            <a:ext cx="1294495" cy="400110"/>
          </a:xfrm>
          <a:prstGeom prst="rect">
            <a:avLst/>
          </a:prstGeom>
          <a:noFill/>
        </p:spPr>
        <p:txBody>
          <a:bodyPr wrap="none" rtlCol="0">
            <a:spAutoFit/>
          </a:bodyPr>
          <a:lstStyle/>
          <a:p>
            <a:r>
              <a:rPr lang="en-US" sz="2000" dirty="0" smtClean="0">
                <a:solidFill>
                  <a:srgbClr val="050403"/>
                </a:solidFill>
                <a:latin typeface="+mj-lt"/>
                <a:cs typeface="Avenir Book"/>
                <a:sym typeface="Marker Felt" charset="0"/>
              </a:rPr>
              <a:t>Effortless</a:t>
            </a:r>
            <a:endParaRPr lang="en-GB" sz="2000" dirty="0">
              <a:solidFill>
                <a:srgbClr val="050403"/>
              </a:solidFill>
              <a:latin typeface="+mj-lt"/>
            </a:endParaRPr>
          </a:p>
        </p:txBody>
      </p:sp>
      <p:sp>
        <p:nvSpPr>
          <p:cNvPr id="18" name="Down Arrow 17"/>
          <p:cNvSpPr/>
          <p:nvPr/>
        </p:nvSpPr>
        <p:spPr>
          <a:xfrm>
            <a:off x="4264275" y="4619124"/>
            <a:ext cx="567559" cy="1001100"/>
          </a:xfrm>
          <a:prstGeom prst="down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sp>
        <p:nvSpPr>
          <p:cNvPr id="19" name="Down Arrow 18"/>
          <p:cNvSpPr/>
          <p:nvPr/>
        </p:nvSpPr>
        <p:spPr>
          <a:xfrm rot="1833003">
            <a:off x="1715232" y="4357590"/>
            <a:ext cx="567559" cy="1001100"/>
          </a:xfrm>
          <a:prstGeom prst="down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sp>
        <p:nvSpPr>
          <p:cNvPr id="20" name="Down Arrow 19"/>
          <p:cNvSpPr/>
          <p:nvPr/>
        </p:nvSpPr>
        <p:spPr>
          <a:xfrm rot="19891812">
            <a:off x="6685133" y="4357590"/>
            <a:ext cx="567559" cy="1001100"/>
          </a:xfrm>
          <a:prstGeom prst="down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4249658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2000"/>
                                        <p:tgtEl>
                                          <p:spTgt spid="10"/>
                                        </p:tgtEl>
                                      </p:cBhvr>
                                    </p:animEffect>
                                    <p:anim calcmode="lin" valueType="num">
                                      <p:cBhvr>
                                        <p:cTn id="8" dur="2000" fill="hold"/>
                                        <p:tgtEl>
                                          <p:spTgt spid="10"/>
                                        </p:tgtEl>
                                        <p:attrNameLst>
                                          <p:attrName>ppt_w</p:attrName>
                                        </p:attrNameLst>
                                      </p:cBhvr>
                                      <p:tavLst>
                                        <p:tav tm="0" fmla="#ppt_w*sin(2.5*pi*$)">
                                          <p:val>
                                            <p:fltVal val="0"/>
                                          </p:val>
                                        </p:tav>
                                        <p:tav tm="100000">
                                          <p:val>
                                            <p:fltVal val="1"/>
                                          </p:val>
                                        </p:tav>
                                      </p:tavLst>
                                    </p:anim>
                                    <p:anim calcmode="lin" valueType="num">
                                      <p:cBhvr>
                                        <p:cTn id="9" dur="2000" fill="hold"/>
                                        <p:tgtEl>
                                          <p:spTgt spid="10"/>
                                        </p:tgtEl>
                                        <p:attrNameLst>
                                          <p:attrName>ppt_h</p:attrName>
                                        </p:attrNameLst>
                                      </p:cBhvr>
                                      <p:tavLst>
                                        <p:tav tm="0">
                                          <p:val>
                                            <p:strVal val="#ppt_h"/>
                                          </p:val>
                                        </p:tav>
                                        <p:tav tm="100000">
                                          <p:val>
                                            <p:strVal val="#ppt_h"/>
                                          </p:val>
                                        </p:tav>
                                      </p:tavLst>
                                    </p:anim>
                                  </p:childTnLst>
                                </p:cTn>
                              </p:par>
                            </p:childTnLst>
                          </p:cTn>
                        </p:par>
                      </p:childTnLst>
                    </p:cTn>
                  </p:par>
                  <p:par>
                    <p:cTn id="10" fill="hold">
                      <p:stCondLst>
                        <p:cond delay="indefinite"/>
                      </p:stCondLst>
                      <p:childTnLst>
                        <p:par>
                          <p:cTn id="11" fill="hold">
                            <p:stCondLst>
                              <p:cond delay="0"/>
                            </p:stCondLst>
                            <p:childTnLst>
                              <p:par>
                                <p:cTn id="12" presetID="45" presetClass="entr" presetSubtype="0" fill="hold" grpId="0" nodeType="clickEffect">
                                  <p:stCondLst>
                                    <p:cond delay="0"/>
                                  </p:stCondLst>
                                  <p:childTnLst>
                                    <p:set>
                                      <p:cBhvr>
                                        <p:cTn id="13" dur="1" fill="hold">
                                          <p:stCondLst>
                                            <p:cond delay="0"/>
                                          </p:stCondLst>
                                        </p:cTn>
                                        <p:tgtEl>
                                          <p:spTgt spid="12"/>
                                        </p:tgtEl>
                                        <p:attrNameLst>
                                          <p:attrName>style.visibility</p:attrName>
                                        </p:attrNameLst>
                                      </p:cBhvr>
                                      <p:to>
                                        <p:strVal val="visible"/>
                                      </p:to>
                                    </p:set>
                                    <p:animEffect transition="in" filter="fade">
                                      <p:cBhvr>
                                        <p:cTn id="14" dur="2000"/>
                                        <p:tgtEl>
                                          <p:spTgt spid="12"/>
                                        </p:tgtEl>
                                      </p:cBhvr>
                                    </p:animEffect>
                                    <p:anim calcmode="lin" valueType="num">
                                      <p:cBhvr>
                                        <p:cTn id="15" dur="2000" fill="hold"/>
                                        <p:tgtEl>
                                          <p:spTgt spid="12"/>
                                        </p:tgtEl>
                                        <p:attrNameLst>
                                          <p:attrName>ppt_w</p:attrName>
                                        </p:attrNameLst>
                                      </p:cBhvr>
                                      <p:tavLst>
                                        <p:tav tm="0" fmla="#ppt_w*sin(2.5*pi*$)">
                                          <p:val>
                                            <p:fltVal val="0"/>
                                          </p:val>
                                        </p:tav>
                                        <p:tav tm="100000">
                                          <p:val>
                                            <p:fltVal val="1"/>
                                          </p:val>
                                        </p:tav>
                                      </p:tavLst>
                                    </p:anim>
                                    <p:anim calcmode="lin" valueType="num">
                                      <p:cBhvr>
                                        <p:cTn id="16" dur="2000" fill="hold"/>
                                        <p:tgtEl>
                                          <p:spTgt spid="12"/>
                                        </p:tgtEl>
                                        <p:attrNameLst>
                                          <p:attrName>ppt_h</p:attrName>
                                        </p:attrNameLst>
                                      </p:cBhvr>
                                      <p:tavLst>
                                        <p:tav tm="0">
                                          <p:val>
                                            <p:strVal val="#ppt_h"/>
                                          </p:val>
                                        </p:tav>
                                        <p:tav tm="100000">
                                          <p:val>
                                            <p:strVal val="#ppt_h"/>
                                          </p:val>
                                        </p:tav>
                                      </p:tavLst>
                                    </p:anim>
                                  </p:childTnLst>
                                </p:cTn>
                              </p:par>
                            </p:childTnLst>
                          </p:cTn>
                        </p:par>
                      </p:childTnLst>
                    </p:cTn>
                  </p:par>
                  <p:par>
                    <p:cTn id="17" fill="hold">
                      <p:stCondLst>
                        <p:cond delay="indefinite"/>
                      </p:stCondLst>
                      <p:childTnLst>
                        <p:par>
                          <p:cTn id="18" fill="hold">
                            <p:stCondLst>
                              <p:cond delay="0"/>
                            </p:stCondLst>
                            <p:childTnLst>
                              <p:par>
                                <p:cTn id="19" presetID="45" presetClass="entr" presetSubtype="0" fill="hold" grpId="0" nodeType="clickEffect">
                                  <p:stCondLst>
                                    <p:cond delay="0"/>
                                  </p:stCondLst>
                                  <p:childTnLst>
                                    <p:set>
                                      <p:cBhvr>
                                        <p:cTn id="20" dur="1" fill="hold">
                                          <p:stCondLst>
                                            <p:cond delay="0"/>
                                          </p:stCondLst>
                                        </p:cTn>
                                        <p:tgtEl>
                                          <p:spTgt spid="13"/>
                                        </p:tgtEl>
                                        <p:attrNameLst>
                                          <p:attrName>style.visibility</p:attrName>
                                        </p:attrNameLst>
                                      </p:cBhvr>
                                      <p:to>
                                        <p:strVal val="visible"/>
                                      </p:to>
                                    </p:set>
                                    <p:animEffect transition="in" filter="fade">
                                      <p:cBhvr>
                                        <p:cTn id="21" dur="2000"/>
                                        <p:tgtEl>
                                          <p:spTgt spid="13"/>
                                        </p:tgtEl>
                                      </p:cBhvr>
                                    </p:animEffect>
                                    <p:anim calcmode="lin" valueType="num">
                                      <p:cBhvr>
                                        <p:cTn id="22" dur="2000" fill="hold"/>
                                        <p:tgtEl>
                                          <p:spTgt spid="13"/>
                                        </p:tgtEl>
                                        <p:attrNameLst>
                                          <p:attrName>ppt_w</p:attrName>
                                        </p:attrNameLst>
                                      </p:cBhvr>
                                      <p:tavLst>
                                        <p:tav tm="0" fmla="#ppt_w*sin(2.5*pi*$)">
                                          <p:val>
                                            <p:fltVal val="0"/>
                                          </p:val>
                                        </p:tav>
                                        <p:tav tm="100000">
                                          <p:val>
                                            <p:fltVal val="1"/>
                                          </p:val>
                                        </p:tav>
                                      </p:tavLst>
                                    </p:anim>
                                    <p:anim calcmode="lin" valueType="num">
                                      <p:cBhvr>
                                        <p:cTn id="23" dur="2000" fill="hold"/>
                                        <p:tgtEl>
                                          <p:spTgt spid="13"/>
                                        </p:tgtEl>
                                        <p:attrNameLst>
                                          <p:attrName>ppt_h</p:attrName>
                                        </p:attrNameLst>
                                      </p:cBhvr>
                                      <p:tavLst>
                                        <p:tav tm="0">
                                          <p:val>
                                            <p:strVal val="#ppt_h"/>
                                          </p:val>
                                        </p:tav>
                                        <p:tav tm="100000">
                                          <p:val>
                                            <p:strVal val="#ppt_h"/>
                                          </p:val>
                                        </p:tav>
                                      </p:tavLst>
                                    </p:anim>
                                  </p:childTnLst>
                                </p:cTn>
                              </p:par>
                            </p:childTnLst>
                          </p:cTn>
                        </p:par>
                      </p:childTnLst>
                    </p:cTn>
                  </p:par>
                  <p:par>
                    <p:cTn id="24" fill="hold">
                      <p:stCondLst>
                        <p:cond delay="indefinite"/>
                      </p:stCondLst>
                      <p:childTnLst>
                        <p:par>
                          <p:cTn id="25" fill="hold">
                            <p:stCondLst>
                              <p:cond delay="0"/>
                            </p:stCondLst>
                            <p:childTnLst>
                              <p:par>
                                <p:cTn id="26" presetID="26" presetClass="entr" presetSubtype="0" fill="hold" grpId="0" nodeType="clickEffect">
                                  <p:stCondLst>
                                    <p:cond delay="0"/>
                                  </p:stCondLst>
                                  <p:childTnLst>
                                    <p:set>
                                      <p:cBhvr>
                                        <p:cTn id="27" dur="1" fill="hold">
                                          <p:stCondLst>
                                            <p:cond delay="0"/>
                                          </p:stCondLst>
                                        </p:cTn>
                                        <p:tgtEl>
                                          <p:spTgt spid="18"/>
                                        </p:tgtEl>
                                        <p:attrNameLst>
                                          <p:attrName>style.visibility</p:attrName>
                                        </p:attrNameLst>
                                      </p:cBhvr>
                                      <p:to>
                                        <p:strVal val="visible"/>
                                      </p:to>
                                    </p:set>
                                    <p:animEffect transition="in" filter="wipe(down)">
                                      <p:cBhvr>
                                        <p:cTn id="28" dur="580">
                                          <p:stCondLst>
                                            <p:cond delay="0"/>
                                          </p:stCondLst>
                                        </p:cTn>
                                        <p:tgtEl>
                                          <p:spTgt spid="18"/>
                                        </p:tgtEl>
                                      </p:cBhvr>
                                    </p:animEffect>
                                    <p:anim calcmode="lin" valueType="num">
                                      <p:cBhvr>
                                        <p:cTn id="29" dur="1822" tmFilter="0,0; 0.14,0.36; 0.43,0.73; 0.71,0.91; 1.0,1.0">
                                          <p:stCondLst>
                                            <p:cond delay="0"/>
                                          </p:stCondLst>
                                        </p:cTn>
                                        <p:tgtEl>
                                          <p:spTgt spid="18"/>
                                        </p:tgtEl>
                                        <p:attrNameLst>
                                          <p:attrName>ppt_x</p:attrName>
                                        </p:attrNameLst>
                                      </p:cBhvr>
                                      <p:tavLst>
                                        <p:tav tm="0">
                                          <p:val>
                                            <p:strVal val="#ppt_x-0.25"/>
                                          </p:val>
                                        </p:tav>
                                        <p:tav tm="100000">
                                          <p:val>
                                            <p:strVal val="#ppt_x"/>
                                          </p:val>
                                        </p:tav>
                                      </p:tavLst>
                                    </p:anim>
                                    <p:anim calcmode="lin" valueType="num">
                                      <p:cBhvr>
                                        <p:cTn id="30" dur="664" tmFilter="0.0,0.0; 0.25,0.07; 0.50,0.2; 0.75,0.467; 1.0,1.0">
                                          <p:stCondLst>
                                            <p:cond delay="0"/>
                                          </p:stCondLst>
                                        </p:cTn>
                                        <p:tgtEl>
                                          <p:spTgt spid="18"/>
                                        </p:tgtEl>
                                        <p:attrNameLst>
                                          <p:attrName>ppt_y</p:attrName>
                                        </p:attrNameLst>
                                      </p:cBhvr>
                                      <p:tavLst>
                                        <p:tav tm="0" fmla="#ppt_y-sin(pi*$)/3">
                                          <p:val>
                                            <p:fltVal val="0.5"/>
                                          </p:val>
                                        </p:tav>
                                        <p:tav tm="100000">
                                          <p:val>
                                            <p:fltVal val="1"/>
                                          </p:val>
                                        </p:tav>
                                      </p:tavLst>
                                    </p:anim>
                                    <p:anim calcmode="lin" valueType="num">
                                      <p:cBhvr>
                                        <p:cTn id="31" dur="664" tmFilter="0, 0; 0.125,0.2665; 0.25,0.4; 0.375,0.465; 0.5,0.5;  0.625,0.535; 0.75,0.6; 0.875,0.7335; 1,1">
                                          <p:stCondLst>
                                            <p:cond delay="664"/>
                                          </p:stCondLst>
                                        </p:cTn>
                                        <p:tgtEl>
                                          <p:spTgt spid="18"/>
                                        </p:tgtEl>
                                        <p:attrNameLst>
                                          <p:attrName>ppt_y</p:attrName>
                                        </p:attrNameLst>
                                      </p:cBhvr>
                                      <p:tavLst>
                                        <p:tav tm="0" fmla="#ppt_y-sin(pi*$)/9">
                                          <p:val>
                                            <p:fltVal val="0"/>
                                          </p:val>
                                        </p:tav>
                                        <p:tav tm="100000">
                                          <p:val>
                                            <p:fltVal val="1"/>
                                          </p:val>
                                        </p:tav>
                                      </p:tavLst>
                                    </p:anim>
                                    <p:anim calcmode="lin" valueType="num">
                                      <p:cBhvr>
                                        <p:cTn id="32" dur="332" tmFilter="0, 0; 0.125,0.2665; 0.25,0.4; 0.375,0.465; 0.5,0.5;  0.625,0.535; 0.75,0.6; 0.875,0.7335; 1,1">
                                          <p:stCondLst>
                                            <p:cond delay="1324"/>
                                          </p:stCondLst>
                                        </p:cTn>
                                        <p:tgtEl>
                                          <p:spTgt spid="18"/>
                                        </p:tgtEl>
                                        <p:attrNameLst>
                                          <p:attrName>ppt_y</p:attrName>
                                        </p:attrNameLst>
                                      </p:cBhvr>
                                      <p:tavLst>
                                        <p:tav tm="0" fmla="#ppt_y-sin(pi*$)/27">
                                          <p:val>
                                            <p:fltVal val="0"/>
                                          </p:val>
                                        </p:tav>
                                        <p:tav tm="100000">
                                          <p:val>
                                            <p:fltVal val="1"/>
                                          </p:val>
                                        </p:tav>
                                      </p:tavLst>
                                    </p:anim>
                                    <p:anim calcmode="lin" valueType="num">
                                      <p:cBhvr>
                                        <p:cTn id="33" dur="164" tmFilter="0, 0; 0.125,0.2665; 0.25,0.4; 0.375,0.465; 0.5,0.5;  0.625,0.535; 0.75,0.6; 0.875,0.7335; 1,1">
                                          <p:stCondLst>
                                            <p:cond delay="1656"/>
                                          </p:stCondLst>
                                        </p:cTn>
                                        <p:tgtEl>
                                          <p:spTgt spid="18"/>
                                        </p:tgtEl>
                                        <p:attrNameLst>
                                          <p:attrName>ppt_y</p:attrName>
                                        </p:attrNameLst>
                                      </p:cBhvr>
                                      <p:tavLst>
                                        <p:tav tm="0" fmla="#ppt_y-sin(pi*$)/81">
                                          <p:val>
                                            <p:fltVal val="0"/>
                                          </p:val>
                                        </p:tav>
                                        <p:tav tm="100000">
                                          <p:val>
                                            <p:fltVal val="1"/>
                                          </p:val>
                                        </p:tav>
                                      </p:tavLst>
                                    </p:anim>
                                    <p:animScale>
                                      <p:cBhvr>
                                        <p:cTn id="34" dur="26">
                                          <p:stCondLst>
                                            <p:cond delay="650"/>
                                          </p:stCondLst>
                                        </p:cTn>
                                        <p:tgtEl>
                                          <p:spTgt spid="18"/>
                                        </p:tgtEl>
                                      </p:cBhvr>
                                      <p:to x="100000" y="60000"/>
                                    </p:animScale>
                                    <p:animScale>
                                      <p:cBhvr>
                                        <p:cTn id="35" dur="166" decel="50000">
                                          <p:stCondLst>
                                            <p:cond delay="676"/>
                                          </p:stCondLst>
                                        </p:cTn>
                                        <p:tgtEl>
                                          <p:spTgt spid="18"/>
                                        </p:tgtEl>
                                      </p:cBhvr>
                                      <p:to x="100000" y="100000"/>
                                    </p:animScale>
                                    <p:animScale>
                                      <p:cBhvr>
                                        <p:cTn id="36" dur="26">
                                          <p:stCondLst>
                                            <p:cond delay="1312"/>
                                          </p:stCondLst>
                                        </p:cTn>
                                        <p:tgtEl>
                                          <p:spTgt spid="18"/>
                                        </p:tgtEl>
                                      </p:cBhvr>
                                      <p:to x="100000" y="80000"/>
                                    </p:animScale>
                                    <p:animScale>
                                      <p:cBhvr>
                                        <p:cTn id="37" dur="166" decel="50000">
                                          <p:stCondLst>
                                            <p:cond delay="1338"/>
                                          </p:stCondLst>
                                        </p:cTn>
                                        <p:tgtEl>
                                          <p:spTgt spid="18"/>
                                        </p:tgtEl>
                                      </p:cBhvr>
                                      <p:to x="100000" y="100000"/>
                                    </p:animScale>
                                    <p:animScale>
                                      <p:cBhvr>
                                        <p:cTn id="38" dur="26">
                                          <p:stCondLst>
                                            <p:cond delay="1642"/>
                                          </p:stCondLst>
                                        </p:cTn>
                                        <p:tgtEl>
                                          <p:spTgt spid="18"/>
                                        </p:tgtEl>
                                      </p:cBhvr>
                                      <p:to x="100000" y="90000"/>
                                    </p:animScale>
                                    <p:animScale>
                                      <p:cBhvr>
                                        <p:cTn id="39" dur="166" decel="50000">
                                          <p:stCondLst>
                                            <p:cond delay="1668"/>
                                          </p:stCondLst>
                                        </p:cTn>
                                        <p:tgtEl>
                                          <p:spTgt spid="18"/>
                                        </p:tgtEl>
                                      </p:cBhvr>
                                      <p:to x="100000" y="100000"/>
                                    </p:animScale>
                                    <p:animScale>
                                      <p:cBhvr>
                                        <p:cTn id="40" dur="26">
                                          <p:stCondLst>
                                            <p:cond delay="1808"/>
                                          </p:stCondLst>
                                        </p:cTn>
                                        <p:tgtEl>
                                          <p:spTgt spid="18"/>
                                        </p:tgtEl>
                                      </p:cBhvr>
                                      <p:to x="100000" y="95000"/>
                                    </p:animScale>
                                    <p:animScale>
                                      <p:cBhvr>
                                        <p:cTn id="41" dur="166" decel="50000">
                                          <p:stCondLst>
                                            <p:cond delay="1834"/>
                                          </p:stCondLst>
                                        </p:cTn>
                                        <p:tgtEl>
                                          <p:spTgt spid="18"/>
                                        </p:tgtEl>
                                      </p:cBhvr>
                                      <p:to x="100000" y="100000"/>
                                    </p:animScale>
                                  </p:childTnLst>
                                </p:cTn>
                              </p:par>
                            </p:childTnLst>
                          </p:cTn>
                        </p:par>
                      </p:childTnLst>
                    </p:cTn>
                  </p:par>
                  <p:par>
                    <p:cTn id="42" fill="hold">
                      <p:stCondLst>
                        <p:cond delay="indefinite"/>
                      </p:stCondLst>
                      <p:childTnLst>
                        <p:par>
                          <p:cTn id="43" fill="hold">
                            <p:stCondLst>
                              <p:cond delay="0"/>
                            </p:stCondLst>
                            <p:childTnLst>
                              <p:par>
                                <p:cTn id="44" presetID="26" presetClass="entr" presetSubtype="0" fill="hold" grpId="0" nodeType="clickEffect">
                                  <p:stCondLst>
                                    <p:cond delay="0"/>
                                  </p:stCondLst>
                                  <p:childTnLst>
                                    <p:set>
                                      <p:cBhvr>
                                        <p:cTn id="45" dur="1" fill="hold">
                                          <p:stCondLst>
                                            <p:cond delay="0"/>
                                          </p:stCondLst>
                                        </p:cTn>
                                        <p:tgtEl>
                                          <p:spTgt spid="19"/>
                                        </p:tgtEl>
                                        <p:attrNameLst>
                                          <p:attrName>style.visibility</p:attrName>
                                        </p:attrNameLst>
                                      </p:cBhvr>
                                      <p:to>
                                        <p:strVal val="visible"/>
                                      </p:to>
                                    </p:set>
                                    <p:animEffect transition="in" filter="wipe(down)">
                                      <p:cBhvr>
                                        <p:cTn id="46" dur="580">
                                          <p:stCondLst>
                                            <p:cond delay="0"/>
                                          </p:stCondLst>
                                        </p:cTn>
                                        <p:tgtEl>
                                          <p:spTgt spid="19"/>
                                        </p:tgtEl>
                                      </p:cBhvr>
                                    </p:animEffect>
                                    <p:anim calcmode="lin" valueType="num">
                                      <p:cBhvr>
                                        <p:cTn id="47" dur="1822" tmFilter="0,0; 0.14,0.36; 0.43,0.73; 0.71,0.91; 1.0,1.0">
                                          <p:stCondLst>
                                            <p:cond delay="0"/>
                                          </p:stCondLst>
                                        </p:cTn>
                                        <p:tgtEl>
                                          <p:spTgt spid="19"/>
                                        </p:tgtEl>
                                        <p:attrNameLst>
                                          <p:attrName>ppt_x</p:attrName>
                                        </p:attrNameLst>
                                      </p:cBhvr>
                                      <p:tavLst>
                                        <p:tav tm="0">
                                          <p:val>
                                            <p:strVal val="#ppt_x-0.25"/>
                                          </p:val>
                                        </p:tav>
                                        <p:tav tm="100000">
                                          <p:val>
                                            <p:strVal val="#ppt_x"/>
                                          </p:val>
                                        </p:tav>
                                      </p:tavLst>
                                    </p:anim>
                                    <p:anim calcmode="lin" valueType="num">
                                      <p:cBhvr>
                                        <p:cTn id="48" dur="664" tmFilter="0.0,0.0; 0.25,0.07; 0.50,0.2; 0.75,0.467; 1.0,1.0">
                                          <p:stCondLst>
                                            <p:cond delay="0"/>
                                          </p:stCondLst>
                                        </p:cTn>
                                        <p:tgtEl>
                                          <p:spTgt spid="19"/>
                                        </p:tgtEl>
                                        <p:attrNameLst>
                                          <p:attrName>ppt_y</p:attrName>
                                        </p:attrNameLst>
                                      </p:cBhvr>
                                      <p:tavLst>
                                        <p:tav tm="0" fmla="#ppt_y-sin(pi*$)/3">
                                          <p:val>
                                            <p:fltVal val="0.5"/>
                                          </p:val>
                                        </p:tav>
                                        <p:tav tm="100000">
                                          <p:val>
                                            <p:fltVal val="1"/>
                                          </p:val>
                                        </p:tav>
                                      </p:tavLst>
                                    </p:anim>
                                    <p:anim calcmode="lin" valueType="num">
                                      <p:cBhvr>
                                        <p:cTn id="49" dur="664" tmFilter="0, 0; 0.125,0.2665; 0.25,0.4; 0.375,0.465; 0.5,0.5;  0.625,0.535; 0.75,0.6; 0.875,0.7335; 1,1">
                                          <p:stCondLst>
                                            <p:cond delay="664"/>
                                          </p:stCondLst>
                                        </p:cTn>
                                        <p:tgtEl>
                                          <p:spTgt spid="19"/>
                                        </p:tgtEl>
                                        <p:attrNameLst>
                                          <p:attrName>ppt_y</p:attrName>
                                        </p:attrNameLst>
                                      </p:cBhvr>
                                      <p:tavLst>
                                        <p:tav tm="0" fmla="#ppt_y-sin(pi*$)/9">
                                          <p:val>
                                            <p:fltVal val="0"/>
                                          </p:val>
                                        </p:tav>
                                        <p:tav tm="100000">
                                          <p:val>
                                            <p:fltVal val="1"/>
                                          </p:val>
                                        </p:tav>
                                      </p:tavLst>
                                    </p:anim>
                                    <p:anim calcmode="lin" valueType="num">
                                      <p:cBhvr>
                                        <p:cTn id="50" dur="332" tmFilter="0, 0; 0.125,0.2665; 0.25,0.4; 0.375,0.465; 0.5,0.5;  0.625,0.535; 0.75,0.6; 0.875,0.7335; 1,1">
                                          <p:stCondLst>
                                            <p:cond delay="1324"/>
                                          </p:stCondLst>
                                        </p:cTn>
                                        <p:tgtEl>
                                          <p:spTgt spid="19"/>
                                        </p:tgtEl>
                                        <p:attrNameLst>
                                          <p:attrName>ppt_y</p:attrName>
                                        </p:attrNameLst>
                                      </p:cBhvr>
                                      <p:tavLst>
                                        <p:tav tm="0" fmla="#ppt_y-sin(pi*$)/27">
                                          <p:val>
                                            <p:fltVal val="0"/>
                                          </p:val>
                                        </p:tav>
                                        <p:tav tm="100000">
                                          <p:val>
                                            <p:fltVal val="1"/>
                                          </p:val>
                                        </p:tav>
                                      </p:tavLst>
                                    </p:anim>
                                    <p:anim calcmode="lin" valueType="num">
                                      <p:cBhvr>
                                        <p:cTn id="51" dur="164" tmFilter="0, 0; 0.125,0.2665; 0.25,0.4; 0.375,0.465; 0.5,0.5;  0.625,0.535; 0.75,0.6; 0.875,0.7335; 1,1">
                                          <p:stCondLst>
                                            <p:cond delay="1656"/>
                                          </p:stCondLst>
                                        </p:cTn>
                                        <p:tgtEl>
                                          <p:spTgt spid="19"/>
                                        </p:tgtEl>
                                        <p:attrNameLst>
                                          <p:attrName>ppt_y</p:attrName>
                                        </p:attrNameLst>
                                      </p:cBhvr>
                                      <p:tavLst>
                                        <p:tav tm="0" fmla="#ppt_y-sin(pi*$)/81">
                                          <p:val>
                                            <p:fltVal val="0"/>
                                          </p:val>
                                        </p:tav>
                                        <p:tav tm="100000">
                                          <p:val>
                                            <p:fltVal val="1"/>
                                          </p:val>
                                        </p:tav>
                                      </p:tavLst>
                                    </p:anim>
                                    <p:animScale>
                                      <p:cBhvr>
                                        <p:cTn id="52" dur="26">
                                          <p:stCondLst>
                                            <p:cond delay="650"/>
                                          </p:stCondLst>
                                        </p:cTn>
                                        <p:tgtEl>
                                          <p:spTgt spid="19"/>
                                        </p:tgtEl>
                                      </p:cBhvr>
                                      <p:to x="100000" y="60000"/>
                                    </p:animScale>
                                    <p:animScale>
                                      <p:cBhvr>
                                        <p:cTn id="53" dur="166" decel="50000">
                                          <p:stCondLst>
                                            <p:cond delay="676"/>
                                          </p:stCondLst>
                                        </p:cTn>
                                        <p:tgtEl>
                                          <p:spTgt spid="19"/>
                                        </p:tgtEl>
                                      </p:cBhvr>
                                      <p:to x="100000" y="100000"/>
                                    </p:animScale>
                                    <p:animScale>
                                      <p:cBhvr>
                                        <p:cTn id="54" dur="26">
                                          <p:stCondLst>
                                            <p:cond delay="1312"/>
                                          </p:stCondLst>
                                        </p:cTn>
                                        <p:tgtEl>
                                          <p:spTgt spid="19"/>
                                        </p:tgtEl>
                                      </p:cBhvr>
                                      <p:to x="100000" y="80000"/>
                                    </p:animScale>
                                    <p:animScale>
                                      <p:cBhvr>
                                        <p:cTn id="55" dur="166" decel="50000">
                                          <p:stCondLst>
                                            <p:cond delay="1338"/>
                                          </p:stCondLst>
                                        </p:cTn>
                                        <p:tgtEl>
                                          <p:spTgt spid="19"/>
                                        </p:tgtEl>
                                      </p:cBhvr>
                                      <p:to x="100000" y="100000"/>
                                    </p:animScale>
                                    <p:animScale>
                                      <p:cBhvr>
                                        <p:cTn id="56" dur="26">
                                          <p:stCondLst>
                                            <p:cond delay="1642"/>
                                          </p:stCondLst>
                                        </p:cTn>
                                        <p:tgtEl>
                                          <p:spTgt spid="19"/>
                                        </p:tgtEl>
                                      </p:cBhvr>
                                      <p:to x="100000" y="90000"/>
                                    </p:animScale>
                                    <p:animScale>
                                      <p:cBhvr>
                                        <p:cTn id="57" dur="166" decel="50000">
                                          <p:stCondLst>
                                            <p:cond delay="1668"/>
                                          </p:stCondLst>
                                        </p:cTn>
                                        <p:tgtEl>
                                          <p:spTgt spid="19"/>
                                        </p:tgtEl>
                                      </p:cBhvr>
                                      <p:to x="100000" y="100000"/>
                                    </p:animScale>
                                    <p:animScale>
                                      <p:cBhvr>
                                        <p:cTn id="58" dur="26">
                                          <p:stCondLst>
                                            <p:cond delay="1808"/>
                                          </p:stCondLst>
                                        </p:cTn>
                                        <p:tgtEl>
                                          <p:spTgt spid="19"/>
                                        </p:tgtEl>
                                      </p:cBhvr>
                                      <p:to x="100000" y="95000"/>
                                    </p:animScale>
                                    <p:animScale>
                                      <p:cBhvr>
                                        <p:cTn id="59" dur="166" decel="50000">
                                          <p:stCondLst>
                                            <p:cond delay="1834"/>
                                          </p:stCondLst>
                                        </p:cTn>
                                        <p:tgtEl>
                                          <p:spTgt spid="19"/>
                                        </p:tgtEl>
                                      </p:cBhvr>
                                      <p:to x="100000" y="100000"/>
                                    </p:animScale>
                                  </p:childTnLst>
                                </p:cTn>
                              </p:par>
                            </p:childTnLst>
                          </p:cTn>
                        </p:par>
                      </p:childTnLst>
                    </p:cTn>
                  </p:par>
                  <p:par>
                    <p:cTn id="60" fill="hold">
                      <p:stCondLst>
                        <p:cond delay="indefinite"/>
                      </p:stCondLst>
                      <p:childTnLst>
                        <p:par>
                          <p:cTn id="61" fill="hold">
                            <p:stCondLst>
                              <p:cond delay="0"/>
                            </p:stCondLst>
                            <p:childTnLst>
                              <p:par>
                                <p:cTn id="62" presetID="26" presetClass="entr" presetSubtype="0" fill="hold" grpId="0" nodeType="clickEffect">
                                  <p:stCondLst>
                                    <p:cond delay="0"/>
                                  </p:stCondLst>
                                  <p:childTnLst>
                                    <p:set>
                                      <p:cBhvr>
                                        <p:cTn id="63" dur="1" fill="hold">
                                          <p:stCondLst>
                                            <p:cond delay="0"/>
                                          </p:stCondLst>
                                        </p:cTn>
                                        <p:tgtEl>
                                          <p:spTgt spid="20"/>
                                        </p:tgtEl>
                                        <p:attrNameLst>
                                          <p:attrName>style.visibility</p:attrName>
                                        </p:attrNameLst>
                                      </p:cBhvr>
                                      <p:to>
                                        <p:strVal val="visible"/>
                                      </p:to>
                                    </p:set>
                                    <p:animEffect transition="in" filter="wipe(down)">
                                      <p:cBhvr>
                                        <p:cTn id="64" dur="580">
                                          <p:stCondLst>
                                            <p:cond delay="0"/>
                                          </p:stCondLst>
                                        </p:cTn>
                                        <p:tgtEl>
                                          <p:spTgt spid="20"/>
                                        </p:tgtEl>
                                      </p:cBhvr>
                                    </p:animEffect>
                                    <p:anim calcmode="lin" valueType="num">
                                      <p:cBhvr>
                                        <p:cTn id="65" dur="1822" tmFilter="0,0; 0.14,0.36; 0.43,0.73; 0.71,0.91; 1.0,1.0">
                                          <p:stCondLst>
                                            <p:cond delay="0"/>
                                          </p:stCondLst>
                                        </p:cTn>
                                        <p:tgtEl>
                                          <p:spTgt spid="20"/>
                                        </p:tgtEl>
                                        <p:attrNameLst>
                                          <p:attrName>ppt_x</p:attrName>
                                        </p:attrNameLst>
                                      </p:cBhvr>
                                      <p:tavLst>
                                        <p:tav tm="0">
                                          <p:val>
                                            <p:strVal val="#ppt_x-0.25"/>
                                          </p:val>
                                        </p:tav>
                                        <p:tav tm="100000">
                                          <p:val>
                                            <p:strVal val="#ppt_x"/>
                                          </p:val>
                                        </p:tav>
                                      </p:tavLst>
                                    </p:anim>
                                    <p:anim calcmode="lin" valueType="num">
                                      <p:cBhvr>
                                        <p:cTn id="66" dur="664" tmFilter="0.0,0.0; 0.25,0.07; 0.50,0.2; 0.75,0.467; 1.0,1.0">
                                          <p:stCondLst>
                                            <p:cond delay="0"/>
                                          </p:stCondLst>
                                        </p:cTn>
                                        <p:tgtEl>
                                          <p:spTgt spid="20"/>
                                        </p:tgtEl>
                                        <p:attrNameLst>
                                          <p:attrName>ppt_y</p:attrName>
                                        </p:attrNameLst>
                                      </p:cBhvr>
                                      <p:tavLst>
                                        <p:tav tm="0" fmla="#ppt_y-sin(pi*$)/3">
                                          <p:val>
                                            <p:fltVal val="0.5"/>
                                          </p:val>
                                        </p:tav>
                                        <p:tav tm="100000">
                                          <p:val>
                                            <p:fltVal val="1"/>
                                          </p:val>
                                        </p:tav>
                                      </p:tavLst>
                                    </p:anim>
                                    <p:anim calcmode="lin" valueType="num">
                                      <p:cBhvr>
                                        <p:cTn id="67" dur="664" tmFilter="0, 0; 0.125,0.2665; 0.25,0.4; 0.375,0.465; 0.5,0.5;  0.625,0.535; 0.75,0.6; 0.875,0.7335; 1,1">
                                          <p:stCondLst>
                                            <p:cond delay="664"/>
                                          </p:stCondLst>
                                        </p:cTn>
                                        <p:tgtEl>
                                          <p:spTgt spid="20"/>
                                        </p:tgtEl>
                                        <p:attrNameLst>
                                          <p:attrName>ppt_y</p:attrName>
                                        </p:attrNameLst>
                                      </p:cBhvr>
                                      <p:tavLst>
                                        <p:tav tm="0" fmla="#ppt_y-sin(pi*$)/9">
                                          <p:val>
                                            <p:fltVal val="0"/>
                                          </p:val>
                                        </p:tav>
                                        <p:tav tm="100000">
                                          <p:val>
                                            <p:fltVal val="1"/>
                                          </p:val>
                                        </p:tav>
                                      </p:tavLst>
                                    </p:anim>
                                    <p:anim calcmode="lin" valueType="num">
                                      <p:cBhvr>
                                        <p:cTn id="68" dur="332" tmFilter="0, 0; 0.125,0.2665; 0.25,0.4; 0.375,0.465; 0.5,0.5;  0.625,0.535; 0.75,0.6; 0.875,0.7335; 1,1">
                                          <p:stCondLst>
                                            <p:cond delay="1324"/>
                                          </p:stCondLst>
                                        </p:cTn>
                                        <p:tgtEl>
                                          <p:spTgt spid="20"/>
                                        </p:tgtEl>
                                        <p:attrNameLst>
                                          <p:attrName>ppt_y</p:attrName>
                                        </p:attrNameLst>
                                      </p:cBhvr>
                                      <p:tavLst>
                                        <p:tav tm="0" fmla="#ppt_y-sin(pi*$)/27">
                                          <p:val>
                                            <p:fltVal val="0"/>
                                          </p:val>
                                        </p:tav>
                                        <p:tav tm="100000">
                                          <p:val>
                                            <p:fltVal val="1"/>
                                          </p:val>
                                        </p:tav>
                                      </p:tavLst>
                                    </p:anim>
                                    <p:anim calcmode="lin" valueType="num">
                                      <p:cBhvr>
                                        <p:cTn id="69" dur="164" tmFilter="0, 0; 0.125,0.2665; 0.25,0.4; 0.375,0.465; 0.5,0.5;  0.625,0.535; 0.75,0.6; 0.875,0.7335; 1,1">
                                          <p:stCondLst>
                                            <p:cond delay="1656"/>
                                          </p:stCondLst>
                                        </p:cTn>
                                        <p:tgtEl>
                                          <p:spTgt spid="20"/>
                                        </p:tgtEl>
                                        <p:attrNameLst>
                                          <p:attrName>ppt_y</p:attrName>
                                        </p:attrNameLst>
                                      </p:cBhvr>
                                      <p:tavLst>
                                        <p:tav tm="0" fmla="#ppt_y-sin(pi*$)/81">
                                          <p:val>
                                            <p:fltVal val="0"/>
                                          </p:val>
                                        </p:tav>
                                        <p:tav tm="100000">
                                          <p:val>
                                            <p:fltVal val="1"/>
                                          </p:val>
                                        </p:tav>
                                      </p:tavLst>
                                    </p:anim>
                                    <p:animScale>
                                      <p:cBhvr>
                                        <p:cTn id="70" dur="26">
                                          <p:stCondLst>
                                            <p:cond delay="650"/>
                                          </p:stCondLst>
                                        </p:cTn>
                                        <p:tgtEl>
                                          <p:spTgt spid="20"/>
                                        </p:tgtEl>
                                      </p:cBhvr>
                                      <p:to x="100000" y="60000"/>
                                    </p:animScale>
                                    <p:animScale>
                                      <p:cBhvr>
                                        <p:cTn id="71" dur="166" decel="50000">
                                          <p:stCondLst>
                                            <p:cond delay="676"/>
                                          </p:stCondLst>
                                        </p:cTn>
                                        <p:tgtEl>
                                          <p:spTgt spid="20"/>
                                        </p:tgtEl>
                                      </p:cBhvr>
                                      <p:to x="100000" y="100000"/>
                                    </p:animScale>
                                    <p:animScale>
                                      <p:cBhvr>
                                        <p:cTn id="72" dur="26">
                                          <p:stCondLst>
                                            <p:cond delay="1312"/>
                                          </p:stCondLst>
                                        </p:cTn>
                                        <p:tgtEl>
                                          <p:spTgt spid="20"/>
                                        </p:tgtEl>
                                      </p:cBhvr>
                                      <p:to x="100000" y="80000"/>
                                    </p:animScale>
                                    <p:animScale>
                                      <p:cBhvr>
                                        <p:cTn id="73" dur="166" decel="50000">
                                          <p:stCondLst>
                                            <p:cond delay="1338"/>
                                          </p:stCondLst>
                                        </p:cTn>
                                        <p:tgtEl>
                                          <p:spTgt spid="20"/>
                                        </p:tgtEl>
                                      </p:cBhvr>
                                      <p:to x="100000" y="100000"/>
                                    </p:animScale>
                                    <p:animScale>
                                      <p:cBhvr>
                                        <p:cTn id="74" dur="26">
                                          <p:stCondLst>
                                            <p:cond delay="1642"/>
                                          </p:stCondLst>
                                        </p:cTn>
                                        <p:tgtEl>
                                          <p:spTgt spid="20"/>
                                        </p:tgtEl>
                                      </p:cBhvr>
                                      <p:to x="100000" y="90000"/>
                                    </p:animScale>
                                    <p:animScale>
                                      <p:cBhvr>
                                        <p:cTn id="75" dur="166" decel="50000">
                                          <p:stCondLst>
                                            <p:cond delay="1668"/>
                                          </p:stCondLst>
                                        </p:cTn>
                                        <p:tgtEl>
                                          <p:spTgt spid="20"/>
                                        </p:tgtEl>
                                      </p:cBhvr>
                                      <p:to x="100000" y="100000"/>
                                    </p:animScale>
                                    <p:animScale>
                                      <p:cBhvr>
                                        <p:cTn id="76" dur="26">
                                          <p:stCondLst>
                                            <p:cond delay="1808"/>
                                          </p:stCondLst>
                                        </p:cTn>
                                        <p:tgtEl>
                                          <p:spTgt spid="20"/>
                                        </p:tgtEl>
                                      </p:cBhvr>
                                      <p:to x="100000" y="95000"/>
                                    </p:animScale>
                                    <p:animScale>
                                      <p:cBhvr>
                                        <p:cTn id="77" dur="166" decel="50000">
                                          <p:stCondLst>
                                            <p:cond delay="1834"/>
                                          </p:stCondLst>
                                        </p:cTn>
                                        <p:tgtEl>
                                          <p:spTgt spid="20"/>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12" grpId="0" animBg="1"/>
      <p:bldP spid="13" grpId="0" animBg="1"/>
      <p:bldP spid="18" grpId="0" animBg="1"/>
      <p:bldP spid="19" grpId="0" animBg="1"/>
      <p:bldP spid="20"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Skills&amp;Drills2011#2 Elimination.m4v - YouTube.mp4">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94501" y="1"/>
            <a:ext cx="9049499" cy="5715000"/>
          </a:xfrm>
          <a:prstGeom prst="rect">
            <a:avLst/>
          </a:prstGeom>
        </p:spPr>
      </p:pic>
    </p:spTree>
    <p:extLst>
      <p:ext uri="{BB962C8B-B14F-4D97-AF65-F5344CB8AC3E}">
        <p14:creationId xmlns:p14="http://schemas.microsoft.com/office/powerpoint/2010/main" val="35024433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47639"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49453"/>
            <a:ext cx="8229600" cy="1143000"/>
          </a:xfrm>
        </p:spPr>
        <p:txBody>
          <a:bodyPr>
            <a:normAutofit/>
          </a:bodyPr>
          <a:lstStyle/>
          <a:p>
            <a:r>
              <a:rPr lang="en-US" dirty="0" smtClean="0">
                <a:solidFill>
                  <a:srgbClr val="0070C0"/>
                </a:solidFill>
              </a:rPr>
              <a:t>Key Words</a:t>
            </a:r>
            <a:endParaRPr lang="en-US" dirty="0"/>
          </a:p>
        </p:txBody>
      </p:sp>
      <p:sp>
        <p:nvSpPr>
          <p:cNvPr id="3" name="Content Placeholder 2"/>
          <p:cNvSpPr>
            <a:spLocks noGrp="1"/>
          </p:cNvSpPr>
          <p:nvPr>
            <p:ph idx="1"/>
          </p:nvPr>
        </p:nvSpPr>
        <p:spPr>
          <a:xfrm>
            <a:off x="349134" y="1600200"/>
            <a:ext cx="8686800" cy="4525963"/>
          </a:xfrm>
        </p:spPr>
        <p:txBody>
          <a:bodyPr>
            <a:normAutofit/>
          </a:bodyPr>
          <a:lstStyle/>
          <a:p>
            <a:pPr algn="ctr">
              <a:buFont typeface="Wingdings" charset="2"/>
              <a:buChar char="§"/>
            </a:pPr>
            <a:r>
              <a:rPr lang="en-US" sz="3200" dirty="0" smtClean="0">
                <a:solidFill>
                  <a:srgbClr val="050403"/>
                </a:solidFill>
              </a:rPr>
              <a:t>Strategic – Long Term or Overall Aim</a:t>
            </a:r>
            <a:endParaRPr lang="en-US" sz="3200" dirty="0">
              <a:solidFill>
                <a:srgbClr val="050403"/>
              </a:solidFill>
            </a:endParaRPr>
          </a:p>
          <a:p>
            <a:pPr algn="ctr"/>
            <a:endParaRPr lang="en-US" sz="3200" dirty="0"/>
          </a:p>
          <a:p>
            <a:pPr algn="ctr">
              <a:buFont typeface="Wingdings" charset="2"/>
              <a:buChar char="§"/>
            </a:pPr>
            <a:r>
              <a:rPr lang="en-US" sz="3200" dirty="0" smtClean="0">
                <a:solidFill>
                  <a:srgbClr val="050403"/>
                </a:solidFill>
              </a:rPr>
              <a:t>Analytical – Analysis or logical reasoning</a:t>
            </a:r>
            <a:endParaRPr lang="en-US" sz="3200" dirty="0" smtClean="0">
              <a:solidFill>
                <a:srgbClr val="050403"/>
              </a:solidFill>
            </a:endParaRPr>
          </a:p>
          <a:p>
            <a:pPr marL="0" indent="0" algn="ctr">
              <a:buNone/>
            </a:pPr>
            <a:endParaRPr lang="en-US" sz="2800" dirty="0"/>
          </a:p>
          <a:p>
            <a:pPr algn="ctr">
              <a:buFont typeface="Wingdings" charset="2"/>
              <a:buChar char="§"/>
            </a:pPr>
            <a:r>
              <a:rPr lang="en-US" sz="4000" dirty="0" smtClean="0"/>
              <a:t>Intuitive – Without conscious reasoning / what feels to be true.</a:t>
            </a:r>
            <a:endParaRPr lang="en-US" sz="4000" dirty="0"/>
          </a:p>
          <a:p>
            <a:pPr algn="ctr"/>
            <a:endParaRPr lang="en-US" sz="2800" dirty="0"/>
          </a:p>
        </p:txBody>
      </p:sp>
    </p:spTree>
    <p:extLst>
      <p:ext uri="{BB962C8B-B14F-4D97-AF65-F5344CB8AC3E}">
        <p14:creationId xmlns:p14="http://schemas.microsoft.com/office/powerpoint/2010/main" val="1585578812"/>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5256"/>
            <a:ext cx="8229600" cy="1143000"/>
          </a:xfrm>
        </p:spPr>
        <p:txBody>
          <a:bodyPr>
            <a:normAutofit/>
          </a:bodyPr>
          <a:lstStyle/>
          <a:p>
            <a:r>
              <a:rPr lang="en-US" dirty="0" smtClean="0">
                <a:solidFill>
                  <a:srgbClr val="0070C0"/>
                </a:solidFill>
              </a:rPr>
              <a:t>Considerations</a:t>
            </a:r>
            <a:endParaRPr lang="en-US" dirty="0">
              <a:solidFill>
                <a:srgbClr val="0070C0"/>
              </a:solidFill>
            </a:endParaRPr>
          </a:p>
        </p:txBody>
      </p:sp>
      <p:sp>
        <p:nvSpPr>
          <p:cNvPr id="3" name="Content Placeholder 2"/>
          <p:cNvSpPr>
            <a:spLocks noGrp="1"/>
          </p:cNvSpPr>
          <p:nvPr>
            <p:ph idx="1"/>
          </p:nvPr>
        </p:nvSpPr>
        <p:spPr>
          <a:xfrm>
            <a:off x="207909" y="1168256"/>
            <a:ext cx="8537080" cy="5113438"/>
          </a:xfrm>
        </p:spPr>
        <p:txBody>
          <a:bodyPr>
            <a:normAutofit lnSpcReduction="10000"/>
          </a:bodyPr>
          <a:lstStyle/>
          <a:p>
            <a:pPr>
              <a:buFont typeface="Wingdings" charset="2"/>
              <a:buChar char="§"/>
            </a:pPr>
            <a:r>
              <a:rPr lang="en-US" sz="2900" dirty="0">
                <a:solidFill>
                  <a:srgbClr val="050403"/>
                </a:solidFill>
              </a:rPr>
              <a:t>Decisions made in the heat of the battle</a:t>
            </a:r>
          </a:p>
          <a:p>
            <a:endParaRPr lang="en-US" sz="2900" dirty="0">
              <a:solidFill>
                <a:srgbClr val="050403"/>
              </a:solidFill>
            </a:endParaRPr>
          </a:p>
          <a:p>
            <a:pPr>
              <a:buFont typeface="Wingdings" charset="2"/>
              <a:buChar char="§"/>
            </a:pPr>
            <a:r>
              <a:rPr lang="en-US" sz="2900" dirty="0">
                <a:solidFill>
                  <a:srgbClr val="050403"/>
                </a:solidFill>
              </a:rPr>
              <a:t>Learnt over a period of time - no  quick fix</a:t>
            </a:r>
          </a:p>
          <a:p>
            <a:endParaRPr lang="en-US" sz="2900" dirty="0">
              <a:solidFill>
                <a:srgbClr val="050403"/>
              </a:solidFill>
            </a:endParaRPr>
          </a:p>
          <a:p>
            <a:pPr>
              <a:buFont typeface="Wingdings" charset="2"/>
              <a:buChar char="§"/>
            </a:pPr>
            <a:r>
              <a:rPr lang="en-US" sz="2900" dirty="0">
                <a:solidFill>
                  <a:srgbClr val="050403"/>
                </a:solidFill>
              </a:rPr>
              <a:t>Able to identify cues through experience (</a:t>
            </a:r>
            <a:r>
              <a:rPr lang="en-US" sz="2900" dirty="0" err="1">
                <a:solidFill>
                  <a:srgbClr val="050403"/>
                </a:solidFill>
              </a:rPr>
              <a:t>Balyi</a:t>
            </a:r>
            <a:r>
              <a:rPr lang="en-US" sz="2900" dirty="0">
                <a:solidFill>
                  <a:srgbClr val="050403"/>
                </a:solidFill>
              </a:rPr>
              <a:t> 10,000 hours </a:t>
            </a:r>
            <a:r>
              <a:rPr lang="en-US" sz="2900" dirty="0" err="1">
                <a:solidFill>
                  <a:srgbClr val="050403"/>
                </a:solidFill>
              </a:rPr>
              <a:t>LTAD</a:t>
            </a:r>
            <a:r>
              <a:rPr lang="en-US" sz="2900" dirty="0">
                <a:solidFill>
                  <a:srgbClr val="050403"/>
                </a:solidFill>
              </a:rPr>
              <a:t>)</a:t>
            </a:r>
          </a:p>
          <a:p>
            <a:pPr marL="0" indent="0">
              <a:buNone/>
            </a:pPr>
            <a:endParaRPr lang="en-US" sz="2900" dirty="0"/>
          </a:p>
          <a:p>
            <a:endParaRPr lang="en-US" sz="2900" dirty="0"/>
          </a:p>
          <a:p>
            <a:pPr>
              <a:buFont typeface="Wingdings" charset="2"/>
              <a:buChar char="§"/>
            </a:pPr>
            <a:r>
              <a:rPr lang="en-US" sz="2900" dirty="0" smtClean="0">
                <a:solidFill>
                  <a:srgbClr val="FF0000"/>
                </a:solidFill>
              </a:rPr>
              <a:t>Why </a:t>
            </a:r>
            <a:r>
              <a:rPr lang="en-US" sz="2900" dirty="0">
                <a:solidFill>
                  <a:srgbClr val="FF0000"/>
                </a:solidFill>
              </a:rPr>
              <a:t>do some players </a:t>
            </a:r>
            <a:r>
              <a:rPr lang="en-US" sz="2900" dirty="0" smtClean="0">
                <a:solidFill>
                  <a:srgbClr val="FF0000"/>
                </a:solidFill>
              </a:rPr>
              <a:t>always </a:t>
            </a:r>
            <a:r>
              <a:rPr lang="en-US" sz="2900" dirty="0">
                <a:solidFill>
                  <a:srgbClr val="FF0000"/>
                </a:solidFill>
              </a:rPr>
              <a:t>seem to have plenty of time on the ball and </a:t>
            </a:r>
            <a:r>
              <a:rPr lang="en-US" sz="2900" dirty="0" smtClean="0">
                <a:solidFill>
                  <a:srgbClr val="FF0000"/>
                </a:solidFill>
              </a:rPr>
              <a:t>seem </a:t>
            </a:r>
            <a:r>
              <a:rPr lang="en-US" sz="2900" dirty="0">
                <a:solidFill>
                  <a:srgbClr val="FF0000"/>
                </a:solidFill>
              </a:rPr>
              <a:t>totally relaxed?</a:t>
            </a:r>
          </a:p>
          <a:p>
            <a:endParaRPr lang="en-US" dirty="0"/>
          </a:p>
        </p:txBody>
      </p:sp>
    </p:spTree>
    <p:extLst>
      <p:ext uri="{BB962C8B-B14F-4D97-AF65-F5344CB8AC3E}">
        <p14:creationId xmlns:p14="http://schemas.microsoft.com/office/powerpoint/2010/main" val="2026085040"/>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83127"/>
            <a:ext cx="8229600" cy="1143000"/>
          </a:xfrm>
        </p:spPr>
        <p:txBody>
          <a:bodyPr/>
          <a:lstStyle/>
          <a:p>
            <a:r>
              <a:rPr lang="en-GB" dirty="0" smtClean="0">
                <a:solidFill>
                  <a:srgbClr val="0070C0"/>
                </a:solidFill>
              </a:rPr>
              <a:t>The Conscious Competence Ladder</a:t>
            </a:r>
            <a:endParaRPr lang="en-GB" dirty="0">
              <a:solidFill>
                <a:srgbClr val="0070C0"/>
              </a:solidFill>
            </a:endParaRPr>
          </a:p>
        </p:txBody>
      </p:sp>
      <p:pic>
        <p:nvPicPr>
          <p:cNvPr id="4" name="Content Placeholder 3"/>
          <p:cNvPicPr>
            <a:picLocks noGrp="1" noChangeAspect="1"/>
          </p:cNvPicPr>
          <p:nvPr>
            <p:ph idx="1"/>
          </p:nvPr>
        </p:nvPicPr>
        <p:blipFill>
          <a:blip r:embed="rId2"/>
          <a:stretch>
            <a:fillRect/>
          </a:stretch>
        </p:blipFill>
        <p:spPr>
          <a:xfrm>
            <a:off x="5683526" y="1134687"/>
            <a:ext cx="2945085" cy="4525963"/>
          </a:xfrm>
          <a:prstGeom prst="rect">
            <a:avLst/>
          </a:prstGeom>
        </p:spPr>
      </p:pic>
      <p:sp>
        <p:nvSpPr>
          <p:cNvPr id="5" name="TextBox 4"/>
          <p:cNvSpPr txBox="1"/>
          <p:nvPr/>
        </p:nvSpPr>
        <p:spPr>
          <a:xfrm>
            <a:off x="457200" y="1226127"/>
            <a:ext cx="4405746" cy="5047536"/>
          </a:xfrm>
          <a:prstGeom prst="rect">
            <a:avLst/>
          </a:prstGeom>
          <a:noFill/>
        </p:spPr>
        <p:txBody>
          <a:bodyPr wrap="square" rtlCol="0">
            <a:spAutoFit/>
          </a:bodyPr>
          <a:lstStyle/>
          <a:p>
            <a:r>
              <a:rPr lang="en-GB" dirty="0" smtClean="0"/>
              <a:t>Stage 4 – Unconscious Competence</a:t>
            </a:r>
          </a:p>
          <a:p>
            <a:pPr marL="285750" indent="-285750">
              <a:buFont typeface="Arial" panose="020B0604020202020204" pitchFamily="34" charset="0"/>
              <a:buChar char="•"/>
            </a:pPr>
            <a:r>
              <a:rPr lang="en-GB" sz="1600" dirty="0" smtClean="0">
                <a:solidFill>
                  <a:srgbClr val="0070C0"/>
                </a:solidFill>
              </a:rPr>
              <a:t>The skill becomes so practised that it enters the unconscious parts of the brain and becomes second nature.</a:t>
            </a:r>
            <a:endParaRPr lang="en-GB" sz="1600" dirty="0">
              <a:solidFill>
                <a:srgbClr val="0070C0"/>
              </a:solidFill>
            </a:endParaRPr>
          </a:p>
          <a:p>
            <a:endParaRPr lang="en-GB" dirty="0"/>
          </a:p>
          <a:p>
            <a:r>
              <a:rPr lang="en-GB" dirty="0" smtClean="0"/>
              <a:t>Stage 3 – Conscious Competence</a:t>
            </a:r>
          </a:p>
          <a:p>
            <a:pPr marL="285750" indent="-285750">
              <a:buFont typeface="Arial" panose="020B0604020202020204" pitchFamily="34" charset="0"/>
              <a:buChar char="•"/>
            </a:pPr>
            <a:r>
              <a:rPr lang="en-GB" sz="1600" dirty="0" smtClean="0">
                <a:solidFill>
                  <a:srgbClr val="0070C0"/>
                </a:solidFill>
              </a:rPr>
              <a:t>The person will need to concentrate and think in order to perform the skill.</a:t>
            </a:r>
            <a:endParaRPr lang="en-GB" sz="1600" dirty="0">
              <a:solidFill>
                <a:srgbClr val="0070C0"/>
              </a:solidFill>
            </a:endParaRPr>
          </a:p>
          <a:p>
            <a:endParaRPr lang="en-GB" dirty="0"/>
          </a:p>
          <a:p>
            <a:r>
              <a:rPr lang="en-GB" dirty="0" smtClean="0"/>
              <a:t>Stage 2 – Conscious Incompetence</a:t>
            </a:r>
          </a:p>
          <a:p>
            <a:pPr marL="285750" indent="-285750">
              <a:buFont typeface="Arial" panose="020B0604020202020204" pitchFamily="34" charset="0"/>
              <a:buChar char="•"/>
            </a:pPr>
            <a:r>
              <a:rPr lang="en-GB" sz="1600" dirty="0" smtClean="0">
                <a:solidFill>
                  <a:srgbClr val="0070C0"/>
                </a:solidFill>
              </a:rPr>
              <a:t>The person becomes aware of the existence and relevance of the skill and aware of their deficiency.</a:t>
            </a:r>
            <a:endParaRPr lang="en-GB" sz="1600" dirty="0">
              <a:solidFill>
                <a:srgbClr val="0070C0"/>
              </a:solidFill>
            </a:endParaRPr>
          </a:p>
          <a:p>
            <a:endParaRPr lang="en-GB" dirty="0" smtClean="0"/>
          </a:p>
          <a:p>
            <a:r>
              <a:rPr lang="en-GB" dirty="0" smtClean="0"/>
              <a:t>Stage 1 – Unconscious Incompetence</a:t>
            </a:r>
          </a:p>
          <a:p>
            <a:pPr marL="285750" indent="-285750">
              <a:buFont typeface="Arial" panose="020B0604020202020204" pitchFamily="34" charset="0"/>
              <a:buChar char="•"/>
            </a:pPr>
            <a:r>
              <a:rPr lang="en-GB" sz="1600" dirty="0" smtClean="0">
                <a:solidFill>
                  <a:srgbClr val="0070C0"/>
                </a:solidFill>
              </a:rPr>
              <a:t>The person is not aware of the existence or relevance of the skill area.</a:t>
            </a:r>
          </a:p>
          <a:p>
            <a:endParaRPr lang="en-GB" dirty="0"/>
          </a:p>
          <a:p>
            <a:endParaRPr lang="en-GB" dirty="0"/>
          </a:p>
        </p:txBody>
      </p:sp>
    </p:spTree>
    <p:extLst>
      <p:ext uri="{BB962C8B-B14F-4D97-AF65-F5344CB8AC3E}">
        <p14:creationId xmlns:p14="http://schemas.microsoft.com/office/powerpoint/2010/main" val="32408484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rgbClr val="0070C0"/>
                </a:solidFill>
              </a:rPr>
              <a:t>The Conscious </a:t>
            </a:r>
            <a:r>
              <a:rPr lang="en-GB" dirty="0" smtClean="0">
                <a:solidFill>
                  <a:srgbClr val="0070C0"/>
                </a:solidFill>
              </a:rPr>
              <a:t>Competence Matrix</a:t>
            </a:r>
            <a:endParaRPr lang="en-GB" dirty="0"/>
          </a:p>
        </p:txBody>
      </p:sp>
      <p:pic>
        <p:nvPicPr>
          <p:cNvPr id="4" name="Content Placeholder 3"/>
          <p:cNvPicPr>
            <a:picLocks noGrp="1" noChangeAspect="1"/>
          </p:cNvPicPr>
          <p:nvPr>
            <p:ph idx="1"/>
          </p:nvPr>
        </p:nvPicPr>
        <p:blipFill>
          <a:blip r:embed="rId2"/>
          <a:stretch>
            <a:fillRect/>
          </a:stretch>
        </p:blipFill>
        <p:spPr>
          <a:xfrm>
            <a:off x="2152997" y="1417638"/>
            <a:ext cx="4419600" cy="4171950"/>
          </a:xfrm>
          <a:prstGeom prst="rect">
            <a:avLst/>
          </a:prstGeom>
        </p:spPr>
      </p:pic>
    </p:spTree>
    <p:extLst>
      <p:ext uri="{BB962C8B-B14F-4D97-AF65-F5344CB8AC3E}">
        <p14:creationId xmlns:p14="http://schemas.microsoft.com/office/powerpoint/2010/main" val="154511081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solidFill>
                  <a:schemeClr val="bg1"/>
                </a:solidFill>
              </a:rPr>
              <a:t>Decision-making</a:t>
            </a:r>
            <a:br>
              <a:rPr lang="en-US" dirty="0">
                <a:solidFill>
                  <a:schemeClr val="bg1"/>
                </a:solidFill>
              </a:rPr>
            </a:br>
            <a:endParaRPr lang="en-US" dirty="0"/>
          </a:p>
        </p:txBody>
      </p:sp>
      <p:sp>
        <p:nvSpPr>
          <p:cNvPr id="3" name="Content Placeholder 2"/>
          <p:cNvSpPr>
            <a:spLocks noGrp="1"/>
          </p:cNvSpPr>
          <p:nvPr>
            <p:ph idx="1"/>
          </p:nvPr>
        </p:nvSpPr>
        <p:spPr>
          <a:xfrm>
            <a:off x="652948" y="1190641"/>
            <a:ext cx="7556313" cy="3682762"/>
          </a:xfrm>
        </p:spPr>
        <p:txBody>
          <a:bodyPr>
            <a:normAutofit/>
          </a:bodyPr>
          <a:lstStyle/>
          <a:p>
            <a:pPr algn="ctr"/>
            <a:r>
              <a:rPr lang="en-US" sz="4800" dirty="0">
                <a:solidFill>
                  <a:srgbClr val="050403"/>
                </a:solidFill>
              </a:rPr>
              <a:t>What helps us to make good decisions?</a:t>
            </a:r>
          </a:p>
        </p:txBody>
      </p:sp>
    </p:spTree>
    <p:extLst>
      <p:ext uri="{BB962C8B-B14F-4D97-AF65-F5344CB8AC3E}">
        <p14:creationId xmlns:p14="http://schemas.microsoft.com/office/powerpoint/2010/main" val="842635055"/>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idx="1"/>
          </p:nvPr>
        </p:nvSpPr>
        <p:spPr>
          <a:xfrm>
            <a:off x="498474" y="1132902"/>
            <a:ext cx="8645526" cy="4144963"/>
          </a:xfrm>
          <a:prstGeom prst="rightArrow">
            <a:avLst/>
          </a:prstGeom>
          <a:solidFill>
            <a:srgbClr val="0000FF"/>
          </a:solidFill>
        </p:spPr>
        <p:style>
          <a:lnRef idx="0">
            <a:schemeClr val="accent1">
              <a:hueOff val="0"/>
              <a:satOff val="0"/>
              <a:lumOff val="0"/>
              <a:alphaOff val="0"/>
            </a:schemeClr>
          </a:lnRef>
          <a:fillRef idx="1">
            <a:schemeClr val="accent1">
              <a:tint val="40000"/>
              <a:hueOff val="0"/>
              <a:satOff val="0"/>
              <a:lumOff val="0"/>
              <a:alphaOff val="0"/>
            </a:schemeClr>
          </a:fillRef>
          <a:effectRef idx="2">
            <a:schemeClr val="accent1">
              <a:tint val="40000"/>
              <a:hueOff val="0"/>
              <a:satOff val="0"/>
              <a:lumOff val="0"/>
              <a:alphaOff val="0"/>
            </a:schemeClr>
          </a:effectRef>
          <a:fontRef idx="minor">
            <a:schemeClr val="dk1">
              <a:hueOff val="0"/>
              <a:satOff val="0"/>
              <a:lumOff val="0"/>
              <a:alphaOff val="0"/>
            </a:schemeClr>
          </a:fontRef>
        </p:style>
        <p:txBody>
          <a:bodyPr/>
          <a:lstStyle/>
          <a:p>
            <a:pPr marL="0" indent="0">
              <a:buNone/>
            </a:pPr>
            <a:r>
              <a:rPr lang="en-US" dirty="0" smtClean="0"/>
              <a:t>.</a:t>
            </a:r>
            <a:endParaRPr lang="en-US" dirty="0"/>
          </a:p>
        </p:txBody>
      </p:sp>
      <p:grpSp>
        <p:nvGrpSpPr>
          <p:cNvPr id="6" name="Group 5"/>
          <p:cNvGrpSpPr/>
          <p:nvPr/>
        </p:nvGrpSpPr>
        <p:grpSpPr>
          <a:xfrm>
            <a:off x="629232" y="2396315"/>
            <a:ext cx="2388288" cy="1662233"/>
            <a:chOff x="8994" y="1239240"/>
            <a:chExt cx="2695182" cy="1662233"/>
          </a:xfrm>
          <a:solidFill>
            <a:schemeClr val="accent2">
              <a:lumMod val="60000"/>
              <a:lumOff val="40000"/>
            </a:schemeClr>
          </a:solidFill>
        </p:grpSpPr>
        <p:sp>
          <p:nvSpPr>
            <p:cNvPr id="7" name="Rounded Rectangle 6"/>
            <p:cNvSpPr/>
            <p:nvPr/>
          </p:nvSpPr>
          <p:spPr>
            <a:xfrm>
              <a:off x="8994" y="1243488"/>
              <a:ext cx="2695182" cy="1657985"/>
            </a:xfrm>
            <a:prstGeom prst="roundRect">
              <a:avLst/>
            </a:prstGeom>
            <a:scene3d>
              <a:camera prst="orthographicFront"/>
              <a:lightRig rig="threePt" dir="t"/>
            </a:scene3d>
            <a:sp3d>
              <a:bevelT/>
            </a:sp3d>
          </p:spPr>
          <p:style>
            <a:lnRef idx="1">
              <a:schemeClr val="accent1"/>
            </a:lnRef>
            <a:fillRef idx="3">
              <a:schemeClr val="accent1"/>
            </a:fillRef>
            <a:effectRef idx="2">
              <a:schemeClr val="accent1"/>
            </a:effectRef>
            <a:fontRef idx="minor">
              <a:schemeClr val="lt1"/>
            </a:fontRef>
          </p:style>
        </p:sp>
        <p:sp>
          <p:nvSpPr>
            <p:cNvPr id="8" name="Rounded Rectangle 4"/>
            <p:cNvSpPr/>
            <p:nvPr/>
          </p:nvSpPr>
          <p:spPr>
            <a:xfrm>
              <a:off x="8994" y="1239240"/>
              <a:ext cx="2695182" cy="1662233"/>
            </a:xfrm>
            <a:prstGeom prst="rect">
              <a:avLst/>
            </a:prstGeom>
            <a:scene3d>
              <a:camera prst="orthographicFront"/>
              <a:lightRig rig="threePt" dir="t"/>
            </a:scene3d>
            <a:sp3d>
              <a:bevelT/>
            </a:sp3d>
          </p:spPr>
          <p:style>
            <a:lnRef idx="1">
              <a:schemeClr val="accent1"/>
            </a:lnRef>
            <a:fillRef idx="3">
              <a:schemeClr val="accent1"/>
            </a:fillRef>
            <a:effectRef idx="2">
              <a:schemeClr val="accent1"/>
            </a:effectRef>
            <a:fontRef idx="minor">
              <a:schemeClr val="lt1"/>
            </a:fontRef>
          </p:style>
          <p:txBody>
            <a:bodyPr spcFirstLastPara="0" vert="horz" wrap="square" lIns="114300" tIns="114300" rIns="114300" bIns="114300" numCol="1" spcCol="1270" anchor="ctr" anchorCtr="0">
              <a:noAutofit/>
            </a:bodyPr>
            <a:lstStyle/>
            <a:p>
              <a:pPr lvl="0" algn="ctr" defTabSz="1333500">
                <a:lnSpc>
                  <a:spcPct val="90000"/>
                </a:lnSpc>
                <a:spcBef>
                  <a:spcPct val="0"/>
                </a:spcBef>
                <a:spcAft>
                  <a:spcPct val="35000"/>
                </a:spcAft>
              </a:pPr>
              <a:r>
                <a:rPr lang="en-US" sz="3000" kern="1200" dirty="0" smtClean="0"/>
                <a:t>Identify cues</a:t>
              </a:r>
              <a:endParaRPr lang="en-US" sz="3000" kern="1200" dirty="0"/>
            </a:p>
          </p:txBody>
        </p:sp>
      </p:grpSp>
      <p:grpSp>
        <p:nvGrpSpPr>
          <p:cNvPr id="9" name="Group 8"/>
          <p:cNvGrpSpPr/>
          <p:nvPr/>
        </p:nvGrpSpPr>
        <p:grpSpPr>
          <a:xfrm>
            <a:off x="2940825" y="2400563"/>
            <a:ext cx="2940826" cy="1657985"/>
            <a:chOff x="2920034" y="1243488"/>
            <a:chExt cx="2940826" cy="1657985"/>
          </a:xfrm>
        </p:grpSpPr>
        <p:sp>
          <p:nvSpPr>
            <p:cNvPr id="10" name="Rounded Rectangle 9"/>
            <p:cNvSpPr/>
            <p:nvPr/>
          </p:nvSpPr>
          <p:spPr>
            <a:xfrm>
              <a:off x="3165678" y="1243488"/>
              <a:ext cx="2695182" cy="1657985"/>
            </a:xfrm>
            <a:prstGeom prst="roundRect">
              <a:avLst/>
            </a:prstGeom>
            <a:solidFill>
              <a:srgbClr val="71ABEB"/>
            </a:solidFill>
            <a:scene3d>
              <a:camera prst="orthographicFront"/>
              <a:lightRig rig="threePt" dir="t"/>
            </a:scene3d>
            <a:sp3d>
              <a:bevelT/>
            </a:sp3d>
          </p:spPr>
          <p:style>
            <a:lnRef idx="0">
              <a:schemeClr val="lt1">
                <a:hueOff val="0"/>
                <a:satOff val="0"/>
                <a:lumOff val="0"/>
                <a:alphaOff val="0"/>
              </a:schemeClr>
            </a:lnRef>
            <a:fillRef idx="3">
              <a:schemeClr val="accent1">
                <a:hueOff val="0"/>
                <a:satOff val="0"/>
                <a:lumOff val="0"/>
                <a:alphaOff val="0"/>
              </a:schemeClr>
            </a:fillRef>
            <a:effectRef idx="2">
              <a:schemeClr val="accent1">
                <a:hueOff val="0"/>
                <a:satOff val="0"/>
                <a:lumOff val="0"/>
                <a:alphaOff val="0"/>
              </a:schemeClr>
            </a:effectRef>
            <a:fontRef idx="minor">
              <a:schemeClr val="lt1"/>
            </a:fontRef>
          </p:style>
        </p:sp>
        <p:sp>
          <p:nvSpPr>
            <p:cNvPr id="11" name="Rounded Rectangle 4"/>
            <p:cNvSpPr/>
            <p:nvPr/>
          </p:nvSpPr>
          <p:spPr>
            <a:xfrm>
              <a:off x="2920034" y="1324424"/>
              <a:ext cx="2940825" cy="1496113"/>
            </a:xfrm>
            <a:prstGeom prst="rect">
              <a:avLst/>
            </a:prstGeom>
            <a:scene3d>
              <a:camera prst="orthographicFront"/>
              <a:lightRig rig="threePt" dir="t"/>
            </a:scene3d>
            <a:sp3d>
              <a:bevelT/>
            </a:sp3d>
          </p:spPr>
          <p:style>
            <a:lnRef idx="0">
              <a:scrgbClr r="0" g="0" b="0"/>
            </a:lnRef>
            <a:fillRef idx="0">
              <a:scrgbClr r="0" g="0" b="0"/>
            </a:fillRef>
            <a:effectRef idx="0">
              <a:scrgbClr r="0" g="0" b="0"/>
            </a:effectRef>
            <a:fontRef idx="minor">
              <a:schemeClr val="lt1"/>
            </a:fontRef>
          </p:style>
          <p:txBody>
            <a:bodyPr spcFirstLastPara="0" vert="horz" wrap="square" lIns="114300" tIns="114300" rIns="114300" bIns="114300" numCol="1" spcCol="1270" anchor="ctr" anchorCtr="0">
              <a:noAutofit/>
            </a:bodyPr>
            <a:lstStyle/>
            <a:p>
              <a:pPr lvl="0" algn="ctr" defTabSz="1333500">
                <a:lnSpc>
                  <a:spcPct val="90000"/>
                </a:lnSpc>
                <a:spcBef>
                  <a:spcPct val="0"/>
                </a:spcBef>
                <a:spcAft>
                  <a:spcPct val="35000"/>
                </a:spcAft>
              </a:pPr>
              <a:r>
                <a:rPr lang="en-US" sz="3000" kern="1200" dirty="0" smtClean="0"/>
                <a:t>  Interpret and organise</a:t>
              </a:r>
              <a:endParaRPr lang="en-US" sz="3000" kern="1200" dirty="0"/>
            </a:p>
          </p:txBody>
        </p:sp>
      </p:grpSp>
      <p:sp>
        <p:nvSpPr>
          <p:cNvPr id="14" name="Rounded Rectangle 4"/>
          <p:cNvSpPr/>
          <p:nvPr/>
        </p:nvSpPr>
        <p:spPr>
          <a:xfrm>
            <a:off x="5936633" y="2400563"/>
            <a:ext cx="2392720" cy="1577049"/>
          </a:xfrm>
          <a:prstGeom prst="rect">
            <a:avLst/>
          </a:prstGeom>
          <a:solidFill>
            <a:srgbClr val="71ABEB"/>
          </a:solidFill>
          <a:scene3d>
            <a:camera prst="orthographicFront"/>
            <a:lightRig rig="threePt" dir="t"/>
          </a:scene3d>
          <a:sp3d>
            <a:bevelT/>
          </a:sp3d>
        </p:spPr>
        <p:style>
          <a:lnRef idx="0">
            <a:scrgbClr r="0" g="0" b="0"/>
          </a:lnRef>
          <a:fillRef idx="0">
            <a:scrgbClr r="0" g="0" b="0"/>
          </a:fillRef>
          <a:effectRef idx="0">
            <a:scrgbClr r="0" g="0" b="0"/>
          </a:effectRef>
          <a:fontRef idx="minor">
            <a:schemeClr val="lt1"/>
          </a:fontRef>
        </p:style>
        <p:txBody>
          <a:bodyPr spcFirstLastPara="0" vert="horz" wrap="square" lIns="114300" tIns="114300" rIns="114300" bIns="114300" numCol="1" spcCol="1270" anchor="ctr" anchorCtr="0">
            <a:noAutofit/>
          </a:bodyPr>
          <a:lstStyle/>
          <a:p>
            <a:pPr lvl="0" algn="ctr" defTabSz="1333500">
              <a:lnSpc>
                <a:spcPct val="90000"/>
              </a:lnSpc>
              <a:spcBef>
                <a:spcPct val="0"/>
              </a:spcBef>
              <a:spcAft>
                <a:spcPct val="35000"/>
              </a:spcAft>
            </a:pPr>
            <a:r>
              <a:rPr lang="en-US" sz="3000" kern="1200" dirty="0" smtClean="0"/>
              <a:t>Appropriate response</a:t>
            </a:r>
            <a:endParaRPr lang="en-US" sz="3000" kern="1200" dirty="0"/>
          </a:p>
        </p:txBody>
      </p:sp>
      <p:sp>
        <p:nvSpPr>
          <p:cNvPr id="3" name="Title 2"/>
          <p:cNvSpPr>
            <a:spLocks noGrp="1"/>
          </p:cNvSpPr>
          <p:nvPr>
            <p:ph type="title"/>
          </p:nvPr>
        </p:nvSpPr>
        <p:spPr/>
        <p:txBody>
          <a:bodyPr/>
          <a:lstStyle/>
          <a:p>
            <a:r>
              <a:rPr lang="en-US" dirty="0" smtClean="0">
                <a:solidFill>
                  <a:srgbClr val="0070C0"/>
                </a:solidFill>
              </a:rPr>
              <a:t>Cue Recognition</a:t>
            </a:r>
            <a:endParaRPr lang="en-US" dirty="0">
              <a:solidFill>
                <a:srgbClr val="0070C0"/>
              </a:solidFill>
            </a:endParaRPr>
          </a:p>
        </p:txBody>
      </p:sp>
    </p:spTree>
    <p:extLst>
      <p:ext uri="{BB962C8B-B14F-4D97-AF65-F5344CB8AC3E}">
        <p14:creationId xmlns:p14="http://schemas.microsoft.com/office/powerpoint/2010/main" val="200963253"/>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430107"/>
            <a:ext cx="8229600" cy="4525963"/>
          </a:xfrm>
        </p:spPr>
        <p:txBody>
          <a:bodyPr>
            <a:normAutofit lnSpcReduction="10000"/>
          </a:bodyPr>
          <a:lstStyle/>
          <a:p>
            <a:r>
              <a:rPr lang="en-US" sz="2400" dirty="0" smtClean="0">
                <a:solidFill>
                  <a:srgbClr val="050403"/>
                </a:solidFill>
              </a:rPr>
              <a:t>Make </a:t>
            </a:r>
            <a:r>
              <a:rPr lang="en-US" sz="2400" dirty="0">
                <a:solidFill>
                  <a:srgbClr val="050403"/>
                </a:solidFill>
              </a:rPr>
              <a:t>a list of as many things as possible that a </a:t>
            </a:r>
            <a:r>
              <a:rPr lang="en-US" sz="2400" dirty="0" smtClean="0">
                <a:solidFill>
                  <a:srgbClr val="050403"/>
                </a:solidFill>
              </a:rPr>
              <a:t>fullback, fielding a </a:t>
            </a:r>
            <a:r>
              <a:rPr lang="en-US" sz="2400" dirty="0" smtClean="0">
                <a:solidFill>
                  <a:srgbClr val="050403"/>
                </a:solidFill>
              </a:rPr>
              <a:t>high </a:t>
            </a:r>
            <a:r>
              <a:rPr lang="en-US" sz="2400" dirty="0" smtClean="0">
                <a:solidFill>
                  <a:srgbClr val="050403"/>
                </a:solidFill>
              </a:rPr>
              <a:t>ball, </a:t>
            </a:r>
            <a:r>
              <a:rPr lang="en-US" sz="2400" dirty="0">
                <a:solidFill>
                  <a:srgbClr val="050403"/>
                </a:solidFill>
              </a:rPr>
              <a:t>can get cues or pattern recognition from</a:t>
            </a:r>
            <a:r>
              <a:rPr lang="en-US" sz="2400" dirty="0" smtClean="0">
                <a:solidFill>
                  <a:srgbClr val="050403"/>
                </a:solidFill>
              </a:rPr>
              <a:t>.</a:t>
            </a:r>
          </a:p>
          <a:p>
            <a:r>
              <a:rPr lang="en-US" sz="2400" dirty="0" smtClean="0">
                <a:solidFill>
                  <a:srgbClr val="050403"/>
                </a:solidFill>
              </a:rPr>
              <a:t>A goal keeper who is about to defend an attacking free-kick which is central and 25m out.</a:t>
            </a:r>
          </a:p>
          <a:p>
            <a:r>
              <a:rPr lang="en-US" sz="2400" dirty="0" smtClean="0">
                <a:solidFill>
                  <a:srgbClr val="050403"/>
                </a:solidFill>
              </a:rPr>
              <a:t>A golfer on a par 5 hole with 3 bunkers and a water hazard.</a:t>
            </a:r>
            <a:endParaRPr lang="en-US" sz="2400" dirty="0" smtClean="0">
              <a:solidFill>
                <a:srgbClr val="050403"/>
              </a:solidFill>
            </a:endParaRPr>
          </a:p>
          <a:p>
            <a:r>
              <a:rPr lang="en-US" sz="2400" dirty="0" smtClean="0">
                <a:solidFill>
                  <a:srgbClr val="050403"/>
                </a:solidFill>
              </a:rPr>
              <a:t>There is 30 seconds remaining in a basketball game and the team one point adrift in the final play.</a:t>
            </a:r>
          </a:p>
          <a:p>
            <a:r>
              <a:rPr lang="en-US" sz="2400" dirty="0" smtClean="0">
                <a:solidFill>
                  <a:srgbClr val="050403"/>
                </a:solidFill>
              </a:rPr>
              <a:t>Tampa </a:t>
            </a:r>
            <a:r>
              <a:rPr lang="en-US" sz="2400" dirty="0">
                <a:solidFill>
                  <a:srgbClr val="050403"/>
                </a:solidFill>
              </a:rPr>
              <a:t>Bay Buccaneers </a:t>
            </a:r>
            <a:r>
              <a:rPr lang="en-US" sz="2400" dirty="0" smtClean="0">
                <a:solidFill>
                  <a:srgbClr val="050403"/>
                </a:solidFill>
              </a:rPr>
              <a:t>are one point behind on their first play but are on their own 5 yard line and there is 2 minutes remaining.</a:t>
            </a:r>
          </a:p>
          <a:p>
            <a:r>
              <a:rPr lang="en-US" sz="2400" dirty="0" smtClean="0">
                <a:solidFill>
                  <a:srgbClr val="050403"/>
                </a:solidFill>
              </a:rPr>
              <a:t>Serena Williams has 3 match points in the US Open Final in the final set and she’s winning 5-4 on her opponents serve. </a:t>
            </a:r>
            <a:endParaRPr lang="en-US" sz="2400" dirty="0">
              <a:solidFill>
                <a:srgbClr val="050403"/>
              </a:solidFill>
            </a:endParaRPr>
          </a:p>
        </p:txBody>
      </p:sp>
      <p:sp>
        <p:nvSpPr>
          <p:cNvPr id="6" name="Title 5"/>
          <p:cNvSpPr>
            <a:spLocks noGrp="1"/>
          </p:cNvSpPr>
          <p:nvPr>
            <p:ph type="title"/>
          </p:nvPr>
        </p:nvSpPr>
        <p:spPr>
          <a:solidFill>
            <a:srgbClr val="008000"/>
          </a:solidFill>
        </p:spPr>
        <p:txBody>
          <a:bodyPr/>
          <a:lstStyle/>
          <a:p>
            <a:r>
              <a:rPr lang="en-US" dirty="0" smtClean="0"/>
              <a:t>Group Tasks Cue’s</a:t>
            </a:r>
            <a:endParaRPr lang="en-US" dirty="0"/>
          </a:p>
        </p:txBody>
      </p:sp>
    </p:spTree>
    <p:extLst>
      <p:ext uri="{BB962C8B-B14F-4D97-AF65-F5344CB8AC3E}">
        <p14:creationId xmlns:p14="http://schemas.microsoft.com/office/powerpoint/2010/main" val="434596125"/>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76077" y="1143000"/>
            <a:ext cx="7556313" cy="5513727"/>
          </a:xfrm>
        </p:spPr>
        <p:txBody>
          <a:bodyPr>
            <a:normAutofit fontScale="77500" lnSpcReduction="20000"/>
          </a:bodyPr>
          <a:lstStyle/>
          <a:p>
            <a:pPr>
              <a:buFont typeface="Wingdings" charset="2"/>
              <a:buChar char="§"/>
            </a:pPr>
            <a:r>
              <a:rPr lang="en-US" sz="3600" dirty="0">
                <a:solidFill>
                  <a:srgbClr val="050403"/>
                </a:solidFill>
              </a:rPr>
              <a:t>The most important factor in intuitive decision-making is experience</a:t>
            </a:r>
          </a:p>
          <a:p>
            <a:endParaRPr lang="en-US" sz="3600" dirty="0">
              <a:solidFill>
                <a:srgbClr val="050403"/>
              </a:solidFill>
            </a:endParaRPr>
          </a:p>
          <a:p>
            <a:pPr>
              <a:buFont typeface="Wingdings" charset="2"/>
              <a:buChar char="§"/>
            </a:pPr>
            <a:r>
              <a:rPr lang="en-US" sz="3600" dirty="0">
                <a:solidFill>
                  <a:srgbClr val="050403"/>
                </a:solidFill>
              </a:rPr>
              <a:t>Experience allows us to recognise the situation or behaviour as typical and within our range of understanding.</a:t>
            </a:r>
          </a:p>
          <a:p>
            <a:endParaRPr lang="en-US" sz="3600" dirty="0">
              <a:solidFill>
                <a:srgbClr val="050403"/>
              </a:solidFill>
            </a:endParaRPr>
          </a:p>
          <a:p>
            <a:pPr>
              <a:buFont typeface="Wingdings" charset="2"/>
              <a:buChar char="§"/>
            </a:pPr>
            <a:r>
              <a:rPr lang="en-US" sz="3600" dirty="0">
                <a:solidFill>
                  <a:srgbClr val="050403"/>
                </a:solidFill>
              </a:rPr>
              <a:t>Each situation is unique but experience allows us to recognise similarities or </a:t>
            </a:r>
            <a:r>
              <a:rPr lang="en-US" sz="3600" dirty="0" smtClean="0">
                <a:solidFill>
                  <a:srgbClr val="050403"/>
                </a:solidFill>
              </a:rPr>
              <a:t>patterns </a:t>
            </a:r>
            <a:r>
              <a:rPr lang="en-US" sz="2300" dirty="0" smtClean="0">
                <a:solidFill>
                  <a:srgbClr val="050403"/>
                </a:solidFill>
              </a:rPr>
              <a:t>(</a:t>
            </a:r>
            <a:r>
              <a:rPr lang="en-US" sz="2300" dirty="0" err="1" smtClean="0">
                <a:solidFill>
                  <a:srgbClr val="050403"/>
                </a:solidFill>
              </a:rPr>
              <a:t>Polgar</a:t>
            </a:r>
            <a:r>
              <a:rPr lang="en-US" sz="2300" dirty="0" smtClean="0">
                <a:solidFill>
                  <a:srgbClr val="050403"/>
                </a:solidFill>
              </a:rPr>
              <a:t> Sisters)</a:t>
            </a:r>
            <a:endParaRPr lang="en-US" sz="3600" dirty="0">
              <a:solidFill>
                <a:srgbClr val="050403"/>
              </a:solidFill>
            </a:endParaRPr>
          </a:p>
          <a:p>
            <a:endParaRPr lang="en-US" sz="3600" dirty="0">
              <a:solidFill>
                <a:srgbClr val="050403"/>
              </a:solidFill>
            </a:endParaRPr>
          </a:p>
          <a:p>
            <a:pPr>
              <a:buFont typeface="Wingdings" charset="2"/>
              <a:buChar char="§"/>
            </a:pPr>
            <a:r>
              <a:rPr lang="en-US" sz="3600" dirty="0">
                <a:solidFill>
                  <a:srgbClr val="050403"/>
                </a:solidFill>
              </a:rPr>
              <a:t>Reloading </a:t>
            </a:r>
            <a:r>
              <a:rPr lang="en-US" sz="3600" dirty="0" smtClean="0">
                <a:solidFill>
                  <a:srgbClr val="050403"/>
                </a:solidFill>
              </a:rPr>
              <a:t>or moving the ball quickly </a:t>
            </a:r>
            <a:r>
              <a:rPr lang="en-US" sz="3600" dirty="0" smtClean="0">
                <a:solidFill>
                  <a:srgbClr val="050403"/>
                </a:solidFill>
              </a:rPr>
              <a:t>helps </a:t>
            </a:r>
            <a:r>
              <a:rPr lang="en-US" sz="3600" dirty="0">
                <a:solidFill>
                  <a:srgbClr val="050403"/>
                </a:solidFill>
              </a:rPr>
              <a:t>players to scan </a:t>
            </a:r>
            <a:r>
              <a:rPr lang="en-US" sz="3600" dirty="0" smtClean="0">
                <a:solidFill>
                  <a:srgbClr val="050403"/>
                </a:solidFill>
              </a:rPr>
              <a:t>quickly because the picture is constantly changing.</a:t>
            </a:r>
            <a:endParaRPr lang="en-US" dirty="0"/>
          </a:p>
        </p:txBody>
      </p:sp>
      <p:sp>
        <p:nvSpPr>
          <p:cNvPr id="4" name="Title 3"/>
          <p:cNvSpPr>
            <a:spLocks noGrp="1"/>
          </p:cNvSpPr>
          <p:nvPr>
            <p:ph type="title"/>
          </p:nvPr>
        </p:nvSpPr>
        <p:spPr>
          <a:xfrm>
            <a:off x="0" y="0"/>
            <a:ext cx="9144000" cy="1143000"/>
          </a:xfrm>
          <a:solidFill>
            <a:srgbClr val="000000"/>
          </a:solidFill>
        </p:spPr>
        <p:txBody>
          <a:bodyPr/>
          <a:lstStyle/>
          <a:p>
            <a:r>
              <a:rPr lang="en-US" dirty="0" smtClean="0"/>
              <a:t>I</a:t>
            </a:r>
            <a:r>
              <a:rPr lang="en-US" dirty="0" smtClean="0">
                <a:solidFill>
                  <a:srgbClr val="FFFFFF"/>
                </a:solidFill>
              </a:rPr>
              <a:t>Intuitive Decision-making</a:t>
            </a:r>
            <a:endParaRPr lang="en-US" dirty="0"/>
          </a:p>
        </p:txBody>
      </p:sp>
    </p:spTree>
    <p:extLst>
      <p:ext uri="{BB962C8B-B14F-4D97-AF65-F5344CB8AC3E}">
        <p14:creationId xmlns:p14="http://schemas.microsoft.com/office/powerpoint/2010/main" val="3885710313"/>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solidFill>
                  <a:schemeClr val="bg1"/>
                </a:solidFill>
              </a:rPr>
              <a:t>Experience</a:t>
            </a:r>
            <a:endParaRPr lang="en-US" dirty="0">
              <a:solidFill>
                <a:schemeClr val="bg1"/>
              </a:solidFill>
            </a:endParaRPr>
          </a:p>
        </p:txBody>
      </p:sp>
      <p:sp>
        <p:nvSpPr>
          <p:cNvPr id="3" name="Content Placeholder 2"/>
          <p:cNvSpPr>
            <a:spLocks noGrp="1"/>
          </p:cNvSpPr>
          <p:nvPr>
            <p:ph idx="1"/>
          </p:nvPr>
        </p:nvSpPr>
        <p:spPr>
          <a:xfrm>
            <a:off x="618621" y="274638"/>
            <a:ext cx="7556313" cy="1764277"/>
          </a:xfrm>
        </p:spPr>
        <p:txBody>
          <a:bodyPr>
            <a:normAutofit/>
          </a:bodyPr>
          <a:lstStyle/>
          <a:p>
            <a:pPr algn="ctr"/>
            <a:r>
              <a:rPr lang="en-US" sz="4000" dirty="0">
                <a:solidFill>
                  <a:srgbClr val="050403"/>
                </a:solidFill>
              </a:rPr>
              <a:t>How do we get this </a:t>
            </a:r>
            <a:r>
              <a:rPr lang="en-US" sz="6000" dirty="0">
                <a:solidFill>
                  <a:srgbClr val="050403"/>
                </a:solidFill>
              </a:rPr>
              <a:t>experience?</a:t>
            </a:r>
          </a:p>
        </p:txBody>
      </p:sp>
      <p:sp>
        <p:nvSpPr>
          <p:cNvPr id="4" name="TextBox 3"/>
          <p:cNvSpPr txBox="1"/>
          <p:nvPr/>
        </p:nvSpPr>
        <p:spPr>
          <a:xfrm>
            <a:off x="2299061" y="2336959"/>
            <a:ext cx="4389121" cy="1938992"/>
          </a:xfrm>
          <a:prstGeom prst="rect">
            <a:avLst/>
          </a:prstGeom>
          <a:noFill/>
        </p:spPr>
        <p:txBody>
          <a:bodyPr wrap="square" rtlCol="0">
            <a:spAutoFit/>
          </a:bodyPr>
          <a:lstStyle/>
          <a:p>
            <a:pPr algn="ctr"/>
            <a:r>
              <a:rPr lang="en-US" sz="6000" dirty="0" smtClean="0">
                <a:solidFill>
                  <a:srgbClr val="FF0000"/>
                </a:solidFill>
              </a:rPr>
              <a:t>By playing</a:t>
            </a:r>
          </a:p>
          <a:p>
            <a:pPr algn="ctr"/>
            <a:r>
              <a:rPr lang="en-US" sz="6000" dirty="0" smtClean="0">
                <a:solidFill>
                  <a:srgbClr val="FF0000"/>
                </a:solidFill>
              </a:rPr>
              <a:t>GAMES</a:t>
            </a:r>
            <a:endParaRPr lang="en-US" sz="6000" dirty="0">
              <a:solidFill>
                <a:srgbClr val="FF0000"/>
              </a:solidFill>
            </a:endParaRPr>
          </a:p>
        </p:txBody>
      </p:sp>
    </p:spTree>
    <p:extLst>
      <p:ext uri="{BB962C8B-B14F-4D97-AF65-F5344CB8AC3E}">
        <p14:creationId xmlns:p14="http://schemas.microsoft.com/office/powerpoint/2010/main" val="3849064587"/>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Ice Hockey</a:t>
            </a:r>
            <a:endParaRPr lang="en-GB" dirty="0"/>
          </a:p>
        </p:txBody>
      </p:sp>
      <p:pic>
        <p:nvPicPr>
          <p:cNvPr id="4" name="Content Placeholder 3"/>
          <p:cNvPicPr>
            <a:picLocks noGrp="1" noChangeAspect="1"/>
          </p:cNvPicPr>
          <p:nvPr>
            <p:ph idx="1"/>
          </p:nvPr>
        </p:nvPicPr>
        <p:blipFill>
          <a:blip r:embed="rId2"/>
          <a:stretch>
            <a:fillRect/>
          </a:stretch>
        </p:blipFill>
        <p:spPr>
          <a:xfrm>
            <a:off x="387977" y="1246908"/>
            <a:ext cx="8406887" cy="4373525"/>
          </a:xfrm>
          <a:prstGeom prst="rect">
            <a:avLst/>
          </a:prstGeom>
        </p:spPr>
      </p:pic>
    </p:spTree>
    <p:extLst>
      <p:ext uri="{BB962C8B-B14F-4D97-AF65-F5344CB8AC3E}">
        <p14:creationId xmlns:p14="http://schemas.microsoft.com/office/powerpoint/2010/main" val="267721626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p:txBody>
          <a:bodyPr>
            <a:normAutofit/>
          </a:bodyPr>
          <a:lstStyle/>
          <a:p>
            <a:r>
              <a:rPr lang="en-US" sz="3200" dirty="0" smtClean="0">
                <a:solidFill>
                  <a:srgbClr val="050403"/>
                </a:solidFill>
              </a:rPr>
              <a:t>Players become more self aware</a:t>
            </a:r>
          </a:p>
          <a:p>
            <a:r>
              <a:rPr lang="en-US" sz="3200" dirty="0" smtClean="0">
                <a:solidFill>
                  <a:srgbClr val="050403"/>
                </a:solidFill>
              </a:rPr>
              <a:t>Self </a:t>
            </a:r>
            <a:r>
              <a:rPr lang="en-US" sz="3200" dirty="0" err="1" smtClean="0">
                <a:solidFill>
                  <a:srgbClr val="050403"/>
                </a:solidFill>
              </a:rPr>
              <a:t>organising</a:t>
            </a:r>
            <a:endParaRPr lang="en-US" sz="3200" dirty="0" smtClean="0">
              <a:solidFill>
                <a:srgbClr val="050403"/>
              </a:solidFill>
            </a:endParaRPr>
          </a:p>
          <a:p>
            <a:r>
              <a:rPr lang="en-US" sz="3200" dirty="0" smtClean="0">
                <a:solidFill>
                  <a:srgbClr val="050403"/>
                </a:solidFill>
              </a:rPr>
              <a:t>More adaptable</a:t>
            </a:r>
          </a:p>
          <a:p>
            <a:r>
              <a:rPr lang="en-US" sz="3200" dirty="0" smtClean="0">
                <a:solidFill>
                  <a:srgbClr val="050403"/>
                </a:solidFill>
              </a:rPr>
              <a:t>More skilled technically and tactically</a:t>
            </a:r>
          </a:p>
          <a:p>
            <a:endParaRPr lang="en-US" dirty="0">
              <a:solidFill>
                <a:srgbClr val="050403"/>
              </a:solidFill>
            </a:endParaRPr>
          </a:p>
        </p:txBody>
      </p:sp>
      <p:sp>
        <p:nvSpPr>
          <p:cNvPr id="4" name="Content Placeholder 3"/>
          <p:cNvSpPr>
            <a:spLocks noGrp="1"/>
          </p:cNvSpPr>
          <p:nvPr>
            <p:ph sz="half" idx="2"/>
          </p:nvPr>
        </p:nvSpPr>
        <p:spPr/>
        <p:txBody>
          <a:bodyPr>
            <a:normAutofit/>
          </a:bodyPr>
          <a:lstStyle/>
          <a:p>
            <a:r>
              <a:rPr lang="en-US" sz="3200" dirty="0" smtClean="0">
                <a:solidFill>
                  <a:srgbClr val="050403"/>
                </a:solidFill>
              </a:rPr>
              <a:t>Better at problem solving</a:t>
            </a:r>
          </a:p>
          <a:p>
            <a:r>
              <a:rPr lang="en-US" sz="3200" dirty="0" smtClean="0">
                <a:solidFill>
                  <a:srgbClr val="050403"/>
                </a:solidFill>
              </a:rPr>
              <a:t>Better decision-makers</a:t>
            </a:r>
          </a:p>
          <a:p>
            <a:r>
              <a:rPr lang="en-US" sz="3200" dirty="0" smtClean="0">
                <a:solidFill>
                  <a:srgbClr val="050403"/>
                </a:solidFill>
              </a:rPr>
              <a:t>More effective under pressure</a:t>
            </a:r>
          </a:p>
          <a:p>
            <a:r>
              <a:rPr lang="en-US" sz="3200" dirty="0" smtClean="0">
                <a:solidFill>
                  <a:srgbClr val="050403"/>
                </a:solidFill>
              </a:rPr>
              <a:t>More enjoyabl</a:t>
            </a:r>
            <a:r>
              <a:rPr lang="en-US" dirty="0" smtClean="0">
                <a:solidFill>
                  <a:srgbClr val="050403"/>
                </a:solidFill>
              </a:rPr>
              <a:t>e.</a:t>
            </a:r>
            <a:endParaRPr lang="en-US" dirty="0">
              <a:solidFill>
                <a:srgbClr val="050403"/>
              </a:solidFill>
            </a:endParaRPr>
          </a:p>
        </p:txBody>
      </p:sp>
      <p:sp>
        <p:nvSpPr>
          <p:cNvPr id="8" name="Title 7"/>
          <p:cNvSpPr>
            <a:spLocks noGrp="1"/>
          </p:cNvSpPr>
          <p:nvPr>
            <p:ph type="title"/>
          </p:nvPr>
        </p:nvSpPr>
        <p:spPr>
          <a:xfrm>
            <a:off x="0" y="0"/>
            <a:ext cx="9144000" cy="858054"/>
          </a:xfrm>
          <a:solidFill>
            <a:srgbClr val="000000"/>
          </a:solidFill>
        </p:spPr>
        <p:txBody>
          <a:bodyPr/>
          <a:lstStyle/>
          <a:p>
            <a:r>
              <a:rPr lang="en-US" dirty="0" smtClean="0">
                <a:solidFill>
                  <a:schemeClr val="bg1"/>
                </a:solidFill>
              </a:rPr>
              <a:t>‘Game Sense ‘ approach</a:t>
            </a:r>
            <a:endParaRPr lang="en-US" dirty="0"/>
          </a:p>
        </p:txBody>
      </p:sp>
    </p:spTree>
    <p:extLst>
      <p:ext uri="{BB962C8B-B14F-4D97-AF65-F5344CB8AC3E}">
        <p14:creationId xmlns:p14="http://schemas.microsoft.com/office/powerpoint/2010/main" val="2905139930"/>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0" y="0"/>
            <a:ext cx="9144000" cy="645619"/>
          </a:xfrm>
          <a:prstGeom prst="rect">
            <a:avLst/>
          </a:prstGeom>
          <a:solidFill>
            <a:srgbClr val="000000"/>
          </a:solidFill>
        </p:spPr>
        <p:txBody>
          <a:bodyPr lIns="91428" tIns="45715" rIns="91428" bIns="45715"/>
          <a:lstStyle>
            <a:lvl1pPr algn="ctr" defTabSz="521437" rtl="0" eaLnBrk="1" latinLnBrk="0" hangingPunct="1">
              <a:spcBef>
                <a:spcPct val="0"/>
              </a:spcBef>
              <a:buNone/>
              <a:defRPr sz="5000" kern="1200">
                <a:solidFill>
                  <a:schemeClr val="tx1"/>
                </a:solidFill>
                <a:latin typeface="+mj-lt"/>
                <a:ea typeface="+mj-ea"/>
                <a:cs typeface="+mj-cs"/>
              </a:defRPr>
            </a:lvl1pPr>
          </a:lstStyle>
          <a:p>
            <a:pPr algn="l"/>
            <a:r>
              <a:rPr lang="en-GB" sz="3200" dirty="0">
                <a:solidFill>
                  <a:schemeClr val="bg1"/>
                </a:solidFill>
                <a:latin typeface="Avenir Book"/>
                <a:cs typeface="Avenir Book"/>
              </a:rPr>
              <a:t>Game Centred Approach</a:t>
            </a:r>
            <a:endParaRPr lang="en-US" sz="3200" dirty="0">
              <a:solidFill>
                <a:schemeClr val="bg1"/>
              </a:solidFill>
              <a:latin typeface="Avenir Book"/>
              <a:cs typeface="Avenir Book"/>
            </a:endParaRPr>
          </a:p>
        </p:txBody>
      </p:sp>
      <p:pic>
        <p:nvPicPr>
          <p:cNvPr id="4" name="Picture 3"/>
          <p:cNvPicPr>
            <a:picLocks noChangeAspect="1"/>
          </p:cNvPicPr>
          <p:nvPr/>
        </p:nvPicPr>
        <p:blipFill>
          <a:blip r:embed="rId2"/>
          <a:stretch>
            <a:fillRect/>
          </a:stretch>
        </p:blipFill>
        <p:spPr>
          <a:xfrm>
            <a:off x="1082625" y="1196804"/>
            <a:ext cx="6687580" cy="4634562"/>
          </a:xfrm>
          <a:prstGeom prst="rect">
            <a:avLst/>
          </a:prstGeom>
        </p:spPr>
      </p:pic>
      <p:grpSp>
        <p:nvGrpSpPr>
          <p:cNvPr id="18" name="Group 17"/>
          <p:cNvGrpSpPr/>
          <p:nvPr/>
        </p:nvGrpSpPr>
        <p:grpSpPr>
          <a:xfrm>
            <a:off x="1556808" y="2932609"/>
            <a:ext cx="782258" cy="547272"/>
            <a:chOff x="1819790" y="3234016"/>
            <a:chExt cx="914400" cy="603519"/>
          </a:xfrm>
        </p:grpSpPr>
        <p:sp>
          <p:nvSpPr>
            <p:cNvPr id="3" name="TextBox 2"/>
            <p:cNvSpPr txBox="1"/>
            <p:nvPr/>
          </p:nvSpPr>
          <p:spPr>
            <a:xfrm>
              <a:off x="1910376" y="3308880"/>
              <a:ext cx="755512" cy="407291"/>
            </a:xfrm>
            <a:prstGeom prst="rect">
              <a:avLst/>
            </a:prstGeom>
            <a:noFill/>
          </p:spPr>
          <p:txBody>
            <a:bodyPr wrap="none" rtlCol="0">
              <a:spAutoFit/>
            </a:bodyPr>
            <a:lstStyle/>
            <a:p>
              <a:r>
                <a:rPr lang="en-US" dirty="0" smtClean="0">
                  <a:solidFill>
                    <a:srgbClr val="FF0000"/>
                  </a:solidFill>
                  <a:latin typeface="Avenir Book"/>
                  <a:cs typeface="Avenir Book"/>
                </a:rPr>
                <a:t>Why</a:t>
              </a:r>
              <a:endParaRPr lang="en-US" dirty="0">
                <a:solidFill>
                  <a:srgbClr val="FF0000"/>
                </a:solidFill>
                <a:latin typeface="Avenir Book"/>
                <a:cs typeface="Avenir Book"/>
              </a:endParaRPr>
            </a:p>
          </p:txBody>
        </p:sp>
        <p:sp>
          <p:nvSpPr>
            <p:cNvPr id="9" name="Oval 8"/>
            <p:cNvSpPr/>
            <p:nvPr/>
          </p:nvSpPr>
          <p:spPr>
            <a:xfrm>
              <a:off x="1819790" y="3234016"/>
              <a:ext cx="914400" cy="603519"/>
            </a:xfrm>
            <a:prstGeom prst="ellipse">
              <a:avLst/>
            </a:prstGeom>
            <a:noFill/>
            <a:ln w="38100" cmpd="sng">
              <a:solidFill>
                <a:srgbClr val="FF0000"/>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grpSp>
        <p:nvGrpSpPr>
          <p:cNvPr id="21" name="Group 20"/>
          <p:cNvGrpSpPr/>
          <p:nvPr/>
        </p:nvGrpSpPr>
        <p:grpSpPr>
          <a:xfrm>
            <a:off x="6518567" y="2966813"/>
            <a:ext cx="810183" cy="547272"/>
            <a:chOff x="7619706" y="3271735"/>
            <a:chExt cx="947042" cy="603519"/>
          </a:xfrm>
        </p:grpSpPr>
        <p:sp>
          <p:nvSpPr>
            <p:cNvPr id="5" name="TextBox 4"/>
            <p:cNvSpPr txBox="1"/>
            <p:nvPr/>
          </p:nvSpPr>
          <p:spPr>
            <a:xfrm>
              <a:off x="7646021" y="3359172"/>
              <a:ext cx="920727" cy="407291"/>
            </a:xfrm>
            <a:prstGeom prst="rect">
              <a:avLst/>
            </a:prstGeom>
            <a:noFill/>
          </p:spPr>
          <p:txBody>
            <a:bodyPr wrap="none" rtlCol="0">
              <a:spAutoFit/>
            </a:bodyPr>
            <a:lstStyle/>
            <a:p>
              <a:r>
                <a:rPr lang="en-US" dirty="0" smtClean="0">
                  <a:solidFill>
                    <a:srgbClr val="FF0000"/>
                  </a:solidFill>
                  <a:latin typeface="Avenir Book"/>
                  <a:cs typeface="Avenir Book"/>
                </a:rPr>
                <a:t>When</a:t>
              </a:r>
              <a:endParaRPr lang="en-US" dirty="0">
                <a:solidFill>
                  <a:srgbClr val="FF0000"/>
                </a:solidFill>
                <a:latin typeface="Avenir Book"/>
                <a:cs typeface="Avenir Book"/>
              </a:endParaRPr>
            </a:p>
          </p:txBody>
        </p:sp>
        <p:sp>
          <p:nvSpPr>
            <p:cNvPr id="10" name="Oval 9"/>
            <p:cNvSpPr/>
            <p:nvPr/>
          </p:nvSpPr>
          <p:spPr>
            <a:xfrm>
              <a:off x="7619706" y="3271735"/>
              <a:ext cx="914400" cy="603519"/>
            </a:xfrm>
            <a:prstGeom prst="ellipse">
              <a:avLst/>
            </a:prstGeom>
            <a:noFill/>
            <a:ln w="38100" cmpd="sng">
              <a:solidFill>
                <a:srgbClr val="FF0000"/>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grpSp>
        <p:nvGrpSpPr>
          <p:cNvPr id="20" name="Group 19"/>
          <p:cNvGrpSpPr/>
          <p:nvPr/>
        </p:nvGrpSpPr>
        <p:grpSpPr>
          <a:xfrm>
            <a:off x="5927612" y="4564740"/>
            <a:ext cx="782258" cy="547272"/>
            <a:chOff x="6928926" y="5033894"/>
            <a:chExt cx="914400" cy="603519"/>
          </a:xfrm>
        </p:grpSpPr>
        <p:sp>
          <p:nvSpPr>
            <p:cNvPr id="8" name="TextBox 7"/>
            <p:cNvSpPr txBox="1"/>
            <p:nvPr/>
          </p:nvSpPr>
          <p:spPr>
            <a:xfrm>
              <a:off x="7034859" y="5129711"/>
              <a:ext cx="770502" cy="407291"/>
            </a:xfrm>
            <a:prstGeom prst="rect">
              <a:avLst/>
            </a:prstGeom>
            <a:noFill/>
          </p:spPr>
          <p:txBody>
            <a:bodyPr wrap="none" rtlCol="0">
              <a:spAutoFit/>
            </a:bodyPr>
            <a:lstStyle/>
            <a:p>
              <a:r>
                <a:rPr lang="en-US" dirty="0" smtClean="0">
                  <a:solidFill>
                    <a:srgbClr val="FF0000"/>
                  </a:solidFill>
                  <a:latin typeface="Avenir Book"/>
                  <a:cs typeface="Avenir Book"/>
                </a:rPr>
                <a:t>How</a:t>
              </a:r>
              <a:endParaRPr lang="en-US" dirty="0">
                <a:solidFill>
                  <a:srgbClr val="FF0000"/>
                </a:solidFill>
                <a:latin typeface="Avenir Book"/>
                <a:cs typeface="Avenir Book"/>
              </a:endParaRPr>
            </a:p>
          </p:txBody>
        </p:sp>
        <p:sp>
          <p:nvSpPr>
            <p:cNvPr id="11" name="Oval 10"/>
            <p:cNvSpPr/>
            <p:nvPr/>
          </p:nvSpPr>
          <p:spPr>
            <a:xfrm>
              <a:off x="6928926" y="5033894"/>
              <a:ext cx="914400" cy="603519"/>
            </a:xfrm>
            <a:prstGeom prst="ellipse">
              <a:avLst/>
            </a:prstGeom>
            <a:noFill/>
            <a:ln w="38100" cmpd="sng">
              <a:solidFill>
                <a:srgbClr val="FF0000"/>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grpSp>
        <p:nvGrpSpPr>
          <p:cNvPr id="19" name="Group 18"/>
          <p:cNvGrpSpPr/>
          <p:nvPr/>
        </p:nvGrpSpPr>
        <p:grpSpPr>
          <a:xfrm>
            <a:off x="2050366" y="4582180"/>
            <a:ext cx="784556" cy="547272"/>
            <a:chOff x="2396721" y="5053126"/>
            <a:chExt cx="917086" cy="603519"/>
          </a:xfrm>
        </p:grpSpPr>
        <p:sp>
          <p:nvSpPr>
            <p:cNvPr id="7" name="TextBox 6"/>
            <p:cNvSpPr txBox="1"/>
            <p:nvPr/>
          </p:nvSpPr>
          <p:spPr>
            <a:xfrm>
              <a:off x="2468178" y="5109902"/>
              <a:ext cx="845629" cy="407291"/>
            </a:xfrm>
            <a:prstGeom prst="rect">
              <a:avLst/>
            </a:prstGeom>
            <a:noFill/>
          </p:spPr>
          <p:txBody>
            <a:bodyPr wrap="none" rtlCol="0">
              <a:spAutoFit/>
            </a:bodyPr>
            <a:lstStyle/>
            <a:p>
              <a:r>
                <a:rPr lang="en-US" dirty="0" smtClean="0">
                  <a:solidFill>
                    <a:srgbClr val="FF0000"/>
                  </a:solidFill>
                  <a:latin typeface="Avenir Book"/>
                  <a:cs typeface="Avenir Book"/>
                </a:rPr>
                <a:t>What</a:t>
              </a:r>
              <a:endParaRPr lang="en-US" dirty="0">
                <a:solidFill>
                  <a:srgbClr val="FF0000"/>
                </a:solidFill>
                <a:latin typeface="Avenir Book"/>
                <a:cs typeface="Avenir Book"/>
              </a:endParaRPr>
            </a:p>
          </p:txBody>
        </p:sp>
        <p:sp>
          <p:nvSpPr>
            <p:cNvPr id="12" name="Oval 11"/>
            <p:cNvSpPr/>
            <p:nvPr/>
          </p:nvSpPr>
          <p:spPr>
            <a:xfrm>
              <a:off x="2396721" y="5053126"/>
              <a:ext cx="914400" cy="603519"/>
            </a:xfrm>
            <a:prstGeom prst="ellipse">
              <a:avLst/>
            </a:prstGeom>
            <a:noFill/>
            <a:ln w="38100" cmpd="sng">
              <a:solidFill>
                <a:srgbClr val="FF0000"/>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grpSp>
        <p:nvGrpSpPr>
          <p:cNvPr id="22" name="Group 21"/>
          <p:cNvGrpSpPr/>
          <p:nvPr/>
        </p:nvGrpSpPr>
        <p:grpSpPr>
          <a:xfrm>
            <a:off x="6303980" y="1520201"/>
            <a:ext cx="1177540" cy="547272"/>
            <a:chOff x="7368872" y="1676444"/>
            <a:chExt cx="1376454" cy="603519"/>
          </a:xfrm>
        </p:grpSpPr>
        <p:sp>
          <p:nvSpPr>
            <p:cNvPr id="13" name="TextBox 12"/>
            <p:cNvSpPr txBox="1"/>
            <p:nvPr/>
          </p:nvSpPr>
          <p:spPr>
            <a:xfrm>
              <a:off x="7505907" y="1713589"/>
              <a:ext cx="1220591" cy="407291"/>
            </a:xfrm>
            <a:prstGeom prst="rect">
              <a:avLst/>
            </a:prstGeom>
            <a:noFill/>
          </p:spPr>
          <p:txBody>
            <a:bodyPr wrap="none" rtlCol="0">
              <a:spAutoFit/>
            </a:bodyPr>
            <a:lstStyle/>
            <a:p>
              <a:r>
                <a:rPr lang="en-US" dirty="0" smtClean="0">
                  <a:solidFill>
                    <a:srgbClr val="FF0000"/>
                  </a:solidFill>
                  <a:latin typeface="Avenir Book"/>
                  <a:cs typeface="Avenir Book"/>
                </a:rPr>
                <a:t>Problem</a:t>
              </a:r>
              <a:endParaRPr lang="en-US" dirty="0">
                <a:solidFill>
                  <a:srgbClr val="FF0000"/>
                </a:solidFill>
                <a:latin typeface="Avenir Book"/>
                <a:cs typeface="Avenir Book"/>
              </a:endParaRPr>
            </a:p>
          </p:txBody>
        </p:sp>
        <p:sp>
          <p:nvSpPr>
            <p:cNvPr id="14" name="Oval 13"/>
            <p:cNvSpPr/>
            <p:nvPr/>
          </p:nvSpPr>
          <p:spPr>
            <a:xfrm>
              <a:off x="7368872" y="1676444"/>
              <a:ext cx="1376454" cy="603519"/>
            </a:xfrm>
            <a:prstGeom prst="ellipse">
              <a:avLst/>
            </a:prstGeom>
            <a:noFill/>
            <a:ln w="38100" cmpd="sng">
              <a:solidFill>
                <a:srgbClr val="FF0000"/>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grpSp>
        <p:nvGrpSpPr>
          <p:cNvPr id="17" name="Group 16"/>
          <p:cNvGrpSpPr/>
          <p:nvPr/>
        </p:nvGrpSpPr>
        <p:grpSpPr>
          <a:xfrm>
            <a:off x="3379546" y="1420695"/>
            <a:ext cx="2156730" cy="551107"/>
            <a:chOff x="4050819" y="1466895"/>
            <a:chExt cx="2324638" cy="753785"/>
          </a:xfrm>
        </p:grpSpPr>
        <p:sp>
          <p:nvSpPr>
            <p:cNvPr id="15" name="TextBox 14"/>
            <p:cNvSpPr txBox="1"/>
            <p:nvPr/>
          </p:nvSpPr>
          <p:spPr>
            <a:xfrm>
              <a:off x="4251061" y="1589231"/>
              <a:ext cx="2124396" cy="631449"/>
            </a:xfrm>
            <a:prstGeom prst="rect">
              <a:avLst/>
            </a:prstGeom>
            <a:noFill/>
          </p:spPr>
          <p:txBody>
            <a:bodyPr wrap="square" rtlCol="0">
              <a:spAutoFit/>
            </a:bodyPr>
            <a:lstStyle/>
            <a:p>
              <a:r>
                <a:rPr lang="en-US" sz="1200" dirty="0">
                  <a:solidFill>
                    <a:srgbClr val="FF0000"/>
                  </a:solidFill>
                  <a:latin typeface="Avenir Book"/>
                  <a:cs typeface="Avenir Book"/>
                </a:rPr>
                <a:t>Represent </a:t>
              </a:r>
              <a:r>
                <a:rPr lang="en-US" sz="1200" dirty="0" smtClean="0">
                  <a:solidFill>
                    <a:srgbClr val="FF0000"/>
                  </a:solidFill>
                  <a:latin typeface="Avenir Book"/>
                  <a:cs typeface="Avenir Book"/>
                </a:rPr>
                <a:t>&amp; Exaggerate</a:t>
              </a:r>
              <a:endParaRPr lang="en-US" sz="1200" dirty="0">
                <a:solidFill>
                  <a:srgbClr val="FF0000"/>
                </a:solidFill>
                <a:latin typeface="Avenir Book"/>
                <a:cs typeface="Avenir Book"/>
              </a:endParaRPr>
            </a:p>
          </p:txBody>
        </p:sp>
        <p:sp>
          <p:nvSpPr>
            <p:cNvPr id="16" name="Oval 15"/>
            <p:cNvSpPr/>
            <p:nvPr/>
          </p:nvSpPr>
          <p:spPr>
            <a:xfrm>
              <a:off x="4050819" y="1466895"/>
              <a:ext cx="2324638" cy="603519"/>
            </a:xfrm>
            <a:prstGeom prst="ellipse">
              <a:avLst/>
            </a:prstGeom>
            <a:noFill/>
            <a:ln w="38100" cmpd="sng">
              <a:solidFill>
                <a:srgbClr val="FF0000"/>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19742672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7"/>
                                        </p:tgtEl>
                                        <p:attrNameLst>
                                          <p:attrName>style.visibility</p:attrName>
                                        </p:attrNameLst>
                                      </p:cBhvr>
                                      <p:to>
                                        <p:strVal val="visible"/>
                                      </p:to>
                                    </p:set>
                                    <p:animEffect transition="in" filter="fade">
                                      <p:cBhvr>
                                        <p:cTn id="7" dur="500"/>
                                        <p:tgtEl>
                                          <p:spTgt spid="1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8"/>
                                        </p:tgtEl>
                                        <p:attrNameLst>
                                          <p:attrName>style.visibility</p:attrName>
                                        </p:attrNameLst>
                                      </p:cBhvr>
                                      <p:to>
                                        <p:strVal val="visible"/>
                                      </p:to>
                                    </p:set>
                                    <p:animEffect transition="in" filter="fade">
                                      <p:cBhvr>
                                        <p:cTn id="12" dur="500"/>
                                        <p:tgtEl>
                                          <p:spTgt spid="18"/>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9"/>
                                        </p:tgtEl>
                                        <p:attrNameLst>
                                          <p:attrName>style.visibility</p:attrName>
                                        </p:attrNameLst>
                                      </p:cBhvr>
                                      <p:to>
                                        <p:strVal val="visible"/>
                                      </p:to>
                                    </p:set>
                                    <p:animEffect transition="in" filter="fade">
                                      <p:cBhvr>
                                        <p:cTn id="17" dur="500"/>
                                        <p:tgtEl>
                                          <p:spTgt spid="19"/>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20"/>
                                        </p:tgtEl>
                                        <p:attrNameLst>
                                          <p:attrName>style.visibility</p:attrName>
                                        </p:attrNameLst>
                                      </p:cBhvr>
                                      <p:to>
                                        <p:strVal val="visible"/>
                                      </p:to>
                                    </p:set>
                                    <p:animEffect transition="in" filter="fade">
                                      <p:cBhvr>
                                        <p:cTn id="22" dur="500"/>
                                        <p:tgtEl>
                                          <p:spTgt spid="20"/>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21"/>
                                        </p:tgtEl>
                                        <p:attrNameLst>
                                          <p:attrName>style.visibility</p:attrName>
                                        </p:attrNameLst>
                                      </p:cBhvr>
                                      <p:to>
                                        <p:strVal val="visible"/>
                                      </p:to>
                                    </p:set>
                                    <p:animEffect transition="in" filter="fade">
                                      <p:cBhvr>
                                        <p:cTn id="27" dur="500"/>
                                        <p:tgtEl>
                                          <p:spTgt spid="21"/>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22"/>
                                        </p:tgtEl>
                                        <p:attrNameLst>
                                          <p:attrName>style.visibility</p:attrName>
                                        </p:attrNameLst>
                                      </p:cBhvr>
                                      <p:to>
                                        <p:strVal val="visible"/>
                                      </p:to>
                                    </p:set>
                                    <p:animEffect transition="in" filter="fade">
                                      <p:cBhvr>
                                        <p:cTn id="32"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9142580_600x400.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645619"/>
            <a:ext cx="9143999" cy="5199065"/>
          </a:xfrm>
          <a:prstGeom prst="rect">
            <a:avLst/>
          </a:prstGeom>
        </p:spPr>
      </p:pic>
      <p:grpSp>
        <p:nvGrpSpPr>
          <p:cNvPr id="5" name="Group 4"/>
          <p:cNvGrpSpPr/>
          <p:nvPr/>
        </p:nvGrpSpPr>
        <p:grpSpPr>
          <a:xfrm>
            <a:off x="-62683" y="4695782"/>
            <a:ext cx="2825950" cy="1281767"/>
            <a:chOff x="3680042" y="4937858"/>
            <a:chExt cx="5865487" cy="1627211"/>
          </a:xfrm>
        </p:grpSpPr>
        <p:sp>
          <p:nvSpPr>
            <p:cNvPr id="19" name="Rectangle 2"/>
            <p:cNvSpPr txBox="1">
              <a:spLocks noChangeArrowheads="1"/>
            </p:cNvSpPr>
            <p:nvPr/>
          </p:nvSpPr>
          <p:spPr bwMode="auto">
            <a:xfrm>
              <a:off x="4168879" y="4937858"/>
              <a:ext cx="5030673" cy="741363"/>
            </a:xfrm>
            <a:prstGeom prst="rect">
              <a:avLst/>
            </a:prstGeom>
            <a:noFill/>
            <a:ln>
              <a:noFill/>
            </a:ln>
            <a:effectLst>
              <a:outerShdw blurRad="127000" dist="76199" dir="2700000" algn="ctr" rotWithShape="0">
                <a:schemeClr val="bg2">
                  <a:alpha val="75000"/>
                </a:schemeClr>
              </a:outerShdw>
            </a:effectLst>
            <a:extLst>
              <a:ext uri="{FAA26D3D-D897-4be2-8F04-BA451C77F1D7}">
                <ma14:placeholderFlag xmlns:ma14="http://schemas.microsoft.com/office/mac/drawingml/2011/main" xmlns="" val="1"/>
              </a:ext>
            </a:extLst>
          </p:spPr>
          <p:txBody>
            <a:bodyPr lIns="50800" tIns="50800" rIns="50800" bIns="50800"/>
            <a:lstStyle>
              <a:lvl1pPr marL="342900" indent="-342900" algn="ctr" rtl="0" eaLnBrk="0" fontAlgn="base" hangingPunct="0">
                <a:spcBef>
                  <a:spcPct val="0"/>
                </a:spcBef>
                <a:spcAft>
                  <a:spcPct val="0"/>
                </a:spcAft>
                <a:defRPr sz="3600">
                  <a:solidFill>
                    <a:schemeClr val="tx1"/>
                  </a:solidFill>
                  <a:latin typeface="+mn-lt"/>
                  <a:ea typeface="+mn-ea"/>
                  <a:cs typeface="+mn-cs"/>
                  <a:sym typeface="Chalkboard" charset="0"/>
                </a:defRPr>
              </a:lvl1pPr>
              <a:lvl2pPr marL="742950" indent="-285750" algn="ctr" rtl="0" eaLnBrk="0" fontAlgn="base" hangingPunct="0">
                <a:spcBef>
                  <a:spcPct val="0"/>
                </a:spcBef>
                <a:spcAft>
                  <a:spcPct val="0"/>
                </a:spcAft>
                <a:defRPr sz="3600">
                  <a:solidFill>
                    <a:schemeClr val="tx1"/>
                  </a:solidFill>
                  <a:latin typeface="+mn-lt"/>
                  <a:ea typeface="+mn-ea"/>
                  <a:cs typeface="+mn-cs"/>
                  <a:sym typeface="Chalkboard" charset="0"/>
                </a:defRPr>
              </a:lvl2pPr>
              <a:lvl3pPr marL="1143000" indent="-228600" algn="ctr" rtl="0" eaLnBrk="0" fontAlgn="base" hangingPunct="0">
                <a:spcBef>
                  <a:spcPct val="0"/>
                </a:spcBef>
                <a:spcAft>
                  <a:spcPct val="0"/>
                </a:spcAft>
                <a:defRPr sz="3600">
                  <a:solidFill>
                    <a:schemeClr val="tx1"/>
                  </a:solidFill>
                  <a:latin typeface="+mn-lt"/>
                  <a:ea typeface="+mn-ea"/>
                  <a:cs typeface="+mn-cs"/>
                  <a:sym typeface="Chalkboard" charset="0"/>
                </a:defRPr>
              </a:lvl3pPr>
              <a:lvl4pPr marL="1600200" indent="-228600" algn="ctr" rtl="0" eaLnBrk="0" fontAlgn="base" hangingPunct="0">
                <a:spcBef>
                  <a:spcPct val="0"/>
                </a:spcBef>
                <a:spcAft>
                  <a:spcPct val="0"/>
                </a:spcAft>
                <a:defRPr sz="3600">
                  <a:solidFill>
                    <a:schemeClr val="tx1"/>
                  </a:solidFill>
                  <a:latin typeface="+mn-lt"/>
                  <a:ea typeface="+mn-ea"/>
                  <a:cs typeface="+mn-cs"/>
                  <a:sym typeface="Chalkboard" charset="0"/>
                </a:defRPr>
              </a:lvl4pPr>
              <a:lvl5pPr marL="2057400" indent="-228600" algn="ctr" rtl="0" eaLnBrk="0" fontAlgn="base" hangingPunct="0">
                <a:spcBef>
                  <a:spcPct val="0"/>
                </a:spcBef>
                <a:spcAft>
                  <a:spcPct val="0"/>
                </a:spcAft>
                <a:defRPr sz="3600">
                  <a:solidFill>
                    <a:schemeClr val="tx1"/>
                  </a:solidFill>
                  <a:latin typeface="+mn-lt"/>
                  <a:ea typeface="+mn-ea"/>
                  <a:cs typeface="+mn-cs"/>
                  <a:sym typeface="Chalkboard" charset="0"/>
                </a:defRPr>
              </a:lvl5pPr>
              <a:lvl6pPr marL="457200" algn="ctr" rtl="0" fontAlgn="base">
                <a:spcBef>
                  <a:spcPct val="0"/>
                </a:spcBef>
                <a:spcAft>
                  <a:spcPct val="0"/>
                </a:spcAft>
                <a:defRPr sz="3600">
                  <a:solidFill>
                    <a:schemeClr val="tx1"/>
                  </a:solidFill>
                  <a:latin typeface="+mn-lt"/>
                  <a:ea typeface="+mn-ea"/>
                  <a:cs typeface="+mn-cs"/>
                  <a:sym typeface="Chalkboard" charset="0"/>
                </a:defRPr>
              </a:lvl6pPr>
              <a:lvl7pPr marL="914400" algn="ctr" rtl="0" fontAlgn="base">
                <a:spcBef>
                  <a:spcPct val="0"/>
                </a:spcBef>
                <a:spcAft>
                  <a:spcPct val="0"/>
                </a:spcAft>
                <a:defRPr sz="3600">
                  <a:solidFill>
                    <a:schemeClr val="tx1"/>
                  </a:solidFill>
                  <a:latin typeface="+mn-lt"/>
                  <a:ea typeface="+mn-ea"/>
                  <a:cs typeface="+mn-cs"/>
                  <a:sym typeface="Chalkboard" charset="0"/>
                </a:defRPr>
              </a:lvl7pPr>
              <a:lvl8pPr marL="1371600" algn="ctr" rtl="0" fontAlgn="base">
                <a:spcBef>
                  <a:spcPct val="0"/>
                </a:spcBef>
                <a:spcAft>
                  <a:spcPct val="0"/>
                </a:spcAft>
                <a:defRPr sz="3600">
                  <a:solidFill>
                    <a:schemeClr val="tx1"/>
                  </a:solidFill>
                  <a:latin typeface="+mn-lt"/>
                  <a:ea typeface="+mn-ea"/>
                  <a:cs typeface="+mn-cs"/>
                  <a:sym typeface="Chalkboard" charset="0"/>
                </a:defRPr>
              </a:lvl8pPr>
              <a:lvl9pPr marL="1828800" algn="ctr" rtl="0" fontAlgn="base">
                <a:spcBef>
                  <a:spcPct val="0"/>
                </a:spcBef>
                <a:spcAft>
                  <a:spcPct val="0"/>
                </a:spcAft>
                <a:defRPr sz="3600">
                  <a:solidFill>
                    <a:schemeClr val="tx1"/>
                  </a:solidFill>
                  <a:latin typeface="+mn-lt"/>
                  <a:ea typeface="+mn-ea"/>
                  <a:cs typeface="+mn-cs"/>
                  <a:sym typeface="Chalkboard" charset="0"/>
                </a:defRPr>
              </a:lvl9pPr>
            </a:lstStyle>
            <a:p>
              <a:pPr marL="0" indent="0" eaLnBrk="1" hangingPunct="1">
                <a:defRPr/>
              </a:pPr>
              <a:r>
                <a:rPr lang="en-US" sz="1400" b="1" dirty="0">
                  <a:solidFill>
                    <a:srgbClr val="000000"/>
                  </a:solidFill>
                  <a:latin typeface="Avenir Book"/>
                  <a:cs typeface="Avenir Book"/>
                  <a:sym typeface="Marker Felt" charset="0"/>
                </a:rPr>
                <a:t>GAME </a:t>
              </a:r>
              <a:r>
                <a:rPr lang="en-US" sz="1400" i="1" dirty="0">
                  <a:solidFill>
                    <a:srgbClr val="000000"/>
                  </a:solidFill>
                  <a:latin typeface="Avenir Book"/>
                  <a:cs typeface="Avenir Book"/>
                  <a:sym typeface="Marker Felt" charset="0"/>
                </a:rPr>
                <a:t>is the </a:t>
              </a:r>
              <a:r>
                <a:rPr lang="en-US" sz="1400" b="1" dirty="0">
                  <a:solidFill>
                    <a:srgbClr val="000000"/>
                  </a:solidFill>
                  <a:latin typeface="Avenir Book"/>
                  <a:cs typeface="Avenir Book"/>
                  <a:sym typeface="Marker Felt" charset="0"/>
                </a:rPr>
                <a:t>TEACHER</a:t>
              </a:r>
              <a:r>
                <a:rPr lang="en-US" sz="1400" dirty="0">
                  <a:solidFill>
                    <a:srgbClr val="000000"/>
                  </a:solidFill>
                  <a:latin typeface="Avenir Book"/>
                  <a:cs typeface="Avenir Book"/>
                  <a:sym typeface="Marker Felt" charset="0"/>
                </a:rPr>
                <a:t>	</a:t>
              </a:r>
            </a:p>
            <a:p>
              <a:pPr marL="0" indent="0" algn="l" eaLnBrk="1" hangingPunct="1">
                <a:defRPr/>
              </a:pPr>
              <a:r>
                <a:rPr lang="en-US" sz="1400" dirty="0">
                  <a:solidFill>
                    <a:srgbClr val="000000"/>
                  </a:solidFill>
                  <a:latin typeface="Avenir Book"/>
                  <a:cs typeface="Avenir Book"/>
                  <a:sym typeface="Marker Felt" charset="0"/>
                </a:rPr>
                <a:t> </a:t>
              </a:r>
            </a:p>
            <a:p>
              <a:pPr marL="0" indent="0" algn="l" eaLnBrk="1" hangingPunct="1">
                <a:defRPr/>
              </a:pPr>
              <a:endParaRPr lang="en-US" sz="1400" dirty="0">
                <a:solidFill>
                  <a:srgbClr val="000000"/>
                </a:solidFill>
                <a:latin typeface="Avenir Book"/>
                <a:cs typeface="Avenir Book"/>
                <a:sym typeface="Marker Felt" charset="0"/>
              </a:endParaRPr>
            </a:p>
            <a:p>
              <a:pPr marL="0" indent="0" algn="l" eaLnBrk="1" hangingPunct="1">
                <a:defRPr/>
              </a:pPr>
              <a:endParaRPr lang="en-US" sz="1400" dirty="0">
                <a:solidFill>
                  <a:srgbClr val="000000"/>
                </a:solidFill>
                <a:latin typeface="Avenir Book"/>
                <a:cs typeface="Avenir Book"/>
                <a:sym typeface="Marker Felt" charset="0"/>
              </a:endParaRPr>
            </a:p>
            <a:p>
              <a:pPr marL="0" indent="0" algn="l" eaLnBrk="1" hangingPunct="1">
                <a:defRPr/>
              </a:pPr>
              <a:endParaRPr lang="en-US" sz="1400" dirty="0">
                <a:solidFill>
                  <a:srgbClr val="000000"/>
                </a:solidFill>
                <a:latin typeface="Avenir Book"/>
                <a:cs typeface="Avenir Book"/>
                <a:sym typeface="Marker Felt" charset="0"/>
              </a:endParaRPr>
            </a:p>
            <a:p>
              <a:pPr marL="0" indent="0" algn="l" eaLnBrk="1" hangingPunct="1">
                <a:defRPr/>
              </a:pPr>
              <a:endParaRPr lang="en-US" sz="1400" dirty="0">
                <a:solidFill>
                  <a:srgbClr val="000000"/>
                </a:solidFill>
                <a:latin typeface="Avenir Book"/>
                <a:cs typeface="Avenir Book"/>
                <a:sym typeface="Marker Felt" charset="0"/>
              </a:endParaRPr>
            </a:p>
            <a:p>
              <a:pPr marL="0" indent="0" algn="l" eaLnBrk="1" hangingPunct="1">
                <a:defRPr/>
              </a:pPr>
              <a:endParaRPr lang="en-US" sz="1400" dirty="0">
                <a:solidFill>
                  <a:srgbClr val="000000"/>
                </a:solidFill>
                <a:latin typeface="Avenir Book"/>
                <a:cs typeface="Avenir Book"/>
                <a:sym typeface="Marker Felt" charset="0"/>
              </a:endParaRPr>
            </a:p>
            <a:p>
              <a:pPr marL="0" indent="0" algn="l" eaLnBrk="1" hangingPunct="1">
                <a:defRPr/>
              </a:pPr>
              <a:endParaRPr lang="en-US" sz="1400" dirty="0">
                <a:solidFill>
                  <a:srgbClr val="000000"/>
                </a:solidFill>
                <a:latin typeface="Avenir Book"/>
                <a:cs typeface="Avenir Book"/>
                <a:sym typeface="Marker Felt" charset="0"/>
              </a:endParaRPr>
            </a:p>
            <a:p>
              <a:pPr marL="0" indent="0" algn="l" eaLnBrk="1" hangingPunct="1">
                <a:defRPr/>
              </a:pPr>
              <a:endParaRPr lang="en-US" sz="1400" dirty="0">
                <a:solidFill>
                  <a:srgbClr val="000000"/>
                </a:solidFill>
                <a:latin typeface="Avenir Book"/>
                <a:cs typeface="Avenir Book"/>
                <a:sym typeface="Marker Felt" charset="0"/>
              </a:endParaRPr>
            </a:p>
            <a:p>
              <a:pPr marL="0" indent="0" algn="l" eaLnBrk="1" hangingPunct="1">
                <a:defRPr/>
              </a:pPr>
              <a:endParaRPr lang="en-US" sz="1400" dirty="0">
                <a:solidFill>
                  <a:srgbClr val="000000"/>
                </a:solidFill>
                <a:latin typeface="Avenir Book"/>
                <a:cs typeface="Avenir Book"/>
                <a:sym typeface="Marker Felt" charset="0"/>
              </a:endParaRPr>
            </a:p>
          </p:txBody>
        </p:sp>
        <p:sp>
          <p:nvSpPr>
            <p:cNvPr id="20" name="Rectangle 2"/>
            <p:cNvSpPr txBox="1">
              <a:spLocks noChangeArrowheads="1"/>
            </p:cNvSpPr>
            <p:nvPr/>
          </p:nvSpPr>
          <p:spPr bwMode="auto">
            <a:xfrm>
              <a:off x="3880572" y="5381923"/>
              <a:ext cx="5547981" cy="741363"/>
            </a:xfrm>
            <a:prstGeom prst="rect">
              <a:avLst/>
            </a:prstGeom>
            <a:noFill/>
            <a:ln>
              <a:noFill/>
            </a:ln>
            <a:effectLst>
              <a:outerShdw blurRad="127000" dist="76199" dir="2700000" algn="ctr" rotWithShape="0">
                <a:schemeClr val="bg2">
                  <a:alpha val="75000"/>
                </a:schemeClr>
              </a:outerShdw>
            </a:effectLst>
            <a:extLst>
              <a:ext uri="{FAA26D3D-D897-4be2-8F04-BA451C77F1D7}">
                <ma14:placeholderFlag xmlns:ma14="http://schemas.microsoft.com/office/mac/drawingml/2011/main" xmlns="" val="1"/>
              </a:ext>
            </a:extLst>
          </p:spPr>
          <p:txBody>
            <a:bodyPr lIns="50800" tIns="50800" rIns="50800" bIns="50800"/>
            <a:lstStyle>
              <a:lvl1pPr marL="342900" indent="-342900" algn="ctr" rtl="0" eaLnBrk="0" fontAlgn="base" hangingPunct="0">
                <a:spcBef>
                  <a:spcPct val="0"/>
                </a:spcBef>
                <a:spcAft>
                  <a:spcPct val="0"/>
                </a:spcAft>
                <a:defRPr sz="3600">
                  <a:solidFill>
                    <a:schemeClr val="tx1"/>
                  </a:solidFill>
                  <a:latin typeface="+mn-lt"/>
                  <a:ea typeface="+mn-ea"/>
                  <a:cs typeface="+mn-cs"/>
                  <a:sym typeface="Chalkboard" charset="0"/>
                </a:defRPr>
              </a:lvl1pPr>
              <a:lvl2pPr marL="742950" indent="-285750" algn="ctr" rtl="0" eaLnBrk="0" fontAlgn="base" hangingPunct="0">
                <a:spcBef>
                  <a:spcPct val="0"/>
                </a:spcBef>
                <a:spcAft>
                  <a:spcPct val="0"/>
                </a:spcAft>
                <a:defRPr sz="3600">
                  <a:solidFill>
                    <a:schemeClr val="tx1"/>
                  </a:solidFill>
                  <a:latin typeface="+mn-lt"/>
                  <a:ea typeface="+mn-ea"/>
                  <a:cs typeface="+mn-cs"/>
                  <a:sym typeface="Chalkboard" charset="0"/>
                </a:defRPr>
              </a:lvl2pPr>
              <a:lvl3pPr marL="1143000" indent="-228600" algn="ctr" rtl="0" eaLnBrk="0" fontAlgn="base" hangingPunct="0">
                <a:spcBef>
                  <a:spcPct val="0"/>
                </a:spcBef>
                <a:spcAft>
                  <a:spcPct val="0"/>
                </a:spcAft>
                <a:defRPr sz="3600">
                  <a:solidFill>
                    <a:schemeClr val="tx1"/>
                  </a:solidFill>
                  <a:latin typeface="+mn-lt"/>
                  <a:ea typeface="+mn-ea"/>
                  <a:cs typeface="+mn-cs"/>
                  <a:sym typeface="Chalkboard" charset="0"/>
                </a:defRPr>
              </a:lvl3pPr>
              <a:lvl4pPr marL="1600200" indent="-228600" algn="ctr" rtl="0" eaLnBrk="0" fontAlgn="base" hangingPunct="0">
                <a:spcBef>
                  <a:spcPct val="0"/>
                </a:spcBef>
                <a:spcAft>
                  <a:spcPct val="0"/>
                </a:spcAft>
                <a:defRPr sz="3600">
                  <a:solidFill>
                    <a:schemeClr val="tx1"/>
                  </a:solidFill>
                  <a:latin typeface="+mn-lt"/>
                  <a:ea typeface="+mn-ea"/>
                  <a:cs typeface="+mn-cs"/>
                  <a:sym typeface="Chalkboard" charset="0"/>
                </a:defRPr>
              </a:lvl4pPr>
              <a:lvl5pPr marL="2057400" indent="-228600" algn="ctr" rtl="0" eaLnBrk="0" fontAlgn="base" hangingPunct="0">
                <a:spcBef>
                  <a:spcPct val="0"/>
                </a:spcBef>
                <a:spcAft>
                  <a:spcPct val="0"/>
                </a:spcAft>
                <a:defRPr sz="3600">
                  <a:solidFill>
                    <a:schemeClr val="tx1"/>
                  </a:solidFill>
                  <a:latin typeface="+mn-lt"/>
                  <a:ea typeface="+mn-ea"/>
                  <a:cs typeface="+mn-cs"/>
                  <a:sym typeface="Chalkboard" charset="0"/>
                </a:defRPr>
              </a:lvl5pPr>
              <a:lvl6pPr marL="457200" algn="ctr" rtl="0" fontAlgn="base">
                <a:spcBef>
                  <a:spcPct val="0"/>
                </a:spcBef>
                <a:spcAft>
                  <a:spcPct val="0"/>
                </a:spcAft>
                <a:defRPr sz="3600">
                  <a:solidFill>
                    <a:schemeClr val="tx1"/>
                  </a:solidFill>
                  <a:latin typeface="+mn-lt"/>
                  <a:ea typeface="+mn-ea"/>
                  <a:cs typeface="+mn-cs"/>
                  <a:sym typeface="Chalkboard" charset="0"/>
                </a:defRPr>
              </a:lvl6pPr>
              <a:lvl7pPr marL="914400" algn="ctr" rtl="0" fontAlgn="base">
                <a:spcBef>
                  <a:spcPct val="0"/>
                </a:spcBef>
                <a:spcAft>
                  <a:spcPct val="0"/>
                </a:spcAft>
                <a:defRPr sz="3600">
                  <a:solidFill>
                    <a:schemeClr val="tx1"/>
                  </a:solidFill>
                  <a:latin typeface="+mn-lt"/>
                  <a:ea typeface="+mn-ea"/>
                  <a:cs typeface="+mn-cs"/>
                  <a:sym typeface="Chalkboard" charset="0"/>
                </a:defRPr>
              </a:lvl7pPr>
              <a:lvl8pPr marL="1371600" algn="ctr" rtl="0" fontAlgn="base">
                <a:spcBef>
                  <a:spcPct val="0"/>
                </a:spcBef>
                <a:spcAft>
                  <a:spcPct val="0"/>
                </a:spcAft>
                <a:defRPr sz="3600">
                  <a:solidFill>
                    <a:schemeClr val="tx1"/>
                  </a:solidFill>
                  <a:latin typeface="+mn-lt"/>
                  <a:ea typeface="+mn-ea"/>
                  <a:cs typeface="+mn-cs"/>
                  <a:sym typeface="Chalkboard" charset="0"/>
                </a:defRPr>
              </a:lvl8pPr>
              <a:lvl9pPr marL="1828800" algn="ctr" rtl="0" fontAlgn="base">
                <a:spcBef>
                  <a:spcPct val="0"/>
                </a:spcBef>
                <a:spcAft>
                  <a:spcPct val="0"/>
                </a:spcAft>
                <a:defRPr sz="3600">
                  <a:solidFill>
                    <a:schemeClr val="tx1"/>
                  </a:solidFill>
                  <a:latin typeface="+mn-lt"/>
                  <a:ea typeface="+mn-ea"/>
                  <a:cs typeface="+mn-cs"/>
                  <a:sym typeface="Chalkboard" charset="0"/>
                </a:defRPr>
              </a:lvl9pPr>
            </a:lstStyle>
            <a:p>
              <a:pPr marL="0" indent="0" eaLnBrk="1" hangingPunct="1">
                <a:defRPr/>
              </a:pPr>
              <a:r>
                <a:rPr lang="en-US" sz="1400" b="1" dirty="0">
                  <a:solidFill>
                    <a:srgbClr val="000000"/>
                  </a:solidFill>
                  <a:latin typeface="Avenir Book"/>
                  <a:cs typeface="Avenir Book"/>
                  <a:sym typeface="Marker Felt" charset="0"/>
                </a:rPr>
                <a:t>PITCH </a:t>
              </a:r>
              <a:r>
                <a:rPr lang="en-US" sz="1400" i="1" dirty="0">
                  <a:solidFill>
                    <a:srgbClr val="000000"/>
                  </a:solidFill>
                  <a:latin typeface="Avenir Book"/>
                  <a:cs typeface="Avenir Book"/>
                  <a:sym typeface="Marker Felt" charset="0"/>
                </a:rPr>
                <a:t>is the  </a:t>
              </a:r>
              <a:r>
                <a:rPr lang="en-US" sz="1400" b="1" dirty="0">
                  <a:solidFill>
                    <a:srgbClr val="000000"/>
                  </a:solidFill>
                  <a:latin typeface="Avenir Book"/>
                  <a:cs typeface="Avenir Book"/>
                  <a:sym typeface="Marker Felt" charset="0"/>
                </a:rPr>
                <a:t>CLASSROOM</a:t>
              </a:r>
              <a:r>
                <a:rPr lang="en-US" sz="1400" dirty="0">
                  <a:solidFill>
                    <a:srgbClr val="000000"/>
                  </a:solidFill>
                  <a:latin typeface="Avenir Book"/>
                  <a:cs typeface="Avenir Book"/>
                  <a:sym typeface="Marker Felt" charset="0"/>
                </a:rPr>
                <a:t>	</a:t>
              </a:r>
            </a:p>
            <a:p>
              <a:pPr marL="0" indent="0" algn="l" eaLnBrk="1" hangingPunct="1">
                <a:defRPr/>
              </a:pPr>
              <a:r>
                <a:rPr lang="en-US" sz="1400" dirty="0">
                  <a:solidFill>
                    <a:srgbClr val="000000"/>
                  </a:solidFill>
                  <a:latin typeface="Avenir Book"/>
                  <a:cs typeface="Avenir Book"/>
                  <a:sym typeface="Marker Felt" charset="0"/>
                </a:rPr>
                <a:t> </a:t>
              </a:r>
            </a:p>
            <a:p>
              <a:pPr marL="0" indent="0" algn="l" eaLnBrk="1" hangingPunct="1">
                <a:defRPr/>
              </a:pPr>
              <a:endParaRPr lang="en-US" sz="1400" dirty="0">
                <a:solidFill>
                  <a:srgbClr val="000000"/>
                </a:solidFill>
                <a:latin typeface="Avenir Book"/>
                <a:cs typeface="Avenir Book"/>
                <a:sym typeface="Marker Felt" charset="0"/>
              </a:endParaRPr>
            </a:p>
            <a:p>
              <a:pPr marL="0" indent="0" algn="l" eaLnBrk="1" hangingPunct="1">
                <a:defRPr/>
              </a:pPr>
              <a:endParaRPr lang="en-US" sz="1400" dirty="0">
                <a:solidFill>
                  <a:srgbClr val="000000"/>
                </a:solidFill>
                <a:latin typeface="Avenir Book"/>
                <a:cs typeface="Avenir Book"/>
                <a:sym typeface="Marker Felt" charset="0"/>
              </a:endParaRPr>
            </a:p>
          </p:txBody>
        </p:sp>
        <p:sp>
          <p:nvSpPr>
            <p:cNvPr id="21" name="Rectangle 2"/>
            <p:cNvSpPr txBox="1">
              <a:spLocks noChangeArrowheads="1"/>
            </p:cNvSpPr>
            <p:nvPr/>
          </p:nvSpPr>
          <p:spPr bwMode="auto">
            <a:xfrm>
              <a:off x="3680042" y="5823706"/>
              <a:ext cx="5865487" cy="741363"/>
            </a:xfrm>
            <a:prstGeom prst="rect">
              <a:avLst/>
            </a:prstGeom>
            <a:noFill/>
            <a:ln>
              <a:noFill/>
            </a:ln>
            <a:effectLst>
              <a:outerShdw blurRad="127000" dist="76199" dir="2700000" algn="ctr" rotWithShape="0">
                <a:schemeClr val="bg2">
                  <a:alpha val="75000"/>
                </a:schemeClr>
              </a:outerShdw>
            </a:effectLst>
            <a:extLst>
              <a:ext uri="{FAA26D3D-D897-4be2-8F04-BA451C77F1D7}">
                <ma14:placeholderFlag xmlns:ma14="http://schemas.microsoft.com/office/mac/drawingml/2011/main" xmlns="" val="1"/>
              </a:ext>
            </a:extLst>
          </p:spPr>
          <p:txBody>
            <a:bodyPr lIns="50800" tIns="50800" rIns="50800" bIns="50800"/>
            <a:lstStyle>
              <a:lvl1pPr marL="342900" indent="-342900" algn="ctr" rtl="0" eaLnBrk="0" fontAlgn="base" hangingPunct="0">
                <a:spcBef>
                  <a:spcPct val="0"/>
                </a:spcBef>
                <a:spcAft>
                  <a:spcPct val="0"/>
                </a:spcAft>
                <a:defRPr sz="3600">
                  <a:solidFill>
                    <a:schemeClr val="tx1"/>
                  </a:solidFill>
                  <a:latin typeface="+mn-lt"/>
                  <a:ea typeface="+mn-ea"/>
                  <a:cs typeface="+mn-cs"/>
                  <a:sym typeface="Chalkboard" charset="0"/>
                </a:defRPr>
              </a:lvl1pPr>
              <a:lvl2pPr marL="742950" indent="-285750" algn="ctr" rtl="0" eaLnBrk="0" fontAlgn="base" hangingPunct="0">
                <a:spcBef>
                  <a:spcPct val="0"/>
                </a:spcBef>
                <a:spcAft>
                  <a:spcPct val="0"/>
                </a:spcAft>
                <a:defRPr sz="3600">
                  <a:solidFill>
                    <a:schemeClr val="tx1"/>
                  </a:solidFill>
                  <a:latin typeface="+mn-lt"/>
                  <a:ea typeface="+mn-ea"/>
                  <a:cs typeface="+mn-cs"/>
                  <a:sym typeface="Chalkboard" charset="0"/>
                </a:defRPr>
              </a:lvl2pPr>
              <a:lvl3pPr marL="1143000" indent="-228600" algn="ctr" rtl="0" eaLnBrk="0" fontAlgn="base" hangingPunct="0">
                <a:spcBef>
                  <a:spcPct val="0"/>
                </a:spcBef>
                <a:spcAft>
                  <a:spcPct val="0"/>
                </a:spcAft>
                <a:defRPr sz="3600">
                  <a:solidFill>
                    <a:schemeClr val="tx1"/>
                  </a:solidFill>
                  <a:latin typeface="+mn-lt"/>
                  <a:ea typeface="+mn-ea"/>
                  <a:cs typeface="+mn-cs"/>
                  <a:sym typeface="Chalkboard" charset="0"/>
                </a:defRPr>
              </a:lvl3pPr>
              <a:lvl4pPr marL="1600200" indent="-228600" algn="ctr" rtl="0" eaLnBrk="0" fontAlgn="base" hangingPunct="0">
                <a:spcBef>
                  <a:spcPct val="0"/>
                </a:spcBef>
                <a:spcAft>
                  <a:spcPct val="0"/>
                </a:spcAft>
                <a:defRPr sz="3600">
                  <a:solidFill>
                    <a:schemeClr val="tx1"/>
                  </a:solidFill>
                  <a:latin typeface="+mn-lt"/>
                  <a:ea typeface="+mn-ea"/>
                  <a:cs typeface="+mn-cs"/>
                  <a:sym typeface="Chalkboard" charset="0"/>
                </a:defRPr>
              </a:lvl4pPr>
              <a:lvl5pPr marL="2057400" indent="-228600" algn="ctr" rtl="0" eaLnBrk="0" fontAlgn="base" hangingPunct="0">
                <a:spcBef>
                  <a:spcPct val="0"/>
                </a:spcBef>
                <a:spcAft>
                  <a:spcPct val="0"/>
                </a:spcAft>
                <a:defRPr sz="3600">
                  <a:solidFill>
                    <a:schemeClr val="tx1"/>
                  </a:solidFill>
                  <a:latin typeface="+mn-lt"/>
                  <a:ea typeface="+mn-ea"/>
                  <a:cs typeface="+mn-cs"/>
                  <a:sym typeface="Chalkboard" charset="0"/>
                </a:defRPr>
              </a:lvl5pPr>
              <a:lvl6pPr marL="457200" algn="ctr" rtl="0" fontAlgn="base">
                <a:spcBef>
                  <a:spcPct val="0"/>
                </a:spcBef>
                <a:spcAft>
                  <a:spcPct val="0"/>
                </a:spcAft>
                <a:defRPr sz="3600">
                  <a:solidFill>
                    <a:schemeClr val="tx1"/>
                  </a:solidFill>
                  <a:latin typeface="+mn-lt"/>
                  <a:ea typeface="+mn-ea"/>
                  <a:cs typeface="+mn-cs"/>
                  <a:sym typeface="Chalkboard" charset="0"/>
                </a:defRPr>
              </a:lvl6pPr>
              <a:lvl7pPr marL="914400" algn="ctr" rtl="0" fontAlgn="base">
                <a:spcBef>
                  <a:spcPct val="0"/>
                </a:spcBef>
                <a:spcAft>
                  <a:spcPct val="0"/>
                </a:spcAft>
                <a:defRPr sz="3600">
                  <a:solidFill>
                    <a:schemeClr val="tx1"/>
                  </a:solidFill>
                  <a:latin typeface="+mn-lt"/>
                  <a:ea typeface="+mn-ea"/>
                  <a:cs typeface="+mn-cs"/>
                  <a:sym typeface="Chalkboard" charset="0"/>
                </a:defRPr>
              </a:lvl7pPr>
              <a:lvl8pPr marL="1371600" algn="ctr" rtl="0" fontAlgn="base">
                <a:spcBef>
                  <a:spcPct val="0"/>
                </a:spcBef>
                <a:spcAft>
                  <a:spcPct val="0"/>
                </a:spcAft>
                <a:defRPr sz="3600">
                  <a:solidFill>
                    <a:schemeClr val="tx1"/>
                  </a:solidFill>
                  <a:latin typeface="+mn-lt"/>
                  <a:ea typeface="+mn-ea"/>
                  <a:cs typeface="+mn-cs"/>
                  <a:sym typeface="Chalkboard" charset="0"/>
                </a:defRPr>
              </a:lvl8pPr>
              <a:lvl9pPr marL="1828800" algn="ctr" rtl="0" fontAlgn="base">
                <a:spcBef>
                  <a:spcPct val="0"/>
                </a:spcBef>
                <a:spcAft>
                  <a:spcPct val="0"/>
                </a:spcAft>
                <a:defRPr sz="3600">
                  <a:solidFill>
                    <a:schemeClr val="tx1"/>
                  </a:solidFill>
                  <a:latin typeface="+mn-lt"/>
                  <a:ea typeface="+mn-ea"/>
                  <a:cs typeface="+mn-cs"/>
                  <a:sym typeface="Chalkboard" charset="0"/>
                </a:defRPr>
              </a:lvl9pPr>
            </a:lstStyle>
            <a:p>
              <a:pPr marL="0" indent="0" eaLnBrk="1" hangingPunct="1">
                <a:defRPr/>
              </a:pPr>
              <a:r>
                <a:rPr lang="en-US" sz="1400" b="1" dirty="0">
                  <a:solidFill>
                    <a:srgbClr val="000000"/>
                  </a:solidFill>
                  <a:latin typeface="Avenir Book"/>
                  <a:cs typeface="Avenir Book"/>
                  <a:sym typeface="Marker Felt" charset="0"/>
                </a:rPr>
                <a:t>COACH </a:t>
              </a:r>
              <a:r>
                <a:rPr lang="en-US" sz="1400" i="1" dirty="0">
                  <a:solidFill>
                    <a:srgbClr val="000000"/>
                  </a:solidFill>
                  <a:latin typeface="Avenir Book"/>
                  <a:cs typeface="Avenir Book"/>
                  <a:sym typeface="Marker Felt" charset="0"/>
                </a:rPr>
                <a:t>is the  </a:t>
              </a:r>
              <a:r>
                <a:rPr lang="en-US" sz="1400" b="1" dirty="0">
                  <a:solidFill>
                    <a:srgbClr val="000000"/>
                  </a:solidFill>
                  <a:latin typeface="Avenir Book"/>
                  <a:cs typeface="Avenir Book"/>
                  <a:sym typeface="Marker Felt" charset="0"/>
                </a:rPr>
                <a:t>FACILITATOR</a:t>
              </a:r>
              <a:r>
                <a:rPr lang="en-US" sz="1400" dirty="0">
                  <a:solidFill>
                    <a:srgbClr val="000000"/>
                  </a:solidFill>
                  <a:latin typeface="Avenir Book"/>
                  <a:cs typeface="Avenir Book"/>
                  <a:sym typeface="Marker Felt" charset="0"/>
                </a:rPr>
                <a:t>	</a:t>
              </a:r>
            </a:p>
            <a:p>
              <a:pPr marL="0" indent="0" algn="l" eaLnBrk="1" hangingPunct="1">
                <a:defRPr/>
              </a:pPr>
              <a:endParaRPr lang="en-US" sz="1400" dirty="0">
                <a:solidFill>
                  <a:srgbClr val="000000"/>
                </a:solidFill>
                <a:latin typeface="Avenir Book"/>
                <a:cs typeface="Avenir Book"/>
                <a:sym typeface="Marker Felt" charset="0"/>
              </a:endParaRPr>
            </a:p>
            <a:p>
              <a:pPr marL="0" indent="0" algn="l" eaLnBrk="1" hangingPunct="1">
                <a:defRPr/>
              </a:pPr>
              <a:endParaRPr lang="en-US" sz="1400" dirty="0">
                <a:solidFill>
                  <a:srgbClr val="000000"/>
                </a:solidFill>
                <a:latin typeface="Avenir Book"/>
                <a:cs typeface="Avenir Book"/>
                <a:sym typeface="Marker Felt" charset="0"/>
              </a:endParaRPr>
            </a:p>
          </p:txBody>
        </p:sp>
      </p:grpSp>
      <p:sp>
        <p:nvSpPr>
          <p:cNvPr id="8" name="Title 1"/>
          <p:cNvSpPr txBox="1">
            <a:spLocks/>
          </p:cNvSpPr>
          <p:nvPr/>
        </p:nvSpPr>
        <p:spPr>
          <a:xfrm>
            <a:off x="429448" y="202697"/>
            <a:ext cx="8280431" cy="442922"/>
          </a:xfrm>
          <a:prstGeom prst="rect">
            <a:avLst/>
          </a:prstGeom>
        </p:spPr>
        <p:txBody>
          <a:bodyPr lIns="91428" tIns="45715" rIns="91428" bIns="45715"/>
          <a:lstStyle>
            <a:lvl1pPr algn="ctr" defTabSz="521437" rtl="0" eaLnBrk="1" latinLnBrk="0" hangingPunct="1">
              <a:spcBef>
                <a:spcPct val="0"/>
              </a:spcBef>
              <a:buNone/>
              <a:defRPr sz="5000" kern="1200">
                <a:solidFill>
                  <a:schemeClr val="tx1"/>
                </a:solidFill>
                <a:latin typeface="+mj-lt"/>
                <a:ea typeface="+mj-ea"/>
                <a:cs typeface="+mj-cs"/>
              </a:defRPr>
            </a:lvl1pPr>
          </a:lstStyle>
          <a:p>
            <a:pPr algn="l"/>
            <a:r>
              <a:rPr lang="en-GB" sz="1800" dirty="0">
                <a:solidFill>
                  <a:schemeClr val="bg1"/>
                </a:solidFill>
                <a:latin typeface="Avenir Book"/>
                <a:cs typeface="Avenir Book"/>
              </a:rPr>
              <a:t>Game Centred Approach</a:t>
            </a:r>
            <a:endParaRPr lang="en-US" sz="1800" dirty="0">
              <a:solidFill>
                <a:schemeClr val="bg1"/>
              </a:solidFill>
              <a:latin typeface="Avenir Book"/>
              <a:cs typeface="Avenir Book"/>
            </a:endParaRPr>
          </a:p>
        </p:txBody>
      </p:sp>
      <p:grpSp>
        <p:nvGrpSpPr>
          <p:cNvPr id="15" name="Group 14"/>
          <p:cNvGrpSpPr/>
          <p:nvPr/>
        </p:nvGrpSpPr>
        <p:grpSpPr>
          <a:xfrm>
            <a:off x="4478142" y="3162029"/>
            <a:ext cx="2825950" cy="1281767"/>
            <a:chOff x="3680042" y="4937858"/>
            <a:chExt cx="5865487" cy="1627211"/>
          </a:xfrm>
          <a:scene3d>
            <a:camera prst="isometricOffAxis2Left"/>
            <a:lightRig rig="threePt" dir="t"/>
          </a:scene3d>
        </p:grpSpPr>
        <p:sp>
          <p:nvSpPr>
            <p:cNvPr id="16" name="Rectangle 2"/>
            <p:cNvSpPr txBox="1">
              <a:spLocks noChangeArrowheads="1"/>
            </p:cNvSpPr>
            <p:nvPr/>
          </p:nvSpPr>
          <p:spPr bwMode="auto">
            <a:xfrm>
              <a:off x="4168879" y="4937858"/>
              <a:ext cx="5030673" cy="741363"/>
            </a:xfrm>
            <a:prstGeom prst="rect">
              <a:avLst/>
            </a:prstGeom>
            <a:noFill/>
            <a:ln>
              <a:noFill/>
            </a:ln>
            <a:effectLst>
              <a:outerShdw blurRad="127000" dist="76199" dir="2700000" algn="ctr" rotWithShape="0">
                <a:schemeClr val="bg2">
                  <a:alpha val="75000"/>
                </a:schemeClr>
              </a:outerShdw>
            </a:effectLst>
            <a:extLst>
              <a:ext uri="{FAA26D3D-D897-4be2-8F04-BA451C77F1D7}">
                <ma14:placeholderFlag xmlns:ma14="http://schemas.microsoft.com/office/mac/drawingml/2011/main" xmlns="" val="1"/>
              </a:ext>
            </a:extLst>
          </p:spPr>
          <p:txBody>
            <a:bodyPr lIns="50800" tIns="50800" rIns="50800" bIns="50800"/>
            <a:lstStyle>
              <a:lvl1pPr marL="342900" indent="-342900" algn="ctr" rtl="0" eaLnBrk="0" fontAlgn="base" hangingPunct="0">
                <a:spcBef>
                  <a:spcPct val="0"/>
                </a:spcBef>
                <a:spcAft>
                  <a:spcPct val="0"/>
                </a:spcAft>
                <a:defRPr sz="3600">
                  <a:solidFill>
                    <a:schemeClr val="tx1"/>
                  </a:solidFill>
                  <a:latin typeface="+mn-lt"/>
                  <a:ea typeface="+mn-ea"/>
                  <a:cs typeface="+mn-cs"/>
                  <a:sym typeface="Chalkboard" charset="0"/>
                </a:defRPr>
              </a:lvl1pPr>
              <a:lvl2pPr marL="742950" indent="-285750" algn="ctr" rtl="0" eaLnBrk="0" fontAlgn="base" hangingPunct="0">
                <a:spcBef>
                  <a:spcPct val="0"/>
                </a:spcBef>
                <a:spcAft>
                  <a:spcPct val="0"/>
                </a:spcAft>
                <a:defRPr sz="3600">
                  <a:solidFill>
                    <a:schemeClr val="tx1"/>
                  </a:solidFill>
                  <a:latin typeface="+mn-lt"/>
                  <a:ea typeface="+mn-ea"/>
                  <a:cs typeface="+mn-cs"/>
                  <a:sym typeface="Chalkboard" charset="0"/>
                </a:defRPr>
              </a:lvl2pPr>
              <a:lvl3pPr marL="1143000" indent="-228600" algn="ctr" rtl="0" eaLnBrk="0" fontAlgn="base" hangingPunct="0">
                <a:spcBef>
                  <a:spcPct val="0"/>
                </a:spcBef>
                <a:spcAft>
                  <a:spcPct val="0"/>
                </a:spcAft>
                <a:defRPr sz="3600">
                  <a:solidFill>
                    <a:schemeClr val="tx1"/>
                  </a:solidFill>
                  <a:latin typeface="+mn-lt"/>
                  <a:ea typeface="+mn-ea"/>
                  <a:cs typeface="+mn-cs"/>
                  <a:sym typeface="Chalkboard" charset="0"/>
                </a:defRPr>
              </a:lvl3pPr>
              <a:lvl4pPr marL="1600200" indent="-228600" algn="ctr" rtl="0" eaLnBrk="0" fontAlgn="base" hangingPunct="0">
                <a:spcBef>
                  <a:spcPct val="0"/>
                </a:spcBef>
                <a:spcAft>
                  <a:spcPct val="0"/>
                </a:spcAft>
                <a:defRPr sz="3600">
                  <a:solidFill>
                    <a:schemeClr val="tx1"/>
                  </a:solidFill>
                  <a:latin typeface="+mn-lt"/>
                  <a:ea typeface="+mn-ea"/>
                  <a:cs typeface="+mn-cs"/>
                  <a:sym typeface="Chalkboard" charset="0"/>
                </a:defRPr>
              </a:lvl4pPr>
              <a:lvl5pPr marL="2057400" indent="-228600" algn="ctr" rtl="0" eaLnBrk="0" fontAlgn="base" hangingPunct="0">
                <a:spcBef>
                  <a:spcPct val="0"/>
                </a:spcBef>
                <a:spcAft>
                  <a:spcPct val="0"/>
                </a:spcAft>
                <a:defRPr sz="3600">
                  <a:solidFill>
                    <a:schemeClr val="tx1"/>
                  </a:solidFill>
                  <a:latin typeface="+mn-lt"/>
                  <a:ea typeface="+mn-ea"/>
                  <a:cs typeface="+mn-cs"/>
                  <a:sym typeface="Chalkboard" charset="0"/>
                </a:defRPr>
              </a:lvl5pPr>
              <a:lvl6pPr marL="457200" algn="ctr" rtl="0" fontAlgn="base">
                <a:spcBef>
                  <a:spcPct val="0"/>
                </a:spcBef>
                <a:spcAft>
                  <a:spcPct val="0"/>
                </a:spcAft>
                <a:defRPr sz="3600">
                  <a:solidFill>
                    <a:schemeClr val="tx1"/>
                  </a:solidFill>
                  <a:latin typeface="+mn-lt"/>
                  <a:ea typeface="+mn-ea"/>
                  <a:cs typeface="+mn-cs"/>
                  <a:sym typeface="Chalkboard" charset="0"/>
                </a:defRPr>
              </a:lvl6pPr>
              <a:lvl7pPr marL="914400" algn="ctr" rtl="0" fontAlgn="base">
                <a:spcBef>
                  <a:spcPct val="0"/>
                </a:spcBef>
                <a:spcAft>
                  <a:spcPct val="0"/>
                </a:spcAft>
                <a:defRPr sz="3600">
                  <a:solidFill>
                    <a:schemeClr val="tx1"/>
                  </a:solidFill>
                  <a:latin typeface="+mn-lt"/>
                  <a:ea typeface="+mn-ea"/>
                  <a:cs typeface="+mn-cs"/>
                  <a:sym typeface="Chalkboard" charset="0"/>
                </a:defRPr>
              </a:lvl7pPr>
              <a:lvl8pPr marL="1371600" algn="ctr" rtl="0" fontAlgn="base">
                <a:spcBef>
                  <a:spcPct val="0"/>
                </a:spcBef>
                <a:spcAft>
                  <a:spcPct val="0"/>
                </a:spcAft>
                <a:defRPr sz="3600">
                  <a:solidFill>
                    <a:schemeClr val="tx1"/>
                  </a:solidFill>
                  <a:latin typeface="+mn-lt"/>
                  <a:ea typeface="+mn-ea"/>
                  <a:cs typeface="+mn-cs"/>
                  <a:sym typeface="Chalkboard" charset="0"/>
                </a:defRPr>
              </a:lvl8pPr>
              <a:lvl9pPr marL="1828800" algn="ctr" rtl="0" fontAlgn="base">
                <a:spcBef>
                  <a:spcPct val="0"/>
                </a:spcBef>
                <a:spcAft>
                  <a:spcPct val="0"/>
                </a:spcAft>
                <a:defRPr sz="3600">
                  <a:solidFill>
                    <a:schemeClr val="tx1"/>
                  </a:solidFill>
                  <a:latin typeface="+mn-lt"/>
                  <a:ea typeface="+mn-ea"/>
                  <a:cs typeface="+mn-cs"/>
                  <a:sym typeface="Chalkboard" charset="0"/>
                </a:defRPr>
              </a:lvl9pPr>
            </a:lstStyle>
            <a:p>
              <a:pPr marL="0" indent="0" eaLnBrk="1" hangingPunct="1">
                <a:defRPr/>
              </a:pPr>
              <a:r>
                <a:rPr lang="en-US" sz="1400" b="1" dirty="0">
                  <a:solidFill>
                    <a:srgbClr val="000000"/>
                  </a:solidFill>
                  <a:latin typeface="Avenir Book"/>
                  <a:cs typeface="Avenir Book"/>
                  <a:sym typeface="Marker Felt" charset="0"/>
                </a:rPr>
                <a:t>HEAR </a:t>
              </a:r>
              <a:r>
                <a:rPr lang="en-US" sz="1400" i="1" dirty="0">
                  <a:solidFill>
                    <a:srgbClr val="000000"/>
                  </a:solidFill>
                  <a:latin typeface="Avenir Book"/>
                  <a:cs typeface="Avenir Book"/>
                  <a:sym typeface="Marker Felt" charset="0"/>
                </a:rPr>
                <a:t>you </a:t>
              </a:r>
              <a:r>
                <a:rPr lang="en-US" sz="1400" b="1" dirty="0">
                  <a:solidFill>
                    <a:srgbClr val="000000"/>
                  </a:solidFill>
                  <a:latin typeface="Avenir Book"/>
                  <a:cs typeface="Avenir Book"/>
                  <a:sym typeface="Marker Felt" charset="0"/>
                </a:rPr>
                <a:t>FORGET</a:t>
              </a:r>
              <a:endParaRPr lang="en-US" sz="1400" dirty="0">
                <a:solidFill>
                  <a:srgbClr val="000000"/>
                </a:solidFill>
                <a:latin typeface="Avenir Book"/>
                <a:cs typeface="Avenir Book"/>
                <a:sym typeface="Marker Felt" charset="0"/>
              </a:endParaRPr>
            </a:p>
            <a:p>
              <a:pPr marL="0" indent="0" algn="l" eaLnBrk="1" hangingPunct="1">
                <a:defRPr/>
              </a:pPr>
              <a:r>
                <a:rPr lang="en-US" sz="1400" dirty="0">
                  <a:solidFill>
                    <a:srgbClr val="000000"/>
                  </a:solidFill>
                  <a:latin typeface="Avenir Book"/>
                  <a:cs typeface="Avenir Book"/>
                  <a:sym typeface="Marker Felt" charset="0"/>
                </a:rPr>
                <a:t> </a:t>
              </a:r>
            </a:p>
            <a:p>
              <a:pPr marL="0" indent="0" algn="l" eaLnBrk="1" hangingPunct="1">
                <a:defRPr/>
              </a:pPr>
              <a:endParaRPr lang="en-US" sz="1400" dirty="0">
                <a:solidFill>
                  <a:srgbClr val="000000"/>
                </a:solidFill>
                <a:latin typeface="Avenir Book"/>
                <a:cs typeface="Avenir Book"/>
                <a:sym typeface="Marker Felt" charset="0"/>
              </a:endParaRPr>
            </a:p>
            <a:p>
              <a:pPr marL="0" indent="0" algn="l" eaLnBrk="1" hangingPunct="1">
                <a:defRPr/>
              </a:pPr>
              <a:endParaRPr lang="en-US" sz="1400" dirty="0">
                <a:solidFill>
                  <a:srgbClr val="000000"/>
                </a:solidFill>
                <a:latin typeface="Avenir Book"/>
                <a:cs typeface="Avenir Book"/>
                <a:sym typeface="Marker Felt" charset="0"/>
              </a:endParaRPr>
            </a:p>
            <a:p>
              <a:pPr marL="0" indent="0" algn="l" eaLnBrk="1" hangingPunct="1">
                <a:defRPr/>
              </a:pPr>
              <a:endParaRPr lang="en-US" sz="1400" dirty="0">
                <a:solidFill>
                  <a:srgbClr val="000000"/>
                </a:solidFill>
                <a:latin typeface="Avenir Book"/>
                <a:cs typeface="Avenir Book"/>
                <a:sym typeface="Marker Felt" charset="0"/>
              </a:endParaRPr>
            </a:p>
            <a:p>
              <a:pPr marL="0" indent="0" algn="l" eaLnBrk="1" hangingPunct="1">
                <a:defRPr/>
              </a:pPr>
              <a:endParaRPr lang="en-US" sz="1400" dirty="0">
                <a:solidFill>
                  <a:srgbClr val="000000"/>
                </a:solidFill>
                <a:latin typeface="Avenir Book"/>
                <a:cs typeface="Avenir Book"/>
                <a:sym typeface="Marker Felt" charset="0"/>
              </a:endParaRPr>
            </a:p>
            <a:p>
              <a:pPr marL="0" indent="0" algn="l" eaLnBrk="1" hangingPunct="1">
                <a:defRPr/>
              </a:pPr>
              <a:endParaRPr lang="en-US" sz="1400" dirty="0">
                <a:solidFill>
                  <a:srgbClr val="000000"/>
                </a:solidFill>
                <a:latin typeface="Avenir Book"/>
                <a:cs typeface="Avenir Book"/>
                <a:sym typeface="Marker Felt" charset="0"/>
              </a:endParaRPr>
            </a:p>
            <a:p>
              <a:pPr marL="0" indent="0" algn="l" eaLnBrk="1" hangingPunct="1">
                <a:defRPr/>
              </a:pPr>
              <a:endParaRPr lang="en-US" sz="1400" dirty="0">
                <a:solidFill>
                  <a:srgbClr val="000000"/>
                </a:solidFill>
                <a:latin typeface="Avenir Book"/>
                <a:cs typeface="Avenir Book"/>
                <a:sym typeface="Marker Felt" charset="0"/>
              </a:endParaRPr>
            </a:p>
            <a:p>
              <a:pPr marL="0" indent="0" algn="l" eaLnBrk="1" hangingPunct="1">
                <a:defRPr/>
              </a:pPr>
              <a:endParaRPr lang="en-US" sz="1400" dirty="0">
                <a:solidFill>
                  <a:srgbClr val="000000"/>
                </a:solidFill>
                <a:latin typeface="Avenir Book"/>
                <a:cs typeface="Avenir Book"/>
                <a:sym typeface="Marker Felt" charset="0"/>
              </a:endParaRPr>
            </a:p>
            <a:p>
              <a:pPr marL="0" indent="0" algn="l" eaLnBrk="1" hangingPunct="1">
                <a:defRPr/>
              </a:pPr>
              <a:endParaRPr lang="en-US" sz="1400" dirty="0">
                <a:solidFill>
                  <a:srgbClr val="000000"/>
                </a:solidFill>
                <a:latin typeface="Avenir Book"/>
                <a:cs typeface="Avenir Book"/>
                <a:sym typeface="Marker Felt" charset="0"/>
              </a:endParaRPr>
            </a:p>
          </p:txBody>
        </p:sp>
        <p:sp>
          <p:nvSpPr>
            <p:cNvPr id="17" name="Rectangle 2"/>
            <p:cNvSpPr txBox="1">
              <a:spLocks noChangeArrowheads="1"/>
            </p:cNvSpPr>
            <p:nvPr/>
          </p:nvSpPr>
          <p:spPr bwMode="auto">
            <a:xfrm>
              <a:off x="3880572" y="5381923"/>
              <a:ext cx="5547981" cy="741363"/>
            </a:xfrm>
            <a:prstGeom prst="rect">
              <a:avLst/>
            </a:prstGeom>
            <a:noFill/>
            <a:ln>
              <a:noFill/>
            </a:ln>
            <a:effectLst>
              <a:outerShdw blurRad="127000" dist="76199" dir="2700000" algn="ctr" rotWithShape="0">
                <a:schemeClr val="bg2">
                  <a:alpha val="75000"/>
                </a:schemeClr>
              </a:outerShdw>
            </a:effectLst>
            <a:extLst>
              <a:ext uri="{FAA26D3D-D897-4be2-8F04-BA451C77F1D7}">
                <ma14:placeholderFlag xmlns:ma14="http://schemas.microsoft.com/office/mac/drawingml/2011/main" xmlns="" val="1"/>
              </a:ext>
            </a:extLst>
          </p:spPr>
          <p:txBody>
            <a:bodyPr lIns="50800" tIns="50800" rIns="50800" bIns="50800"/>
            <a:lstStyle>
              <a:lvl1pPr marL="342900" indent="-342900" algn="ctr" rtl="0" eaLnBrk="0" fontAlgn="base" hangingPunct="0">
                <a:spcBef>
                  <a:spcPct val="0"/>
                </a:spcBef>
                <a:spcAft>
                  <a:spcPct val="0"/>
                </a:spcAft>
                <a:defRPr sz="3600">
                  <a:solidFill>
                    <a:schemeClr val="tx1"/>
                  </a:solidFill>
                  <a:latin typeface="+mn-lt"/>
                  <a:ea typeface="+mn-ea"/>
                  <a:cs typeface="+mn-cs"/>
                  <a:sym typeface="Chalkboard" charset="0"/>
                </a:defRPr>
              </a:lvl1pPr>
              <a:lvl2pPr marL="742950" indent="-285750" algn="ctr" rtl="0" eaLnBrk="0" fontAlgn="base" hangingPunct="0">
                <a:spcBef>
                  <a:spcPct val="0"/>
                </a:spcBef>
                <a:spcAft>
                  <a:spcPct val="0"/>
                </a:spcAft>
                <a:defRPr sz="3600">
                  <a:solidFill>
                    <a:schemeClr val="tx1"/>
                  </a:solidFill>
                  <a:latin typeface="+mn-lt"/>
                  <a:ea typeface="+mn-ea"/>
                  <a:cs typeface="+mn-cs"/>
                  <a:sym typeface="Chalkboard" charset="0"/>
                </a:defRPr>
              </a:lvl2pPr>
              <a:lvl3pPr marL="1143000" indent="-228600" algn="ctr" rtl="0" eaLnBrk="0" fontAlgn="base" hangingPunct="0">
                <a:spcBef>
                  <a:spcPct val="0"/>
                </a:spcBef>
                <a:spcAft>
                  <a:spcPct val="0"/>
                </a:spcAft>
                <a:defRPr sz="3600">
                  <a:solidFill>
                    <a:schemeClr val="tx1"/>
                  </a:solidFill>
                  <a:latin typeface="+mn-lt"/>
                  <a:ea typeface="+mn-ea"/>
                  <a:cs typeface="+mn-cs"/>
                  <a:sym typeface="Chalkboard" charset="0"/>
                </a:defRPr>
              </a:lvl3pPr>
              <a:lvl4pPr marL="1600200" indent="-228600" algn="ctr" rtl="0" eaLnBrk="0" fontAlgn="base" hangingPunct="0">
                <a:spcBef>
                  <a:spcPct val="0"/>
                </a:spcBef>
                <a:spcAft>
                  <a:spcPct val="0"/>
                </a:spcAft>
                <a:defRPr sz="3600">
                  <a:solidFill>
                    <a:schemeClr val="tx1"/>
                  </a:solidFill>
                  <a:latin typeface="+mn-lt"/>
                  <a:ea typeface="+mn-ea"/>
                  <a:cs typeface="+mn-cs"/>
                  <a:sym typeface="Chalkboard" charset="0"/>
                </a:defRPr>
              </a:lvl4pPr>
              <a:lvl5pPr marL="2057400" indent="-228600" algn="ctr" rtl="0" eaLnBrk="0" fontAlgn="base" hangingPunct="0">
                <a:spcBef>
                  <a:spcPct val="0"/>
                </a:spcBef>
                <a:spcAft>
                  <a:spcPct val="0"/>
                </a:spcAft>
                <a:defRPr sz="3600">
                  <a:solidFill>
                    <a:schemeClr val="tx1"/>
                  </a:solidFill>
                  <a:latin typeface="+mn-lt"/>
                  <a:ea typeface="+mn-ea"/>
                  <a:cs typeface="+mn-cs"/>
                  <a:sym typeface="Chalkboard" charset="0"/>
                </a:defRPr>
              </a:lvl5pPr>
              <a:lvl6pPr marL="457200" algn="ctr" rtl="0" fontAlgn="base">
                <a:spcBef>
                  <a:spcPct val="0"/>
                </a:spcBef>
                <a:spcAft>
                  <a:spcPct val="0"/>
                </a:spcAft>
                <a:defRPr sz="3600">
                  <a:solidFill>
                    <a:schemeClr val="tx1"/>
                  </a:solidFill>
                  <a:latin typeface="+mn-lt"/>
                  <a:ea typeface="+mn-ea"/>
                  <a:cs typeface="+mn-cs"/>
                  <a:sym typeface="Chalkboard" charset="0"/>
                </a:defRPr>
              </a:lvl6pPr>
              <a:lvl7pPr marL="914400" algn="ctr" rtl="0" fontAlgn="base">
                <a:spcBef>
                  <a:spcPct val="0"/>
                </a:spcBef>
                <a:spcAft>
                  <a:spcPct val="0"/>
                </a:spcAft>
                <a:defRPr sz="3600">
                  <a:solidFill>
                    <a:schemeClr val="tx1"/>
                  </a:solidFill>
                  <a:latin typeface="+mn-lt"/>
                  <a:ea typeface="+mn-ea"/>
                  <a:cs typeface="+mn-cs"/>
                  <a:sym typeface="Chalkboard" charset="0"/>
                </a:defRPr>
              </a:lvl7pPr>
              <a:lvl8pPr marL="1371600" algn="ctr" rtl="0" fontAlgn="base">
                <a:spcBef>
                  <a:spcPct val="0"/>
                </a:spcBef>
                <a:spcAft>
                  <a:spcPct val="0"/>
                </a:spcAft>
                <a:defRPr sz="3600">
                  <a:solidFill>
                    <a:schemeClr val="tx1"/>
                  </a:solidFill>
                  <a:latin typeface="+mn-lt"/>
                  <a:ea typeface="+mn-ea"/>
                  <a:cs typeface="+mn-cs"/>
                  <a:sym typeface="Chalkboard" charset="0"/>
                </a:defRPr>
              </a:lvl8pPr>
              <a:lvl9pPr marL="1828800" algn="ctr" rtl="0" fontAlgn="base">
                <a:spcBef>
                  <a:spcPct val="0"/>
                </a:spcBef>
                <a:spcAft>
                  <a:spcPct val="0"/>
                </a:spcAft>
                <a:defRPr sz="3600">
                  <a:solidFill>
                    <a:schemeClr val="tx1"/>
                  </a:solidFill>
                  <a:latin typeface="+mn-lt"/>
                  <a:ea typeface="+mn-ea"/>
                  <a:cs typeface="+mn-cs"/>
                  <a:sym typeface="Chalkboard" charset="0"/>
                </a:defRPr>
              </a:lvl9pPr>
            </a:lstStyle>
            <a:p>
              <a:pPr marL="0" indent="0" eaLnBrk="1" hangingPunct="1">
                <a:defRPr/>
              </a:pPr>
              <a:r>
                <a:rPr lang="en-US" sz="1400" b="1" dirty="0">
                  <a:solidFill>
                    <a:srgbClr val="000000"/>
                  </a:solidFill>
                  <a:latin typeface="Avenir Book"/>
                  <a:cs typeface="Avenir Book"/>
                  <a:sym typeface="Marker Felt" charset="0"/>
                </a:rPr>
                <a:t>LISTEN </a:t>
              </a:r>
              <a:r>
                <a:rPr lang="en-US" sz="1400" i="1" dirty="0">
                  <a:solidFill>
                    <a:srgbClr val="000000"/>
                  </a:solidFill>
                  <a:latin typeface="Avenir Book"/>
                  <a:cs typeface="Avenir Book"/>
                  <a:sym typeface="Marker Felt" charset="0"/>
                </a:rPr>
                <a:t>you </a:t>
              </a:r>
              <a:r>
                <a:rPr lang="en-US" sz="1400" b="1" dirty="0">
                  <a:solidFill>
                    <a:srgbClr val="000000"/>
                  </a:solidFill>
                  <a:latin typeface="Avenir Book"/>
                  <a:cs typeface="Avenir Book"/>
                  <a:sym typeface="Marker Felt" charset="0"/>
                </a:rPr>
                <a:t>REMEMBER</a:t>
              </a:r>
              <a:r>
                <a:rPr lang="en-US" sz="1400" dirty="0">
                  <a:solidFill>
                    <a:srgbClr val="000000"/>
                  </a:solidFill>
                  <a:latin typeface="Avenir Book"/>
                  <a:cs typeface="Avenir Book"/>
                  <a:sym typeface="Marker Felt" charset="0"/>
                </a:rPr>
                <a:t>	</a:t>
              </a:r>
            </a:p>
            <a:p>
              <a:pPr marL="0" indent="0" algn="l" eaLnBrk="1" hangingPunct="1">
                <a:defRPr/>
              </a:pPr>
              <a:r>
                <a:rPr lang="en-US" sz="1400" dirty="0">
                  <a:solidFill>
                    <a:srgbClr val="000000"/>
                  </a:solidFill>
                  <a:latin typeface="Avenir Book"/>
                  <a:cs typeface="Avenir Book"/>
                  <a:sym typeface="Marker Felt" charset="0"/>
                </a:rPr>
                <a:t> </a:t>
              </a:r>
            </a:p>
            <a:p>
              <a:pPr marL="0" indent="0" algn="l" eaLnBrk="1" hangingPunct="1">
                <a:defRPr/>
              </a:pPr>
              <a:endParaRPr lang="en-US" sz="1400" dirty="0">
                <a:solidFill>
                  <a:srgbClr val="000000"/>
                </a:solidFill>
                <a:latin typeface="Avenir Book"/>
                <a:cs typeface="Avenir Book"/>
                <a:sym typeface="Marker Felt" charset="0"/>
              </a:endParaRPr>
            </a:p>
            <a:p>
              <a:pPr marL="0" indent="0" algn="l" eaLnBrk="1" hangingPunct="1">
                <a:defRPr/>
              </a:pPr>
              <a:endParaRPr lang="en-US" sz="1400" dirty="0">
                <a:solidFill>
                  <a:srgbClr val="000000"/>
                </a:solidFill>
                <a:latin typeface="Avenir Book"/>
                <a:cs typeface="Avenir Book"/>
                <a:sym typeface="Marker Felt" charset="0"/>
              </a:endParaRPr>
            </a:p>
          </p:txBody>
        </p:sp>
        <p:sp>
          <p:nvSpPr>
            <p:cNvPr id="18" name="Rectangle 2"/>
            <p:cNvSpPr txBox="1">
              <a:spLocks noChangeArrowheads="1"/>
            </p:cNvSpPr>
            <p:nvPr/>
          </p:nvSpPr>
          <p:spPr bwMode="auto">
            <a:xfrm>
              <a:off x="3680042" y="5823706"/>
              <a:ext cx="5865487" cy="741363"/>
            </a:xfrm>
            <a:prstGeom prst="rect">
              <a:avLst/>
            </a:prstGeom>
            <a:noFill/>
            <a:ln>
              <a:noFill/>
            </a:ln>
            <a:effectLst>
              <a:outerShdw blurRad="127000" dist="76199" dir="2700000" algn="ctr" rotWithShape="0">
                <a:schemeClr val="bg2">
                  <a:alpha val="75000"/>
                </a:schemeClr>
              </a:outerShdw>
            </a:effectLst>
            <a:extLst>
              <a:ext uri="{FAA26D3D-D897-4be2-8F04-BA451C77F1D7}">
                <ma14:placeholderFlag xmlns:ma14="http://schemas.microsoft.com/office/mac/drawingml/2011/main" xmlns="" val="1"/>
              </a:ext>
            </a:extLst>
          </p:spPr>
          <p:txBody>
            <a:bodyPr lIns="50800" tIns="50800" rIns="50800" bIns="50800"/>
            <a:lstStyle>
              <a:lvl1pPr marL="342900" indent="-342900" algn="ctr" rtl="0" eaLnBrk="0" fontAlgn="base" hangingPunct="0">
                <a:spcBef>
                  <a:spcPct val="0"/>
                </a:spcBef>
                <a:spcAft>
                  <a:spcPct val="0"/>
                </a:spcAft>
                <a:defRPr sz="3600">
                  <a:solidFill>
                    <a:schemeClr val="tx1"/>
                  </a:solidFill>
                  <a:latin typeface="+mn-lt"/>
                  <a:ea typeface="+mn-ea"/>
                  <a:cs typeface="+mn-cs"/>
                  <a:sym typeface="Chalkboard" charset="0"/>
                </a:defRPr>
              </a:lvl1pPr>
              <a:lvl2pPr marL="742950" indent="-285750" algn="ctr" rtl="0" eaLnBrk="0" fontAlgn="base" hangingPunct="0">
                <a:spcBef>
                  <a:spcPct val="0"/>
                </a:spcBef>
                <a:spcAft>
                  <a:spcPct val="0"/>
                </a:spcAft>
                <a:defRPr sz="3600">
                  <a:solidFill>
                    <a:schemeClr val="tx1"/>
                  </a:solidFill>
                  <a:latin typeface="+mn-lt"/>
                  <a:ea typeface="+mn-ea"/>
                  <a:cs typeface="+mn-cs"/>
                  <a:sym typeface="Chalkboard" charset="0"/>
                </a:defRPr>
              </a:lvl2pPr>
              <a:lvl3pPr marL="1143000" indent="-228600" algn="ctr" rtl="0" eaLnBrk="0" fontAlgn="base" hangingPunct="0">
                <a:spcBef>
                  <a:spcPct val="0"/>
                </a:spcBef>
                <a:spcAft>
                  <a:spcPct val="0"/>
                </a:spcAft>
                <a:defRPr sz="3600">
                  <a:solidFill>
                    <a:schemeClr val="tx1"/>
                  </a:solidFill>
                  <a:latin typeface="+mn-lt"/>
                  <a:ea typeface="+mn-ea"/>
                  <a:cs typeface="+mn-cs"/>
                  <a:sym typeface="Chalkboard" charset="0"/>
                </a:defRPr>
              </a:lvl3pPr>
              <a:lvl4pPr marL="1600200" indent="-228600" algn="ctr" rtl="0" eaLnBrk="0" fontAlgn="base" hangingPunct="0">
                <a:spcBef>
                  <a:spcPct val="0"/>
                </a:spcBef>
                <a:spcAft>
                  <a:spcPct val="0"/>
                </a:spcAft>
                <a:defRPr sz="3600">
                  <a:solidFill>
                    <a:schemeClr val="tx1"/>
                  </a:solidFill>
                  <a:latin typeface="+mn-lt"/>
                  <a:ea typeface="+mn-ea"/>
                  <a:cs typeface="+mn-cs"/>
                  <a:sym typeface="Chalkboard" charset="0"/>
                </a:defRPr>
              </a:lvl4pPr>
              <a:lvl5pPr marL="2057400" indent="-228600" algn="ctr" rtl="0" eaLnBrk="0" fontAlgn="base" hangingPunct="0">
                <a:spcBef>
                  <a:spcPct val="0"/>
                </a:spcBef>
                <a:spcAft>
                  <a:spcPct val="0"/>
                </a:spcAft>
                <a:defRPr sz="3600">
                  <a:solidFill>
                    <a:schemeClr val="tx1"/>
                  </a:solidFill>
                  <a:latin typeface="+mn-lt"/>
                  <a:ea typeface="+mn-ea"/>
                  <a:cs typeface="+mn-cs"/>
                  <a:sym typeface="Chalkboard" charset="0"/>
                </a:defRPr>
              </a:lvl5pPr>
              <a:lvl6pPr marL="457200" algn="ctr" rtl="0" fontAlgn="base">
                <a:spcBef>
                  <a:spcPct val="0"/>
                </a:spcBef>
                <a:spcAft>
                  <a:spcPct val="0"/>
                </a:spcAft>
                <a:defRPr sz="3600">
                  <a:solidFill>
                    <a:schemeClr val="tx1"/>
                  </a:solidFill>
                  <a:latin typeface="+mn-lt"/>
                  <a:ea typeface="+mn-ea"/>
                  <a:cs typeface="+mn-cs"/>
                  <a:sym typeface="Chalkboard" charset="0"/>
                </a:defRPr>
              </a:lvl6pPr>
              <a:lvl7pPr marL="914400" algn="ctr" rtl="0" fontAlgn="base">
                <a:spcBef>
                  <a:spcPct val="0"/>
                </a:spcBef>
                <a:spcAft>
                  <a:spcPct val="0"/>
                </a:spcAft>
                <a:defRPr sz="3600">
                  <a:solidFill>
                    <a:schemeClr val="tx1"/>
                  </a:solidFill>
                  <a:latin typeface="+mn-lt"/>
                  <a:ea typeface="+mn-ea"/>
                  <a:cs typeface="+mn-cs"/>
                  <a:sym typeface="Chalkboard" charset="0"/>
                </a:defRPr>
              </a:lvl7pPr>
              <a:lvl8pPr marL="1371600" algn="ctr" rtl="0" fontAlgn="base">
                <a:spcBef>
                  <a:spcPct val="0"/>
                </a:spcBef>
                <a:spcAft>
                  <a:spcPct val="0"/>
                </a:spcAft>
                <a:defRPr sz="3600">
                  <a:solidFill>
                    <a:schemeClr val="tx1"/>
                  </a:solidFill>
                  <a:latin typeface="+mn-lt"/>
                  <a:ea typeface="+mn-ea"/>
                  <a:cs typeface="+mn-cs"/>
                  <a:sym typeface="Chalkboard" charset="0"/>
                </a:defRPr>
              </a:lvl8pPr>
              <a:lvl9pPr marL="1828800" algn="ctr" rtl="0" fontAlgn="base">
                <a:spcBef>
                  <a:spcPct val="0"/>
                </a:spcBef>
                <a:spcAft>
                  <a:spcPct val="0"/>
                </a:spcAft>
                <a:defRPr sz="3600">
                  <a:solidFill>
                    <a:schemeClr val="tx1"/>
                  </a:solidFill>
                  <a:latin typeface="+mn-lt"/>
                  <a:ea typeface="+mn-ea"/>
                  <a:cs typeface="+mn-cs"/>
                  <a:sym typeface="Chalkboard" charset="0"/>
                </a:defRPr>
              </a:lvl9pPr>
            </a:lstStyle>
            <a:p>
              <a:pPr marL="0" indent="0" eaLnBrk="1" hangingPunct="1">
                <a:defRPr/>
              </a:pPr>
              <a:r>
                <a:rPr lang="en-US" sz="1400" b="1" dirty="0">
                  <a:solidFill>
                    <a:srgbClr val="000000"/>
                  </a:solidFill>
                  <a:latin typeface="Avenir Book"/>
                  <a:cs typeface="Avenir Book"/>
                  <a:sym typeface="Marker Felt" charset="0"/>
                </a:rPr>
                <a:t>DO </a:t>
              </a:r>
              <a:r>
                <a:rPr lang="en-US" sz="1400" i="1" dirty="0">
                  <a:solidFill>
                    <a:srgbClr val="000000"/>
                  </a:solidFill>
                  <a:latin typeface="Avenir Book"/>
                  <a:cs typeface="Avenir Book"/>
                  <a:sym typeface="Marker Felt" charset="0"/>
                </a:rPr>
                <a:t>you </a:t>
              </a:r>
              <a:r>
                <a:rPr lang="en-US" sz="1400" b="1" dirty="0">
                  <a:solidFill>
                    <a:srgbClr val="000000"/>
                  </a:solidFill>
                  <a:latin typeface="Avenir Book"/>
                  <a:cs typeface="Avenir Book"/>
                  <a:sym typeface="Marker Felt" charset="0"/>
                </a:rPr>
                <a:t>LEARN</a:t>
              </a:r>
              <a:r>
                <a:rPr lang="en-US" sz="1400" dirty="0">
                  <a:solidFill>
                    <a:srgbClr val="000000"/>
                  </a:solidFill>
                  <a:latin typeface="Avenir Book"/>
                  <a:cs typeface="Avenir Book"/>
                  <a:sym typeface="Marker Felt" charset="0"/>
                </a:rPr>
                <a:t>	</a:t>
              </a:r>
            </a:p>
            <a:p>
              <a:pPr marL="0" indent="0" algn="l" eaLnBrk="1" hangingPunct="1">
                <a:defRPr/>
              </a:pPr>
              <a:endParaRPr lang="en-US" sz="1400" dirty="0">
                <a:solidFill>
                  <a:srgbClr val="000000"/>
                </a:solidFill>
                <a:latin typeface="Avenir Book"/>
                <a:cs typeface="Avenir Book"/>
                <a:sym typeface="Marker Felt" charset="0"/>
              </a:endParaRPr>
            </a:p>
            <a:p>
              <a:pPr marL="0" indent="0" algn="l" eaLnBrk="1" hangingPunct="1">
                <a:defRPr/>
              </a:pPr>
              <a:endParaRPr lang="en-US" sz="1400" dirty="0">
                <a:solidFill>
                  <a:srgbClr val="000000"/>
                </a:solidFill>
                <a:latin typeface="Avenir Book"/>
                <a:cs typeface="Avenir Book"/>
                <a:sym typeface="Marker Felt" charset="0"/>
              </a:endParaRPr>
            </a:p>
          </p:txBody>
        </p:sp>
      </p:grpSp>
      <p:sp>
        <p:nvSpPr>
          <p:cNvPr id="12" name="Title 1"/>
          <p:cNvSpPr txBox="1">
            <a:spLocks/>
          </p:cNvSpPr>
          <p:nvPr/>
        </p:nvSpPr>
        <p:spPr>
          <a:xfrm>
            <a:off x="0" y="0"/>
            <a:ext cx="9144000" cy="645619"/>
          </a:xfrm>
          <a:prstGeom prst="rect">
            <a:avLst/>
          </a:prstGeom>
          <a:solidFill>
            <a:srgbClr val="000000"/>
          </a:solidFill>
        </p:spPr>
        <p:txBody>
          <a:bodyPr lIns="91428" tIns="45715" rIns="91428" bIns="45715"/>
          <a:lstStyle>
            <a:lvl1pPr algn="ctr" defTabSz="521437" rtl="0" eaLnBrk="1" latinLnBrk="0" hangingPunct="1">
              <a:spcBef>
                <a:spcPct val="0"/>
              </a:spcBef>
              <a:buNone/>
              <a:defRPr sz="5000" kern="1200">
                <a:solidFill>
                  <a:schemeClr val="tx1"/>
                </a:solidFill>
                <a:latin typeface="+mj-lt"/>
                <a:ea typeface="+mj-ea"/>
                <a:cs typeface="+mj-cs"/>
              </a:defRPr>
            </a:lvl1pPr>
          </a:lstStyle>
          <a:p>
            <a:pPr algn="l"/>
            <a:r>
              <a:rPr lang="en-GB" sz="3200" dirty="0">
                <a:solidFill>
                  <a:schemeClr val="bg1"/>
                </a:solidFill>
                <a:latin typeface="Avenir Book"/>
                <a:cs typeface="Avenir Book"/>
              </a:rPr>
              <a:t>Game Centred Approach</a:t>
            </a:r>
            <a:endParaRPr lang="en-US" sz="3200" dirty="0">
              <a:solidFill>
                <a:schemeClr val="bg1"/>
              </a:solidFill>
              <a:latin typeface="Avenir Book"/>
              <a:cs typeface="Avenir Book"/>
            </a:endParaRPr>
          </a:p>
        </p:txBody>
      </p:sp>
    </p:spTree>
    <p:extLst>
      <p:ext uri="{BB962C8B-B14F-4D97-AF65-F5344CB8AC3E}">
        <p14:creationId xmlns:p14="http://schemas.microsoft.com/office/powerpoint/2010/main" val="27816828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5"/>
                                        </p:tgtEl>
                                        <p:attrNameLst>
                                          <p:attrName>style.visibility</p:attrName>
                                        </p:attrNameLst>
                                      </p:cBhvr>
                                      <p:to>
                                        <p:strVal val="visible"/>
                                      </p:to>
                                    </p:set>
                                    <p:animEffect transition="in" filter="fade">
                                      <p:cBhvr>
                                        <p:cTn id="7"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41018" y="998818"/>
            <a:ext cx="8408385" cy="5835228"/>
          </a:xfrm>
        </p:spPr>
        <p:txBody>
          <a:bodyPr>
            <a:normAutofit/>
          </a:bodyPr>
          <a:lstStyle/>
          <a:p>
            <a:pPr>
              <a:buFont typeface="Wingdings" charset="2"/>
              <a:buChar char="§"/>
              <a:defRPr/>
            </a:pPr>
            <a:r>
              <a:rPr lang="en-US" sz="2800" dirty="0">
                <a:solidFill>
                  <a:srgbClr val="050403"/>
                </a:solidFill>
                <a:latin typeface="Avenir Book"/>
                <a:cs typeface="Avenir Book"/>
                <a:sym typeface="Marker Felt" charset="0"/>
              </a:rPr>
              <a:t>Learning Environment where Players Grow with Open </a:t>
            </a:r>
            <a:r>
              <a:rPr lang="en-US" sz="2800" dirty="0" smtClean="0">
                <a:solidFill>
                  <a:srgbClr val="050403"/>
                </a:solidFill>
                <a:latin typeface="Avenir Book"/>
                <a:cs typeface="Avenir Book"/>
                <a:sym typeface="Marker Felt" charset="0"/>
              </a:rPr>
              <a:t>Minds</a:t>
            </a:r>
            <a:endParaRPr lang="en-US" sz="2800" dirty="0">
              <a:latin typeface="Avenir Book"/>
              <a:cs typeface="Avenir Book"/>
              <a:sym typeface="Marker Felt" charset="0"/>
            </a:endParaRPr>
          </a:p>
          <a:p>
            <a:pPr>
              <a:buFont typeface="Wingdings" charset="2"/>
              <a:buChar char="§"/>
              <a:defRPr/>
            </a:pPr>
            <a:r>
              <a:rPr lang="en-US" sz="2800" dirty="0" smtClean="0">
                <a:solidFill>
                  <a:srgbClr val="050403"/>
                </a:solidFill>
                <a:latin typeface="Avenir Book"/>
                <a:cs typeface="Avenir Book"/>
                <a:sym typeface="Marker Felt" charset="0"/>
              </a:rPr>
              <a:t>Winning </a:t>
            </a:r>
            <a:r>
              <a:rPr lang="en-US" sz="2800" dirty="0">
                <a:solidFill>
                  <a:srgbClr val="050403"/>
                </a:solidFill>
                <a:latin typeface="Avenir Book"/>
                <a:cs typeface="Avenir Book"/>
                <a:sym typeface="Marker Felt" charset="0"/>
              </a:rPr>
              <a:t>is not the aim at the </a:t>
            </a:r>
            <a:r>
              <a:rPr lang="en-US" sz="2800" dirty="0" smtClean="0">
                <a:solidFill>
                  <a:srgbClr val="050403"/>
                </a:solidFill>
                <a:latin typeface="Avenir Book"/>
                <a:cs typeface="Avenir Book"/>
                <a:sym typeface="Marker Felt" charset="0"/>
              </a:rPr>
              <a:t>‘Expense </a:t>
            </a:r>
            <a:r>
              <a:rPr lang="en-US" sz="2800" dirty="0">
                <a:solidFill>
                  <a:srgbClr val="050403"/>
                </a:solidFill>
                <a:latin typeface="Avenir Book"/>
                <a:cs typeface="Avenir Book"/>
                <a:sym typeface="Marker Felt" charset="0"/>
              </a:rPr>
              <a:t>of </a:t>
            </a:r>
            <a:r>
              <a:rPr lang="en-US" sz="2800" dirty="0" smtClean="0">
                <a:solidFill>
                  <a:srgbClr val="050403"/>
                </a:solidFill>
                <a:latin typeface="Avenir Book"/>
                <a:cs typeface="Avenir Book"/>
                <a:sym typeface="Marker Felt" charset="0"/>
              </a:rPr>
              <a:t>Performance’</a:t>
            </a:r>
            <a:endParaRPr lang="en-US" sz="2800" dirty="0">
              <a:latin typeface="Avenir Book"/>
              <a:cs typeface="Avenir Book"/>
              <a:sym typeface="Marker Felt" charset="0"/>
            </a:endParaRPr>
          </a:p>
          <a:p>
            <a:pPr>
              <a:buFont typeface="Wingdings" charset="2"/>
              <a:buChar char="§"/>
              <a:defRPr/>
            </a:pPr>
            <a:r>
              <a:rPr lang="en-US" sz="2800" dirty="0">
                <a:solidFill>
                  <a:srgbClr val="050403"/>
                </a:solidFill>
                <a:latin typeface="Avenir Book"/>
                <a:cs typeface="Avenir Book"/>
                <a:sym typeface="Marker Felt" charset="0"/>
              </a:rPr>
              <a:t>Players Empowered and Responsible for Performance</a:t>
            </a:r>
          </a:p>
          <a:p>
            <a:pPr>
              <a:buFont typeface="Wingdings" charset="2"/>
              <a:buChar char="§"/>
              <a:defRPr/>
            </a:pPr>
            <a:r>
              <a:rPr lang="en-US" sz="2800" dirty="0">
                <a:solidFill>
                  <a:srgbClr val="050403"/>
                </a:solidFill>
                <a:latin typeface="Avenir Book"/>
                <a:cs typeface="Avenir Book"/>
                <a:sym typeface="Marker Felt" charset="0"/>
              </a:rPr>
              <a:t>Practice Decision Making by making </a:t>
            </a:r>
            <a:r>
              <a:rPr lang="en-US" sz="2800" dirty="0" smtClean="0">
                <a:solidFill>
                  <a:srgbClr val="050403"/>
                </a:solidFill>
                <a:latin typeface="Avenir Book"/>
                <a:cs typeface="Avenir Book"/>
                <a:sym typeface="Marker Felt" charset="0"/>
              </a:rPr>
              <a:t>Decisions</a:t>
            </a:r>
            <a:endParaRPr lang="en-US" sz="2800" dirty="0">
              <a:solidFill>
                <a:srgbClr val="050403"/>
              </a:solidFill>
              <a:latin typeface="Avenir Book"/>
              <a:cs typeface="Avenir Book"/>
              <a:sym typeface="Marker Felt" charset="0"/>
            </a:endParaRPr>
          </a:p>
          <a:p>
            <a:pPr>
              <a:buFont typeface="Wingdings" charset="2"/>
              <a:buChar char="§"/>
              <a:defRPr/>
            </a:pPr>
            <a:r>
              <a:rPr lang="en-US" sz="2800" dirty="0">
                <a:solidFill>
                  <a:srgbClr val="050403"/>
                </a:solidFill>
                <a:latin typeface="Avenir Book"/>
                <a:cs typeface="Avenir Book"/>
                <a:sym typeface="Marker Felt" charset="0"/>
              </a:rPr>
              <a:t>Skill Drill does not improve Decision </a:t>
            </a:r>
            <a:r>
              <a:rPr lang="en-US" sz="2800" dirty="0" smtClean="0">
                <a:solidFill>
                  <a:srgbClr val="050403"/>
                </a:solidFill>
                <a:latin typeface="Avenir Book"/>
                <a:cs typeface="Avenir Book"/>
                <a:sym typeface="Marker Felt" charset="0"/>
              </a:rPr>
              <a:t>Making</a:t>
            </a:r>
            <a:endParaRPr lang="en-US" sz="2800" dirty="0">
              <a:solidFill>
                <a:srgbClr val="050403"/>
              </a:solidFill>
              <a:latin typeface="Avenir Book"/>
              <a:cs typeface="Avenir Book"/>
              <a:sym typeface="Marker Felt" charset="0"/>
            </a:endParaRPr>
          </a:p>
          <a:p>
            <a:pPr>
              <a:buFont typeface="Wingdings" charset="2"/>
              <a:buChar char="§"/>
              <a:defRPr/>
            </a:pPr>
            <a:r>
              <a:rPr lang="en-US" sz="2800" dirty="0">
                <a:solidFill>
                  <a:srgbClr val="050403"/>
                </a:solidFill>
                <a:latin typeface="Avenir Book"/>
                <a:cs typeface="Avenir Book"/>
                <a:sym typeface="Marker Felt" charset="0"/>
              </a:rPr>
              <a:t>Anything in isolation is not the </a:t>
            </a:r>
            <a:r>
              <a:rPr lang="en-US" sz="2800" dirty="0" smtClean="0">
                <a:solidFill>
                  <a:srgbClr val="050403"/>
                </a:solidFill>
                <a:latin typeface="Avenir Book"/>
                <a:cs typeface="Avenir Book"/>
                <a:sym typeface="Marker Felt" charset="0"/>
              </a:rPr>
              <a:t>Game</a:t>
            </a:r>
            <a:endParaRPr lang="en-US" sz="2800" dirty="0">
              <a:solidFill>
                <a:srgbClr val="050403"/>
              </a:solidFill>
              <a:latin typeface="Avenir Book"/>
              <a:cs typeface="Avenir Book"/>
              <a:sym typeface="Marker Felt" charset="0"/>
            </a:endParaRPr>
          </a:p>
          <a:p>
            <a:pPr>
              <a:buFont typeface="Wingdings" charset="2"/>
              <a:buChar char="§"/>
              <a:defRPr/>
            </a:pPr>
            <a:r>
              <a:rPr lang="en-US" sz="2800" dirty="0">
                <a:solidFill>
                  <a:srgbClr val="050403"/>
                </a:solidFill>
                <a:latin typeface="Avenir Book"/>
                <a:cs typeface="Avenir Book"/>
                <a:sym typeface="Marker Felt" charset="0"/>
              </a:rPr>
              <a:t>Pressure: Time, fatigue &amp; Anxiety</a:t>
            </a:r>
          </a:p>
          <a:p>
            <a:pPr marL="0" indent="0">
              <a:defRPr/>
            </a:pPr>
            <a:endParaRPr lang="en-US" sz="2800" dirty="0">
              <a:latin typeface="Avenir Book"/>
              <a:cs typeface="Avenir Book"/>
              <a:sym typeface="Marker Felt" charset="0"/>
            </a:endParaRPr>
          </a:p>
          <a:p>
            <a:endParaRPr lang="en-US" dirty="0"/>
          </a:p>
        </p:txBody>
      </p:sp>
      <p:sp>
        <p:nvSpPr>
          <p:cNvPr id="5" name="Title 4"/>
          <p:cNvSpPr>
            <a:spLocks noGrp="1"/>
          </p:cNvSpPr>
          <p:nvPr>
            <p:ph type="title"/>
          </p:nvPr>
        </p:nvSpPr>
        <p:spPr>
          <a:xfrm>
            <a:off x="0" y="0"/>
            <a:ext cx="9144000" cy="961021"/>
          </a:xfrm>
          <a:solidFill>
            <a:srgbClr val="000000"/>
          </a:solidFill>
        </p:spPr>
        <p:txBody>
          <a:bodyPr/>
          <a:lstStyle/>
          <a:p>
            <a:r>
              <a:rPr lang="en-US" dirty="0" smtClean="0">
                <a:solidFill>
                  <a:srgbClr val="FFFFFF"/>
                </a:solidFill>
              </a:rPr>
              <a:t>Games Philosophy</a:t>
            </a:r>
            <a:endParaRPr lang="en-US" dirty="0"/>
          </a:p>
        </p:txBody>
      </p:sp>
    </p:spTree>
    <p:extLst>
      <p:ext uri="{BB962C8B-B14F-4D97-AF65-F5344CB8AC3E}">
        <p14:creationId xmlns:p14="http://schemas.microsoft.com/office/powerpoint/2010/main" val="1999030295"/>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875216"/>
          </a:xfrm>
          <a:solidFill>
            <a:srgbClr val="000000"/>
          </a:solidFill>
        </p:spPr>
        <p:txBody>
          <a:bodyPr>
            <a:normAutofit fontScale="90000"/>
          </a:bodyPr>
          <a:lstStyle/>
          <a:p>
            <a:r>
              <a:rPr lang="en-US" sz="3600" b="1" dirty="0" smtClean="0">
                <a:solidFill>
                  <a:srgbClr val="FFFFFF"/>
                </a:solidFill>
                <a:latin typeface="Avenir Book"/>
                <a:cs typeface="Avenir Book"/>
                <a:sym typeface="Marker Felt" charset="0"/>
              </a:rPr>
              <a:t/>
            </a:r>
            <a:br>
              <a:rPr lang="en-US" sz="3600" b="1" dirty="0" smtClean="0">
                <a:solidFill>
                  <a:srgbClr val="FFFFFF"/>
                </a:solidFill>
                <a:latin typeface="Avenir Book"/>
                <a:cs typeface="Avenir Book"/>
                <a:sym typeface="Marker Felt" charset="0"/>
              </a:rPr>
            </a:br>
            <a:r>
              <a:rPr lang="en-US" sz="3600" b="1" dirty="0" smtClean="0">
                <a:solidFill>
                  <a:srgbClr val="FFFFFF"/>
                </a:solidFill>
                <a:latin typeface="Avenir Book"/>
                <a:cs typeface="Avenir Book"/>
                <a:sym typeface="Marker Felt" charset="0"/>
              </a:rPr>
              <a:t> Principles of Game Centered Approach</a:t>
            </a:r>
            <a:r>
              <a:rPr lang="en-US" b="1" dirty="0">
                <a:solidFill>
                  <a:srgbClr val="000000"/>
                </a:solidFill>
                <a:latin typeface="Avenir Book"/>
                <a:cs typeface="Avenir Book"/>
                <a:sym typeface="Marker Felt" charset="0"/>
              </a:rPr>
              <a:t/>
            </a:r>
            <a:br>
              <a:rPr lang="en-US" b="1" dirty="0">
                <a:solidFill>
                  <a:srgbClr val="000000"/>
                </a:solidFill>
                <a:latin typeface="Avenir Book"/>
                <a:cs typeface="Avenir Book"/>
                <a:sym typeface="Marker Felt" charset="0"/>
              </a:rPr>
            </a:br>
            <a:endParaRPr lang="en-US" dirty="0"/>
          </a:p>
        </p:txBody>
      </p:sp>
      <p:sp>
        <p:nvSpPr>
          <p:cNvPr id="3" name="Content Placeholder 2"/>
          <p:cNvSpPr>
            <a:spLocks noGrp="1"/>
          </p:cNvSpPr>
          <p:nvPr>
            <p:ph idx="1"/>
          </p:nvPr>
        </p:nvSpPr>
        <p:spPr>
          <a:xfrm>
            <a:off x="128619" y="1286001"/>
            <a:ext cx="9015381" cy="5571999"/>
          </a:xfrm>
        </p:spPr>
        <p:txBody>
          <a:bodyPr>
            <a:normAutofit fontScale="47500" lnSpcReduction="20000"/>
          </a:bodyPr>
          <a:lstStyle/>
          <a:p>
            <a:pPr>
              <a:buFont typeface="Wingdings" charset="2"/>
              <a:buChar char="§"/>
              <a:defRPr/>
            </a:pPr>
            <a:r>
              <a:rPr lang="en-US" sz="5000" dirty="0">
                <a:solidFill>
                  <a:srgbClr val="000000"/>
                </a:solidFill>
                <a:latin typeface="Avenir Book"/>
                <a:cs typeface="Avenir Book"/>
                <a:sym typeface="Marker Felt" charset="0"/>
              </a:rPr>
              <a:t>Invasion game is an Open Skill Sport </a:t>
            </a:r>
            <a:r>
              <a:rPr lang="en-US" sz="5000" i="1" dirty="0">
                <a:solidFill>
                  <a:srgbClr val="000000"/>
                </a:solidFill>
                <a:latin typeface="Avenir Book"/>
                <a:cs typeface="Avenir Book"/>
                <a:sym typeface="Marker Felt" charset="0"/>
              </a:rPr>
              <a:t>– players must </a:t>
            </a:r>
            <a:r>
              <a:rPr lang="en-US" sz="5000" i="1" dirty="0" smtClean="0">
                <a:solidFill>
                  <a:srgbClr val="000000"/>
                </a:solidFill>
                <a:latin typeface="Avenir Book"/>
                <a:cs typeface="Avenir Book"/>
                <a:sym typeface="Marker Felt" charset="0"/>
              </a:rPr>
              <a:t>adapt</a:t>
            </a:r>
            <a:endParaRPr lang="en-US" sz="5000" dirty="0">
              <a:solidFill>
                <a:srgbClr val="000000"/>
              </a:solidFill>
              <a:latin typeface="Avenir Book"/>
              <a:cs typeface="Avenir Book"/>
              <a:sym typeface="Marker Felt" charset="0"/>
            </a:endParaRPr>
          </a:p>
          <a:p>
            <a:pPr>
              <a:buFont typeface="Wingdings" charset="2"/>
              <a:buChar char="§"/>
              <a:defRPr/>
            </a:pPr>
            <a:r>
              <a:rPr lang="en-US" sz="5000" dirty="0">
                <a:solidFill>
                  <a:srgbClr val="000000"/>
                </a:solidFill>
                <a:latin typeface="Avenir Book"/>
                <a:cs typeface="Avenir Book"/>
                <a:sym typeface="Marker Felt" charset="0"/>
              </a:rPr>
              <a:t>Technique breaks down in competitive situations - </a:t>
            </a:r>
            <a:r>
              <a:rPr lang="en-US" sz="5000" i="1" dirty="0">
                <a:solidFill>
                  <a:srgbClr val="000000"/>
                </a:solidFill>
                <a:latin typeface="Avenir Book"/>
                <a:cs typeface="Avenir Book"/>
                <a:sym typeface="Marker Felt" charset="0"/>
              </a:rPr>
              <a:t>technique + pressure = </a:t>
            </a:r>
            <a:r>
              <a:rPr lang="en-US" sz="5000" i="1" dirty="0" smtClean="0">
                <a:solidFill>
                  <a:srgbClr val="000000"/>
                </a:solidFill>
                <a:latin typeface="Avenir Book"/>
                <a:cs typeface="Avenir Book"/>
                <a:sym typeface="Marker Felt" charset="0"/>
              </a:rPr>
              <a:t>skill</a:t>
            </a:r>
            <a:endParaRPr lang="en-US" sz="5000" dirty="0">
              <a:solidFill>
                <a:srgbClr val="000000"/>
              </a:solidFill>
              <a:latin typeface="Avenir Book"/>
              <a:cs typeface="Avenir Book"/>
              <a:sym typeface="Marker Felt" charset="0"/>
            </a:endParaRPr>
          </a:p>
          <a:p>
            <a:pPr>
              <a:buFont typeface="Wingdings" charset="2"/>
              <a:buChar char="§"/>
              <a:defRPr/>
            </a:pPr>
            <a:r>
              <a:rPr lang="en-US" sz="5000" dirty="0">
                <a:solidFill>
                  <a:srgbClr val="000000"/>
                </a:solidFill>
                <a:latin typeface="Avenir Book"/>
                <a:cs typeface="Avenir Book"/>
                <a:sym typeface="Marker Felt" charset="0"/>
              </a:rPr>
              <a:t>Repetition of technique by using game specific pressure</a:t>
            </a:r>
          </a:p>
          <a:p>
            <a:pPr marL="0" indent="0">
              <a:buNone/>
              <a:defRPr/>
            </a:pPr>
            <a:r>
              <a:rPr lang="en-US" sz="5000" i="1" dirty="0">
                <a:solidFill>
                  <a:srgbClr val="000000"/>
                </a:solidFill>
                <a:latin typeface="Avenir Book"/>
                <a:cs typeface="Avenir Book"/>
                <a:sym typeface="Marker Felt" charset="0"/>
              </a:rPr>
              <a:t>	- improves transfer into game </a:t>
            </a:r>
            <a:r>
              <a:rPr lang="en-US" sz="5000" i="1" dirty="0" smtClean="0">
                <a:solidFill>
                  <a:srgbClr val="000000"/>
                </a:solidFill>
                <a:latin typeface="Avenir Book"/>
                <a:cs typeface="Avenir Book"/>
                <a:sym typeface="Marker Felt" charset="0"/>
              </a:rPr>
              <a:t>performance</a:t>
            </a:r>
            <a:endParaRPr lang="en-US" sz="5000" dirty="0">
              <a:solidFill>
                <a:srgbClr val="000000"/>
              </a:solidFill>
              <a:latin typeface="Avenir Book"/>
              <a:cs typeface="Avenir Book"/>
              <a:sym typeface="Marker Felt" charset="0"/>
            </a:endParaRPr>
          </a:p>
          <a:p>
            <a:pPr>
              <a:buFont typeface="Wingdings" charset="2"/>
              <a:buChar char="§"/>
              <a:defRPr/>
            </a:pPr>
            <a:r>
              <a:rPr lang="en-US" sz="5000" dirty="0">
                <a:solidFill>
                  <a:srgbClr val="000000"/>
                </a:solidFill>
                <a:latin typeface="Avenir Book"/>
                <a:cs typeface="Avenir Book"/>
                <a:sym typeface="Marker Felt" charset="0"/>
              </a:rPr>
              <a:t>Game provides player with game specific information and patterns </a:t>
            </a:r>
          </a:p>
          <a:p>
            <a:pPr marL="0" indent="0">
              <a:buNone/>
              <a:defRPr/>
            </a:pPr>
            <a:r>
              <a:rPr lang="en-US" sz="5000" i="1" dirty="0">
                <a:solidFill>
                  <a:srgbClr val="000000"/>
                </a:solidFill>
                <a:latin typeface="Avenir Book"/>
                <a:cs typeface="Avenir Book"/>
                <a:sym typeface="Marker Felt" charset="0"/>
              </a:rPr>
              <a:t>	- improves ‘attention’ to cues &amp; anticipation through ‘reading the play</a:t>
            </a:r>
            <a:r>
              <a:rPr lang="en-US" sz="5000" i="1" dirty="0" smtClean="0">
                <a:solidFill>
                  <a:srgbClr val="000000"/>
                </a:solidFill>
                <a:latin typeface="Avenir Book"/>
                <a:cs typeface="Avenir Book"/>
                <a:sym typeface="Marker Felt" charset="0"/>
              </a:rPr>
              <a:t>’</a:t>
            </a:r>
            <a:endParaRPr lang="en-US" sz="5000" dirty="0">
              <a:solidFill>
                <a:srgbClr val="000000"/>
              </a:solidFill>
              <a:latin typeface="Avenir Book"/>
              <a:cs typeface="Avenir Book"/>
              <a:sym typeface="Marker Felt" charset="0"/>
            </a:endParaRPr>
          </a:p>
          <a:p>
            <a:pPr>
              <a:buFont typeface="Wingdings" charset="2"/>
              <a:buChar char="§"/>
              <a:defRPr/>
            </a:pPr>
            <a:r>
              <a:rPr lang="en-US" sz="5000" dirty="0">
                <a:solidFill>
                  <a:srgbClr val="000000"/>
                </a:solidFill>
                <a:latin typeface="Avenir Book"/>
                <a:cs typeface="Avenir Book"/>
                <a:sym typeface="Marker Felt" charset="0"/>
              </a:rPr>
              <a:t>Decisions are based on what is in front of Us</a:t>
            </a:r>
          </a:p>
          <a:p>
            <a:pPr marL="0" indent="0">
              <a:buNone/>
              <a:defRPr/>
            </a:pPr>
            <a:r>
              <a:rPr lang="en-US" sz="5000" dirty="0">
                <a:solidFill>
                  <a:srgbClr val="000000"/>
                </a:solidFill>
                <a:latin typeface="Avenir Book"/>
                <a:cs typeface="Avenir Book"/>
                <a:sym typeface="Marker Felt" charset="0"/>
              </a:rPr>
              <a:t>	</a:t>
            </a:r>
            <a:r>
              <a:rPr lang="en-US" sz="5000" i="1" dirty="0">
                <a:solidFill>
                  <a:srgbClr val="000000"/>
                </a:solidFill>
                <a:latin typeface="Avenir Book"/>
                <a:cs typeface="Avenir Book"/>
                <a:sym typeface="Marker Felt" charset="0"/>
              </a:rPr>
              <a:t>- ‘Why’ comes before the ‘What &amp; How’ (technical solutions) </a:t>
            </a:r>
            <a:endParaRPr lang="en-US" sz="5000" dirty="0">
              <a:solidFill>
                <a:srgbClr val="000000"/>
              </a:solidFill>
              <a:latin typeface="Avenir Book"/>
              <a:cs typeface="Avenir Book"/>
              <a:sym typeface="Marker Felt" charset="0"/>
            </a:endParaRPr>
          </a:p>
          <a:p>
            <a:pPr>
              <a:buFont typeface="Wingdings" charset="2"/>
              <a:buChar char="§"/>
              <a:defRPr/>
            </a:pPr>
            <a:r>
              <a:rPr lang="en-US" sz="5000" dirty="0">
                <a:solidFill>
                  <a:srgbClr val="000000"/>
                </a:solidFill>
                <a:latin typeface="Avenir Book"/>
                <a:cs typeface="Avenir Book"/>
                <a:sym typeface="Marker Felt" charset="0"/>
              </a:rPr>
              <a:t>Improve decision making through learning moments </a:t>
            </a:r>
          </a:p>
          <a:p>
            <a:pPr marL="0" indent="0">
              <a:buNone/>
              <a:defRPr/>
            </a:pPr>
            <a:r>
              <a:rPr lang="en-US" sz="5000" i="1" dirty="0">
                <a:solidFill>
                  <a:srgbClr val="000000"/>
                </a:solidFill>
                <a:latin typeface="Avenir Book"/>
                <a:cs typeface="Avenir Book"/>
                <a:sym typeface="Marker Felt" charset="0"/>
              </a:rPr>
              <a:t>	- making good and learning from poor decisions</a:t>
            </a:r>
            <a:r>
              <a:rPr lang="en-US" sz="5000" dirty="0">
                <a:solidFill>
                  <a:srgbClr val="000000"/>
                </a:solidFill>
                <a:latin typeface="Avenir Book"/>
                <a:cs typeface="Avenir Book"/>
                <a:sym typeface="Marker Felt" charset="0"/>
              </a:rPr>
              <a:t>	</a:t>
            </a:r>
          </a:p>
          <a:p>
            <a:pPr marL="0" indent="0">
              <a:defRPr/>
            </a:pPr>
            <a:endParaRPr lang="en-US" sz="5000" dirty="0">
              <a:solidFill>
                <a:srgbClr val="000000"/>
              </a:solidFill>
              <a:latin typeface="Avenir Book"/>
              <a:cs typeface="Avenir Book"/>
              <a:sym typeface="Marker Felt" charset="0"/>
            </a:endParaRPr>
          </a:p>
          <a:p>
            <a:endParaRPr lang="en-US" dirty="0"/>
          </a:p>
        </p:txBody>
      </p:sp>
    </p:spTree>
    <p:extLst>
      <p:ext uri="{BB962C8B-B14F-4D97-AF65-F5344CB8AC3E}">
        <p14:creationId xmlns:p14="http://schemas.microsoft.com/office/powerpoint/2010/main" val="286254133"/>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21854" y="1421232"/>
            <a:ext cx="8900291" cy="4486121"/>
          </a:xfrm>
        </p:spPr>
        <p:txBody>
          <a:bodyPr>
            <a:normAutofit fontScale="25000" lnSpcReduction="20000"/>
          </a:bodyPr>
          <a:lstStyle/>
          <a:p>
            <a:pPr marL="0" indent="0">
              <a:buNone/>
              <a:defRPr/>
            </a:pPr>
            <a:r>
              <a:rPr lang="en-US" sz="9600" dirty="0">
                <a:solidFill>
                  <a:srgbClr val="00FF00"/>
                </a:solidFill>
                <a:latin typeface="Avenir Book"/>
                <a:cs typeface="Avenir Book"/>
                <a:sym typeface="Marker Felt" charset="0"/>
              </a:rPr>
              <a:t>Benefits:</a:t>
            </a:r>
          </a:p>
          <a:p>
            <a:pPr marL="0" indent="0">
              <a:defRPr/>
            </a:pPr>
            <a:r>
              <a:rPr lang="en-US" sz="9600" dirty="0" smtClean="0">
                <a:solidFill>
                  <a:srgbClr val="050403"/>
                </a:solidFill>
                <a:latin typeface="Avenir Book"/>
                <a:cs typeface="Avenir Book"/>
                <a:sym typeface="Marker Felt" charset="0"/>
              </a:rPr>
              <a:t> Engaged </a:t>
            </a:r>
            <a:r>
              <a:rPr lang="en-US" sz="9600" dirty="0">
                <a:solidFill>
                  <a:srgbClr val="050403"/>
                </a:solidFill>
                <a:latin typeface="Avenir Book"/>
                <a:cs typeface="Avenir Book"/>
                <a:sym typeface="Marker Felt" charset="0"/>
              </a:rPr>
              <a:t>players through high effort levels</a:t>
            </a:r>
          </a:p>
          <a:p>
            <a:pPr marL="0" indent="0">
              <a:defRPr/>
            </a:pPr>
            <a:r>
              <a:rPr lang="en-US" sz="9600" dirty="0" smtClean="0">
                <a:solidFill>
                  <a:srgbClr val="050403"/>
                </a:solidFill>
                <a:latin typeface="Avenir Book"/>
                <a:cs typeface="Avenir Book"/>
                <a:sym typeface="Marker Felt" charset="0"/>
              </a:rPr>
              <a:t> Fun </a:t>
            </a:r>
            <a:r>
              <a:rPr lang="en-US" sz="9600" dirty="0">
                <a:solidFill>
                  <a:srgbClr val="050403"/>
                </a:solidFill>
                <a:latin typeface="Avenir Book"/>
                <a:cs typeface="Avenir Book"/>
                <a:sym typeface="Marker Felt" charset="0"/>
              </a:rPr>
              <a:t>and stimulating while open to learning more</a:t>
            </a:r>
          </a:p>
          <a:p>
            <a:pPr marL="0" indent="0">
              <a:defRPr/>
            </a:pPr>
            <a:r>
              <a:rPr lang="en-US" sz="9600" dirty="0" smtClean="0">
                <a:solidFill>
                  <a:srgbClr val="050403"/>
                </a:solidFill>
                <a:latin typeface="Avenir Book"/>
                <a:cs typeface="Avenir Book"/>
                <a:sym typeface="Marker Felt" charset="0"/>
              </a:rPr>
              <a:t> Game </a:t>
            </a:r>
            <a:r>
              <a:rPr lang="en-US" sz="9600" dirty="0">
                <a:solidFill>
                  <a:srgbClr val="050403"/>
                </a:solidFill>
                <a:latin typeface="Avenir Book"/>
                <a:cs typeface="Avenir Book"/>
                <a:sym typeface="Marker Felt" charset="0"/>
              </a:rPr>
              <a:t>specific, high transfer of technique to game</a:t>
            </a:r>
          </a:p>
          <a:p>
            <a:pPr marL="0" indent="0">
              <a:defRPr/>
            </a:pPr>
            <a:r>
              <a:rPr lang="en-US" sz="9600" dirty="0" smtClean="0">
                <a:solidFill>
                  <a:srgbClr val="050403"/>
                </a:solidFill>
                <a:latin typeface="Avenir Book"/>
                <a:cs typeface="Avenir Book"/>
                <a:sym typeface="Marker Felt" charset="0"/>
              </a:rPr>
              <a:t> More </a:t>
            </a:r>
            <a:r>
              <a:rPr lang="en-US" sz="9600" dirty="0">
                <a:solidFill>
                  <a:srgbClr val="050403"/>
                </a:solidFill>
                <a:latin typeface="Avenir Book"/>
                <a:cs typeface="Avenir Book"/>
                <a:sym typeface="Marker Felt" charset="0"/>
              </a:rPr>
              <a:t>team decision making, awareness and problem solving</a:t>
            </a:r>
          </a:p>
          <a:p>
            <a:pPr marL="0" indent="0">
              <a:defRPr/>
            </a:pPr>
            <a:r>
              <a:rPr lang="en-US" sz="9600" dirty="0" smtClean="0">
                <a:solidFill>
                  <a:srgbClr val="050403"/>
                </a:solidFill>
                <a:latin typeface="Avenir Book"/>
                <a:cs typeface="Avenir Book"/>
                <a:sym typeface="Marker Felt" charset="0"/>
              </a:rPr>
              <a:t> Developmentally appropriate games (all ages &amp; skill levels)</a:t>
            </a:r>
          </a:p>
          <a:p>
            <a:pPr marL="0" indent="0">
              <a:defRPr/>
            </a:pPr>
            <a:endParaRPr lang="en-US" sz="8000" dirty="0">
              <a:solidFill>
                <a:srgbClr val="050403"/>
              </a:solidFill>
              <a:latin typeface="Avenir Book"/>
              <a:cs typeface="Avenir Book"/>
              <a:sym typeface="Marker Felt" charset="0"/>
            </a:endParaRPr>
          </a:p>
          <a:p>
            <a:pPr marL="0" indent="0">
              <a:buNone/>
              <a:defRPr/>
            </a:pPr>
            <a:r>
              <a:rPr lang="en-US" sz="9600" dirty="0">
                <a:solidFill>
                  <a:srgbClr val="FF0000"/>
                </a:solidFill>
                <a:latin typeface="Avenir Book"/>
                <a:cs typeface="Avenir Book"/>
                <a:sym typeface="Marker Felt" charset="0"/>
              </a:rPr>
              <a:t>Perceived limitations:</a:t>
            </a:r>
          </a:p>
          <a:p>
            <a:pPr marL="0" indent="0">
              <a:defRPr/>
            </a:pPr>
            <a:r>
              <a:rPr lang="en-US" sz="9600" dirty="0" smtClean="0">
                <a:solidFill>
                  <a:srgbClr val="050403"/>
                </a:solidFill>
                <a:latin typeface="Avenir Book"/>
                <a:cs typeface="Avenir Book"/>
                <a:sym typeface="Marker Felt" charset="0"/>
              </a:rPr>
              <a:t> Practice </a:t>
            </a:r>
            <a:r>
              <a:rPr lang="en-US" sz="9600" dirty="0">
                <a:solidFill>
                  <a:srgbClr val="050403"/>
                </a:solidFill>
                <a:latin typeface="Avenir Book"/>
                <a:cs typeface="Avenir Book"/>
                <a:sym typeface="Marker Felt" charset="0"/>
              </a:rPr>
              <a:t>can be messy with many mistakes and appear chaotic</a:t>
            </a:r>
          </a:p>
          <a:p>
            <a:pPr marL="0" indent="0">
              <a:defRPr/>
            </a:pPr>
            <a:r>
              <a:rPr lang="en-US" sz="9600" dirty="0" smtClean="0">
                <a:solidFill>
                  <a:srgbClr val="050403"/>
                </a:solidFill>
                <a:latin typeface="Avenir Book"/>
                <a:cs typeface="Avenir Book"/>
                <a:sym typeface="Marker Felt" charset="0"/>
              </a:rPr>
              <a:t> Difficult </a:t>
            </a:r>
            <a:r>
              <a:rPr lang="en-US" sz="9600" dirty="0">
                <a:solidFill>
                  <a:srgbClr val="050403"/>
                </a:solidFill>
                <a:latin typeface="Avenir Book"/>
                <a:cs typeface="Avenir Book"/>
                <a:sym typeface="Marker Felt" charset="0"/>
              </a:rPr>
              <a:t>to teach in dynamic </a:t>
            </a:r>
            <a:r>
              <a:rPr lang="en-US" sz="9600" dirty="0" smtClean="0">
                <a:solidFill>
                  <a:srgbClr val="050403"/>
                </a:solidFill>
                <a:latin typeface="Avenir Book"/>
                <a:cs typeface="Avenir Book"/>
                <a:sym typeface="Marker Felt" charset="0"/>
              </a:rPr>
              <a:t>situations</a:t>
            </a:r>
          </a:p>
          <a:p>
            <a:pPr marL="0" indent="0">
              <a:defRPr/>
            </a:pPr>
            <a:r>
              <a:rPr lang="en-US" sz="9600" dirty="0" smtClean="0">
                <a:solidFill>
                  <a:srgbClr val="050403"/>
                </a:solidFill>
                <a:latin typeface="Avenir Book"/>
                <a:cs typeface="Avenir Book"/>
                <a:sym typeface="Marker Felt" charset="0"/>
              </a:rPr>
              <a:t> Feel </a:t>
            </a:r>
            <a:r>
              <a:rPr lang="en-US" sz="9600" dirty="0">
                <a:solidFill>
                  <a:srgbClr val="050403"/>
                </a:solidFill>
                <a:latin typeface="Avenir Book"/>
                <a:cs typeface="Avenir Book"/>
                <a:sym typeface="Marker Felt" charset="0"/>
              </a:rPr>
              <a:t>like I need to stop it every time I see a mistake and fix it</a:t>
            </a:r>
          </a:p>
          <a:p>
            <a:pPr marL="0" indent="0">
              <a:defRPr/>
            </a:pPr>
            <a:r>
              <a:rPr lang="en-US" sz="11200" dirty="0" smtClean="0">
                <a:solidFill>
                  <a:srgbClr val="050403"/>
                </a:solidFill>
                <a:latin typeface="Avenir Book"/>
                <a:cs typeface="Avenir Book"/>
                <a:sym typeface="Marker Felt" charset="0"/>
              </a:rPr>
              <a:t> Less </a:t>
            </a:r>
            <a:r>
              <a:rPr lang="en-US" sz="11200" dirty="0">
                <a:solidFill>
                  <a:srgbClr val="050403"/>
                </a:solidFill>
                <a:latin typeface="Avenir Book"/>
                <a:cs typeface="Avenir Book"/>
                <a:sym typeface="Marker Felt" charset="0"/>
              </a:rPr>
              <a:t>repetition and not able to focus on technique</a:t>
            </a:r>
          </a:p>
          <a:p>
            <a:pPr>
              <a:buFont typeface="Wingdings" charset="2"/>
              <a:buChar char="§"/>
              <a:defRPr/>
            </a:pPr>
            <a:endParaRPr lang="en-US" sz="8000" dirty="0">
              <a:solidFill>
                <a:srgbClr val="000000"/>
              </a:solidFill>
              <a:latin typeface="Avenir Book"/>
              <a:cs typeface="Avenir Book"/>
              <a:sym typeface="Marker Felt" charset="0"/>
            </a:endParaRPr>
          </a:p>
          <a:p>
            <a:pPr marL="0" indent="0">
              <a:defRPr/>
            </a:pPr>
            <a:r>
              <a:rPr lang="en-US" dirty="0">
                <a:solidFill>
                  <a:srgbClr val="000000"/>
                </a:solidFill>
                <a:latin typeface="Avenir Book"/>
                <a:cs typeface="Avenir Book"/>
                <a:sym typeface="Marker Felt" charset="0"/>
              </a:rPr>
              <a:t> </a:t>
            </a:r>
          </a:p>
          <a:p>
            <a:endParaRPr lang="en-US" dirty="0"/>
          </a:p>
        </p:txBody>
      </p:sp>
      <p:sp>
        <p:nvSpPr>
          <p:cNvPr id="5" name="Title 4"/>
          <p:cNvSpPr>
            <a:spLocks noGrp="1"/>
          </p:cNvSpPr>
          <p:nvPr>
            <p:ph type="title"/>
          </p:nvPr>
        </p:nvSpPr>
        <p:spPr>
          <a:xfrm>
            <a:off x="0" y="0"/>
            <a:ext cx="9144000" cy="1417638"/>
          </a:xfrm>
          <a:solidFill>
            <a:srgbClr val="000000"/>
          </a:solidFill>
        </p:spPr>
        <p:txBody>
          <a:bodyPr>
            <a:normAutofit fontScale="90000"/>
          </a:bodyPr>
          <a:lstStyle/>
          <a:p>
            <a:r>
              <a:rPr lang="en-US" b="1" dirty="0" smtClean="0">
                <a:solidFill>
                  <a:srgbClr val="FFFFFF"/>
                </a:solidFill>
                <a:latin typeface="Avenir Book"/>
                <a:cs typeface="Avenir Book"/>
                <a:sym typeface="Marker Felt" charset="0"/>
              </a:rPr>
              <a:t/>
            </a:r>
            <a:br>
              <a:rPr lang="en-US" b="1" dirty="0" smtClean="0">
                <a:solidFill>
                  <a:srgbClr val="FFFFFF"/>
                </a:solidFill>
                <a:latin typeface="Avenir Book"/>
                <a:cs typeface="Avenir Book"/>
                <a:sym typeface="Marker Felt" charset="0"/>
              </a:rPr>
            </a:br>
            <a:r>
              <a:rPr lang="en-US" b="1" dirty="0" smtClean="0">
                <a:solidFill>
                  <a:srgbClr val="FFFFFF"/>
                </a:solidFill>
                <a:latin typeface="Avenir Book"/>
                <a:cs typeface="Avenir Book"/>
                <a:sym typeface="Marker Felt" charset="0"/>
              </a:rPr>
              <a:t>Associated Benefits &amp; Limitations:</a:t>
            </a:r>
            <a:r>
              <a:rPr lang="en-US" dirty="0" smtClean="0">
                <a:solidFill>
                  <a:srgbClr val="000000"/>
                </a:solidFill>
                <a:latin typeface="Avenir Book"/>
                <a:cs typeface="Avenir Book"/>
                <a:sym typeface="Marker Felt" charset="0"/>
              </a:rPr>
              <a:t/>
            </a:r>
            <a:br>
              <a:rPr lang="en-US" dirty="0" smtClean="0">
                <a:solidFill>
                  <a:srgbClr val="000000"/>
                </a:solidFill>
                <a:latin typeface="Avenir Book"/>
                <a:cs typeface="Avenir Book"/>
                <a:sym typeface="Marker Felt" charset="0"/>
              </a:rPr>
            </a:br>
            <a:endParaRPr lang="en-US" dirty="0"/>
          </a:p>
        </p:txBody>
      </p:sp>
    </p:spTree>
    <p:extLst>
      <p:ext uri="{BB962C8B-B14F-4D97-AF65-F5344CB8AC3E}">
        <p14:creationId xmlns:p14="http://schemas.microsoft.com/office/powerpoint/2010/main" val="13535949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73316" y="1287082"/>
            <a:ext cx="8154096" cy="5540075"/>
          </a:xfrm>
        </p:spPr>
        <p:txBody>
          <a:bodyPr/>
          <a:lstStyle/>
          <a:p>
            <a:pPr>
              <a:buFont typeface="Wingdings" charset="2"/>
              <a:buChar char="§"/>
            </a:pPr>
            <a:r>
              <a:rPr lang="en-US" sz="2800" dirty="0">
                <a:solidFill>
                  <a:srgbClr val="050403"/>
                </a:solidFill>
                <a:cs typeface="Chalkduster"/>
              </a:rPr>
              <a:t>High </a:t>
            </a:r>
            <a:r>
              <a:rPr lang="en-US" sz="2800" dirty="0" smtClean="0">
                <a:solidFill>
                  <a:srgbClr val="050403"/>
                </a:solidFill>
                <a:cs typeface="Chalkduster"/>
              </a:rPr>
              <a:t>Tempo activities/games</a:t>
            </a:r>
            <a:endParaRPr lang="en-US" sz="2800" dirty="0">
              <a:solidFill>
                <a:srgbClr val="050403"/>
              </a:solidFill>
              <a:cs typeface="Chalkduster"/>
            </a:endParaRPr>
          </a:p>
          <a:p>
            <a:pPr>
              <a:buFont typeface="Wingdings" charset="2"/>
              <a:buChar char="§"/>
            </a:pPr>
            <a:r>
              <a:rPr lang="en-US" sz="2800" dirty="0">
                <a:solidFill>
                  <a:srgbClr val="050403"/>
                </a:solidFill>
                <a:cs typeface="Chalkduster"/>
              </a:rPr>
              <a:t>Time constraints promoting self-organisation </a:t>
            </a:r>
          </a:p>
          <a:p>
            <a:pPr>
              <a:buFont typeface="Wingdings" charset="2"/>
              <a:buChar char="§"/>
            </a:pPr>
            <a:r>
              <a:rPr lang="en-US" sz="2800" dirty="0">
                <a:solidFill>
                  <a:srgbClr val="050403"/>
                </a:solidFill>
                <a:cs typeface="Chalkduster"/>
              </a:rPr>
              <a:t>Silence for Visual re-organisation</a:t>
            </a:r>
          </a:p>
          <a:p>
            <a:pPr>
              <a:buFont typeface="Wingdings" charset="2"/>
              <a:buChar char="§"/>
            </a:pPr>
            <a:r>
              <a:rPr lang="en-US" sz="2800" dirty="0">
                <a:solidFill>
                  <a:srgbClr val="050403"/>
                </a:solidFill>
                <a:cs typeface="Chalkduster"/>
              </a:rPr>
              <a:t>Limit Instruction &amp; Feedback </a:t>
            </a:r>
          </a:p>
          <a:p>
            <a:pPr>
              <a:buFont typeface="Wingdings" charset="2"/>
              <a:buChar char="§"/>
            </a:pPr>
            <a:r>
              <a:rPr lang="en-US" sz="2800" dirty="0">
                <a:solidFill>
                  <a:srgbClr val="050403"/>
                </a:solidFill>
                <a:cs typeface="Chalkduster"/>
              </a:rPr>
              <a:t>High level of uncertainty (unpredictable events)</a:t>
            </a:r>
          </a:p>
          <a:p>
            <a:pPr>
              <a:buFont typeface="Wingdings" charset="2"/>
              <a:buChar char="§"/>
            </a:pPr>
            <a:r>
              <a:rPr lang="en-US" sz="2800" dirty="0">
                <a:solidFill>
                  <a:srgbClr val="050403"/>
                </a:solidFill>
                <a:cs typeface="Chalkduster"/>
              </a:rPr>
              <a:t>Vary start of play</a:t>
            </a:r>
          </a:p>
          <a:p>
            <a:pPr>
              <a:buFont typeface="Wingdings" charset="2"/>
              <a:buChar char="§"/>
            </a:pPr>
            <a:r>
              <a:rPr lang="en-US" sz="2800" dirty="0">
                <a:solidFill>
                  <a:srgbClr val="050403"/>
                </a:solidFill>
                <a:cs typeface="Chalkduster"/>
              </a:rPr>
              <a:t>Time-outs</a:t>
            </a:r>
          </a:p>
          <a:p>
            <a:pPr>
              <a:buFont typeface="Wingdings" charset="2"/>
              <a:buChar char="§"/>
            </a:pPr>
            <a:r>
              <a:rPr lang="en-US" sz="2800" dirty="0">
                <a:solidFill>
                  <a:srgbClr val="050403"/>
                </a:solidFill>
                <a:cs typeface="Chalkduster"/>
              </a:rPr>
              <a:t>Player Combinations</a:t>
            </a:r>
          </a:p>
          <a:p>
            <a:endParaRPr lang="en-US" dirty="0"/>
          </a:p>
        </p:txBody>
      </p:sp>
      <p:sp>
        <p:nvSpPr>
          <p:cNvPr id="4" name="Title 3"/>
          <p:cNvSpPr>
            <a:spLocks noGrp="1"/>
          </p:cNvSpPr>
          <p:nvPr>
            <p:ph type="title"/>
          </p:nvPr>
        </p:nvSpPr>
        <p:spPr>
          <a:xfrm>
            <a:off x="0" y="0"/>
            <a:ext cx="9144000" cy="1166954"/>
          </a:xfrm>
          <a:solidFill>
            <a:srgbClr val="000000"/>
          </a:solidFill>
        </p:spPr>
        <p:txBody>
          <a:bodyPr/>
          <a:lstStyle/>
          <a:p>
            <a:r>
              <a:rPr lang="en-US" dirty="0" smtClean="0">
                <a:solidFill>
                  <a:srgbClr val="FFFFFF"/>
                </a:solidFill>
              </a:rPr>
              <a:t>How To Break </a:t>
            </a:r>
            <a:r>
              <a:rPr lang="en-US" dirty="0" smtClean="0">
                <a:solidFill>
                  <a:srgbClr val="FFFFFF"/>
                </a:solidFill>
              </a:rPr>
              <a:t>Habits</a:t>
            </a:r>
            <a:endParaRPr lang="en-US" dirty="0">
              <a:solidFill>
                <a:srgbClr val="FFFFFF"/>
              </a:solidFill>
            </a:endParaRPr>
          </a:p>
        </p:txBody>
      </p:sp>
    </p:spTree>
    <p:extLst>
      <p:ext uri="{BB962C8B-B14F-4D97-AF65-F5344CB8AC3E}">
        <p14:creationId xmlns:p14="http://schemas.microsoft.com/office/powerpoint/2010/main" val="26244331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r>
              <a:rPr lang="en-US" sz="2800" dirty="0">
                <a:solidFill>
                  <a:srgbClr val="050403"/>
                </a:solidFill>
              </a:rPr>
              <a:t>Design activities that allow players to develop their ability to identify, </a:t>
            </a:r>
            <a:r>
              <a:rPr lang="en-US" sz="2800" dirty="0" err="1">
                <a:solidFill>
                  <a:srgbClr val="050403"/>
                </a:solidFill>
              </a:rPr>
              <a:t>organise</a:t>
            </a:r>
            <a:r>
              <a:rPr lang="en-US" sz="2800" dirty="0">
                <a:solidFill>
                  <a:srgbClr val="050403"/>
                </a:solidFill>
              </a:rPr>
              <a:t> and process </a:t>
            </a:r>
            <a:r>
              <a:rPr lang="en-US" sz="2800" dirty="0" smtClean="0">
                <a:solidFill>
                  <a:srgbClr val="050403"/>
                </a:solidFill>
              </a:rPr>
              <a:t>cues.</a:t>
            </a:r>
          </a:p>
          <a:p>
            <a:pPr marL="0" indent="0">
              <a:buNone/>
            </a:pPr>
            <a:endParaRPr lang="en-US" sz="2800" dirty="0">
              <a:solidFill>
                <a:srgbClr val="050403"/>
              </a:solidFill>
            </a:endParaRPr>
          </a:p>
          <a:p>
            <a:r>
              <a:rPr lang="en-US" sz="2800" dirty="0" smtClean="0">
                <a:solidFill>
                  <a:srgbClr val="050403"/>
                </a:solidFill>
              </a:rPr>
              <a:t>Design </a:t>
            </a:r>
            <a:r>
              <a:rPr lang="en-US" sz="2800" dirty="0">
                <a:solidFill>
                  <a:srgbClr val="050403"/>
                </a:solidFill>
              </a:rPr>
              <a:t>games and game like practices to develop </a:t>
            </a:r>
            <a:r>
              <a:rPr lang="en-US" sz="2800" dirty="0" smtClean="0">
                <a:solidFill>
                  <a:srgbClr val="050403"/>
                </a:solidFill>
              </a:rPr>
              <a:t>skills</a:t>
            </a:r>
          </a:p>
          <a:p>
            <a:pPr marL="0" indent="0">
              <a:buNone/>
            </a:pPr>
            <a:endParaRPr lang="en-US" sz="2800" dirty="0">
              <a:solidFill>
                <a:srgbClr val="050403"/>
              </a:solidFill>
            </a:endParaRPr>
          </a:p>
          <a:p>
            <a:r>
              <a:rPr lang="en-US" sz="2800" dirty="0" smtClean="0">
                <a:solidFill>
                  <a:srgbClr val="050403"/>
                </a:solidFill>
              </a:rPr>
              <a:t>Create </a:t>
            </a:r>
            <a:r>
              <a:rPr lang="en-US" sz="2800" dirty="0">
                <a:solidFill>
                  <a:srgbClr val="050403"/>
                </a:solidFill>
              </a:rPr>
              <a:t>a supportive climate where players are not afraid to make mistake</a:t>
            </a:r>
          </a:p>
        </p:txBody>
      </p:sp>
      <p:sp>
        <p:nvSpPr>
          <p:cNvPr id="4" name="Title 3"/>
          <p:cNvSpPr>
            <a:spLocks noGrp="1"/>
          </p:cNvSpPr>
          <p:nvPr>
            <p:ph type="title"/>
          </p:nvPr>
        </p:nvSpPr>
        <p:spPr>
          <a:xfrm>
            <a:off x="0" y="0"/>
            <a:ext cx="9144000" cy="1417638"/>
          </a:xfrm>
          <a:solidFill>
            <a:schemeClr val="tx1"/>
          </a:solidFill>
        </p:spPr>
        <p:txBody>
          <a:bodyPr/>
          <a:lstStyle/>
          <a:p>
            <a:r>
              <a:rPr lang="en-US" dirty="0" smtClean="0">
                <a:solidFill>
                  <a:srgbClr val="FFFFFF"/>
                </a:solidFill>
              </a:rPr>
              <a:t>Implications For The Coach</a:t>
            </a:r>
            <a:endParaRPr lang="en-US" dirty="0">
              <a:solidFill>
                <a:srgbClr val="FFFFFF"/>
              </a:solidFill>
            </a:endParaRPr>
          </a:p>
        </p:txBody>
      </p:sp>
    </p:spTree>
    <p:extLst>
      <p:ext uri="{BB962C8B-B14F-4D97-AF65-F5344CB8AC3E}">
        <p14:creationId xmlns:p14="http://schemas.microsoft.com/office/powerpoint/2010/main" val="387873298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solidFill>
                  <a:schemeClr val="bg1"/>
                </a:solidFill>
                <a:latin typeface="Avenir Book"/>
                <a:cs typeface="Avenir Book"/>
              </a:rPr>
              <a:t>Practice</a:t>
            </a:r>
            <a:r>
              <a:rPr lang="en-US" dirty="0">
                <a:solidFill>
                  <a:schemeClr val="bg1"/>
                </a:solidFill>
                <a:latin typeface="Avenir Book"/>
                <a:cs typeface="Avenir Book"/>
              </a:rPr>
              <a:t/>
            </a:r>
            <a:br>
              <a:rPr lang="en-US" dirty="0">
                <a:solidFill>
                  <a:schemeClr val="bg1"/>
                </a:solidFill>
                <a:latin typeface="Avenir Book"/>
                <a:cs typeface="Avenir Book"/>
              </a:rPr>
            </a:br>
            <a:endParaRPr lang="en-US" dirty="0"/>
          </a:p>
        </p:txBody>
      </p:sp>
      <p:sp>
        <p:nvSpPr>
          <p:cNvPr id="3" name="Content Placeholder 2"/>
          <p:cNvSpPr>
            <a:spLocks noGrp="1"/>
          </p:cNvSpPr>
          <p:nvPr>
            <p:ph idx="1"/>
          </p:nvPr>
        </p:nvSpPr>
        <p:spPr>
          <a:xfrm>
            <a:off x="72247" y="707510"/>
            <a:ext cx="5894458" cy="5113659"/>
          </a:xfrm>
        </p:spPr>
        <p:txBody>
          <a:bodyPr>
            <a:normAutofit fontScale="25000" lnSpcReduction="20000"/>
          </a:bodyPr>
          <a:lstStyle/>
          <a:p>
            <a:pPr marL="0" indent="0">
              <a:buNone/>
            </a:pPr>
            <a:endParaRPr lang="en-US" dirty="0"/>
          </a:p>
          <a:p>
            <a:pPr>
              <a:buFont typeface="Wingdings" charset="2"/>
              <a:buChar char="§"/>
              <a:defRPr/>
            </a:pPr>
            <a:r>
              <a:rPr lang="en-US" sz="11200" dirty="0">
                <a:solidFill>
                  <a:srgbClr val="050403"/>
                </a:solidFill>
                <a:latin typeface="Avenir Book"/>
                <a:cs typeface="Avenir Book"/>
                <a:sym typeface="Marker Felt" charset="0"/>
              </a:rPr>
              <a:t>Identify Skill Related </a:t>
            </a:r>
            <a:r>
              <a:rPr lang="en-US" sz="11200" dirty="0" smtClean="0">
                <a:solidFill>
                  <a:srgbClr val="050403"/>
                </a:solidFill>
                <a:latin typeface="Avenir Book"/>
                <a:cs typeface="Avenir Book"/>
                <a:sym typeface="Marker Felt" charset="0"/>
              </a:rPr>
              <a:t>Problem.</a:t>
            </a:r>
          </a:p>
          <a:p>
            <a:pPr marL="0" indent="0">
              <a:buNone/>
              <a:defRPr/>
            </a:pPr>
            <a:endParaRPr lang="en-US" sz="4000" dirty="0">
              <a:solidFill>
                <a:srgbClr val="050403"/>
              </a:solidFill>
              <a:latin typeface="Avenir Book"/>
              <a:cs typeface="Avenir Book"/>
              <a:sym typeface="Marker Felt" charset="0"/>
            </a:endParaRPr>
          </a:p>
          <a:p>
            <a:pPr>
              <a:buFont typeface="Wingdings" charset="2"/>
              <a:buChar char="§"/>
              <a:defRPr/>
            </a:pPr>
            <a:r>
              <a:rPr lang="en-US" sz="11200" dirty="0">
                <a:solidFill>
                  <a:srgbClr val="050403"/>
                </a:solidFill>
                <a:latin typeface="Avenir Book"/>
                <a:cs typeface="Avenir Book"/>
                <a:sym typeface="Marker Felt" charset="0"/>
              </a:rPr>
              <a:t>Represent &amp; Exaggerate: Manipulate Key </a:t>
            </a:r>
            <a:r>
              <a:rPr lang="en-US" sz="11200" dirty="0" smtClean="0">
                <a:solidFill>
                  <a:srgbClr val="050403"/>
                </a:solidFill>
                <a:latin typeface="Avenir Book"/>
                <a:cs typeface="Avenir Book"/>
                <a:sym typeface="Marker Felt" charset="0"/>
              </a:rPr>
              <a:t>Constraints.</a:t>
            </a:r>
          </a:p>
          <a:p>
            <a:pPr marL="0" indent="0">
              <a:buNone/>
              <a:defRPr/>
            </a:pPr>
            <a:endParaRPr lang="en-US" sz="4000" dirty="0">
              <a:solidFill>
                <a:srgbClr val="050403"/>
              </a:solidFill>
              <a:latin typeface="Avenir Book"/>
              <a:cs typeface="Avenir Book"/>
              <a:sym typeface="Marker Felt" charset="0"/>
            </a:endParaRPr>
          </a:p>
          <a:p>
            <a:pPr>
              <a:buFont typeface="Wingdings" charset="2"/>
              <a:buChar char="§"/>
              <a:defRPr/>
            </a:pPr>
            <a:r>
              <a:rPr lang="en-US" sz="11200" dirty="0">
                <a:solidFill>
                  <a:srgbClr val="050403"/>
                </a:solidFill>
                <a:latin typeface="Avenir Book"/>
                <a:cs typeface="Avenir Book"/>
                <a:sym typeface="Marker Felt" charset="0"/>
              </a:rPr>
              <a:t>Set Parameters or Pre-conditions or Rules of </a:t>
            </a:r>
            <a:r>
              <a:rPr lang="en-US" sz="11200" dirty="0" smtClean="0">
                <a:solidFill>
                  <a:srgbClr val="050403"/>
                </a:solidFill>
                <a:latin typeface="Avenir Book"/>
                <a:cs typeface="Avenir Book"/>
                <a:sym typeface="Marker Felt" charset="0"/>
              </a:rPr>
              <a:t>Engagement.</a:t>
            </a:r>
          </a:p>
          <a:p>
            <a:pPr marL="0" indent="0">
              <a:buNone/>
              <a:defRPr/>
            </a:pPr>
            <a:endParaRPr lang="en-US" sz="4000" dirty="0">
              <a:solidFill>
                <a:srgbClr val="050403"/>
              </a:solidFill>
              <a:latin typeface="Avenir Book"/>
              <a:cs typeface="Avenir Book"/>
              <a:sym typeface="Marker Felt" charset="0"/>
            </a:endParaRPr>
          </a:p>
          <a:p>
            <a:pPr>
              <a:buFont typeface="Wingdings" charset="2"/>
              <a:buChar char="§"/>
              <a:defRPr/>
            </a:pPr>
            <a:r>
              <a:rPr lang="en-US" sz="11200" dirty="0">
                <a:solidFill>
                  <a:srgbClr val="050403"/>
                </a:solidFill>
                <a:latin typeface="Avenir Book"/>
                <a:cs typeface="Avenir Book"/>
                <a:sym typeface="Marker Felt" charset="0"/>
              </a:rPr>
              <a:t>Cues to Manipulate for Decision </a:t>
            </a:r>
            <a:r>
              <a:rPr lang="en-US" sz="11200" dirty="0" smtClean="0">
                <a:solidFill>
                  <a:srgbClr val="050403"/>
                </a:solidFill>
                <a:latin typeface="Avenir Book"/>
                <a:cs typeface="Avenir Book"/>
                <a:sym typeface="Marker Felt" charset="0"/>
              </a:rPr>
              <a:t>Making.</a:t>
            </a:r>
          </a:p>
          <a:p>
            <a:pPr marL="0" indent="0">
              <a:buNone/>
              <a:defRPr/>
            </a:pPr>
            <a:endParaRPr lang="en-US" sz="4000" dirty="0">
              <a:solidFill>
                <a:srgbClr val="050403"/>
              </a:solidFill>
              <a:latin typeface="Avenir Book"/>
              <a:cs typeface="Avenir Book"/>
              <a:sym typeface="Marker Felt" charset="0"/>
            </a:endParaRPr>
          </a:p>
          <a:p>
            <a:pPr>
              <a:buFont typeface="Wingdings" charset="2"/>
              <a:buChar char="§"/>
              <a:defRPr/>
            </a:pPr>
            <a:r>
              <a:rPr lang="en-US" sz="11200" dirty="0">
                <a:solidFill>
                  <a:srgbClr val="050403"/>
                </a:solidFill>
                <a:latin typeface="Avenir Book"/>
                <a:cs typeface="Avenir Book"/>
                <a:sym typeface="Marker Felt" charset="0"/>
              </a:rPr>
              <a:t>Skill Evolution: CHANGE-IT Manipulate </a:t>
            </a:r>
            <a:r>
              <a:rPr lang="en-US" sz="11200" dirty="0" smtClean="0">
                <a:solidFill>
                  <a:srgbClr val="050403"/>
                </a:solidFill>
                <a:latin typeface="Avenir Book"/>
                <a:cs typeface="Avenir Book"/>
                <a:sym typeface="Marker Felt" charset="0"/>
              </a:rPr>
              <a:t>Constraints.</a:t>
            </a:r>
          </a:p>
          <a:p>
            <a:pPr marL="0" indent="0">
              <a:buNone/>
              <a:defRPr/>
            </a:pPr>
            <a:endParaRPr lang="en-US" sz="4000" dirty="0">
              <a:solidFill>
                <a:srgbClr val="050403"/>
              </a:solidFill>
              <a:latin typeface="Avenir Book"/>
              <a:cs typeface="Avenir Book"/>
              <a:sym typeface="Marker Felt" charset="0"/>
            </a:endParaRPr>
          </a:p>
          <a:p>
            <a:pPr>
              <a:buFont typeface="Wingdings" charset="2"/>
              <a:buChar char="§"/>
              <a:defRPr/>
            </a:pPr>
            <a:r>
              <a:rPr lang="en-US" sz="11200" dirty="0">
                <a:solidFill>
                  <a:srgbClr val="050403"/>
                </a:solidFill>
                <a:latin typeface="Avenir Book"/>
                <a:cs typeface="Avenir Book"/>
                <a:sym typeface="Marker Felt" charset="0"/>
              </a:rPr>
              <a:t>Learning &amp; Coaching </a:t>
            </a:r>
            <a:r>
              <a:rPr lang="en-US" sz="11200" dirty="0" smtClean="0">
                <a:solidFill>
                  <a:srgbClr val="050403"/>
                </a:solidFill>
                <a:latin typeface="Avenir Book"/>
                <a:cs typeface="Avenir Book"/>
                <a:sym typeface="Marker Felt" charset="0"/>
              </a:rPr>
              <a:t>Moments.</a:t>
            </a:r>
            <a:endParaRPr lang="en-US" sz="11200" dirty="0">
              <a:solidFill>
                <a:srgbClr val="050403"/>
              </a:solidFill>
              <a:latin typeface="Avenir Book"/>
              <a:cs typeface="Avenir Book"/>
              <a:sym typeface="Marker Felt" charset="0"/>
            </a:endParaRPr>
          </a:p>
          <a:p>
            <a:endParaRPr lang="en-US" sz="11200" dirty="0"/>
          </a:p>
        </p:txBody>
      </p:sp>
      <p:sp>
        <p:nvSpPr>
          <p:cNvPr id="4" name="TextBox 3"/>
          <p:cNvSpPr txBox="1"/>
          <p:nvPr/>
        </p:nvSpPr>
        <p:spPr>
          <a:xfrm>
            <a:off x="0" y="69435"/>
            <a:ext cx="9144000" cy="584776"/>
          </a:xfrm>
          <a:prstGeom prst="rect">
            <a:avLst/>
          </a:prstGeom>
          <a:solidFill>
            <a:srgbClr val="000000"/>
          </a:solidFill>
        </p:spPr>
        <p:txBody>
          <a:bodyPr wrap="square" rtlCol="0">
            <a:spAutoFit/>
          </a:bodyPr>
          <a:lstStyle/>
          <a:p>
            <a:pPr algn="ctr">
              <a:defRPr/>
            </a:pPr>
            <a:r>
              <a:rPr lang="en-US" sz="3200" b="1" dirty="0">
                <a:solidFill>
                  <a:srgbClr val="FFFFFF"/>
                </a:solidFill>
                <a:latin typeface="Avenir Book"/>
                <a:cs typeface="Avenir Book"/>
                <a:sym typeface="Marker Felt" charset="0"/>
              </a:rPr>
              <a:t>Skill Session Design</a:t>
            </a:r>
          </a:p>
        </p:txBody>
      </p:sp>
      <p:sp>
        <p:nvSpPr>
          <p:cNvPr id="5" name="TextBox 4"/>
          <p:cNvSpPr txBox="1"/>
          <p:nvPr/>
        </p:nvSpPr>
        <p:spPr>
          <a:xfrm>
            <a:off x="6635961" y="2499569"/>
            <a:ext cx="2185214" cy="1200329"/>
          </a:xfrm>
          <a:prstGeom prst="rect">
            <a:avLst/>
          </a:prstGeom>
          <a:noFill/>
        </p:spPr>
        <p:txBody>
          <a:bodyPr wrap="none" rtlCol="0">
            <a:spAutoFit/>
          </a:bodyPr>
          <a:lstStyle/>
          <a:p>
            <a:pPr algn="ctr"/>
            <a:r>
              <a:rPr lang="en-US" sz="2400" dirty="0" smtClean="0">
                <a:solidFill>
                  <a:srgbClr val="A60000"/>
                </a:solidFill>
                <a:latin typeface="Chalkduster"/>
                <a:cs typeface="Chalkduster"/>
              </a:rPr>
              <a:t>EVOLUTION</a:t>
            </a:r>
          </a:p>
          <a:p>
            <a:pPr algn="ctr"/>
            <a:r>
              <a:rPr lang="en-US" sz="2400" i="1" dirty="0" smtClean="0">
                <a:solidFill>
                  <a:srgbClr val="A60000"/>
                </a:solidFill>
                <a:latin typeface="Chalkduster"/>
                <a:cs typeface="Chalkduster"/>
              </a:rPr>
              <a:t>not </a:t>
            </a:r>
          </a:p>
          <a:p>
            <a:pPr algn="ctr"/>
            <a:r>
              <a:rPr lang="en-US" sz="2400" dirty="0" smtClean="0">
                <a:solidFill>
                  <a:srgbClr val="A60000"/>
                </a:solidFill>
                <a:latin typeface="Chalkduster"/>
                <a:cs typeface="Chalkduster"/>
              </a:rPr>
              <a:t>REVOLUTION</a:t>
            </a:r>
            <a:endParaRPr lang="en-US" dirty="0">
              <a:solidFill>
                <a:srgbClr val="A60000"/>
              </a:solidFill>
              <a:latin typeface="Chalkduster"/>
              <a:cs typeface="Chalkduster"/>
            </a:endParaRPr>
          </a:p>
        </p:txBody>
      </p:sp>
      <p:sp>
        <p:nvSpPr>
          <p:cNvPr id="7" name="Curved Right Arrow 6"/>
          <p:cNvSpPr/>
          <p:nvPr/>
        </p:nvSpPr>
        <p:spPr>
          <a:xfrm rot="10800000">
            <a:off x="6635961" y="654211"/>
            <a:ext cx="2370727" cy="4682810"/>
          </a:xfrm>
          <a:prstGeom prst="curvedRightArrow">
            <a:avLst>
              <a:gd name="adj1" fmla="val 18515"/>
              <a:gd name="adj2" fmla="val 50000"/>
              <a:gd name="adj3" fmla="val 25000"/>
            </a:avLst>
          </a:prstGeom>
          <a:solidFill>
            <a:srgbClr val="0000FF">
              <a:alpha val="16000"/>
            </a:srgbClr>
          </a:solidFill>
          <a:ln>
            <a:solidFill>
              <a:srgbClr val="FFFFFF"/>
            </a:solidFill>
          </a:ln>
        </p:spPr>
        <p:style>
          <a:lnRef idx="1">
            <a:schemeClr val="dk1"/>
          </a:lnRef>
          <a:fillRef idx="3">
            <a:schemeClr val="dk1"/>
          </a:fillRef>
          <a:effectRef idx="2">
            <a:schemeClr val="dk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92116881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solidFill>
                  <a:schemeClr val="bg1"/>
                </a:solidFill>
                <a:latin typeface="Avenir Book"/>
                <a:cs typeface="Avenir Book"/>
              </a:rPr>
              <a:t>Is Practice Representative of the Game</a:t>
            </a:r>
            <a:r>
              <a:rPr lang="en-US" dirty="0">
                <a:solidFill>
                  <a:schemeClr val="bg1"/>
                </a:solidFill>
                <a:latin typeface="Avenir Book"/>
                <a:cs typeface="Avenir Book"/>
              </a:rPr>
              <a:t/>
            </a:r>
            <a:br>
              <a:rPr lang="en-US" dirty="0">
                <a:solidFill>
                  <a:schemeClr val="bg1"/>
                </a:solidFill>
                <a:latin typeface="Avenir Book"/>
                <a:cs typeface="Avenir Book"/>
              </a:rPr>
            </a:br>
            <a:endParaRPr lang="en-US" dirty="0"/>
          </a:p>
        </p:txBody>
      </p:sp>
      <p:sp>
        <p:nvSpPr>
          <p:cNvPr id="3" name="Content Placeholder 2"/>
          <p:cNvSpPr>
            <a:spLocks noGrp="1"/>
          </p:cNvSpPr>
          <p:nvPr>
            <p:ph idx="1"/>
          </p:nvPr>
        </p:nvSpPr>
        <p:spPr>
          <a:xfrm>
            <a:off x="457200" y="942167"/>
            <a:ext cx="8229600" cy="4818553"/>
          </a:xfrm>
        </p:spPr>
        <p:txBody>
          <a:bodyPr>
            <a:noAutofit/>
          </a:bodyPr>
          <a:lstStyle/>
          <a:p>
            <a:pPr marL="90487">
              <a:buFont typeface="Wingdings" charset="2"/>
              <a:buChar char="§"/>
            </a:pPr>
            <a:r>
              <a:rPr lang="en-US" sz="2800" dirty="0">
                <a:solidFill>
                  <a:srgbClr val="050403"/>
                </a:solidFill>
                <a:latin typeface="Avenir Book"/>
                <a:cs typeface="Avenir Book"/>
              </a:rPr>
              <a:t>Decision Making skills </a:t>
            </a:r>
            <a:r>
              <a:rPr lang="en-US" sz="2800" dirty="0" smtClean="0">
                <a:solidFill>
                  <a:srgbClr val="050403"/>
                </a:solidFill>
                <a:latin typeface="Avenir Book"/>
                <a:cs typeface="Avenir Book"/>
              </a:rPr>
              <a:t>need </a:t>
            </a:r>
            <a:r>
              <a:rPr lang="en-US" sz="2800" dirty="0">
                <a:solidFill>
                  <a:srgbClr val="050403"/>
                </a:solidFill>
                <a:latin typeface="Avenir Book"/>
                <a:cs typeface="Avenir Book"/>
              </a:rPr>
              <a:t>to operate in the game</a:t>
            </a:r>
            <a:r>
              <a:rPr lang="en-US" sz="2800" dirty="0" smtClean="0">
                <a:solidFill>
                  <a:srgbClr val="050403"/>
                </a:solidFill>
                <a:latin typeface="Avenir Book"/>
                <a:cs typeface="Avenir Book"/>
              </a:rPr>
              <a:t>?</a:t>
            </a:r>
          </a:p>
          <a:p>
            <a:pPr marL="90487">
              <a:buFont typeface="Wingdings" charset="2"/>
              <a:buChar char="§"/>
            </a:pPr>
            <a:endParaRPr lang="en-US" sz="400" dirty="0">
              <a:solidFill>
                <a:srgbClr val="050403"/>
              </a:solidFill>
              <a:latin typeface="Avenir Book"/>
              <a:cs typeface="Avenir Book"/>
            </a:endParaRPr>
          </a:p>
          <a:p>
            <a:pPr marL="90487">
              <a:buFont typeface="Wingdings" charset="2"/>
              <a:buChar char="§"/>
            </a:pPr>
            <a:r>
              <a:rPr lang="en-US" sz="2800" dirty="0">
                <a:solidFill>
                  <a:srgbClr val="050403"/>
                </a:solidFill>
                <a:latin typeface="Avenir Book"/>
                <a:cs typeface="Avenir Book"/>
              </a:rPr>
              <a:t>Movement skills needed to play the game</a:t>
            </a:r>
            <a:r>
              <a:rPr lang="en-US" sz="2800" dirty="0" smtClean="0">
                <a:solidFill>
                  <a:srgbClr val="050403"/>
                </a:solidFill>
                <a:latin typeface="Avenir Book"/>
                <a:cs typeface="Avenir Book"/>
              </a:rPr>
              <a:t>?</a:t>
            </a:r>
          </a:p>
          <a:p>
            <a:pPr marL="0" indent="0">
              <a:buNone/>
            </a:pPr>
            <a:endParaRPr lang="en-US" sz="400" dirty="0">
              <a:solidFill>
                <a:srgbClr val="050403"/>
              </a:solidFill>
              <a:latin typeface="Avenir Book"/>
              <a:cs typeface="Avenir Book"/>
            </a:endParaRPr>
          </a:p>
          <a:p>
            <a:pPr marL="90487">
              <a:buFont typeface="Wingdings" charset="2"/>
              <a:buChar char="§"/>
            </a:pPr>
            <a:r>
              <a:rPr lang="en-US" sz="2800" dirty="0">
                <a:solidFill>
                  <a:srgbClr val="050403"/>
                </a:solidFill>
                <a:latin typeface="Avenir Book"/>
                <a:cs typeface="Avenir Book"/>
              </a:rPr>
              <a:t>Tempo and Momentum to influence the game</a:t>
            </a:r>
            <a:r>
              <a:rPr lang="en-US" sz="2800" dirty="0" smtClean="0">
                <a:solidFill>
                  <a:srgbClr val="050403"/>
                </a:solidFill>
                <a:latin typeface="Avenir Book"/>
                <a:cs typeface="Avenir Book"/>
              </a:rPr>
              <a:t>?</a:t>
            </a:r>
          </a:p>
          <a:p>
            <a:pPr marL="0" indent="0">
              <a:buNone/>
            </a:pPr>
            <a:endParaRPr lang="en-US" sz="400" dirty="0">
              <a:solidFill>
                <a:srgbClr val="050403"/>
              </a:solidFill>
              <a:latin typeface="Avenir Book"/>
              <a:cs typeface="Avenir Book"/>
            </a:endParaRPr>
          </a:p>
          <a:p>
            <a:pPr marL="90487">
              <a:buFont typeface="Wingdings" charset="2"/>
              <a:buChar char="§"/>
            </a:pPr>
            <a:r>
              <a:rPr lang="en-US" sz="2800" dirty="0">
                <a:solidFill>
                  <a:srgbClr val="050403"/>
                </a:solidFill>
                <a:latin typeface="Avenir Book"/>
                <a:cs typeface="Avenir Book"/>
              </a:rPr>
              <a:t>Unpredictability within the game</a:t>
            </a:r>
            <a:r>
              <a:rPr lang="en-US" sz="2800" dirty="0" smtClean="0">
                <a:solidFill>
                  <a:srgbClr val="050403"/>
                </a:solidFill>
                <a:latin typeface="Avenir Book"/>
                <a:cs typeface="Avenir Book"/>
              </a:rPr>
              <a:t>?</a:t>
            </a:r>
          </a:p>
          <a:p>
            <a:pPr marL="0" indent="0">
              <a:buNone/>
            </a:pPr>
            <a:endParaRPr lang="en-US" sz="400" dirty="0">
              <a:solidFill>
                <a:srgbClr val="050403"/>
              </a:solidFill>
              <a:latin typeface="Avenir Book"/>
              <a:cs typeface="Avenir Book"/>
            </a:endParaRPr>
          </a:p>
          <a:p>
            <a:pPr marL="90487">
              <a:buFont typeface="Wingdings" charset="2"/>
              <a:buChar char="§"/>
            </a:pPr>
            <a:r>
              <a:rPr lang="en-US" sz="2800" dirty="0" smtClean="0">
                <a:solidFill>
                  <a:srgbClr val="050403"/>
                </a:solidFill>
                <a:latin typeface="Avenir Book"/>
                <a:cs typeface="Avenir Book"/>
              </a:rPr>
              <a:t>Self-Organizing </a:t>
            </a:r>
            <a:r>
              <a:rPr lang="en-US" sz="2800" dirty="0">
                <a:solidFill>
                  <a:srgbClr val="050403"/>
                </a:solidFill>
                <a:latin typeface="Avenir Book"/>
                <a:cs typeface="Avenir Book"/>
              </a:rPr>
              <a:t>&amp; Problem Solving to adapt in the game</a:t>
            </a:r>
            <a:r>
              <a:rPr lang="en-US" sz="2800" dirty="0" smtClean="0">
                <a:solidFill>
                  <a:srgbClr val="050403"/>
                </a:solidFill>
                <a:latin typeface="Avenir Book"/>
                <a:cs typeface="Avenir Book"/>
              </a:rPr>
              <a:t>?</a:t>
            </a:r>
          </a:p>
          <a:p>
            <a:pPr marL="0" indent="0">
              <a:buNone/>
            </a:pPr>
            <a:endParaRPr lang="en-US" sz="400" dirty="0">
              <a:solidFill>
                <a:srgbClr val="050403"/>
              </a:solidFill>
              <a:latin typeface="Avenir Book"/>
              <a:cs typeface="Avenir Book"/>
            </a:endParaRPr>
          </a:p>
          <a:p>
            <a:pPr marL="90487">
              <a:buFont typeface="Wingdings" charset="2"/>
              <a:buChar char="§"/>
            </a:pPr>
            <a:r>
              <a:rPr lang="en-US" sz="2800" dirty="0">
                <a:solidFill>
                  <a:srgbClr val="050403"/>
                </a:solidFill>
                <a:latin typeface="Avenir Book"/>
                <a:cs typeface="Avenir Book"/>
              </a:rPr>
              <a:t>Aware of teammates capabilities to create opportunities in the game?</a:t>
            </a:r>
            <a:endParaRPr lang="en-US" sz="2800" dirty="0">
              <a:solidFill>
                <a:srgbClr val="050403"/>
              </a:solidFill>
              <a:latin typeface="Avenir Book"/>
              <a:cs typeface="Avenir Book"/>
              <a:sym typeface="Marker Felt" charset="0"/>
            </a:endParaRPr>
          </a:p>
          <a:p>
            <a:endParaRPr lang="en-US" dirty="0">
              <a:solidFill>
                <a:srgbClr val="050403"/>
              </a:solidFill>
            </a:endParaRPr>
          </a:p>
        </p:txBody>
      </p:sp>
      <p:sp>
        <p:nvSpPr>
          <p:cNvPr id="4" name="TextBox 3"/>
          <p:cNvSpPr txBox="1"/>
          <p:nvPr/>
        </p:nvSpPr>
        <p:spPr>
          <a:xfrm>
            <a:off x="0" y="6397"/>
            <a:ext cx="9144000" cy="800219"/>
          </a:xfrm>
          <a:prstGeom prst="rect">
            <a:avLst/>
          </a:prstGeom>
          <a:solidFill>
            <a:schemeClr val="tx1"/>
          </a:solidFill>
        </p:spPr>
        <p:txBody>
          <a:bodyPr wrap="square" rtlCol="0">
            <a:spAutoFit/>
          </a:bodyPr>
          <a:lstStyle/>
          <a:p>
            <a:pPr>
              <a:defRPr/>
            </a:pPr>
            <a:r>
              <a:rPr lang="en-US" sz="2800" b="1" dirty="0">
                <a:solidFill>
                  <a:schemeClr val="bg1"/>
                </a:solidFill>
                <a:latin typeface="Avenir Book"/>
                <a:cs typeface="Avenir Book"/>
                <a:sym typeface="Marker Felt" charset="0"/>
              </a:rPr>
              <a:t>Skill Session Design</a:t>
            </a:r>
          </a:p>
          <a:p>
            <a:pPr>
              <a:defRPr/>
            </a:pPr>
            <a:endParaRPr lang="en-US" dirty="0">
              <a:latin typeface="Avenir Book"/>
              <a:cs typeface="Avenir Book"/>
              <a:sym typeface="Marker Felt" charset="0"/>
            </a:endParaRPr>
          </a:p>
        </p:txBody>
      </p:sp>
    </p:spTree>
    <p:extLst>
      <p:ext uri="{BB962C8B-B14F-4D97-AF65-F5344CB8AC3E}">
        <p14:creationId xmlns:p14="http://schemas.microsoft.com/office/powerpoint/2010/main" val="66376707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548680"/>
            <a:ext cx="8229600" cy="5456683"/>
          </a:xfrm>
        </p:spPr>
        <p:txBody>
          <a:bodyPr>
            <a:normAutofit/>
            <a:scene3d>
              <a:camera prst="orthographicFront"/>
              <a:lightRig rig="soft" dir="tl">
                <a:rot lat="0" lon="0" rev="0"/>
              </a:lightRig>
            </a:scene3d>
            <a:sp3d contourW="25400" prstMaterial="matte">
              <a:bevelT w="25400" h="55880" prst="artDeco"/>
              <a:contourClr>
                <a:schemeClr val="accent2">
                  <a:tint val="20000"/>
                </a:schemeClr>
              </a:contourClr>
            </a:sp3d>
          </a:bodyPr>
          <a:lstStyle/>
          <a:p>
            <a:pPr algn="ctr">
              <a:defRPr/>
            </a:pPr>
            <a:r>
              <a:rPr lang="en-GB" sz="5400" b="1" spc="50" dirty="0" smtClean="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rPr>
              <a:t/>
            </a:r>
            <a:br>
              <a:rPr lang="en-GB" sz="5400" b="1" spc="50" dirty="0" smtClean="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rPr>
            </a:br>
            <a:r>
              <a:rPr lang="en-GB" sz="5400" b="1" spc="50" dirty="0" smtClean="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rPr>
              <a:t> </a:t>
            </a:r>
            <a:r>
              <a:rPr lang="en-GB" sz="6000" b="1" spc="50" dirty="0" smtClean="0">
                <a:ln w="11430"/>
                <a:solidFill>
                  <a:srgbClr val="000090"/>
                </a:solidFill>
                <a:effectLst>
                  <a:outerShdw blurRad="76200" dist="50800" dir="5400000" algn="tl" rotWithShape="0">
                    <a:srgbClr val="000000">
                      <a:alpha val="65000"/>
                    </a:srgbClr>
                  </a:outerShdw>
                </a:effectLst>
              </a:rPr>
              <a:t>Coaching </a:t>
            </a:r>
            <a:br>
              <a:rPr lang="en-GB" sz="6000" b="1" spc="50" dirty="0" smtClean="0">
                <a:ln w="11430"/>
                <a:solidFill>
                  <a:srgbClr val="000090"/>
                </a:solidFill>
                <a:effectLst>
                  <a:outerShdw blurRad="76200" dist="50800" dir="5400000" algn="tl" rotWithShape="0">
                    <a:srgbClr val="000000">
                      <a:alpha val="65000"/>
                    </a:srgbClr>
                  </a:outerShdw>
                </a:effectLst>
              </a:rPr>
            </a:br>
            <a:r>
              <a:rPr lang="en-GB" sz="6000" b="1" spc="50" dirty="0" smtClean="0">
                <a:ln w="11430"/>
                <a:solidFill>
                  <a:srgbClr val="000090"/>
                </a:solidFill>
                <a:effectLst>
                  <a:outerShdw blurRad="76200" dist="50800" dir="5400000" algn="tl" rotWithShape="0">
                    <a:srgbClr val="000000">
                      <a:alpha val="65000"/>
                    </a:srgbClr>
                  </a:outerShdw>
                </a:effectLst>
              </a:rPr>
              <a:t>Through </a:t>
            </a:r>
            <a:br>
              <a:rPr lang="en-GB" sz="6000" b="1" spc="50" dirty="0" smtClean="0">
                <a:ln w="11430"/>
                <a:solidFill>
                  <a:srgbClr val="000090"/>
                </a:solidFill>
                <a:effectLst>
                  <a:outerShdw blurRad="76200" dist="50800" dir="5400000" algn="tl" rotWithShape="0">
                    <a:srgbClr val="000000">
                      <a:alpha val="65000"/>
                    </a:srgbClr>
                  </a:outerShdw>
                </a:effectLst>
              </a:rPr>
            </a:br>
            <a:r>
              <a:rPr lang="en-GB" sz="6000" b="1" spc="50" dirty="0" smtClean="0">
                <a:ln w="11430"/>
                <a:solidFill>
                  <a:srgbClr val="000090"/>
                </a:solidFill>
                <a:effectLst>
                  <a:outerShdw blurRad="76200" dist="50800" dir="5400000" algn="tl" rotWithShape="0">
                    <a:srgbClr val="000000">
                      <a:alpha val="65000"/>
                    </a:srgbClr>
                  </a:outerShdw>
                </a:effectLst>
              </a:rPr>
              <a:t>Small Sided Games</a:t>
            </a:r>
            <a:br>
              <a:rPr lang="en-GB" sz="6000" b="1" spc="50" dirty="0" smtClean="0">
                <a:ln w="11430"/>
                <a:solidFill>
                  <a:srgbClr val="000090"/>
                </a:solidFill>
                <a:effectLst>
                  <a:outerShdw blurRad="76200" dist="50800" dir="5400000" algn="tl" rotWithShape="0">
                    <a:srgbClr val="000000">
                      <a:alpha val="65000"/>
                    </a:srgbClr>
                  </a:outerShdw>
                </a:effectLst>
              </a:rPr>
            </a:br>
            <a:r>
              <a:rPr lang="en-GB" sz="6000" b="1" spc="50" dirty="0" smtClean="0">
                <a:ln w="11430"/>
                <a:solidFill>
                  <a:srgbClr val="008000"/>
                </a:solidFill>
                <a:effectLst>
                  <a:outerShdw blurRad="76200" dist="50800" dir="5400000" algn="tl" rotWithShape="0">
                    <a:srgbClr val="000000">
                      <a:alpha val="65000"/>
                    </a:srgbClr>
                  </a:outerShdw>
                </a:effectLst>
              </a:rPr>
              <a:t> </a:t>
            </a:r>
            <a:endParaRPr lang="en-GB" sz="6000" b="1" spc="50" dirty="0">
              <a:ln w="11430"/>
              <a:solidFill>
                <a:srgbClr val="008000"/>
              </a:solidFill>
              <a:effectLst>
                <a:outerShdw blurRad="76200" dist="50800" dir="5400000" algn="tl" rotWithShape="0">
                  <a:srgbClr val="000000">
                    <a:alpha val="65000"/>
                  </a:srgbClr>
                </a:outerShdw>
              </a:effectLst>
            </a:endParaRPr>
          </a:p>
        </p:txBody>
      </p:sp>
    </p:spTree>
    <p:extLst>
      <p:ext uri="{BB962C8B-B14F-4D97-AF65-F5344CB8AC3E}">
        <p14:creationId xmlns:p14="http://schemas.microsoft.com/office/powerpoint/2010/main" val="4231758891"/>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Slide Number Placeholder 3"/>
          <p:cNvSpPr>
            <a:spLocks noGrp="1"/>
          </p:cNvSpPr>
          <p:nvPr>
            <p:ph type="sldNum" sz="quarter" idx="10"/>
          </p:nvPr>
        </p:nvSpPr>
        <p:spPr>
          <a:xfrm>
            <a:off x="457200" y="6356350"/>
            <a:ext cx="2133600" cy="365125"/>
          </a:xfrm>
          <a:noFill/>
        </p:spPr>
        <p:txBody>
          <a:bodyPr anchor="ctr"/>
          <a:lstStyle/>
          <a:p>
            <a:fld id="{135E3364-367D-45FB-B6D4-187396E06788}" type="slidenum">
              <a:rPr lang="en-GB" sz="1200" smtClean="0">
                <a:solidFill>
                  <a:srgbClr val="898989"/>
                </a:solidFill>
              </a:rPr>
              <a:pPr/>
              <a:t>26</a:t>
            </a:fld>
            <a:endParaRPr lang="en-GB" sz="1200" smtClean="0">
              <a:solidFill>
                <a:srgbClr val="898989"/>
              </a:solidFill>
            </a:endParaRPr>
          </a:p>
        </p:txBody>
      </p:sp>
      <p:sp>
        <p:nvSpPr>
          <p:cNvPr id="48131" name="Rectangle 2"/>
          <p:cNvSpPr>
            <a:spLocks noGrp="1" noChangeArrowheads="1"/>
          </p:cNvSpPr>
          <p:nvPr>
            <p:ph type="title"/>
          </p:nvPr>
        </p:nvSpPr>
        <p:spPr>
          <a:xfrm>
            <a:off x="0" y="115888"/>
            <a:ext cx="9144000" cy="504825"/>
          </a:xfrm>
        </p:spPr>
        <p:txBody>
          <a:bodyPr>
            <a:normAutofit fontScale="90000"/>
          </a:bodyPr>
          <a:lstStyle/>
          <a:p>
            <a:pPr algn="ctr" eaLnBrk="1" fontAlgn="auto" hangingPunct="1">
              <a:spcAft>
                <a:spcPts val="0"/>
              </a:spcAft>
              <a:defRPr/>
            </a:pPr>
            <a:r>
              <a:rPr lang="en-GB" sz="4000" dirty="0" smtClean="0">
                <a:solidFill>
                  <a:srgbClr val="339933"/>
                </a:solidFill>
              </a:rPr>
              <a:t>APES - Reminder</a:t>
            </a:r>
            <a:endParaRPr lang="en-GB" dirty="0" smtClean="0">
              <a:solidFill>
                <a:srgbClr val="339933"/>
              </a:solidFill>
            </a:endParaRPr>
          </a:p>
        </p:txBody>
      </p:sp>
      <p:sp>
        <p:nvSpPr>
          <p:cNvPr id="268291" name="Rectangle 3"/>
          <p:cNvSpPr>
            <a:spLocks noGrp="1" noChangeArrowheads="1"/>
          </p:cNvSpPr>
          <p:nvPr>
            <p:ph type="body" idx="1"/>
          </p:nvPr>
        </p:nvSpPr>
        <p:spPr>
          <a:xfrm>
            <a:off x="468313" y="1196975"/>
            <a:ext cx="8229600" cy="5073650"/>
          </a:xfrm>
        </p:spPr>
        <p:txBody>
          <a:bodyPr/>
          <a:lstStyle/>
          <a:p>
            <a:pPr eaLnBrk="1" hangingPunct="1">
              <a:buFontTx/>
              <a:buNone/>
            </a:pPr>
            <a:r>
              <a:rPr lang="en-GB" dirty="0" smtClean="0"/>
              <a:t>Each coaching session should be:</a:t>
            </a:r>
          </a:p>
          <a:p>
            <a:pPr eaLnBrk="1" hangingPunct="1">
              <a:buFontTx/>
              <a:buNone/>
            </a:pPr>
            <a:endParaRPr lang="en-GB" dirty="0" smtClean="0"/>
          </a:p>
          <a:p>
            <a:pPr eaLnBrk="1" hangingPunct="1"/>
            <a:r>
              <a:rPr lang="en-GB" b="1" dirty="0" smtClean="0"/>
              <a:t>A</a:t>
            </a:r>
            <a:r>
              <a:rPr lang="en-GB" dirty="0" smtClean="0">
                <a:solidFill>
                  <a:srgbClr val="7030A0"/>
                </a:solidFill>
              </a:rPr>
              <a:t>ctive.</a:t>
            </a:r>
          </a:p>
          <a:p>
            <a:pPr eaLnBrk="1" hangingPunct="1"/>
            <a:r>
              <a:rPr lang="en-GB" b="1" dirty="0" smtClean="0"/>
              <a:t>P</a:t>
            </a:r>
            <a:r>
              <a:rPr lang="en-GB" dirty="0" smtClean="0">
                <a:solidFill>
                  <a:srgbClr val="7030A0"/>
                </a:solidFill>
              </a:rPr>
              <a:t>urposeful.</a:t>
            </a:r>
          </a:p>
          <a:p>
            <a:pPr eaLnBrk="1" hangingPunct="1"/>
            <a:r>
              <a:rPr lang="en-GB" b="1" dirty="0" smtClean="0"/>
              <a:t>E</a:t>
            </a:r>
            <a:r>
              <a:rPr lang="en-GB" dirty="0" smtClean="0">
                <a:solidFill>
                  <a:srgbClr val="7030A0"/>
                </a:solidFill>
              </a:rPr>
              <a:t>njoyable.</a:t>
            </a:r>
          </a:p>
          <a:p>
            <a:pPr eaLnBrk="1" hangingPunct="1"/>
            <a:r>
              <a:rPr lang="en-GB" b="1" dirty="0" smtClean="0"/>
              <a:t>S</a:t>
            </a:r>
            <a:r>
              <a:rPr lang="en-GB" dirty="0" smtClean="0">
                <a:solidFill>
                  <a:srgbClr val="7030A0"/>
                </a:solidFill>
              </a:rPr>
              <a:t>afe.</a:t>
            </a:r>
          </a:p>
        </p:txBody>
      </p:sp>
      <p:pic>
        <p:nvPicPr>
          <p:cNvPr id="1026" name="Picture 2" descr="F:\RFU Files September 2011\RFU Files\Stills Library\Players\Trojan's  continuum\IMG_5344.jpg"/>
          <p:cNvPicPr>
            <a:picLocks noChangeAspect="1" noChangeArrowheads="1"/>
          </p:cNvPicPr>
          <p:nvPr/>
        </p:nvPicPr>
        <p:blipFill>
          <a:blip r:embed="rId2" cstate="print"/>
          <a:srcRect/>
          <a:stretch>
            <a:fillRect/>
          </a:stretch>
        </p:blipFill>
        <p:spPr bwMode="auto">
          <a:xfrm>
            <a:off x="4917794" y="2207392"/>
            <a:ext cx="3177150" cy="3052815"/>
          </a:xfrm>
          <a:prstGeom prst="rect">
            <a:avLst/>
          </a:prstGeom>
          <a:noFill/>
        </p:spPr>
      </p:pic>
    </p:spTree>
    <p:extLst>
      <p:ext uri="{BB962C8B-B14F-4D97-AF65-F5344CB8AC3E}">
        <p14:creationId xmlns:p14="http://schemas.microsoft.com/office/powerpoint/2010/main" val="21864029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68291">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68291">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68291">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68291">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908720"/>
          </a:xfrm>
        </p:spPr>
        <p:txBody>
          <a:bodyPr>
            <a:normAutofit/>
            <a:scene3d>
              <a:camera prst="orthographicFront">
                <a:rot lat="0" lon="0" rev="0"/>
              </a:camera>
              <a:lightRig rig="contrasting" dir="t">
                <a:rot lat="0" lon="0" rev="4500000"/>
              </a:lightRig>
            </a:scene3d>
            <a:sp3d contourW="6350" prstMaterial="metal">
              <a:contourClr>
                <a:schemeClr val="accent1">
                  <a:shade val="75000"/>
                </a:schemeClr>
              </a:contourClr>
            </a:sp3d>
          </a:bodyPr>
          <a:lstStyle/>
          <a:p>
            <a:pPr algn="ctr">
              <a:defRPr/>
            </a:pPr>
            <a:r>
              <a:rPr lang="en-GB" dirty="0" smtClean="0">
                <a:solidFill>
                  <a:srgbClr val="339933"/>
                </a:solidFill>
              </a:rPr>
              <a:t>Why Use Small Sided Games?</a:t>
            </a:r>
            <a:endParaRPr lang="en-GB" dirty="0">
              <a:solidFill>
                <a:srgbClr val="339933"/>
              </a:solidFill>
            </a:endParaRPr>
          </a:p>
        </p:txBody>
      </p:sp>
      <p:sp>
        <p:nvSpPr>
          <p:cNvPr id="3" name="Content Placeholder 2"/>
          <p:cNvSpPr>
            <a:spLocks noGrp="1"/>
          </p:cNvSpPr>
          <p:nvPr>
            <p:ph idx="1"/>
          </p:nvPr>
        </p:nvSpPr>
        <p:spPr>
          <a:xfrm>
            <a:off x="457200" y="1270000"/>
            <a:ext cx="8229600" cy="4802188"/>
          </a:xfrm>
        </p:spPr>
        <p:txBody>
          <a:bodyPr>
            <a:normAutofit fontScale="92500" lnSpcReduction="10000"/>
          </a:bodyPr>
          <a:lstStyle/>
          <a:p>
            <a:pPr marL="581025" indent="-301625">
              <a:spcBef>
                <a:spcPct val="50000"/>
              </a:spcBef>
              <a:buFontTx/>
              <a:buNone/>
              <a:defRPr/>
            </a:pPr>
            <a:r>
              <a:rPr lang="en-US" sz="3429" b="1" dirty="0" smtClean="0"/>
              <a:t>They are a coaching tool to:</a:t>
            </a:r>
          </a:p>
          <a:p>
            <a:pPr marL="581025" indent="-301625">
              <a:spcBef>
                <a:spcPct val="50000"/>
              </a:spcBef>
              <a:defRPr/>
            </a:pPr>
            <a:r>
              <a:rPr lang="en-US" dirty="0"/>
              <a:t>G</a:t>
            </a:r>
            <a:r>
              <a:rPr lang="en-US" dirty="0" smtClean="0"/>
              <a:t>uide </a:t>
            </a:r>
            <a:r>
              <a:rPr lang="en-US" dirty="0" smtClean="0"/>
              <a:t>players to discover and develop the game</a:t>
            </a:r>
          </a:p>
          <a:p>
            <a:pPr marL="581025" indent="-301625">
              <a:spcBef>
                <a:spcPct val="50000"/>
              </a:spcBef>
              <a:defRPr/>
            </a:pPr>
            <a:r>
              <a:rPr lang="en-US" dirty="0">
                <a:solidFill>
                  <a:srgbClr val="7030A0"/>
                </a:solidFill>
              </a:rPr>
              <a:t>I</a:t>
            </a:r>
            <a:r>
              <a:rPr lang="en-US" dirty="0" smtClean="0">
                <a:solidFill>
                  <a:srgbClr val="7030A0"/>
                </a:solidFill>
              </a:rPr>
              <a:t>ncrease </a:t>
            </a:r>
            <a:r>
              <a:rPr lang="en-US" dirty="0" smtClean="0">
                <a:solidFill>
                  <a:srgbClr val="7030A0"/>
                </a:solidFill>
              </a:rPr>
              <a:t>motivation and more </a:t>
            </a:r>
            <a:r>
              <a:rPr lang="en-US" dirty="0" smtClean="0">
                <a:solidFill>
                  <a:srgbClr val="7030A0"/>
                </a:solidFill>
              </a:rPr>
              <a:t>enjoyment </a:t>
            </a:r>
            <a:r>
              <a:rPr lang="en-US" dirty="0" smtClean="0">
                <a:solidFill>
                  <a:srgbClr val="7030A0"/>
                </a:solidFill>
              </a:rPr>
              <a:t>for children</a:t>
            </a:r>
          </a:p>
          <a:p>
            <a:pPr marL="581025" indent="-301625">
              <a:spcBef>
                <a:spcPct val="50000"/>
              </a:spcBef>
              <a:defRPr/>
            </a:pPr>
            <a:r>
              <a:rPr lang="en-US" dirty="0"/>
              <a:t>D</a:t>
            </a:r>
            <a:r>
              <a:rPr lang="en-US" dirty="0" smtClean="0"/>
              <a:t>evelop </a:t>
            </a:r>
            <a:r>
              <a:rPr lang="en-US" dirty="0" smtClean="0"/>
              <a:t>tactical awareness</a:t>
            </a:r>
          </a:p>
          <a:p>
            <a:pPr marL="581025" indent="-301625">
              <a:spcBef>
                <a:spcPct val="50000"/>
              </a:spcBef>
              <a:defRPr/>
            </a:pPr>
            <a:r>
              <a:rPr lang="en-US" dirty="0">
                <a:solidFill>
                  <a:srgbClr val="7030A0"/>
                </a:solidFill>
              </a:rPr>
              <a:t>I</a:t>
            </a:r>
            <a:r>
              <a:rPr lang="en-US" dirty="0" smtClean="0">
                <a:solidFill>
                  <a:srgbClr val="7030A0"/>
                </a:solidFill>
              </a:rPr>
              <a:t>mprove </a:t>
            </a:r>
            <a:r>
              <a:rPr lang="en-US" dirty="0" smtClean="0">
                <a:solidFill>
                  <a:srgbClr val="7030A0"/>
                </a:solidFill>
              </a:rPr>
              <a:t>individual skills</a:t>
            </a:r>
          </a:p>
          <a:p>
            <a:pPr marL="581025" indent="-301625">
              <a:spcBef>
                <a:spcPct val="50000"/>
              </a:spcBef>
              <a:defRPr/>
            </a:pPr>
            <a:r>
              <a:rPr lang="en-US" dirty="0" smtClean="0"/>
              <a:t>Develop Competence, Confidence, Connection, Character and Creativity!</a:t>
            </a:r>
          </a:p>
          <a:p>
            <a:pPr marL="581025" indent="-301625">
              <a:spcBef>
                <a:spcPct val="50000"/>
              </a:spcBef>
              <a:buNone/>
              <a:defRPr/>
            </a:pPr>
            <a:endParaRPr lang="en-US" dirty="0" smtClean="0">
              <a:solidFill>
                <a:srgbClr val="7030A0"/>
              </a:solidFill>
            </a:endParaRPr>
          </a:p>
          <a:p>
            <a:pPr marL="581025" indent="-301625">
              <a:spcBef>
                <a:spcPct val="50000"/>
              </a:spcBef>
              <a:buNone/>
              <a:defRPr/>
            </a:pPr>
            <a:endParaRPr lang="en-US" dirty="0" smtClean="0"/>
          </a:p>
          <a:p>
            <a:pPr>
              <a:buFontTx/>
              <a:buNone/>
              <a:defRPr/>
            </a:pPr>
            <a:endParaRPr lang="en-US" dirty="0" smtClean="0"/>
          </a:p>
          <a:p>
            <a:pPr>
              <a:defRPr/>
            </a:pPr>
            <a:endParaRPr lang="en-GB" dirty="0" smtClean="0"/>
          </a:p>
          <a:p>
            <a:pPr>
              <a:defRPr/>
            </a:pPr>
            <a:endParaRPr lang="en-GB" dirty="0"/>
          </a:p>
        </p:txBody>
      </p:sp>
    </p:spTree>
    <p:extLst>
      <p:ext uri="{BB962C8B-B14F-4D97-AF65-F5344CB8AC3E}">
        <p14:creationId xmlns:p14="http://schemas.microsoft.com/office/powerpoint/2010/main" val="1225544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Slide Number Placeholder 2"/>
          <p:cNvSpPr>
            <a:spLocks noGrp="1"/>
          </p:cNvSpPr>
          <p:nvPr>
            <p:ph type="sldNum" sz="quarter" idx="10"/>
          </p:nvPr>
        </p:nvSpPr>
        <p:spPr/>
        <p:txBody>
          <a:bodyPr/>
          <a:lstStyle/>
          <a:p>
            <a:fld id="{12D9CE76-6723-4B19-885B-CE5A9F14BEC0}" type="slidenum">
              <a:rPr lang="en-GB"/>
              <a:pPr/>
              <a:t>28</a:t>
            </a:fld>
            <a:endParaRPr lang="en-GB"/>
          </a:p>
        </p:txBody>
      </p:sp>
      <p:sp>
        <p:nvSpPr>
          <p:cNvPr id="654338" name="Rectangle 2"/>
          <p:cNvSpPr>
            <a:spLocks noGrp="1" noChangeArrowheads="1"/>
          </p:cNvSpPr>
          <p:nvPr>
            <p:ph type="title"/>
          </p:nvPr>
        </p:nvSpPr>
        <p:spPr/>
        <p:txBody>
          <a:bodyPr/>
          <a:lstStyle/>
          <a:p>
            <a:r>
              <a:rPr lang="en-GB" sz="3200">
                <a:solidFill>
                  <a:schemeClr val="tx1"/>
                </a:solidFill>
                <a:effectLst>
                  <a:outerShdw blurRad="38100" dist="38100" dir="2700000" algn="tl">
                    <a:srgbClr val="C0C0C0"/>
                  </a:outerShdw>
                </a:effectLst>
                <a:latin typeface="Calibri" pitchFamily="34" charset="0"/>
              </a:rPr>
              <a:t>Learning Process</a:t>
            </a:r>
          </a:p>
        </p:txBody>
      </p:sp>
      <p:sp>
        <p:nvSpPr>
          <p:cNvPr id="654339" name="Cloud"/>
          <p:cNvSpPr>
            <a:spLocks noChangeAspect="1" noEditPoints="1" noChangeArrowheads="1"/>
          </p:cNvSpPr>
          <p:nvPr/>
        </p:nvSpPr>
        <p:spPr bwMode="auto">
          <a:xfrm>
            <a:off x="4495800" y="1981200"/>
            <a:ext cx="2362200" cy="2057400"/>
          </a:xfrm>
          <a:custGeom>
            <a:avLst/>
            <a:gdLst>
              <a:gd name="T0" fmla="*/ 67 w 21600"/>
              <a:gd name="T1" fmla="*/ 10800 h 21600"/>
              <a:gd name="T2" fmla="*/ 10800 w 21600"/>
              <a:gd name="T3" fmla="*/ 21577 h 21600"/>
              <a:gd name="T4" fmla="*/ 21582 w 21600"/>
              <a:gd name="T5" fmla="*/ 10800 h 21600"/>
              <a:gd name="T6" fmla="*/ 10800 w 21600"/>
              <a:gd name="T7" fmla="*/ 1235 h 21600"/>
              <a:gd name="T8" fmla="*/ 2977 w 21600"/>
              <a:gd name="T9" fmla="*/ 3262 h 21600"/>
              <a:gd name="T10" fmla="*/ 17087 w 21600"/>
              <a:gd name="T11" fmla="*/ 17337 h 21600"/>
            </a:gdLst>
            <a:ahLst/>
            <a:cxnLst>
              <a:cxn ang="0">
                <a:pos x="T0" y="T1"/>
              </a:cxn>
              <a:cxn ang="0">
                <a:pos x="T2" y="T3"/>
              </a:cxn>
              <a:cxn ang="0">
                <a:pos x="T4" y="T5"/>
              </a:cxn>
              <a:cxn ang="0">
                <a:pos x="T6" y="T7"/>
              </a:cxn>
            </a:cxnLst>
            <a:rect l="T8" t="T9" r="T10" b="T11"/>
            <a:pathLst>
              <a:path w="21600" h="21600" extrusionOk="0">
                <a:moveTo>
                  <a:pt x="1949" y="7180"/>
                </a:moveTo>
                <a:cubicBezTo>
                  <a:pt x="841" y="7336"/>
                  <a:pt x="0" y="8613"/>
                  <a:pt x="0" y="10137"/>
                </a:cubicBezTo>
                <a:cubicBezTo>
                  <a:pt x="-1" y="11192"/>
                  <a:pt x="409" y="12169"/>
                  <a:pt x="1074" y="12702"/>
                </a:cubicBezTo>
                <a:lnTo>
                  <a:pt x="1063" y="12668"/>
                </a:lnTo>
                <a:cubicBezTo>
                  <a:pt x="685" y="13217"/>
                  <a:pt x="475" y="13940"/>
                  <a:pt x="475" y="14690"/>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299"/>
                  <a:pt x="7635" y="20039"/>
                  <a:pt x="8235" y="19546"/>
                </a:cubicBezTo>
                <a:lnTo>
                  <a:pt x="8229" y="19550"/>
                </a:lnTo>
                <a:cubicBezTo>
                  <a:pt x="8855" y="20829"/>
                  <a:pt x="9908" y="21597"/>
                  <a:pt x="11036" y="21597"/>
                </a:cubicBezTo>
                <a:cubicBezTo>
                  <a:pt x="12523" y="21596"/>
                  <a:pt x="13836" y="20267"/>
                  <a:pt x="14267" y="18324"/>
                </a:cubicBezTo>
                <a:lnTo>
                  <a:pt x="14270" y="18350"/>
                </a:lnTo>
                <a:cubicBezTo>
                  <a:pt x="14730" y="18740"/>
                  <a:pt x="15260" y="18947"/>
                  <a:pt x="15802" y="18947"/>
                </a:cubicBezTo>
                <a:cubicBezTo>
                  <a:pt x="17390" y="18946"/>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1"/>
                  <a:pt x="15367" y="426"/>
                  <a:pt x="14905" y="1165"/>
                </a:cubicBezTo>
                <a:lnTo>
                  <a:pt x="14909" y="1170"/>
                </a:lnTo>
                <a:cubicBezTo>
                  <a:pt x="14497" y="432"/>
                  <a:pt x="13855" y="0"/>
                  <a:pt x="13174" y="0"/>
                </a:cubicBezTo>
                <a:cubicBezTo>
                  <a:pt x="12347" y="-1"/>
                  <a:pt x="11590" y="637"/>
                  <a:pt x="11221" y="1645"/>
                </a:cubicBezTo>
                <a:lnTo>
                  <a:pt x="11229" y="1694"/>
                </a:lnTo>
                <a:cubicBezTo>
                  <a:pt x="10730" y="1024"/>
                  <a:pt x="10058" y="650"/>
                  <a:pt x="9358" y="650"/>
                </a:cubicBezTo>
                <a:cubicBezTo>
                  <a:pt x="8372" y="649"/>
                  <a:pt x="7466" y="1391"/>
                  <a:pt x="7003" y="2578"/>
                </a:cubicBezTo>
                <a:lnTo>
                  <a:pt x="6995" y="2602"/>
                </a:lnTo>
                <a:cubicBezTo>
                  <a:pt x="6477" y="2189"/>
                  <a:pt x="5888" y="1972"/>
                  <a:pt x="5288" y="1972"/>
                </a:cubicBezTo>
                <a:cubicBezTo>
                  <a:pt x="3423" y="1972"/>
                  <a:pt x="1912" y="4029"/>
                  <a:pt x="1912" y="6567"/>
                </a:cubicBezTo>
                <a:cubicBezTo>
                  <a:pt x="1911" y="6774"/>
                  <a:pt x="1922" y="6981"/>
                  <a:pt x="1942" y="7186"/>
                </a:cubicBezTo>
                <a:close/>
              </a:path>
              <a:path w="21600" h="21600" fill="none" extrusionOk="0">
                <a:moveTo>
                  <a:pt x="1074" y="12702"/>
                </a:moveTo>
                <a:cubicBezTo>
                  <a:pt x="1407" y="12969"/>
                  <a:pt x="1786" y="13110"/>
                  <a:pt x="2172" y="13110"/>
                </a:cubicBezTo>
                <a:cubicBezTo>
                  <a:pt x="2228" y="13109"/>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solidFill>
            <a:srgbClr val="FF0000"/>
          </a:solidFill>
          <a:ln w="9525">
            <a:solidFill>
              <a:srgbClr val="000000"/>
            </a:solidFill>
            <a:miter lim="800000"/>
            <a:headEnd/>
            <a:tailEnd/>
          </a:ln>
          <a:effectLst>
            <a:outerShdw dist="107763" dir="2700000" algn="ctr" rotWithShape="0">
              <a:srgbClr val="808080"/>
            </a:outerShdw>
          </a:effectLst>
        </p:spPr>
        <p:txBody>
          <a:bodyPr/>
          <a:lstStyle/>
          <a:p>
            <a:endParaRPr lang="en-GB"/>
          </a:p>
        </p:txBody>
      </p:sp>
      <p:sp>
        <p:nvSpPr>
          <p:cNvPr id="654340" name="Cloud"/>
          <p:cNvSpPr>
            <a:spLocks noChangeAspect="1" noEditPoints="1" noChangeArrowheads="1"/>
          </p:cNvSpPr>
          <p:nvPr/>
        </p:nvSpPr>
        <p:spPr bwMode="auto">
          <a:xfrm>
            <a:off x="3835220" y="3961389"/>
            <a:ext cx="2362200" cy="2057400"/>
          </a:xfrm>
          <a:custGeom>
            <a:avLst/>
            <a:gdLst>
              <a:gd name="T0" fmla="*/ 67 w 21600"/>
              <a:gd name="T1" fmla="*/ 10800 h 21600"/>
              <a:gd name="T2" fmla="*/ 10800 w 21600"/>
              <a:gd name="T3" fmla="*/ 21577 h 21600"/>
              <a:gd name="T4" fmla="*/ 21582 w 21600"/>
              <a:gd name="T5" fmla="*/ 10800 h 21600"/>
              <a:gd name="T6" fmla="*/ 10800 w 21600"/>
              <a:gd name="T7" fmla="*/ 1235 h 21600"/>
              <a:gd name="T8" fmla="*/ 2977 w 21600"/>
              <a:gd name="T9" fmla="*/ 3262 h 21600"/>
              <a:gd name="T10" fmla="*/ 17087 w 21600"/>
              <a:gd name="T11" fmla="*/ 17337 h 21600"/>
            </a:gdLst>
            <a:ahLst/>
            <a:cxnLst>
              <a:cxn ang="0">
                <a:pos x="T0" y="T1"/>
              </a:cxn>
              <a:cxn ang="0">
                <a:pos x="T2" y="T3"/>
              </a:cxn>
              <a:cxn ang="0">
                <a:pos x="T4" y="T5"/>
              </a:cxn>
              <a:cxn ang="0">
                <a:pos x="T6" y="T7"/>
              </a:cxn>
            </a:cxnLst>
            <a:rect l="T8" t="T9" r="T10" b="T11"/>
            <a:pathLst>
              <a:path w="21600" h="21600" extrusionOk="0">
                <a:moveTo>
                  <a:pt x="1949" y="7180"/>
                </a:moveTo>
                <a:cubicBezTo>
                  <a:pt x="841" y="7336"/>
                  <a:pt x="0" y="8613"/>
                  <a:pt x="0" y="10137"/>
                </a:cubicBezTo>
                <a:cubicBezTo>
                  <a:pt x="-1" y="11192"/>
                  <a:pt x="409" y="12169"/>
                  <a:pt x="1074" y="12702"/>
                </a:cubicBezTo>
                <a:lnTo>
                  <a:pt x="1063" y="12668"/>
                </a:lnTo>
                <a:cubicBezTo>
                  <a:pt x="685" y="13217"/>
                  <a:pt x="475" y="13940"/>
                  <a:pt x="475" y="14690"/>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299"/>
                  <a:pt x="7635" y="20039"/>
                  <a:pt x="8235" y="19546"/>
                </a:cubicBezTo>
                <a:lnTo>
                  <a:pt x="8229" y="19550"/>
                </a:lnTo>
                <a:cubicBezTo>
                  <a:pt x="8855" y="20829"/>
                  <a:pt x="9908" y="21597"/>
                  <a:pt x="11036" y="21597"/>
                </a:cubicBezTo>
                <a:cubicBezTo>
                  <a:pt x="12523" y="21596"/>
                  <a:pt x="13836" y="20267"/>
                  <a:pt x="14267" y="18324"/>
                </a:cubicBezTo>
                <a:lnTo>
                  <a:pt x="14270" y="18350"/>
                </a:lnTo>
                <a:cubicBezTo>
                  <a:pt x="14730" y="18740"/>
                  <a:pt x="15260" y="18947"/>
                  <a:pt x="15802" y="18947"/>
                </a:cubicBezTo>
                <a:cubicBezTo>
                  <a:pt x="17390" y="18946"/>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1"/>
                  <a:pt x="15367" y="426"/>
                  <a:pt x="14905" y="1165"/>
                </a:cubicBezTo>
                <a:lnTo>
                  <a:pt x="14909" y="1170"/>
                </a:lnTo>
                <a:cubicBezTo>
                  <a:pt x="14497" y="432"/>
                  <a:pt x="13855" y="0"/>
                  <a:pt x="13174" y="0"/>
                </a:cubicBezTo>
                <a:cubicBezTo>
                  <a:pt x="12347" y="-1"/>
                  <a:pt x="11590" y="637"/>
                  <a:pt x="11221" y="1645"/>
                </a:cubicBezTo>
                <a:lnTo>
                  <a:pt x="11229" y="1694"/>
                </a:lnTo>
                <a:cubicBezTo>
                  <a:pt x="10730" y="1024"/>
                  <a:pt x="10058" y="650"/>
                  <a:pt x="9358" y="650"/>
                </a:cubicBezTo>
                <a:cubicBezTo>
                  <a:pt x="8372" y="649"/>
                  <a:pt x="7466" y="1391"/>
                  <a:pt x="7003" y="2578"/>
                </a:cubicBezTo>
                <a:lnTo>
                  <a:pt x="6995" y="2602"/>
                </a:lnTo>
                <a:cubicBezTo>
                  <a:pt x="6477" y="2189"/>
                  <a:pt x="5888" y="1972"/>
                  <a:pt x="5288" y="1972"/>
                </a:cubicBezTo>
                <a:cubicBezTo>
                  <a:pt x="3423" y="1972"/>
                  <a:pt x="1912" y="4029"/>
                  <a:pt x="1912" y="6567"/>
                </a:cubicBezTo>
                <a:cubicBezTo>
                  <a:pt x="1911" y="6774"/>
                  <a:pt x="1922" y="6981"/>
                  <a:pt x="1942" y="7186"/>
                </a:cubicBezTo>
                <a:close/>
              </a:path>
              <a:path w="21600" h="21600" fill="none" extrusionOk="0">
                <a:moveTo>
                  <a:pt x="1074" y="12702"/>
                </a:moveTo>
                <a:cubicBezTo>
                  <a:pt x="1407" y="12969"/>
                  <a:pt x="1786" y="13110"/>
                  <a:pt x="2172" y="13110"/>
                </a:cubicBezTo>
                <a:cubicBezTo>
                  <a:pt x="2228" y="13109"/>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solidFill>
            <a:srgbClr val="FF9900"/>
          </a:solidFill>
          <a:ln w="9525">
            <a:solidFill>
              <a:srgbClr val="000000"/>
            </a:solidFill>
            <a:miter lim="800000"/>
            <a:headEnd/>
            <a:tailEnd/>
          </a:ln>
          <a:effectLst>
            <a:outerShdw dist="107763" dir="2700000" algn="ctr" rotWithShape="0">
              <a:srgbClr val="808080"/>
            </a:outerShdw>
          </a:effectLst>
        </p:spPr>
        <p:txBody>
          <a:bodyPr/>
          <a:lstStyle/>
          <a:p>
            <a:endParaRPr lang="en-GB"/>
          </a:p>
        </p:txBody>
      </p:sp>
      <p:sp>
        <p:nvSpPr>
          <p:cNvPr id="654342" name="Cloud"/>
          <p:cNvSpPr>
            <a:spLocks noChangeAspect="1" noEditPoints="1" noChangeArrowheads="1"/>
          </p:cNvSpPr>
          <p:nvPr/>
        </p:nvSpPr>
        <p:spPr bwMode="auto">
          <a:xfrm>
            <a:off x="2057400" y="1752600"/>
            <a:ext cx="2362200" cy="2057400"/>
          </a:xfrm>
          <a:custGeom>
            <a:avLst/>
            <a:gdLst>
              <a:gd name="T0" fmla="*/ 67 w 21600"/>
              <a:gd name="T1" fmla="*/ 10800 h 21600"/>
              <a:gd name="T2" fmla="*/ 10800 w 21600"/>
              <a:gd name="T3" fmla="*/ 21577 h 21600"/>
              <a:gd name="T4" fmla="*/ 21582 w 21600"/>
              <a:gd name="T5" fmla="*/ 10800 h 21600"/>
              <a:gd name="T6" fmla="*/ 10800 w 21600"/>
              <a:gd name="T7" fmla="*/ 1235 h 21600"/>
              <a:gd name="T8" fmla="*/ 2977 w 21600"/>
              <a:gd name="T9" fmla="*/ 3262 h 21600"/>
              <a:gd name="T10" fmla="*/ 17087 w 21600"/>
              <a:gd name="T11" fmla="*/ 17337 h 21600"/>
            </a:gdLst>
            <a:ahLst/>
            <a:cxnLst>
              <a:cxn ang="0">
                <a:pos x="T0" y="T1"/>
              </a:cxn>
              <a:cxn ang="0">
                <a:pos x="T2" y="T3"/>
              </a:cxn>
              <a:cxn ang="0">
                <a:pos x="T4" y="T5"/>
              </a:cxn>
              <a:cxn ang="0">
                <a:pos x="T6" y="T7"/>
              </a:cxn>
            </a:cxnLst>
            <a:rect l="T8" t="T9" r="T10" b="T11"/>
            <a:pathLst>
              <a:path w="21600" h="21600" extrusionOk="0">
                <a:moveTo>
                  <a:pt x="1949" y="7180"/>
                </a:moveTo>
                <a:cubicBezTo>
                  <a:pt x="841" y="7336"/>
                  <a:pt x="0" y="8613"/>
                  <a:pt x="0" y="10137"/>
                </a:cubicBezTo>
                <a:cubicBezTo>
                  <a:pt x="-1" y="11192"/>
                  <a:pt x="409" y="12169"/>
                  <a:pt x="1074" y="12702"/>
                </a:cubicBezTo>
                <a:lnTo>
                  <a:pt x="1063" y="12668"/>
                </a:lnTo>
                <a:cubicBezTo>
                  <a:pt x="685" y="13217"/>
                  <a:pt x="475" y="13940"/>
                  <a:pt x="475" y="14690"/>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299"/>
                  <a:pt x="7635" y="20039"/>
                  <a:pt x="8235" y="19546"/>
                </a:cubicBezTo>
                <a:lnTo>
                  <a:pt x="8229" y="19550"/>
                </a:lnTo>
                <a:cubicBezTo>
                  <a:pt x="8855" y="20829"/>
                  <a:pt x="9908" y="21597"/>
                  <a:pt x="11036" y="21597"/>
                </a:cubicBezTo>
                <a:cubicBezTo>
                  <a:pt x="12523" y="21596"/>
                  <a:pt x="13836" y="20267"/>
                  <a:pt x="14267" y="18324"/>
                </a:cubicBezTo>
                <a:lnTo>
                  <a:pt x="14270" y="18350"/>
                </a:lnTo>
                <a:cubicBezTo>
                  <a:pt x="14730" y="18740"/>
                  <a:pt x="15260" y="18947"/>
                  <a:pt x="15802" y="18947"/>
                </a:cubicBezTo>
                <a:cubicBezTo>
                  <a:pt x="17390" y="18946"/>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1"/>
                  <a:pt x="15367" y="426"/>
                  <a:pt x="14905" y="1165"/>
                </a:cubicBezTo>
                <a:lnTo>
                  <a:pt x="14909" y="1170"/>
                </a:lnTo>
                <a:cubicBezTo>
                  <a:pt x="14497" y="432"/>
                  <a:pt x="13855" y="0"/>
                  <a:pt x="13174" y="0"/>
                </a:cubicBezTo>
                <a:cubicBezTo>
                  <a:pt x="12347" y="-1"/>
                  <a:pt x="11590" y="637"/>
                  <a:pt x="11221" y="1645"/>
                </a:cubicBezTo>
                <a:lnTo>
                  <a:pt x="11229" y="1694"/>
                </a:lnTo>
                <a:cubicBezTo>
                  <a:pt x="10730" y="1024"/>
                  <a:pt x="10058" y="650"/>
                  <a:pt x="9358" y="650"/>
                </a:cubicBezTo>
                <a:cubicBezTo>
                  <a:pt x="8372" y="649"/>
                  <a:pt x="7466" y="1391"/>
                  <a:pt x="7003" y="2578"/>
                </a:cubicBezTo>
                <a:lnTo>
                  <a:pt x="6995" y="2602"/>
                </a:lnTo>
                <a:cubicBezTo>
                  <a:pt x="6477" y="2189"/>
                  <a:pt x="5888" y="1972"/>
                  <a:pt x="5288" y="1972"/>
                </a:cubicBezTo>
                <a:cubicBezTo>
                  <a:pt x="3423" y="1972"/>
                  <a:pt x="1912" y="4029"/>
                  <a:pt x="1912" y="6567"/>
                </a:cubicBezTo>
                <a:cubicBezTo>
                  <a:pt x="1911" y="6774"/>
                  <a:pt x="1922" y="6981"/>
                  <a:pt x="1942" y="7186"/>
                </a:cubicBezTo>
                <a:close/>
              </a:path>
              <a:path w="21600" h="21600" fill="none" extrusionOk="0">
                <a:moveTo>
                  <a:pt x="1074" y="12702"/>
                </a:moveTo>
                <a:cubicBezTo>
                  <a:pt x="1407" y="12969"/>
                  <a:pt x="1786" y="13110"/>
                  <a:pt x="2172" y="13110"/>
                </a:cubicBezTo>
                <a:cubicBezTo>
                  <a:pt x="2228" y="13109"/>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solidFill>
            <a:srgbClr val="3333FF"/>
          </a:solidFill>
          <a:ln w="9525">
            <a:solidFill>
              <a:srgbClr val="000000"/>
            </a:solidFill>
            <a:miter lim="800000"/>
            <a:headEnd/>
            <a:tailEnd/>
          </a:ln>
          <a:effectLst>
            <a:outerShdw dist="107763" dir="2700000" algn="ctr" rotWithShape="0">
              <a:srgbClr val="808080"/>
            </a:outerShdw>
          </a:effectLst>
        </p:spPr>
        <p:txBody>
          <a:bodyPr/>
          <a:lstStyle/>
          <a:p>
            <a:endParaRPr lang="en-GB"/>
          </a:p>
        </p:txBody>
      </p:sp>
      <p:sp>
        <p:nvSpPr>
          <p:cNvPr id="654343" name="Text Box 7"/>
          <p:cNvSpPr txBox="1">
            <a:spLocks noChangeArrowheads="1"/>
          </p:cNvSpPr>
          <p:nvPr/>
        </p:nvSpPr>
        <p:spPr bwMode="auto">
          <a:xfrm>
            <a:off x="5181600" y="2611438"/>
            <a:ext cx="1143000" cy="457200"/>
          </a:xfrm>
          <a:prstGeom prst="rect">
            <a:avLst/>
          </a:prstGeom>
          <a:noFill/>
          <a:ln w="9525">
            <a:noFill/>
            <a:miter lim="800000"/>
            <a:headEnd/>
            <a:tailEnd/>
          </a:ln>
          <a:effectLst/>
        </p:spPr>
        <p:txBody>
          <a:bodyPr>
            <a:spAutoFit/>
          </a:bodyPr>
          <a:lstStyle/>
          <a:p>
            <a:pPr algn="ctr">
              <a:spcBef>
                <a:spcPct val="50000"/>
              </a:spcBef>
            </a:pPr>
            <a:r>
              <a:rPr lang="en-GB" sz="2400" b="1">
                <a:solidFill>
                  <a:schemeClr val="bg1"/>
                </a:solidFill>
                <a:effectLst>
                  <a:outerShdw blurRad="38100" dist="38100" dir="2700000" algn="tl">
                    <a:srgbClr val="C0C0C0"/>
                  </a:outerShdw>
                </a:effectLst>
                <a:latin typeface="Times New Roman" pitchFamily="18" charset="0"/>
              </a:rPr>
              <a:t>DO</a:t>
            </a:r>
          </a:p>
        </p:txBody>
      </p:sp>
      <p:sp>
        <p:nvSpPr>
          <p:cNvPr id="654344" name="Text Box 8"/>
          <p:cNvSpPr txBox="1">
            <a:spLocks noChangeArrowheads="1"/>
          </p:cNvSpPr>
          <p:nvPr/>
        </p:nvSpPr>
        <p:spPr bwMode="auto">
          <a:xfrm>
            <a:off x="4276420" y="4388932"/>
            <a:ext cx="1874837" cy="822325"/>
          </a:xfrm>
          <a:prstGeom prst="rect">
            <a:avLst/>
          </a:prstGeom>
          <a:noFill/>
          <a:ln w="9525">
            <a:noFill/>
            <a:miter lim="800000"/>
            <a:headEnd/>
            <a:tailEnd/>
          </a:ln>
          <a:effectLst/>
        </p:spPr>
        <p:txBody>
          <a:bodyPr>
            <a:spAutoFit/>
          </a:bodyPr>
          <a:lstStyle/>
          <a:p>
            <a:pPr algn="ctr">
              <a:spcBef>
                <a:spcPct val="50000"/>
              </a:spcBef>
            </a:pPr>
            <a:r>
              <a:rPr lang="en-GB" sz="2400" b="1" dirty="0">
                <a:solidFill>
                  <a:schemeClr val="bg1"/>
                </a:solidFill>
                <a:effectLst>
                  <a:outerShdw blurRad="38100" dist="38100" dir="2700000" algn="tl">
                    <a:srgbClr val="C0C0C0"/>
                  </a:outerShdw>
                </a:effectLst>
                <a:latin typeface="Times New Roman" pitchFamily="18" charset="0"/>
              </a:rPr>
              <a:t>               REVIEW</a:t>
            </a:r>
          </a:p>
        </p:txBody>
      </p:sp>
      <p:sp>
        <p:nvSpPr>
          <p:cNvPr id="654346" name="Text Box 10"/>
          <p:cNvSpPr txBox="1">
            <a:spLocks noChangeArrowheads="1"/>
          </p:cNvSpPr>
          <p:nvPr/>
        </p:nvSpPr>
        <p:spPr bwMode="auto">
          <a:xfrm>
            <a:off x="1828800" y="2209800"/>
            <a:ext cx="2971800" cy="822325"/>
          </a:xfrm>
          <a:prstGeom prst="rect">
            <a:avLst/>
          </a:prstGeom>
          <a:noFill/>
          <a:ln w="9525">
            <a:noFill/>
            <a:miter lim="800000"/>
            <a:headEnd/>
            <a:tailEnd/>
          </a:ln>
          <a:effectLst/>
        </p:spPr>
        <p:txBody>
          <a:bodyPr>
            <a:spAutoFit/>
          </a:bodyPr>
          <a:lstStyle/>
          <a:p>
            <a:pPr algn="ctr">
              <a:spcBef>
                <a:spcPct val="50000"/>
              </a:spcBef>
            </a:pPr>
            <a:r>
              <a:rPr lang="en-GB" sz="2400" b="1">
                <a:solidFill>
                  <a:schemeClr val="bg1"/>
                </a:solidFill>
                <a:effectLst>
                  <a:outerShdw blurRad="38100" dist="38100" dir="2700000" algn="tl">
                    <a:srgbClr val="C0C0C0"/>
                  </a:outerShdw>
                </a:effectLst>
                <a:latin typeface="Times New Roman" pitchFamily="18" charset="0"/>
              </a:rPr>
              <a:t>                          PLAN</a:t>
            </a:r>
          </a:p>
        </p:txBody>
      </p:sp>
      <p:sp>
        <p:nvSpPr>
          <p:cNvPr id="654347" name="AutoShape 11"/>
          <p:cNvSpPr>
            <a:spLocks noChangeArrowheads="1"/>
          </p:cNvSpPr>
          <p:nvPr/>
        </p:nvSpPr>
        <p:spPr bwMode="auto">
          <a:xfrm rot="3047012">
            <a:off x="6437203" y="2562514"/>
            <a:ext cx="838200" cy="1905000"/>
          </a:xfrm>
          <a:custGeom>
            <a:avLst/>
            <a:gdLst>
              <a:gd name="G0" fmla="+- 0 0 0"/>
              <a:gd name="G1" fmla="+- -9215699 0 0"/>
              <a:gd name="G2" fmla="+- 0 0 -9215699"/>
              <a:gd name="G3" fmla="+- 10800 0 0"/>
              <a:gd name="G4" fmla="+- 0 0 0"/>
              <a:gd name="T0" fmla="*/ 360 256 1"/>
              <a:gd name="T1" fmla="*/ 0 256 1"/>
              <a:gd name="G5" fmla="+- G2 T0 T1"/>
              <a:gd name="G6" fmla="?: G2 G2 G5"/>
              <a:gd name="G7" fmla="+- 0 0 G6"/>
              <a:gd name="G8" fmla="+- 5400 0 0"/>
              <a:gd name="G9" fmla="+- 0 0 -9215699"/>
              <a:gd name="G10" fmla="+- 5400 0 2700"/>
              <a:gd name="G11" fmla="cos G10 0"/>
              <a:gd name="G12" fmla="sin G10 0"/>
              <a:gd name="G13" fmla="cos 13500 0"/>
              <a:gd name="G14" fmla="sin 13500 0"/>
              <a:gd name="G15" fmla="+- G11 10800 0"/>
              <a:gd name="G16" fmla="+- G12 10800 0"/>
              <a:gd name="G17" fmla="+- G13 10800 0"/>
              <a:gd name="G18" fmla="+- G14 10800 0"/>
              <a:gd name="G19" fmla="*/ 5400 1 2"/>
              <a:gd name="G20" fmla="+- G19 5400 0"/>
              <a:gd name="G21" fmla="cos G20 0"/>
              <a:gd name="G22" fmla="sin G20 0"/>
              <a:gd name="G23" fmla="+- G21 10800 0"/>
              <a:gd name="G24" fmla="+- G12 G23 G22"/>
              <a:gd name="G25" fmla="+- G22 G23 G11"/>
              <a:gd name="G26" fmla="cos 10800 0"/>
              <a:gd name="G27" fmla="sin 10800 0"/>
              <a:gd name="G28" fmla="cos 5400 0"/>
              <a:gd name="G29" fmla="sin 5400 0"/>
              <a:gd name="G30" fmla="+- G26 10800 0"/>
              <a:gd name="G31" fmla="+- G27 10800 0"/>
              <a:gd name="G32" fmla="+- G28 10800 0"/>
              <a:gd name="G33" fmla="+- G29 10800 0"/>
              <a:gd name="G34" fmla="+- G19 5400 0"/>
              <a:gd name="G35" fmla="cos G34 -9215699"/>
              <a:gd name="G36" fmla="sin G34 -9215699"/>
              <a:gd name="G37" fmla="+/ -9215699 0 2"/>
              <a:gd name="T2" fmla="*/ 180 256 1"/>
              <a:gd name="T3" fmla="*/ 0 256 1"/>
              <a:gd name="G38" fmla="+- G37 T2 T3"/>
              <a:gd name="G39" fmla="?: G2 G37 G38"/>
              <a:gd name="G40" fmla="cos 10800 G39"/>
              <a:gd name="G41" fmla="sin 10800 G39"/>
              <a:gd name="G42" fmla="cos 5400 G39"/>
              <a:gd name="G43" fmla="sin 5400 G39"/>
              <a:gd name="G44" fmla="+- G40 10800 0"/>
              <a:gd name="G45" fmla="+- G41 10800 0"/>
              <a:gd name="G46" fmla="+- G42 10800 0"/>
              <a:gd name="G47" fmla="+- G43 10800 0"/>
              <a:gd name="G48" fmla="+- G35 10800 0"/>
              <a:gd name="G49" fmla="+- G36 10800 0"/>
              <a:gd name="T4" fmla="*/ 14438 w 21600"/>
              <a:gd name="T5" fmla="*/ 631 h 21600"/>
              <a:gd name="T6" fmla="*/ 4539 w 21600"/>
              <a:gd name="T7" fmla="*/ 5660 h 21600"/>
              <a:gd name="T8" fmla="*/ 12619 w 21600"/>
              <a:gd name="T9" fmla="*/ 5715 h 21600"/>
              <a:gd name="T10" fmla="*/ 24300 w 21600"/>
              <a:gd name="T11" fmla="*/ 10800 h 21600"/>
              <a:gd name="T12" fmla="*/ 18900 w 21600"/>
              <a:gd name="T13" fmla="*/ 16200 h 21600"/>
              <a:gd name="T14" fmla="*/ 13500 w 21600"/>
              <a:gd name="T15" fmla="*/ 10800 h 21600"/>
              <a:gd name="T16" fmla="*/ 3163 w 21600"/>
              <a:gd name="T17" fmla="*/ 3163 h 21600"/>
              <a:gd name="T18" fmla="*/ 18437 w 21600"/>
              <a:gd name="T19" fmla="*/ 18437 h 21600"/>
            </a:gdLst>
            <a:ahLst/>
            <a:cxnLst>
              <a:cxn ang="0">
                <a:pos x="T4" y="T5"/>
              </a:cxn>
              <a:cxn ang="0">
                <a:pos x="T6" y="T7"/>
              </a:cxn>
              <a:cxn ang="0">
                <a:pos x="T8" y="T9"/>
              </a:cxn>
              <a:cxn ang="0">
                <a:pos x="T10" y="T11"/>
              </a:cxn>
              <a:cxn ang="0">
                <a:pos x="T12" y="T13"/>
              </a:cxn>
              <a:cxn ang="0">
                <a:pos x="T14" y="T15"/>
              </a:cxn>
            </a:cxnLst>
            <a:rect l="T16" t="T17" r="T18" b="T19"/>
            <a:pathLst>
              <a:path w="21600" h="21600">
                <a:moveTo>
                  <a:pt x="16200" y="10800"/>
                </a:moveTo>
                <a:cubicBezTo>
                  <a:pt x="16200" y="7817"/>
                  <a:pt x="13782" y="5400"/>
                  <a:pt x="10800" y="5400"/>
                </a:cubicBezTo>
                <a:cubicBezTo>
                  <a:pt x="9183" y="5399"/>
                  <a:pt x="7651" y="6124"/>
                  <a:pt x="6626" y="7373"/>
                </a:cubicBezTo>
                <a:lnTo>
                  <a:pt x="2452" y="3947"/>
                </a:lnTo>
                <a:cubicBezTo>
                  <a:pt x="4503" y="1448"/>
                  <a:pt x="7566"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rgbClr val="FF0000"/>
          </a:solidFill>
          <a:ln w="9525">
            <a:solidFill>
              <a:schemeClr val="tx1"/>
            </a:solidFill>
            <a:miter lim="800000"/>
            <a:headEnd/>
            <a:tailEnd/>
          </a:ln>
          <a:effectLst/>
        </p:spPr>
        <p:txBody>
          <a:bodyPr wrap="none" anchor="ctr"/>
          <a:lstStyle/>
          <a:p>
            <a:endParaRPr lang="en-GB"/>
          </a:p>
        </p:txBody>
      </p:sp>
      <p:sp>
        <p:nvSpPr>
          <p:cNvPr id="654348" name="AutoShape 12"/>
          <p:cNvSpPr>
            <a:spLocks noChangeArrowheads="1"/>
          </p:cNvSpPr>
          <p:nvPr/>
        </p:nvSpPr>
        <p:spPr bwMode="auto">
          <a:xfrm rot="9391742">
            <a:off x="2863467" y="3388510"/>
            <a:ext cx="838200" cy="1905000"/>
          </a:xfrm>
          <a:custGeom>
            <a:avLst/>
            <a:gdLst>
              <a:gd name="G0" fmla="+- 0 0 0"/>
              <a:gd name="G1" fmla="+- -9215699 0 0"/>
              <a:gd name="G2" fmla="+- 0 0 -9215699"/>
              <a:gd name="G3" fmla="+- 10800 0 0"/>
              <a:gd name="G4" fmla="+- 0 0 0"/>
              <a:gd name="T0" fmla="*/ 360 256 1"/>
              <a:gd name="T1" fmla="*/ 0 256 1"/>
              <a:gd name="G5" fmla="+- G2 T0 T1"/>
              <a:gd name="G6" fmla="?: G2 G2 G5"/>
              <a:gd name="G7" fmla="+- 0 0 G6"/>
              <a:gd name="G8" fmla="+- 5400 0 0"/>
              <a:gd name="G9" fmla="+- 0 0 -9215699"/>
              <a:gd name="G10" fmla="+- 5400 0 2700"/>
              <a:gd name="G11" fmla="cos G10 0"/>
              <a:gd name="G12" fmla="sin G10 0"/>
              <a:gd name="G13" fmla="cos 13500 0"/>
              <a:gd name="G14" fmla="sin 13500 0"/>
              <a:gd name="G15" fmla="+- G11 10800 0"/>
              <a:gd name="G16" fmla="+- G12 10800 0"/>
              <a:gd name="G17" fmla="+- G13 10800 0"/>
              <a:gd name="G18" fmla="+- G14 10800 0"/>
              <a:gd name="G19" fmla="*/ 5400 1 2"/>
              <a:gd name="G20" fmla="+- G19 5400 0"/>
              <a:gd name="G21" fmla="cos G20 0"/>
              <a:gd name="G22" fmla="sin G20 0"/>
              <a:gd name="G23" fmla="+- G21 10800 0"/>
              <a:gd name="G24" fmla="+- G12 G23 G22"/>
              <a:gd name="G25" fmla="+- G22 G23 G11"/>
              <a:gd name="G26" fmla="cos 10800 0"/>
              <a:gd name="G27" fmla="sin 10800 0"/>
              <a:gd name="G28" fmla="cos 5400 0"/>
              <a:gd name="G29" fmla="sin 5400 0"/>
              <a:gd name="G30" fmla="+- G26 10800 0"/>
              <a:gd name="G31" fmla="+- G27 10800 0"/>
              <a:gd name="G32" fmla="+- G28 10800 0"/>
              <a:gd name="G33" fmla="+- G29 10800 0"/>
              <a:gd name="G34" fmla="+- G19 5400 0"/>
              <a:gd name="G35" fmla="cos G34 -9215699"/>
              <a:gd name="G36" fmla="sin G34 -9215699"/>
              <a:gd name="G37" fmla="+/ -9215699 0 2"/>
              <a:gd name="T2" fmla="*/ 180 256 1"/>
              <a:gd name="T3" fmla="*/ 0 256 1"/>
              <a:gd name="G38" fmla="+- G37 T2 T3"/>
              <a:gd name="G39" fmla="?: G2 G37 G38"/>
              <a:gd name="G40" fmla="cos 10800 G39"/>
              <a:gd name="G41" fmla="sin 10800 G39"/>
              <a:gd name="G42" fmla="cos 5400 G39"/>
              <a:gd name="G43" fmla="sin 5400 G39"/>
              <a:gd name="G44" fmla="+- G40 10800 0"/>
              <a:gd name="G45" fmla="+- G41 10800 0"/>
              <a:gd name="G46" fmla="+- G42 10800 0"/>
              <a:gd name="G47" fmla="+- G43 10800 0"/>
              <a:gd name="G48" fmla="+- G35 10800 0"/>
              <a:gd name="G49" fmla="+- G36 10800 0"/>
              <a:gd name="T4" fmla="*/ 14438 w 21600"/>
              <a:gd name="T5" fmla="*/ 631 h 21600"/>
              <a:gd name="T6" fmla="*/ 4539 w 21600"/>
              <a:gd name="T7" fmla="*/ 5660 h 21600"/>
              <a:gd name="T8" fmla="*/ 12619 w 21600"/>
              <a:gd name="T9" fmla="*/ 5715 h 21600"/>
              <a:gd name="T10" fmla="*/ 24300 w 21600"/>
              <a:gd name="T11" fmla="*/ 10800 h 21600"/>
              <a:gd name="T12" fmla="*/ 18900 w 21600"/>
              <a:gd name="T13" fmla="*/ 16200 h 21600"/>
              <a:gd name="T14" fmla="*/ 13500 w 21600"/>
              <a:gd name="T15" fmla="*/ 10800 h 21600"/>
              <a:gd name="T16" fmla="*/ 3163 w 21600"/>
              <a:gd name="T17" fmla="*/ 3163 h 21600"/>
              <a:gd name="T18" fmla="*/ 18437 w 21600"/>
              <a:gd name="T19" fmla="*/ 18437 h 21600"/>
            </a:gdLst>
            <a:ahLst/>
            <a:cxnLst>
              <a:cxn ang="0">
                <a:pos x="T4" y="T5"/>
              </a:cxn>
              <a:cxn ang="0">
                <a:pos x="T6" y="T7"/>
              </a:cxn>
              <a:cxn ang="0">
                <a:pos x="T8" y="T9"/>
              </a:cxn>
              <a:cxn ang="0">
                <a:pos x="T10" y="T11"/>
              </a:cxn>
              <a:cxn ang="0">
                <a:pos x="T12" y="T13"/>
              </a:cxn>
              <a:cxn ang="0">
                <a:pos x="T14" y="T15"/>
              </a:cxn>
            </a:cxnLst>
            <a:rect l="T16" t="T17" r="T18" b="T19"/>
            <a:pathLst>
              <a:path w="21600" h="21600">
                <a:moveTo>
                  <a:pt x="16200" y="10800"/>
                </a:moveTo>
                <a:cubicBezTo>
                  <a:pt x="16200" y="7817"/>
                  <a:pt x="13782" y="5400"/>
                  <a:pt x="10800" y="5400"/>
                </a:cubicBezTo>
                <a:cubicBezTo>
                  <a:pt x="9183" y="5399"/>
                  <a:pt x="7651" y="6124"/>
                  <a:pt x="6626" y="7373"/>
                </a:cubicBezTo>
                <a:lnTo>
                  <a:pt x="2452" y="3947"/>
                </a:lnTo>
                <a:cubicBezTo>
                  <a:pt x="4503" y="1448"/>
                  <a:pt x="7566"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rgbClr val="FF9900"/>
          </a:solidFill>
          <a:ln w="9525">
            <a:solidFill>
              <a:schemeClr val="tx1"/>
            </a:solidFill>
            <a:miter lim="800000"/>
            <a:headEnd/>
            <a:tailEnd/>
          </a:ln>
          <a:effectLst/>
        </p:spPr>
        <p:txBody>
          <a:bodyPr wrap="none" anchor="ctr"/>
          <a:lstStyle/>
          <a:p>
            <a:endParaRPr lang="en-GB"/>
          </a:p>
        </p:txBody>
      </p:sp>
      <p:sp>
        <p:nvSpPr>
          <p:cNvPr id="654349" name="AutoShape 13"/>
          <p:cNvSpPr>
            <a:spLocks noChangeArrowheads="1"/>
          </p:cNvSpPr>
          <p:nvPr/>
        </p:nvSpPr>
        <p:spPr bwMode="auto">
          <a:xfrm rot="18848892">
            <a:off x="4267200" y="990600"/>
            <a:ext cx="838200" cy="1905000"/>
          </a:xfrm>
          <a:custGeom>
            <a:avLst/>
            <a:gdLst>
              <a:gd name="G0" fmla="+- 0 0 0"/>
              <a:gd name="G1" fmla="+- -9215699 0 0"/>
              <a:gd name="G2" fmla="+- 0 0 -9215699"/>
              <a:gd name="G3" fmla="+- 10800 0 0"/>
              <a:gd name="G4" fmla="+- 0 0 0"/>
              <a:gd name="T0" fmla="*/ 360 256 1"/>
              <a:gd name="T1" fmla="*/ 0 256 1"/>
              <a:gd name="G5" fmla="+- G2 T0 T1"/>
              <a:gd name="G6" fmla="?: G2 G2 G5"/>
              <a:gd name="G7" fmla="+- 0 0 G6"/>
              <a:gd name="G8" fmla="+- 5400 0 0"/>
              <a:gd name="G9" fmla="+- 0 0 -9215699"/>
              <a:gd name="G10" fmla="+- 5400 0 2700"/>
              <a:gd name="G11" fmla="cos G10 0"/>
              <a:gd name="G12" fmla="sin G10 0"/>
              <a:gd name="G13" fmla="cos 13500 0"/>
              <a:gd name="G14" fmla="sin 13500 0"/>
              <a:gd name="G15" fmla="+- G11 10800 0"/>
              <a:gd name="G16" fmla="+- G12 10800 0"/>
              <a:gd name="G17" fmla="+- G13 10800 0"/>
              <a:gd name="G18" fmla="+- G14 10800 0"/>
              <a:gd name="G19" fmla="*/ 5400 1 2"/>
              <a:gd name="G20" fmla="+- G19 5400 0"/>
              <a:gd name="G21" fmla="cos G20 0"/>
              <a:gd name="G22" fmla="sin G20 0"/>
              <a:gd name="G23" fmla="+- G21 10800 0"/>
              <a:gd name="G24" fmla="+- G12 G23 G22"/>
              <a:gd name="G25" fmla="+- G22 G23 G11"/>
              <a:gd name="G26" fmla="cos 10800 0"/>
              <a:gd name="G27" fmla="sin 10800 0"/>
              <a:gd name="G28" fmla="cos 5400 0"/>
              <a:gd name="G29" fmla="sin 5400 0"/>
              <a:gd name="G30" fmla="+- G26 10800 0"/>
              <a:gd name="G31" fmla="+- G27 10800 0"/>
              <a:gd name="G32" fmla="+- G28 10800 0"/>
              <a:gd name="G33" fmla="+- G29 10800 0"/>
              <a:gd name="G34" fmla="+- G19 5400 0"/>
              <a:gd name="G35" fmla="cos G34 -9215699"/>
              <a:gd name="G36" fmla="sin G34 -9215699"/>
              <a:gd name="G37" fmla="+/ -9215699 0 2"/>
              <a:gd name="T2" fmla="*/ 180 256 1"/>
              <a:gd name="T3" fmla="*/ 0 256 1"/>
              <a:gd name="G38" fmla="+- G37 T2 T3"/>
              <a:gd name="G39" fmla="?: G2 G37 G38"/>
              <a:gd name="G40" fmla="cos 10800 G39"/>
              <a:gd name="G41" fmla="sin 10800 G39"/>
              <a:gd name="G42" fmla="cos 5400 G39"/>
              <a:gd name="G43" fmla="sin 5400 G39"/>
              <a:gd name="G44" fmla="+- G40 10800 0"/>
              <a:gd name="G45" fmla="+- G41 10800 0"/>
              <a:gd name="G46" fmla="+- G42 10800 0"/>
              <a:gd name="G47" fmla="+- G43 10800 0"/>
              <a:gd name="G48" fmla="+- G35 10800 0"/>
              <a:gd name="G49" fmla="+- G36 10800 0"/>
              <a:gd name="T4" fmla="*/ 14438 w 21600"/>
              <a:gd name="T5" fmla="*/ 631 h 21600"/>
              <a:gd name="T6" fmla="*/ 4539 w 21600"/>
              <a:gd name="T7" fmla="*/ 5660 h 21600"/>
              <a:gd name="T8" fmla="*/ 12619 w 21600"/>
              <a:gd name="T9" fmla="*/ 5715 h 21600"/>
              <a:gd name="T10" fmla="*/ 24300 w 21600"/>
              <a:gd name="T11" fmla="*/ 10800 h 21600"/>
              <a:gd name="T12" fmla="*/ 18900 w 21600"/>
              <a:gd name="T13" fmla="*/ 16200 h 21600"/>
              <a:gd name="T14" fmla="*/ 13500 w 21600"/>
              <a:gd name="T15" fmla="*/ 10800 h 21600"/>
              <a:gd name="T16" fmla="*/ 3163 w 21600"/>
              <a:gd name="T17" fmla="*/ 3163 h 21600"/>
              <a:gd name="T18" fmla="*/ 18437 w 21600"/>
              <a:gd name="T19" fmla="*/ 18437 h 21600"/>
            </a:gdLst>
            <a:ahLst/>
            <a:cxnLst>
              <a:cxn ang="0">
                <a:pos x="T4" y="T5"/>
              </a:cxn>
              <a:cxn ang="0">
                <a:pos x="T6" y="T7"/>
              </a:cxn>
              <a:cxn ang="0">
                <a:pos x="T8" y="T9"/>
              </a:cxn>
              <a:cxn ang="0">
                <a:pos x="T10" y="T11"/>
              </a:cxn>
              <a:cxn ang="0">
                <a:pos x="T12" y="T13"/>
              </a:cxn>
              <a:cxn ang="0">
                <a:pos x="T14" y="T15"/>
              </a:cxn>
            </a:cxnLst>
            <a:rect l="T16" t="T17" r="T18" b="T19"/>
            <a:pathLst>
              <a:path w="21600" h="21600">
                <a:moveTo>
                  <a:pt x="16200" y="10800"/>
                </a:moveTo>
                <a:cubicBezTo>
                  <a:pt x="16200" y="7817"/>
                  <a:pt x="13782" y="5400"/>
                  <a:pt x="10800" y="5400"/>
                </a:cubicBezTo>
                <a:cubicBezTo>
                  <a:pt x="9183" y="5399"/>
                  <a:pt x="7651" y="6124"/>
                  <a:pt x="6626" y="7373"/>
                </a:cubicBezTo>
                <a:lnTo>
                  <a:pt x="2452" y="3947"/>
                </a:lnTo>
                <a:cubicBezTo>
                  <a:pt x="4503" y="1448"/>
                  <a:pt x="7566"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rgbClr val="3333FF"/>
          </a:solidFill>
          <a:ln w="9525">
            <a:solidFill>
              <a:schemeClr val="tx1"/>
            </a:solidFill>
            <a:miter lim="800000"/>
            <a:headEnd/>
            <a:tailEnd/>
          </a:ln>
          <a:effectLst/>
        </p:spPr>
        <p:txBody>
          <a:bodyPr wrap="none" anchor="ctr"/>
          <a:lstStyle/>
          <a:p>
            <a:endParaRPr lang="en-GB"/>
          </a:p>
        </p:txBody>
      </p:sp>
      <p:sp>
        <p:nvSpPr>
          <p:cNvPr id="654351" name="AutoShape 15"/>
          <p:cNvSpPr>
            <a:spLocks noChangeArrowheads="1"/>
          </p:cNvSpPr>
          <p:nvPr/>
        </p:nvSpPr>
        <p:spPr bwMode="auto">
          <a:xfrm>
            <a:off x="6858000" y="762000"/>
            <a:ext cx="1905000" cy="1219200"/>
          </a:xfrm>
          <a:prstGeom prst="wedgeEllipseCallout">
            <a:avLst>
              <a:gd name="adj1" fmla="val -76500"/>
              <a:gd name="adj2" fmla="val 70315"/>
            </a:avLst>
          </a:prstGeom>
          <a:solidFill>
            <a:srgbClr val="FF0000"/>
          </a:solidFill>
          <a:ln w="12700">
            <a:solidFill>
              <a:schemeClr val="tx1"/>
            </a:solidFill>
            <a:miter lim="800000"/>
            <a:headEnd type="none" w="sm" len="sm"/>
            <a:tailEnd type="none" w="sm" len="sm"/>
          </a:ln>
          <a:effectLst/>
        </p:spPr>
        <p:txBody>
          <a:bodyPr/>
          <a:lstStyle/>
          <a:p>
            <a:pPr algn="ctr" eaLnBrk="0" hangingPunct="0"/>
            <a:endParaRPr lang="en-GB" sz="2400" b="1">
              <a:solidFill>
                <a:schemeClr val="bg1"/>
              </a:solidFill>
              <a:effectLst>
                <a:outerShdw blurRad="38100" dist="38100" dir="2700000" algn="tl">
                  <a:srgbClr val="000000"/>
                </a:outerShdw>
              </a:effectLst>
              <a:latin typeface="Times New Roman" pitchFamily="18" charset="0"/>
            </a:endParaRPr>
          </a:p>
        </p:txBody>
      </p:sp>
      <p:sp>
        <p:nvSpPr>
          <p:cNvPr id="654352" name="Text Box 16"/>
          <p:cNvSpPr txBox="1">
            <a:spLocks noChangeArrowheads="1"/>
          </p:cNvSpPr>
          <p:nvPr/>
        </p:nvSpPr>
        <p:spPr bwMode="auto">
          <a:xfrm>
            <a:off x="7086600" y="898525"/>
            <a:ext cx="1524000" cy="701675"/>
          </a:xfrm>
          <a:prstGeom prst="rect">
            <a:avLst/>
          </a:prstGeom>
          <a:noFill/>
          <a:ln w="12700">
            <a:noFill/>
            <a:miter lim="800000"/>
            <a:headEnd type="none" w="sm" len="sm"/>
            <a:tailEnd type="none" w="sm" len="sm"/>
          </a:ln>
          <a:effectLst/>
        </p:spPr>
        <p:txBody>
          <a:bodyPr>
            <a:spAutoFit/>
          </a:bodyPr>
          <a:lstStyle/>
          <a:p>
            <a:pPr algn="ctr" eaLnBrk="0" hangingPunct="0">
              <a:spcBef>
                <a:spcPct val="50000"/>
              </a:spcBef>
            </a:pPr>
            <a:r>
              <a:rPr lang="en-GB" sz="2000" b="1">
                <a:solidFill>
                  <a:schemeClr val="bg1"/>
                </a:solidFill>
                <a:latin typeface="Times New Roman" pitchFamily="18" charset="0"/>
              </a:rPr>
              <a:t>Have an experience</a:t>
            </a:r>
          </a:p>
        </p:txBody>
      </p:sp>
      <p:sp>
        <p:nvSpPr>
          <p:cNvPr id="654353" name="AutoShape 17"/>
          <p:cNvSpPr>
            <a:spLocks noChangeArrowheads="1"/>
          </p:cNvSpPr>
          <p:nvPr/>
        </p:nvSpPr>
        <p:spPr bwMode="auto">
          <a:xfrm>
            <a:off x="6629400" y="4541838"/>
            <a:ext cx="2057400" cy="1219200"/>
          </a:xfrm>
          <a:prstGeom prst="wedgeEllipseCallout">
            <a:avLst>
              <a:gd name="adj1" fmla="val -65972"/>
              <a:gd name="adj2" fmla="val -65106"/>
            </a:avLst>
          </a:prstGeom>
          <a:solidFill>
            <a:srgbClr val="FF9900"/>
          </a:solidFill>
          <a:ln w="12700">
            <a:solidFill>
              <a:schemeClr val="tx1"/>
            </a:solidFill>
            <a:miter lim="800000"/>
            <a:headEnd type="none" w="sm" len="sm"/>
            <a:tailEnd type="none" w="sm" len="sm"/>
          </a:ln>
          <a:effectLst/>
        </p:spPr>
        <p:txBody>
          <a:bodyPr/>
          <a:lstStyle/>
          <a:p>
            <a:pPr algn="ctr" eaLnBrk="0" hangingPunct="0"/>
            <a:endParaRPr lang="en-GB" sz="2400" b="1">
              <a:solidFill>
                <a:schemeClr val="bg1"/>
              </a:solidFill>
              <a:effectLst>
                <a:outerShdw blurRad="38100" dist="38100" dir="2700000" algn="tl">
                  <a:srgbClr val="000000"/>
                </a:outerShdw>
              </a:effectLst>
              <a:latin typeface="Times New Roman" pitchFamily="18" charset="0"/>
            </a:endParaRPr>
          </a:p>
        </p:txBody>
      </p:sp>
      <p:sp>
        <p:nvSpPr>
          <p:cNvPr id="654354" name="Text Box 18"/>
          <p:cNvSpPr txBox="1">
            <a:spLocks noChangeArrowheads="1"/>
          </p:cNvSpPr>
          <p:nvPr/>
        </p:nvSpPr>
        <p:spPr bwMode="auto">
          <a:xfrm>
            <a:off x="6896100" y="4800600"/>
            <a:ext cx="1524000" cy="701675"/>
          </a:xfrm>
          <a:prstGeom prst="rect">
            <a:avLst/>
          </a:prstGeom>
          <a:noFill/>
          <a:ln w="12700">
            <a:noFill/>
            <a:miter lim="800000"/>
            <a:headEnd type="none" w="sm" len="sm"/>
            <a:tailEnd type="none" w="sm" len="sm"/>
          </a:ln>
          <a:effectLst/>
        </p:spPr>
        <p:txBody>
          <a:bodyPr>
            <a:spAutoFit/>
          </a:bodyPr>
          <a:lstStyle/>
          <a:p>
            <a:pPr algn="ctr" eaLnBrk="0" hangingPunct="0">
              <a:spcBef>
                <a:spcPct val="50000"/>
              </a:spcBef>
            </a:pPr>
            <a:r>
              <a:rPr lang="en-GB" sz="2000" b="1" dirty="0">
                <a:solidFill>
                  <a:schemeClr val="bg1"/>
                </a:solidFill>
                <a:latin typeface="Times New Roman" pitchFamily="18" charset="0"/>
              </a:rPr>
              <a:t>Analyse and reflect on it</a:t>
            </a:r>
          </a:p>
        </p:txBody>
      </p:sp>
      <p:sp>
        <p:nvSpPr>
          <p:cNvPr id="654357" name="AutoShape 21"/>
          <p:cNvSpPr>
            <a:spLocks noChangeArrowheads="1"/>
          </p:cNvSpPr>
          <p:nvPr/>
        </p:nvSpPr>
        <p:spPr bwMode="auto">
          <a:xfrm>
            <a:off x="323850" y="620713"/>
            <a:ext cx="2266950" cy="1436687"/>
          </a:xfrm>
          <a:prstGeom prst="wedgeEllipseCallout">
            <a:avLst>
              <a:gd name="adj1" fmla="val 66384"/>
              <a:gd name="adj2" fmla="val 60389"/>
            </a:avLst>
          </a:prstGeom>
          <a:solidFill>
            <a:srgbClr val="0033CC"/>
          </a:solidFill>
          <a:ln w="12700">
            <a:solidFill>
              <a:schemeClr val="tx1"/>
            </a:solidFill>
            <a:miter lim="800000"/>
            <a:headEnd type="none" w="sm" len="sm"/>
            <a:tailEnd type="none" w="sm" len="sm"/>
          </a:ln>
          <a:effectLst/>
        </p:spPr>
        <p:txBody>
          <a:bodyPr/>
          <a:lstStyle/>
          <a:p>
            <a:pPr algn="ctr" eaLnBrk="0" hangingPunct="0"/>
            <a:endParaRPr lang="en-GB" sz="2400" b="1">
              <a:solidFill>
                <a:schemeClr val="bg1"/>
              </a:solidFill>
              <a:effectLst>
                <a:outerShdw blurRad="38100" dist="38100" dir="2700000" algn="tl">
                  <a:srgbClr val="000000"/>
                </a:outerShdw>
              </a:effectLst>
              <a:latin typeface="Times New Roman" pitchFamily="18" charset="0"/>
            </a:endParaRPr>
          </a:p>
        </p:txBody>
      </p:sp>
      <p:sp>
        <p:nvSpPr>
          <p:cNvPr id="654358" name="Text Box 22"/>
          <p:cNvSpPr txBox="1">
            <a:spLocks noChangeArrowheads="1"/>
          </p:cNvSpPr>
          <p:nvPr/>
        </p:nvSpPr>
        <p:spPr bwMode="auto">
          <a:xfrm>
            <a:off x="519113" y="692150"/>
            <a:ext cx="1919287" cy="1311275"/>
          </a:xfrm>
          <a:prstGeom prst="rect">
            <a:avLst/>
          </a:prstGeom>
          <a:noFill/>
          <a:ln w="12700">
            <a:noFill/>
            <a:miter lim="800000"/>
            <a:headEnd type="none" w="sm" len="sm"/>
            <a:tailEnd type="none" w="sm" len="sm"/>
          </a:ln>
          <a:effectLst/>
        </p:spPr>
        <p:txBody>
          <a:bodyPr>
            <a:spAutoFit/>
          </a:bodyPr>
          <a:lstStyle/>
          <a:p>
            <a:pPr algn="ctr" eaLnBrk="0" hangingPunct="0">
              <a:spcBef>
                <a:spcPct val="50000"/>
              </a:spcBef>
            </a:pPr>
            <a:r>
              <a:rPr lang="en-GB" sz="2000" b="1">
                <a:solidFill>
                  <a:schemeClr val="bg1"/>
                </a:solidFill>
                <a:latin typeface="Times New Roman" pitchFamily="18" charset="0"/>
              </a:rPr>
              <a:t>Interpret and apply what learnt to next experience</a:t>
            </a:r>
          </a:p>
        </p:txBody>
      </p:sp>
    </p:spTree>
    <p:extLst>
      <p:ext uri="{BB962C8B-B14F-4D97-AF65-F5344CB8AC3E}">
        <p14:creationId xmlns:p14="http://schemas.microsoft.com/office/powerpoint/2010/main" val="13925133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3" presetClass="entr" presetSubtype="16" fill="hold" grpId="0" nodeType="clickEffect">
                                  <p:stCondLst>
                                    <p:cond delay="0"/>
                                  </p:stCondLst>
                                  <p:childTnLst>
                                    <p:set>
                                      <p:cBhvr>
                                        <p:cTn id="6" dur="1" fill="hold">
                                          <p:stCondLst>
                                            <p:cond delay="0"/>
                                          </p:stCondLst>
                                        </p:cTn>
                                        <p:tgtEl>
                                          <p:spTgt spid="654343"/>
                                        </p:tgtEl>
                                        <p:attrNameLst>
                                          <p:attrName>style.visibility</p:attrName>
                                        </p:attrNameLst>
                                      </p:cBhvr>
                                      <p:to>
                                        <p:strVal val="visible"/>
                                      </p:to>
                                    </p:set>
                                    <p:anim calcmode="lin" valueType="num">
                                      <p:cBhvr>
                                        <p:cTn id="7" dur="500" fill="hold"/>
                                        <p:tgtEl>
                                          <p:spTgt spid="654343"/>
                                        </p:tgtEl>
                                        <p:attrNameLst>
                                          <p:attrName>ppt_w</p:attrName>
                                        </p:attrNameLst>
                                      </p:cBhvr>
                                      <p:tavLst>
                                        <p:tav tm="0">
                                          <p:val>
                                            <p:fltVal val="0"/>
                                          </p:val>
                                        </p:tav>
                                        <p:tav tm="100000">
                                          <p:val>
                                            <p:strVal val="#ppt_w"/>
                                          </p:val>
                                        </p:tav>
                                      </p:tavLst>
                                    </p:anim>
                                    <p:anim calcmode="lin" valueType="num">
                                      <p:cBhvr>
                                        <p:cTn id="8" dur="500" fill="hold"/>
                                        <p:tgtEl>
                                          <p:spTgt spid="654343"/>
                                        </p:tgtEl>
                                        <p:attrNameLst>
                                          <p:attrName>ppt_h</p:attrName>
                                        </p:attrNameLst>
                                      </p:cBhvr>
                                      <p:tavLst>
                                        <p:tav tm="0">
                                          <p:val>
                                            <p:fltVal val="0"/>
                                          </p:val>
                                        </p:tav>
                                        <p:tav tm="100000">
                                          <p:val>
                                            <p:strVal val="#ppt_h"/>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3" fill="hold" grpId="0" nodeType="clickEffect">
                                  <p:stCondLst>
                                    <p:cond delay="0"/>
                                  </p:stCondLst>
                                  <p:childTnLst>
                                    <p:set>
                                      <p:cBhvr>
                                        <p:cTn id="12" dur="1" fill="hold">
                                          <p:stCondLst>
                                            <p:cond delay="0"/>
                                          </p:stCondLst>
                                        </p:cTn>
                                        <p:tgtEl>
                                          <p:spTgt spid="654351"/>
                                        </p:tgtEl>
                                        <p:attrNameLst>
                                          <p:attrName>style.visibility</p:attrName>
                                        </p:attrNameLst>
                                      </p:cBhvr>
                                      <p:to>
                                        <p:strVal val="visible"/>
                                      </p:to>
                                    </p:set>
                                    <p:anim calcmode="lin" valueType="num">
                                      <p:cBhvr additive="base">
                                        <p:cTn id="13" dur="500" fill="hold"/>
                                        <p:tgtEl>
                                          <p:spTgt spid="654351"/>
                                        </p:tgtEl>
                                        <p:attrNameLst>
                                          <p:attrName>ppt_x</p:attrName>
                                        </p:attrNameLst>
                                      </p:cBhvr>
                                      <p:tavLst>
                                        <p:tav tm="0">
                                          <p:val>
                                            <p:strVal val="1+#ppt_w/2"/>
                                          </p:val>
                                        </p:tav>
                                        <p:tav tm="100000">
                                          <p:val>
                                            <p:strVal val="#ppt_x"/>
                                          </p:val>
                                        </p:tav>
                                      </p:tavLst>
                                    </p:anim>
                                    <p:anim calcmode="lin" valueType="num">
                                      <p:cBhvr additive="base">
                                        <p:cTn id="14" dur="500" fill="hold"/>
                                        <p:tgtEl>
                                          <p:spTgt spid="654351"/>
                                        </p:tgtEl>
                                        <p:attrNameLst>
                                          <p:attrName>ppt_y</p:attrName>
                                        </p:attrNameLst>
                                      </p:cBhvr>
                                      <p:tavLst>
                                        <p:tav tm="0">
                                          <p:val>
                                            <p:strVal val="0-#ppt_h/2"/>
                                          </p:val>
                                        </p:tav>
                                        <p:tav tm="100000">
                                          <p:val>
                                            <p:strVal val="#ppt_y"/>
                                          </p:val>
                                        </p:tav>
                                      </p:tavLst>
                                    </p:anim>
                                  </p:childTnLst>
                                </p:cTn>
                              </p:par>
                            </p:childTnLst>
                          </p:cTn>
                        </p:par>
                        <p:par>
                          <p:cTn id="15" fill="hold">
                            <p:stCondLst>
                              <p:cond delay="500"/>
                            </p:stCondLst>
                            <p:childTnLst>
                              <p:par>
                                <p:cTn id="16" presetID="9" presetClass="entr" presetSubtype="0" fill="hold" grpId="0" nodeType="afterEffect">
                                  <p:stCondLst>
                                    <p:cond delay="0"/>
                                  </p:stCondLst>
                                  <p:childTnLst>
                                    <p:set>
                                      <p:cBhvr>
                                        <p:cTn id="17" dur="1" fill="hold">
                                          <p:stCondLst>
                                            <p:cond delay="0"/>
                                          </p:stCondLst>
                                        </p:cTn>
                                        <p:tgtEl>
                                          <p:spTgt spid="654352"/>
                                        </p:tgtEl>
                                        <p:attrNameLst>
                                          <p:attrName>style.visibility</p:attrName>
                                        </p:attrNameLst>
                                      </p:cBhvr>
                                      <p:to>
                                        <p:strVal val="visible"/>
                                      </p:to>
                                    </p:set>
                                    <p:animEffect transition="in" filter="dissolve">
                                      <p:cBhvr>
                                        <p:cTn id="18" dur="500"/>
                                        <p:tgtEl>
                                          <p:spTgt spid="654352"/>
                                        </p:tgtEl>
                                      </p:cBhvr>
                                    </p:animEffect>
                                  </p:childTnLst>
                                </p:cTn>
                              </p:par>
                            </p:childTnLst>
                          </p:cTn>
                        </p:par>
                      </p:childTnLst>
                    </p:cTn>
                  </p:par>
                  <p:par>
                    <p:cTn id="19" fill="hold">
                      <p:stCondLst>
                        <p:cond delay="indefinite"/>
                      </p:stCondLst>
                      <p:childTnLst>
                        <p:par>
                          <p:cTn id="20" fill="hold">
                            <p:stCondLst>
                              <p:cond delay="0"/>
                            </p:stCondLst>
                            <p:childTnLst>
                              <p:par>
                                <p:cTn id="21" presetID="23" presetClass="entr" presetSubtype="16" fill="hold" grpId="0" nodeType="clickEffect">
                                  <p:stCondLst>
                                    <p:cond delay="0"/>
                                  </p:stCondLst>
                                  <p:childTnLst>
                                    <p:set>
                                      <p:cBhvr>
                                        <p:cTn id="22" dur="1" fill="hold">
                                          <p:stCondLst>
                                            <p:cond delay="0"/>
                                          </p:stCondLst>
                                        </p:cTn>
                                        <p:tgtEl>
                                          <p:spTgt spid="654344"/>
                                        </p:tgtEl>
                                        <p:attrNameLst>
                                          <p:attrName>style.visibility</p:attrName>
                                        </p:attrNameLst>
                                      </p:cBhvr>
                                      <p:to>
                                        <p:strVal val="visible"/>
                                      </p:to>
                                    </p:set>
                                    <p:anim calcmode="lin" valueType="num">
                                      <p:cBhvr>
                                        <p:cTn id="23" dur="500" fill="hold"/>
                                        <p:tgtEl>
                                          <p:spTgt spid="654344"/>
                                        </p:tgtEl>
                                        <p:attrNameLst>
                                          <p:attrName>ppt_w</p:attrName>
                                        </p:attrNameLst>
                                      </p:cBhvr>
                                      <p:tavLst>
                                        <p:tav tm="0">
                                          <p:val>
                                            <p:fltVal val="0"/>
                                          </p:val>
                                        </p:tav>
                                        <p:tav tm="100000">
                                          <p:val>
                                            <p:strVal val="#ppt_w"/>
                                          </p:val>
                                        </p:tav>
                                      </p:tavLst>
                                    </p:anim>
                                    <p:anim calcmode="lin" valueType="num">
                                      <p:cBhvr>
                                        <p:cTn id="24" dur="500" fill="hold"/>
                                        <p:tgtEl>
                                          <p:spTgt spid="654344"/>
                                        </p:tgtEl>
                                        <p:attrNameLst>
                                          <p:attrName>ppt_h</p:attrName>
                                        </p:attrNameLst>
                                      </p:cBhvr>
                                      <p:tavLst>
                                        <p:tav tm="0">
                                          <p:val>
                                            <p:fltVal val="0"/>
                                          </p:val>
                                        </p:tav>
                                        <p:tav tm="100000">
                                          <p:val>
                                            <p:strVal val="#ppt_h"/>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6" fill="hold" grpId="0" nodeType="clickEffect">
                                  <p:stCondLst>
                                    <p:cond delay="0"/>
                                  </p:stCondLst>
                                  <p:childTnLst>
                                    <p:set>
                                      <p:cBhvr>
                                        <p:cTn id="28" dur="1" fill="hold">
                                          <p:stCondLst>
                                            <p:cond delay="0"/>
                                          </p:stCondLst>
                                        </p:cTn>
                                        <p:tgtEl>
                                          <p:spTgt spid="654353"/>
                                        </p:tgtEl>
                                        <p:attrNameLst>
                                          <p:attrName>style.visibility</p:attrName>
                                        </p:attrNameLst>
                                      </p:cBhvr>
                                      <p:to>
                                        <p:strVal val="visible"/>
                                      </p:to>
                                    </p:set>
                                    <p:anim calcmode="lin" valueType="num">
                                      <p:cBhvr additive="base">
                                        <p:cTn id="29" dur="500" fill="hold"/>
                                        <p:tgtEl>
                                          <p:spTgt spid="654353"/>
                                        </p:tgtEl>
                                        <p:attrNameLst>
                                          <p:attrName>ppt_x</p:attrName>
                                        </p:attrNameLst>
                                      </p:cBhvr>
                                      <p:tavLst>
                                        <p:tav tm="0">
                                          <p:val>
                                            <p:strVal val="1+#ppt_w/2"/>
                                          </p:val>
                                        </p:tav>
                                        <p:tav tm="100000">
                                          <p:val>
                                            <p:strVal val="#ppt_x"/>
                                          </p:val>
                                        </p:tav>
                                      </p:tavLst>
                                    </p:anim>
                                    <p:anim calcmode="lin" valueType="num">
                                      <p:cBhvr additive="base">
                                        <p:cTn id="30" dur="500" fill="hold"/>
                                        <p:tgtEl>
                                          <p:spTgt spid="654353"/>
                                        </p:tgtEl>
                                        <p:attrNameLst>
                                          <p:attrName>ppt_y</p:attrName>
                                        </p:attrNameLst>
                                      </p:cBhvr>
                                      <p:tavLst>
                                        <p:tav tm="0">
                                          <p:val>
                                            <p:strVal val="1+#ppt_h/2"/>
                                          </p:val>
                                        </p:tav>
                                        <p:tav tm="100000">
                                          <p:val>
                                            <p:strVal val="#ppt_y"/>
                                          </p:val>
                                        </p:tav>
                                      </p:tavLst>
                                    </p:anim>
                                  </p:childTnLst>
                                </p:cTn>
                              </p:par>
                            </p:childTnLst>
                          </p:cTn>
                        </p:par>
                        <p:par>
                          <p:cTn id="31" fill="hold">
                            <p:stCondLst>
                              <p:cond delay="500"/>
                            </p:stCondLst>
                            <p:childTnLst>
                              <p:par>
                                <p:cTn id="32" presetID="9" presetClass="entr" presetSubtype="0" fill="hold" grpId="0" nodeType="afterEffect">
                                  <p:stCondLst>
                                    <p:cond delay="0"/>
                                  </p:stCondLst>
                                  <p:childTnLst>
                                    <p:set>
                                      <p:cBhvr>
                                        <p:cTn id="33" dur="1" fill="hold">
                                          <p:stCondLst>
                                            <p:cond delay="0"/>
                                          </p:stCondLst>
                                        </p:cTn>
                                        <p:tgtEl>
                                          <p:spTgt spid="654354"/>
                                        </p:tgtEl>
                                        <p:attrNameLst>
                                          <p:attrName>style.visibility</p:attrName>
                                        </p:attrNameLst>
                                      </p:cBhvr>
                                      <p:to>
                                        <p:strVal val="visible"/>
                                      </p:to>
                                    </p:set>
                                    <p:animEffect transition="in" filter="dissolve">
                                      <p:cBhvr>
                                        <p:cTn id="34" dur="500"/>
                                        <p:tgtEl>
                                          <p:spTgt spid="654354"/>
                                        </p:tgtEl>
                                      </p:cBhvr>
                                    </p:animEffect>
                                  </p:childTnLst>
                                </p:cTn>
                              </p:par>
                            </p:childTnLst>
                          </p:cTn>
                        </p:par>
                      </p:childTnLst>
                    </p:cTn>
                  </p:par>
                  <p:par>
                    <p:cTn id="35" fill="hold">
                      <p:stCondLst>
                        <p:cond delay="indefinite"/>
                      </p:stCondLst>
                      <p:childTnLst>
                        <p:par>
                          <p:cTn id="36" fill="hold">
                            <p:stCondLst>
                              <p:cond delay="0"/>
                            </p:stCondLst>
                            <p:childTnLst>
                              <p:par>
                                <p:cTn id="37" presetID="23" presetClass="entr" presetSubtype="16" fill="hold" grpId="0" nodeType="clickEffect">
                                  <p:stCondLst>
                                    <p:cond delay="0"/>
                                  </p:stCondLst>
                                  <p:childTnLst>
                                    <p:set>
                                      <p:cBhvr>
                                        <p:cTn id="38" dur="1" fill="hold">
                                          <p:stCondLst>
                                            <p:cond delay="0"/>
                                          </p:stCondLst>
                                        </p:cTn>
                                        <p:tgtEl>
                                          <p:spTgt spid="654346"/>
                                        </p:tgtEl>
                                        <p:attrNameLst>
                                          <p:attrName>style.visibility</p:attrName>
                                        </p:attrNameLst>
                                      </p:cBhvr>
                                      <p:to>
                                        <p:strVal val="visible"/>
                                      </p:to>
                                    </p:set>
                                    <p:anim calcmode="lin" valueType="num">
                                      <p:cBhvr>
                                        <p:cTn id="39" dur="500" fill="hold"/>
                                        <p:tgtEl>
                                          <p:spTgt spid="654346"/>
                                        </p:tgtEl>
                                        <p:attrNameLst>
                                          <p:attrName>ppt_w</p:attrName>
                                        </p:attrNameLst>
                                      </p:cBhvr>
                                      <p:tavLst>
                                        <p:tav tm="0">
                                          <p:val>
                                            <p:fltVal val="0"/>
                                          </p:val>
                                        </p:tav>
                                        <p:tav tm="100000">
                                          <p:val>
                                            <p:strVal val="#ppt_w"/>
                                          </p:val>
                                        </p:tav>
                                      </p:tavLst>
                                    </p:anim>
                                    <p:anim calcmode="lin" valueType="num">
                                      <p:cBhvr>
                                        <p:cTn id="40" dur="500" fill="hold"/>
                                        <p:tgtEl>
                                          <p:spTgt spid="654346"/>
                                        </p:tgtEl>
                                        <p:attrNameLst>
                                          <p:attrName>ppt_h</p:attrName>
                                        </p:attrNameLst>
                                      </p:cBhvr>
                                      <p:tavLst>
                                        <p:tav tm="0">
                                          <p:val>
                                            <p:fltVal val="0"/>
                                          </p:val>
                                        </p:tav>
                                        <p:tav tm="100000">
                                          <p:val>
                                            <p:strVal val="#ppt_h"/>
                                          </p:val>
                                        </p:tav>
                                      </p:tavLst>
                                    </p:anim>
                                  </p:childTnLst>
                                </p:cTn>
                              </p:par>
                            </p:childTnLst>
                          </p:cTn>
                        </p:par>
                      </p:childTnLst>
                    </p:cTn>
                  </p:par>
                  <p:par>
                    <p:cTn id="41" fill="hold">
                      <p:stCondLst>
                        <p:cond delay="indefinite"/>
                      </p:stCondLst>
                      <p:childTnLst>
                        <p:par>
                          <p:cTn id="42" fill="hold">
                            <p:stCondLst>
                              <p:cond delay="0"/>
                            </p:stCondLst>
                            <p:childTnLst>
                              <p:par>
                                <p:cTn id="43" presetID="2" presetClass="entr" presetSubtype="9" fill="hold" grpId="0" nodeType="clickEffect">
                                  <p:stCondLst>
                                    <p:cond delay="0"/>
                                  </p:stCondLst>
                                  <p:childTnLst>
                                    <p:set>
                                      <p:cBhvr>
                                        <p:cTn id="44" dur="1" fill="hold">
                                          <p:stCondLst>
                                            <p:cond delay="0"/>
                                          </p:stCondLst>
                                        </p:cTn>
                                        <p:tgtEl>
                                          <p:spTgt spid="654357"/>
                                        </p:tgtEl>
                                        <p:attrNameLst>
                                          <p:attrName>style.visibility</p:attrName>
                                        </p:attrNameLst>
                                      </p:cBhvr>
                                      <p:to>
                                        <p:strVal val="visible"/>
                                      </p:to>
                                    </p:set>
                                    <p:anim calcmode="lin" valueType="num">
                                      <p:cBhvr additive="base">
                                        <p:cTn id="45" dur="500" fill="hold"/>
                                        <p:tgtEl>
                                          <p:spTgt spid="654357"/>
                                        </p:tgtEl>
                                        <p:attrNameLst>
                                          <p:attrName>ppt_x</p:attrName>
                                        </p:attrNameLst>
                                      </p:cBhvr>
                                      <p:tavLst>
                                        <p:tav tm="0">
                                          <p:val>
                                            <p:strVal val="0-#ppt_w/2"/>
                                          </p:val>
                                        </p:tav>
                                        <p:tav tm="100000">
                                          <p:val>
                                            <p:strVal val="#ppt_x"/>
                                          </p:val>
                                        </p:tav>
                                      </p:tavLst>
                                    </p:anim>
                                    <p:anim calcmode="lin" valueType="num">
                                      <p:cBhvr additive="base">
                                        <p:cTn id="46" dur="500" fill="hold"/>
                                        <p:tgtEl>
                                          <p:spTgt spid="654357"/>
                                        </p:tgtEl>
                                        <p:attrNameLst>
                                          <p:attrName>ppt_y</p:attrName>
                                        </p:attrNameLst>
                                      </p:cBhvr>
                                      <p:tavLst>
                                        <p:tav tm="0">
                                          <p:val>
                                            <p:strVal val="0-#ppt_h/2"/>
                                          </p:val>
                                        </p:tav>
                                        <p:tav tm="100000">
                                          <p:val>
                                            <p:strVal val="#ppt_y"/>
                                          </p:val>
                                        </p:tav>
                                      </p:tavLst>
                                    </p:anim>
                                  </p:childTnLst>
                                </p:cTn>
                              </p:par>
                            </p:childTnLst>
                          </p:cTn>
                        </p:par>
                        <p:par>
                          <p:cTn id="47" fill="hold">
                            <p:stCondLst>
                              <p:cond delay="500"/>
                            </p:stCondLst>
                            <p:childTnLst>
                              <p:par>
                                <p:cTn id="48" presetID="9" presetClass="entr" presetSubtype="0" fill="hold" grpId="0" nodeType="afterEffect">
                                  <p:stCondLst>
                                    <p:cond delay="0"/>
                                  </p:stCondLst>
                                  <p:childTnLst>
                                    <p:set>
                                      <p:cBhvr>
                                        <p:cTn id="49" dur="1" fill="hold">
                                          <p:stCondLst>
                                            <p:cond delay="0"/>
                                          </p:stCondLst>
                                        </p:cTn>
                                        <p:tgtEl>
                                          <p:spTgt spid="654358"/>
                                        </p:tgtEl>
                                        <p:attrNameLst>
                                          <p:attrName>style.visibility</p:attrName>
                                        </p:attrNameLst>
                                      </p:cBhvr>
                                      <p:to>
                                        <p:strVal val="visible"/>
                                      </p:to>
                                    </p:set>
                                    <p:animEffect transition="in" filter="dissolve">
                                      <p:cBhvr>
                                        <p:cTn id="50" dur="500"/>
                                        <p:tgtEl>
                                          <p:spTgt spid="65435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54343" grpId="0" autoUpdateAnimBg="0"/>
      <p:bldP spid="654344" grpId="0" autoUpdateAnimBg="0"/>
      <p:bldP spid="654346" grpId="0" autoUpdateAnimBg="0"/>
      <p:bldP spid="654351" grpId="0" animBg="1" autoUpdateAnimBg="0"/>
      <p:bldP spid="654352" grpId="0" autoUpdateAnimBg="0"/>
      <p:bldP spid="654353" grpId="0" animBg="1" autoUpdateAnimBg="0"/>
      <p:bldP spid="654354" grpId="0" autoUpdateAnimBg="0"/>
      <p:bldP spid="654357" grpId="0" animBg="1" autoUpdateAnimBg="0"/>
      <p:bldP spid="654358" grpId="0" autoUpdateAnimBg="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16632"/>
            <a:ext cx="9144000" cy="634082"/>
          </a:xfrm>
        </p:spPr>
        <p:txBody>
          <a:bodyPr>
            <a:normAutofit fontScale="90000"/>
            <a:scene3d>
              <a:camera prst="orthographicFront">
                <a:rot lat="0" lon="0" rev="0"/>
              </a:camera>
              <a:lightRig rig="contrasting" dir="t">
                <a:rot lat="0" lon="0" rev="4500000"/>
              </a:lightRig>
            </a:scene3d>
            <a:sp3d contourW="6350" prstMaterial="metal">
              <a:contourClr>
                <a:schemeClr val="accent1">
                  <a:shade val="75000"/>
                </a:schemeClr>
              </a:contourClr>
            </a:sp3d>
          </a:bodyPr>
          <a:lstStyle/>
          <a:p>
            <a:pPr algn="ctr">
              <a:defRPr/>
            </a:pPr>
            <a:r>
              <a:rPr lang="en-US" dirty="0" smtClean="0">
                <a:solidFill>
                  <a:srgbClr val="339933"/>
                </a:solidFill>
              </a:rPr>
              <a:t>The “Games For Learning” Sequence</a:t>
            </a:r>
            <a:endParaRPr lang="en-GB" dirty="0">
              <a:solidFill>
                <a:srgbClr val="339933"/>
              </a:solidFill>
            </a:endParaRPr>
          </a:p>
        </p:txBody>
      </p:sp>
      <p:pic>
        <p:nvPicPr>
          <p:cNvPr id="115716" name="Picture 4"/>
          <p:cNvPicPr>
            <a:picLocks noChangeAspect="1" noChangeArrowheads="1"/>
          </p:cNvPicPr>
          <p:nvPr/>
        </p:nvPicPr>
        <p:blipFill>
          <a:blip r:embed="rId3" cstate="print"/>
          <a:srcRect/>
          <a:stretch>
            <a:fillRect/>
          </a:stretch>
        </p:blipFill>
        <p:spPr bwMode="auto">
          <a:xfrm>
            <a:off x="1187450" y="1054720"/>
            <a:ext cx="6481763" cy="4246563"/>
          </a:xfrm>
          <a:prstGeom prst="rect">
            <a:avLst/>
          </a:prstGeom>
          <a:noFill/>
          <a:ln w="9525">
            <a:noFill/>
            <a:miter lim="800000"/>
            <a:headEnd/>
            <a:tailEnd/>
          </a:ln>
        </p:spPr>
      </p:pic>
      <p:sp>
        <p:nvSpPr>
          <p:cNvPr id="8" name="Rounded Rectangle 7"/>
          <p:cNvSpPr/>
          <p:nvPr/>
        </p:nvSpPr>
        <p:spPr>
          <a:xfrm>
            <a:off x="3978275" y="1013113"/>
            <a:ext cx="1187450" cy="914400"/>
          </a:xfrm>
          <a:prstGeom prst="roundRect">
            <a:avLst/>
          </a:prstGeom>
        </p:spPr>
        <p:style>
          <a:lnRef idx="1">
            <a:schemeClr val="accent1"/>
          </a:lnRef>
          <a:fillRef idx="3">
            <a:schemeClr val="accent1"/>
          </a:fillRef>
          <a:effectRef idx="2">
            <a:schemeClr val="accent1"/>
          </a:effectRef>
          <a:fontRef idx="minor">
            <a:schemeClr val="lt1"/>
          </a:fontRef>
        </p:style>
        <p:txBody>
          <a:bodyPr anchor="ctr"/>
          <a:lstStyle/>
          <a:p>
            <a:pPr algn="ctr">
              <a:defRPr/>
            </a:pPr>
            <a:r>
              <a:rPr lang="en-GB" dirty="0">
                <a:solidFill>
                  <a:srgbClr val="002060"/>
                </a:solidFill>
              </a:rPr>
              <a:t>Warm Up</a:t>
            </a:r>
          </a:p>
        </p:txBody>
      </p:sp>
      <p:sp>
        <p:nvSpPr>
          <p:cNvPr id="13" name="Rounded Rectangle 12"/>
          <p:cNvSpPr/>
          <p:nvPr/>
        </p:nvSpPr>
        <p:spPr>
          <a:xfrm>
            <a:off x="6019800" y="4681538"/>
            <a:ext cx="1692275" cy="1050925"/>
          </a:xfrm>
          <a:prstGeom prst="roundRect">
            <a:avLst/>
          </a:prstGeom>
        </p:spPr>
        <p:style>
          <a:lnRef idx="1">
            <a:schemeClr val="accent1"/>
          </a:lnRef>
          <a:fillRef idx="3">
            <a:schemeClr val="accent1"/>
          </a:fillRef>
          <a:effectRef idx="2">
            <a:schemeClr val="accent1"/>
          </a:effectRef>
          <a:fontRef idx="minor">
            <a:schemeClr val="lt1"/>
          </a:fontRef>
        </p:style>
        <p:txBody>
          <a:bodyPr anchor="ctr"/>
          <a:lstStyle/>
          <a:p>
            <a:pPr algn="ctr">
              <a:defRPr/>
            </a:pPr>
            <a:r>
              <a:rPr lang="en-GB" dirty="0">
                <a:solidFill>
                  <a:srgbClr val="002060"/>
                </a:solidFill>
              </a:rPr>
              <a:t>Challenges</a:t>
            </a:r>
          </a:p>
          <a:p>
            <a:pPr algn="ctr">
              <a:defRPr/>
            </a:pPr>
            <a:r>
              <a:rPr lang="en-GB" dirty="0">
                <a:solidFill>
                  <a:srgbClr val="002060"/>
                </a:solidFill>
              </a:rPr>
              <a:t>and</a:t>
            </a:r>
          </a:p>
          <a:p>
            <a:pPr algn="ctr">
              <a:defRPr/>
            </a:pPr>
            <a:r>
              <a:rPr lang="en-GB" dirty="0">
                <a:solidFill>
                  <a:srgbClr val="002060"/>
                </a:solidFill>
              </a:rPr>
              <a:t> Questioning</a:t>
            </a:r>
          </a:p>
        </p:txBody>
      </p:sp>
      <p:sp>
        <p:nvSpPr>
          <p:cNvPr id="14" name="Rounded Rectangle 13"/>
          <p:cNvSpPr/>
          <p:nvPr/>
        </p:nvSpPr>
        <p:spPr>
          <a:xfrm>
            <a:off x="3635375" y="4941888"/>
            <a:ext cx="1684338" cy="1050925"/>
          </a:xfrm>
          <a:prstGeom prst="roundRect">
            <a:avLst/>
          </a:prstGeom>
        </p:spPr>
        <p:style>
          <a:lnRef idx="1">
            <a:schemeClr val="accent1"/>
          </a:lnRef>
          <a:fillRef idx="3">
            <a:schemeClr val="accent1"/>
          </a:fillRef>
          <a:effectRef idx="2">
            <a:schemeClr val="accent1"/>
          </a:effectRef>
          <a:fontRef idx="minor">
            <a:schemeClr val="lt1"/>
          </a:fontRef>
        </p:style>
        <p:txBody>
          <a:bodyPr anchor="ctr"/>
          <a:lstStyle/>
          <a:p>
            <a:pPr algn="ctr">
              <a:defRPr/>
            </a:pPr>
            <a:r>
              <a:rPr lang="en-GB" dirty="0">
                <a:solidFill>
                  <a:srgbClr val="002060"/>
                </a:solidFill>
              </a:rPr>
              <a:t>Game Modification</a:t>
            </a:r>
          </a:p>
        </p:txBody>
      </p:sp>
      <p:sp>
        <p:nvSpPr>
          <p:cNvPr id="15" name="Rounded Rectangle 14"/>
          <p:cNvSpPr/>
          <p:nvPr/>
        </p:nvSpPr>
        <p:spPr>
          <a:xfrm>
            <a:off x="1187450" y="1027128"/>
            <a:ext cx="2108200" cy="1030287"/>
          </a:xfrm>
          <a:prstGeom prst="roundRect">
            <a:avLst/>
          </a:prstGeom>
        </p:spPr>
        <p:style>
          <a:lnRef idx="1">
            <a:schemeClr val="accent1"/>
          </a:lnRef>
          <a:fillRef idx="3">
            <a:schemeClr val="accent1"/>
          </a:fillRef>
          <a:effectRef idx="2">
            <a:schemeClr val="accent1"/>
          </a:effectRef>
          <a:fontRef idx="minor">
            <a:schemeClr val="lt1"/>
          </a:fontRef>
        </p:style>
        <p:txBody>
          <a:bodyPr anchor="ctr"/>
          <a:lstStyle/>
          <a:p>
            <a:pPr algn="ctr">
              <a:defRPr/>
            </a:pPr>
            <a:r>
              <a:rPr lang="en-GB" sz="1600" dirty="0">
                <a:solidFill>
                  <a:srgbClr val="002060"/>
                </a:solidFill>
              </a:rPr>
              <a:t>Game modification for skill development, </a:t>
            </a:r>
          </a:p>
          <a:p>
            <a:pPr algn="ctr">
              <a:defRPr/>
            </a:pPr>
            <a:r>
              <a:rPr lang="en-GB" sz="1600" dirty="0">
                <a:solidFill>
                  <a:srgbClr val="002060"/>
                </a:solidFill>
              </a:rPr>
              <a:t>when neede</a:t>
            </a:r>
            <a:r>
              <a:rPr lang="en-GB" dirty="0">
                <a:solidFill>
                  <a:srgbClr val="002060"/>
                </a:solidFill>
              </a:rPr>
              <a:t>d</a:t>
            </a:r>
          </a:p>
        </p:txBody>
      </p:sp>
      <p:sp>
        <p:nvSpPr>
          <p:cNvPr id="16" name="Rounded Rectangle 15"/>
          <p:cNvSpPr/>
          <p:nvPr/>
        </p:nvSpPr>
        <p:spPr>
          <a:xfrm>
            <a:off x="1187450" y="4941888"/>
            <a:ext cx="1714500" cy="1050925"/>
          </a:xfrm>
          <a:prstGeom prst="roundRect">
            <a:avLst/>
          </a:prstGeom>
        </p:spPr>
        <p:style>
          <a:lnRef idx="1">
            <a:schemeClr val="accent1"/>
          </a:lnRef>
          <a:fillRef idx="3">
            <a:schemeClr val="accent1"/>
          </a:fillRef>
          <a:effectRef idx="2">
            <a:schemeClr val="accent1"/>
          </a:effectRef>
          <a:fontRef idx="minor">
            <a:schemeClr val="lt1"/>
          </a:fontRef>
        </p:style>
        <p:txBody>
          <a:bodyPr anchor="ctr"/>
          <a:lstStyle/>
          <a:p>
            <a:pPr algn="ctr">
              <a:defRPr/>
            </a:pPr>
            <a:r>
              <a:rPr lang="en-GB" dirty="0">
                <a:solidFill>
                  <a:srgbClr val="002060"/>
                </a:solidFill>
              </a:rPr>
              <a:t>Challenges</a:t>
            </a:r>
          </a:p>
          <a:p>
            <a:pPr algn="ctr">
              <a:defRPr/>
            </a:pPr>
            <a:r>
              <a:rPr lang="en-GB" dirty="0">
                <a:solidFill>
                  <a:srgbClr val="002060"/>
                </a:solidFill>
              </a:rPr>
              <a:t>and</a:t>
            </a:r>
          </a:p>
          <a:p>
            <a:pPr algn="ctr">
              <a:defRPr/>
            </a:pPr>
            <a:r>
              <a:rPr lang="en-GB" dirty="0">
                <a:solidFill>
                  <a:srgbClr val="002060"/>
                </a:solidFill>
              </a:rPr>
              <a:t> Questioning</a:t>
            </a:r>
          </a:p>
        </p:txBody>
      </p:sp>
      <p:sp>
        <p:nvSpPr>
          <p:cNvPr id="17" name="Curved Left Arrow 16"/>
          <p:cNvSpPr/>
          <p:nvPr/>
        </p:nvSpPr>
        <p:spPr>
          <a:xfrm>
            <a:off x="7791450" y="1414463"/>
            <a:ext cx="806450" cy="3959225"/>
          </a:xfrm>
          <a:prstGeom prst="curvedLeftArrow">
            <a:avLst/>
          </a:prstGeom>
          <a:solidFill>
            <a:srgbClr val="FF0000"/>
          </a:solidFill>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GB"/>
          </a:p>
        </p:txBody>
      </p:sp>
      <p:sp>
        <p:nvSpPr>
          <p:cNvPr id="18" name="Curved Right Arrow 17"/>
          <p:cNvSpPr/>
          <p:nvPr/>
        </p:nvSpPr>
        <p:spPr>
          <a:xfrm flipV="1">
            <a:off x="376237" y="1640970"/>
            <a:ext cx="731838" cy="3744912"/>
          </a:xfrm>
          <a:prstGeom prst="curvedRightArrow">
            <a:avLst/>
          </a:prstGeom>
          <a:solidFill>
            <a:srgbClr val="FF0000"/>
          </a:solidFill>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GB">
              <a:solidFill>
                <a:schemeClr val="tx1"/>
              </a:solidFill>
            </a:endParaRPr>
          </a:p>
        </p:txBody>
      </p:sp>
      <p:sp>
        <p:nvSpPr>
          <p:cNvPr id="19" name="Left Arrow 18"/>
          <p:cNvSpPr/>
          <p:nvPr/>
        </p:nvSpPr>
        <p:spPr>
          <a:xfrm>
            <a:off x="5364163" y="5373688"/>
            <a:ext cx="576262" cy="271462"/>
          </a:xfrm>
          <a:prstGeom prst="leftArrow">
            <a:avLst/>
          </a:prstGeom>
          <a:solidFill>
            <a:srgbClr val="FF0000"/>
          </a:solidFill>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GB"/>
          </a:p>
        </p:txBody>
      </p:sp>
      <p:sp>
        <p:nvSpPr>
          <p:cNvPr id="20" name="Left Arrow 19"/>
          <p:cNvSpPr/>
          <p:nvPr/>
        </p:nvSpPr>
        <p:spPr>
          <a:xfrm>
            <a:off x="2987675" y="5373688"/>
            <a:ext cx="576263" cy="271462"/>
          </a:xfrm>
          <a:prstGeom prst="leftArrow">
            <a:avLst/>
          </a:prstGeom>
          <a:solidFill>
            <a:srgbClr val="FF0000"/>
          </a:solidFill>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GB"/>
          </a:p>
        </p:txBody>
      </p:sp>
      <p:sp>
        <p:nvSpPr>
          <p:cNvPr id="21" name="Right Arrow 20"/>
          <p:cNvSpPr/>
          <p:nvPr/>
        </p:nvSpPr>
        <p:spPr>
          <a:xfrm>
            <a:off x="5364163" y="1299657"/>
            <a:ext cx="863600" cy="341313"/>
          </a:xfrm>
          <a:prstGeom prst="rightArrow">
            <a:avLst/>
          </a:prstGeom>
          <a:solidFill>
            <a:srgbClr val="FF0000"/>
          </a:solidFill>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GB"/>
          </a:p>
        </p:txBody>
      </p:sp>
      <p:sp>
        <p:nvSpPr>
          <p:cNvPr id="22" name="Rounded Rectangle 21"/>
          <p:cNvSpPr/>
          <p:nvPr/>
        </p:nvSpPr>
        <p:spPr>
          <a:xfrm>
            <a:off x="6443663" y="1085071"/>
            <a:ext cx="1187450" cy="914400"/>
          </a:xfrm>
          <a:prstGeom prst="roundRect">
            <a:avLst/>
          </a:prstGeom>
        </p:spPr>
        <p:style>
          <a:lnRef idx="1">
            <a:schemeClr val="accent1"/>
          </a:lnRef>
          <a:fillRef idx="3">
            <a:schemeClr val="accent1"/>
          </a:fillRef>
          <a:effectRef idx="2">
            <a:schemeClr val="accent1"/>
          </a:effectRef>
          <a:fontRef idx="minor">
            <a:schemeClr val="lt1"/>
          </a:fontRef>
        </p:style>
        <p:txBody>
          <a:bodyPr anchor="ctr"/>
          <a:lstStyle/>
          <a:p>
            <a:pPr algn="ctr">
              <a:defRPr/>
            </a:pPr>
            <a:r>
              <a:rPr lang="en-GB" dirty="0">
                <a:solidFill>
                  <a:srgbClr val="002060"/>
                </a:solidFill>
              </a:rPr>
              <a:t>Game</a:t>
            </a:r>
          </a:p>
        </p:txBody>
      </p:sp>
    </p:spTree>
    <p:extLst>
      <p:ext uri="{BB962C8B-B14F-4D97-AF65-F5344CB8AC3E}">
        <p14:creationId xmlns:p14="http://schemas.microsoft.com/office/powerpoint/2010/main" val="42379248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1"/>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2"/>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7"/>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3"/>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9"/>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4"/>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20"/>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6"/>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18"/>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1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13" grpId="0" animBg="1"/>
      <p:bldP spid="14" grpId="0" animBg="1"/>
      <p:bldP spid="15" grpId="0" animBg="1"/>
      <p:bldP spid="16" grpId="0" animBg="1"/>
      <p:bldP spid="17" grpId="0" animBg="1"/>
      <p:bldP spid="18" grpId="0" animBg="1"/>
      <p:bldP spid="19" grpId="0" animBg="1"/>
      <p:bldP spid="20" grpId="0" animBg="1"/>
      <p:bldP spid="21" grpId="0" animBg="1"/>
      <p:bldP spid="22" grpId="0" animBg="1"/>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15888"/>
            <a:ext cx="9144000" cy="504825"/>
          </a:xfrm>
        </p:spPr>
        <p:txBody>
          <a:bodyPr>
            <a:normAutofit fontScale="90000"/>
            <a:scene3d>
              <a:camera prst="orthographicFront">
                <a:rot lat="0" lon="0" rev="0"/>
              </a:camera>
              <a:lightRig rig="contrasting" dir="t">
                <a:rot lat="0" lon="0" rev="4500000"/>
              </a:lightRig>
            </a:scene3d>
            <a:sp3d contourW="6350" prstMaterial="metal">
              <a:contourClr>
                <a:schemeClr val="accent1">
                  <a:shade val="75000"/>
                </a:schemeClr>
              </a:contourClr>
            </a:sp3d>
          </a:bodyPr>
          <a:lstStyle/>
          <a:p>
            <a:pPr algn="ctr">
              <a:defRPr/>
            </a:pPr>
            <a:r>
              <a:rPr lang="en-GB" dirty="0" smtClean="0">
                <a:solidFill>
                  <a:srgbClr val="339933"/>
                </a:solidFill>
              </a:rPr>
              <a:t>Games Can Be ‘Modified’ By:</a:t>
            </a:r>
            <a:endParaRPr lang="en-GB" dirty="0">
              <a:solidFill>
                <a:srgbClr val="339933"/>
              </a:solidFill>
            </a:endParaRPr>
          </a:p>
        </p:txBody>
      </p:sp>
      <p:sp>
        <p:nvSpPr>
          <p:cNvPr id="3" name="Content Placeholder 2"/>
          <p:cNvSpPr>
            <a:spLocks noGrp="1"/>
          </p:cNvSpPr>
          <p:nvPr>
            <p:ph idx="1"/>
          </p:nvPr>
        </p:nvSpPr>
        <p:spPr>
          <a:xfrm>
            <a:off x="468313" y="1196975"/>
            <a:ext cx="8229600" cy="4708525"/>
          </a:xfrm>
        </p:spPr>
        <p:txBody>
          <a:bodyPr>
            <a:normAutofit fontScale="62500" lnSpcReduction="20000"/>
          </a:bodyPr>
          <a:lstStyle/>
          <a:p>
            <a:pPr>
              <a:defRPr/>
            </a:pPr>
            <a:r>
              <a:rPr lang="en-GB" b="1" dirty="0"/>
              <a:t>Varying the playing area</a:t>
            </a:r>
            <a:r>
              <a:rPr lang="en-GB" dirty="0"/>
              <a:t> in which the game takes place. Longer or shorter, narrower or </a:t>
            </a:r>
            <a:r>
              <a:rPr lang="en-GB" dirty="0" smtClean="0"/>
              <a:t>wider, shape –e.g. funnel</a:t>
            </a:r>
          </a:p>
          <a:p>
            <a:pPr>
              <a:defRPr/>
            </a:pPr>
            <a:endParaRPr lang="en-GB" sz="1800" dirty="0" smtClean="0"/>
          </a:p>
          <a:p>
            <a:pPr>
              <a:defRPr/>
            </a:pPr>
            <a:r>
              <a:rPr lang="en-GB" b="1" dirty="0">
                <a:solidFill>
                  <a:srgbClr val="0000FF"/>
                </a:solidFill>
              </a:rPr>
              <a:t>Changing the starting space </a:t>
            </a:r>
            <a:r>
              <a:rPr lang="en-GB" dirty="0">
                <a:solidFill>
                  <a:srgbClr val="0000FF"/>
                </a:solidFill>
              </a:rPr>
              <a:t>between attack and defence, closer, further away, </a:t>
            </a:r>
            <a:r>
              <a:rPr lang="en-GB" dirty="0" smtClean="0">
                <a:solidFill>
                  <a:srgbClr val="0000FF"/>
                </a:solidFill>
              </a:rPr>
              <a:t>wider</a:t>
            </a:r>
          </a:p>
          <a:p>
            <a:pPr>
              <a:defRPr/>
            </a:pPr>
            <a:endParaRPr lang="en-GB" sz="1800" dirty="0">
              <a:solidFill>
                <a:srgbClr val="4514A1"/>
              </a:solidFill>
            </a:endParaRPr>
          </a:p>
          <a:p>
            <a:pPr>
              <a:defRPr/>
            </a:pPr>
            <a:r>
              <a:rPr lang="en-GB" b="1" dirty="0"/>
              <a:t>Varying the shape/positioning </a:t>
            </a:r>
            <a:r>
              <a:rPr lang="en-GB" dirty="0"/>
              <a:t>of the attack and defence, bunched, spread, single file, various groupings (2s, 3s, 4s</a:t>
            </a:r>
            <a:r>
              <a:rPr lang="en-GB" dirty="0" smtClean="0"/>
              <a:t>)</a:t>
            </a:r>
          </a:p>
          <a:p>
            <a:pPr>
              <a:defRPr/>
            </a:pPr>
            <a:endParaRPr lang="en-GB" sz="1800" dirty="0"/>
          </a:p>
          <a:p>
            <a:pPr>
              <a:defRPr/>
            </a:pPr>
            <a:r>
              <a:rPr lang="en-GB" b="1" dirty="0">
                <a:solidFill>
                  <a:srgbClr val="0000FF"/>
                </a:solidFill>
              </a:rPr>
              <a:t>Different starting positions – </a:t>
            </a:r>
            <a:r>
              <a:rPr lang="en-GB" dirty="0">
                <a:solidFill>
                  <a:srgbClr val="0000FF"/>
                </a:solidFill>
              </a:rPr>
              <a:t>contesting the ball, sprint starts, lying down, back turned, kneeling, </a:t>
            </a:r>
            <a:r>
              <a:rPr lang="en-GB" dirty="0" smtClean="0">
                <a:solidFill>
                  <a:srgbClr val="0000FF"/>
                </a:solidFill>
              </a:rPr>
              <a:t>tackling</a:t>
            </a:r>
          </a:p>
          <a:p>
            <a:pPr>
              <a:defRPr/>
            </a:pPr>
            <a:endParaRPr lang="en-GB" sz="1800" dirty="0">
              <a:solidFill>
                <a:srgbClr val="4514A1"/>
              </a:solidFill>
            </a:endParaRPr>
          </a:p>
          <a:p>
            <a:pPr>
              <a:defRPr/>
            </a:pPr>
            <a:r>
              <a:rPr lang="en-GB" b="1" dirty="0"/>
              <a:t>Introducing the ball </a:t>
            </a:r>
            <a:r>
              <a:rPr lang="en-GB" dirty="0"/>
              <a:t>in a variety of ways, pass, high ball, kick, roll, </a:t>
            </a:r>
            <a:r>
              <a:rPr lang="en-GB" dirty="0" smtClean="0"/>
              <a:t>bounce</a:t>
            </a:r>
          </a:p>
          <a:p>
            <a:pPr>
              <a:defRPr/>
            </a:pPr>
            <a:endParaRPr lang="en-GB" sz="1800" dirty="0"/>
          </a:p>
          <a:p>
            <a:pPr>
              <a:defRPr/>
            </a:pPr>
            <a:r>
              <a:rPr lang="en-GB" b="1" dirty="0">
                <a:solidFill>
                  <a:srgbClr val="0000FF"/>
                </a:solidFill>
              </a:rPr>
              <a:t>Dynamic starts (moving) </a:t>
            </a:r>
            <a:r>
              <a:rPr lang="en-GB" dirty="0">
                <a:solidFill>
                  <a:srgbClr val="0000FF"/>
                </a:solidFill>
              </a:rPr>
              <a:t>to the game, no static situations, always </a:t>
            </a:r>
            <a:r>
              <a:rPr lang="en-GB" dirty="0" smtClean="0">
                <a:solidFill>
                  <a:srgbClr val="0000FF"/>
                </a:solidFill>
              </a:rPr>
              <a:t>moving</a:t>
            </a:r>
          </a:p>
          <a:p>
            <a:pPr>
              <a:buFontTx/>
              <a:buNone/>
              <a:defRPr/>
            </a:pPr>
            <a:endParaRPr lang="en-GB" sz="1800" dirty="0" smtClean="0">
              <a:solidFill>
                <a:srgbClr val="4514A1"/>
              </a:solidFill>
            </a:endParaRPr>
          </a:p>
          <a:p>
            <a:pPr>
              <a:defRPr/>
            </a:pPr>
            <a:r>
              <a:rPr lang="en-GB" b="1" dirty="0" smtClean="0"/>
              <a:t>Varying the numbers playing </a:t>
            </a:r>
            <a:r>
              <a:rPr lang="en-GB" dirty="0" smtClean="0"/>
              <a:t>– 7v5, 4v2, 3v2, 1v1, 2v2 etc.</a:t>
            </a:r>
          </a:p>
          <a:p>
            <a:pPr>
              <a:defRPr/>
            </a:pPr>
            <a:endParaRPr lang="en-GB" dirty="0"/>
          </a:p>
        </p:txBody>
      </p:sp>
    </p:spTree>
    <p:extLst>
      <p:ext uri="{BB962C8B-B14F-4D97-AF65-F5344CB8AC3E}">
        <p14:creationId xmlns:p14="http://schemas.microsoft.com/office/powerpoint/2010/main" val="14984966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12" end="1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88640"/>
            <a:ext cx="9144000" cy="359465"/>
          </a:xfrm>
        </p:spPr>
        <p:txBody>
          <a:bodyPr>
            <a:normAutofit fontScale="90000"/>
            <a:scene3d>
              <a:camera prst="orthographicFront">
                <a:rot lat="0" lon="0" rev="0"/>
              </a:camera>
              <a:lightRig rig="contrasting" dir="t">
                <a:rot lat="0" lon="0" rev="4500000"/>
              </a:lightRig>
            </a:scene3d>
            <a:sp3d contourW="6350" prstMaterial="metal">
              <a:contourClr>
                <a:schemeClr val="accent1">
                  <a:shade val="75000"/>
                </a:schemeClr>
              </a:contourClr>
            </a:sp3d>
          </a:bodyPr>
          <a:lstStyle/>
          <a:p>
            <a:pPr algn="r">
              <a:defRPr/>
            </a:pPr>
            <a:r>
              <a:rPr lang="en-GB" sz="3200" dirty="0" smtClean="0">
                <a:solidFill>
                  <a:srgbClr val="008000"/>
                </a:solidFill>
              </a:rPr>
              <a:t>Developing Modified Games</a:t>
            </a:r>
            <a:endParaRPr lang="en-GB" sz="3200" dirty="0">
              <a:solidFill>
                <a:srgbClr val="008000"/>
              </a:solidFill>
            </a:endParaRPr>
          </a:p>
        </p:txBody>
      </p:sp>
      <p:sp>
        <p:nvSpPr>
          <p:cNvPr id="3" name="Content Placeholder 2"/>
          <p:cNvSpPr>
            <a:spLocks noGrp="1"/>
          </p:cNvSpPr>
          <p:nvPr>
            <p:ph idx="1"/>
          </p:nvPr>
        </p:nvSpPr>
        <p:spPr>
          <a:xfrm>
            <a:off x="213894" y="693464"/>
            <a:ext cx="8676105" cy="5710009"/>
          </a:xfrm>
        </p:spPr>
        <p:txBody>
          <a:bodyPr>
            <a:normAutofit fontScale="92500" lnSpcReduction="20000"/>
          </a:bodyPr>
          <a:lstStyle/>
          <a:p>
            <a:pPr marL="355600" indent="-355600">
              <a:defRPr/>
            </a:pPr>
            <a:r>
              <a:rPr lang="en-US" sz="1900" dirty="0" smtClean="0">
                <a:solidFill>
                  <a:srgbClr val="0000FF"/>
                </a:solidFill>
              </a:rPr>
              <a:t>What tactics and skills do you want to develop within the game?</a:t>
            </a:r>
          </a:p>
          <a:p>
            <a:pPr marL="355600" indent="-355600">
              <a:defRPr/>
            </a:pPr>
            <a:endParaRPr lang="en-US" sz="1900" dirty="0" smtClean="0">
              <a:solidFill>
                <a:srgbClr val="5943DF"/>
              </a:solidFill>
            </a:endParaRPr>
          </a:p>
          <a:p>
            <a:pPr marL="355600" indent="-355600">
              <a:defRPr/>
            </a:pPr>
            <a:r>
              <a:rPr lang="en-US" sz="1900" dirty="0" smtClean="0"/>
              <a:t>What modifications/exaggerations can you make to </a:t>
            </a:r>
            <a:r>
              <a:rPr lang="en-GB" sz="1900" dirty="0" smtClean="0"/>
              <a:t>emphasise</a:t>
            </a:r>
            <a:r>
              <a:rPr lang="en-US" sz="1900" dirty="0" smtClean="0"/>
              <a:t> these tactics and skills?</a:t>
            </a:r>
          </a:p>
          <a:p>
            <a:pPr marL="355600" indent="-355600">
              <a:defRPr/>
            </a:pPr>
            <a:endParaRPr lang="en-US" sz="1900" dirty="0" smtClean="0"/>
          </a:p>
          <a:p>
            <a:pPr marL="355600" indent="-355600">
              <a:defRPr/>
            </a:pPr>
            <a:r>
              <a:rPr lang="en-US" sz="1900" dirty="0" smtClean="0">
                <a:solidFill>
                  <a:srgbClr val="0000FF"/>
                </a:solidFill>
              </a:rPr>
              <a:t>What will be the main problem for the players to solve?</a:t>
            </a:r>
          </a:p>
          <a:p>
            <a:pPr marL="355600" indent="-355600">
              <a:defRPr/>
            </a:pPr>
            <a:endParaRPr lang="en-US" sz="1900" dirty="0" smtClean="0">
              <a:solidFill>
                <a:srgbClr val="5943DF"/>
              </a:solidFill>
            </a:endParaRPr>
          </a:p>
          <a:p>
            <a:pPr marL="355600" indent="-355600">
              <a:defRPr/>
            </a:pPr>
            <a:r>
              <a:rPr lang="en-US" sz="1900" dirty="0" smtClean="0"/>
              <a:t>What are the boundaries and safety rules?</a:t>
            </a:r>
          </a:p>
          <a:p>
            <a:pPr marL="355600" indent="-355600">
              <a:defRPr/>
            </a:pPr>
            <a:endParaRPr lang="en-US" sz="1900" dirty="0" smtClean="0"/>
          </a:p>
          <a:p>
            <a:pPr marL="355600" indent="-355600">
              <a:defRPr/>
            </a:pPr>
            <a:r>
              <a:rPr lang="en-US" sz="1900" dirty="0" smtClean="0">
                <a:solidFill>
                  <a:srgbClr val="0000FF"/>
                </a:solidFill>
              </a:rPr>
              <a:t>What is the scoring system?</a:t>
            </a:r>
          </a:p>
          <a:p>
            <a:pPr marL="355600" indent="-355600">
              <a:defRPr/>
            </a:pPr>
            <a:endParaRPr lang="en-US" sz="1900" dirty="0" smtClean="0">
              <a:solidFill>
                <a:srgbClr val="5943DF"/>
              </a:solidFill>
            </a:endParaRPr>
          </a:p>
          <a:p>
            <a:pPr marL="355600" indent="-355600">
              <a:defRPr/>
            </a:pPr>
            <a:r>
              <a:rPr lang="en-US" sz="1900" dirty="0" smtClean="0"/>
              <a:t>How do the players / ball(s) move?</a:t>
            </a:r>
          </a:p>
          <a:p>
            <a:pPr marL="355600" indent="-355600">
              <a:defRPr/>
            </a:pPr>
            <a:endParaRPr lang="en-US" sz="1900" dirty="0" smtClean="0"/>
          </a:p>
          <a:p>
            <a:pPr marL="355600" indent="-355600">
              <a:defRPr/>
            </a:pPr>
            <a:r>
              <a:rPr lang="en-US" sz="1900" dirty="0" smtClean="0">
                <a:solidFill>
                  <a:srgbClr val="0000FF"/>
                </a:solidFill>
              </a:rPr>
              <a:t>How will the game restart after a tackle or after scoring?</a:t>
            </a:r>
          </a:p>
          <a:p>
            <a:pPr marL="355600" indent="-355600">
              <a:defRPr/>
            </a:pPr>
            <a:endParaRPr lang="en-US" sz="1900" dirty="0" smtClean="0">
              <a:solidFill>
                <a:srgbClr val="5943DF"/>
              </a:solidFill>
            </a:endParaRPr>
          </a:p>
          <a:p>
            <a:pPr marL="355600" indent="-355600">
              <a:defRPr/>
            </a:pPr>
            <a:r>
              <a:rPr lang="en-US" sz="1900" dirty="0" smtClean="0"/>
              <a:t>What are some key questions you can ask to </a:t>
            </a:r>
            <a:r>
              <a:rPr lang="en-GB" sz="1900" dirty="0" smtClean="0"/>
              <a:t>emphasise</a:t>
            </a:r>
            <a:r>
              <a:rPr lang="en-US" sz="1900" dirty="0" smtClean="0"/>
              <a:t> tactical aspects?</a:t>
            </a:r>
          </a:p>
          <a:p>
            <a:pPr marL="355600" indent="-355600">
              <a:defRPr/>
            </a:pPr>
            <a:endParaRPr lang="en-US" sz="1900" dirty="0" smtClean="0"/>
          </a:p>
          <a:p>
            <a:pPr marL="355600" indent="-355600">
              <a:defRPr/>
            </a:pPr>
            <a:r>
              <a:rPr lang="en-US" sz="1900" dirty="0" smtClean="0">
                <a:solidFill>
                  <a:srgbClr val="0000FF"/>
                </a:solidFill>
              </a:rPr>
              <a:t>What progressions can you make?</a:t>
            </a:r>
          </a:p>
          <a:p>
            <a:pPr marL="0" indent="0">
              <a:buNone/>
              <a:defRPr/>
            </a:pPr>
            <a:endParaRPr lang="en-US" sz="1700" dirty="0" smtClean="0">
              <a:solidFill>
                <a:srgbClr val="0000FF"/>
              </a:solidFill>
            </a:endParaRPr>
          </a:p>
          <a:p>
            <a:pPr marL="355600" indent="-355600">
              <a:defRPr/>
            </a:pPr>
            <a:r>
              <a:rPr lang="en-US" sz="1900" dirty="0" smtClean="0"/>
              <a:t>Can I use two rugby balls to keep the continuity and tempo?</a:t>
            </a:r>
          </a:p>
          <a:p>
            <a:pPr marL="1168400" lvl="1">
              <a:defRPr/>
            </a:pPr>
            <a:endParaRPr lang="en-GB" sz="1800" dirty="0" smtClean="0">
              <a:solidFill>
                <a:srgbClr val="5943DF"/>
              </a:solidFill>
            </a:endParaRPr>
          </a:p>
          <a:p>
            <a:pPr marL="355600" indent="-355600">
              <a:spcBef>
                <a:spcPct val="50000"/>
              </a:spcBef>
              <a:defRPr/>
            </a:pPr>
            <a:endParaRPr lang="en-GB" sz="1800" dirty="0" smtClean="0">
              <a:solidFill>
                <a:srgbClr val="5943DF"/>
              </a:solidFill>
            </a:endParaRPr>
          </a:p>
          <a:p>
            <a:pPr>
              <a:buFontTx/>
              <a:buNone/>
              <a:defRPr/>
            </a:pPr>
            <a:endParaRPr lang="en-GB" sz="2800" dirty="0"/>
          </a:p>
        </p:txBody>
      </p:sp>
    </p:spTree>
    <p:extLst>
      <p:ext uri="{BB962C8B-B14F-4D97-AF65-F5344CB8AC3E}">
        <p14:creationId xmlns:p14="http://schemas.microsoft.com/office/powerpoint/2010/main" val="34888174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12" end="12"/>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14" end="14"/>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16" end="16"/>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3">
                                            <p:txEl>
                                              <p:pRg st="18" end="1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490538"/>
          </a:xfrm>
        </p:spPr>
        <p:txBody>
          <a:bodyPr>
            <a:normAutofit fontScale="90000"/>
          </a:bodyPr>
          <a:lstStyle/>
          <a:p>
            <a:pPr algn="ctr">
              <a:defRPr/>
            </a:pPr>
            <a:r>
              <a:rPr lang="en-GB" dirty="0" smtClean="0"/>
              <a:t/>
            </a:r>
            <a:br>
              <a:rPr lang="en-GB" dirty="0" smtClean="0"/>
            </a:br>
            <a:r>
              <a:rPr lang="en-GB" dirty="0" smtClean="0">
                <a:solidFill>
                  <a:srgbClr val="339933"/>
                </a:solidFill>
              </a:rPr>
              <a:t>Using Differentiation In Small Sided Games</a:t>
            </a:r>
            <a:endParaRPr lang="en-GB" dirty="0">
              <a:solidFill>
                <a:srgbClr val="339933"/>
              </a:solidFill>
            </a:endParaRPr>
          </a:p>
        </p:txBody>
      </p:sp>
      <p:sp>
        <p:nvSpPr>
          <p:cNvPr id="3" name="Content Placeholder 2"/>
          <p:cNvSpPr>
            <a:spLocks noGrp="1"/>
          </p:cNvSpPr>
          <p:nvPr>
            <p:ph idx="1"/>
          </p:nvPr>
        </p:nvSpPr>
        <p:spPr/>
        <p:txBody>
          <a:bodyPr>
            <a:normAutofit fontScale="77500" lnSpcReduction="20000"/>
          </a:bodyPr>
          <a:lstStyle/>
          <a:p>
            <a:pPr>
              <a:defRPr/>
            </a:pPr>
            <a:r>
              <a:rPr lang="en-GB" dirty="0" smtClean="0"/>
              <a:t>Giving each child an appropriate task or goal  (within a game) tailored to their individual needs</a:t>
            </a:r>
          </a:p>
          <a:p>
            <a:pPr>
              <a:defRPr/>
            </a:pPr>
            <a:endParaRPr lang="en-GB" sz="2800" dirty="0" smtClean="0"/>
          </a:p>
          <a:p>
            <a:pPr>
              <a:defRPr/>
            </a:pPr>
            <a:r>
              <a:rPr lang="en-GB" dirty="0" smtClean="0">
                <a:solidFill>
                  <a:srgbClr val="7030A0"/>
                </a:solidFill>
              </a:rPr>
              <a:t>Careful planning and grouping of children</a:t>
            </a:r>
          </a:p>
          <a:p>
            <a:pPr>
              <a:defRPr/>
            </a:pPr>
            <a:endParaRPr lang="en-GB" sz="2800" dirty="0" smtClean="0">
              <a:solidFill>
                <a:srgbClr val="7030A0"/>
              </a:solidFill>
            </a:endParaRPr>
          </a:p>
          <a:p>
            <a:pPr>
              <a:defRPr/>
            </a:pPr>
            <a:r>
              <a:rPr lang="en-GB" dirty="0" smtClean="0"/>
              <a:t>Providing additional support (another coach working in the development area)</a:t>
            </a:r>
          </a:p>
          <a:p>
            <a:pPr>
              <a:defRPr/>
            </a:pPr>
            <a:endParaRPr lang="en-GB" sz="2800" dirty="0" smtClean="0"/>
          </a:p>
          <a:p>
            <a:pPr>
              <a:defRPr/>
            </a:pPr>
            <a:r>
              <a:rPr lang="en-GB" dirty="0" smtClean="0">
                <a:solidFill>
                  <a:srgbClr val="7030A0"/>
                </a:solidFill>
              </a:rPr>
              <a:t>Divide players into small groups of players with similar needs</a:t>
            </a:r>
          </a:p>
          <a:p>
            <a:pPr>
              <a:buFontTx/>
              <a:buNone/>
              <a:defRPr/>
            </a:pPr>
            <a:endParaRPr lang="en-GB" sz="2800" dirty="0" smtClean="0">
              <a:solidFill>
                <a:srgbClr val="7030A0"/>
              </a:solidFill>
            </a:endParaRPr>
          </a:p>
          <a:p>
            <a:pPr>
              <a:defRPr/>
            </a:pPr>
            <a:r>
              <a:rPr lang="en-GB" dirty="0" smtClean="0"/>
              <a:t>Players can be challenged appropriately so they achieve a good level of success</a:t>
            </a:r>
            <a:endParaRPr lang="en-GB" dirty="0"/>
          </a:p>
        </p:txBody>
      </p:sp>
    </p:spTree>
    <p:extLst>
      <p:ext uri="{BB962C8B-B14F-4D97-AF65-F5344CB8AC3E}">
        <p14:creationId xmlns:p14="http://schemas.microsoft.com/office/powerpoint/2010/main" val="42636983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15888"/>
            <a:ext cx="9036050" cy="504825"/>
          </a:xfrm>
        </p:spPr>
        <p:txBody>
          <a:bodyPr>
            <a:normAutofit fontScale="90000"/>
          </a:bodyPr>
          <a:lstStyle/>
          <a:p>
            <a:pPr algn="ctr">
              <a:defRPr/>
            </a:pPr>
            <a:r>
              <a:rPr lang="en-GB" dirty="0" smtClean="0">
                <a:solidFill>
                  <a:srgbClr val="339933"/>
                </a:solidFill>
              </a:rPr>
              <a:t>Coaching Process In Small Sided Games</a:t>
            </a:r>
            <a:endParaRPr lang="en-GB" dirty="0">
              <a:solidFill>
                <a:srgbClr val="339933"/>
              </a:solidFill>
            </a:endParaRPr>
          </a:p>
        </p:txBody>
      </p:sp>
      <p:sp>
        <p:nvSpPr>
          <p:cNvPr id="120835" name="Content Placeholder 2"/>
          <p:cNvSpPr>
            <a:spLocks noGrp="1"/>
          </p:cNvSpPr>
          <p:nvPr>
            <p:ph idx="1"/>
          </p:nvPr>
        </p:nvSpPr>
        <p:spPr>
          <a:xfrm>
            <a:off x="457200" y="1209502"/>
            <a:ext cx="8229600" cy="4525963"/>
          </a:xfrm>
        </p:spPr>
        <p:txBody>
          <a:bodyPr/>
          <a:lstStyle/>
          <a:p>
            <a:pPr>
              <a:buFontTx/>
              <a:buNone/>
            </a:pPr>
            <a:endParaRPr lang="en-GB" dirty="0" smtClean="0"/>
          </a:p>
          <a:p>
            <a:r>
              <a:rPr lang="en-GB" dirty="0" smtClean="0"/>
              <a:t>Observation and Analysis</a:t>
            </a:r>
          </a:p>
          <a:p>
            <a:r>
              <a:rPr lang="en-GB" dirty="0" smtClean="0"/>
              <a:t>Player Feedback from Actions</a:t>
            </a:r>
          </a:p>
          <a:p>
            <a:r>
              <a:rPr lang="en-GB" dirty="0" smtClean="0"/>
              <a:t>Ask Questions / Listen to Responses</a:t>
            </a:r>
          </a:p>
          <a:p>
            <a:r>
              <a:rPr lang="en-GB" dirty="0" smtClean="0"/>
              <a:t>Game Progression / Regression</a:t>
            </a:r>
          </a:p>
          <a:p>
            <a:r>
              <a:rPr lang="en-GB" dirty="0"/>
              <a:t>Observation and Analysis</a:t>
            </a:r>
          </a:p>
          <a:p>
            <a:endParaRPr lang="en-GB" dirty="0" smtClean="0"/>
          </a:p>
          <a:p>
            <a:endParaRPr lang="en-GB" dirty="0" smtClean="0"/>
          </a:p>
          <a:p>
            <a:endParaRPr lang="en-GB" dirty="0" smtClean="0"/>
          </a:p>
        </p:txBody>
      </p:sp>
    </p:spTree>
    <p:extLst>
      <p:ext uri="{BB962C8B-B14F-4D97-AF65-F5344CB8AC3E}">
        <p14:creationId xmlns:p14="http://schemas.microsoft.com/office/powerpoint/2010/main" val="3259442775"/>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22" name="Picture 15" descr="IMG_5839.jpg"/>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843213" y="981076"/>
            <a:ext cx="3328987" cy="478657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30723" name="Slide Number Placeholder 1"/>
          <p:cNvSpPr>
            <a:spLocks noGrp="1"/>
          </p:cNvSpPr>
          <p:nvPr>
            <p:ph type="sldNum" sz="quarter" idx="10"/>
          </p:nvPr>
        </p:nvSpPr>
        <p:spPr>
          <a:xfrm>
            <a:off x="457200" y="6356350"/>
            <a:ext cx="2133600" cy="365125"/>
          </a:xfrm>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nchor="ct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fld id="{23E64D36-60EB-094A-97BB-432F5A688E12}" type="slidenum">
              <a:rPr lang="en-GB" sz="1200">
                <a:solidFill>
                  <a:srgbClr val="898989"/>
                </a:solidFill>
              </a:rPr>
              <a:pPr eaLnBrk="1" hangingPunct="1"/>
              <a:t>34</a:t>
            </a:fld>
            <a:endParaRPr lang="en-GB" sz="1200">
              <a:solidFill>
                <a:srgbClr val="898989"/>
              </a:solidFill>
            </a:endParaRPr>
          </a:p>
        </p:txBody>
      </p:sp>
      <p:sp>
        <p:nvSpPr>
          <p:cNvPr id="30724" name="Text Box 2"/>
          <p:cNvSpPr txBox="1">
            <a:spLocks noChangeArrowheads="1"/>
          </p:cNvSpPr>
          <p:nvPr/>
        </p:nvSpPr>
        <p:spPr bwMode="auto">
          <a:xfrm>
            <a:off x="2411413" y="188913"/>
            <a:ext cx="6516687" cy="4572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r" eaLnBrk="1" hangingPunct="1">
              <a:spcBef>
                <a:spcPct val="50000"/>
              </a:spcBef>
            </a:pPr>
            <a:r>
              <a:rPr lang="en-GB" sz="2400" b="1">
                <a:solidFill>
                  <a:srgbClr val="339933"/>
                </a:solidFill>
                <a:latin typeface="Calibri" charset="0"/>
              </a:rPr>
              <a:t>Key factors in </a:t>
            </a:r>
            <a:r>
              <a:rPr lang="en-GB" sz="2400" b="1">
                <a:solidFill>
                  <a:srgbClr val="FF0000"/>
                </a:solidFill>
                <a:latin typeface="Calibri" charset="0"/>
              </a:rPr>
              <a:t>Observation</a:t>
            </a:r>
            <a:r>
              <a:rPr lang="en-GB" sz="2400" b="1">
                <a:solidFill>
                  <a:srgbClr val="339933"/>
                </a:solidFill>
                <a:latin typeface="Calibri" charset="0"/>
              </a:rPr>
              <a:t> and </a:t>
            </a:r>
            <a:r>
              <a:rPr lang="en-GB" sz="2400" b="1">
                <a:solidFill>
                  <a:srgbClr val="FF0000"/>
                </a:solidFill>
                <a:latin typeface="Calibri" charset="0"/>
              </a:rPr>
              <a:t>Analysis</a:t>
            </a:r>
          </a:p>
        </p:txBody>
      </p:sp>
      <p:sp>
        <p:nvSpPr>
          <p:cNvPr id="17" name="TextBox 11"/>
          <p:cNvSpPr txBox="1">
            <a:spLocks noChangeArrowheads="1"/>
          </p:cNvSpPr>
          <p:nvPr/>
        </p:nvSpPr>
        <p:spPr bwMode="auto">
          <a:xfrm>
            <a:off x="251520" y="908720"/>
            <a:ext cx="2880320" cy="707886"/>
          </a:xfrm>
          <a:prstGeom prst="rect">
            <a:avLst/>
          </a:prstGeom>
          <a:gradFill flip="none" rotWithShape="1">
            <a:gsLst>
              <a:gs pos="0">
                <a:schemeClr val="accent2">
                  <a:tint val="50000"/>
                  <a:satMod val="300000"/>
                </a:schemeClr>
              </a:gs>
              <a:gs pos="35000">
                <a:schemeClr val="accent2">
                  <a:tint val="37000"/>
                  <a:satMod val="300000"/>
                </a:schemeClr>
              </a:gs>
              <a:gs pos="100000">
                <a:schemeClr val="accent2">
                  <a:tint val="15000"/>
                  <a:satMod val="350000"/>
                </a:schemeClr>
              </a:gs>
            </a:gsLst>
            <a:lin ang="0" scaled="1"/>
            <a:tileRect/>
          </a:gradFill>
          <a:ln>
            <a:solidFill>
              <a:schemeClr val="accent2"/>
            </a:solidFill>
            <a:headEnd/>
            <a:tailEnd/>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1">
            <a:schemeClr val="accent2"/>
          </a:lnRef>
          <a:fillRef idx="2">
            <a:schemeClr val="accent2"/>
          </a:fillRef>
          <a:effectRef idx="1">
            <a:schemeClr val="accent2"/>
          </a:effectRef>
          <a:fontRef idx="minor">
            <a:schemeClr val="dk1"/>
          </a:fontRef>
        </p:style>
        <p:txBody>
          <a:bodyPr>
            <a:spAutoFit/>
          </a:bodyPr>
          <a:lstStyle/>
          <a:p>
            <a:pPr marL="342900" indent="-342900" algn="ctr">
              <a:defRPr/>
            </a:pPr>
            <a:r>
              <a:rPr lang="en-GB" sz="2000" dirty="0">
                <a:latin typeface="Calibri" charset="0"/>
              </a:rPr>
              <a:t>1. Focus on each key factor at a time</a:t>
            </a:r>
          </a:p>
        </p:txBody>
      </p:sp>
      <p:sp>
        <p:nvSpPr>
          <p:cNvPr id="18" name="TextBox 11"/>
          <p:cNvSpPr txBox="1">
            <a:spLocks noChangeArrowheads="1"/>
          </p:cNvSpPr>
          <p:nvPr/>
        </p:nvSpPr>
        <p:spPr bwMode="auto">
          <a:xfrm>
            <a:off x="5580112" y="908720"/>
            <a:ext cx="3168352" cy="1015663"/>
          </a:xfrm>
          <a:prstGeom prst="rect">
            <a:avLst/>
          </a:prstGeom>
          <a:gradFill flip="none" rotWithShape="1">
            <a:gsLst>
              <a:gs pos="0">
                <a:schemeClr val="accent2">
                  <a:tint val="50000"/>
                  <a:satMod val="300000"/>
                </a:schemeClr>
              </a:gs>
              <a:gs pos="35000">
                <a:schemeClr val="accent2">
                  <a:tint val="37000"/>
                  <a:satMod val="300000"/>
                </a:schemeClr>
              </a:gs>
              <a:gs pos="100000">
                <a:schemeClr val="accent2">
                  <a:tint val="15000"/>
                  <a:satMod val="350000"/>
                </a:schemeClr>
              </a:gs>
            </a:gsLst>
            <a:lin ang="0" scaled="1"/>
            <a:tileRect/>
          </a:gradFill>
          <a:ln>
            <a:solidFill>
              <a:schemeClr val="accent2"/>
            </a:solidFill>
            <a:headEnd/>
            <a:tailEnd/>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1">
            <a:schemeClr val="accent2"/>
          </a:lnRef>
          <a:fillRef idx="2">
            <a:schemeClr val="accent2"/>
          </a:fillRef>
          <a:effectRef idx="1">
            <a:schemeClr val="accent2"/>
          </a:effectRef>
          <a:fontRef idx="minor">
            <a:schemeClr val="dk1"/>
          </a:fontRef>
        </p:style>
        <p:txBody>
          <a:bodyPr>
            <a:spAutoFit/>
          </a:bodyPr>
          <a:lstStyle/>
          <a:p>
            <a:pPr marL="342900" indent="-342900" algn="ctr">
              <a:defRPr/>
            </a:pPr>
            <a:r>
              <a:rPr lang="en-GB" sz="2000" dirty="0">
                <a:latin typeface="Calibri" charset="0"/>
              </a:rPr>
              <a:t>2. Observe action several times from different positions</a:t>
            </a:r>
          </a:p>
        </p:txBody>
      </p:sp>
      <p:sp>
        <p:nvSpPr>
          <p:cNvPr id="19" name="TextBox 11"/>
          <p:cNvSpPr txBox="1">
            <a:spLocks noChangeArrowheads="1"/>
          </p:cNvSpPr>
          <p:nvPr/>
        </p:nvSpPr>
        <p:spPr bwMode="auto">
          <a:xfrm>
            <a:off x="323528" y="4797152"/>
            <a:ext cx="2880320" cy="1323439"/>
          </a:xfrm>
          <a:prstGeom prst="rect">
            <a:avLst/>
          </a:prstGeom>
          <a:gradFill flip="none" rotWithShape="1">
            <a:gsLst>
              <a:gs pos="0">
                <a:schemeClr val="accent2">
                  <a:tint val="50000"/>
                  <a:satMod val="300000"/>
                </a:schemeClr>
              </a:gs>
              <a:gs pos="35000">
                <a:schemeClr val="accent2">
                  <a:tint val="37000"/>
                  <a:satMod val="300000"/>
                </a:schemeClr>
              </a:gs>
              <a:gs pos="100000">
                <a:schemeClr val="accent2">
                  <a:tint val="15000"/>
                  <a:satMod val="350000"/>
                </a:schemeClr>
              </a:gs>
            </a:gsLst>
            <a:lin ang="0" scaled="1"/>
            <a:tileRect/>
          </a:gradFill>
          <a:ln>
            <a:solidFill>
              <a:schemeClr val="accent2"/>
            </a:solidFill>
            <a:headEnd/>
            <a:tailEnd/>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1">
            <a:schemeClr val="accent2"/>
          </a:lnRef>
          <a:fillRef idx="2">
            <a:schemeClr val="accent2"/>
          </a:fillRef>
          <a:effectRef idx="1">
            <a:schemeClr val="accent2"/>
          </a:effectRef>
          <a:fontRef idx="minor">
            <a:schemeClr val="dk1"/>
          </a:fontRef>
        </p:style>
        <p:txBody>
          <a:bodyPr>
            <a:spAutoFit/>
          </a:bodyPr>
          <a:lstStyle/>
          <a:p>
            <a:pPr marL="342900" indent="-342900" algn="ctr">
              <a:defRPr/>
            </a:pPr>
            <a:r>
              <a:rPr lang="en-GB" sz="2000" dirty="0">
                <a:latin typeface="Calibri" charset="0"/>
              </a:rPr>
              <a:t>3. Compare observation with correct template to find matches and mismatches</a:t>
            </a:r>
          </a:p>
        </p:txBody>
      </p:sp>
      <p:sp>
        <p:nvSpPr>
          <p:cNvPr id="20" name="TextBox 11"/>
          <p:cNvSpPr txBox="1">
            <a:spLocks noChangeArrowheads="1"/>
          </p:cNvSpPr>
          <p:nvPr/>
        </p:nvSpPr>
        <p:spPr bwMode="auto">
          <a:xfrm>
            <a:off x="5883573" y="4307877"/>
            <a:ext cx="2880320" cy="1323439"/>
          </a:xfrm>
          <a:prstGeom prst="rect">
            <a:avLst/>
          </a:prstGeom>
          <a:gradFill flip="none" rotWithShape="1">
            <a:gsLst>
              <a:gs pos="0">
                <a:schemeClr val="accent2">
                  <a:tint val="50000"/>
                  <a:satMod val="300000"/>
                </a:schemeClr>
              </a:gs>
              <a:gs pos="35000">
                <a:schemeClr val="accent2">
                  <a:tint val="37000"/>
                  <a:satMod val="300000"/>
                </a:schemeClr>
              </a:gs>
              <a:gs pos="100000">
                <a:schemeClr val="accent2">
                  <a:tint val="15000"/>
                  <a:satMod val="350000"/>
                </a:schemeClr>
              </a:gs>
            </a:gsLst>
            <a:lin ang="0" scaled="1"/>
            <a:tileRect/>
          </a:gradFill>
          <a:ln>
            <a:solidFill>
              <a:schemeClr val="accent2"/>
            </a:solidFill>
            <a:headEnd/>
            <a:tailEnd/>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1">
            <a:schemeClr val="accent2"/>
          </a:lnRef>
          <a:fillRef idx="2">
            <a:schemeClr val="accent2"/>
          </a:fillRef>
          <a:effectRef idx="1">
            <a:schemeClr val="accent2"/>
          </a:effectRef>
          <a:fontRef idx="minor">
            <a:schemeClr val="dk1"/>
          </a:fontRef>
        </p:style>
        <p:txBody>
          <a:bodyPr>
            <a:spAutoFit/>
          </a:bodyPr>
          <a:lstStyle/>
          <a:p>
            <a:pPr marL="342900" indent="-342900" algn="ctr">
              <a:defRPr/>
            </a:pPr>
            <a:r>
              <a:rPr lang="en-GB" sz="2000" dirty="0">
                <a:latin typeface="Calibri" charset="0"/>
              </a:rPr>
              <a:t>4. Determine action:</a:t>
            </a:r>
          </a:p>
          <a:p>
            <a:pPr marL="342900" indent="-342900" algn="ctr">
              <a:defRPr/>
            </a:pPr>
            <a:r>
              <a:rPr lang="en-GB" sz="2000" dirty="0">
                <a:latin typeface="Calibri" charset="0"/>
              </a:rPr>
              <a:t>Build on strengths, correct error or do nothing</a:t>
            </a:r>
          </a:p>
        </p:txBody>
      </p:sp>
      <p:pic>
        <p:nvPicPr>
          <p:cNvPr id="21" name="Picture 20" descr="IMG_0649.jpg"/>
          <p:cNvPicPr>
            <a:picLocks noChangeAspect="1"/>
          </p:cNvPicPr>
          <p:nvPr/>
        </p:nvPicPr>
        <p:blipFill>
          <a:blip r:embed="rId3" cstate="print"/>
          <a:stretch>
            <a:fillRect/>
          </a:stretch>
        </p:blipFill>
        <p:spPr>
          <a:xfrm>
            <a:off x="1115616" y="2060848"/>
            <a:ext cx="942421" cy="2420888"/>
          </a:xfrm>
          <a:prstGeom prst="rect">
            <a:avLst/>
          </a:prstGeom>
          <a:effectLst>
            <a:softEdge rad="127000"/>
          </a:effectLst>
        </p:spPr>
      </p:pic>
    </p:spTree>
    <p:extLst>
      <p:ext uri="{BB962C8B-B14F-4D97-AF65-F5344CB8AC3E}">
        <p14:creationId xmlns:p14="http://schemas.microsoft.com/office/powerpoint/2010/main" val="658486993"/>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17"/>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18"/>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19"/>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21"/>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2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1746" name="Picture 15" descr="IMG_5941.jpg"/>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619250" y="981075"/>
            <a:ext cx="5905500" cy="482120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31747" name="Slide Number Placeholder 1"/>
          <p:cNvSpPr>
            <a:spLocks noGrp="1"/>
          </p:cNvSpPr>
          <p:nvPr>
            <p:ph type="sldNum" sz="quarter" idx="10"/>
          </p:nvPr>
        </p:nvSpPr>
        <p:spPr>
          <a:xfrm>
            <a:off x="457200" y="6356350"/>
            <a:ext cx="2133600" cy="365125"/>
          </a:xfrm>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nchor="ct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fld id="{A3D060FC-C0CE-124D-A0AA-E26C86F772E7}" type="slidenum">
              <a:rPr lang="en-GB" sz="1200">
                <a:solidFill>
                  <a:srgbClr val="898989"/>
                </a:solidFill>
              </a:rPr>
              <a:pPr eaLnBrk="1" hangingPunct="1"/>
              <a:t>35</a:t>
            </a:fld>
            <a:endParaRPr lang="en-GB" sz="1200">
              <a:solidFill>
                <a:srgbClr val="898989"/>
              </a:solidFill>
            </a:endParaRPr>
          </a:p>
        </p:txBody>
      </p:sp>
      <p:sp>
        <p:nvSpPr>
          <p:cNvPr id="324610" name="Text Box 2"/>
          <p:cNvSpPr txBox="1">
            <a:spLocks noChangeArrowheads="1"/>
          </p:cNvSpPr>
          <p:nvPr/>
        </p:nvSpPr>
        <p:spPr bwMode="auto">
          <a:xfrm>
            <a:off x="4067175" y="188913"/>
            <a:ext cx="4860925" cy="457200"/>
          </a:xfrm>
          <a:prstGeom prst="rect">
            <a:avLst/>
          </a:prstGeom>
          <a:noFill/>
          <a:ln w="9525">
            <a:noFill/>
            <a:miter lim="800000"/>
            <a:headEnd/>
            <a:tailEnd/>
          </a:ln>
          <a:effectLst/>
        </p:spPr>
        <p:txBody>
          <a:bodyPr>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r" eaLnBrk="1" hangingPunct="1">
              <a:spcBef>
                <a:spcPct val="50000"/>
              </a:spcBef>
            </a:pPr>
            <a:r>
              <a:rPr lang="en-GB" sz="2400" b="1">
                <a:solidFill>
                  <a:srgbClr val="339933"/>
                </a:solidFill>
                <a:effectLst>
                  <a:outerShdw blurRad="38100" dist="38100" dir="2700000" algn="tl">
                    <a:srgbClr val="DDDDDD"/>
                  </a:outerShdw>
                </a:effectLst>
                <a:latin typeface="Calibri" charset="0"/>
              </a:rPr>
              <a:t>Providing Feedback</a:t>
            </a:r>
          </a:p>
        </p:txBody>
      </p:sp>
      <p:sp>
        <p:nvSpPr>
          <p:cNvPr id="18" name="TextBox 11"/>
          <p:cNvSpPr txBox="1">
            <a:spLocks noChangeArrowheads="1"/>
          </p:cNvSpPr>
          <p:nvPr/>
        </p:nvSpPr>
        <p:spPr bwMode="auto">
          <a:xfrm>
            <a:off x="539552" y="980728"/>
            <a:ext cx="3168352" cy="707886"/>
          </a:xfrm>
          <a:prstGeom prst="rect">
            <a:avLst/>
          </a:prstGeom>
          <a:gradFill flip="none" rotWithShape="1">
            <a:gsLst>
              <a:gs pos="0">
                <a:schemeClr val="accent2">
                  <a:tint val="50000"/>
                  <a:satMod val="300000"/>
                </a:schemeClr>
              </a:gs>
              <a:gs pos="35000">
                <a:schemeClr val="accent2">
                  <a:tint val="37000"/>
                  <a:satMod val="300000"/>
                </a:schemeClr>
              </a:gs>
              <a:gs pos="100000">
                <a:schemeClr val="accent2">
                  <a:tint val="15000"/>
                  <a:satMod val="350000"/>
                </a:schemeClr>
              </a:gs>
            </a:gsLst>
            <a:lin ang="0" scaled="1"/>
            <a:tileRect/>
          </a:gradFill>
          <a:ln>
            <a:solidFill>
              <a:schemeClr val="accent2"/>
            </a:solidFill>
            <a:headEnd/>
            <a:tailEnd/>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1">
            <a:schemeClr val="accent2"/>
          </a:lnRef>
          <a:fillRef idx="2">
            <a:schemeClr val="accent2"/>
          </a:fillRef>
          <a:effectRef idx="1">
            <a:schemeClr val="accent2"/>
          </a:effectRef>
          <a:fontRef idx="minor">
            <a:schemeClr val="dk1"/>
          </a:fontRef>
        </p:style>
        <p:txBody>
          <a:bodyPr wrap="square">
            <a:spAutoFit/>
          </a:bodyPr>
          <a:lstStyle/>
          <a:p>
            <a:pPr marL="342900" indent="-342900" algn="ctr">
              <a:defRPr/>
            </a:pPr>
            <a:r>
              <a:rPr lang="en-GB" sz="2000" dirty="0">
                <a:latin typeface="Calibri" charset="0"/>
              </a:rPr>
              <a:t>1. Ask questions </a:t>
            </a:r>
            <a:r>
              <a:rPr lang="en-GB" sz="2000" dirty="0" smtClean="0">
                <a:latin typeface="Calibri" charset="0"/>
              </a:rPr>
              <a:t>to generate </a:t>
            </a:r>
            <a:r>
              <a:rPr lang="en-GB" sz="2000" dirty="0">
                <a:latin typeface="Calibri" charset="0"/>
              </a:rPr>
              <a:t>self-feedback</a:t>
            </a:r>
          </a:p>
        </p:txBody>
      </p:sp>
      <p:sp>
        <p:nvSpPr>
          <p:cNvPr id="19" name="TextBox 11"/>
          <p:cNvSpPr txBox="1">
            <a:spLocks noChangeArrowheads="1"/>
          </p:cNvSpPr>
          <p:nvPr/>
        </p:nvSpPr>
        <p:spPr bwMode="auto">
          <a:xfrm>
            <a:off x="5580112" y="980728"/>
            <a:ext cx="2880320" cy="707886"/>
          </a:xfrm>
          <a:prstGeom prst="rect">
            <a:avLst/>
          </a:prstGeom>
          <a:gradFill flip="none" rotWithShape="1">
            <a:gsLst>
              <a:gs pos="0">
                <a:schemeClr val="accent2">
                  <a:tint val="50000"/>
                  <a:satMod val="300000"/>
                </a:schemeClr>
              </a:gs>
              <a:gs pos="35000">
                <a:schemeClr val="accent2">
                  <a:tint val="37000"/>
                  <a:satMod val="300000"/>
                </a:schemeClr>
              </a:gs>
              <a:gs pos="100000">
                <a:schemeClr val="accent2">
                  <a:tint val="15000"/>
                  <a:satMod val="350000"/>
                </a:schemeClr>
              </a:gs>
            </a:gsLst>
            <a:lin ang="0" scaled="1"/>
            <a:tileRect/>
          </a:gradFill>
          <a:ln>
            <a:solidFill>
              <a:schemeClr val="accent2"/>
            </a:solidFill>
            <a:headEnd/>
            <a:tailEnd/>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1">
            <a:schemeClr val="accent2"/>
          </a:lnRef>
          <a:fillRef idx="2">
            <a:schemeClr val="accent2"/>
          </a:fillRef>
          <a:effectRef idx="1">
            <a:schemeClr val="accent2"/>
          </a:effectRef>
          <a:fontRef idx="minor">
            <a:schemeClr val="dk1"/>
          </a:fontRef>
        </p:style>
        <p:txBody>
          <a:bodyPr>
            <a:spAutoFit/>
          </a:bodyPr>
          <a:lstStyle>
            <a:lvl1pPr marL="342900" indent="-342900"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eaLnBrk="1" hangingPunct="1"/>
            <a:r>
              <a:rPr lang="en-GB" sz="2000" dirty="0">
                <a:solidFill>
                  <a:srgbClr val="000000"/>
                </a:solidFill>
                <a:latin typeface="Calibri" charset="0"/>
              </a:rPr>
              <a:t>3</a:t>
            </a:r>
            <a:r>
              <a:rPr lang="en-GB" sz="2000" dirty="0" smtClean="0">
                <a:solidFill>
                  <a:srgbClr val="000000"/>
                </a:solidFill>
                <a:latin typeface="Calibri" charset="0"/>
              </a:rPr>
              <a:t>. </a:t>
            </a:r>
            <a:r>
              <a:rPr lang="en-GB" sz="2000" dirty="0">
                <a:solidFill>
                  <a:srgbClr val="000000"/>
                </a:solidFill>
                <a:latin typeface="Calibri" charset="0"/>
              </a:rPr>
              <a:t>Limit information to </a:t>
            </a:r>
          </a:p>
          <a:p>
            <a:pPr algn="ctr" eaLnBrk="1" hangingPunct="1"/>
            <a:r>
              <a:rPr lang="en-GB" sz="2000" dirty="0">
                <a:solidFill>
                  <a:srgbClr val="000000"/>
                </a:solidFill>
                <a:latin typeface="Calibri" charset="0"/>
              </a:rPr>
              <a:t>1 – 2 key points</a:t>
            </a:r>
          </a:p>
        </p:txBody>
      </p:sp>
      <p:sp>
        <p:nvSpPr>
          <p:cNvPr id="20" name="TextBox 11"/>
          <p:cNvSpPr txBox="1">
            <a:spLocks noChangeArrowheads="1"/>
          </p:cNvSpPr>
          <p:nvPr/>
        </p:nvSpPr>
        <p:spPr bwMode="auto">
          <a:xfrm>
            <a:off x="683568" y="5229200"/>
            <a:ext cx="2880320" cy="707886"/>
          </a:xfrm>
          <a:prstGeom prst="rect">
            <a:avLst/>
          </a:prstGeom>
          <a:gradFill flip="none" rotWithShape="1">
            <a:gsLst>
              <a:gs pos="0">
                <a:schemeClr val="accent2">
                  <a:tint val="50000"/>
                  <a:satMod val="300000"/>
                </a:schemeClr>
              </a:gs>
              <a:gs pos="35000">
                <a:schemeClr val="accent2">
                  <a:tint val="37000"/>
                  <a:satMod val="300000"/>
                </a:schemeClr>
              </a:gs>
              <a:gs pos="100000">
                <a:schemeClr val="accent2">
                  <a:tint val="15000"/>
                  <a:satMod val="350000"/>
                </a:schemeClr>
              </a:gs>
            </a:gsLst>
            <a:lin ang="0" scaled="1"/>
            <a:tileRect/>
          </a:gradFill>
          <a:ln>
            <a:solidFill>
              <a:schemeClr val="accent2"/>
            </a:solidFill>
            <a:headEnd/>
            <a:tailEnd/>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1">
            <a:schemeClr val="accent2"/>
          </a:lnRef>
          <a:fillRef idx="2">
            <a:schemeClr val="accent2"/>
          </a:fillRef>
          <a:effectRef idx="1">
            <a:schemeClr val="accent2"/>
          </a:effectRef>
          <a:fontRef idx="minor">
            <a:schemeClr val="dk1"/>
          </a:fontRef>
        </p:style>
        <p:txBody>
          <a:bodyPr>
            <a:spAutoFit/>
          </a:bodyPr>
          <a:lstStyle/>
          <a:p>
            <a:pPr marL="342900" indent="-342900" algn="ctr">
              <a:defRPr/>
            </a:pPr>
            <a:r>
              <a:rPr lang="en-GB" sz="2000" dirty="0">
                <a:latin typeface="Calibri" charset="0"/>
              </a:rPr>
              <a:t>2. Give specific and simple information</a:t>
            </a:r>
          </a:p>
        </p:txBody>
      </p:sp>
      <p:sp>
        <p:nvSpPr>
          <p:cNvPr id="21" name="TextBox 11"/>
          <p:cNvSpPr txBox="1">
            <a:spLocks noChangeArrowheads="1"/>
          </p:cNvSpPr>
          <p:nvPr/>
        </p:nvSpPr>
        <p:spPr bwMode="auto">
          <a:xfrm>
            <a:off x="5724128" y="5229200"/>
            <a:ext cx="2880320" cy="400110"/>
          </a:xfrm>
          <a:prstGeom prst="rect">
            <a:avLst/>
          </a:prstGeom>
          <a:gradFill flip="none" rotWithShape="1">
            <a:gsLst>
              <a:gs pos="0">
                <a:schemeClr val="accent2">
                  <a:tint val="50000"/>
                  <a:satMod val="300000"/>
                </a:schemeClr>
              </a:gs>
              <a:gs pos="35000">
                <a:schemeClr val="accent2">
                  <a:tint val="37000"/>
                  <a:satMod val="300000"/>
                </a:schemeClr>
              </a:gs>
              <a:gs pos="100000">
                <a:schemeClr val="accent2">
                  <a:tint val="15000"/>
                  <a:satMod val="350000"/>
                </a:schemeClr>
              </a:gs>
            </a:gsLst>
            <a:lin ang="0" scaled="1"/>
            <a:tileRect/>
          </a:gradFill>
          <a:ln>
            <a:solidFill>
              <a:schemeClr val="accent2"/>
            </a:solidFill>
            <a:headEnd/>
            <a:tailEnd/>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1">
            <a:schemeClr val="accent2"/>
          </a:lnRef>
          <a:fillRef idx="2">
            <a:schemeClr val="accent2"/>
          </a:fillRef>
          <a:effectRef idx="1">
            <a:schemeClr val="accent2"/>
          </a:effectRef>
          <a:fontRef idx="minor">
            <a:schemeClr val="dk1"/>
          </a:fontRef>
        </p:style>
        <p:txBody>
          <a:bodyPr>
            <a:spAutoFit/>
          </a:bodyPr>
          <a:lstStyle/>
          <a:p>
            <a:pPr marL="342900" indent="-342900" algn="ctr">
              <a:defRPr/>
            </a:pPr>
            <a:r>
              <a:rPr lang="en-GB" sz="2000" dirty="0">
                <a:latin typeface="Calibri" charset="0"/>
              </a:rPr>
              <a:t>4. Keep it positive</a:t>
            </a:r>
          </a:p>
        </p:txBody>
      </p:sp>
    </p:spTree>
    <p:extLst>
      <p:ext uri="{BB962C8B-B14F-4D97-AF65-F5344CB8AC3E}">
        <p14:creationId xmlns:p14="http://schemas.microsoft.com/office/powerpoint/2010/main" val="575502832"/>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18"/>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19"/>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20"/>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2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2770" name="Picture 16" descr="IMG_5928.jpg"/>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547813" y="1125539"/>
            <a:ext cx="5976937" cy="4676746"/>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32771" name="Slide Number Placeholder 1"/>
          <p:cNvSpPr>
            <a:spLocks noGrp="1"/>
          </p:cNvSpPr>
          <p:nvPr>
            <p:ph type="sldNum" sz="quarter" idx="10"/>
          </p:nvPr>
        </p:nvSpPr>
        <p:spPr>
          <a:xfrm>
            <a:off x="457200" y="6356350"/>
            <a:ext cx="2133600" cy="365125"/>
          </a:xfrm>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nchor="ct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fld id="{91C56DEE-6D8D-764A-BA57-1155CBAFD41F}" type="slidenum">
              <a:rPr lang="en-GB" sz="1200">
                <a:solidFill>
                  <a:srgbClr val="898989"/>
                </a:solidFill>
              </a:rPr>
              <a:pPr eaLnBrk="1" hangingPunct="1"/>
              <a:t>36</a:t>
            </a:fld>
            <a:endParaRPr lang="en-GB" sz="1200">
              <a:solidFill>
                <a:srgbClr val="898989"/>
              </a:solidFill>
            </a:endParaRPr>
          </a:p>
        </p:txBody>
      </p:sp>
      <p:sp>
        <p:nvSpPr>
          <p:cNvPr id="32772" name="Text Box 2"/>
          <p:cNvSpPr txBox="1">
            <a:spLocks noChangeArrowheads="1"/>
          </p:cNvSpPr>
          <p:nvPr/>
        </p:nvSpPr>
        <p:spPr bwMode="auto">
          <a:xfrm>
            <a:off x="4067175" y="188913"/>
            <a:ext cx="4860925" cy="39687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r>
              <a:rPr lang="en-GB" sz="2000" b="1">
                <a:solidFill>
                  <a:srgbClr val="339933"/>
                </a:solidFill>
                <a:latin typeface="Calibri" charset="0"/>
              </a:rPr>
              <a:t>KEY FACTORS - LISTENING</a:t>
            </a:r>
          </a:p>
        </p:txBody>
      </p:sp>
      <p:sp>
        <p:nvSpPr>
          <p:cNvPr id="18" name="TextBox 11"/>
          <p:cNvSpPr txBox="1">
            <a:spLocks noChangeArrowheads="1"/>
          </p:cNvSpPr>
          <p:nvPr/>
        </p:nvSpPr>
        <p:spPr bwMode="auto">
          <a:xfrm>
            <a:off x="395536" y="908720"/>
            <a:ext cx="2880320" cy="1323439"/>
          </a:xfrm>
          <a:prstGeom prst="rect">
            <a:avLst/>
          </a:prstGeom>
          <a:gradFill flip="none" rotWithShape="1">
            <a:gsLst>
              <a:gs pos="0">
                <a:schemeClr val="accent2">
                  <a:tint val="50000"/>
                  <a:satMod val="300000"/>
                </a:schemeClr>
              </a:gs>
              <a:gs pos="35000">
                <a:schemeClr val="accent2">
                  <a:tint val="37000"/>
                  <a:satMod val="300000"/>
                </a:schemeClr>
              </a:gs>
              <a:gs pos="100000">
                <a:schemeClr val="accent2">
                  <a:tint val="15000"/>
                  <a:satMod val="350000"/>
                </a:schemeClr>
              </a:gs>
            </a:gsLst>
            <a:lin ang="0" scaled="1"/>
            <a:tileRect/>
          </a:gradFill>
          <a:ln>
            <a:solidFill>
              <a:schemeClr val="accent2"/>
            </a:solidFill>
            <a:headEnd/>
            <a:tailEnd/>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1">
            <a:schemeClr val="accent2"/>
          </a:lnRef>
          <a:fillRef idx="2">
            <a:schemeClr val="accent2"/>
          </a:fillRef>
          <a:effectRef idx="1">
            <a:schemeClr val="accent2"/>
          </a:effectRef>
          <a:fontRef idx="minor">
            <a:schemeClr val="dk1"/>
          </a:fontRef>
        </p:style>
        <p:txBody>
          <a:bodyPr>
            <a:spAutoFit/>
          </a:bodyPr>
          <a:lstStyle>
            <a:lvl1pPr marL="342900" indent="-342900"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eaLnBrk="1" hangingPunct="1"/>
            <a:r>
              <a:rPr lang="en-GB" sz="2000" dirty="0">
                <a:solidFill>
                  <a:srgbClr val="000000"/>
                </a:solidFill>
                <a:latin typeface="Calibri" charset="0"/>
              </a:rPr>
              <a:t>1. Give 100% attention to the speaker, do not think about what </a:t>
            </a:r>
            <a:r>
              <a:rPr lang="en-GB" sz="2000" dirty="0" smtClean="0">
                <a:solidFill>
                  <a:srgbClr val="000000"/>
                </a:solidFill>
                <a:latin typeface="Calibri" charset="0"/>
              </a:rPr>
              <a:t>you</a:t>
            </a:r>
            <a:r>
              <a:rPr lang="ja-JP" altLang="en-GB" sz="2000" dirty="0" smtClean="0">
                <a:solidFill>
                  <a:srgbClr val="000000"/>
                </a:solidFill>
                <a:latin typeface="Calibri" charset="0"/>
              </a:rPr>
              <a:t>’</a:t>
            </a:r>
            <a:r>
              <a:rPr lang="en-GB" sz="2000" dirty="0" err="1" smtClean="0">
                <a:solidFill>
                  <a:srgbClr val="000000"/>
                </a:solidFill>
                <a:latin typeface="Calibri" charset="0"/>
              </a:rPr>
              <a:t>ll</a:t>
            </a:r>
            <a:r>
              <a:rPr lang="en-GB" sz="2000" dirty="0" smtClean="0">
                <a:solidFill>
                  <a:srgbClr val="000000"/>
                </a:solidFill>
                <a:latin typeface="Calibri" charset="0"/>
              </a:rPr>
              <a:t> </a:t>
            </a:r>
            <a:r>
              <a:rPr lang="en-GB" sz="2000" dirty="0">
                <a:solidFill>
                  <a:srgbClr val="000000"/>
                </a:solidFill>
                <a:latin typeface="Calibri" charset="0"/>
              </a:rPr>
              <a:t>do next</a:t>
            </a:r>
          </a:p>
        </p:txBody>
      </p:sp>
      <p:sp>
        <p:nvSpPr>
          <p:cNvPr id="19" name="TextBox 11"/>
          <p:cNvSpPr txBox="1">
            <a:spLocks noChangeArrowheads="1"/>
          </p:cNvSpPr>
          <p:nvPr/>
        </p:nvSpPr>
        <p:spPr bwMode="auto">
          <a:xfrm>
            <a:off x="5508104" y="908720"/>
            <a:ext cx="2880320" cy="707886"/>
          </a:xfrm>
          <a:prstGeom prst="rect">
            <a:avLst/>
          </a:prstGeom>
          <a:gradFill flip="none" rotWithShape="1">
            <a:gsLst>
              <a:gs pos="0">
                <a:schemeClr val="accent2">
                  <a:tint val="50000"/>
                  <a:satMod val="300000"/>
                </a:schemeClr>
              </a:gs>
              <a:gs pos="35000">
                <a:schemeClr val="accent2">
                  <a:tint val="37000"/>
                  <a:satMod val="300000"/>
                </a:schemeClr>
              </a:gs>
              <a:gs pos="100000">
                <a:schemeClr val="accent2">
                  <a:tint val="15000"/>
                  <a:satMod val="350000"/>
                </a:schemeClr>
              </a:gs>
            </a:gsLst>
            <a:lin ang="0" scaled="1"/>
            <a:tileRect/>
          </a:gradFill>
          <a:ln>
            <a:solidFill>
              <a:schemeClr val="accent2"/>
            </a:solidFill>
            <a:headEnd/>
            <a:tailEnd/>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1">
            <a:schemeClr val="accent2"/>
          </a:lnRef>
          <a:fillRef idx="2">
            <a:schemeClr val="accent2"/>
          </a:fillRef>
          <a:effectRef idx="1">
            <a:schemeClr val="accent2"/>
          </a:effectRef>
          <a:fontRef idx="minor">
            <a:schemeClr val="dk1"/>
          </a:fontRef>
        </p:style>
        <p:txBody>
          <a:bodyPr>
            <a:spAutoFit/>
          </a:bodyPr>
          <a:lstStyle/>
          <a:p>
            <a:pPr marL="342900" indent="-342900" algn="ctr">
              <a:defRPr/>
            </a:pPr>
            <a:r>
              <a:rPr lang="en-GB" sz="2000" dirty="0">
                <a:latin typeface="Calibri" charset="0"/>
              </a:rPr>
              <a:t>2. Give and maintain eye contact</a:t>
            </a:r>
          </a:p>
        </p:txBody>
      </p:sp>
      <p:sp>
        <p:nvSpPr>
          <p:cNvPr id="20" name="TextBox 11"/>
          <p:cNvSpPr txBox="1">
            <a:spLocks noChangeArrowheads="1"/>
          </p:cNvSpPr>
          <p:nvPr/>
        </p:nvSpPr>
        <p:spPr bwMode="auto">
          <a:xfrm>
            <a:off x="467544" y="5085184"/>
            <a:ext cx="2880320" cy="1015663"/>
          </a:xfrm>
          <a:prstGeom prst="rect">
            <a:avLst/>
          </a:prstGeom>
          <a:gradFill flip="none" rotWithShape="1">
            <a:gsLst>
              <a:gs pos="0">
                <a:schemeClr val="accent2">
                  <a:tint val="50000"/>
                  <a:satMod val="300000"/>
                </a:schemeClr>
              </a:gs>
              <a:gs pos="35000">
                <a:schemeClr val="accent2">
                  <a:tint val="37000"/>
                  <a:satMod val="300000"/>
                </a:schemeClr>
              </a:gs>
              <a:gs pos="100000">
                <a:schemeClr val="accent2">
                  <a:tint val="15000"/>
                  <a:satMod val="350000"/>
                </a:schemeClr>
              </a:gs>
            </a:gsLst>
            <a:lin ang="0" scaled="1"/>
            <a:tileRect/>
          </a:gradFill>
          <a:ln>
            <a:solidFill>
              <a:schemeClr val="accent2"/>
            </a:solidFill>
            <a:headEnd/>
            <a:tailEnd/>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1">
            <a:schemeClr val="accent2"/>
          </a:lnRef>
          <a:fillRef idx="2">
            <a:schemeClr val="accent2"/>
          </a:fillRef>
          <a:effectRef idx="1">
            <a:schemeClr val="accent2"/>
          </a:effectRef>
          <a:fontRef idx="minor">
            <a:schemeClr val="dk1"/>
          </a:fontRef>
        </p:style>
        <p:txBody>
          <a:bodyPr>
            <a:spAutoFit/>
          </a:bodyPr>
          <a:lstStyle/>
          <a:p>
            <a:pPr marL="342900" indent="-342900" algn="ctr">
              <a:defRPr/>
            </a:pPr>
            <a:r>
              <a:rPr lang="en-GB" sz="2000" dirty="0">
                <a:latin typeface="Calibri" charset="0"/>
              </a:rPr>
              <a:t>3. Reinforce your interest through your body language</a:t>
            </a:r>
          </a:p>
        </p:txBody>
      </p:sp>
      <p:sp>
        <p:nvSpPr>
          <p:cNvPr id="21" name="TextBox 11"/>
          <p:cNvSpPr txBox="1">
            <a:spLocks noChangeArrowheads="1"/>
          </p:cNvSpPr>
          <p:nvPr/>
        </p:nvSpPr>
        <p:spPr bwMode="auto">
          <a:xfrm>
            <a:off x="5724699" y="4727737"/>
            <a:ext cx="2880320" cy="1015663"/>
          </a:xfrm>
          <a:prstGeom prst="rect">
            <a:avLst/>
          </a:prstGeom>
          <a:gradFill flip="none" rotWithShape="1">
            <a:gsLst>
              <a:gs pos="0">
                <a:schemeClr val="accent2">
                  <a:tint val="50000"/>
                  <a:satMod val="300000"/>
                </a:schemeClr>
              </a:gs>
              <a:gs pos="35000">
                <a:schemeClr val="accent2">
                  <a:tint val="37000"/>
                  <a:satMod val="300000"/>
                </a:schemeClr>
              </a:gs>
              <a:gs pos="100000">
                <a:schemeClr val="accent2">
                  <a:tint val="15000"/>
                  <a:satMod val="350000"/>
                </a:schemeClr>
              </a:gs>
            </a:gsLst>
            <a:lin ang="0" scaled="1"/>
            <a:tileRect/>
          </a:gradFill>
          <a:ln>
            <a:solidFill>
              <a:schemeClr val="accent2"/>
            </a:solidFill>
            <a:headEnd/>
            <a:tailEnd/>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1">
            <a:schemeClr val="accent2"/>
          </a:lnRef>
          <a:fillRef idx="2">
            <a:schemeClr val="accent2"/>
          </a:fillRef>
          <a:effectRef idx="1">
            <a:schemeClr val="accent2"/>
          </a:effectRef>
          <a:fontRef idx="minor">
            <a:schemeClr val="dk1"/>
          </a:fontRef>
        </p:style>
        <p:txBody>
          <a:bodyPr>
            <a:spAutoFit/>
          </a:bodyPr>
          <a:lstStyle>
            <a:lvl1pPr marL="342900" indent="-342900"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eaLnBrk="1" hangingPunct="1"/>
            <a:r>
              <a:rPr lang="en-GB" sz="2000" dirty="0">
                <a:solidFill>
                  <a:srgbClr val="000000"/>
                </a:solidFill>
                <a:latin typeface="Calibri" charset="0"/>
              </a:rPr>
              <a:t>4. Never interrupt or finish someone</a:t>
            </a:r>
            <a:r>
              <a:rPr lang="ja-JP" altLang="en-GB" sz="2000" dirty="0">
                <a:solidFill>
                  <a:srgbClr val="000000"/>
                </a:solidFill>
                <a:latin typeface="Calibri" charset="0"/>
              </a:rPr>
              <a:t>’</a:t>
            </a:r>
            <a:r>
              <a:rPr lang="en-GB" sz="2000" dirty="0">
                <a:solidFill>
                  <a:srgbClr val="000000"/>
                </a:solidFill>
                <a:latin typeface="Calibri" charset="0"/>
              </a:rPr>
              <a:t>s sentence for them</a:t>
            </a:r>
          </a:p>
        </p:txBody>
      </p:sp>
    </p:spTree>
    <p:extLst>
      <p:ext uri="{BB962C8B-B14F-4D97-AF65-F5344CB8AC3E}">
        <p14:creationId xmlns:p14="http://schemas.microsoft.com/office/powerpoint/2010/main" val="159100355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18"/>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19"/>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20"/>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2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787236" y="399010"/>
            <a:ext cx="6126480" cy="923330"/>
          </a:xfrm>
          <a:prstGeom prst="rect">
            <a:avLst/>
          </a:prstGeom>
          <a:noFill/>
        </p:spPr>
        <p:txBody>
          <a:bodyPr wrap="square" rtlCol="0">
            <a:spAutoFit/>
          </a:bodyPr>
          <a:lstStyle/>
          <a:p>
            <a:r>
              <a:rPr lang="en-GB" sz="3600" dirty="0">
                <a:solidFill>
                  <a:srgbClr val="0070C0"/>
                </a:solidFill>
              </a:rPr>
              <a:t>Game Progression / Regression</a:t>
            </a:r>
          </a:p>
          <a:p>
            <a:endParaRPr lang="en-GB" dirty="0"/>
          </a:p>
        </p:txBody>
      </p:sp>
      <p:pic>
        <p:nvPicPr>
          <p:cNvPr id="4" name="Picture 3"/>
          <p:cNvPicPr>
            <a:picLocks noChangeAspect="1"/>
          </p:cNvPicPr>
          <p:nvPr/>
        </p:nvPicPr>
        <p:blipFill>
          <a:blip r:embed="rId2"/>
          <a:stretch>
            <a:fillRect/>
          </a:stretch>
        </p:blipFill>
        <p:spPr>
          <a:xfrm>
            <a:off x="933450" y="1066107"/>
            <a:ext cx="7277100" cy="4686300"/>
          </a:xfrm>
          <a:prstGeom prst="rect">
            <a:avLst/>
          </a:prstGeom>
        </p:spPr>
      </p:pic>
    </p:spTree>
    <p:extLst>
      <p:ext uri="{BB962C8B-B14F-4D97-AF65-F5344CB8AC3E}">
        <p14:creationId xmlns:p14="http://schemas.microsoft.com/office/powerpoint/2010/main" val="310299710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98474" y="1716772"/>
            <a:ext cx="7958219" cy="3087987"/>
          </a:xfrm>
        </p:spPr>
        <p:txBody>
          <a:bodyPr>
            <a:normAutofit/>
          </a:bodyPr>
          <a:lstStyle/>
          <a:p>
            <a:pPr marL="0" indent="0" algn="ctr">
              <a:buNone/>
            </a:pPr>
            <a:r>
              <a:rPr lang="en-US" sz="4800" dirty="0" smtClean="0">
                <a:solidFill>
                  <a:srgbClr val="050403"/>
                </a:solidFill>
                <a:latin typeface="Apple Chancery"/>
                <a:cs typeface="Apple Chancery"/>
              </a:rPr>
              <a:t>Any Questions</a:t>
            </a:r>
          </a:p>
          <a:p>
            <a:pPr marL="0" indent="0" algn="ctr">
              <a:buNone/>
            </a:pPr>
            <a:endParaRPr lang="en-US" sz="4800" dirty="0">
              <a:solidFill>
                <a:srgbClr val="050403"/>
              </a:solidFill>
              <a:latin typeface="Apple Chancery"/>
              <a:cs typeface="Apple Chancery"/>
            </a:endParaRPr>
          </a:p>
          <a:p>
            <a:pPr marL="0" indent="0" algn="ctr">
              <a:buNone/>
            </a:pPr>
            <a:r>
              <a:rPr lang="en-US" sz="4800" dirty="0" smtClean="0">
                <a:solidFill>
                  <a:srgbClr val="050403"/>
                </a:solidFill>
                <a:latin typeface="Apple Chancery"/>
                <a:cs typeface="Apple Chancery"/>
              </a:rPr>
              <a:t>Now Ronaldo Video</a:t>
            </a:r>
            <a:endParaRPr lang="en-US" sz="4800" dirty="0">
              <a:solidFill>
                <a:srgbClr val="050403"/>
              </a:solidFill>
              <a:latin typeface="Apple Chancery"/>
              <a:cs typeface="Apple Chancery"/>
            </a:endParaRPr>
          </a:p>
        </p:txBody>
      </p:sp>
    </p:spTree>
    <p:extLst>
      <p:ext uri="{BB962C8B-B14F-4D97-AF65-F5344CB8AC3E}">
        <p14:creationId xmlns:p14="http://schemas.microsoft.com/office/powerpoint/2010/main" val="53446026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231</TotalTime>
  <Words>1938</Words>
  <Application>Microsoft Office PowerPoint</Application>
  <PresentationFormat>On-screen Show (4:3)</PresentationFormat>
  <Paragraphs>322</Paragraphs>
  <Slides>38</Slides>
  <Notes>6</Notes>
  <HiddenSlides>0</HiddenSlides>
  <MMClips>1</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38</vt:i4>
      </vt:variant>
    </vt:vector>
  </HeadingPairs>
  <TitlesOfParts>
    <vt:vector size="48" baseType="lpstr">
      <vt:lpstr>ＭＳ Ｐゴシック</vt:lpstr>
      <vt:lpstr>Apple Chancery</vt:lpstr>
      <vt:lpstr>Arial</vt:lpstr>
      <vt:lpstr>Avenir Book</vt:lpstr>
      <vt:lpstr>Calibri</vt:lpstr>
      <vt:lpstr>Chalkduster</vt:lpstr>
      <vt:lpstr>Marker Felt</vt:lpstr>
      <vt:lpstr>Times New Roman</vt:lpstr>
      <vt:lpstr>Wingdings</vt:lpstr>
      <vt:lpstr>Office Theme</vt:lpstr>
      <vt:lpstr>Sports Management Skill Acquisition + Small Sided Games</vt:lpstr>
      <vt:lpstr>The Acquisition of Skill</vt:lpstr>
      <vt:lpstr>PowerPoint Presentation</vt:lpstr>
      <vt:lpstr>PowerPoint Presentation</vt:lpstr>
      <vt:lpstr>Key Words</vt:lpstr>
      <vt:lpstr>Considerations</vt:lpstr>
      <vt:lpstr>The Conscious Competence Ladder</vt:lpstr>
      <vt:lpstr>The Conscious Competence Matrix</vt:lpstr>
      <vt:lpstr>Decision-making </vt:lpstr>
      <vt:lpstr>Cue Recognition</vt:lpstr>
      <vt:lpstr>Group Tasks Cue’s</vt:lpstr>
      <vt:lpstr>IIntuitive Decision-making</vt:lpstr>
      <vt:lpstr>Experience</vt:lpstr>
      <vt:lpstr>Ice Hockey</vt:lpstr>
      <vt:lpstr>‘Game Sense ‘ approach</vt:lpstr>
      <vt:lpstr>PowerPoint Presentation</vt:lpstr>
      <vt:lpstr>PowerPoint Presentation</vt:lpstr>
      <vt:lpstr>Games Philosophy</vt:lpstr>
      <vt:lpstr>  Principles of Game Centered Approach </vt:lpstr>
      <vt:lpstr> Associated Benefits &amp; Limitations: </vt:lpstr>
      <vt:lpstr>How To Break Habits</vt:lpstr>
      <vt:lpstr>Implications For The Coach</vt:lpstr>
      <vt:lpstr>Practice </vt:lpstr>
      <vt:lpstr>Is Practice Representative of the Game </vt:lpstr>
      <vt:lpstr>  Coaching  Through  Small Sided Games  </vt:lpstr>
      <vt:lpstr>APES - Reminder</vt:lpstr>
      <vt:lpstr>Why Use Small Sided Games?</vt:lpstr>
      <vt:lpstr>Learning Process</vt:lpstr>
      <vt:lpstr>The “Games For Learning” Sequence</vt:lpstr>
      <vt:lpstr>Games Can Be ‘Modified’ By:</vt:lpstr>
      <vt:lpstr>Developing Modified Games</vt:lpstr>
      <vt:lpstr> Using Differentiation In Small Sided Games</vt:lpstr>
      <vt:lpstr>Coaching Process In Small Sided Games</vt:lpstr>
      <vt:lpstr>PowerPoint Presentation</vt:lpstr>
      <vt:lpstr>PowerPoint Presentation</vt:lpstr>
      <vt:lpstr>PowerPoint Presentation</vt:lpstr>
      <vt:lpstr>PowerPoint Presentation</vt:lpstr>
      <vt:lpstr>PowerPoint Presentation</vt:lpstr>
    </vt:vector>
  </TitlesOfParts>
  <Company>WRU</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John Schropfer</dc:creator>
  <cp:lastModifiedBy>Andrew Thomas</cp:lastModifiedBy>
  <cp:revision>27</cp:revision>
  <dcterms:created xsi:type="dcterms:W3CDTF">2014-12-15T15:25:30Z</dcterms:created>
  <dcterms:modified xsi:type="dcterms:W3CDTF">2019-10-30T10:13:02Z</dcterms:modified>
</cp:coreProperties>
</file>