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64" r:id="rId4"/>
    <p:sldId id="265" r:id="rId5"/>
    <p:sldId id="266" r:id="rId6"/>
    <p:sldId id="267" r:id="rId7"/>
    <p:sldId id="268" r:id="rId8"/>
    <p:sldId id="269" r:id="rId9"/>
    <p:sldId id="270" r:id="rId10"/>
    <p:sldId id="271" r:id="rId11"/>
    <p:sldId id="272" r:id="rId12"/>
    <p:sldId id="273" r:id="rId13"/>
    <p:sldId id="274" r:id="rId14"/>
    <p:sldId id="275" r:id="rId15"/>
    <p:sldId id="283" r:id="rId16"/>
    <p:sldId id="285" r:id="rId17"/>
    <p:sldId id="276" r:id="rId18"/>
    <p:sldId id="277" r:id="rId19"/>
    <p:sldId id="278" r:id="rId20"/>
    <p:sldId id="279" r:id="rId21"/>
    <p:sldId id="280" r:id="rId22"/>
    <p:sldId id="281" r:id="rId23"/>
    <p:sldId id="282" r:id="rId24"/>
    <p:sldId id="28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5" autoAdjust="0"/>
    <p:restoredTop sz="96357" autoAdjust="0"/>
  </p:normalViewPr>
  <p:slideViewPr>
    <p:cSldViewPr snapToGrid="0">
      <p:cViewPr varScale="1">
        <p:scale>
          <a:sx n="87" d="100"/>
          <a:sy n="87" d="100"/>
        </p:scale>
        <p:origin x="51" y="87"/>
      </p:cViewPr>
      <p:guideLst/>
    </p:cSldViewPr>
  </p:slideViewPr>
  <p:outlineViewPr>
    <p:cViewPr>
      <p:scale>
        <a:sx n="33" d="100"/>
        <a:sy n="33" d="100"/>
      </p:scale>
      <p:origin x="0" y="-15942"/>
    </p:cViewPr>
  </p:outlineViewPr>
  <p:notesTextViewPr>
    <p:cViewPr>
      <p:scale>
        <a:sx n="1" d="1"/>
        <a:sy n="1" d="1"/>
      </p:scale>
      <p:origin x="0" y="0"/>
    </p:cViewPr>
  </p:notesTextViewPr>
  <p:sorterViewPr>
    <p:cViewPr>
      <p:scale>
        <a:sx n="100" d="100"/>
        <a:sy n="100" d="100"/>
      </p:scale>
      <p:origin x="0" y="-5271"/>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1955D61F-CBCA-4D29-B250-A4C9EB28246A}"/>
    <pc:docChg chg="modSld">
      <pc:chgData name="Alison Murphy" userId="9ba79fcb-d62b-4ed0-b66e-b4415e918fea" providerId="ADAL" clId="{1955D61F-CBCA-4D29-B250-A4C9EB28246A}" dt="2022-06-01T12:58:44.611" v="12" actId="20577"/>
      <pc:docMkLst>
        <pc:docMk/>
      </pc:docMkLst>
      <pc:sldChg chg="modSp mod">
        <pc:chgData name="Alison Murphy" userId="9ba79fcb-d62b-4ed0-b66e-b4415e918fea" providerId="ADAL" clId="{1955D61F-CBCA-4D29-B250-A4C9EB28246A}" dt="2022-06-01T12:58:44.611" v="12" actId="20577"/>
        <pc:sldMkLst>
          <pc:docMk/>
          <pc:sldMk cId="3243873864" sldId="256"/>
        </pc:sldMkLst>
        <pc:spChg chg="mod">
          <ac:chgData name="Alison Murphy" userId="9ba79fcb-d62b-4ed0-b66e-b4415e918fea" providerId="ADAL" clId="{1955D61F-CBCA-4D29-B250-A4C9EB28246A}" dt="2022-06-01T12:58:44.611" v="12" actId="20577"/>
          <ac:spMkLst>
            <pc:docMk/>
            <pc:sldMk cId="3243873864"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6/1/2022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6/1/2022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www.europa.eu.int/" TargetMode="External"/><Relationship Id="rId2" Type="http://schemas.openxmlformats.org/officeDocument/2006/relationships/hyperlink" Target="http://www.gov.uk/"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qmu.ac.uk/media/5524/lit-review-2014.pdf" TargetMode="External"/><Relationship Id="rId2" Type="http://schemas.openxmlformats.org/officeDocument/2006/relationships/hyperlink" Target="https://www.kent.ac.uk/learning/resources/studyguides/literaturereviews.pdf" TargetMode="External"/><Relationship Id="rId1" Type="http://schemas.openxmlformats.org/officeDocument/2006/relationships/slideLayout" Target="../slideLayouts/slideLayout2.xml"/><Relationship Id="rId4" Type="http://schemas.openxmlformats.org/officeDocument/2006/relationships/hyperlink" Target="https://www.early-education.org.uk/early-years-literature-re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noProof="0" dirty="0"/>
              <a:t>YMCHWIL ADDYSGOL </a:t>
            </a:r>
            <a:r>
              <a:rPr lang="cy-GB" noProof="0" dirty="0" err="1"/>
              <a:t>Educational</a:t>
            </a:r>
            <a:r>
              <a:rPr lang="cy-GB" noProof="0" dirty="0"/>
              <a:t> </a:t>
            </a:r>
            <a:r>
              <a:rPr lang="cy-GB" noProof="0" dirty="0" err="1"/>
              <a:t>research</a:t>
            </a:r>
            <a:br>
              <a:rPr lang="cy-GB" noProof="0" dirty="0"/>
            </a:br>
            <a:endParaRPr lang="cy-GB" noProof="0" dirty="0"/>
          </a:p>
        </p:txBody>
      </p:sp>
      <p:sp>
        <p:nvSpPr>
          <p:cNvPr id="3" name="Subtitle 2"/>
          <p:cNvSpPr>
            <a:spLocks noGrp="1"/>
          </p:cNvSpPr>
          <p:nvPr>
            <p:ph type="subTitle" idx="1"/>
          </p:nvPr>
        </p:nvSpPr>
        <p:spPr/>
        <p:txBody>
          <a:bodyPr/>
          <a:lstStyle/>
          <a:p>
            <a:r>
              <a:rPr lang="cy-GB" noProof="0" dirty="0"/>
              <a:t>Alison Murphy </a:t>
            </a:r>
          </a:p>
        </p:txBody>
      </p:sp>
      <p:pic>
        <p:nvPicPr>
          <p:cNvPr id="4" name="Picture 3"/>
          <p:cNvPicPr>
            <a:picLocks noChangeAspect="1"/>
          </p:cNvPicPr>
          <p:nvPr/>
        </p:nvPicPr>
        <p:blipFill>
          <a:blip r:embed="rId2"/>
          <a:stretch>
            <a:fillRect/>
          </a:stretch>
        </p:blipFill>
        <p:spPr>
          <a:xfrm>
            <a:off x="6035040" y="2746700"/>
            <a:ext cx="4624387" cy="3082925"/>
          </a:xfrm>
          <a:prstGeom prst="rect">
            <a:avLst/>
          </a:prstGeom>
        </p:spPr>
      </p:pic>
    </p:spTree>
    <p:extLst>
      <p:ext uri="{BB962C8B-B14F-4D97-AF65-F5344CB8AC3E}">
        <p14:creationId xmlns:p14="http://schemas.microsoft.com/office/powerpoint/2010/main" val="3243873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Beth yw Adolygiad llenyddiaeth?</a:t>
            </a:r>
            <a:br>
              <a:rPr lang="cy-GB" noProof="0" dirty="0"/>
            </a:br>
            <a:r>
              <a:rPr lang="cy-GB" noProof="0" dirty="0" err="1"/>
              <a:t>What</a:t>
            </a:r>
            <a:r>
              <a:rPr lang="cy-GB" noProof="0" dirty="0"/>
              <a:t> is a </a:t>
            </a:r>
            <a:r>
              <a:rPr lang="cy-GB" noProof="0" dirty="0" err="1"/>
              <a:t>Review</a:t>
            </a:r>
            <a:r>
              <a:rPr lang="cy-GB" noProof="0" dirty="0"/>
              <a:t> of </a:t>
            </a:r>
            <a:r>
              <a:rPr lang="cy-GB" noProof="0" dirty="0" err="1"/>
              <a:t>literature</a:t>
            </a:r>
            <a:r>
              <a:rPr lang="cy-GB" noProof="0" dirty="0"/>
              <a:t>?</a:t>
            </a:r>
          </a:p>
        </p:txBody>
      </p:sp>
      <p:sp>
        <p:nvSpPr>
          <p:cNvPr id="3" name="Content Placeholder 2"/>
          <p:cNvSpPr>
            <a:spLocks noGrp="1"/>
          </p:cNvSpPr>
          <p:nvPr>
            <p:ph sz="half" idx="1"/>
          </p:nvPr>
        </p:nvSpPr>
        <p:spPr/>
        <p:txBody>
          <a:bodyPr>
            <a:normAutofit fontScale="92500" lnSpcReduction="20000"/>
          </a:bodyPr>
          <a:lstStyle/>
          <a:p>
            <a:r>
              <a:rPr lang="cy-GB" noProof="0" dirty="0"/>
              <a:t>Arddangosiad o ddealltwriaeth o waith a gynhaliwyd yn y maes ymholi 
Trafodaeth feirniadol, sy'n dangos mewnwelediad ac ymwybyddiaeth o wahanol ddadleuon, damcaniaethau a dulliau gweithredu
Synthesis a dadansoddiad o'r gwaith cyhoeddedig perthnasol, wedi'i gysylltu </a:t>
            </a:r>
            <a:r>
              <a:rPr lang="cy-GB" b="1" noProof="0" dirty="0"/>
              <a:t>bob amser </a:t>
            </a:r>
            <a:r>
              <a:rPr lang="cy-GB" noProof="0" dirty="0"/>
              <a:t>â'ch diben a'ch rhesymwaith eich hun</a:t>
            </a:r>
          </a:p>
          <a:p>
            <a:endParaRPr lang="cy-GB" noProof="0" dirty="0"/>
          </a:p>
        </p:txBody>
      </p:sp>
      <p:sp>
        <p:nvSpPr>
          <p:cNvPr id="4" name="Content Placeholder 3">
            <a:extLst>
              <a:ext uri="{FF2B5EF4-FFF2-40B4-BE49-F238E27FC236}">
                <a16:creationId xmlns:a16="http://schemas.microsoft.com/office/drawing/2014/main" id="{F90B8527-D233-43BB-9622-0BAAA7A02717}"/>
              </a:ext>
            </a:extLst>
          </p:cNvPr>
          <p:cNvSpPr>
            <a:spLocks noGrp="1"/>
          </p:cNvSpPr>
          <p:nvPr>
            <p:ph sz="half" idx="2"/>
          </p:nvPr>
        </p:nvSpPr>
        <p:spPr/>
        <p:txBody>
          <a:bodyPr>
            <a:normAutofit fontScale="9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demonstration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conducted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field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inquiry</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critical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showing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insight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awareness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differing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theories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approaches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 synthesis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analysis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published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linked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t>
            </a: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all </a:t>
            </a:r>
            <a:r>
              <a:rPr kumimoji="0" lang="cy-GB" sz="2000" b="1" i="0" u="none" strike="noStrike" kern="1200" cap="none" spc="0" normalizeH="0" baseline="0" noProof="0" dirty="0" err="1">
                <a:ln>
                  <a:noFill/>
                </a:ln>
                <a:solidFill>
                  <a:prstClr val="black"/>
                </a:solidFill>
                <a:effectLst/>
                <a:uLnTx/>
                <a:uFillTx/>
                <a:latin typeface="Gill Sans MT" panose="020B0502020104020203"/>
                <a:ea typeface="+mn-ea"/>
                <a:cs typeface="+mn-cs"/>
              </a:rPr>
              <a:t>times</a:t>
            </a: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purpose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rationale</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noProof="0" dirty="0"/>
          </a:p>
        </p:txBody>
      </p:sp>
    </p:spTree>
    <p:extLst>
      <p:ext uri="{BB962C8B-B14F-4D97-AF65-F5344CB8AC3E}">
        <p14:creationId xmlns:p14="http://schemas.microsoft.com/office/powerpoint/2010/main" val="1399376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Dylai adolygiad Llenyddiaeth</a:t>
            </a:r>
            <a:br>
              <a:rPr lang="cy-GB" dirty="0"/>
            </a:br>
            <a:r>
              <a:rPr lang="cy-GB" dirty="0"/>
              <a:t>A </a:t>
            </a:r>
            <a:r>
              <a:rPr lang="cy-GB" noProof="0" dirty="0" err="1"/>
              <a:t>review</a:t>
            </a:r>
            <a:r>
              <a:rPr lang="cy-GB" noProof="0" dirty="0"/>
              <a:t> of </a:t>
            </a:r>
            <a:r>
              <a:rPr lang="cy-GB" noProof="0" dirty="0" err="1"/>
              <a:t>literature</a:t>
            </a:r>
            <a:r>
              <a:rPr lang="cy-GB" noProof="0" dirty="0"/>
              <a:t> </a:t>
            </a:r>
            <a:r>
              <a:rPr lang="cy-GB" noProof="0" dirty="0" err="1"/>
              <a:t>should</a:t>
            </a:r>
            <a:r>
              <a:rPr lang="cy-GB" noProof="0" dirty="0"/>
              <a:t>…</a:t>
            </a:r>
          </a:p>
        </p:txBody>
      </p:sp>
      <p:sp>
        <p:nvSpPr>
          <p:cNvPr id="3" name="Content Placeholder 2"/>
          <p:cNvSpPr>
            <a:spLocks noGrp="1"/>
          </p:cNvSpPr>
          <p:nvPr>
            <p:ph sz="half" idx="1"/>
          </p:nvPr>
        </p:nvSpPr>
        <p:spPr/>
        <p:txBody>
          <a:bodyPr>
            <a:normAutofit fontScale="70000" lnSpcReduction="20000"/>
          </a:bodyPr>
          <a:lstStyle/>
          <a:p>
            <a:r>
              <a:rPr lang="cy-GB" dirty="0"/>
              <a:t>Gymharu a gwrthgyferbynnu barn awduron gwahanol ar fater
Nodi patrymau neu dueddiadau yn y llenyddiaeth </a:t>
            </a:r>
            <a:endParaRPr lang="cy-GB" noProof="0" dirty="0"/>
          </a:p>
          <a:p>
            <a:r>
              <a:rPr lang="cy-GB" dirty="0"/>
              <a:t>Tynnu sylw at </a:t>
            </a:r>
            <a:r>
              <a:rPr lang="cy-GB" dirty="0" err="1"/>
              <a:t>fylchau</a:t>
            </a:r>
            <a:r>
              <a:rPr lang="cy-GB" dirty="0"/>
              <a:t> a materion wedi’u hepgor mewn ymchwil blaenorol neu gwestiynau a adawyd heb eu hateb 
Dangos sut mae eich astudiaeth yn cysylltu ag astudiaethau blaenorol</a:t>
            </a:r>
            <a:r>
              <a:rPr lang="cy-GB" noProof="0" dirty="0"/>
              <a:t>, </a:t>
            </a:r>
          </a:p>
          <a:p>
            <a:r>
              <a:rPr lang="cy-GB" dirty="0"/>
              <a:t>Dangos sut mae eich astudiaeth yn cysylltu â'r llenyddiaeth yn gyffredinol, </a:t>
            </a:r>
            <a:endParaRPr lang="cy-GB" noProof="0" dirty="0"/>
          </a:p>
          <a:p>
            <a:r>
              <a:rPr lang="cy-GB" dirty="0"/>
              <a:t>Gorffen trwy grynhoi'r hyn y mae'r llenyddiaeth yn ei ddweud</a:t>
            </a:r>
            <a:endParaRPr lang="cy-GB" noProof="0" dirty="0"/>
          </a:p>
        </p:txBody>
      </p:sp>
      <p:sp>
        <p:nvSpPr>
          <p:cNvPr id="4" name="Content Placeholder 3">
            <a:extLst>
              <a:ext uri="{FF2B5EF4-FFF2-40B4-BE49-F238E27FC236}">
                <a16:creationId xmlns:a16="http://schemas.microsoft.com/office/drawing/2014/main" id="{8BFCA891-9DF8-4D5B-876A-00FE21412AAD}"/>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Compare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contrast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different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authors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views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issue</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Identify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patterns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trends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Highlight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gaps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omissions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previous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left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unanswered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Show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relates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previous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studies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Show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relates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general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Conclude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by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summarising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says</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779097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BETH NAD YW ADOLYGIAD LLENYDDIAETH:</a:t>
            </a:r>
            <a:br>
              <a:rPr lang="cy-GB" noProof="0" dirty="0"/>
            </a:br>
            <a:r>
              <a:rPr lang="cy-GB" noProof="0" dirty="0" err="1"/>
              <a:t>What</a:t>
            </a:r>
            <a:r>
              <a:rPr lang="cy-GB" noProof="0" dirty="0"/>
              <a:t> a </a:t>
            </a:r>
            <a:r>
              <a:rPr lang="cy-GB" noProof="0" dirty="0" err="1"/>
              <a:t>literature</a:t>
            </a:r>
            <a:r>
              <a:rPr lang="cy-GB" noProof="0" dirty="0"/>
              <a:t> </a:t>
            </a:r>
            <a:r>
              <a:rPr lang="cy-GB" noProof="0" dirty="0" err="1"/>
              <a:t>review</a:t>
            </a:r>
            <a:r>
              <a:rPr lang="cy-GB" noProof="0" dirty="0"/>
              <a:t> is not:</a:t>
            </a:r>
          </a:p>
        </p:txBody>
      </p:sp>
      <p:sp>
        <p:nvSpPr>
          <p:cNvPr id="3" name="Content Placeholder 2"/>
          <p:cNvSpPr>
            <a:spLocks noGrp="1"/>
          </p:cNvSpPr>
          <p:nvPr>
            <p:ph sz="half" idx="1"/>
          </p:nvPr>
        </p:nvSpPr>
        <p:spPr/>
        <p:txBody>
          <a:bodyPr>
            <a:normAutofit fontScale="92500" lnSpcReduction="20000"/>
          </a:bodyPr>
          <a:lstStyle/>
          <a:p>
            <a:r>
              <a:rPr lang="cy-GB" dirty="0"/>
              <a:t>Dadl ynghylch pwysigrwydd yr hyn yr ydych yn ymchwilio iddo
Rhestr ddisgrifiadol o bapurau neu grynodebau</a:t>
            </a:r>
            <a:endParaRPr lang="cy-GB" noProof="0" dirty="0"/>
          </a:p>
          <a:p>
            <a:endParaRPr lang="cy-GB" noProof="0" dirty="0"/>
          </a:p>
          <a:p>
            <a:r>
              <a:rPr lang="cy-GB" dirty="0"/>
              <a:t>Mae adolygiad llenyddiaeth </a:t>
            </a:r>
            <a:r>
              <a:rPr lang="cy-GB" b="1" dirty="0"/>
              <a:t>yn </a:t>
            </a:r>
            <a:r>
              <a:rPr lang="cy-GB" dirty="0"/>
              <a:t>cael ei drefnu o amgylch </a:t>
            </a:r>
            <a:r>
              <a:rPr lang="cy-GB" b="1" dirty="0"/>
              <a:t>syniadau</a:t>
            </a:r>
            <a:r>
              <a:rPr lang="cy-GB" dirty="0"/>
              <a:t>, nid y ffynonellau eu hunain.  Dylech asesu astudiaethau blaenorol a thrafod eu cryfderau a'u gwendidau</a:t>
            </a:r>
            <a:endParaRPr lang="cy-GB" noProof="0" dirty="0"/>
          </a:p>
        </p:txBody>
      </p:sp>
      <p:sp>
        <p:nvSpPr>
          <p:cNvPr id="4" name="Content Placeholder 3">
            <a:extLst>
              <a:ext uri="{FF2B5EF4-FFF2-40B4-BE49-F238E27FC236}">
                <a16:creationId xmlns:a16="http://schemas.microsoft.com/office/drawing/2014/main" id="{665AA668-4ACB-49CC-9569-B10EEDD95605}"/>
              </a:ext>
            </a:extLst>
          </p:cNvPr>
          <p:cNvSpPr>
            <a:spLocks noGrp="1"/>
          </p:cNvSpPr>
          <p:nvPr>
            <p:ph sz="half" idx="2"/>
          </p:nvPr>
        </p:nvSpPr>
        <p:spPr/>
        <p:txBody>
          <a:bodyPr>
            <a:normAutofit fontScale="9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importance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researching</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descriptive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list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papers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summaries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organised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around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1" i="0" u="none" strike="noStrike" kern="1200" cap="none" spc="0" normalizeH="0" baseline="0" noProof="0" dirty="0" err="1">
                <a:ln>
                  <a:noFill/>
                </a:ln>
                <a:solidFill>
                  <a:prstClr val="black"/>
                </a:solidFill>
                <a:effectLst/>
                <a:uLnTx/>
                <a:uFillTx/>
                <a:latin typeface="Gill Sans MT" panose="020B0502020104020203"/>
                <a:ea typeface="+mn-ea"/>
                <a:cs typeface="+mn-cs"/>
              </a:rPr>
              <a:t>ideas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not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themselves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You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should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assess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previous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studies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their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strengths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weaknesses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952601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Dull o ysgrifennu adolygiad Llenyddiaeth:
</a:t>
            </a:r>
            <a:r>
              <a:rPr lang="cy-GB" dirty="0" err="1"/>
              <a:t>An</a:t>
            </a:r>
            <a:r>
              <a:rPr lang="cy-GB" dirty="0"/>
              <a:t> </a:t>
            </a:r>
            <a:r>
              <a:rPr lang="cy-GB" noProof="0" dirty="0" err="1"/>
              <a:t>approach</a:t>
            </a:r>
            <a:r>
              <a:rPr lang="cy-GB" noProof="0" dirty="0"/>
              <a:t> to </a:t>
            </a:r>
            <a:r>
              <a:rPr lang="cy-GB" noProof="0" dirty="0" err="1"/>
              <a:t>writing</a:t>
            </a:r>
            <a:r>
              <a:rPr lang="cy-GB" noProof="0" dirty="0"/>
              <a:t> a </a:t>
            </a:r>
            <a:r>
              <a:rPr lang="cy-GB" noProof="0" dirty="0" err="1"/>
              <a:t>literature</a:t>
            </a:r>
            <a:r>
              <a:rPr lang="cy-GB" noProof="0" dirty="0"/>
              <a:t> </a:t>
            </a:r>
            <a:r>
              <a:rPr lang="cy-GB" noProof="0" dirty="0" err="1"/>
              <a:t>review</a:t>
            </a:r>
            <a:r>
              <a:rPr lang="cy-GB" noProof="0" dirty="0"/>
              <a:t>:</a:t>
            </a:r>
          </a:p>
        </p:txBody>
      </p:sp>
      <p:pic>
        <p:nvPicPr>
          <p:cNvPr id="9" name="Content Placeholder 8"/>
          <p:cNvPicPr>
            <a:picLocks noGrp="1" noChangeAspect="1"/>
          </p:cNvPicPr>
          <p:nvPr>
            <p:ph idx="1"/>
          </p:nvPr>
        </p:nvPicPr>
        <p:blipFill>
          <a:blip r:embed="rId2"/>
          <a:stretch>
            <a:fillRect/>
          </a:stretch>
        </p:blipFill>
        <p:spPr>
          <a:xfrm>
            <a:off x="1580435" y="2438503"/>
            <a:ext cx="3310415" cy="2621507"/>
          </a:xfrm>
          <a:prstGeom prst="rect">
            <a:avLst/>
          </a:prstGeom>
        </p:spPr>
      </p:pic>
      <p:pic>
        <p:nvPicPr>
          <p:cNvPr id="10" name="Picture 9"/>
          <p:cNvPicPr>
            <a:picLocks noChangeAspect="1"/>
          </p:cNvPicPr>
          <p:nvPr/>
        </p:nvPicPr>
        <p:blipFill>
          <a:blip r:embed="rId3"/>
          <a:stretch>
            <a:fillRect/>
          </a:stretch>
        </p:blipFill>
        <p:spPr>
          <a:xfrm>
            <a:off x="5785166" y="2407885"/>
            <a:ext cx="4944285" cy="847417"/>
          </a:xfrm>
          <a:prstGeom prst="rect">
            <a:avLst/>
          </a:prstGeom>
        </p:spPr>
      </p:pic>
      <p:pic>
        <p:nvPicPr>
          <p:cNvPr id="11" name="Picture 10"/>
          <p:cNvPicPr>
            <a:picLocks noChangeAspect="1"/>
          </p:cNvPicPr>
          <p:nvPr/>
        </p:nvPicPr>
        <p:blipFill>
          <a:blip r:embed="rId4"/>
          <a:stretch>
            <a:fillRect/>
          </a:stretch>
        </p:blipFill>
        <p:spPr>
          <a:xfrm>
            <a:off x="5785166" y="3475515"/>
            <a:ext cx="4944285" cy="847417"/>
          </a:xfrm>
          <a:prstGeom prst="rect">
            <a:avLst/>
          </a:prstGeom>
        </p:spPr>
      </p:pic>
      <p:pic>
        <p:nvPicPr>
          <p:cNvPr id="12" name="Picture 11"/>
          <p:cNvPicPr>
            <a:picLocks noChangeAspect="1"/>
          </p:cNvPicPr>
          <p:nvPr/>
        </p:nvPicPr>
        <p:blipFill>
          <a:blip r:embed="rId4"/>
          <a:stretch>
            <a:fillRect/>
          </a:stretch>
        </p:blipFill>
        <p:spPr>
          <a:xfrm>
            <a:off x="5785166" y="4543145"/>
            <a:ext cx="4944285" cy="847417"/>
          </a:xfrm>
          <a:prstGeom prst="rect">
            <a:avLst/>
          </a:prstGeom>
        </p:spPr>
      </p:pic>
      <p:pic>
        <p:nvPicPr>
          <p:cNvPr id="13" name="Picture 12"/>
          <p:cNvPicPr>
            <a:picLocks noChangeAspect="1"/>
          </p:cNvPicPr>
          <p:nvPr/>
        </p:nvPicPr>
        <p:blipFill>
          <a:blip r:embed="rId5"/>
          <a:stretch>
            <a:fillRect/>
          </a:stretch>
        </p:blipFill>
        <p:spPr>
          <a:xfrm>
            <a:off x="4511124" y="2996076"/>
            <a:ext cx="1030313" cy="158510"/>
          </a:xfrm>
          <a:prstGeom prst="rect">
            <a:avLst/>
          </a:prstGeom>
        </p:spPr>
      </p:pic>
      <p:cxnSp>
        <p:nvCxnSpPr>
          <p:cNvPr id="14" name="Straight Arrow Connector 13"/>
          <p:cNvCxnSpPr/>
          <p:nvPr/>
        </p:nvCxnSpPr>
        <p:spPr>
          <a:xfrm flipV="1">
            <a:off x="4038021" y="3845251"/>
            <a:ext cx="946206" cy="159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3413639" y="4775842"/>
            <a:ext cx="946206" cy="159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6" name="Picture 15"/>
          <p:cNvPicPr>
            <a:picLocks noChangeAspect="1"/>
          </p:cNvPicPr>
          <p:nvPr/>
        </p:nvPicPr>
        <p:blipFill>
          <a:blip r:embed="rId6"/>
          <a:stretch>
            <a:fillRect/>
          </a:stretch>
        </p:blipFill>
        <p:spPr>
          <a:xfrm>
            <a:off x="6028795" y="2483038"/>
            <a:ext cx="3426249" cy="646232"/>
          </a:xfrm>
          <a:prstGeom prst="rect">
            <a:avLst/>
          </a:prstGeom>
        </p:spPr>
      </p:pic>
      <p:sp>
        <p:nvSpPr>
          <p:cNvPr id="17" name="TextBox 16"/>
          <p:cNvSpPr txBox="1"/>
          <p:nvPr/>
        </p:nvSpPr>
        <p:spPr>
          <a:xfrm>
            <a:off x="6170212" y="3531829"/>
            <a:ext cx="3586038" cy="707886"/>
          </a:xfrm>
          <a:prstGeom prst="rect">
            <a:avLst/>
          </a:prstGeom>
          <a:noFill/>
        </p:spPr>
        <p:txBody>
          <a:bodyPr wrap="square" rtlCol="0">
            <a:spAutoFit/>
          </a:bodyPr>
          <a:lstStyle/>
          <a:p>
            <a:r>
              <a:rPr lang="en-GB" sz="2000" dirty="0"/>
              <a:t>Studies which overlap with your research</a:t>
            </a:r>
          </a:p>
        </p:txBody>
      </p:sp>
      <p:pic>
        <p:nvPicPr>
          <p:cNvPr id="18" name="Picture 17"/>
          <p:cNvPicPr>
            <a:picLocks noChangeAspect="1"/>
          </p:cNvPicPr>
          <p:nvPr/>
        </p:nvPicPr>
        <p:blipFill>
          <a:blip r:embed="rId7"/>
          <a:stretch>
            <a:fillRect/>
          </a:stretch>
        </p:blipFill>
        <p:spPr>
          <a:xfrm>
            <a:off x="6169463" y="4530014"/>
            <a:ext cx="3889585" cy="841321"/>
          </a:xfrm>
          <a:prstGeom prst="rect">
            <a:avLst/>
          </a:prstGeom>
        </p:spPr>
      </p:pic>
    </p:spTree>
    <p:extLst>
      <p:ext uri="{BB962C8B-B14F-4D97-AF65-F5344CB8AC3E}">
        <p14:creationId xmlns:p14="http://schemas.microsoft.com/office/powerpoint/2010/main" val="1419221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Pam gwneud adolygiad Llenyddiaeth?</a:t>
            </a:r>
            <a:br>
              <a:rPr lang="cy-GB" dirty="0"/>
            </a:br>
            <a:r>
              <a:rPr lang="cy-GB" dirty="0" err="1"/>
              <a:t>Why</a:t>
            </a:r>
            <a:r>
              <a:rPr lang="cy-GB" dirty="0"/>
              <a:t> </a:t>
            </a:r>
            <a:r>
              <a:rPr lang="cy-GB" noProof="0" dirty="0"/>
              <a:t>do a </a:t>
            </a:r>
            <a:r>
              <a:rPr lang="cy-GB" noProof="0" dirty="0" err="1"/>
              <a:t>review</a:t>
            </a:r>
            <a:r>
              <a:rPr lang="cy-GB" noProof="0" dirty="0"/>
              <a:t> of </a:t>
            </a:r>
            <a:r>
              <a:rPr lang="cy-GB" noProof="0" dirty="0" err="1"/>
              <a:t>literature</a:t>
            </a:r>
            <a:r>
              <a:rPr lang="cy-GB" noProof="0" dirty="0"/>
              <a:t>?</a:t>
            </a:r>
          </a:p>
        </p:txBody>
      </p:sp>
      <p:sp>
        <p:nvSpPr>
          <p:cNvPr id="3" name="Content Placeholder 2"/>
          <p:cNvSpPr>
            <a:spLocks noGrp="1"/>
          </p:cNvSpPr>
          <p:nvPr>
            <p:ph sz="half" idx="1"/>
          </p:nvPr>
        </p:nvSpPr>
        <p:spPr/>
        <p:txBody>
          <a:bodyPr>
            <a:normAutofit lnSpcReduction="10000"/>
          </a:bodyPr>
          <a:lstStyle/>
          <a:p>
            <a:r>
              <a:rPr lang="cy-GB" dirty="0"/>
              <a:t>Mae'n dangos bod eich prosiect:</a:t>
            </a:r>
            <a:endParaRPr lang="cy-GB" noProof="0" dirty="0"/>
          </a:p>
          <a:p>
            <a:pPr lvl="1"/>
            <a:r>
              <a:rPr lang="cy-GB" dirty="0"/>
              <a:t>Yn werth chweil
Â chyfraniad i’w wneud</a:t>
            </a:r>
            <a:endParaRPr lang="cy-GB" noProof="0" dirty="0"/>
          </a:p>
          <a:p>
            <a:pPr lvl="1"/>
            <a:r>
              <a:rPr lang="cy-GB" dirty="0"/>
              <a:t>Yn berthnasol i'r cyd-destun
Wedi esblygu o sylfeini cadarn</a:t>
            </a:r>
            <a:endParaRPr lang="cy-GB" noProof="0" dirty="0"/>
          </a:p>
          <a:p>
            <a:pPr lvl="1">
              <a:buNone/>
            </a:pPr>
            <a:endParaRPr lang="cy-GB" noProof="0" dirty="0"/>
          </a:p>
          <a:p>
            <a:pPr lvl="1">
              <a:buNone/>
            </a:pPr>
            <a:r>
              <a:rPr lang="cy-GB" dirty="0"/>
              <a:t>Ac felly mae'n rhoi ystyr a fframwaith i'ch prosiect.
</a:t>
            </a:r>
            <a:endParaRPr lang="cy-GB" noProof="0" dirty="0"/>
          </a:p>
        </p:txBody>
      </p:sp>
      <p:sp>
        <p:nvSpPr>
          <p:cNvPr id="4" name="Content Placeholder 3">
            <a:extLst>
              <a:ext uri="{FF2B5EF4-FFF2-40B4-BE49-F238E27FC236}">
                <a16:creationId xmlns:a16="http://schemas.microsoft.com/office/drawing/2014/main" id="{1546CBD3-94F3-43F5-81D5-878742181836}"/>
              </a:ext>
            </a:extLst>
          </p:cNvPr>
          <p:cNvSpPr>
            <a:spLocks noGrp="1"/>
          </p:cNvSpPr>
          <p:nvPr>
            <p:ph sz="half" idx="2"/>
          </p:nvPr>
        </p:nvSpPr>
        <p:spPr/>
        <p:txBody>
          <a:bodyPr>
            <a:normAutofit lnSpcReduction="1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demonstrates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project is:</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Worthwhile</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Has</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contribution</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Is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contextually</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Has</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evolved</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solid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foundations</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None/>
              <a:tabLst/>
              <a:defRPr/>
            </a:pP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None/>
              <a:tabLst/>
              <a:defRPr/>
            </a:pP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thus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provides</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meaning</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framework</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project.</a:t>
            </a:r>
          </a:p>
          <a:p>
            <a:endParaRPr lang="cy-GB" dirty="0"/>
          </a:p>
        </p:txBody>
      </p:sp>
    </p:spTree>
    <p:extLst>
      <p:ext uri="{BB962C8B-B14F-4D97-AF65-F5344CB8AC3E}">
        <p14:creationId xmlns:p14="http://schemas.microsoft.com/office/powerpoint/2010/main" val="3669541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yw 'Llenyddiaeth'?
</a:t>
            </a:r>
            <a:r>
              <a:rPr lang="cy-GB" dirty="0" err="1"/>
              <a:t>What</a:t>
            </a:r>
            <a:r>
              <a:rPr lang="cy-GB" dirty="0"/>
              <a:t> </a:t>
            </a:r>
            <a:r>
              <a:rPr lang="cy-GB" noProof="0" dirty="0"/>
              <a:t>is ‘</a:t>
            </a:r>
            <a:r>
              <a:rPr lang="cy-GB" noProof="0" dirty="0" err="1"/>
              <a:t>Literature</a:t>
            </a:r>
            <a:r>
              <a:rPr lang="cy-GB" noProof="0" dirty="0"/>
              <a:t>’?</a:t>
            </a:r>
          </a:p>
        </p:txBody>
      </p:sp>
      <p:sp>
        <p:nvSpPr>
          <p:cNvPr id="3" name="Content Placeholder 2"/>
          <p:cNvSpPr>
            <a:spLocks noGrp="1"/>
          </p:cNvSpPr>
          <p:nvPr>
            <p:ph sz="half" idx="1"/>
          </p:nvPr>
        </p:nvSpPr>
        <p:spPr/>
        <p:txBody>
          <a:bodyPr>
            <a:normAutofit fontScale="77500" lnSpcReduction="20000"/>
          </a:bodyPr>
          <a:lstStyle/>
          <a:p>
            <a:pPr>
              <a:buNone/>
            </a:pPr>
            <a:r>
              <a:rPr lang="cy-GB" dirty="0"/>
              <a:t>Mae llenyddiaeth yn cyfeirio at wybodaeth sy'n berthnasol i'ch maes diddordeb. Mae'r ffocws fel arfer ar ddeunydd cyhoeddedig </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ysgolheigaidd a geir </a:t>
            </a:r>
            <a:r>
              <a:rPr lang="cy-GB" dirty="0"/>
              <a:t>o'r ffynonellau canlynol:</a:t>
            </a:r>
            <a:endParaRPr lang="cy-GB" noProof="0" dirty="0"/>
          </a:p>
          <a:p>
            <a:r>
              <a:rPr lang="cy-GB" dirty="0"/>
              <a:t>Ffynonellau gwreiddiol – ymchwil wreiddiol o gyfnodolion, erthyglau neu gynadleddau; dogfennau hanesyddol neu weithiau creadigol
Ffynonellau eilaidd – gwerthusiadau, adolygiadau neu synthesisau o weithiau gwreiddiol</a:t>
            </a:r>
            <a:endParaRPr lang="cy-GB" noProof="0" dirty="0"/>
          </a:p>
          <a:p>
            <a:r>
              <a:rPr lang="cy-GB" dirty="0"/>
              <a:t>Ffynonellau trydyddol – deunydd eang ei gwmpas a grëwyd fel arfer o ffynonellau eilaidd i roi trosolwg</a:t>
            </a:r>
            <a:endParaRPr lang="cy-GB" noProof="0" dirty="0"/>
          </a:p>
        </p:txBody>
      </p:sp>
      <p:sp>
        <p:nvSpPr>
          <p:cNvPr id="4" name="Content Placeholder 3">
            <a:extLst>
              <a:ext uri="{FF2B5EF4-FFF2-40B4-BE49-F238E27FC236}">
                <a16:creationId xmlns:a16="http://schemas.microsoft.com/office/drawing/2014/main" id="{DA30153C-E335-4AB5-AD82-2402F62B5290}"/>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refers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normally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scholarly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published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material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obtained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following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Primary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original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articles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conferences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historical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documents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creative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works</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Secondary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evaluations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syntheses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original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works</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Tertiary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broadly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scoped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material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created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usually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secondary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provide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overview</a:t>
            </a:r>
            <a:endParaRPr lang="cy-GB" dirty="0"/>
          </a:p>
        </p:txBody>
      </p:sp>
    </p:spTree>
    <p:extLst>
      <p:ext uri="{BB962C8B-B14F-4D97-AF65-F5344CB8AC3E}">
        <p14:creationId xmlns:p14="http://schemas.microsoft.com/office/powerpoint/2010/main" val="2445364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4903" y="804889"/>
            <a:ext cx="10785987" cy="1059305"/>
          </a:xfrm>
        </p:spPr>
        <p:txBody>
          <a:bodyPr>
            <a:normAutofit/>
          </a:bodyPr>
          <a:lstStyle/>
          <a:p>
            <a:r>
              <a:rPr lang="cy-GB" dirty="0"/>
              <a:t>Chwilio am wybodaeth: Erthyglau Cyfnodolion
</a:t>
            </a:r>
            <a:r>
              <a:rPr lang="cy-GB" dirty="0" err="1"/>
              <a:t>Searching</a:t>
            </a:r>
            <a:r>
              <a:rPr lang="cy-GB" dirty="0"/>
              <a:t> </a:t>
            </a:r>
            <a:r>
              <a:rPr lang="cy-GB" noProof="0" dirty="0" err="1"/>
              <a:t>for</a:t>
            </a:r>
            <a:r>
              <a:rPr lang="cy-GB" noProof="0" dirty="0"/>
              <a:t> </a:t>
            </a:r>
            <a:r>
              <a:rPr lang="cy-GB" noProof="0" dirty="0" err="1"/>
              <a:t>information</a:t>
            </a:r>
            <a:r>
              <a:rPr lang="cy-GB" noProof="0" dirty="0"/>
              <a:t>: </a:t>
            </a:r>
            <a:r>
              <a:rPr lang="cy-GB" noProof="0" dirty="0" err="1"/>
              <a:t>Journal</a:t>
            </a:r>
            <a:r>
              <a:rPr lang="cy-GB" noProof="0" dirty="0"/>
              <a:t>  </a:t>
            </a:r>
            <a:r>
              <a:rPr lang="cy-GB" noProof="0" dirty="0" err="1"/>
              <a:t>Articles</a:t>
            </a:r>
            <a:endParaRPr lang="cy-GB" noProof="0" dirty="0"/>
          </a:p>
        </p:txBody>
      </p:sp>
      <p:sp>
        <p:nvSpPr>
          <p:cNvPr id="3" name="Content Placeholder 2"/>
          <p:cNvSpPr>
            <a:spLocks noGrp="1"/>
          </p:cNvSpPr>
          <p:nvPr>
            <p:ph sz="half" idx="1"/>
          </p:nvPr>
        </p:nvSpPr>
        <p:spPr/>
        <p:txBody>
          <a:bodyPr>
            <a:normAutofit fontScale="77500" lnSpcReduction="20000"/>
          </a:bodyPr>
          <a:lstStyle/>
          <a:p>
            <a:r>
              <a:rPr lang="cy-GB" dirty="0" err="1"/>
              <a:t>Fe’u</a:t>
            </a:r>
            <a:r>
              <a:rPr lang="cy-GB" dirty="0"/>
              <a:t> cyhoeddir yn rheolaidd
Maent yn darparu'r wybodaeth ddiweddaraf</a:t>
            </a:r>
            <a:endParaRPr lang="cy-GB" noProof="0" dirty="0"/>
          </a:p>
          <a:p>
            <a:r>
              <a:rPr lang="cy-GB" dirty="0"/>
              <a:t>Cynigiant fformat cymharol gryno a chyfredol ar gyfer ymchwil
Felly, </a:t>
            </a:r>
            <a:r>
              <a:rPr lang="cy-GB" dirty="0" err="1"/>
              <a:t>fe’u</a:t>
            </a:r>
            <a:r>
              <a:rPr lang="cy-GB" dirty="0"/>
              <a:t> defnyddir yn aml mewn adolygiadau llenyddiaeth</a:t>
            </a:r>
            <a:endParaRPr lang="cy-GB" noProof="0" dirty="0"/>
          </a:p>
          <a:p>
            <a:pPr algn="l"/>
            <a:r>
              <a:rPr lang="cy-GB" dirty="0"/>
              <a:t>Gall cyfnodolion fod yn rhai a asesir gan ganolwr (a adolygir gan gymheiriaid) neu’n rhai nas adolygir gan ganolwr 
Gellir gweld cannoedd o gyfnodolion drwy swyddogaeth chwilio'r Llyfrgell</a:t>
            </a:r>
            <a:endParaRPr lang="cy-GB" noProof="0" dirty="0"/>
          </a:p>
        </p:txBody>
      </p:sp>
      <p:sp>
        <p:nvSpPr>
          <p:cNvPr id="4" name="Content Placeholder 3">
            <a:extLst>
              <a:ext uri="{FF2B5EF4-FFF2-40B4-BE49-F238E27FC236}">
                <a16:creationId xmlns:a16="http://schemas.microsoft.com/office/drawing/2014/main" id="{644F13CF-D70C-467E-9930-CDB33648F2D3}"/>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Published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regular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basis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Provide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-to-</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date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Offer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relatively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concise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-to-</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date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format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Therefore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frequently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refereed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peer-reviewed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non-refereed</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Hundreds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can be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accessed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via</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Library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search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function</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112129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Chwilio am wybodaeth: testunau academaidd
</a:t>
            </a:r>
            <a:r>
              <a:rPr lang="cy-GB" dirty="0" err="1"/>
              <a:t>Searching</a:t>
            </a:r>
            <a:r>
              <a:rPr lang="cy-GB" dirty="0"/>
              <a:t> </a:t>
            </a:r>
            <a:r>
              <a:rPr lang="cy-GB" noProof="0" dirty="0" err="1"/>
              <a:t>for</a:t>
            </a:r>
            <a:r>
              <a:rPr lang="cy-GB" noProof="0" dirty="0"/>
              <a:t> </a:t>
            </a:r>
            <a:r>
              <a:rPr lang="cy-GB" noProof="0" dirty="0" err="1"/>
              <a:t>information</a:t>
            </a:r>
            <a:r>
              <a:rPr lang="cy-GB" noProof="0" dirty="0"/>
              <a:t>: </a:t>
            </a:r>
            <a:r>
              <a:rPr lang="cy-GB" noProof="0" dirty="0" err="1"/>
              <a:t>academic</a:t>
            </a:r>
            <a:r>
              <a:rPr lang="cy-GB" noProof="0" dirty="0"/>
              <a:t> </a:t>
            </a:r>
            <a:r>
              <a:rPr lang="cy-GB" noProof="0" dirty="0" err="1"/>
              <a:t>texts</a:t>
            </a:r>
            <a:endParaRPr lang="cy-GB" noProof="0" dirty="0"/>
          </a:p>
        </p:txBody>
      </p:sp>
      <p:sp>
        <p:nvSpPr>
          <p:cNvPr id="3" name="Content Placeholder 2"/>
          <p:cNvSpPr>
            <a:spLocks noGrp="1"/>
          </p:cNvSpPr>
          <p:nvPr>
            <p:ph sz="half" idx="1"/>
          </p:nvPr>
        </p:nvSpPr>
        <p:spPr/>
        <p:txBody>
          <a:bodyPr>
            <a:normAutofit fontScale="85000" lnSpcReduction="20000"/>
          </a:bodyPr>
          <a:lstStyle/>
          <a:p>
            <a:r>
              <a:rPr lang="cy-GB" dirty="0"/>
              <a:t>Cyflwynir y deunydd mewn modd mwy trefnus a hygyrch na chyfnodolion – haws bwrw golwg trwyddynt a defnyddio'r dudalen gynnwys i ganolbwyntio ar feysydd penodol
Man cychwyn da i ddod o hyd i ffynonellau gwybodaeth manylach a diweddar
Mae’r llyfryddiaeth yn ganllaw i'r ffynonellau mwyaf perthnasol
Llai diweddar na chyfnodolion</a:t>
            </a:r>
            <a:endParaRPr lang="cy-GB" noProof="0" dirty="0"/>
          </a:p>
          <a:p>
            <a:r>
              <a:rPr lang="cy-GB" dirty="0"/>
              <a:t>Cofiwch y canllaw bras 10 mlynedd </a:t>
            </a:r>
            <a:endParaRPr lang="cy-GB" noProof="0" dirty="0"/>
          </a:p>
        </p:txBody>
      </p:sp>
      <p:sp>
        <p:nvSpPr>
          <p:cNvPr id="4" name="Content Placeholder 3">
            <a:extLst>
              <a:ext uri="{FF2B5EF4-FFF2-40B4-BE49-F238E27FC236}">
                <a16:creationId xmlns:a16="http://schemas.microsoft.com/office/drawing/2014/main" id="{EA59E299-9872-4FD6-B411-353D988D78B3}"/>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Material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presented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more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orderly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accessible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fashion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than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easier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dip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out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contents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good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starting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point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which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more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detailed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recent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Bibliography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provides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guide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the most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Less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-to-</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date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than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10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year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rule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thumb</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278358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389" y="339222"/>
            <a:ext cx="10307600" cy="1059305"/>
          </a:xfrm>
        </p:spPr>
        <p:txBody>
          <a:bodyPr>
            <a:noAutofit/>
          </a:bodyPr>
          <a:lstStyle/>
          <a:p>
            <a:r>
              <a:rPr lang="cy-GB" sz="2600" dirty="0"/>
              <a:t>Chwilio am wybodaeth: adroddiadau llywodraeth/ corfforaethol
</a:t>
            </a:r>
            <a:r>
              <a:rPr lang="cy-GB" sz="2600" dirty="0" err="1"/>
              <a:t>Searching</a:t>
            </a:r>
            <a:r>
              <a:rPr lang="cy-GB" sz="2600" dirty="0"/>
              <a:t> </a:t>
            </a:r>
            <a:r>
              <a:rPr lang="cy-GB" sz="2600" noProof="0" dirty="0" err="1"/>
              <a:t>for</a:t>
            </a:r>
            <a:r>
              <a:rPr lang="cy-GB" sz="2600" noProof="0" dirty="0"/>
              <a:t> </a:t>
            </a:r>
            <a:r>
              <a:rPr lang="cy-GB" sz="2600" noProof="0" dirty="0" err="1"/>
              <a:t>information</a:t>
            </a:r>
            <a:r>
              <a:rPr lang="cy-GB" sz="2600" noProof="0" dirty="0"/>
              <a:t>: </a:t>
            </a:r>
            <a:r>
              <a:rPr lang="cy-GB" sz="2600" noProof="0" dirty="0" err="1"/>
              <a:t>government</a:t>
            </a:r>
            <a:r>
              <a:rPr lang="cy-GB" sz="2600" noProof="0" dirty="0"/>
              <a:t>/</a:t>
            </a:r>
            <a:r>
              <a:rPr lang="cy-GB" sz="2600" noProof="0" dirty="0" err="1"/>
              <a:t>corporate</a:t>
            </a:r>
            <a:r>
              <a:rPr lang="cy-GB" sz="2600" noProof="0" dirty="0"/>
              <a:t> </a:t>
            </a:r>
            <a:r>
              <a:rPr lang="cy-GB" sz="2600" noProof="0" dirty="0" err="1"/>
              <a:t>reports</a:t>
            </a:r>
            <a:endParaRPr lang="cy-GB" sz="2600" noProof="0" dirty="0"/>
          </a:p>
        </p:txBody>
      </p:sp>
      <p:sp>
        <p:nvSpPr>
          <p:cNvPr id="3" name="Content Placeholder 2"/>
          <p:cNvSpPr>
            <a:spLocks noGrp="1"/>
          </p:cNvSpPr>
          <p:nvPr>
            <p:ph sz="half" idx="1"/>
          </p:nvPr>
        </p:nvSpPr>
        <p:spPr/>
        <p:txBody>
          <a:bodyPr>
            <a:normAutofit fontScale="62500" lnSpcReduction="20000"/>
          </a:bodyPr>
          <a:lstStyle/>
          <a:p>
            <a:pPr>
              <a:buNone/>
            </a:pPr>
            <a:r>
              <a:rPr lang="cy-GB" dirty="0"/>
              <a:t>Mae adrannau llywodraeth a chorfforaethau yn gwneud gwaith ymchwil.  </a:t>
            </a:r>
            <a:r>
              <a:rPr lang="cy-GB" dirty="0" err="1"/>
              <a:t>Gallant</a:t>
            </a:r>
            <a:r>
              <a:rPr lang="cy-GB" dirty="0"/>
              <a:t> fod yn ffynhonnell bwysig o wybodaeth.
Fel arfer, mae llyfrgelloedd academaidd yn dosbarthu cyhoeddiadau'r llywodraeth ar wahân</a:t>
            </a:r>
            <a:endParaRPr lang="cy-GB" noProof="0" dirty="0"/>
          </a:p>
          <a:p>
            <a:r>
              <a:rPr lang="cy-GB" dirty="0"/>
              <a:t>Mae llywodraethau'n darparu rhestrau cyhoeddiadau fel mater o drefn, e.e.</a:t>
            </a:r>
            <a:endParaRPr lang="cy-GB" noProof="0" dirty="0"/>
          </a:p>
          <a:p>
            <a:pPr lvl="1"/>
            <a:r>
              <a:rPr lang="cy-GB" noProof="0" dirty="0"/>
              <a:t>Cymru: Llywodraeth Cymru (</a:t>
            </a:r>
            <a:r>
              <a:rPr lang="cy-GB" noProof="0" dirty="0" err="1"/>
              <a:t>LlC</a:t>
            </a:r>
            <a:r>
              <a:rPr lang="cy-GB" noProof="0" dirty="0"/>
              <a:t>)</a:t>
            </a:r>
          </a:p>
          <a:p>
            <a:pPr lvl="1"/>
            <a:r>
              <a:rPr lang="cy-GB" noProof="0" dirty="0"/>
              <a:t>Y DU: Her </a:t>
            </a:r>
            <a:r>
              <a:rPr lang="cy-GB" noProof="0" dirty="0" err="1"/>
              <a:t>Majesty’s</a:t>
            </a:r>
            <a:r>
              <a:rPr lang="cy-GB" noProof="0" dirty="0"/>
              <a:t> </a:t>
            </a:r>
            <a:r>
              <a:rPr lang="cy-GB" noProof="0" dirty="0" err="1"/>
              <a:t>Stationery</a:t>
            </a:r>
            <a:r>
              <a:rPr lang="cy-GB" noProof="0" dirty="0"/>
              <a:t> Office (HMSO) neu’r </a:t>
            </a:r>
            <a:r>
              <a:rPr lang="cy-GB" noProof="0" dirty="0" err="1"/>
              <a:t>Catalogue</a:t>
            </a:r>
            <a:r>
              <a:rPr lang="cy-GB" noProof="0" dirty="0"/>
              <a:t> of British </a:t>
            </a:r>
            <a:r>
              <a:rPr lang="cy-GB" noProof="0" dirty="0" err="1"/>
              <a:t>Official</a:t>
            </a:r>
            <a:r>
              <a:rPr lang="cy-GB" noProof="0" dirty="0"/>
              <a:t> Publications  not </a:t>
            </a:r>
            <a:r>
              <a:rPr lang="cy-GB" noProof="0" dirty="0" err="1"/>
              <a:t>published</a:t>
            </a:r>
            <a:r>
              <a:rPr lang="cy-GB" noProof="0" dirty="0"/>
              <a:t> by HMSO gweler </a:t>
            </a:r>
            <a:r>
              <a:rPr lang="cy-GB" noProof="0" dirty="0">
                <a:hlinkClick r:id="rId2"/>
              </a:rPr>
              <a:t>www.gov.uk</a:t>
            </a:r>
            <a:endParaRPr lang="cy-GB" noProof="0" dirty="0"/>
          </a:p>
          <a:p>
            <a:pPr lvl="1"/>
            <a:r>
              <a:rPr lang="cy-GB" noProof="0" dirty="0"/>
              <a:t>Ewrop: Gweler gwefan yr Undeb Ewropeaidd </a:t>
            </a:r>
            <a:r>
              <a:rPr lang="cy-GB" noProof="0" dirty="0">
                <a:hlinkClick r:id="rId3"/>
              </a:rPr>
              <a:t>www.europa.eu.int</a:t>
            </a:r>
            <a:r>
              <a:rPr lang="cy-GB" noProof="0" dirty="0"/>
              <a:t> am gyfarwyddebau ac adroddiadau</a:t>
            </a:r>
          </a:p>
          <a:p>
            <a:pPr lvl="1"/>
            <a:r>
              <a:rPr lang="cy-GB" noProof="0" dirty="0"/>
              <a:t>UDA: US </a:t>
            </a:r>
            <a:r>
              <a:rPr lang="cy-GB" noProof="0" dirty="0" err="1"/>
              <a:t>Government</a:t>
            </a:r>
            <a:r>
              <a:rPr lang="cy-GB" noProof="0" dirty="0"/>
              <a:t> Publications Office </a:t>
            </a:r>
            <a:r>
              <a:rPr lang="cy-GB" dirty="0"/>
              <a:t>– canllaw i wefannau Llywodraeth ffederal a gwladwriaethol yr Unol Daleithiau </a:t>
            </a:r>
            <a:r>
              <a:rPr lang="cy-GB" dirty="0" err="1"/>
              <a:t>www</a:t>
            </a:r>
            <a:r>
              <a:rPr lang="cy-GB" noProof="0" dirty="0"/>
              <a:t>.firstgov.gov</a:t>
            </a:r>
          </a:p>
          <a:p>
            <a:endParaRPr lang="cy-GB" noProof="0" dirty="0"/>
          </a:p>
        </p:txBody>
      </p:sp>
      <p:sp>
        <p:nvSpPr>
          <p:cNvPr id="4" name="Content Placeholder 3">
            <a:extLst>
              <a:ext uri="{FF2B5EF4-FFF2-40B4-BE49-F238E27FC236}">
                <a16:creationId xmlns:a16="http://schemas.microsoft.com/office/drawing/2014/main" id="{63A91D8E-8DEC-42D7-ABBE-F0A312F7C247}"/>
              </a:ext>
            </a:extLst>
          </p:cNvPr>
          <p:cNvSpPr>
            <a:spLocks noGrp="1"/>
          </p:cNvSpPr>
          <p:nvPr>
            <p:ph sz="half" idx="2"/>
          </p:nvPr>
        </p:nvSpPr>
        <p:spPr/>
        <p:txBody>
          <a:bodyPr>
            <a:normAutofit fontScale="6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departments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corporations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carry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out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can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important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Academic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libraries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usually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classify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publications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separately</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routinely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provide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publications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lists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Wales: Welsh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(WG)</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UK: Her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Majesty’s</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Stationery</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Office (HMSO) or the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Catalogue</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of British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Official</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Publications  not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published</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by HMSO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see</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www.gov.uk</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Europe: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See</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European</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Union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website</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3"/>
              </a:rPr>
              <a:t>www.europa.eu.int</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directives</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reports</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USA: US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Publications Office –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guide</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to US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federal</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state</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1800" b="0" i="0" u="none" strike="noStrike" kern="1200" cap="none" spc="0" normalizeH="0" baseline="0" noProof="0" dirty="0" err="1">
                <a:ln>
                  <a:noFill/>
                </a:ln>
                <a:solidFill>
                  <a:prstClr val="black"/>
                </a:solidFill>
                <a:effectLst/>
                <a:uLnTx/>
                <a:uFillTx/>
                <a:latin typeface="Gill Sans MT" panose="020B0502020104020203"/>
                <a:ea typeface="+mn-ea"/>
                <a:cs typeface="+mn-cs"/>
              </a:rPr>
              <a:t>websites</a:t>
            </a:r>
            <a:r>
              <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rPr>
              <a:t> www.firstgov.gov</a:t>
            </a:r>
          </a:p>
          <a:p>
            <a:endParaRPr lang="cy-GB" dirty="0"/>
          </a:p>
        </p:txBody>
      </p:sp>
    </p:spTree>
    <p:extLst>
      <p:ext uri="{BB962C8B-B14F-4D97-AF65-F5344CB8AC3E}">
        <p14:creationId xmlns:p14="http://schemas.microsoft.com/office/powerpoint/2010/main" val="1479906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Chwilio am wybodaeth: Papurau newydd
</a:t>
            </a:r>
            <a:r>
              <a:rPr lang="cy-GB" dirty="0" err="1"/>
              <a:t>Searching</a:t>
            </a:r>
            <a:r>
              <a:rPr lang="cy-GB" dirty="0"/>
              <a:t> </a:t>
            </a:r>
            <a:r>
              <a:rPr lang="cy-GB" noProof="0" dirty="0" err="1"/>
              <a:t>for</a:t>
            </a:r>
            <a:r>
              <a:rPr lang="cy-GB" noProof="0" dirty="0"/>
              <a:t> </a:t>
            </a:r>
            <a:r>
              <a:rPr lang="cy-GB" noProof="0" dirty="0" err="1"/>
              <a:t>information</a:t>
            </a:r>
            <a:r>
              <a:rPr lang="cy-GB" noProof="0" dirty="0"/>
              <a:t>: </a:t>
            </a:r>
            <a:r>
              <a:rPr lang="cy-GB" noProof="0" dirty="0" err="1"/>
              <a:t>Newspapers</a:t>
            </a:r>
            <a:endParaRPr lang="cy-GB" noProof="0" dirty="0"/>
          </a:p>
        </p:txBody>
      </p:sp>
      <p:sp>
        <p:nvSpPr>
          <p:cNvPr id="3" name="Content Placeholder 2"/>
          <p:cNvSpPr>
            <a:spLocks noGrp="1"/>
          </p:cNvSpPr>
          <p:nvPr>
            <p:ph sz="half" idx="1"/>
          </p:nvPr>
        </p:nvSpPr>
        <p:spPr/>
        <p:txBody>
          <a:bodyPr>
            <a:normAutofit fontScale="70000" lnSpcReduction="20000"/>
          </a:bodyPr>
          <a:lstStyle/>
          <a:p>
            <a:r>
              <a:rPr lang="cy-GB" dirty="0" err="1"/>
              <a:t>Fe’u</a:t>
            </a:r>
            <a:r>
              <a:rPr lang="cy-GB" dirty="0"/>
              <a:t> bwriedir ar gyfer cynulleidfa gyffredinol (nad yw'n arbenigol)
Efallai mai cyfyngedig fydd y defnydd y gellir ei wneud o’r wybodaeth yn eich adolygiad llenyddiaeth – cymerwch ofal wrth eu defnyddio</a:t>
            </a:r>
            <a:endParaRPr lang="cy-GB" noProof="0" dirty="0"/>
          </a:p>
          <a:p>
            <a:r>
              <a:rPr lang="cy-GB" dirty="0"/>
              <a:t>Anecdotaidd eu natur
Defnyddiol ar gyfer gwybodaeth am dueddiadau, darganfyddiadau neu newidiadau diweddar, e.e. newidiadau ym mholisi'r llywodraeth
</a:t>
            </a:r>
            <a:r>
              <a:rPr lang="sv-SE" dirty="0"/>
              <a:t>Mae’r safbwyntiau fel arfer yn rhagfarnllyd </a:t>
            </a:r>
            <a:endParaRPr lang="cy-GB" noProof="0" dirty="0"/>
          </a:p>
          <a:p>
            <a:r>
              <a:rPr lang="cy-GB" dirty="0"/>
              <a:t>Os ydych yn mynd i ddefnyddio'r ffynhonnell hon, dylech ei holrhain yn ôl i'r ffynhonnell wreiddiol</a:t>
            </a:r>
            <a:endParaRPr lang="cy-GB" noProof="0" dirty="0"/>
          </a:p>
        </p:txBody>
      </p:sp>
      <p:sp>
        <p:nvSpPr>
          <p:cNvPr id="4" name="Content Placeholder 3">
            <a:extLst>
              <a:ext uri="{FF2B5EF4-FFF2-40B4-BE49-F238E27FC236}">
                <a16:creationId xmlns:a16="http://schemas.microsoft.com/office/drawing/2014/main" id="{BD891DAF-C052-46C9-A088-2D4BC0DF5974}"/>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Intended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general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non-specialised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audience</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be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limited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caution</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Anecdotal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nature</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Useful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about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recent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trends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discoveries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changes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changes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policy</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Opinions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usually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biased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going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track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back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original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776700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Chwilio am wybodaeth: Y Rhyngrwyd
</a:t>
            </a:r>
            <a:r>
              <a:rPr lang="cy-GB" dirty="0" err="1"/>
              <a:t>Searching</a:t>
            </a:r>
            <a:r>
              <a:rPr lang="cy-GB" dirty="0"/>
              <a:t> </a:t>
            </a:r>
            <a:r>
              <a:rPr lang="cy-GB" noProof="0" dirty="0" err="1"/>
              <a:t>for</a:t>
            </a:r>
            <a:r>
              <a:rPr lang="cy-GB" noProof="0" dirty="0"/>
              <a:t> </a:t>
            </a:r>
            <a:r>
              <a:rPr lang="cy-GB" noProof="0" dirty="0" err="1"/>
              <a:t>information</a:t>
            </a:r>
            <a:r>
              <a:rPr lang="cy-GB" noProof="0" dirty="0"/>
              <a:t>: Internet</a:t>
            </a:r>
          </a:p>
        </p:txBody>
      </p:sp>
      <p:sp>
        <p:nvSpPr>
          <p:cNvPr id="3" name="Content Placeholder 2"/>
          <p:cNvSpPr>
            <a:spLocks noGrp="1"/>
          </p:cNvSpPr>
          <p:nvPr>
            <p:ph sz="half" idx="1"/>
          </p:nvPr>
        </p:nvSpPr>
        <p:spPr/>
        <p:txBody>
          <a:bodyPr>
            <a:normAutofit fontScale="92500" lnSpcReduction="20000"/>
          </a:bodyPr>
          <a:lstStyle/>
          <a:p>
            <a:r>
              <a:rPr lang="cy-GB" dirty="0"/>
              <a:t>Defnyddiol ar gyfer olrhain erthyglau a gwybodaeth
Amrywiaeth eang o offer chwilio pwerus</a:t>
            </a:r>
            <a:endParaRPr lang="cy-GB" noProof="0" dirty="0"/>
          </a:p>
          <a:p>
            <a:r>
              <a:rPr lang="cy-GB" dirty="0"/>
              <a:t>Gall unrhyw un bostio gwybodaeth ac o’r herwydd efallai na fydd yr ansawdd yn ddibynadwy
Gall gwybodaeth fod wedi’i bwriadu ar gyfer cynulleidfa gyffredinol ac felly'n anaddas i'w chynnwys yn eich adolygiad  llenyddiaeth</a:t>
            </a:r>
            <a:endParaRPr lang="cy-GB" noProof="0" dirty="0"/>
          </a:p>
        </p:txBody>
      </p:sp>
      <p:sp>
        <p:nvSpPr>
          <p:cNvPr id="4" name="Content Placeholder 3">
            <a:extLst>
              <a:ext uri="{FF2B5EF4-FFF2-40B4-BE49-F238E27FC236}">
                <a16:creationId xmlns:a16="http://schemas.microsoft.com/office/drawing/2014/main" id="{564E5CAF-6A8D-4635-9ECF-8EB25FB39757}"/>
              </a:ext>
            </a:extLst>
          </p:cNvPr>
          <p:cNvSpPr>
            <a:spLocks noGrp="1"/>
          </p:cNvSpPr>
          <p:nvPr>
            <p:ph sz="half" idx="2"/>
          </p:nvPr>
        </p:nvSpPr>
        <p:spPr/>
        <p:txBody>
          <a:bodyPr>
            <a:normAutofit fontScale="9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Useful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tracing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articles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Wide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variety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powerful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search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tools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Anyone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can post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quality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not be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reliable</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intended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general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audience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unsuitable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inclusion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645948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Rheoli'r llenyddiaeth
</a:t>
            </a:r>
            <a:r>
              <a:rPr lang="cy-GB" dirty="0" err="1"/>
              <a:t>Managing</a:t>
            </a:r>
            <a:r>
              <a:rPr lang="cy-GB" dirty="0"/>
              <a:t> </a:t>
            </a:r>
            <a:r>
              <a:rPr lang="cy-GB" noProof="0" dirty="0"/>
              <a:t>the </a:t>
            </a:r>
            <a:r>
              <a:rPr lang="cy-GB" noProof="0" dirty="0" err="1"/>
              <a:t>literature</a:t>
            </a:r>
            <a:endParaRPr lang="cy-GB" noProof="0" dirty="0"/>
          </a:p>
        </p:txBody>
      </p:sp>
      <p:sp>
        <p:nvSpPr>
          <p:cNvPr id="3" name="Content Placeholder 2"/>
          <p:cNvSpPr>
            <a:spLocks noGrp="1"/>
          </p:cNvSpPr>
          <p:nvPr>
            <p:ph sz="half" idx="1"/>
          </p:nvPr>
        </p:nvSpPr>
        <p:spPr/>
        <p:txBody>
          <a:bodyPr>
            <a:normAutofit fontScale="77500" lnSpcReduction="20000"/>
          </a:bodyPr>
          <a:lstStyle/>
          <a:p>
            <a:r>
              <a:rPr lang="cy-GB" dirty="0"/>
              <a:t>Nodwch deitl y llyfr neu'r cyfnodolyn (a theitl yr erthygl), enw’r awdur, y dyddiad cyhoeddi ac os ydych wedi cymryd dyfyniad, rhif y dudalen.  Yna, os ydych chi am ddarllen o gwmpas y dyfyniad eto, rydych chi'n gwybod ble i ddod o hyd iddo
Rhaid cofnodi dyfyniadau llawn yn gywir i'w defnyddio'n ddiweddarach
Penderfynwch sut rydych chi'n mynd i reoli eich gwybodaeth
Edrychwch bob amser ar y cyfeiriadau a ddefnyddir yn yr erthygl neu'r bennod i weld a oes unrhyw ymchwil yno a allai lywio eich gwaith eich hun</a:t>
            </a:r>
            <a:endParaRPr lang="cy-GB" noProof="0" dirty="0"/>
          </a:p>
        </p:txBody>
      </p:sp>
      <p:sp>
        <p:nvSpPr>
          <p:cNvPr id="4" name="Content Placeholder 3">
            <a:extLst>
              <a:ext uri="{FF2B5EF4-FFF2-40B4-BE49-F238E27FC236}">
                <a16:creationId xmlns:a16="http://schemas.microsoft.com/office/drawing/2014/main" id="{5BA83243-F4D2-476E-A780-950C9E0A0596}"/>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Always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take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book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author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date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publication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you’ve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taken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quote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page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number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Then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want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read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around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quote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again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know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it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Full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citations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must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recorded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accurately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later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Decide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going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manage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Always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look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references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article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chapter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see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there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there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which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might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4264264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0975" y="637371"/>
            <a:ext cx="9603275" cy="1049235"/>
          </a:xfrm>
        </p:spPr>
        <p:txBody>
          <a:bodyPr>
            <a:normAutofit fontScale="90000"/>
          </a:bodyPr>
          <a:lstStyle/>
          <a:p>
            <a:r>
              <a:rPr lang="cy-GB" dirty="0"/>
              <a:t>Llenyddiaeth ‘lwyd’ a llenyddiaeth a adolygwyd gan gymheiriaid
</a:t>
            </a:r>
            <a:r>
              <a:rPr lang="cy-GB" dirty="0" err="1"/>
              <a:t>Grey</a:t>
            </a:r>
            <a:r>
              <a:rPr lang="cy-GB" dirty="0"/>
              <a:t> </a:t>
            </a:r>
            <a:r>
              <a:rPr lang="cy-GB" noProof="0" dirty="0" err="1"/>
              <a:t>literature</a:t>
            </a:r>
            <a:r>
              <a:rPr lang="cy-GB" noProof="0" dirty="0"/>
              <a:t> </a:t>
            </a:r>
            <a:r>
              <a:rPr lang="cy-GB" noProof="0" dirty="0" err="1"/>
              <a:t>and</a:t>
            </a:r>
            <a:r>
              <a:rPr lang="cy-GB" noProof="0" dirty="0"/>
              <a:t> </a:t>
            </a:r>
            <a:r>
              <a:rPr lang="cy-GB" noProof="0" dirty="0" err="1"/>
              <a:t>peer</a:t>
            </a:r>
            <a:r>
              <a:rPr lang="cy-GB" noProof="0" dirty="0"/>
              <a:t> </a:t>
            </a:r>
            <a:r>
              <a:rPr lang="cy-GB" noProof="0" dirty="0" err="1"/>
              <a:t>reviewed</a:t>
            </a:r>
            <a:r>
              <a:rPr lang="cy-GB" noProof="0" dirty="0"/>
              <a:t> </a:t>
            </a:r>
            <a:r>
              <a:rPr lang="cy-GB" noProof="0" dirty="0" err="1"/>
              <a:t>literature</a:t>
            </a:r>
            <a:endParaRPr lang="cy-GB" noProof="0" dirty="0"/>
          </a:p>
        </p:txBody>
      </p:sp>
      <p:pic>
        <p:nvPicPr>
          <p:cNvPr id="5" name="Content Placeholder 4"/>
          <p:cNvPicPr>
            <a:picLocks noGrp="1" noChangeAspect="1"/>
          </p:cNvPicPr>
          <p:nvPr>
            <p:ph idx="1"/>
          </p:nvPr>
        </p:nvPicPr>
        <p:blipFill>
          <a:blip r:embed="rId2"/>
          <a:stretch>
            <a:fillRect/>
          </a:stretch>
        </p:blipFill>
        <p:spPr>
          <a:xfrm>
            <a:off x="1450975" y="2238363"/>
            <a:ext cx="9604375" cy="3005162"/>
          </a:xfrm>
          <a:prstGeom prst="rect">
            <a:avLst/>
          </a:prstGeom>
        </p:spPr>
      </p:pic>
    </p:spTree>
    <p:extLst>
      <p:ext uri="{BB962C8B-B14F-4D97-AF65-F5344CB8AC3E}">
        <p14:creationId xmlns:p14="http://schemas.microsoft.com/office/powerpoint/2010/main" val="3880135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E165-1742-4C21-9A62-3E8D00F92C39}"/>
              </a:ext>
            </a:extLst>
          </p:cNvPr>
          <p:cNvSpPr>
            <a:spLocks noGrp="1"/>
          </p:cNvSpPr>
          <p:nvPr>
            <p:ph type="title"/>
          </p:nvPr>
        </p:nvSpPr>
        <p:spPr/>
        <p:txBody>
          <a:bodyPr/>
          <a:lstStyle/>
          <a:p>
            <a:r>
              <a:rPr lang="cy-GB" noProof="0" dirty="0" err="1"/>
              <a:t>tasG</a:t>
            </a:r>
            <a:endParaRPr lang="cy-GB" noProof="0" dirty="0"/>
          </a:p>
        </p:txBody>
      </p:sp>
      <p:sp>
        <p:nvSpPr>
          <p:cNvPr id="3" name="Content Placeholder 2">
            <a:extLst>
              <a:ext uri="{FF2B5EF4-FFF2-40B4-BE49-F238E27FC236}">
                <a16:creationId xmlns:a16="http://schemas.microsoft.com/office/drawing/2014/main" id="{7B8644B3-1214-4D18-9241-F0A476D5F826}"/>
              </a:ext>
            </a:extLst>
          </p:cNvPr>
          <p:cNvSpPr>
            <a:spLocks noGrp="1"/>
          </p:cNvSpPr>
          <p:nvPr>
            <p:ph sz="half" idx="1"/>
          </p:nvPr>
        </p:nvSpPr>
        <p:spPr/>
        <p:txBody>
          <a:bodyPr>
            <a:normAutofit fontScale="85000" lnSpcReduction="20000"/>
          </a:bodyPr>
          <a:lstStyle/>
          <a:p>
            <a:r>
              <a:rPr lang="cy-GB" dirty="0"/>
              <a:t>Nodwch faes astudio y mae gennych ddiddordeb ynddo
Gan ddefnyddio'r fformat trionglog ar sleid 5, nodwch y materion eang sy'n ymwneud â'r pwnc o'ch dewis </a:t>
            </a:r>
            <a:endParaRPr lang="cy-GB" noProof="0" dirty="0"/>
          </a:p>
          <a:p>
            <a:r>
              <a:rPr lang="cy-GB" dirty="0"/>
              <a:t>Gan ddefnyddio swyddogaeth chwilio'r llyfrgell, nodwch 3 erthygl cyfnodolyn sy'n gorgyffwrdd â'ch pwnc
Gan ddefnyddio swyddogaeth chwilio'r llyfrgell, nodwch 3 erthygl cyfnodolyn sy'n ymwneud yn uniongyrchol â'ch pwnc</a:t>
            </a:r>
            <a:endParaRPr lang="cy-GB" noProof="0" dirty="0"/>
          </a:p>
        </p:txBody>
      </p:sp>
      <p:pic>
        <p:nvPicPr>
          <p:cNvPr id="6" name="Content Placeholder 5" descr="Chart, funnel chart&#10;&#10;Description automatically generated">
            <a:extLst>
              <a:ext uri="{FF2B5EF4-FFF2-40B4-BE49-F238E27FC236}">
                <a16:creationId xmlns:a16="http://schemas.microsoft.com/office/drawing/2014/main" id="{635553BC-8CE1-45CC-A44C-FAF659EFEA59}"/>
              </a:ext>
            </a:extLst>
          </p:cNvPr>
          <p:cNvPicPr>
            <a:picLocks noGrp="1" noChangeAspect="1"/>
          </p:cNvPicPr>
          <p:nvPr>
            <p:ph sz="half" idx="2"/>
          </p:nvPr>
        </p:nvPicPr>
        <p:blipFill>
          <a:blip r:embed="rId2"/>
          <a:stretch>
            <a:fillRect/>
          </a:stretch>
        </p:blipFill>
        <p:spPr>
          <a:xfrm>
            <a:off x="6413500" y="2610966"/>
            <a:ext cx="4645025" cy="2255193"/>
          </a:xfrm>
        </p:spPr>
      </p:pic>
    </p:spTree>
    <p:extLst>
      <p:ext uri="{BB962C8B-B14F-4D97-AF65-F5344CB8AC3E}">
        <p14:creationId xmlns:p14="http://schemas.microsoft.com/office/powerpoint/2010/main" val="3185298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E165-1742-4C21-9A62-3E8D00F92C39}"/>
              </a:ext>
            </a:extLst>
          </p:cNvPr>
          <p:cNvSpPr>
            <a:spLocks noGrp="1"/>
          </p:cNvSpPr>
          <p:nvPr>
            <p:ph type="title"/>
          </p:nvPr>
        </p:nvSpPr>
        <p:spPr/>
        <p:txBody>
          <a:bodyPr/>
          <a:lstStyle/>
          <a:p>
            <a:r>
              <a:rPr lang="cy-GB" noProof="0" dirty="0" err="1"/>
              <a:t>task</a:t>
            </a:r>
            <a:endParaRPr lang="cy-GB" noProof="0" dirty="0"/>
          </a:p>
        </p:txBody>
      </p:sp>
      <p:sp>
        <p:nvSpPr>
          <p:cNvPr id="3" name="Content Placeholder 2">
            <a:extLst>
              <a:ext uri="{FF2B5EF4-FFF2-40B4-BE49-F238E27FC236}">
                <a16:creationId xmlns:a16="http://schemas.microsoft.com/office/drawing/2014/main" id="{7B8644B3-1214-4D18-9241-F0A476D5F826}"/>
              </a:ext>
            </a:extLst>
          </p:cNvPr>
          <p:cNvSpPr>
            <a:spLocks noGrp="1"/>
          </p:cNvSpPr>
          <p:nvPr>
            <p:ph sz="half" idx="1"/>
          </p:nvPr>
        </p:nvSpPr>
        <p:spPr/>
        <p:txBody>
          <a:bodyPr>
            <a:normAutofit fontScale="85000" lnSpcReduction="10000"/>
          </a:bodyPr>
          <a:lstStyle/>
          <a:p>
            <a:r>
              <a:rPr lang="cy-GB" noProof="0" dirty="0" err="1"/>
              <a:t>Identify</a:t>
            </a:r>
            <a:r>
              <a:rPr lang="cy-GB" noProof="0" dirty="0"/>
              <a:t> </a:t>
            </a:r>
            <a:r>
              <a:rPr lang="cy-GB" noProof="0" dirty="0" err="1"/>
              <a:t>an</a:t>
            </a:r>
            <a:r>
              <a:rPr lang="cy-GB" noProof="0" dirty="0"/>
              <a:t> </a:t>
            </a:r>
            <a:r>
              <a:rPr lang="cy-GB" noProof="0" dirty="0" err="1"/>
              <a:t>area</a:t>
            </a:r>
            <a:r>
              <a:rPr lang="cy-GB" noProof="0" dirty="0"/>
              <a:t> of </a:t>
            </a:r>
            <a:r>
              <a:rPr lang="cy-GB" noProof="0" dirty="0" err="1"/>
              <a:t>study</a:t>
            </a:r>
            <a:r>
              <a:rPr lang="cy-GB" noProof="0" dirty="0"/>
              <a:t> </a:t>
            </a:r>
            <a:r>
              <a:rPr lang="cy-GB" noProof="0" dirty="0" err="1"/>
              <a:t>that</a:t>
            </a:r>
            <a:r>
              <a:rPr lang="cy-GB" noProof="0" dirty="0"/>
              <a:t> </a:t>
            </a:r>
            <a:r>
              <a:rPr lang="cy-GB" noProof="0" dirty="0" err="1"/>
              <a:t>you</a:t>
            </a:r>
            <a:r>
              <a:rPr lang="cy-GB" noProof="0" dirty="0"/>
              <a:t> </a:t>
            </a:r>
            <a:r>
              <a:rPr lang="cy-GB" noProof="0" dirty="0" err="1"/>
              <a:t>are</a:t>
            </a:r>
            <a:r>
              <a:rPr lang="cy-GB" noProof="0" dirty="0"/>
              <a:t> </a:t>
            </a:r>
            <a:r>
              <a:rPr lang="cy-GB" noProof="0" dirty="0" err="1"/>
              <a:t>interested</a:t>
            </a:r>
            <a:r>
              <a:rPr lang="cy-GB" noProof="0" dirty="0"/>
              <a:t> </a:t>
            </a:r>
            <a:r>
              <a:rPr lang="cy-GB" noProof="0" dirty="0" err="1"/>
              <a:t>in</a:t>
            </a:r>
            <a:endParaRPr lang="cy-GB" noProof="0" dirty="0"/>
          </a:p>
          <a:p>
            <a:r>
              <a:rPr lang="cy-GB" noProof="0" dirty="0" err="1"/>
              <a:t>Using</a:t>
            </a:r>
            <a:r>
              <a:rPr lang="cy-GB" noProof="0" dirty="0"/>
              <a:t> the </a:t>
            </a:r>
            <a:r>
              <a:rPr lang="cy-GB" noProof="0" dirty="0" err="1"/>
              <a:t>triangular</a:t>
            </a:r>
            <a:r>
              <a:rPr lang="cy-GB" noProof="0" dirty="0"/>
              <a:t> </a:t>
            </a:r>
            <a:r>
              <a:rPr lang="cy-GB" noProof="0" dirty="0" err="1"/>
              <a:t>format</a:t>
            </a:r>
            <a:r>
              <a:rPr lang="cy-GB" noProof="0" dirty="0"/>
              <a:t> </a:t>
            </a:r>
            <a:r>
              <a:rPr lang="cy-GB" noProof="0" dirty="0" err="1"/>
              <a:t>on</a:t>
            </a:r>
            <a:r>
              <a:rPr lang="cy-GB" noProof="0" dirty="0"/>
              <a:t> </a:t>
            </a:r>
            <a:r>
              <a:rPr lang="cy-GB" noProof="0" dirty="0" err="1"/>
              <a:t>slide</a:t>
            </a:r>
            <a:r>
              <a:rPr lang="cy-GB" noProof="0" dirty="0"/>
              <a:t> 5, </a:t>
            </a:r>
            <a:r>
              <a:rPr lang="cy-GB" noProof="0" dirty="0" err="1"/>
              <a:t>identify</a:t>
            </a:r>
            <a:r>
              <a:rPr lang="cy-GB" noProof="0" dirty="0"/>
              <a:t> the </a:t>
            </a:r>
            <a:r>
              <a:rPr lang="cy-GB" noProof="0" dirty="0" err="1"/>
              <a:t>broad</a:t>
            </a:r>
            <a:r>
              <a:rPr lang="cy-GB" noProof="0" dirty="0"/>
              <a:t> </a:t>
            </a:r>
            <a:r>
              <a:rPr lang="cy-GB" noProof="0" dirty="0" err="1"/>
              <a:t>issues</a:t>
            </a:r>
            <a:r>
              <a:rPr lang="cy-GB" noProof="0" dirty="0"/>
              <a:t> </a:t>
            </a:r>
            <a:r>
              <a:rPr lang="cy-GB" noProof="0" dirty="0" err="1"/>
              <a:t>around</a:t>
            </a:r>
            <a:r>
              <a:rPr lang="cy-GB" noProof="0" dirty="0"/>
              <a:t> </a:t>
            </a:r>
            <a:r>
              <a:rPr lang="cy-GB" noProof="0" dirty="0" err="1"/>
              <a:t>your</a:t>
            </a:r>
            <a:r>
              <a:rPr lang="cy-GB" noProof="0" dirty="0"/>
              <a:t> </a:t>
            </a:r>
            <a:r>
              <a:rPr lang="cy-GB" noProof="0" dirty="0" err="1"/>
              <a:t>chosen</a:t>
            </a:r>
            <a:r>
              <a:rPr lang="cy-GB" noProof="0" dirty="0"/>
              <a:t> </a:t>
            </a:r>
            <a:r>
              <a:rPr lang="cy-GB" noProof="0" dirty="0" err="1"/>
              <a:t>topic</a:t>
            </a:r>
            <a:r>
              <a:rPr lang="cy-GB" noProof="0" dirty="0"/>
              <a:t> </a:t>
            </a:r>
          </a:p>
          <a:p>
            <a:r>
              <a:rPr lang="cy-GB" noProof="0" dirty="0" err="1"/>
              <a:t>Using</a:t>
            </a:r>
            <a:r>
              <a:rPr lang="cy-GB" noProof="0" dirty="0"/>
              <a:t> the </a:t>
            </a:r>
            <a:r>
              <a:rPr lang="cy-GB" noProof="0" dirty="0" err="1"/>
              <a:t>library</a:t>
            </a:r>
            <a:r>
              <a:rPr lang="cy-GB" noProof="0" dirty="0"/>
              <a:t> </a:t>
            </a:r>
            <a:r>
              <a:rPr lang="cy-GB" noProof="0" dirty="0" err="1"/>
              <a:t>search</a:t>
            </a:r>
            <a:r>
              <a:rPr lang="cy-GB" noProof="0" dirty="0"/>
              <a:t> </a:t>
            </a:r>
            <a:r>
              <a:rPr lang="cy-GB" noProof="0" dirty="0" err="1"/>
              <a:t>function</a:t>
            </a:r>
            <a:r>
              <a:rPr lang="cy-GB" noProof="0" dirty="0"/>
              <a:t> </a:t>
            </a:r>
            <a:r>
              <a:rPr lang="cy-GB" noProof="0" dirty="0" err="1"/>
              <a:t>identify</a:t>
            </a:r>
            <a:r>
              <a:rPr lang="cy-GB" noProof="0" dirty="0"/>
              <a:t> 3 </a:t>
            </a:r>
            <a:r>
              <a:rPr lang="cy-GB" noProof="0" dirty="0" err="1"/>
              <a:t>journal</a:t>
            </a:r>
            <a:r>
              <a:rPr lang="cy-GB" noProof="0" dirty="0"/>
              <a:t> </a:t>
            </a:r>
            <a:r>
              <a:rPr lang="cy-GB" noProof="0" dirty="0" err="1"/>
              <a:t>articles</a:t>
            </a:r>
            <a:r>
              <a:rPr lang="cy-GB" noProof="0" dirty="0"/>
              <a:t> </a:t>
            </a:r>
            <a:r>
              <a:rPr lang="cy-GB" noProof="0" dirty="0" err="1"/>
              <a:t>that</a:t>
            </a:r>
            <a:r>
              <a:rPr lang="cy-GB" noProof="0" dirty="0"/>
              <a:t> </a:t>
            </a:r>
            <a:r>
              <a:rPr lang="cy-GB" noProof="0" dirty="0" err="1"/>
              <a:t>overlap</a:t>
            </a:r>
            <a:r>
              <a:rPr lang="cy-GB" noProof="0" dirty="0"/>
              <a:t> </a:t>
            </a:r>
            <a:r>
              <a:rPr lang="cy-GB" noProof="0" dirty="0" err="1"/>
              <a:t>with</a:t>
            </a:r>
            <a:r>
              <a:rPr lang="cy-GB" noProof="0" dirty="0"/>
              <a:t> </a:t>
            </a:r>
            <a:r>
              <a:rPr lang="cy-GB" noProof="0" dirty="0" err="1"/>
              <a:t>your</a:t>
            </a:r>
            <a:r>
              <a:rPr lang="cy-GB" noProof="0" dirty="0"/>
              <a:t> </a:t>
            </a:r>
            <a:r>
              <a:rPr lang="cy-GB" noProof="0" dirty="0" err="1"/>
              <a:t>topic</a:t>
            </a:r>
            <a:endParaRPr lang="cy-GB" noProof="0" dirty="0"/>
          </a:p>
          <a:p>
            <a:r>
              <a:rPr lang="cy-GB" noProof="0" dirty="0" err="1"/>
              <a:t>Using</a:t>
            </a:r>
            <a:r>
              <a:rPr lang="cy-GB" noProof="0" dirty="0"/>
              <a:t> the </a:t>
            </a:r>
            <a:r>
              <a:rPr lang="cy-GB" noProof="0" dirty="0" err="1"/>
              <a:t>library</a:t>
            </a:r>
            <a:r>
              <a:rPr lang="cy-GB" noProof="0" dirty="0"/>
              <a:t> </a:t>
            </a:r>
            <a:r>
              <a:rPr lang="cy-GB" noProof="0" dirty="0" err="1"/>
              <a:t>search</a:t>
            </a:r>
            <a:r>
              <a:rPr lang="cy-GB" noProof="0" dirty="0"/>
              <a:t> </a:t>
            </a:r>
            <a:r>
              <a:rPr lang="cy-GB" noProof="0" dirty="0" err="1"/>
              <a:t>function</a:t>
            </a:r>
            <a:r>
              <a:rPr lang="cy-GB" noProof="0" dirty="0"/>
              <a:t> </a:t>
            </a:r>
            <a:r>
              <a:rPr lang="cy-GB" noProof="0" dirty="0" err="1"/>
              <a:t>identify</a:t>
            </a:r>
            <a:r>
              <a:rPr lang="cy-GB" noProof="0" dirty="0"/>
              <a:t> 3 </a:t>
            </a:r>
            <a:r>
              <a:rPr lang="cy-GB" noProof="0" dirty="0" err="1"/>
              <a:t>journal</a:t>
            </a:r>
            <a:r>
              <a:rPr lang="cy-GB" noProof="0" dirty="0"/>
              <a:t> </a:t>
            </a:r>
            <a:r>
              <a:rPr lang="cy-GB" noProof="0" dirty="0" err="1"/>
              <a:t>articles</a:t>
            </a:r>
            <a:r>
              <a:rPr lang="cy-GB" noProof="0" dirty="0"/>
              <a:t> </a:t>
            </a:r>
            <a:r>
              <a:rPr lang="cy-GB" noProof="0" dirty="0" err="1"/>
              <a:t>that</a:t>
            </a:r>
            <a:r>
              <a:rPr lang="cy-GB" noProof="0" dirty="0"/>
              <a:t> </a:t>
            </a:r>
            <a:r>
              <a:rPr lang="cy-GB" noProof="0" dirty="0" err="1"/>
              <a:t>directly</a:t>
            </a:r>
            <a:r>
              <a:rPr lang="cy-GB" noProof="0" dirty="0"/>
              <a:t> </a:t>
            </a:r>
            <a:r>
              <a:rPr lang="cy-GB" noProof="0" dirty="0" err="1"/>
              <a:t>relate</a:t>
            </a:r>
            <a:r>
              <a:rPr lang="cy-GB" noProof="0" dirty="0"/>
              <a:t> to </a:t>
            </a:r>
            <a:r>
              <a:rPr lang="cy-GB" noProof="0" dirty="0" err="1"/>
              <a:t>your</a:t>
            </a:r>
            <a:r>
              <a:rPr lang="cy-GB" noProof="0" dirty="0"/>
              <a:t> </a:t>
            </a:r>
            <a:r>
              <a:rPr lang="cy-GB" noProof="0" dirty="0" err="1"/>
              <a:t>topic</a:t>
            </a:r>
            <a:endParaRPr lang="cy-GB" noProof="0" dirty="0"/>
          </a:p>
        </p:txBody>
      </p:sp>
      <p:pic>
        <p:nvPicPr>
          <p:cNvPr id="6" name="Content Placeholder 5" descr="Chart, funnel chart&#10;&#10;Description automatically generated">
            <a:extLst>
              <a:ext uri="{FF2B5EF4-FFF2-40B4-BE49-F238E27FC236}">
                <a16:creationId xmlns:a16="http://schemas.microsoft.com/office/drawing/2014/main" id="{635553BC-8CE1-45CC-A44C-FAF659EFEA59}"/>
              </a:ext>
            </a:extLst>
          </p:cNvPr>
          <p:cNvPicPr>
            <a:picLocks noGrp="1" noChangeAspect="1"/>
          </p:cNvPicPr>
          <p:nvPr>
            <p:ph sz="half" idx="2"/>
          </p:nvPr>
        </p:nvPicPr>
        <p:blipFill>
          <a:blip r:embed="rId2"/>
          <a:stretch>
            <a:fillRect/>
          </a:stretch>
        </p:blipFill>
        <p:spPr>
          <a:xfrm>
            <a:off x="6413500" y="2610966"/>
            <a:ext cx="4645025" cy="2255193"/>
          </a:xfrm>
        </p:spPr>
      </p:pic>
    </p:spTree>
    <p:extLst>
      <p:ext uri="{BB962C8B-B14F-4D97-AF65-F5344CB8AC3E}">
        <p14:creationId xmlns:p14="http://schemas.microsoft.com/office/powerpoint/2010/main" val="4103114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Elfennau adolygiad llenyddiaeth da:
</a:t>
            </a:r>
            <a:r>
              <a:rPr lang="cy-GB" dirty="0" err="1"/>
              <a:t>Elements</a:t>
            </a:r>
            <a:r>
              <a:rPr lang="cy-GB" dirty="0"/>
              <a:t> </a:t>
            </a:r>
            <a:r>
              <a:rPr lang="cy-GB" noProof="0" dirty="0"/>
              <a:t>of a </a:t>
            </a:r>
            <a:r>
              <a:rPr lang="cy-GB" noProof="0" dirty="0" err="1"/>
              <a:t>good</a:t>
            </a:r>
            <a:r>
              <a:rPr lang="cy-GB" noProof="0" dirty="0"/>
              <a:t> </a:t>
            </a:r>
            <a:r>
              <a:rPr lang="cy-GB" noProof="0" dirty="0" err="1"/>
              <a:t>literature</a:t>
            </a:r>
            <a:r>
              <a:rPr lang="cy-GB" noProof="0" dirty="0"/>
              <a:t> </a:t>
            </a:r>
            <a:r>
              <a:rPr lang="cy-GB" noProof="0" dirty="0" err="1"/>
              <a:t>review</a:t>
            </a:r>
            <a:r>
              <a:rPr lang="cy-GB" noProof="0" dirty="0"/>
              <a:t>:</a:t>
            </a:r>
          </a:p>
        </p:txBody>
      </p:sp>
      <p:sp>
        <p:nvSpPr>
          <p:cNvPr id="3" name="Content Placeholder 2"/>
          <p:cNvSpPr>
            <a:spLocks noGrp="1"/>
          </p:cNvSpPr>
          <p:nvPr>
            <p:ph sz="half" idx="1"/>
          </p:nvPr>
        </p:nvSpPr>
        <p:spPr/>
        <p:txBody>
          <a:bodyPr>
            <a:noAutofit/>
          </a:bodyPr>
          <a:lstStyle/>
          <a:p>
            <a:pPr>
              <a:lnSpc>
                <a:spcPct val="100000"/>
              </a:lnSpc>
            </a:pPr>
            <a:r>
              <a:rPr lang="cy-GB" sz="1600" dirty="0"/>
              <a:t>Perthnasol – mae ffocws dadansoddol tynn yn bwysig. Peidiwch ag ehangu cwmpas eich adolygiad llenyddiaeth fel ei fod yn cwmpasu pob pwnc cysylltiedig
Wedi'i ysgrifennu'n glir – ni fydd defnyddio gormod o jargon ac ysgrifennu brawddegau cymhleth yn argyhoeddi eich darllenwyr eich bod yn deall eich pwnc</a:t>
            </a:r>
            <a:endParaRPr lang="cy-GB" sz="1600" noProof="0" dirty="0"/>
          </a:p>
          <a:p>
            <a:pPr>
              <a:lnSpc>
                <a:spcPct val="100000"/>
              </a:lnSpc>
            </a:pPr>
            <a:r>
              <a:rPr lang="cy-GB" sz="1600" dirty="0"/>
              <a:t>Wedi’i gyfeirnodi’n gywir – os nad ydych yn cyfeirnodi'n gywir, yna mae'n annhebygol y bydd gan y darllenydd lawer o hyder yn eich pwerau dadansoddol (sicrhewch eich bod yn defnyddio </a:t>
            </a:r>
            <a:r>
              <a:rPr lang="cy-GB" sz="1600" dirty="0" err="1"/>
              <a:t>Harvard</a:t>
            </a:r>
            <a:r>
              <a:rPr lang="cy-GB" sz="1600" dirty="0"/>
              <a:t> yn gyson)</a:t>
            </a:r>
            <a:endParaRPr lang="cy-GB" sz="1600" noProof="0" dirty="0"/>
          </a:p>
        </p:txBody>
      </p:sp>
      <p:sp>
        <p:nvSpPr>
          <p:cNvPr id="4" name="Content Placeholder 3">
            <a:extLst>
              <a:ext uri="{FF2B5EF4-FFF2-40B4-BE49-F238E27FC236}">
                <a16:creationId xmlns:a16="http://schemas.microsoft.com/office/drawing/2014/main" id="{93D676FF-162F-4D6D-99D9-51528347BECD}"/>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 a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tight</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analytical</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important</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Do not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widen</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scope</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covers</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every</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related</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topic</a:t>
            </a:r>
            <a:endPar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Clearly</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written</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using</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too</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much</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jargon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writing</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complicated</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sentences</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not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convince</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readers</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subject</a:t>
            </a:r>
            <a:endPar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Accurately</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referenced</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don’t</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reference</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correctly</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then</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reader</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unlikely</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much</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confidence</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analytical</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powers</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ensure</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Harvard</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300" b="0" i="0" u="none" strike="noStrike" kern="1200" cap="none" spc="0" normalizeH="0" baseline="0" noProof="0" dirty="0" err="1">
                <a:ln>
                  <a:noFill/>
                </a:ln>
                <a:solidFill>
                  <a:prstClr val="black"/>
                </a:solidFill>
                <a:effectLst/>
                <a:uLnTx/>
                <a:uFillTx/>
                <a:latin typeface="Gill Sans MT" panose="020B0502020104020203"/>
                <a:ea typeface="+mn-ea"/>
                <a:cs typeface="+mn-cs"/>
              </a:rPr>
              <a:t>consistently</a:t>
            </a:r>
            <a:r>
              <a:rPr kumimoji="0" lang="cy-GB" sz="23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sz="1700" dirty="0"/>
          </a:p>
        </p:txBody>
      </p:sp>
    </p:spTree>
    <p:extLst>
      <p:ext uri="{BB962C8B-B14F-4D97-AF65-F5344CB8AC3E}">
        <p14:creationId xmlns:p14="http://schemas.microsoft.com/office/powerpoint/2010/main" val="10492136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YSGRIFENNU ADOLYGIAD LLENYDDIAETH
WRITING </a:t>
            </a:r>
            <a:r>
              <a:rPr lang="cy-GB" noProof="0" dirty="0"/>
              <a:t>A REVIEW OF LITERATURE</a:t>
            </a:r>
          </a:p>
        </p:txBody>
      </p:sp>
      <p:sp>
        <p:nvSpPr>
          <p:cNvPr id="3" name="Content Placeholder 2"/>
          <p:cNvSpPr>
            <a:spLocks noGrp="1"/>
          </p:cNvSpPr>
          <p:nvPr>
            <p:ph sz="half" idx="1"/>
          </p:nvPr>
        </p:nvSpPr>
        <p:spPr/>
        <p:txBody>
          <a:bodyPr>
            <a:normAutofit fontScale="77500" lnSpcReduction="20000"/>
          </a:bodyPr>
          <a:lstStyle/>
          <a:p>
            <a:r>
              <a:rPr lang="cy-GB" dirty="0"/>
              <a:t>Darllenwch pob ffynhonnell yn feirniadol a chyflwyno'r dadleuon yn hytrach na'r ffeithiau
Cymharwch/cyferbynnwch ffynonellau â'i gilydd yn hytrach nag ysgrifennu adrannau ar wahân</a:t>
            </a:r>
            <a:endParaRPr lang="cy-GB" noProof="0" dirty="0"/>
          </a:p>
          <a:p>
            <a:r>
              <a:rPr lang="cy-GB" dirty="0"/>
              <a:t>Trafodwch y llenyddiaeth yng nghyd-destun eich ymchwil
Gwerthuswch resymeg pob ffynhonnell a thrafod ei pherthnasedd i'ch gwaith eich hun</a:t>
            </a:r>
            <a:endParaRPr lang="cy-GB" noProof="0" dirty="0"/>
          </a:p>
          <a:p>
            <a:r>
              <a:rPr lang="cy-GB" dirty="0"/>
              <a:t>Peidiwch ag ysgrifennu cyflwyniad a chasgliad yr adolygiad llenyddiaeth tan y diwedd</a:t>
            </a:r>
          </a:p>
          <a:p>
            <a:r>
              <a:rPr lang="cy-GB" dirty="0"/>
              <a:t>DRAFFTIWCH ac AILDDRAFFTIO</a:t>
            </a:r>
            <a:endParaRPr lang="cy-GB" noProof="0" dirty="0"/>
          </a:p>
          <a:p>
            <a:endParaRPr lang="cy-GB" noProof="0" dirty="0"/>
          </a:p>
        </p:txBody>
      </p:sp>
      <p:sp>
        <p:nvSpPr>
          <p:cNvPr id="4" name="Content Placeholder 3">
            <a:extLst>
              <a:ext uri="{FF2B5EF4-FFF2-40B4-BE49-F238E27FC236}">
                <a16:creationId xmlns:a16="http://schemas.microsoft.com/office/drawing/2014/main" id="{3045DFC1-3834-492D-82D0-779B701FEB16}"/>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Critically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read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present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rather than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facts</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Compare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contrast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other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rather than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writing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discrete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sections</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context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Evaluate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logic</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its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relevance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introduction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conclusion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last</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DRAFT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REDRAFT</a:t>
            </a:r>
          </a:p>
          <a:p>
            <a:endParaRPr lang="cy-GB" dirty="0"/>
          </a:p>
        </p:txBody>
      </p:sp>
    </p:spTree>
    <p:extLst>
      <p:ext uri="{BB962C8B-B14F-4D97-AF65-F5344CB8AC3E}">
        <p14:creationId xmlns:p14="http://schemas.microsoft.com/office/powerpoint/2010/main" val="154542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0953" y="146127"/>
            <a:ext cx="9605635" cy="1059305"/>
          </a:xfrm>
        </p:spPr>
        <p:txBody>
          <a:bodyPr>
            <a:normAutofit fontScale="90000"/>
          </a:bodyPr>
          <a:lstStyle/>
          <a:p>
            <a:r>
              <a:rPr lang="cy-GB" dirty="0"/>
              <a:t>MAE Datblygu dadl AR EICH CYFER CHI YN adolygiad llenyddiaeth
</a:t>
            </a:r>
            <a:r>
              <a:rPr lang="cy-GB" dirty="0" err="1"/>
              <a:t>Developing</a:t>
            </a:r>
            <a:r>
              <a:rPr lang="cy-GB" dirty="0"/>
              <a:t> </a:t>
            </a:r>
            <a:r>
              <a:rPr lang="cy-GB" noProof="0" dirty="0" err="1"/>
              <a:t>an</a:t>
            </a:r>
            <a:r>
              <a:rPr lang="cy-GB" noProof="0" dirty="0"/>
              <a:t> </a:t>
            </a:r>
            <a:r>
              <a:rPr lang="cy-GB" noProof="0" dirty="0" err="1"/>
              <a:t>argument</a:t>
            </a:r>
            <a:r>
              <a:rPr lang="cy-GB" noProof="0" dirty="0"/>
              <a:t> </a:t>
            </a:r>
            <a:r>
              <a:rPr lang="cy-GB" noProof="0" dirty="0" err="1"/>
              <a:t>for</a:t>
            </a:r>
            <a:r>
              <a:rPr lang="cy-GB" noProof="0" dirty="0"/>
              <a:t> </a:t>
            </a:r>
            <a:r>
              <a:rPr lang="cy-GB" noProof="0" dirty="0" err="1"/>
              <a:t>you</a:t>
            </a:r>
            <a:r>
              <a:rPr lang="cy-GB" noProof="0" dirty="0"/>
              <a:t> IS </a:t>
            </a:r>
            <a:r>
              <a:rPr lang="cy-GB" noProof="0" dirty="0" err="1"/>
              <a:t>review</a:t>
            </a:r>
            <a:r>
              <a:rPr lang="cy-GB" noProof="0" dirty="0"/>
              <a:t> of </a:t>
            </a:r>
            <a:r>
              <a:rPr lang="cy-GB" noProof="0" dirty="0" err="1"/>
              <a:t>literature</a:t>
            </a:r>
            <a:endParaRPr lang="cy-GB" noProof="0" dirty="0"/>
          </a:p>
        </p:txBody>
      </p:sp>
      <p:sp>
        <p:nvSpPr>
          <p:cNvPr id="3" name="Content Placeholder 2"/>
          <p:cNvSpPr>
            <a:spLocks noGrp="1"/>
          </p:cNvSpPr>
          <p:nvPr>
            <p:ph sz="half" idx="1"/>
          </p:nvPr>
        </p:nvSpPr>
        <p:spPr/>
        <p:txBody>
          <a:bodyPr>
            <a:normAutofit fontScale="85000" lnSpcReduction="20000"/>
          </a:bodyPr>
          <a:lstStyle/>
          <a:p>
            <a:r>
              <a:rPr lang="cy-GB" dirty="0"/>
              <a:t>Wrth gyflwyno golwg ar bwnc gyda thrywydd ymholi sy'n gysylltiedig â'ch Astudiaeth Annibynnol eich hun
Datblygwch drywydd rhesymu, y mae angen iddo fod yn ystyriol, rhesymegol a </a:t>
            </a:r>
            <a:r>
              <a:rPr lang="cy-GB" b="1" dirty="0"/>
              <a:t>gwrthrychol </a:t>
            </a:r>
            <a:endParaRPr lang="cy-GB" b="1" noProof="0" dirty="0"/>
          </a:p>
          <a:p>
            <a:r>
              <a:rPr lang="cy-GB" dirty="0"/>
              <a:t>Peidiwch â defnyddio cyffredinoliadau ysgubol, </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perswâd, rhagfarn, nac </a:t>
            </a:r>
            <a:r>
              <a:rPr lang="cy-GB" dirty="0"/>
              <a:t>iaith sy’n corddi teimladau
Y nod yw llunio cyfres o syniadau ar ffurf trywydd rhesymu a </a:t>
            </a:r>
            <a:r>
              <a:rPr lang="cy-GB" b="1" dirty="0"/>
              <a:t>chefnogi eich syniadau gyda thystiolaeth berthnasol</a:t>
            </a:r>
            <a:endParaRPr lang="cy-GB" noProof="0" dirty="0"/>
          </a:p>
        </p:txBody>
      </p:sp>
      <p:sp>
        <p:nvSpPr>
          <p:cNvPr id="4" name="Content Placeholder 3">
            <a:extLst>
              <a:ext uri="{FF2B5EF4-FFF2-40B4-BE49-F238E27FC236}">
                <a16:creationId xmlns:a16="http://schemas.microsoft.com/office/drawing/2014/main" id="{76C6C570-B92F-476C-9CD5-42DCDC9B4F83}"/>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Presenting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view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topic</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line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enquiry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related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Independent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Develop</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line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reasoning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needs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rational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1" i="0" u="none" strike="noStrike" kern="1200" cap="none" spc="0" normalizeH="0" baseline="0" noProof="0" dirty="0" err="1">
                <a:ln>
                  <a:noFill/>
                </a:ln>
                <a:solidFill>
                  <a:prstClr val="black"/>
                </a:solidFill>
                <a:effectLst/>
                <a:uLnTx/>
                <a:uFillTx/>
                <a:latin typeface="Gill Sans MT" panose="020B0502020104020203"/>
                <a:ea typeface="+mn-ea"/>
                <a:cs typeface="+mn-cs"/>
              </a:rPr>
              <a:t>objective</a:t>
            </a:r>
            <a:r>
              <a:rPr kumimoji="0" lang="cy-GB"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Resist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sweeping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generalisations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emotive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language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persuasion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bias</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aim</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is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put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together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series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ideas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line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reasoning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&amp; </a:t>
            </a:r>
            <a:r>
              <a:rPr kumimoji="0" lang="cy-GB" sz="2100" b="1" i="0" u="none" strike="noStrike" kern="1200" cap="none" spc="0" normalizeH="0" baseline="0" noProof="0" dirty="0" err="1">
                <a:ln>
                  <a:noFill/>
                </a:ln>
                <a:solidFill>
                  <a:prstClr val="black"/>
                </a:solidFill>
                <a:effectLst/>
                <a:uLnTx/>
                <a:uFillTx/>
                <a:latin typeface="Gill Sans MT" panose="020B0502020104020203"/>
                <a:ea typeface="+mn-ea"/>
                <a:cs typeface="+mn-cs"/>
              </a:rPr>
              <a:t>support</a:t>
            </a:r>
            <a:r>
              <a:rPr kumimoji="0" lang="cy-GB"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1"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1" i="0" u="none" strike="noStrike" kern="1200" cap="none" spc="0" normalizeH="0" baseline="0" noProof="0" dirty="0" err="1">
                <a:ln>
                  <a:noFill/>
                </a:ln>
                <a:solidFill>
                  <a:prstClr val="black"/>
                </a:solidFill>
                <a:effectLst/>
                <a:uLnTx/>
                <a:uFillTx/>
                <a:latin typeface="Gill Sans MT" panose="020B0502020104020203"/>
                <a:ea typeface="+mn-ea"/>
                <a:cs typeface="+mn-cs"/>
              </a:rPr>
              <a:t>ideas</a:t>
            </a:r>
            <a:r>
              <a:rPr kumimoji="0" lang="cy-GB"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1"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1"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1" i="0" u="none" strike="noStrike" kern="1200" cap="none" spc="0" normalizeH="0" baseline="0" noProof="0" dirty="0" err="1">
                <a:ln>
                  <a:noFill/>
                </a:ln>
                <a:solidFill>
                  <a:prstClr val="black"/>
                </a:solidFill>
                <a:effectLst/>
                <a:uLnTx/>
                <a:uFillTx/>
                <a:latin typeface="Gill Sans MT" panose="020B0502020104020203"/>
                <a:ea typeface="+mn-ea"/>
                <a:cs typeface="+mn-cs"/>
              </a:rPr>
              <a:t>evidence</a:t>
            </a:r>
            <a:endParaRPr kumimoji="0" lang="cy-GB" sz="2100" b="1"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761432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0559" y="339222"/>
            <a:ext cx="9605635" cy="1059305"/>
          </a:xfrm>
        </p:spPr>
        <p:txBody>
          <a:bodyPr>
            <a:normAutofit fontScale="90000"/>
          </a:bodyPr>
          <a:lstStyle/>
          <a:p>
            <a:r>
              <a:rPr lang="pt-BR" dirty="0"/>
              <a:t>DYLUNIO DADL ar gyfer ADOLYGIAD LLENYDDIAETH
</a:t>
            </a:r>
            <a:r>
              <a:rPr lang="cy-GB" noProof="0" dirty="0"/>
              <a:t>DESIGNING AN ARGUMENT FOR A REVIEW OF LITERATURE</a:t>
            </a:r>
          </a:p>
        </p:txBody>
      </p:sp>
      <p:sp>
        <p:nvSpPr>
          <p:cNvPr id="3" name="Content Placeholder 2"/>
          <p:cNvSpPr>
            <a:spLocks noGrp="1"/>
          </p:cNvSpPr>
          <p:nvPr>
            <p:ph sz="half" idx="1"/>
          </p:nvPr>
        </p:nvSpPr>
        <p:spPr/>
        <p:txBody>
          <a:bodyPr/>
          <a:lstStyle/>
          <a:p>
            <a:r>
              <a:rPr lang="cy-GB" dirty="0"/>
              <a:t>Mae'n hanfodol eich bod yn:
Cynnal gwrthrychedd</a:t>
            </a:r>
            <a:endParaRPr lang="cy-GB" noProof="0" dirty="0"/>
          </a:p>
          <a:p>
            <a:r>
              <a:rPr lang="cy-GB" dirty="0"/>
              <a:t>Cefnogi pob datganiad
Datblygu'r syniadau</a:t>
            </a:r>
            <a:endParaRPr lang="cy-GB" noProof="0" dirty="0"/>
          </a:p>
          <a:p>
            <a:r>
              <a:rPr lang="cy-GB" dirty="0"/>
              <a:t>Sicrhau eglurder a manylder
Ystyried pob barn</a:t>
            </a:r>
            <a:endParaRPr lang="cy-GB" noProof="0" dirty="0"/>
          </a:p>
          <a:p>
            <a:endParaRPr lang="cy-GB" noProof="0" dirty="0"/>
          </a:p>
        </p:txBody>
      </p:sp>
      <p:sp>
        <p:nvSpPr>
          <p:cNvPr id="4" name="Content Placeholder 3">
            <a:extLst>
              <a:ext uri="{FF2B5EF4-FFF2-40B4-BE49-F238E27FC236}">
                <a16:creationId xmlns:a16="http://schemas.microsoft.com/office/drawing/2014/main" id="{AB6A1CB0-D9E9-40FE-9E43-6FE4EA687AC0}"/>
              </a:ext>
            </a:extLst>
          </p:cNvPr>
          <p:cNvSpPr>
            <a:spLocks noGrp="1"/>
          </p:cNvSpPr>
          <p:nvPr>
            <p:ph sz="half" idx="2"/>
          </p:nvPr>
        </p:nvSpPr>
        <p:spPr/>
        <p:txBody>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It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essential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Maintain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objectivity</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Support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statement</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Develop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ideas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Ensure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clarity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&amp;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precision</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all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views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948095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665" y="254282"/>
            <a:ext cx="9605635" cy="1059305"/>
          </a:xfrm>
        </p:spPr>
        <p:txBody>
          <a:bodyPr>
            <a:normAutofit fontScale="90000"/>
          </a:bodyPr>
          <a:lstStyle/>
          <a:p>
            <a:r>
              <a:rPr lang="pt-BR" sz="3600" dirty="0"/>
              <a:t>D</a:t>
            </a:r>
            <a:r>
              <a:rPr lang="pt-BR" dirty="0"/>
              <a:t>ATBLYGU DADL ar gyfer ADOLYGIAD LLENYDDIAETH </a:t>
            </a:r>
            <a:br>
              <a:rPr lang="pt-BR" dirty="0"/>
            </a:br>
            <a:r>
              <a:rPr lang="cy-GB" noProof="0" dirty="0" err="1"/>
              <a:t>Developing</a:t>
            </a:r>
            <a:r>
              <a:rPr lang="cy-GB" noProof="0" dirty="0"/>
              <a:t> </a:t>
            </a:r>
            <a:r>
              <a:rPr lang="cy-GB" noProof="0" dirty="0" err="1"/>
              <a:t>an</a:t>
            </a:r>
            <a:r>
              <a:rPr lang="cy-GB" noProof="0" dirty="0"/>
              <a:t> </a:t>
            </a:r>
            <a:r>
              <a:rPr lang="cy-GB" noProof="0" dirty="0" err="1"/>
              <a:t>argument</a:t>
            </a:r>
            <a:r>
              <a:rPr lang="cy-GB" noProof="0" dirty="0"/>
              <a:t> </a:t>
            </a:r>
            <a:r>
              <a:rPr lang="cy-GB" noProof="0" dirty="0" err="1"/>
              <a:t>for</a:t>
            </a:r>
            <a:r>
              <a:rPr lang="cy-GB" noProof="0" dirty="0"/>
              <a:t> A </a:t>
            </a:r>
            <a:r>
              <a:rPr lang="cy-GB" noProof="0" dirty="0" err="1"/>
              <a:t>Review</a:t>
            </a:r>
            <a:r>
              <a:rPr lang="cy-GB" noProof="0" dirty="0"/>
              <a:t> of </a:t>
            </a:r>
            <a:r>
              <a:rPr lang="cy-GB" noProof="0" dirty="0" err="1"/>
              <a:t>literature</a:t>
            </a:r>
            <a:endParaRPr lang="cy-GB" noProof="0" dirty="0"/>
          </a:p>
        </p:txBody>
      </p:sp>
      <p:sp>
        <p:nvSpPr>
          <p:cNvPr id="3" name="Content Placeholder 2"/>
          <p:cNvSpPr>
            <a:spLocks noGrp="1"/>
          </p:cNvSpPr>
          <p:nvPr>
            <p:ph sz="half" idx="1"/>
          </p:nvPr>
        </p:nvSpPr>
        <p:spPr/>
        <p:txBody>
          <a:bodyPr>
            <a:normAutofit fontScale="85000" lnSpcReduction="20000"/>
          </a:bodyPr>
          <a:lstStyle/>
          <a:p>
            <a:r>
              <a:rPr lang="cy-GB" dirty="0"/>
              <a:t>Wrth ysgrifennu eich dadl, gwiriwch yn ôl bob amser i sicrhau bod eich ysgrifennu'n parhau i fod yn wrthrychol .... felly
A yw'n cynnwys emosiwn / swnio'n emosiynol?
A ydw i’n datgan pwyntiau sydd mewn gwirionedd yn farn</a:t>
            </a:r>
            <a:r>
              <a:rPr lang="cy-GB" noProof="0" dirty="0"/>
              <a:t>?</a:t>
            </a:r>
          </a:p>
          <a:p>
            <a:r>
              <a:rPr lang="cy-GB" dirty="0"/>
              <a:t>A ydw i wedi hepgor ffeithiau oherwydd na allaf wneud iddynt weddu i'm dadl? </a:t>
            </a:r>
            <a:endParaRPr lang="cy-GB" noProof="0" dirty="0"/>
          </a:p>
          <a:p>
            <a:r>
              <a:rPr lang="cy-GB" dirty="0"/>
              <a:t>Byddwch yn feirniadol o'ch gwaith eich hun – golygu, golygu ac ail-olygu</a:t>
            </a:r>
            <a:endParaRPr lang="cy-GB" noProof="0" dirty="0"/>
          </a:p>
        </p:txBody>
      </p:sp>
      <p:sp>
        <p:nvSpPr>
          <p:cNvPr id="4" name="Content Placeholder 3">
            <a:extLst>
              <a:ext uri="{FF2B5EF4-FFF2-40B4-BE49-F238E27FC236}">
                <a16:creationId xmlns:a16="http://schemas.microsoft.com/office/drawing/2014/main" id="{F9E33C6D-42CE-4439-9A6F-5AE07656189A}"/>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always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check</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back</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ensure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remains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objective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Does 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contain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sound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emotional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Do I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state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points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actually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opinions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left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out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facts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because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can’t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them</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fit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Be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critical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edit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edit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edit</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5870783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7707" y="411599"/>
            <a:ext cx="9605635" cy="1059305"/>
          </a:xfrm>
        </p:spPr>
        <p:txBody>
          <a:bodyPr>
            <a:normAutofit fontScale="90000"/>
          </a:bodyPr>
          <a:lstStyle/>
          <a:p>
            <a:r>
              <a:rPr kumimoji="0" lang="pt-BR" sz="3200" b="0" i="0" u="none" strike="noStrike" kern="1200" cap="all" spc="0" normalizeH="0" baseline="0" noProof="0" dirty="0">
                <a:ln>
                  <a:noFill/>
                </a:ln>
                <a:solidFill>
                  <a:prstClr val="black"/>
                </a:solidFill>
                <a:effectLst/>
                <a:uLnTx/>
                <a:uFillTx/>
                <a:latin typeface="Gill Sans MT" panose="020B0502020104020203"/>
                <a:ea typeface="+mj-ea"/>
                <a:cs typeface="+mj-cs"/>
              </a:rPr>
              <a:t>D</a:t>
            </a:r>
            <a:r>
              <a:rPr kumimoji="0" lang="pt-BR" sz="2900" b="0" i="0" u="none" strike="noStrike" kern="1200" cap="all" spc="0" normalizeH="0" baseline="0" noProof="0" dirty="0">
                <a:ln>
                  <a:noFill/>
                </a:ln>
                <a:solidFill>
                  <a:prstClr val="black"/>
                </a:solidFill>
                <a:effectLst/>
                <a:uLnTx/>
                <a:uFillTx/>
                <a:latin typeface="Gill Sans MT" panose="020B0502020104020203"/>
                <a:ea typeface="+mj-ea"/>
                <a:cs typeface="+mj-cs"/>
              </a:rPr>
              <a:t>ATBLYGU DADL ar gyfer ADOLYGIAD LLENYDDIAETH </a:t>
            </a:r>
            <a:br>
              <a:rPr kumimoji="0" lang="pt-BR" sz="2900" b="0" i="0" u="none" strike="noStrike" kern="1200" cap="all" spc="0" normalizeH="0" baseline="0" noProof="0" dirty="0">
                <a:ln>
                  <a:noFill/>
                </a:ln>
                <a:solidFill>
                  <a:prstClr val="black"/>
                </a:solidFill>
                <a:effectLst/>
                <a:uLnTx/>
                <a:uFillTx/>
                <a:latin typeface="Gill Sans MT" panose="020B0502020104020203"/>
                <a:ea typeface="+mj-ea"/>
                <a:cs typeface="+mj-cs"/>
              </a:rPr>
            </a:br>
            <a:r>
              <a:rPr lang="cy-GB" noProof="0" dirty="0" err="1"/>
              <a:t>Developing</a:t>
            </a:r>
            <a:r>
              <a:rPr lang="cy-GB" noProof="0" dirty="0"/>
              <a:t> </a:t>
            </a:r>
            <a:r>
              <a:rPr lang="cy-GB" noProof="0" dirty="0" err="1"/>
              <a:t>an</a:t>
            </a:r>
            <a:r>
              <a:rPr lang="cy-GB" noProof="0" dirty="0"/>
              <a:t> </a:t>
            </a:r>
            <a:r>
              <a:rPr lang="cy-GB" noProof="0" dirty="0" err="1"/>
              <a:t>argument</a:t>
            </a:r>
            <a:r>
              <a:rPr lang="cy-GB" noProof="0" dirty="0"/>
              <a:t> </a:t>
            </a:r>
            <a:r>
              <a:rPr lang="cy-GB" noProof="0" dirty="0" err="1"/>
              <a:t>for</a:t>
            </a:r>
            <a:r>
              <a:rPr lang="cy-GB" noProof="0" dirty="0"/>
              <a:t> A </a:t>
            </a:r>
            <a:r>
              <a:rPr lang="cy-GB" noProof="0" dirty="0" err="1"/>
              <a:t>Review</a:t>
            </a:r>
            <a:r>
              <a:rPr lang="cy-GB" noProof="0" dirty="0"/>
              <a:t> of </a:t>
            </a:r>
            <a:r>
              <a:rPr lang="cy-GB" noProof="0" dirty="0" err="1"/>
              <a:t>literature</a:t>
            </a:r>
            <a:endParaRPr lang="cy-GB" noProof="0" dirty="0"/>
          </a:p>
        </p:txBody>
      </p:sp>
      <p:sp>
        <p:nvSpPr>
          <p:cNvPr id="3" name="Content Placeholder 2"/>
          <p:cNvSpPr>
            <a:spLocks noGrp="1"/>
          </p:cNvSpPr>
          <p:nvPr>
            <p:ph sz="half" idx="1"/>
          </p:nvPr>
        </p:nvSpPr>
        <p:spPr/>
        <p:txBody>
          <a:bodyPr>
            <a:no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1300" b="0" i="0" u="none" strike="noStrike" kern="1200" cap="none" spc="0" normalizeH="0" baseline="0" noProof="0" dirty="0">
                <a:ln>
                  <a:noFill/>
                </a:ln>
                <a:solidFill>
                  <a:prstClr val="black"/>
                </a:solidFill>
                <a:effectLst/>
                <a:uLnTx/>
                <a:uFillTx/>
                <a:latin typeface="Gill Sans MT" panose="020B0502020104020203"/>
                <a:ea typeface="+mn-ea"/>
                <a:cs typeface="+mn-cs"/>
              </a:rPr>
              <a:t>Bydd y dadleuon mwyaf llwyddiannus yn cynnwys datblygu ymhellach y syniadau yr ydych yn eu cynnig - mae hyn yn galw am lefel uwch o feddwl ac mae'n anodd iawn</a:t>
            </a:r>
          </a:p>
          <a:p>
            <a:pPr marL="0" indent="0">
              <a:buNone/>
            </a:pPr>
            <a:endParaRPr lang="cy-GB" sz="1300" noProof="0" dirty="0"/>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1300" b="0" i="0" u="none" strike="noStrike" kern="1200" cap="none" spc="0" normalizeH="0" baseline="0" noProof="0" dirty="0">
                <a:ln>
                  <a:noFill/>
                </a:ln>
                <a:solidFill>
                  <a:prstClr val="black"/>
                </a:solidFill>
                <a:effectLst/>
                <a:uLnTx/>
                <a:uFillTx/>
                <a:latin typeface="Gill Sans MT" panose="020B0502020104020203"/>
                <a:ea typeface="+mn-ea"/>
                <a:cs typeface="+mn-cs"/>
              </a:rPr>
              <a:t>Mae ildio i’r temtasiwn o or-liwio’r sefyllfa - defnyddio iaith flodeuog a brawddegau hir - yn achosi dryswch – cadwch bethau’n syml ac yn gryno gan ddefnyddio geirfa a therminoleg </a:t>
            </a:r>
            <a:r>
              <a:rPr lang="cy-GB" sz="1300" dirty="0"/>
              <a:t>academaidd</a:t>
            </a:r>
          </a:p>
          <a:p>
            <a:pPr marL="0" indent="0">
              <a:buNone/>
            </a:pPr>
            <a:endParaRPr lang="cy-GB" sz="1300" noProof="0" dirty="0"/>
          </a:p>
          <a:p>
            <a:r>
              <a:rPr lang="cy-GB" sz="1300" dirty="0"/>
              <a:t>I helpu gyda gwrthrychedd mae’n ddefnyddiol ystyried </a:t>
            </a:r>
            <a:r>
              <a:rPr lang="cy-GB" sz="1300" b="1" dirty="0"/>
              <a:t>pob </a:t>
            </a:r>
            <a:r>
              <a:rPr lang="cy-GB" sz="1300" dirty="0"/>
              <a:t>barn wrth ddatblygu trywydd rhesymu</a:t>
            </a:r>
            <a:endParaRPr lang="cy-GB" sz="1300" noProof="0" dirty="0"/>
          </a:p>
        </p:txBody>
      </p:sp>
      <p:sp>
        <p:nvSpPr>
          <p:cNvPr id="4" name="Content Placeholder 3">
            <a:extLst>
              <a:ext uri="{FF2B5EF4-FFF2-40B4-BE49-F238E27FC236}">
                <a16:creationId xmlns:a16="http://schemas.microsoft.com/office/drawing/2014/main" id="{EE932731-2416-4F08-8E14-5FFBB86D70C2}"/>
              </a:ext>
            </a:extLst>
          </p:cNvPr>
          <p:cNvSpPr>
            <a:spLocks noGrp="1"/>
          </p:cNvSpPr>
          <p:nvPr>
            <p:ph sz="half" idx="2"/>
          </p:nvPr>
        </p:nvSpPr>
        <p:spPr/>
        <p:txBody>
          <a:bodyPr>
            <a:normAutofit fontScale="6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The most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successful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include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further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developments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ideas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proposing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requires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higher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level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thinking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most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difficult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Tempting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overegg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situation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floury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language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lengthy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sentences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causes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confusion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keep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succinct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whilst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academic</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vocabulary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terminology</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To help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objectivity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useful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all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views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developing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line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reasoning</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4065500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 yw'n deg ac yn gyfiawn?
Is </a:t>
            </a:r>
            <a:r>
              <a:rPr lang="cy-GB" noProof="0" dirty="0"/>
              <a:t>it </a:t>
            </a:r>
            <a:r>
              <a:rPr lang="cy-GB" noProof="0" dirty="0" err="1"/>
              <a:t>fair</a:t>
            </a:r>
            <a:r>
              <a:rPr lang="cy-GB" noProof="0" dirty="0"/>
              <a:t> </a:t>
            </a:r>
            <a:r>
              <a:rPr lang="cy-GB" noProof="0" dirty="0" err="1"/>
              <a:t>and</a:t>
            </a:r>
            <a:r>
              <a:rPr lang="cy-GB" noProof="0" dirty="0"/>
              <a:t> </a:t>
            </a:r>
            <a:r>
              <a:rPr lang="cy-GB" noProof="0" dirty="0" err="1"/>
              <a:t>just</a:t>
            </a:r>
            <a:r>
              <a:rPr lang="cy-GB" noProof="0" dirty="0"/>
              <a:t>?</a:t>
            </a:r>
          </a:p>
        </p:txBody>
      </p:sp>
      <p:sp>
        <p:nvSpPr>
          <p:cNvPr id="3" name="Content Placeholder 2"/>
          <p:cNvSpPr>
            <a:spLocks noGrp="1"/>
          </p:cNvSpPr>
          <p:nvPr>
            <p:ph sz="half" idx="1"/>
          </p:nvPr>
        </p:nvSpPr>
        <p:spPr/>
        <p:txBody>
          <a:bodyPr>
            <a:normAutofit fontScale="85000" lnSpcReduction="20000"/>
          </a:bodyPr>
          <a:lstStyle/>
          <a:p>
            <a:r>
              <a:rPr lang="cy-GB" dirty="0"/>
              <a:t>A yw’r awdur yn coleddu barn benodol?</a:t>
            </a:r>
            <a:endParaRPr lang="cy-GB" noProof="0" dirty="0"/>
          </a:p>
          <a:p>
            <a:r>
              <a:rPr lang="cy-GB" dirty="0"/>
              <a:t>A yw'r awdur yn wrthrychol?</a:t>
            </a:r>
            <a:endParaRPr lang="cy-GB" noProof="0" dirty="0"/>
          </a:p>
          <a:p>
            <a:r>
              <a:rPr lang="cy-GB" dirty="0"/>
              <a:t>Ydych chi'n cael eich perswadio?
A yw'r erthygl yn cynnwys ffeithiau / barn/ y ddau?
A ddefnyddir geiriau sy’n corddi teimladau?
A oes unrhyw bwyntiau wedi'u gorliwio?
A oes anghywirdebau ffeithiol?
A ydynt yn fwriadol ? </a:t>
            </a:r>
            <a:endParaRPr lang="cy-GB" noProof="0" dirty="0"/>
          </a:p>
        </p:txBody>
      </p:sp>
      <p:sp>
        <p:nvSpPr>
          <p:cNvPr id="4" name="Content Placeholder 3">
            <a:extLst>
              <a:ext uri="{FF2B5EF4-FFF2-40B4-BE49-F238E27FC236}">
                <a16:creationId xmlns:a16="http://schemas.microsoft.com/office/drawing/2014/main" id="{64036B44-C9EA-4799-A9F6-3146940B8F13}"/>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Does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hold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particular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view</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Is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objective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persuaded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Does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article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contain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facts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opinion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both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emotive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words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points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exaggerated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factual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inaccuracies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intentional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p>
          <a:p>
            <a:endParaRPr lang="cy-GB" dirty="0"/>
          </a:p>
        </p:txBody>
      </p:sp>
    </p:spTree>
    <p:extLst>
      <p:ext uri="{BB962C8B-B14F-4D97-AF65-F5344CB8AC3E}">
        <p14:creationId xmlns:p14="http://schemas.microsoft.com/office/powerpoint/2010/main" val="2360429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0BA2A-053D-4A3F-BE2A-E1D4C68BD96E}"/>
              </a:ext>
            </a:extLst>
          </p:cNvPr>
          <p:cNvSpPr>
            <a:spLocks noGrp="1"/>
          </p:cNvSpPr>
          <p:nvPr>
            <p:ph type="title"/>
          </p:nvPr>
        </p:nvSpPr>
        <p:spPr/>
        <p:txBody>
          <a:bodyPr/>
          <a:lstStyle/>
          <a:p>
            <a:r>
              <a:rPr lang="cy-GB" dirty="0"/>
              <a:t>Adnoddau pellach i'ch helpu
</a:t>
            </a:r>
            <a:r>
              <a:rPr lang="cy-GB" dirty="0" err="1"/>
              <a:t>Further</a:t>
            </a:r>
            <a:r>
              <a:rPr lang="cy-GB" dirty="0"/>
              <a:t> </a:t>
            </a:r>
            <a:r>
              <a:rPr lang="cy-GB" noProof="0" dirty="0" err="1"/>
              <a:t>resources</a:t>
            </a:r>
            <a:r>
              <a:rPr lang="cy-GB" noProof="0" dirty="0"/>
              <a:t> to help </a:t>
            </a:r>
            <a:r>
              <a:rPr lang="cy-GB" noProof="0" dirty="0" err="1"/>
              <a:t>you</a:t>
            </a:r>
            <a:endParaRPr lang="cy-GB" noProof="0" dirty="0"/>
          </a:p>
        </p:txBody>
      </p:sp>
      <p:sp>
        <p:nvSpPr>
          <p:cNvPr id="3" name="Content Placeholder 2">
            <a:extLst>
              <a:ext uri="{FF2B5EF4-FFF2-40B4-BE49-F238E27FC236}">
                <a16:creationId xmlns:a16="http://schemas.microsoft.com/office/drawing/2014/main" id="{FA3D04A8-7BF3-48DF-B162-FCEA2FD8581C}"/>
              </a:ext>
            </a:extLst>
          </p:cNvPr>
          <p:cNvSpPr>
            <a:spLocks noGrp="1"/>
          </p:cNvSpPr>
          <p:nvPr>
            <p:ph idx="1"/>
          </p:nvPr>
        </p:nvSpPr>
        <p:spPr/>
        <p:txBody>
          <a:bodyPr/>
          <a:lstStyle/>
          <a:p>
            <a:pPr marL="0" indent="0">
              <a:buNone/>
            </a:pPr>
            <a:r>
              <a:rPr lang="en-GB" u="sng" dirty="0" err="1">
                <a:hlinkClick r:id="rId2">
                  <a:extLst>
                    <a:ext uri="{A12FA001-AC4F-418D-AE19-62706E023703}">
                      <ahyp:hlinkClr xmlns:ahyp="http://schemas.microsoft.com/office/drawing/2018/hyperlinkcolor" val="tx"/>
                    </a:ext>
                  </a:extLst>
                </a:hlinkClick>
              </a:rPr>
              <a:t>Canllawiau</a:t>
            </a:r>
            <a:r>
              <a:rPr lang="en-GB" u="sng" dirty="0">
                <a:hlinkClick r:id="rId2">
                  <a:extLst>
                    <a:ext uri="{A12FA001-AC4F-418D-AE19-62706E023703}">
                      <ahyp:hlinkClr xmlns:ahyp="http://schemas.microsoft.com/office/drawing/2018/hyperlinkcolor" val="tx"/>
                    </a:ext>
                  </a:extLst>
                </a:hlinkClick>
              </a:rPr>
              <a:t> / Guides</a:t>
            </a:r>
          </a:p>
          <a:p>
            <a:pPr marL="0" indent="0">
              <a:buNone/>
            </a:pPr>
            <a:r>
              <a:rPr lang="en-GB" dirty="0">
                <a:solidFill>
                  <a:srgbClr val="FA2B5C"/>
                </a:solidFill>
                <a:hlinkClick r:id="rId2">
                  <a:extLst>
                    <a:ext uri="{A12FA001-AC4F-418D-AE19-62706E023703}">
                      <ahyp:hlinkClr xmlns:ahyp="http://schemas.microsoft.com/office/drawing/2018/hyperlinkcolor" val="tx"/>
                    </a:ext>
                  </a:extLst>
                </a:hlinkClick>
              </a:rPr>
              <a:t>https://www.kent.ac.uk/learning/resources/studyguides/literaturereviews.pdf</a:t>
            </a:r>
            <a:endParaRPr lang="en-GB" dirty="0"/>
          </a:p>
          <a:p>
            <a:pPr marL="0" indent="0">
              <a:buNone/>
            </a:pPr>
            <a:r>
              <a:rPr lang="en-GB" dirty="0">
                <a:hlinkClick r:id="rId3"/>
              </a:rPr>
              <a:t>https://www.qmu.ac.uk/media/5524/lit-review-2014.pdf</a:t>
            </a:r>
            <a:endParaRPr lang="en-GB" dirty="0"/>
          </a:p>
          <a:p>
            <a:pPr marL="0" indent="0">
              <a:buNone/>
            </a:pPr>
            <a:r>
              <a:rPr lang="en-GB" u="sng" dirty="0" err="1"/>
              <a:t>Enghreifftiau</a:t>
            </a:r>
            <a:r>
              <a:rPr lang="en-GB" u="sng" dirty="0"/>
              <a:t> / Examples</a:t>
            </a:r>
          </a:p>
          <a:p>
            <a:pPr marL="0" indent="0">
              <a:buNone/>
            </a:pPr>
            <a:r>
              <a:rPr lang="en-GB" dirty="0">
                <a:hlinkClick r:id="rId4"/>
              </a:rPr>
              <a:t>https://www.early-education.org.uk/early-years-literature-review</a:t>
            </a:r>
            <a:endParaRPr lang="en-GB" dirty="0"/>
          </a:p>
          <a:p>
            <a:pPr marL="0" indent="0">
              <a:buNone/>
            </a:pPr>
            <a:r>
              <a:rPr lang="cy-GB" dirty="0"/>
              <a:t>Mae llawer o lyfrau ar gael yn y llyfrgell i'ch cynorthwyo â’r broses hon</a:t>
            </a:r>
            <a:r>
              <a:rPr lang="en-GB" dirty="0"/>
              <a:t>
There are lots of books available in the library to support you with this process</a:t>
            </a:r>
          </a:p>
        </p:txBody>
      </p:sp>
    </p:spTree>
    <p:extLst>
      <p:ext uri="{BB962C8B-B14F-4D97-AF65-F5344CB8AC3E}">
        <p14:creationId xmlns:p14="http://schemas.microsoft.com/office/powerpoint/2010/main" val="25612923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560</TotalTime>
  <Words>2709</Words>
  <Application>Microsoft Office PowerPoint</Application>
  <PresentationFormat>Widescreen</PresentationFormat>
  <Paragraphs>187</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Gill Sans MT</vt:lpstr>
      <vt:lpstr>Gallery</vt:lpstr>
      <vt:lpstr>YMCHWIL ADDYSGOL Educational research </vt:lpstr>
      <vt:lpstr>Beth yw Adolygiad llenyddiaeth? What is a Review of literature?</vt:lpstr>
      <vt:lpstr>Dylai adolygiad Llenyddiaeth A review of literature should…</vt:lpstr>
      <vt:lpstr>BETH NAD YW ADOLYGIAD LLENYDDIAETH: What a literature review is not:</vt:lpstr>
      <vt:lpstr>Dull o ysgrifennu adolygiad Llenyddiaeth:
An approach to writing a literature review:</vt:lpstr>
      <vt:lpstr>Pam gwneud adolygiad Llenyddiaeth? Why do a review of literature?</vt:lpstr>
      <vt:lpstr>Beth yw 'Llenyddiaeth'?
What is ‘Literature’?</vt:lpstr>
      <vt:lpstr>Chwilio am wybodaeth: Erthyglau Cyfnodolion
Searching for information: Journal  Articles</vt:lpstr>
      <vt:lpstr>Chwilio am wybodaeth: testunau academaidd
Searching for information: academic texts</vt:lpstr>
      <vt:lpstr>Chwilio am wybodaeth: adroddiadau llywodraeth/ corfforaethol
Searching for information: government/corporate reports</vt:lpstr>
      <vt:lpstr>Chwilio am wybodaeth: Papurau newydd
Searching for information: Newspapers</vt:lpstr>
      <vt:lpstr>Chwilio am wybodaeth: Y Rhyngrwyd
Searching for information: Internet</vt:lpstr>
      <vt:lpstr>Rheoli'r llenyddiaeth
Managing the literature</vt:lpstr>
      <vt:lpstr>Llenyddiaeth ‘lwyd’ a llenyddiaeth a adolygwyd gan gymheiriaid
Grey literature and peer reviewed literature</vt:lpstr>
      <vt:lpstr>tasG</vt:lpstr>
      <vt:lpstr>task</vt:lpstr>
      <vt:lpstr>Elfennau adolygiad llenyddiaeth da:
Elements of a good literature review:</vt:lpstr>
      <vt:lpstr>YSGRIFENNU ADOLYGIAD LLENYDDIAETH
WRITING A REVIEW OF LITERATURE</vt:lpstr>
      <vt:lpstr>MAE Datblygu dadl AR EICH CYFER CHI YN adolygiad llenyddiaeth
Developing an argument for you IS review of literature</vt:lpstr>
      <vt:lpstr>DYLUNIO DADL ar gyfer ADOLYGIAD LLENYDDIAETH
DESIGNING AN ARGUMENT FOR A REVIEW OF LITERATURE</vt:lpstr>
      <vt:lpstr>DATBLYGU DADL ar gyfer ADOLYGIAD LLENYDDIAETH  Developing an argument for A Review of literature</vt:lpstr>
      <vt:lpstr>DATBLYGU DADL ar gyfer ADOLYGIAD LLENYDDIAETH  Developing an argument for A Review of literature</vt:lpstr>
      <vt:lpstr>A yw'n deg ac yn gyfiawn?
Is it fair and just?</vt:lpstr>
      <vt:lpstr>Adnoddau pellach i'ch helpu
Further resources to help you</vt:lpstr>
    </vt:vector>
  </TitlesOfParts>
  <Company>University of South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Researching with children and young people</dc:title>
  <dc:creator>Claire Pescott</dc:creator>
  <cp:lastModifiedBy>Alison Murphy</cp:lastModifiedBy>
  <cp:revision>105</cp:revision>
  <dcterms:created xsi:type="dcterms:W3CDTF">2018-06-21T12:18:01Z</dcterms:created>
  <dcterms:modified xsi:type="dcterms:W3CDTF">2022-06-01T12:58:48Z</dcterms:modified>
</cp:coreProperties>
</file>