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62" r:id="rId7"/>
    <p:sldId id="268" r:id="rId8"/>
    <p:sldId id="261" r:id="rId9"/>
    <p:sldId id="259" r:id="rId10"/>
    <p:sldId id="266" r:id="rId11"/>
    <p:sldId id="265" r:id="rId12"/>
    <p:sldId id="263" r:id="rId13"/>
    <p:sldId id="264" r:id="rId14"/>
    <p:sldId id="271" r:id="rId15"/>
    <p:sldId id="270" r:id="rId16"/>
    <p:sldId id="272" r:id="rId17"/>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6/19/2020</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6/19/2020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6/19/2020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6/19/2020</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verywellmind.com/what-is-the-fight-or-flight-response-2795194" TargetMode="Externa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youtube.com/watch?v=MpnHkbuN4Nw"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BIOFEEDBACK and it’s </a:t>
            </a:r>
            <a:r>
              <a:rPr lang="en-GB" dirty="0" smtClean="0"/>
              <a:t>USES</a:t>
            </a:r>
            <a:r>
              <a:rPr lang="en-GB" dirty="0"/>
              <a:t/>
            </a:r>
            <a:br>
              <a:rPr lang="en-GB" dirty="0"/>
            </a:br>
            <a:r>
              <a:rPr lang="en-GB" sz="3200" dirty="0"/>
              <a:t>by</a:t>
            </a:r>
            <a:r>
              <a:rPr lang="en-GB" dirty="0"/>
              <a:t> </a:t>
            </a:r>
            <a:r>
              <a:rPr lang="en-GB" sz="3200" dirty="0"/>
              <a:t>Melanie Long</a:t>
            </a:r>
            <a:br>
              <a:rPr lang="en-GB" sz="3200" dirty="0"/>
            </a:br>
            <a:r>
              <a:rPr lang="en-GB" sz="3200" dirty="0"/>
              <a:t>Student No: 1706848</a:t>
            </a:r>
            <a:endParaRPr lang="en-GB" dirty="0"/>
          </a:p>
        </p:txBody>
      </p:sp>
      <p:sp>
        <p:nvSpPr>
          <p:cNvPr id="3" name="Subtitle 2"/>
          <p:cNvSpPr>
            <a:spLocks noGrp="1"/>
          </p:cNvSpPr>
          <p:nvPr>
            <p:ph type="subTitle" idx="1"/>
          </p:nvPr>
        </p:nvSpPr>
        <p:spPr>
          <a:xfrm>
            <a:off x="1876424" y="3602037"/>
            <a:ext cx="8791575" cy="2785883"/>
          </a:xfrm>
        </p:spPr>
        <p:txBody>
          <a:bodyPr/>
          <a:lstStyle/>
          <a:p>
            <a:pPr lvl="8"/>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86128" y="3602037"/>
            <a:ext cx="3681871" cy="2504214"/>
          </a:xfrm>
          <a:prstGeom prst="rect">
            <a:avLst/>
          </a:prstGeom>
        </p:spPr>
      </p:pic>
    </p:spTree>
    <p:extLst>
      <p:ext uri="{BB962C8B-B14F-4D97-AF65-F5344CB8AC3E}">
        <p14:creationId xmlns:p14="http://schemas.microsoft.com/office/powerpoint/2010/main" val="3081087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Biofeedback</a:t>
            </a:r>
          </a:p>
        </p:txBody>
      </p:sp>
      <p:sp>
        <p:nvSpPr>
          <p:cNvPr id="3" name="Content Placeholder 2"/>
          <p:cNvSpPr>
            <a:spLocks noGrp="1"/>
          </p:cNvSpPr>
          <p:nvPr>
            <p:ph idx="1"/>
          </p:nvPr>
        </p:nvSpPr>
        <p:spPr>
          <a:xfrm>
            <a:off x="1141412" y="2249487"/>
            <a:ext cx="9905999" cy="3824142"/>
          </a:xfrm>
        </p:spPr>
        <p:txBody>
          <a:bodyPr/>
          <a:lstStyle/>
          <a:p>
            <a:r>
              <a:rPr lang="en-GB" dirty="0"/>
              <a:t>What is Biofeedback?</a:t>
            </a:r>
          </a:p>
          <a:p>
            <a:pPr marL="0" indent="0">
              <a:buNone/>
            </a:pPr>
            <a:r>
              <a:rPr lang="en-GB" dirty="0"/>
              <a:t>Biofeedback training can enable a person to regulate or control a normally automatic body function (Frank et al., 2010).  </a:t>
            </a:r>
          </a:p>
          <a:p>
            <a:pPr marL="0" indent="0">
              <a:buNone/>
            </a:pPr>
            <a:r>
              <a:rPr lang="en-GB" dirty="0" smtClean="0"/>
              <a:t>For example </a:t>
            </a:r>
            <a:r>
              <a:rPr lang="en-GB" dirty="0"/>
              <a:t>Heart rate, breathing, body temperature, blood pressure.</a:t>
            </a:r>
          </a:p>
          <a:p>
            <a:endParaRPr lang="en-GB" dirty="0"/>
          </a:p>
        </p:txBody>
      </p:sp>
      <p:pic>
        <p:nvPicPr>
          <p:cNvPr id="4" name="Picture 3">
            <a:extLst>
              <a:ext uri="{FF2B5EF4-FFF2-40B4-BE49-F238E27FC236}">
                <a16:creationId xmlns:a16="http://schemas.microsoft.com/office/drawing/2014/main" xmlns="" id="{233CEF71-3EC7-4404-92B5-1E77138E2E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27223" y="4316948"/>
            <a:ext cx="1761252" cy="1626652"/>
          </a:xfrm>
          <a:prstGeom prst="rect">
            <a:avLst/>
          </a:prstGeom>
        </p:spPr>
      </p:pic>
    </p:spTree>
    <p:extLst>
      <p:ext uri="{BB962C8B-B14F-4D97-AF65-F5344CB8AC3E}">
        <p14:creationId xmlns:p14="http://schemas.microsoft.com/office/powerpoint/2010/main" val="3546157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History of Biofeedback</a:t>
            </a:r>
            <a:endParaRPr lang="en-GB" dirty="0"/>
          </a:p>
        </p:txBody>
      </p:sp>
      <p:sp>
        <p:nvSpPr>
          <p:cNvPr id="3" name="Content Placeholder 2"/>
          <p:cNvSpPr>
            <a:spLocks noGrp="1"/>
          </p:cNvSpPr>
          <p:nvPr>
            <p:ph idx="1"/>
          </p:nvPr>
        </p:nvSpPr>
        <p:spPr>
          <a:xfrm>
            <a:off x="1141412" y="2249487"/>
            <a:ext cx="10204875" cy="3541714"/>
          </a:xfrm>
        </p:spPr>
        <p:txBody>
          <a:bodyPr>
            <a:normAutofit fontScale="85000" lnSpcReduction="20000"/>
          </a:bodyPr>
          <a:lstStyle/>
          <a:p>
            <a:r>
              <a:rPr lang="en-GB" dirty="0" smtClean="0"/>
              <a:t>Edmund Jacobsen 1908 – early contributions in relation to muscle relaxation to alleviate stress.</a:t>
            </a:r>
          </a:p>
          <a:p>
            <a:r>
              <a:rPr lang="en-GB" dirty="0" smtClean="0"/>
              <a:t>Johan Schutz 1930s – used autogenic training to have a positive effect on the autonomic nervous system.</a:t>
            </a:r>
          </a:p>
          <a:p>
            <a:r>
              <a:rPr lang="en-GB" dirty="0" smtClean="0"/>
              <a:t>Skinner, Bandura and </a:t>
            </a:r>
            <a:r>
              <a:rPr lang="en-GB" dirty="0" err="1" smtClean="0"/>
              <a:t>Wolpe</a:t>
            </a:r>
            <a:r>
              <a:rPr lang="en-GB" dirty="0" smtClean="0"/>
              <a:t> &amp; Lazarus 1960s – used operant training to refine behaviour through learning.</a:t>
            </a:r>
          </a:p>
          <a:p>
            <a:r>
              <a:rPr lang="en-GB" dirty="0" smtClean="0"/>
              <a:t>Elmer Green 1969 – published </a:t>
            </a:r>
            <a:r>
              <a:rPr lang="en-GB" i="1" dirty="0" smtClean="0"/>
              <a:t>‘Feedback </a:t>
            </a:r>
            <a:r>
              <a:rPr lang="en-GB" i="1" dirty="0"/>
              <a:t>Technique for Deep </a:t>
            </a:r>
            <a:r>
              <a:rPr lang="en-GB" i="1" dirty="0" smtClean="0"/>
              <a:t>Relaxation’.</a:t>
            </a:r>
          </a:p>
          <a:p>
            <a:r>
              <a:rPr lang="en-GB" dirty="0" smtClean="0"/>
              <a:t>Charles Tart 1969 – published ‘</a:t>
            </a:r>
            <a:r>
              <a:rPr lang="en-GB" i="1" dirty="0" smtClean="0"/>
              <a:t>Altered </a:t>
            </a:r>
            <a:r>
              <a:rPr lang="en-GB" i="1" dirty="0"/>
              <a:t>States of </a:t>
            </a:r>
            <a:r>
              <a:rPr lang="en-GB" i="1" dirty="0" smtClean="0"/>
              <a:t>Consciousness‘.</a:t>
            </a:r>
          </a:p>
          <a:p>
            <a:pPr marL="0" indent="0">
              <a:buNone/>
            </a:pPr>
            <a:r>
              <a:rPr lang="en-GB" i="1" dirty="0" smtClean="0"/>
              <a:t>(The Association of Applied Psychophysiology and Biofeedback, 2020).</a:t>
            </a:r>
          </a:p>
          <a:p>
            <a:endParaRPr lang="en-GB" dirty="0"/>
          </a:p>
        </p:txBody>
      </p:sp>
      <p:pic>
        <p:nvPicPr>
          <p:cNvPr id="8" name="Picture 7" descr="History book by Ayelie-stock on DeviantArt"/>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1448" y="618518"/>
            <a:ext cx="1959471" cy="1306952"/>
          </a:xfrm>
          <a:prstGeom prst="rect">
            <a:avLst/>
          </a:prstGeom>
        </p:spPr>
      </p:pic>
    </p:spTree>
    <p:extLst>
      <p:ext uri="{BB962C8B-B14F-4D97-AF65-F5344CB8AC3E}">
        <p14:creationId xmlns:p14="http://schemas.microsoft.com/office/powerpoint/2010/main" val="2115664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9548052" cy="1639886"/>
          </a:xfrm>
        </p:spPr>
        <p:txBody>
          <a:bodyPr/>
          <a:lstStyle/>
          <a:p>
            <a:r>
              <a:rPr lang="en-GB" dirty="0" smtClean="0"/>
              <a:t>How does Biofeedback  work?</a:t>
            </a:r>
            <a:endParaRPr lang="en-GB" dirty="0"/>
          </a:p>
        </p:txBody>
      </p:sp>
      <p:sp>
        <p:nvSpPr>
          <p:cNvPr id="4" name="Text Placeholder 3"/>
          <p:cNvSpPr>
            <a:spLocks noGrp="1"/>
          </p:cNvSpPr>
          <p:nvPr>
            <p:ph type="body" sz="half" idx="2"/>
          </p:nvPr>
        </p:nvSpPr>
        <p:spPr>
          <a:xfrm>
            <a:off x="1141410" y="2249485"/>
            <a:ext cx="10140483" cy="3958131"/>
          </a:xfrm>
        </p:spPr>
        <p:txBody>
          <a:bodyPr/>
          <a:lstStyle/>
          <a:p>
            <a:r>
              <a:rPr lang="en-GB" sz="2000" dirty="0" smtClean="0"/>
              <a:t>Biofeedback is based on the concept Mind over Matter </a:t>
            </a:r>
            <a:r>
              <a:rPr lang="en-GB" sz="2000" dirty="0" smtClean="0"/>
              <a:t>(</a:t>
            </a:r>
            <a:r>
              <a:rPr lang="en-GB" sz="2000" dirty="0" err="1" smtClean="0"/>
              <a:t>Krans</a:t>
            </a:r>
            <a:r>
              <a:rPr lang="en-GB" sz="2000" dirty="0" smtClean="0"/>
              <a:t>, </a:t>
            </a:r>
            <a:r>
              <a:rPr lang="en-GB" sz="2000" dirty="0" smtClean="0"/>
              <a:t>2016)</a:t>
            </a:r>
          </a:p>
          <a:p>
            <a:pPr marL="285750" indent="-285750">
              <a:buFont typeface="Arial" panose="020B0604020202020204" pitchFamily="34" charset="0"/>
              <a:buChar char="•"/>
            </a:pPr>
            <a:r>
              <a:rPr lang="en-GB" sz="2000" dirty="0" smtClean="0"/>
              <a:t>Using stress as an example, patients </a:t>
            </a:r>
            <a:r>
              <a:rPr lang="en-GB" sz="2000" dirty="0"/>
              <a:t>are taught how to recognise </a:t>
            </a:r>
            <a:r>
              <a:rPr lang="en-GB" sz="2000" dirty="0" smtClean="0"/>
              <a:t>the physical </a:t>
            </a:r>
            <a:r>
              <a:rPr lang="en-GB" sz="2000" dirty="0"/>
              <a:t>signs of the onset of stress and anxiety </a:t>
            </a:r>
            <a:r>
              <a:rPr lang="en-GB" sz="2000" dirty="0" smtClean="0"/>
              <a:t>symptoms.</a:t>
            </a:r>
          </a:p>
          <a:p>
            <a:pPr marL="285750" indent="-285750">
              <a:buFont typeface="Arial" panose="020B0604020202020204" pitchFamily="34" charset="0"/>
              <a:buChar char="•"/>
            </a:pPr>
            <a:r>
              <a:rPr lang="en-GB" sz="2000" dirty="0" smtClean="0"/>
              <a:t>Scientists </a:t>
            </a:r>
            <a:r>
              <a:rPr lang="en-GB" sz="2000" dirty="0"/>
              <a:t>believe that the state of "</a:t>
            </a:r>
            <a:r>
              <a:rPr lang="en-GB" sz="2000" u="sng" dirty="0">
                <a:hlinkClick r:id="rId2"/>
              </a:rPr>
              <a:t>fight-or-flight</a:t>
            </a:r>
            <a:r>
              <a:rPr lang="en-GB" sz="2000" dirty="0"/>
              <a:t>" often affects certain conditions in a negative way. Biofeedback patients are taught how to relax </a:t>
            </a:r>
            <a:r>
              <a:rPr lang="en-GB" sz="2000" dirty="0" smtClean="0"/>
              <a:t>effectively in </a:t>
            </a:r>
            <a:r>
              <a:rPr lang="en-GB" sz="2000" dirty="0"/>
              <a:t>order to reduce the physical </a:t>
            </a:r>
            <a:r>
              <a:rPr lang="en-GB" sz="2000" dirty="0" smtClean="0"/>
              <a:t>effects of their condition and alleviate their symptoms.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smtClean="0"/>
          </a:p>
          <a:p>
            <a:endParaRPr lang="en-GB" dirty="0"/>
          </a:p>
        </p:txBody>
      </p:sp>
      <p:sp>
        <p:nvSpPr>
          <p:cNvPr id="10" name="AutoShape 2" descr="What Is Biofeedback and How Does It Work?"/>
          <p:cNvSpPr>
            <a:spLocks noChangeAspect="1" noChangeArrowheads="1"/>
          </p:cNvSpPr>
          <p:nvPr/>
        </p:nvSpPr>
        <p:spPr bwMode="auto">
          <a:xfrm>
            <a:off x="63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4" name="Picture 13" descr="What Is Biofeedback and How Does It Work?"/>
          <p:cNvPicPr/>
          <p:nvPr/>
        </p:nvPicPr>
        <p:blipFill>
          <a:blip r:embed="rId3">
            <a:extLst>
              <a:ext uri="{28A0092B-C50C-407E-A947-70E740481C1C}">
                <a14:useLocalDpi xmlns:a14="http://schemas.microsoft.com/office/drawing/2010/main" val="0"/>
              </a:ext>
            </a:extLst>
          </a:blip>
          <a:srcRect/>
          <a:stretch>
            <a:fillRect/>
          </a:stretch>
        </p:blipFill>
        <p:spPr bwMode="auto">
          <a:xfrm>
            <a:off x="8413929" y="5014307"/>
            <a:ext cx="2705100" cy="1685925"/>
          </a:xfrm>
          <a:prstGeom prst="rect">
            <a:avLst/>
          </a:prstGeom>
          <a:noFill/>
          <a:ln>
            <a:noFill/>
          </a:ln>
        </p:spPr>
      </p:pic>
    </p:spTree>
    <p:extLst>
      <p:ext uri="{BB962C8B-B14F-4D97-AF65-F5344CB8AC3E}">
        <p14:creationId xmlns:p14="http://schemas.microsoft.com/office/powerpoint/2010/main" val="524725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C7C63B9-B3D2-4020-889D-E5EF706A8E06}"/>
              </a:ext>
            </a:extLst>
          </p:cNvPr>
          <p:cNvSpPr>
            <a:spLocks noGrp="1"/>
          </p:cNvSpPr>
          <p:nvPr>
            <p:ph type="title"/>
          </p:nvPr>
        </p:nvSpPr>
        <p:spPr>
          <a:xfrm>
            <a:off x="1141413" y="618518"/>
            <a:ext cx="9905998" cy="901189"/>
          </a:xfrm>
        </p:spPr>
        <p:txBody>
          <a:bodyPr>
            <a:normAutofit/>
          </a:bodyPr>
          <a:lstStyle/>
          <a:p>
            <a:r>
              <a:rPr lang="en-GB" sz="3200" dirty="0" smtClean="0"/>
              <a:t>What happens in a Biofeedback Session?</a:t>
            </a:r>
            <a:endParaRPr lang="en-GB" sz="3200" dirty="0"/>
          </a:p>
        </p:txBody>
      </p:sp>
      <p:sp>
        <p:nvSpPr>
          <p:cNvPr id="3" name="Content Placeholder 2">
            <a:extLst>
              <a:ext uri="{FF2B5EF4-FFF2-40B4-BE49-F238E27FC236}">
                <a16:creationId xmlns:a16="http://schemas.microsoft.com/office/drawing/2014/main" xmlns="" id="{59E6A152-B84C-427C-AAAF-6911DE4202FB}"/>
              </a:ext>
            </a:extLst>
          </p:cNvPr>
          <p:cNvSpPr>
            <a:spLocks noGrp="1"/>
          </p:cNvSpPr>
          <p:nvPr>
            <p:ph idx="1"/>
          </p:nvPr>
        </p:nvSpPr>
        <p:spPr>
          <a:xfrm>
            <a:off x="1141412" y="1519707"/>
            <a:ext cx="9905999" cy="4271494"/>
          </a:xfrm>
        </p:spPr>
        <p:txBody>
          <a:bodyPr>
            <a:normAutofit/>
          </a:bodyPr>
          <a:lstStyle/>
          <a:p>
            <a:r>
              <a:rPr lang="en-GB" sz="2000" dirty="0"/>
              <a:t>Electrical sensors are connected to certain areas of the body, for example: muscles, head, hands, fingers, ear </a:t>
            </a:r>
            <a:r>
              <a:rPr lang="en-GB" sz="2000" dirty="0" smtClean="0"/>
              <a:t>lobe, depending </a:t>
            </a:r>
            <a:r>
              <a:rPr lang="en-GB" sz="2000" dirty="0"/>
              <a:t>on what is being </a:t>
            </a:r>
            <a:r>
              <a:rPr lang="en-GB" sz="2000" dirty="0" smtClean="0"/>
              <a:t>measured.  A </a:t>
            </a:r>
            <a:r>
              <a:rPr lang="en-GB" sz="2000" dirty="0"/>
              <a:t>device will produce </a:t>
            </a:r>
            <a:r>
              <a:rPr lang="en-GB" sz="2000" dirty="0" smtClean="0"/>
              <a:t>feedback, via the sensors, on </a:t>
            </a:r>
            <a:r>
              <a:rPr lang="en-GB" sz="2000" dirty="0"/>
              <a:t>any physical </a:t>
            </a:r>
            <a:r>
              <a:rPr lang="en-GB" sz="2000" dirty="0" smtClean="0"/>
              <a:t>changes and the information is relayed to a computer.  The measurements will relate to an increase or decrease in respiratory rate, sweat, heart rate etc.  The </a:t>
            </a:r>
            <a:r>
              <a:rPr lang="en-GB" sz="2000" dirty="0"/>
              <a:t>therapist will use mental exercises involving visualization, meditation, breathing, or relaxation techniques. As the patient completes these activities, it will be possible to see the physical impact on the </a:t>
            </a:r>
            <a:r>
              <a:rPr lang="en-GB" sz="2000" dirty="0" smtClean="0"/>
              <a:t>computer screen (Verywellmind.com</a:t>
            </a:r>
            <a:r>
              <a:rPr lang="en-GB" sz="2000" dirty="0"/>
              <a:t>, 2019).</a:t>
            </a:r>
          </a:p>
          <a:p>
            <a:endParaRPr lang="en-GB" sz="2000" dirty="0" smtClean="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13360" y="4560443"/>
            <a:ext cx="4051363" cy="1943388"/>
          </a:xfrm>
          <a:prstGeom prst="rect">
            <a:avLst/>
          </a:prstGeom>
        </p:spPr>
      </p:pic>
    </p:spTree>
    <p:extLst>
      <p:ext uri="{BB962C8B-B14F-4D97-AF65-F5344CB8AC3E}">
        <p14:creationId xmlns:p14="http://schemas.microsoft.com/office/powerpoint/2010/main" val="1892606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Conditions that can Benefit from Biofeedback Therapy:</a:t>
            </a:r>
            <a:endParaRPr lang="en-GB" sz="2800" dirty="0"/>
          </a:p>
        </p:txBody>
      </p:sp>
      <p:sp>
        <p:nvSpPr>
          <p:cNvPr id="3" name="Content Placeholder 2"/>
          <p:cNvSpPr>
            <a:spLocks noGrp="1"/>
          </p:cNvSpPr>
          <p:nvPr>
            <p:ph idx="1"/>
          </p:nvPr>
        </p:nvSpPr>
        <p:spPr>
          <a:xfrm>
            <a:off x="1141412" y="1824484"/>
            <a:ext cx="9905999" cy="4280102"/>
          </a:xfrm>
        </p:spPr>
        <p:txBody>
          <a:bodyPr>
            <a:normAutofit/>
          </a:bodyPr>
          <a:lstStyle/>
          <a:p>
            <a:r>
              <a:rPr lang="en-GB" dirty="0"/>
              <a:t>Chronic pain</a:t>
            </a:r>
          </a:p>
          <a:p>
            <a:r>
              <a:rPr lang="en-GB" dirty="0"/>
              <a:t>Migraines/Headaches</a:t>
            </a:r>
          </a:p>
          <a:p>
            <a:r>
              <a:rPr lang="en-GB" dirty="0"/>
              <a:t>Irritable Bowel Syndrome</a:t>
            </a:r>
          </a:p>
          <a:p>
            <a:r>
              <a:rPr lang="en-GB" dirty="0"/>
              <a:t>Incontinence</a:t>
            </a:r>
          </a:p>
          <a:p>
            <a:r>
              <a:rPr lang="en-GB" dirty="0"/>
              <a:t>Hypertension</a:t>
            </a:r>
          </a:p>
          <a:p>
            <a:r>
              <a:rPr lang="en-GB" dirty="0"/>
              <a:t>Insomnia</a:t>
            </a:r>
          </a:p>
          <a:p>
            <a:r>
              <a:rPr lang="en-GB" dirty="0"/>
              <a:t>Stress, anxiety &amp; depression</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7675" y="3412900"/>
            <a:ext cx="3307804" cy="2337515"/>
          </a:xfrm>
          <a:prstGeom prst="rect">
            <a:avLst/>
          </a:prstGeom>
        </p:spPr>
      </p:pic>
    </p:spTree>
    <p:extLst>
      <p:ext uri="{BB962C8B-B14F-4D97-AF65-F5344CB8AC3E}">
        <p14:creationId xmlns:p14="http://schemas.microsoft.com/office/powerpoint/2010/main" val="2968039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1068614"/>
          </a:xfrm>
        </p:spPr>
        <p:txBody>
          <a:bodyPr>
            <a:normAutofit/>
          </a:bodyPr>
          <a:lstStyle/>
          <a:p>
            <a:r>
              <a:rPr lang="en-GB" sz="2800" dirty="0" smtClean="0"/>
              <a:t>How accessible is Biofeedback and where is it available?</a:t>
            </a:r>
            <a:endParaRPr lang="en-GB" sz="2800" dirty="0"/>
          </a:p>
        </p:txBody>
      </p:sp>
      <p:sp>
        <p:nvSpPr>
          <p:cNvPr id="5" name="Content Placeholder 4"/>
          <p:cNvSpPr>
            <a:spLocks noGrp="1"/>
          </p:cNvSpPr>
          <p:nvPr>
            <p:ph idx="1"/>
          </p:nvPr>
        </p:nvSpPr>
        <p:spPr>
          <a:xfrm>
            <a:off x="1141412" y="1455314"/>
            <a:ext cx="9905999" cy="4335888"/>
          </a:xfrm>
        </p:spPr>
        <p:txBody>
          <a:bodyPr/>
          <a:lstStyle/>
          <a:p>
            <a:r>
              <a:rPr lang="en-GB" dirty="0" smtClean="0"/>
              <a:t>Limited UK availability.  This type of therapy is used at some NHS hospitals e.g. The Pennine Acute Hospitals for bowel incontinence.  </a:t>
            </a:r>
          </a:p>
          <a:p>
            <a:r>
              <a:rPr lang="en-GB" dirty="0" smtClean="0"/>
              <a:t>Available privately in the UK however only a limited number of therapist could be found advertising online.  More information located for Australia and America.</a:t>
            </a:r>
          </a:p>
          <a:p>
            <a:r>
              <a:rPr lang="en-GB" dirty="0" smtClean="0"/>
              <a:t>Also used in sports therapy to enhance performance.</a:t>
            </a:r>
          </a:p>
          <a:p>
            <a:r>
              <a:rPr lang="en-GB" dirty="0" smtClean="0"/>
              <a:t>Equipment is available to buy online for home use.</a:t>
            </a:r>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15240" y="5124255"/>
            <a:ext cx="2251112" cy="1503743"/>
          </a:xfrm>
          <a:prstGeom prst="rect">
            <a:avLst/>
          </a:prstGeom>
        </p:spPr>
      </p:pic>
    </p:spTree>
    <p:extLst>
      <p:ext uri="{BB962C8B-B14F-4D97-AF65-F5344CB8AC3E}">
        <p14:creationId xmlns:p14="http://schemas.microsoft.com/office/powerpoint/2010/main" val="3150652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Contraindications of Biofeedback</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Biofeedback is generally accepted as a very safe therapy without risk and often regarded as a training rather than a therapy, however patients need to be able to follow instructions and play an active role, therefore it would not be suitable for those unable to comprehend what is being asked of them or in cases of paralysis, it does not work for everyone. </a:t>
            </a:r>
            <a:endParaRPr lang="en-GB" dirty="0" smtClean="0"/>
          </a:p>
          <a:p>
            <a:pPr marL="0" indent="0">
              <a:buNone/>
            </a:pPr>
            <a:endParaRPr lang="en-GB" dirty="0"/>
          </a:p>
          <a:p>
            <a:pPr marL="0" indent="0">
              <a:buNone/>
            </a:pPr>
            <a:r>
              <a:rPr lang="en-GB" dirty="0" smtClean="0"/>
              <a:t>(Kondo et al. 2019</a:t>
            </a:r>
            <a:r>
              <a:rPr lang="en-GB" dirty="0" smtClean="0"/>
              <a:t>).</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29162" y="4687908"/>
            <a:ext cx="1886755" cy="1886755"/>
          </a:xfrm>
          <a:prstGeom prst="rect">
            <a:avLst/>
          </a:prstGeom>
        </p:spPr>
      </p:pic>
    </p:spTree>
    <p:extLst>
      <p:ext uri="{BB962C8B-B14F-4D97-AF65-F5344CB8AC3E}">
        <p14:creationId xmlns:p14="http://schemas.microsoft.com/office/powerpoint/2010/main" val="414357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Biofeedback in action</a:t>
            </a:r>
            <a:endParaRPr lang="en-GB" dirty="0"/>
          </a:p>
        </p:txBody>
      </p:sp>
      <p:sp>
        <p:nvSpPr>
          <p:cNvPr id="3" name="Content Placeholder 2"/>
          <p:cNvSpPr>
            <a:spLocks noGrp="1"/>
          </p:cNvSpPr>
          <p:nvPr>
            <p:ph idx="1"/>
          </p:nvPr>
        </p:nvSpPr>
        <p:spPr/>
        <p:txBody>
          <a:bodyPr/>
          <a:lstStyle/>
          <a:p>
            <a:r>
              <a:rPr lang="en-GB" dirty="0" smtClean="0"/>
              <a:t>The following video gives an insight into a therapy session.</a:t>
            </a:r>
          </a:p>
          <a:p>
            <a:endParaRPr lang="en-GB" dirty="0">
              <a:hlinkClick r:id="rId2"/>
            </a:endParaRPr>
          </a:p>
          <a:p>
            <a:r>
              <a:rPr lang="en-GB" dirty="0" smtClean="0">
                <a:hlinkClick r:id="rId2"/>
              </a:rPr>
              <a:t>https</a:t>
            </a:r>
            <a:r>
              <a:rPr lang="en-GB" dirty="0">
                <a:hlinkClick r:id="rId2"/>
              </a:rPr>
              <a:t>://</a:t>
            </a:r>
            <a:r>
              <a:rPr lang="en-GB" dirty="0" smtClean="0">
                <a:hlinkClick r:id="rId2"/>
              </a:rPr>
              <a:t>www.youtube.com/watch?v=MpnHkbuN4Nw</a:t>
            </a:r>
            <a:endParaRPr lang="en-GB" dirty="0" smtClean="0"/>
          </a:p>
          <a:p>
            <a:endParaRPr lang="en-GB"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61738" y="4378817"/>
            <a:ext cx="2046668" cy="2046668"/>
          </a:xfrm>
          <a:prstGeom prst="rect">
            <a:avLst/>
          </a:prstGeom>
        </p:spPr>
      </p:pic>
    </p:spTree>
    <p:extLst>
      <p:ext uri="{BB962C8B-B14F-4D97-AF65-F5344CB8AC3E}">
        <p14:creationId xmlns:p14="http://schemas.microsoft.com/office/powerpoint/2010/main" val="4095381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Governance and Legislation</a:t>
            </a:r>
            <a:endParaRPr lang="en-GB" dirty="0"/>
          </a:p>
        </p:txBody>
      </p:sp>
      <p:sp>
        <p:nvSpPr>
          <p:cNvPr id="3" name="Content Placeholder 2"/>
          <p:cNvSpPr>
            <a:spLocks noGrp="1"/>
          </p:cNvSpPr>
          <p:nvPr>
            <p:ph idx="1"/>
          </p:nvPr>
        </p:nvSpPr>
        <p:spPr>
          <a:xfrm>
            <a:off x="1141412" y="1669938"/>
            <a:ext cx="9905999" cy="3541714"/>
          </a:xfrm>
        </p:spPr>
        <p:txBody>
          <a:bodyPr>
            <a:normAutofit fontScale="85000" lnSpcReduction="10000"/>
          </a:bodyPr>
          <a:lstStyle/>
          <a:p>
            <a:r>
              <a:rPr lang="en-GB" dirty="0" smtClean="0"/>
              <a:t>NICE guidelines in relation to Biofeedback have been published for certain conditions, for example irritable bowel syndrome with the last update being 2017.</a:t>
            </a:r>
          </a:p>
          <a:p>
            <a:r>
              <a:rPr lang="en-GB" dirty="0"/>
              <a:t>The Association for Applied Psychophysiology and Biofeedback (AAPB) was founded in 1969 </a:t>
            </a:r>
            <a:r>
              <a:rPr lang="en-GB" dirty="0" smtClean="0"/>
              <a:t>and provides membership for qualified therapists.  The AAPB is based in America where practitioners can also receive certification through the Biofeedback </a:t>
            </a:r>
            <a:r>
              <a:rPr lang="en-GB" dirty="0"/>
              <a:t>Certification Institute of America (BCIA</a:t>
            </a:r>
            <a:r>
              <a:rPr lang="en-GB" dirty="0" smtClean="0"/>
              <a:t>).</a:t>
            </a:r>
          </a:p>
          <a:p>
            <a:r>
              <a:rPr lang="en-GB" dirty="0" smtClean="0"/>
              <a:t>There was no information </a:t>
            </a:r>
            <a:r>
              <a:rPr lang="en-GB" dirty="0" smtClean="0"/>
              <a:t>for governing </a:t>
            </a:r>
            <a:r>
              <a:rPr lang="en-GB" dirty="0" smtClean="0"/>
              <a:t>bodies, </a:t>
            </a:r>
            <a:r>
              <a:rPr lang="en-GB" dirty="0" smtClean="0"/>
              <a:t>specifically for </a:t>
            </a:r>
            <a:r>
              <a:rPr lang="en-GB" dirty="0" smtClean="0"/>
              <a:t>Biofeedback, found when </a:t>
            </a:r>
            <a:r>
              <a:rPr lang="en-GB" dirty="0" smtClean="0"/>
              <a:t>searching the internet for the U.K.</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69757" y="4994578"/>
            <a:ext cx="1877653" cy="1610539"/>
          </a:xfrm>
          <a:prstGeom prst="rect">
            <a:avLst/>
          </a:prstGeom>
        </p:spPr>
      </p:pic>
    </p:spTree>
    <p:extLst>
      <p:ext uri="{BB962C8B-B14F-4D97-AF65-F5344CB8AC3E}">
        <p14:creationId xmlns:p14="http://schemas.microsoft.com/office/powerpoint/2010/main" val="3077687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Successful is Biofeedback?</a:t>
            </a:r>
            <a:endParaRPr lang="en-GB" dirty="0"/>
          </a:p>
        </p:txBody>
      </p:sp>
      <p:sp>
        <p:nvSpPr>
          <p:cNvPr id="3" name="Content Placeholder 2"/>
          <p:cNvSpPr>
            <a:spLocks noGrp="1"/>
          </p:cNvSpPr>
          <p:nvPr>
            <p:ph idx="1"/>
          </p:nvPr>
        </p:nvSpPr>
        <p:spPr>
          <a:xfrm>
            <a:off x="1141412" y="1867438"/>
            <a:ext cx="9905999" cy="3078050"/>
          </a:xfrm>
        </p:spPr>
        <p:txBody>
          <a:bodyPr>
            <a:normAutofit fontScale="85000" lnSpcReduction="10000"/>
          </a:bodyPr>
          <a:lstStyle/>
          <a:p>
            <a:r>
              <a:rPr lang="en-GB" dirty="0" smtClean="0"/>
              <a:t>Biofeedback can be very successful for some but commitment is required from the patient to learn, practice and perfect their technique. </a:t>
            </a:r>
            <a:endParaRPr lang="en-GB" dirty="0"/>
          </a:p>
          <a:p>
            <a:r>
              <a:rPr lang="en-GB" dirty="0" err="1" smtClean="0"/>
              <a:t>Aukee</a:t>
            </a:r>
            <a:r>
              <a:rPr lang="en-GB" dirty="0" smtClean="0"/>
              <a:t> et al. (2004) conducted research and published a success rate of 68.8% when using Biofeedback for stress incontinence over a 12 week period.</a:t>
            </a:r>
            <a:endParaRPr lang="en-GB" dirty="0"/>
          </a:p>
          <a:p>
            <a:r>
              <a:rPr lang="en-GB" dirty="0" err="1" smtClean="0"/>
              <a:t>Penzlin</a:t>
            </a:r>
            <a:r>
              <a:rPr lang="en-GB" dirty="0" smtClean="0"/>
              <a:t> et al. (2017) found that 67.7% of those that were treated with Biofeedback therapy for alcohol dependence abstained for 12 months versus 50% of those that only received rehabilitative treatment.</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01576" y="4933417"/>
            <a:ext cx="1946759" cy="1776144"/>
          </a:xfrm>
          <a:prstGeom prst="rect">
            <a:avLst/>
          </a:prstGeom>
        </p:spPr>
      </p:pic>
    </p:spTree>
    <p:extLst>
      <p:ext uri="{BB962C8B-B14F-4D97-AF65-F5344CB8AC3E}">
        <p14:creationId xmlns:p14="http://schemas.microsoft.com/office/powerpoint/2010/main" val="17058225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sz="2000" dirty="0" smtClean="0"/>
              <a:t>Of </a:t>
            </a:r>
            <a:r>
              <a:rPr lang="en-GB" sz="2000" dirty="0"/>
              <a:t>the research reviewed </a:t>
            </a:r>
            <a:r>
              <a:rPr lang="en-GB" sz="2000" dirty="0" smtClean="0"/>
              <a:t>the evidence suggests </a:t>
            </a:r>
            <a:r>
              <a:rPr lang="en-GB" sz="2000" dirty="0"/>
              <a:t>that Biofeedback can be very successful but </a:t>
            </a:r>
            <a:r>
              <a:rPr lang="en-GB" sz="2000" dirty="0" smtClean="0"/>
              <a:t>the patient is required to invest time and energy in order </a:t>
            </a:r>
            <a:r>
              <a:rPr lang="en-GB" sz="2000" dirty="0"/>
              <a:t>to learn and practice the </a:t>
            </a:r>
            <a:r>
              <a:rPr lang="en-GB" sz="2000" dirty="0" smtClean="0"/>
              <a:t>techniques effectively and the success of the treatment depends upon this.</a:t>
            </a:r>
            <a:endParaRPr lang="en-GB" sz="2000" dirty="0"/>
          </a:p>
          <a:p>
            <a:r>
              <a:rPr lang="en-GB" sz="2000" dirty="0" smtClean="0"/>
              <a:t>This </a:t>
            </a:r>
            <a:r>
              <a:rPr lang="en-GB" sz="2000" dirty="0"/>
              <a:t>training can </a:t>
            </a:r>
            <a:r>
              <a:rPr lang="en-GB" sz="2000" dirty="0" smtClean="0"/>
              <a:t>teach </a:t>
            </a:r>
            <a:r>
              <a:rPr lang="en-GB" sz="2000" dirty="0"/>
              <a:t>people </a:t>
            </a:r>
            <a:r>
              <a:rPr lang="en-GB" sz="2000" dirty="0" smtClean="0"/>
              <a:t>how to take </a:t>
            </a:r>
            <a:r>
              <a:rPr lang="en-GB" sz="2000" dirty="0"/>
              <a:t>charge of their health, which may </a:t>
            </a:r>
            <a:r>
              <a:rPr lang="en-GB" sz="2000" dirty="0" smtClean="0"/>
              <a:t>result in them feeling </a:t>
            </a:r>
            <a:r>
              <a:rPr lang="en-GB" sz="2000" dirty="0"/>
              <a:t>empowered and in control. </a:t>
            </a:r>
            <a:endParaRPr lang="en-GB" sz="2000" dirty="0" smtClean="0"/>
          </a:p>
          <a:p>
            <a:pPr marL="0" indent="0">
              <a:buNone/>
            </a:pPr>
            <a:r>
              <a:rPr lang="en-GB" sz="2000" dirty="0" smtClean="0"/>
              <a:t>(Cherry, </a:t>
            </a:r>
            <a:r>
              <a:rPr lang="en-GB" sz="2000" dirty="0"/>
              <a:t>2019)</a:t>
            </a:r>
          </a:p>
          <a:p>
            <a:endParaRPr lang="en-GB" sz="2000" dirty="0"/>
          </a:p>
          <a:p>
            <a:endParaRPr lang="en-GB" dirty="0"/>
          </a:p>
        </p:txBody>
      </p:sp>
      <p:pic>
        <p:nvPicPr>
          <p:cNvPr id="5"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75634" y="5138670"/>
            <a:ext cx="1386626" cy="1386626"/>
          </a:xfrm>
          <a:prstGeom prst="rect">
            <a:avLst/>
          </a:prstGeom>
        </p:spPr>
      </p:pic>
    </p:spTree>
    <p:extLst>
      <p:ext uri="{BB962C8B-B14F-4D97-AF65-F5344CB8AC3E}">
        <p14:creationId xmlns:p14="http://schemas.microsoft.com/office/powerpoint/2010/main" val="33719145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669369"/>
          </a:xfrm>
        </p:spPr>
        <p:txBody>
          <a:bodyPr>
            <a:normAutofit/>
          </a:bodyPr>
          <a:lstStyle/>
          <a:p>
            <a:r>
              <a:rPr lang="en-GB" sz="1400" dirty="0" smtClean="0"/>
              <a:t>Reference List</a:t>
            </a:r>
            <a:endParaRPr lang="en-GB" sz="1400" dirty="0"/>
          </a:p>
        </p:txBody>
      </p:sp>
      <p:sp>
        <p:nvSpPr>
          <p:cNvPr id="3" name="Content Placeholder 2"/>
          <p:cNvSpPr>
            <a:spLocks noGrp="1"/>
          </p:cNvSpPr>
          <p:nvPr>
            <p:ph idx="1"/>
          </p:nvPr>
        </p:nvSpPr>
        <p:spPr>
          <a:xfrm>
            <a:off x="1141412" y="1184856"/>
            <a:ext cx="9905999" cy="4606345"/>
          </a:xfrm>
        </p:spPr>
        <p:txBody>
          <a:bodyPr>
            <a:normAutofit fontScale="25000" lnSpcReduction="20000"/>
          </a:bodyPr>
          <a:lstStyle/>
          <a:p>
            <a:r>
              <a:rPr lang="en-GB" i="1" dirty="0"/>
              <a:t>Association for Applied Psychophysiology and Biofeedback (AAPB)</a:t>
            </a:r>
            <a:r>
              <a:rPr lang="en-GB" dirty="0"/>
              <a:t>. (2020). Retrieved from Biofeedback Certification International Alliance: https://www.bcia.org/i4a/pages/index.cfm?pageid=3582</a:t>
            </a:r>
          </a:p>
          <a:p>
            <a:r>
              <a:rPr lang="en-GB" sz="3600" dirty="0" err="1"/>
              <a:t>Aukee</a:t>
            </a:r>
            <a:r>
              <a:rPr lang="en-GB" sz="3600" dirty="0"/>
              <a:t>, P., </a:t>
            </a:r>
            <a:r>
              <a:rPr lang="en-GB" sz="3600" dirty="0" err="1"/>
              <a:t>Immonen</a:t>
            </a:r>
            <a:r>
              <a:rPr lang="en-GB" sz="3600" dirty="0"/>
              <a:t>, P., </a:t>
            </a:r>
            <a:r>
              <a:rPr lang="en-GB" sz="3600" dirty="0" err="1"/>
              <a:t>Laaksonen</a:t>
            </a:r>
            <a:r>
              <a:rPr lang="en-GB" sz="3600" dirty="0"/>
              <a:t>, D., </a:t>
            </a:r>
            <a:r>
              <a:rPr lang="en-GB" sz="3600" dirty="0" err="1"/>
              <a:t>Laippala</a:t>
            </a:r>
            <a:r>
              <a:rPr lang="en-GB" sz="3600" dirty="0"/>
              <a:t>, P., </a:t>
            </a:r>
            <a:r>
              <a:rPr lang="en-GB" sz="3600" dirty="0" err="1"/>
              <a:t>Penttinen</a:t>
            </a:r>
            <a:r>
              <a:rPr lang="en-GB" sz="3600" dirty="0"/>
              <a:t>, J., &amp; </a:t>
            </a:r>
            <a:r>
              <a:rPr lang="en-GB" sz="3600" dirty="0" err="1"/>
              <a:t>Airaksinen</a:t>
            </a:r>
            <a:r>
              <a:rPr lang="en-GB" sz="3600" dirty="0"/>
              <a:t>, O. (2004). The Effect of Home Biofeedback Training on Stress Incontinence. </a:t>
            </a:r>
            <a:r>
              <a:rPr lang="en-GB" sz="3600" i="1" dirty="0" err="1"/>
              <a:t>Acta</a:t>
            </a:r>
            <a:r>
              <a:rPr lang="en-GB" sz="3600" i="1" dirty="0"/>
              <a:t> </a:t>
            </a:r>
            <a:r>
              <a:rPr lang="en-GB" sz="3600" i="1" dirty="0" err="1"/>
              <a:t>obstetricia</a:t>
            </a:r>
            <a:r>
              <a:rPr lang="en-GB" sz="3600" i="1" dirty="0"/>
              <a:t> et </a:t>
            </a:r>
            <a:r>
              <a:rPr lang="en-GB" sz="3600" i="1" dirty="0" err="1"/>
              <a:t>gynecologica</a:t>
            </a:r>
            <a:r>
              <a:rPr lang="en-GB" sz="3600" i="1" dirty="0"/>
              <a:t> </a:t>
            </a:r>
            <a:r>
              <a:rPr lang="en-GB" sz="3600" i="1" dirty="0" err="1"/>
              <a:t>Scandinavica</a:t>
            </a:r>
            <a:r>
              <a:rPr lang="en-GB" sz="3600" i="1" dirty="0"/>
              <a:t>, 83</a:t>
            </a:r>
            <a:r>
              <a:rPr lang="en-GB" sz="3600" dirty="0"/>
              <a:t>(10), 973-7.</a:t>
            </a:r>
          </a:p>
          <a:p>
            <a:r>
              <a:rPr lang="en-GB" sz="3600" dirty="0"/>
              <a:t>Bandura, A. (1969). </a:t>
            </a:r>
            <a:r>
              <a:rPr lang="en-GB" sz="3600" i="1" dirty="0"/>
              <a:t>Principles of behaviour modification.</a:t>
            </a:r>
            <a:r>
              <a:rPr lang="en-GB" sz="3600" dirty="0"/>
              <a:t> New York: Rinehart and Winston.</a:t>
            </a:r>
          </a:p>
          <a:p>
            <a:r>
              <a:rPr lang="en-GB" sz="3600" dirty="0"/>
              <a:t>Cherry, K. (2019, May 16). </a:t>
            </a:r>
            <a:r>
              <a:rPr lang="en-GB" sz="3600" i="1" dirty="0"/>
              <a:t>What is biofeedback and how does it work</a:t>
            </a:r>
            <a:r>
              <a:rPr lang="en-GB" sz="3600" dirty="0"/>
              <a:t>. Retrieved from Very Well Mind: https://www.verywellmind.com/what-is-biofeedback-2794875</a:t>
            </a:r>
          </a:p>
          <a:p>
            <a:r>
              <a:rPr lang="en-GB" sz="3600" dirty="0"/>
              <a:t>Frank, D. L., </a:t>
            </a:r>
            <a:r>
              <a:rPr lang="en-GB" sz="3600" dirty="0" err="1"/>
              <a:t>Khorshid</a:t>
            </a:r>
            <a:r>
              <a:rPr lang="en-GB" sz="3600" dirty="0"/>
              <a:t>, L., </a:t>
            </a:r>
            <a:r>
              <a:rPr lang="en-GB" sz="3600" dirty="0" err="1"/>
              <a:t>Kiffer</a:t>
            </a:r>
            <a:r>
              <a:rPr lang="en-GB" sz="3600" dirty="0"/>
              <a:t>, J. F., </a:t>
            </a:r>
            <a:r>
              <a:rPr lang="en-GB" sz="3600" dirty="0" err="1"/>
              <a:t>Moravec</a:t>
            </a:r>
            <a:r>
              <a:rPr lang="en-GB" sz="3600" dirty="0"/>
              <a:t>, C. S., &amp; McKee, M. G. (2010, June). Biofeedback in Medicine: Who, When, Why and How? </a:t>
            </a:r>
            <a:r>
              <a:rPr lang="en-GB" sz="3600" i="1" dirty="0"/>
              <a:t>Mental Health Family Medicine, 7</a:t>
            </a:r>
            <a:r>
              <a:rPr lang="en-GB" sz="3600" dirty="0"/>
              <a:t>(2), 85-91.</a:t>
            </a:r>
          </a:p>
          <a:p>
            <a:r>
              <a:rPr lang="en-GB" sz="3600" dirty="0"/>
              <a:t>Jacobson, E. (1938). </a:t>
            </a:r>
            <a:r>
              <a:rPr lang="en-GB" sz="3600" i="1" dirty="0"/>
              <a:t>Progressive Relaxation.</a:t>
            </a:r>
            <a:r>
              <a:rPr lang="en-GB" sz="3600" dirty="0"/>
              <a:t> Chicago: University Press.</a:t>
            </a:r>
          </a:p>
          <a:p>
            <a:r>
              <a:rPr lang="en-GB" sz="3600" dirty="0"/>
              <a:t>Kondo, K., Noonan, K., Freeman, M., Ayers, C., </a:t>
            </a:r>
            <a:r>
              <a:rPr lang="en-GB" sz="3600" dirty="0" err="1"/>
              <a:t>Morasco</a:t>
            </a:r>
            <a:r>
              <a:rPr lang="en-GB" sz="3600" dirty="0"/>
              <a:t>, B., &amp; </a:t>
            </a:r>
            <a:r>
              <a:rPr lang="en-GB" sz="3600" dirty="0" err="1"/>
              <a:t>Kansagara</a:t>
            </a:r>
            <a:r>
              <a:rPr lang="en-GB" sz="3600" dirty="0"/>
              <a:t>, D. (2019). Efficacy of Biofeedback for Medical Conditions: An Evidence Map. </a:t>
            </a:r>
            <a:r>
              <a:rPr lang="en-GB" sz="3600" i="1" dirty="0"/>
              <a:t>Journal of Internal General Medicine, 34</a:t>
            </a:r>
            <a:r>
              <a:rPr lang="en-GB" sz="3600" dirty="0"/>
              <a:t>(12), 2883-2893.</a:t>
            </a:r>
          </a:p>
          <a:p>
            <a:r>
              <a:rPr lang="en-GB" sz="3600" dirty="0" err="1"/>
              <a:t>Krans</a:t>
            </a:r>
            <a:r>
              <a:rPr lang="en-GB" sz="3600" dirty="0"/>
              <a:t>, B. (2017, March 30). </a:t>
            </a:r>
            <a:r>
              <a:rPr lang="en-GB" sz="3600" i="1" dirty="0"/>
              <a:t>Biofeedback</a:t>
            </a:r>
            <a:r>
              <a:rPr lang="en-GB" sz="3600" dirty="0"/>
              <a:t>. Retrieved from Healthline.com: https://www.healthline.com/health/biofeedback</a:t>
            </a:r>
          </a:p>
          <a:p>
            <a:r>
              <a:rPr lang="en-GB" sz="3600" dirty="0"/>
              <a:t>Moss, D. (2020). </a:t>
            </a:r>
            <a:r>
              <a:rPr lang="en-GB" sz="3600" i="1" dirty="0"/>
              <a:t>Biofeedback, Mind-Body Medicine, and the Higher Limits of Human Nature</a:t>
            </a:r>
            <a:r>
              <a:rPr lang="en-GB" sz="3600" dirty="0"/>
              <a:t>. Retrieved June 11, 2020, from The Association for Applied Psychophysiology and Biofeedback, Inc.: https://www.aapb.org/i4a/pages/index.cfm?pageID=3383#:~:text=The%20contributions%20of%20many%20earlier,for%20the%20alleviation%20of%20neurotic</a:t>
            </a:r>
          </a:p>
          <a:p>
            <a:r>
              <a:rPr lang="en-GB" sz="3600" dirty="0"/>
              <a:t>National Institute for Health and Care </a:t>
            </a:r>
            <a:r>
              <a:rPr lang="en-GB" sz="3600" dirty="0" err="1"/>
              <a:t>Exellence</a:t>
            </a:r>
            <a:r>
              <a:rPr lang="en-GB" sz="3600" dirty="0"/>
              <a:t>. (2017, April 04). </a:t>
            </a:r>
            <a:r>
              <a:rPr lang="en-GB" sz="3600" i="1" dirty="0"/>
              <a:t>Irritable bowel syndrome in adults: diagnosis and management </a:t>
            </a:r>
            <a:r>
              <a:rPr lang="en-GB" sz="3600" dirty="0"/>
              <a:t>. Retrieved from National Institute for Health and Care </a:t>
            </a:r>
            <a:r>
              <a:rPr lang="en-GB" sz="3600" dirty="0" err="1"/>
              <a:t>Exellence</a:t>
            </a:r>
            <a:r>
              <a:rPr lang="en-GB" sz="3600" dirty="0"/>
              <a:t>: https://www.nice.org.uk/guidance/cg61</a:t>
            </a:r>
          </a:p>
          <a:p>
            <a:r>
              <a:rPr lang="en-GB" sz="3600" dirty="0" err="1"/>
              <a:t>Penzlin</a:t>
            </a:r>
            <a:r>
              <a:rPr lang="en-GB" sz="3600" dirty="0"/>
              <a:t>, A., </a:t>
            </a:r>
            <a:r>
              <a:rPr lang="en-GB" sz="3600" dirty="0" err="1"/>
              <a:t>Barlinn</a:t>
            </a:r>
            <a:r>
              <a:rPr lang="en-GB" sz="3600" dirty="0"/>
              <a:t>, K., </a:t>
            </a:r>
            <a:r>
              <a:rPr lang="en-GB" sz="3600" dirty="0" err="1"/>
              <a:t>Illigens</a:t>
            </a:r>
            <a:r>
              <a:rPr lang="en-GB" sz="3600" dirty="0"/>
              <a:t>, B., Weidner, K., </a:t>
            </a:r>
            <a:r>
              <a:rPr lang="en-GB" sz="3600" dirty="0" err="1"/>
              <a:t>Siepmann</a:t>
            </a:r>
            <a:r>
              <a:rPr lang="en-GB" sz="3600" dirty="0"/>
              <a:t>, M., &amp; </a:t>
            </a:r>
            <a:r>
              <a:rPr lang="en-GB" sz="3600" dirty="0" err="1"/>
              <a:t>Siepmann</a:t>
            </a:r>
            <a:r>
              <a:rPr lang="en-GB" sz="3600" dirty="0"/>
              <a:t>, T. (2017). Effect of short-term heart rate variability biofeedback on long-term abstinence in alcohol dependent patients – a one-year follow-up. </a:t>
            </a:r>
            <a:r>
              <a:rPr lang="en-GB" sz="3600" i="1" dirty="0"/>
              <a:t>BMC Psychiatry, 17</a:t>
            </a:r>
            <a:r>
              <a:rPr lang="en-GB" sz="3600" dirty="0"/>
              <a:t>(325).</a:t>
            </a:r>
          </a:p>
          <a:p>
            <a:r>
              <a:rPr lang="en-GB" sz="3600" dirty="0"/>
              <a:t>Schultz, J. H., &amp; </a:t>
            </a:r>
            <a:r>
              <a:rPr lang="en-GB" sz="3600" dirty="0" err="1"/>
              <a:t>Luthe</a:t>
            </a:r>
            <a:r>
              <a:rPr lang="en-GB" sz="3600" dirty="0"/>
              <a:t>, W. (1959). </a:t>
            </a:r>
            <a:r>
              <a:rPr lang="en-GB" sz="3600" i="1" dirty="0"/>
              <a:t>Autogenic Training; a </a:t>
            </a:r>
            <a:r>
              <a:rPr lang="en-GB" sz="3600" i="1" dirty="0" err="1"/>
              <a:t>psychophysiologic</a:t>
            </a:r>
            <a:r>
              <a:rPr lang="en-GB" sz="3600" i="1" dirty="0"/>
              <a:t> approach in psychotherapy.</a:t>
            </a:r>
            <a:r>
              <a:rPr lang="en-GB" sz="3600" dirty="0"/>
              <a:t> New York: </a:t>
            </a:r>
            <a:r>
              <a:rPr lang="en-GB" sz="3600" dirty="0" err="1"/>
              <a:t>Grune</a:t>
            </a:r>
            <a:r>
              <a:rPr lang="en-GB" sz="3600" dirty="0"/>
              <a:t> &amp; Stratton.</a:t>
            </a:r>
          </a:p>
          <a:p>
            <a:r>
              <a:rPr lang="en-GB" sz="3600" dirty="0"/>
              <a:t>Skinner, B. F. (1969). </a:t>
            </a:r>
            <a:r>
              <a:rPr lang="en-GB" sz="3600" i="1" dirty="0"/>
              <a:t>The contingencies of reinforcement: A theoretical analysis.</a:t>
            </a:r>
            <a:r>
              <a:rPr lang="en-GB" sz="3600" dirty="0"/>
              <a:t> New York: Appleton Century-Crofts.</a:t>
            </a:r>
          </a:p>
          <a:p>
            <a:r>
              <a:rPr lang="en-GB" sz="3600" dirty="0"/>
              <a:t>The </a:t>
            </a:r>
            <a:r>
              <a:rPr lang="en-GB" sz="3600" dirty="0" err="1"/>
              <a:t>Penine</a:t>
            </a:r>
            <a:r>
              <a:rPr lang="en-GB" sz="3600" dirty="0"/>
              <a:t> Acute Hospitals NHS Trust. (2019, June). </a:t>
            </a:r>
            <a:r>
              <a:rPr lang="en-GB" sz="3600" i="1" dirty="0"/>
              <a:t>Biofeedback Therapy: An information guide.</a:t>
            </a:r>
            <a:r>
              <a:rPr lang="en-GB" sz="3600" dirty="0"/>
              <a:t> Retrieved from pat.nhs.uk/downloads/patient-information-leaflets: https://www.pat.nhs.uk/downloads/patient-information-leaflets/gastroenterology/139%20biofeedback%20therapy.pdf</a:t>
            </a:r>
          </a:p>
          <a:p>
            <a:r>
              <a:rPr lang="en-GB" sz="3600" dirty="0" err="1"/>
              <a:t>Wolpe</a:t>
            </a:r>
            <a:r>
              <a:rPr lang="en-GB" sz="3600" dirty="0"/>
              <a:t>, J., &amp; Lazarus, A. A. (1966). </a:t>
            </a:r>
            <a:r>
              <a:rPr lang="en-GB" sz="3600" i="1" dirty="0" err="1"/>
              <a:t>Behavior</a:t>
            </a:r>
            <a:r>
              <a:rPr lang="en-GB" sz="3600" i="1" dirty="0"/>
              <a:t> therapy techniques.</a:t>
            </a:r>
            <a:r>
              <a:rPr lang="en-GB" sz="3600" dirty="0"/>
              <a:t> New York: </a:t>
            </a:r>
            <a:r>
              <a:rPr lang="en-GB" sz="3600" dirty="0" err="1"/>
              <a:t>Pergamom</a:t>
            </a:r>
            <a:r>
              <a:rPr lang="en-GB" sz="3600" dirty="0"/>
              <a:t> Press.</a:t>
            </a:r>
          </a:p>
          <a:p>
            <a:r>
              <a:rPr lang="en-GB" sz="3600" dirty="0"/>
              <a:t> </a:t>
            </a:r>
          </a:p>
        </p:txBody>
      </p:sp>
    </p:spTree>
    <p:extLst>
      <p:ext uri="{BB962C8B-B14F-4D97-AF65-F5344CB8AC3E}">
        <p14:creationId xmlns:p14="http://schemas.microsoft.com/office/powerpoint/2010/main" val="11234680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F5B9F87D69BA54197DE015BB36D6107" ma:contentTypeVersion="2" ma:contentTypeDescription="Create a new document." ma:contentTypeScope="" ma:versionID="f9c3ba3d69388543570595b2b52e0184">
  <xsd:schema xmlns:xsd="http://www.w3.org/2001/XMLSchema" xmlns:xs="http://www.w3.org/2001/XMLSchema" xmlns:p="http://schemas.microsoft.com/office/2006/metadata/properties" xmlns:ns3="e5b087ed-fd45-4b48-bae7-5ede8327259a" targetNamespace="http://schemas.microsoft.com/office/2006/metadata/properties" ma:root="true" ma:fieldsID="927b712edffddbee11ee5ef20d9abfe4" ns3:_="">
    <xsd:import namespace="e5b087ed-fd45-4b48-bae7-5ede8327259a"/>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b087ed-fd45-4b48-bae7-5ede8327259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7331AD1-EDF7-42B5-A4A4-EDD8BA41DE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5b087ed-fd45-4b48-bae7-5ede8327259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6FE7ED5-69C0-4974-91D6-56B97703C36C}">
  <ds:schemaRefs>
    <ds:schemaRef ds:uri="http://schemas.microsoft.com/office/2006/documentManagement/types"/>
    <ds:schemaRef ds:uri="http://schemas.microsoft.com/office/2006/metadata/properties"/>
    <ds:schemaRef ds:uri="http://purl.org/dc/terms/"/>
    <ds:schemaRef ds:uri="e5b087ed-fd45-4b48-bae7-5ede8327259a"/>
    <ds:schemaRef ds:uri="http://purl.org/dc/dcmitype/"/>
    <ds:schemaRef ds:uri="http://schemas.microsoft.com/office/infopath/2007/PartnerControls"/>
    <ds:schemaRef ds:uri="http://schemas.openxmlformats.org/package/2006/metadata/core-properties"/>
    <ds:schemaRef ds:uri="http://www.w3.org/XML/1998/namespace"/>
    <ds:schemaRef ds:uri="http://purl.org/dc/elements/1.1/"/>
  </ds:schemaRefs>
</ds:datastoreItem>
</file>

<file path=customXml/itemProps3.xml><?xml version="1.0" encoding="utf-8"?>
<ds:datastoreItem xmlns:ds="http://schemas.openxmlformats.org/officeDocument/2006/customXml" ds:itemID="{53068585-BA63-4FED-A9AA-B15BA2CA4D0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TM04033919[[fn=Circuit]]</Template>
  <TotalTime>4629</TotalTime>
  <Words>1286</Words>
  <Application>Microsoft Office PowerPoint</Application>
  <PresentationFormat>Widescreen</PresentationFormat>
  <Paragraphs>69</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Trebuchet MS</vt:lpstr>
      <vt:lpstr>Tw Cen MT</vt:lpstr>
      <vt:lpstr>Circuit</vt:lpstr>
      <vt:lpstr>BIOFEEDBACK and it’s USES by Melanie Long Student No: 1706848</vt:lpstr>
      <vt:lpstr>Biofeedback</vt:lpstr>
      <vt:lpstr>The History of Biofeedback</vt:lpstr>
      <vt:lpstr>How does Biofeedback  work?</vt:lpstr>
      <vt:lpstr>What happens in a Biofeedback Session?</vt:lpstr>
      <vt:lpstr>Conditions that can Benefit from Biofeedback Therapy:</vt:lpstr>
      <vt:lpstr>How accessible is Biofeedback and where is it available?</vt:lpstr>
      <vt:lpstr>Contraindications of Biofeedback</vt:lpstr>
      <vt:lpstr>Biofeedback in action</vt:lpstr>
      <vt:lpstr>Governance and Legislation</vt:lpstr>
      <vt:lpstr>How Successful is Biofeedback?</vt:lpstr>
      <vt:lpstr>Conclusion.</vt:lpstr>
      <vt:lpstr>Reference List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BIOFEEDBACK</dc:title>
  <dc:creator>melanie long</dc:creator>
  <cp:lastModifiedBy>melanie long</cp:lastModifiedBy>
  <cp:revision>91</cp:revision>
  <cp:lastPrinted>2020-03-11T11:16:56Z</cp:lastPrinted>
  <dcterms:created xsi:type="dcterms:W3CDTF">2020-03-03T05:48:14Z</dcterms:created>
  <dcterms:modified xsi:type="dcterms:W3CDTF">2020-06-19T17:45:05Z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0x0101003F5B9F87D69BA54197DE015BB36D6107</vt:lpwstr>
  </property>
</Properties>
</file>