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9"/>
  </p:handoutMasterIdLst>
  <p:sldIdLst>
    <p:sldId id="256" r:id="rId2"/>
    <p:sldId id="282" r:id="rId3"/>
    <p:sldId id="267" r:id="rId4"/>
    <p:sldId id="258" r:id="rId5"/>
    <p:sldId id="260" r:id="rId6"/>
    <p:sldId id="259" r:id="rId7"/>
    <p:sldId id="271" r:id="rId8"/>
    <p:sldId id="257" r:id="rId9"/>
    <p:sldId id="264" r:id="rId10"/>
    <p:sldId id="270" r:id="rId11"/>
    <p:sldId id="279" r:id="rId12"/>
    <p:sldId id="280" r:id="rId13"/>
    <p:sldId id="281" r:id="rId14"/>
    <p:sldId id="272" r:id="rId15"/>
    <p:sldId id="275" r:id="rId16"/>
    <p:sldId id="261" r:id="rId17"/>
    <p:sldId id="268"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69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1"/>
            <a:ext cx="2889938" cy="487680"/>
          </a:xfrm>
          <a:prstGeom prst="rect">
            <a:avLst/>
          </a:prstGeom>
        </p:spPr>
        <p:txBody>
          <a:bodyPr vert="horz" lIns="91440" tIns="45720" rIns="91440" bIns="45720" rtlCol="0"/>
          <a:lstStyle>
            <a:lvl1pPr algn="r">
              <a:defRPr sz="1200"/>
            </a:lvl1pPr>
          </a:lstStyle>
          <a:p>
            <a:fld id="{72E0C541-E88F-40DC-9CD4-EFA0274CC21C}" type="datetimeFigureOut">
              <a:rPr lang="en-GB" smtClean="0"/>
              <a:pPr/>
              <a:t>12/02/2018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7E95FE-7478-41EC-B349-245206F8A40F}" type="slidenum">
              <a:rPr lang="en-GB" smtClean="0"/>
              <a:pPr/>
              <a:t>‹#›</a:t>
            </a:fld>
            <a:endParaRPr lang="en-GB"/>
          </a:p>
        </p:txBody>
      </p:sp>
    </p:spTree>
    <p:extLst>
      <p:ext uri="{BB962C8B-B14F-4D97-AF65-F5344CB8AC3E}">
        <p14:creationId xmlns:p14="http://schemas.microsoft.com/office/powerpoint/2010/main" val="131133060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F6F891-C048-4B9F-AD33-07803E770417}"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86C2E-0255-49AB-AF8E-34EC68BBEAB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F6F891-C048-4B9F-AD33-07803E770417}" type="datetimeFigureOut">
              <a:rPr lang="en-GB" smtClean="0"/>
              <a:pPr/>
              <a:t>12/02/2018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B86C2E-0255-49AB-AF8E-34EC68BBEAB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2657"/>
            <a:ext cx="7772400" cy="1584175"/>
          </a:xfrm>
        </p:spPr>
        <p:txBody>
          <a:bodyPr>
            <a:normAutofit fontScale="90000"/>
          </a:bodyPr>
          <a:lstStyle/>
          <a:p>
            <a:r>
              <a:rPr lang="en-GB" dirty="0"/>
              <a:t/>
            </a:r>
            <a:br>
              <a:rPr lang="en-GB" dirty="0"/>
            </a:br>
            <a:r>
              <a:rPr lang="en-GB" dirty="0" smtClean="0"/>
              <a:t/>
            </a:r>
            <a:br>
              <a:rPr lang="en-GB" dirty="0" smtClean="0"/>
            </a:br>
            <a:r>
              <a:rPr lang="en-GB" sz="4000" dirty="0"/>
              <a:t>Global Marketing Strategy </a:t>
            </a:r>
            <a:r>
              <a:rPr lang="en-GB" sz="3600" dirty="0" smtClean="0"/>
              <a:t/>
            </a:r>
            <a:br>
              <a:rPr lang="en-GB" sz="3600" dirty="0" smtClean="0"/>
            </a:br>
            <a:r>
              <a:rPr lang="en-GB" sz="3100" dirty="0" smtClean="0"/>
              <a:t>some general &amp; some buying </a:t>
            </a:r>
            <a:br>
              <a:rPr lang="en-GB" sz="3100" dirty="0" smtClean="0"/>
            </a:br>
            <a:r>
              <a:rPr lang="en-GB" sz="3100" dirty="0" smtClean="0"/>
              <a:t>socio-cultural considerations</a:t>
            </a:r>
            <a:r>
              <a:rPr lang="en-GB" sz="3600" dirty="0"/>
              <a:t/>
            </a:r>
            <a:br>
              <a:rPr lang="en-GB" sz="3600" dirty="0"/>
            </a:br>
            <a:r>
              <a:rPr lang="en-GB" sz="3600" dirty="0"/>
              <a:t/>
            </a:r>
            <a:br>
              <a:rPr lang="en-GB" sz="3600" dirty="0"/>
            </a:br>
            <a:endParaRPr lang="en-GB" sz="3600" dirty="0"/>
          </a:p>
        </p:txBody>
      </p:sp>
      <p:sp>
        <p:nvSpPr>
          <p:cNvPr id="3" name="Subtitle 2"/>
          <p:cNvSpPr>
            <a:spLocks noGrp="1"/>
          </p:cNvSpPr>
          <p:nvPr>
            <p:ph type="subTitle" idx="1"/>
          </p:nvPr>
        </p:nvSpPr>
        <p:spPr>
          <a:xfrm>
            <a:off x="1371600" y="5301208"/>
            <a:ext cx="6400800" cy="1080120"/>
          </a:xfrm>
        </p:spPr>
        <p:txBody>
          <a:bodyPr>
            <a:normAutofit/>
          </a:bodyPr>
          <a:lstStyle/>
          <a:p>
            <a:r>
              <a:rPr lang="en-GB" b="1" dirty="0" smtClean="0"/>
              <a:t>By Will Fleming</a:t>
            </a:r>
            <a:endParaRPr lang="en-GB" b="1" dirty="0"/>
          </a:p>
        </p:txBody>
      </p:sp>
      <p:pic>
        <p:nvPicPr>
          <p:cNvPr id="4" name="Content Placeholder 3"/>
          <p:cNvPicPr>
            <a:picLocks noGrp="1" noChangeAspect="1"/>
          </p:cNvPicPr>
          <p:nvPr>
            <p:ph idx="4294967295"/>
          </p:nvPr>
        </p:nvPicPr>
        <p:blipFill>
          <a:blip r:embed="rId2" cstate="print">
            <a:extLst>
              <a:ext uri="{28A0092B-C50C-407E-A947-70E740481C1C}">
                <a14:useLocalDpi xmlns:a14="http://schemas.microsoft.com/office/drawing/2010/main" val="0"/>
              </a:ext>
            </a:extLst>
          </a:blip>
          <a:stretch>
            <a:fillRect/>
          </a:stretch>
        </p:blipFill>
        <p:spPr>
          <a:xfrm>
            <a:off x="1476375" y="2127476"/>
            <a:ext cx="6191250" cy="3167063"/>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From last week….. </a:t>
            </a:r>
            <a:endParaRPr lang="en-GB" dirty="0"/>
          </a:p>
        </p:txBody>
      </p:sp>
      <p:sp>
        <p:nvSpPr>
          <p:cNvPr id="3" name="Content Placeholder 2"/>
          <p:cNvSpPr>
            <a:spLocks noGrp="1"/>
          </p:cNvSpPr>
          <p:nvPr>
            <p:ph idx="1"/>
          </p:nvPr>
        </p:nvSpPr>
        <p:spPr>
          <a:xfrm>
            <a:off x="251520" y="1196752"/>
            <a:ext cx="8568952" cy="4929411"/>
          </a:xfrm>
        </p:spPr>
        <p:txBody>
          <a:bodyPr>
            <a:normAutofit/>
          </a:bodyPr>
          <a:lstStyle/>
          <a:p>
            <a:pPr marL="0" indent="0">
              <a:buNone/>
            </a:pPr>
            <a:r>
              <a:rPr lang="en-GB" sz="3000" dirty="0" smtClean="0"/>
              <a:t>What do you consider to be the key influencing external and internal factors that might influence an American </a:t>
            </a:r>
            <a:r>
              <a:rPr lang="en-GB" sz="3000" smtClean="0"/>
              <a:t>based certified beef </a:t>
            </a:r>
            <a:r>
              <a:rPr lang="en-GB" sz="3000" dirty="0" smtClean="0"/>
              <a:t>company when choosing a new foreign market to enter?</a:t>
            </a:r>
          </a:p>
          <a:p>
            <a:pPr marL="514350" indent="-514350">
              <a:buFont typeface="+mj-lt"/>
              <a:buAutoNum type="arabicPeriod"/>
            </a:pPr>
            <a:r>
              <a:rPr lang="en-GB" sz="3000" dirty="0" smtClean="0"/>
              <a:t>What risks need </a:t>
            </a:r>
            <a:r>
              <a:rPr lang="en-GB" sz="3000" dirty="0"/>
              <a:t>to </a:t>
            </a:r>
            <a:r>
              <a:rPr lang="en-GB" sz="3000" dirty="0" smtClean="0"/>
              <a:t>be considered?</a:t>
            </a:r>
            <a:endParaRPr lang="en-GB" sz="3000" dirty="0"/>
          </a:p>
          <a:p>
            <a:pPr marL="514350" indent="-514350">
              <a:buFont typeface="+mj-lt"/>
              <a:buAutoNum type="arabicPeriod"/>
            </a:pPr>
            <a:r>
              <a:rPr lang="en-GB" sz="3000" dirty="0" smtClean="0"/>
              <a:t>What product factors will affect the final choice?</a:t>
            </a:r>
          </a:p>
          <a:p>
            <a:pPr marL="514350" indent="-514350">
              <a:buFont typeface="+mj-lt"/>
              <a:buAutoNum type="arabicPeriod"/>
            </a:pPr>
            <a:r>
              <a:rPr lang="en-GB" sz="3000" dirty="0"/>
              <a:t>What market/consumer factors will affect </a:t>
            </a:r>
            <a:r>
              <a:rPr lang="en-GB" sz="3000" dirty="0" smtClean="0"/>
              <a:t>choices?</a:t>
            </a:r>
            <a:endParaRPr lang="en-GB" sz="3000" dirty="0"/>
          </a:p>
          <a:p>
            <a:pPr marL="514350" indent="-514350">
              <a:buFont typeface="+mj-lt"/>
              <a:buAutoNum type="arabicPeriod"/>
            </a:pPr>
            <a:r>
              <a:rPr lang="en-GB" sz="3000" dirty="0" smtClean="0"/>
              <a:t>What supply chain factors will affect choices?</a:t>
            </a:r>
          </a:p>
          <a:p>
            <a:pPr marL="514350" indent="-514350">
              <a:buFont typeface="+mj-lt"/>
              <a:buAutoNum type="arabicPeriod"/>
            </a:pPr>
            <a:r>
              <a:rPr lang="en-GB" sz="3000" dirty="0"/>
              <a:t>What company factors will affect </a:t>
            </a:r>
            <a:r>
              <a:rPr lang="en-GB" sz="3000" dirty="0" smtClean="0"/>
              <a:t>the final choice?</a:t>
            </a:r>
          </a:p>
          <a:p>
            <a:endParaRPr lang="en-GB" dirty="0" smtClean="0"/>
          </a:p>
          <a:p>
            <a:endParaRPr lang="en-GB" dirty="0" smtClean="0"/>
          </a:p>
          <a:p>
            <a:endParaRPr lang="en-GB" dirty="0"/>
          </a:p>
        </p:txBody>
      </p:sp>
    </p:spTree>
    <p:extLst>
      <p:ext uri="{BB962C8B-B14F-4D97-AF65-F5344CB8AC3E}">
        <p14:creationId xmlns:p14="http://schemas.microsoft.com/office/powerpoint/2010/main" val="16603333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Socio-cultural </a:t>
            </a:r>
            <a:r>
              <a:rPr lang="en-GB" dirty="0" smtClean="0"/>
              <a:t>considerations</a:t>
            </a:r>
            <a:endParaRPr lang="en-GB" dirty="0"/>
          </a:p>
        </p:txBody>
      </p:sp>
      <p:sp>
        <p:nvSpPr>
          <p:cNvPr id="3" name="Content Placeholder 2"/>
          <p:cNvSpPr>
            <a:spLocks noGrp="1"/>
          </p:cNvSpPr>
          <p:nvPr>
            <p:ph sz="half" idx="1"/>
          </p:nvPr>
        </p:nvSpPr>
        <p:spPr/>
        <p:txBody>
          <a:bodyPr/>
          <a:lstStyle/>
          <a:p>
            <a:pPr marL="0" indent="0" algn="ctr">
              <a:buNone/>
            </a:pPr>
            <a:r>
              <a:rPr lang="en-GB" dirty="0"/>
              <a:t>Student task</a:t>
            </a:r>
          </a:p>
          <a:p>
            <a:pPr marL="514350" indent="-514350">
              <a:buFont typeface="+mj-lt"/>
              <a:buAutoNum type="arabicPeriod"/>
            </a:pPr>
            <a:r>
              <a:rPr lang="en-GB" dirty="0" smtClean="0"/>
              <a:t>What is culture?</a:t>
            </a:r>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1852716"/>
            <a:ext cx="4038600" cy="4020931"/>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Socio-cultural considerations</a:t>
            </a:r>
            <a:r>
              <a:rPr lang="en-GB" dirty="0"/>
              <a:t/>
            </a:r>
            <a:br>
              <a:rPr lang="en-GB" dirty="0"/>
            </a:br>
            <a:r>
              <a:rPr lang="en-GB" dirty="0" smtClean="0"/>
              <a:t>- what is culture</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Culture is learned beliefs, values and customs or “how we do things around here” we are </a:t>
            </a:r>
            <a:r>
              <a:rPr lang="en-GB" dirty="0" err="1" smtClean="0"/>
              <a:t>encultured</a:t>
            </a:r>
            <a:r>
              <a:rPr lang="en-GB" dirty="0" smtClean="0"/>
              <a:t> at home and </a:t>
            </a:r>
            <a:r>
              <a:rPr lang="en-GB" dirty="0" err="1" smtClean="0"/>
              <a:t>accultured</a:t>
            </a:r>
            <a:r>
              <a:rPr lang="en-GB" dirty="0" smtClean="0"/>
              <a:t> abroad.</a:t>
            </a:r>
          </a:p>
          <a:p>
            <a:pPr>
              <a:buFont typeface="Wingdings" pitchFamily="2" charset="2"/>
              <a:buChar char="Ø"/>
            </a:pPr>
            <a:r>
              <a:rPr lang="en-GB" dirty="0" err="1" smtClean="0"/>
              <a:t>Hofstede</a:t>
            </a:r>
            <a:r>
              <a:rPr lang="en-GB" dirty="0" smtClean="0"/>
              <a:t> (1996) suggests that there are layers of culture;</a:t>
            </a:r>
          </a:p>
          <a:p>
            <a:pPr>
              <a:buFont typeface="Wingdings" pitchFamily="2" charset="2"/>
              <a:buChar char="§"/>
            </a:pPr>
            <a:r>
              <a:rPr lang="en-GB" dirty="0" smtClean="0"/>
              <a:t>National</a:t>
            </a:r>
          </a:p>
          <a:p>
            <a:pPr>
              <a:buFont typeface="Wingdings" pitchFamily="2" charset="2"/>
              <a:buChar char="§"/>
            </a:pPr>
            <a:r>
              <a:rPr lang="en-GB" dirty="0" smtClean="0"/>
              <a:t>Regional</a:t>
            </a:r>
          </a:p>
          <a:p>
            <a:pPr>
              <a:buFont typeface="Wingdings" pitchFamily="2" charset="2"/>
              <a:buChar char="§"/>
            </a:pPr>
            <a:r>
              <a:rPr lang="en-GB" dirty="0" smtClean="0"/>
              <a:t>Gender</a:t>
            </a:r>
          </a:p>
          <a:p>
            <a:pPr>
              <a:buFont typeface="Wingdings" pitchFamily="2" charset="2"/>
              <a:buChar char="§"/>
            </a:pPr>
            <a:r>
              <a:rPr lang="en-GB" dirty="0" smtClean="0"/>
              <a:t>Generational</a:t>
            </a:r>
          </a:p>
          <a:p>
            <a:pPr>
              <a:buFont typeface="Wingdings" pitchFamily="2" charset="2"/>
              <a:buChar char="§"/>
            </a:pPr>
            <a:r>
              <a:rPr lang="en-GB" dirty="0" smtClean="0"/>
              <a:t>Social class</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35896" y="3356992"/>
            <a:ext cx="4104456" cy="23762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There are eight recognised components of a culture see how many we can identify. Then explain each one and provide an example from your own culture and one from another culture that you have experienced.</a:t>
            </a:r>
          </a:p>
          <a:p>
            <a:pPr marL="514350" indent="-514350">
              <a:buFont typeface="+mj-lt"/>
              <a:buAutoNum type="arabicPeriod"/>
            </a:pPr>
            <a:r>
              <a:rPr lang="en-GB" dirty="0" smtClean="0"/>
              <a:t>Can you think of any other element that we could add to the 8 components </a:t>
            </a:r>
            <a:r>
              <a:rPr lang="en-GB" smtClean="0"/>
              <a:t>identified earlier.</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Socio-cultural considerations</a:t>
            </a:r>
            <a:br>
              <a:rPr lang="en-GB" dirty="0" smtClean="0"/>
            </a:br>
            <a:r>
              <a:rPr lang="en-GB" dirty="0" smtClean="0"/>
              <a:t>-culture components</a:t>
            </a:r>
            <a:endParaRPr lang="en-GB" dirty="0"/>
          </a:p>
        </p:txBody>
      </p:sp>
      <p:sp>
        <p:nvSpPr>
          <p:cNvPr id="3" name="Content Placeholder 2"/>
          <p:cNvSpPr>
            <a:spLocks noGrp="1"/>
          </p:cNvSpPr>
          <p:nvPr>
            <p:ph sz="half" idx="1"/>
          </p:nvPr>
        </p:nvSpPr>
        <p:spPr/>
        <p:txBody>
          <a:bodyPr>
            <a:normAutofit fontScale="77500" lnSpcReduction="20000"/>
          </a:bodyPr>
          <a:lstStyle/>
          <a:p>
            <a:pPr marL="514350" indent="-514350">
              <a:buFont typeface="+mj-lt"/>
              <a:buAutoNum type="arabicPeriod"/>
            </a:pPr>
            <a:r>
              <a:rPr lang="en-GB" sz="3500" dirty="0" smtClean="0"/>
              <a:t>Education</a:t>
            </a:r>
          </a:p>
          <a:p>
            <a:pPr marL="514350" indent="-514350">
              <a:buFont typeface="+mj-lt"/>
              <a:buAutoNum type="arabicPeriod"/>
            </a:pPr>
            <a:r>
              <a:rPr lang="en-GB" sz="3500" dirty="0" smtClean="0"/>
              <a:t>Social organisation</a:t>
            </a:r>
          </a:p>
          <a:p>
            <a:pPr marL="514350" indent="-514350">
              <a:buFont typeface="+mj-lt"/>
              <a:buAutoNum type="arabicPeriod"/>
            </a:pPr>
            <a:r>
              <a:rPr lang="en-GB" sz="3500" dirty="0" smtClean="0"/>
              <a:t>Technology</a:t>
            </a:r>
          </a:p>
          <a:p>
            <a:pPr marL="514350" indent="-514350">
              <a:buFont typeface="+mj-lt"/>
              <a:buAutoNum type="arabicPeriod"/>
            </a:pPr>
            <a:r>
              <a:rPr lang="en-GB" sz="3500" dirty="0" smtClean="0"/>
              <a:t>Law &amp; politics</a:t>
            </a:r>
          </a:p>
          <a:p>
            <a:pPr marL="514350" indent="-514350">
              <a:buFont typeface="+mj-lt"/>
              <a:buAutoNum type="arabicPeriod"/>
            </a:pPr>
            <a:r>
              <a:rPr lang="en-GB" sz="3500" dirty="0" smtClean="0"/>
              <a:t>Aesthetics</a:t>
            </a:r>
          </a:p>
          <a:p>
            <a:pPr marL="514350" indent="-514350">
              <a:buFont typeface="+mj-lt"/>
              <a:buAutoNum type="arabicPeriod"/>
            </a:pPr>
            <a:r>
              <a:rPr lang="en-GB" sz="3500" dirty="0" smtClean="0"/>
              <a:t>Values and attitudes</a:t>
            </a:r>
          </a:p>
          <a:p>
            <a:pPr marL="514350" indent="-514350">
              <a:buFont typeface="+mj-lt"/>
              <a:buAutoNum type="arabicPeriod"/>
            </a:pPr>
            <a:r>
              <a:rPr lang="en-GB" sz="3500" dirty="0" smtClean="0"/>
              <a:t>Religion</a:t>
            </a:r>
          </a:p>
          <a:p>
            <a:pPr marL="514350" indent="-514350">
              <a:buFont typeface="+mj-lt"/>
              <a:buAutoNum type="arabicPeriod"/>
            </a:pPr>
            <a:r>
              <a:rPr lang="en-GB" sz="3500" dirty="0" smtClean="0"/>
              <a:t>Language: verbal and non-verbal</a:t>
            </a:r>
          </a:p>
          <a:p>
            <a:pPr marL="514350" indent="-514350">
              <a:buNone/>
            </a:pPr>
            <a:r>
              <a:rPr lang="en-GB" dirty="0" smtClean="0"/>
              <a:t>                                               </a:t>
            </a:r>
            <a:r>
              <a:rPr lang="en-GB" dirty="0" err="1" smtClean="0"/>
              <a:t>Terpstra</a:t>
            </a:r>
            <a:r>
              <a:rPr lang="en-GB" dirty="0" smtClean="0"/>
              <a:t> &amp; </a:t>
            </a:r>
            <a:r>
              <a:rPr lang="en-GB" dirty="0" err="1" smtClean="0"/>
              <a:t>Sarathy</a:t>
            </a:r>
            <a:r>
              <a:rPr lang="en-GB" dirty="0" smtClean="0"/>
              <a:t> (2000)</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139952" y="1844824"/>
            <a:ext cx="4608512" cy="358214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1882552" cy="1642194"/>
          </a:xfrm>
        </p:spPr>
        <p:txBody>
          <a:bodyPr>
            <a:normAutofit fontScale="90000"/>
          </a:bodyPr>
          <a:lstStyle/>
          <a:p>
            <a:pPr algn="l"/>
            <a:r>
              <a:rPr lang="en-GB" dirty="0" smtClean="0"/>
              <a:t>The </a:t>
            </a:r>
            <a:br>
              <a:rPr lang="en-GB" dirty="0" smtClean="0"/>
            </a:br>
            <a:r>
              <a:rPr lang="en-GB" dirty="0" smtClean="0"/>
              <a:t>Cultural</a:t>
            </a:r>
            <a:br>
              <a:rPr lang="en-GB" dirty="0" smtClean="0"/>
            </a:br>
            <a:r>
              <a:rPr lang="en-GB" dirty="0" smtClean="0"/>
              <a:t>Iceberg</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67744" y="0"/>
            <a:ext cx="6876256" cy="6858000"/>
          </a:xfrm>
        </p:spPr>
      </p:pic>
    </p:spTree>
    <p:extLst>
      <p:ext uri="{BB962C8B-B14F-4D97-AF65-F5344CB8AC3E}">
        <p14:creationId xmlns:p14="http://schemas.microsoft.com/office/powerpoint/2010/main" val="35785584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Socio-cultural considerations</a:t>
            </a:r>
            <a:br>
              <a:rPr lang="en-GB" dirty="0" smtClean="0"/>
            </a:br>
            <a:r>
              <a:rPr lang="en-GB" dirty="0" smtClean="0"/>
              <a:t>- some of the issues</a:t>
            </a:r>
            <a:br>
              <a:rPr lang="en-GB" dirty="0" smtClean="0"/>
            </a:br>
            <a:endParaRPr lang="en-GB" dirty="0"/>
          </a:p>
        </p:txBody>
      </p:sp>
      <p:sp>
        <p:nvSpPr>
          <p:cNvPr id="3" name="Content Placeholder 2"/>
          <p:cNvSpPr>
            <a:spLocks noGrp="1"/>
          </p:cNvSpPr>
          <p:nvPr>
            <p:ph sz="half" idx="1"/>
          </p:nvPr>
        </p:nvSpPr>
        <p:spPr>
          <a:xfrm>
            <a:off x="0" y="1600200"/>
            <a:ext cx="3923928" cy="5257800"/>
          </a:xfrm>
        </p:spPr>
        <p:txBody>
          <a:bodyPr>
            <a:normAutofit fontScale="85000" lnSpcReduction="20000"/>
          </a:bodyPr>
          <a:lstStyle/>
          <a:p>
            <a:r>
              <a:rPr lang="en-GB" dirty="0" smtClean="0"/>
              <a:t>This is the area where </a:t>
            </a:r>
            <a:r>
              <a:rPr lang="en-GB" u="sng" dirty="0" smtClean="0"/>
              <a:t>most problems </a:t>
            </a:r>
            <a:r>
              <a:rPr lang="en-GB" dirty="0" smtClean="0"/>
              <a:t>are caused</a:t>
            </a:r>
          </a:p>
          <a:p>
            <a:r>
              <a:rPr lang="en-GB" dirty="0" smtClean="0"/>
              <a:t>It is very </a:t>
            </a:r>
            <a:r>
              <a:rPr lang="en-GB" u="sng" dirty="0" smtClean="0"/>
              <a:t>complex</a:t>
            </a:r>
            <a:endParaRPr lang="en-GB" dirty="0" smtClean="0"/>
          </a:p>
          <a:p>
            <a:r>
              <a:rPr lang="en-GB" dirty="0" smtClean="0"/>
              <a:t>Need to </a:t>
            </a:r>
            <a:r>
              <a:rPr lang="en-GB" u="sng" dirty="0" smtClean="0"/>
              <a:t>understand similarities &amp; </a:t>
            </a:r>
            <a:r>
              <a:rPr lang="en-GB" u="sng" dirty="0"/>
              <a:t>differences </a:t>
            </a:r>
            <a:r>
              <a:rPr lang="en-GB" dirty="0"/>
              <a:t>as we know our own best</a:t>
            </a:r>
            <a:endParaRPr lang="en-GB" dirty="0" smtClean="0"/>
          </a:p>
          <a:p>
            <a:r>
              <a:rPr lang="en-GB" dirty="0" smtClean="0"/>
              <a:t>There are </a:t>
            </a:r>
            <a:r>
              <a:rPr lang="en-GB" u="sng" dirty="0" smtClean="0"/>
              <a:t>separate elements </a:t>
            </a:r>
            <a:r>
              <a:rPr lang="en-GB" dirty="0" smtClean="0"/>
              <a:t>of culture that are linked together to </a:t>
            </a:r>
            <a:r>
              <a:rPr lang="en-GB" u="sng" dirty="0" smtClean="0"/>
              <a:t>create a single culture</a:t>
            </a:r>
          </a:p>
          <a:p>
            <a:r>
              <a:rPr lang="en-GB" dirty="0" smtClean="0"/>
              <a:t>Often it is almost </a:t>
            </a:r>
            <a:r>
              <a:rPr lang="en-GB" u="sng" dirty="0" smtClean="0"/>
              <a:t>impossible to cover it all</a:t>
            </a:r>
          </a:p>
          <a:p>
            <a:r>
              <a:rPr lang="en-GB" dirty="0" smtClean="0"/>
              <a:t>For marketers we know that it </a:t>
            </a:r>
            <a:r>
              <a:rPr lang="en-GB" u="sng" dirty="0" smtClean="0"/>
              <a:t>influences</a:t>
            </a:r>
            <a:r>
              <a:rPr lang="en-GB" dirty="0" smtClean="0"/>
              <a:t> consumer and organisation buying behaviour.</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211960" y="1412776"/>
            <a:ext cx="4932040" cy="5328592"/>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Socio-cultural considerations</a:t>
            </a:r>
            <a:br>
              <a:rPr lang="en-GB" dirty="0" smtClean="0"/>
            </a:br>
            <a:r>
              <a:rPr lang="en-GB" dirty="0" smtClean="0"/>
              <a:t>- cross cultural analysis</a:t>
            </a:r>
            <a:endParaRPr lang="en-GB" dirty="0"/>
          </a:p>
        </p:txBody>
      </p:sp>
      <p:sp>
        <p:nvSpPr>
          <p:cNvPr id="3" name="Content Placeholder 2"/>
          <p:cNvSpPr>
            <a:spLocks noGrp="1"/>
          </p:cNvSpPr>
          <p:nvPr>
            <p:ph idx="1"/>
          </p:nvPr>
        </p:nvSpPr>
        <p:spPr/>
        <p:txBody>
          <a:bodyPr>
            <a:normAutofit/>
          </a:bodyPr>
          <a:lstStyle/>
          <a:p>
            <a:r>
              <a:rPr lang="en-GB" dirty="0" smtClean="0"/>
              <a:t>Hall &amp; Hall (1987) – language is the key whether low context or high context.</a:t>
            </a:r>
          </a:p>
          <a:p>
            <a:r>
              <a:rPr lang="en-GB" dirty="0" err="1" smtClean="0"/>
              <a:t>Gudykunst</a:t>
            </a:r>
            <a:r>
              <a:rPr lang="en-GB" dirty="0" smtClean="0"/>
              <a:t> &amp; </a:t>
            </a:r>
            <a:r>
              <a:rPr lang="en-GB" dirty="0" err="1" smtClean="0"/>
              <a:t>Tring</a:t>
            </a:r>
            <a:r>
              <a:rPr lang="en-GB" dirty="0" smtClean="0"/>
              <a:t>-Toomey (1988) – communication typologies; direct v indirect, elaborative v succinct, personal v contextual, instrumental v affective</a:t>
            </a:r>
          </a:p>
          <a:p>
            <a:r>
              <a:rPr lang="en-GB" dirty="0" smtClean="0"/>
              <a:t>Wills (1991) – diffusion of learning</a:t>
            </a:r>
          </a:p>
          <a:p>
            <a:r>
              <a:rPr lang="en-GB" dirty="0" err="1" smtClean="0"/>
              <a:t>Hofstede</a:t>
            </a:r>
            <a:r>
              <a:rPr lang="en-GB" dirty="0" smtClean="0"/>
              <a:t> (see next slide)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970784" cy="1143000"/>
          </a:xfrm>
        </p:spPr>
        <p:txBody>
          <a:bodyPr/>
          <a:lstStyle/>
          <a:p>
            <a:pPr algn="l"/>
            <a:r>
              <a:rPr lang="en-GB" dirty="0" err="1" smtClean="0"/>
              <a:t>Hofstede</a:t>
            </a:r>
            <a:r>
              <a:rPr lang="en-GB" dirty="0" smtClean="0"/>
              <a:t> </a:t>
            </a:r>
            <a:endParaRPr lang="en-GB" dirty="0"/>
          </a:p>
        </p:txBody>
      </p:sp>
      <p:sp>
        <p:nvSpPr>
          <p:cNvPr id="3" name="Content Placeholder 2"/>
          <p:cNvSpPr>
            <a:spLocks noGrp="1"/>
          </p:cNvSpPr>
          <p:nvPr>
            <p:ph sz="half" idx="1"/>
          </p:nvPr>
        </p:nvSpPr>
        <p:spPr>
          <a:xfrm>
            <a:off x="179512" y="1600200"/>
            <a:ext cx="4316288" cy="5069159"/>
          </a:xfrm>
        </p:spPr>
        <p:txBody>
          <a:bodyPr>
            <a:normAutofit fontScale="92500"/>
          </a:bodyPr>
          <a:lstStyle/>
          <a:p>
            <a:pPr marL="0" indent="0">
              <a:buNone/>
            </a:pPr>
            <a:r>
              <a:rPr lang="en-GB" dirty="0" smtClean="0"/>
              <a:t>Hofstede (</a:t>
            </a:r>
            <a:r>
              <a:rPr lang="en-GB" dirty="0"/>
              <a:t>1984, 1994) </a:t>
            </a:r>
            <a:endParaRPr lang="en-GB" dirty="0" smtClean="0"/>
          </a:p>
          <a:p>
            <a:pPr marL="0" indent="0">
              <a:buNone/>
            </a:pPr>
            <a:r>
              <a:rPr lang="en-GB" dirty="0" smtClean="0"/>
              <a:t>His research  identified key differences </a:t>
            </a:r>
            <a:r>
              <a:rPr lang="en-GB" dirty="0"/>
              <a:t>in work </a:t>
            </a:r>
            <a:r>
              <a:rPr lang="en-GB" dirty="0" smtClean="0"/>
              <a:t>including our relationship towards related </a:t>
            </a:r>
            <a:r>
              <a:rPr lang="en-GB" dirty="0"/>
              <a:t>values; </a:t>
            </a:r>
            <a:endParaRPr lang="en-GB" dirty="0" smtClean="0"/>
          </a:p>
          <a:p>
            <a:r>
              <a:rPr lang="en-GB" dirty="0" smtClean="0"/>
              <a:t>individualism/ collectivism, </a:t>
            </a:r>
          </a:p>
          <a:p>
            <a:r>
              <a:rPr lang="en-GB" dirty="0" smtClean="0"/>
              <a:t>power </a:t>
            </a:r>
            <a:r>
              <a:rPr lang="en-GB" dirty="0"/>
              <a:t>distance, </a:t>
            </a:r>
            <a:endParaRPr lang="en-GB" dirty="0" smtClean="0"/>
          </a:p>
          <a:p>
            <a:r>
              <a:rPr lang="en-GB" dirty="0" smtClean="0"/>
              <a:t>uncertainty </a:t>
            </a:r>
            <a:r>
              <a:rPr lang="en-GB" dirty="0"/>
              <a:t>avoidance, </a:t>
            </a:r>
            <a:endParaRPr lang="en-GB" dirty="0" smtClean="0"/>
          </a:p>
          <a:p>
            <a:r>
              <a:rPr lang="en-GB" dirty="0" smtClean="0"/>
              <a:t>masculinity/ </a:t>
            </a:r>
            <a:r>
              <a:rPr lang="en-GB" dirty="0" err="1" smtClean="0"/>
              <a:t>femininty</a:t>
            </a:r>
            <a:r>
              <a:rPr lang="en-GB" dirty="0" smtClean="0"/>
              <a:t>, </a:t>
            </a:r>
          </a:p>
          <a:p>
            <a:r>
              <a:rPr lang="en-GB" dirty="0" smtClean="0"/>
              <a:t>the long-term &amp; the short-term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27984" y="188640"/>
            <a:ext cx="4536504" cy="6408712"/>
          </a:xfrm>
        </p:spPr>
      </p:pic>
    </p:spTree>
    <p:extLst>
      <p:ext uri="{BB962C8B-B14F-4D97-AF65-F5344CB8AC3E}">
        <p14:creationId xmlns:p14="http://schemas.microsoft.com/office/powerpoint/2010/main" val="34403401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Hofstede’s dimensions</a:t>
            </a:r>
            <a:endParaRPr lang="en-GB" dirty="0"/>
          </a:p>
        </p:txBody>
      </p:sp>
      <p:sp>
        <p:nvSpPr>
          <p:cNvPr id="3" name="Content Placeholder 2"/>
          <p:cNvSpPr>
            <a:spLocks noGrp="1"/>
          </p:cNvSpPr>
          <p:nvPr>
            <p:ph idx="1"/>
          </p:nvPr>
        </p:nvSpPr>
        <p:spPr>
          <a:xfrm>
            <a:off x="0" y="1484784"/>
            <a:ext cx="9144000" cy="4896544"/>
          </a:xfrm>
        </p:spPr>
        <p:txBody>
          <a:bodyPr>
            <a:noAutofit/>
          </a:bodyPr>
          <a:lstStyle/>
          <a:p>
            <a:r>
              <a:rPr lang="en-GB" sz="1400" b="1" dirty="0"/>
              <a:t>Power distance index (PDI)</a:t>
            </a:r>
            <a:r>
              <a:rPr lang="en-GB" sz="1400" dirty="0"/>
              <a:t>: </a:t>
            </a:r>
            <a:r>
              <a:rPr lang="en-GB" sz="1400" dirty="0" smtClean="0"/>
              <a:t> </a:t>
            </a:r>
            <a:r>
              <a:rPr lang="en-GB" sz="1400" dirty="0"/>
              <a:t>“the extent to which the less powerful members of organizations and institutions (like the family) accept and expect that power is distributed unequally</a:t>
            </a:r>
            <a:r>
              <a:rPr lang="en-GB" sz="1400" dirty="0" smtClean="0"/>
              <a:t>.” </a:t>
            </a:r>
            <a:r>
              <a:rPr lang="en-GB" sz="1400" dirty="0"/>
              <a:t>A higher </a:t>
            </a:r>
            <a:r>
              <a:rPr lang="en-GB" sz="1400" dirty="0" smtClean="0"/>
              <a:t>index score </a:t>
            </a:r>
            <a:r>
              <a:rPr lang="en-GB" sz="1400" dirty="0"/>
              <a:t>indicates </a:t>
            </a:r>
            <a:r>
              <a:rPr lang="en-GB" sz="1400" dirty="0" smtClean="0"/>
              <a:t>it </a:t>
            </a:r>
            <a:r>
              <a:rPr lang="en-GB" sz="1400" dirty="0"/>
              <a:t>is clearly established and executed in </a:t>
            </a:r>
            <a:r>
              <a:rPr lang="en-GB" sz="1400" dirty="0" smtClean="0"/>
              <a:t>society, a </a:t>
            </a:r>
            <a:r>
              <a:rPr lang="en-GB" sz="1400" dirty="0"/>
              <a:t>lower degree of the Index signifies that people question authority and attempt to distribute power</a:t>
            </a:r>
            <a:r>
              <a:rPr lang="en-GB" sz="1400" dirty="0" smtClean="0"/>
              <a:t>.</a:t>
            </a:r>
            <a:endParaRPr lang="en-GB" sz="1400" dirty="0"/>
          </a:p>
          <a:p>
            <a:r>
              <a:rPr lang="en-GB" sz="1400" b="1" dirty="0" smtClean="0"/>
              <a:t>Individualism </a:t>
            </a:r>
            <a:r>
              <a:rPr lang="en-GB" sz="1400" b="1" dirty="0"/>
              <a:t>vs. collectivism (IDV)</a:t>
            </a:r>
            <a:r>
              <a:rPr lang="en-GB" sz="1400" dirty="0"/>
              <a:t>: </a:t>
            </a:r>
            <a:r>
              <a:rPr lang="en-GB" sz="1400" dirty="0" smtClean="0"/>
              <a:t>” </a:t>
            </a:r>
            <a:r>
              <a:rPr lang="en-GB" sz="1400" dirty="0"/>
              <a:t>Individualistic societies have loose ties that often only relates an individual to his/her immediate family. They emphasize the “I” versus the “we.” Its counterpart, collectivism, describes a society in which tightly-integrated relationships tie extended families and others into </a:t>
            </a:r>
            <a:r>
              <a:rPr lang="en-GB" sz="1400" dirty="0" smtClean="0"/>
              <a:t>in-groups.</a:t>
            </a:r>
            <a:endParaRPr lang="en-GB" sz="1400" dirty="0"/>
          </a:p>
          <a:p>
            <a:r>
              <a:rPr lang="en-GB" sz="1400" b="1" dirty="0" smtClean="0"/>
              <a:t>Uncertainty </a:t>
            </a:r>
            <a:r>
              <a:rPr lang="en-GB" sz="1400" b="1" dirty="0"/>
              <a:t>avoidance index (UAI)</a:t>
            </a:r>
            <a:r>
              <a:rPr lang="en-GB" sz="1400" dirty="0"/>
              <a:t>: </a:t>
            </a:r>
            <a:r>
              <a:rPr lang="en-GB" sz="1400" dirty="0" smtClean="0"/>
              <a:t> This covers “ </a:t>
            </a:r>
            <a:r>
              <a:rPr lang="en-GB" sz="1400" dirty="0"/>
              <a:t>a society's tolerance for ambiguity,” in which people embrace or avert an event of something unexpected, unknown, or away from the status quo. Societies that score </a:t>
            </a:r>
            <a:r>
              <a:rPr lang="en-GB" sz="1400" dirty="0" smtClean="0"/>
              <a:t>high in </a:t>
            </a:r>
            <a:r>
              <a:rPr lang="en-GB" sz="1400" dirty="0"/>
              <a:t>this index opt for stiff codes of </a:t>
            </a:r>
            <a:r>
              <a:rPr lang="en-GB" sz="1400" dirty="0" smtClean="0"/>
              <a:t>behaviour</a:t>
            </a:r>
            <a:r>
              <a:rPr lang="en-GB" sz="1400" dirty="0"/>
              <a:t>, guidelines, laws, and generally rely on </a:t>
            </a:r>
            <a:r>
              <a:rPr lang="en-GB" sz="1400" dirty="0" smtClean="0"/>
              <a:t>people knowing the truth. </a:t>
            </a:r>
            <a:r>
              <a:rPr lang="en-GB" sz="1400" dirty="0"/>
              <a:t>A </a:t>
            </a:r>
            <a:r>
              <a:rPr lang="en-GB" sz="1400" dirty="0" smtClean="0"/>
              <a:t>lower index score </a:t>
            </a:r>
            <a:r>
              <a:rPr lang="en-GB" sz="1400" dirty="0"/>
              <a:t>shows more acceptance of differing thoughts/ideas. </a:t>
            </a:r>
          </a:p>
          <a:p>
            <a:r>
              <a:rPr lang="en-GB" sz="1400" b="1" dirty="0" smtClean="0"/>
              <a:t>Masculinity </a:t>
            </a:r>
            <a:r>
              <a:rPr lang="en-GB" sz="1400" b="1" dirty="0"/>
              <a:t>vs. femininity (MAS)</a:t>
            </a:r>
            <a:r>
              <a:rPr lang="en-GB" sz="1400" dirty="0"/>
              <a:t>: M</a:t>
            </a:r>
            <a:r>
              <a:rPr lang="en-GB" sz="1400" dirty="0" smtClean="0"/>
              <a:t>asculinity </a:t>
            </a:r>
            <a:r>
              <a:rPr lang="en-GB" sz="1400" dirty="0"/>
              <a:t>is defined as “a preference in society for achievement, heroism, assertiveness and material rewards for success.” </a:t>
            </a:r>
            <a:r>
              <a:rPr lang="en-GB" sz="1400" dirty="0" smtClean="0"/>
              <a:t>as opposed to  </a:t>
            </a:r>
            <a:r>
              <a:rPr lang="en-GB" sz="1400" dirty="0"/>
              <a:t>“a preference for cooperation, modesty, caring for the weak and quality of life.” </a:t>
            </a:r>
            <a:r>
              <a:rPr lang="en-GB" sz="1400" dirty="0" smtClean="0"/>
              <a:t>In </a:t>
            </a:r>
            <a:r>
              <a:rPr lang="en-GB" sz="1400" dirty="0"/>
              <a:t>feminine societies, they share modest and caring views equally with men. In more masculine societies, women are more emphatic and competitive, but notably less emphatic than the men. </a:t>
            </a:r>
            <a:endParaRPr lang="en-GB" sz="1400" dirty="0" smtClean="0"/>
          </a:p>
          <a:p>
            <a:r>
              <a:rPr lang="en-GB" sz="1400" b="1" dirty="0" smtClean="0"/>
              <a:t>Long-term </a:t>
            </a:r>
            <a:r>
              <a:rPr lang="en-GB" sz="1400" b="1" dirty="0"/>
              <a:t>orientation vs. short-term orientation (LTO)</a:t>
            </a:r>
            <a:r>
              <a:rPr lang="en-GB" sz="1400" dirty="0"/>
              <a:t>: This dimension associates the connection of the past with the current and future actions/challenges. A </a:t>
            </a:r>
            <a:r>
              <a:rPr lang="en-GB" sz="1400" dirty="0" smtClean="0"/>
              <a:t>low </a:t>
            </a:r>
            <a:r>
              <a:rPr lang="en-GB" sz="1400" dirty="0"/>
              <a:t>index (short-term) indicates that traditions are </a:t>
            </a:r>
            <a:r>
              <a:rPr lang="en-GB" sz="1400" dirty="0" smtClean="0"/>
              <a:t>honoured </a:t>
            </a:r>
            <a:r>
              <a:rPr lang="en-GB" sz="1400" dirty="0"/>
              <a:t>and </a:t>
            </a:r>
            <a:r>
              <a:rPr lang="en-GB" sz="1400" dirty="0" smtClean="0"/>
              <a:t>kept. </a:t>
            </a:r>
            <a:r>
              <a:rPr lang="en-GB" sz="1400" dirty="0"/>
              <a:t>Societies with a </a:t>
            </a:r>
            <a:r>
              <a:rPr lang="en-GB" sz="1400" dirty="0" smtClean="0"/>
              <a:t>long-term view is adaptive </a:t>
            </a:r>
            <a:r>
              <a:rPr lang="en-GB" sz="1400" dirty="0"/>
              <a:t>and </a:t>
            </a:r>
            <a:r>
              <a:rPr lang="en-GB" sz="1400" dirty="0" smtClean="0"/>
              <a:t>circumstantial and is pragmatic at problem-solving. </a:t>
            </a:r>
          </a:p>
          <a:p>
            <a:r>
              <a:rPr lang="en-GB" sz="1400" b="1" dirty="0" smtClean="0"/>
              <a:t>Indulgence </a:t>
            </a:r>
            <a:r>
              <a:rPr lang="en-GB" sz="1400" b="1" dirty="0"/>
              <a:t>vs. restraint (IND)</a:t>
            </a:r>
            <a:r>
              <a:rPr lang="en-GB" sz="1400" dirty="0"/>
              <a:t>: </a:t>
            </a:r>
            <a:r>
              <a:rPr lang="en-GB" sz="1400" dirty="0" smtClean="0"/>
              <a:t> </a:t>
            </a:r>
            <a:r>
              <a:rPr lang="en-GB" sz="1400" dirty="0"/>
              <a:t>Indulgence is </a:t>
            </a:r>
            <a:r>
              <a:rPr lang="en-GB" sz="1400" dirty="0" smtClean="0"/>
              <a:t>where  </a:t>
            </a:r>
            <a:r>
              <a:rPr lang="en-GB" sz="1400" dirty="0"/>
              <a:t>“a society that allows relatively free gratification of basic and natural human desires related to enjoying life and having fun.” Its counterpart is defined as “a society that controls gratification of needs and regulates it by means of strict social </a:t>
            </a:r>
            <a:r>
              <a:rPr lang="en-GB" sz="1400" dirty="0" smtClean="0"/>
              <a:t>norms</a:t>
            </a:r>
            <a:endParaRPr lang="en-GB" sz="1400" dirty="0"/>
          </a:p>
        </p:txBody>
      </p:sp>
    </p:spTree>
    <p:extLst>
      <p:ext uri="{BB962C8B-B14F-4D97-AF65-F5344CB8AC3E}">
        <p14:creationId xmlns:p14="http://schemas.microsoft.com/office/powerpoint/2010/main" val="3092887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Hofstede’s</a:t>
            </a:r>
            <a:r>
              <a:rPr lang="en-GB" dirty="0" smtClean="0"/>
              <a:t> cultural dimensions</a:t>
            </a:r>
            <a:endParaRPr lang="en-GB" dirty="0"/>
          </a:p>
        </p:txBody>
      </p:sp>
      <p:pic>
        <p:nvPicPr>
          <p:cNvPr id="4" name="Content Placeholder 3" descr="Image1.jpg"/>
          <p:cNvPicPr>
            <a:picLocks noGrp="1" noChangeAspect="1"/>
          </p:cNvPicPr>
          <p:nvPr>
            <p:ph idx="1"/>
          </p:nvPr>
        </p:nvPicPr>
        <p:blipFill>
          <a:blip r:embed="rId2" cstate="print"/>
          <a:stretch>
            <a:fillRect/>
          </a:stretch>
        </p:blipFill>
        <p:spPr>
          <a:xfrm>
            <a:off x="827584" y="1556792"/>
            <a:ext cx="7704856" cy="4320480"/>
          </a:xfrm>
        </p:spPr>
      </p:pic>
    </p:spTree>
    <p:extLst>
      <p:ext uri="{BB962C8B-B14F-4D97-AF65-F5344CB8AC3E}">
        <p14:creationId xmlns:p14="http://schemas.microsoft.com/office/powerpoint/2010/main" val="28390899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Hofstede</a:t>
            </a:r>
            <a:endParaRPr lang="en-GB" dirty="0"/>
          </a:p>
        </p:txBody>
      </p:sp>
      <p:sp>
        <p:nvSpPr>
          <p:cNvPr id="3" name="Content Placeholder 2"/>
          <p:cNvSpPr>
            <a:spLocks noGrp="1"/>
          </p:cNvSpPr>
          <p:nvPr>
            <p:ph idx="1"/>
          </p:nvPr>
        </p:nvSpPr>
        <p:spPr>
          <a:xfrm>
            <a:off x="457200" y="1600200"/>
            <a:ext cx="8229600" cy="4997152"/>
          </a:xfrm>
        </p:spPr>
        <p:txBody>
          <a:bodyPr>
            <a:normAutofit fontScale="77500" lnSpcReduction="20000"/>
          </a:bodyPr>
          <a:lstStyle/>
          <a:p>
            <a:r>
              <a:rPr lang="en-GB" dirty="0"/>
              <a:t>“American applicants, to Dutch eyes, oversell themselves. Their CVs are worded in superlatives…during the interview they try to behave assertively, promising things they are very unlikely to realize…Dutch applicants in American eyes undersell themselves. They write modest and usually short CVs, counting on the interviewer to find out by asking how good they really are…they are very careful not to be seen as braggarts and not to make promises they are not absolutely sure they can </a:t>
            </a:r>
            <a:r>
              <a:rPr lang="en-GB" dirty="0" err="1"/>
              <a:t>fulfill</a:t>
            </a:r>
            <a:r>
              <a:rPr lang="en-GB" dirty="0"/>
              <a:t>. American interviewers know how to interpret American CVs and interviews and they tend to discount the information provided. Dutch interviewers, accustomed to Dutch applicants, tend to upgrade the information. To an uninitiated American interviewer an uninitiated Dutch applicant comes across as a sucker. To an uninitiated Dutch interviewer an uninitiated American applicant comes across as a braggart</a:t>
            </a:r>
            <a:r>
              <a:rPr lang="en-GB" dirty="0" smtClean="0"/>
              <a:t>.”</a:t>
            </a:r>
            <a:endParaRPr lang="en-GB" dirty="0"/>
          </a:p>
        </p:txBody>
      </p:sp>
    </p:spTree>
    <p:extLst>
      <p:ext uri="{BB962C8B-B14F-4D97-AF65-F5344CB8AC3E}">
        <p14:creationId xmlns:p14="http://schemas.microsoft.com/office/powerpoint/2010/main" val="401501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Cultural issues</a:t>
            </a:r>
            <a:endParaRPr lang="en-GB" dirty="0"/>
          </a:p>
        </p:txBody>
      </p:sp>
      <p:sp>
        <p:nvSpPr>
          <p:cNvPr id="9" name="Text Placeholder 8"/>
          <p:cNvSpPr>
            <a:spLocks noGrp="1"/>
          </p:cNvSpPr>
          <p:nvPr>
            <p:ph type="body" idx="1"/>
          </p:nvPr>
        </p:nvSpPr>
        <p:spPr>
          <a:xfrm>
            <a:off x="457200" y="1268761"/>
            <a:ext cx="4040188" cy="576064"/>
          </a:xfrm>
        </p:spPr>
        <p:txBody>
          <a:bodyPr/>
          <a:lstStyle/>
          <a:p>
            <a:pPr algn="ctr"/>
            <a:r>
              <a:rPr lang="en-GB" dirty="0" smtClean="0"/>
              <a:t>AT HOME</a:t>
            </a:r>
            <a:endParaRPr lang="en-GB" dirty="0"/>
          </a:p>
        </p:txBody>
      </p:sp>
      <p:pic>
        <p:nvPicPr>
          <p:cNvPr id="13" name="Content Placeholder 12"/>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1650" y="1988840"/>
            <a:ext cx="3951288" cy="4752527"/>
          </a:xfrm>
        </p:spPr>
      </p:pic>
      <p:sp>
        <p:nvSpPr>
          <p:cNvPr id="11" name="Text Placeholder 10"/>
          <p:cNvSpPr>
            <a:spLocks noGrp="1"/>
          </p:cNvSpPr>
          <p:nvPr>
            <p:ph type="body" sz="quarter" idx="3"/>
          </p:nvPr>
        </p:nvSpPr>
        <p:spPr>
          <a:xfrm>
            <a:off x="4645025" y="1196753"/>
            <a:ext cx="4041775" cy="576064"/>
          </a:xfrm>
        </p:spPr>
        <p:txBody>
          <a:bodyPr/>
          <a:lstStyle/>
          <a:p>
            <a:pPr algn="ctr"/>
            <a:r>
              <a:rPr lang="en-GB" dirty="0" smtClean="0"/>
              <a:t>ABROAD</a:t>
            </a:r>
            <a:endParaRPr lang="en-GB" dirty="0"/>
          </a:p>
        </p:txBody>
      </p:sp>
      <p:pic>
        <p:nvPicPr>
          <p:cNvPr id="14" name="Content Placeholder 13"/>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4645025" y="1988840"/>
            <a:ext cx="4041775" cy="4680520"/>
          </a:xfrm>
        </p:spPr>
      </p:pic>
    </p:spTree>
    <p:extLst>
      <p:ext uri="{BB962C8B-B14F-4D97-AF65-F5344CB8AC3E}">
        <p14:creationId xmlns:p14="http://schemas.microsoft.com/office/powerpoint/2010/main" val="32566583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model of cultural tolerance</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79512" y="1556792"/>
            <a:ext cx="8856984" cy="5112568"/>
          </a:xfrm>
        </p:spPr>
      </p:pic>
    </p:spTree>
    <p:extLst>
      <p:ext uri="{BB962C8B-B14F-4D97-AF65-F5344CB8AC3E}">
        <p14:creationId xmlns:p14="http://schemas.microsoft.com/office/powerpoint/2010/main" val="27759914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Socio-cultural considerations</a:t>
            </a:r>
            <a:br>
              <a:rPr lang="en-GB" dirty="0" smtClean="0"/>
            </a:br>
            <a:r>
              <a:rPr lang="en-GB" dirty="0"/>
              <a:t>P</a:t>
            </a:r>
            <a:r>
              <a:rPr lang="en-GB" dirty="0" smtClean="0"/>
              <a:t>roblems comparing cultures</a:t>
            </a:r>
            <a:endParaRPr lang="en-GB" dirty="0"/>
          </a:p>
        </p:txBody>
      </p:sp>
      <p:sp>
        <p:nvSpPr>
          <p:cNvPr id="3" name="Content Placeholder 2"/>
          <p:cNvSpPr>
            <a:spLocks noGrp="1"/>
          </p:cNvSpPr>
          <p:nvPr>
            <p:ph idx="1"/>
          </p:nvPr>
        </p:nvSpPr>
        <p:spPr/>
        <p:txBody>
          <a:bodyPr>
            <a:normAutofit lnSpcReduction="10000"/>
          </a:bodyPr>
          <a:lstStyle/>
          <a:p>
            <a:r>
              <a:rPr lang="en-GB" dirty="0" smtClean="0"/>
              <a:t>Culture is often considered to be a “fuzzy” area because it is so difficult to define.</a:t>
            </a:r>
          </a:p>
          <a:p>
            <a:r>
              <a:rPr lang="en-GB" dirty="0" smtClean="0"/>
              <a:t>Clearly there ARE differences between cultures especially language which can be a real problem creator.</a:t>
            </a:r>
          </a:p>
          <a:p>
            <a:r>
              <a:rPr lang="en-GB" dirty="0" smtClean="0"/>
              <a:t>We think we invented culture here it in the west!</a:t>
            </a:r>
          </a:p>
          <a:p>
            <a:r>
              <a:rPr lang="en-GB" dirty="0" smtClean="0"/>
              <a:t>There is a constant/ consistent issue in self-referencing cultural (SRC) issues.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 for next session</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What types of unconscious cultural mistakes can be made in every day life that could offend someone from another country? </a:t>
            </a:r>
          </a:p>
          <a:p>
            <a:pPr marL="514350" indent="-514350">
              <a:buFont typeface="+mj-lt"/>
              <a:buAutoNum type="arabicPeriod"/>
            </a:pPr>
            <a:r>
              <a:rPr lang="en-GB" dirty="0" smtClean="0"/>
              <a:t>How can Hofstede’s work help marketers involved in International/ Global marketing?</a:t>
            </a:r>
          </a:p>
          <a:p>
            <a:pPr marL="514350" indent="-514350">
              <a:buFont typeface="+mj-lt"/>
              <a:buAutoNum type="arabicPeriod"/>
            </a:pPr>
            <a:r>
              <a:rPr lang="en-GB" dirty="0" smtClean="0"/>
              <a:t>Is it possible to have a cohesive and considerate multi-cultural society?</a:t>
            </a:r>
          </a:p>
          <a:p>
            <a:pPr marL="514350" indent="-514350">
              <a:buFont typeface="+mj-lt"/>
              <a:buAutoNum type="arabicPeriod"/>
            </a:pPr>
            <a:endParaRPr lang="en-GB"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582</TotalTime>
  <Words>1037</Words>
  <Application>Microsoft Office PowerPoint</Application>
  <PresentationFormat>On-screen Show (4:3)</PresentationFormat>
  <Paragraphs>78</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Wingdings</vt:lpstr>
      <vt:lpstr>Office Theme</vt:lpstr>
      <vt:lpstr>  Global Marketing Strategy  some general &amp; some buying  socio-cultural considerations  </vt:lpstr>
      <vt:lpstr>From last week….. </vt:lpstr>
      <vt:lpstr>Socio-cultural considerations</vt:lpstr>
      <vt:lpstr>Socio-cultural considerations - what is culture</vt:lpstr>
      <vt:lpstr>Student task</vt:lpstr>
      <vt:lpstr>Socio-cultural considerations -culture components</vt:lpstr>
      <vt:lpstr>The  Cultural Iceberg</vt:lpstr>
      <vt:lpstr> Socio-cultural considerations - some of the issues </vt:lpstr>
      <vt:lpstr>Socio-cultural considerations - cross cultural analysis</vt:lpstr>
      <vt:lpstr>Hofstede </vt:lpstr>
      <vt:lpstr>Hofstede’s dimensions</vt:lpstr>
      <vt:lpstr>Hofstede’s cultural dimensions</vt:lpstr>
      <vt:lpstr>Hofstede</vt:lpstr>
      <vt:lpstr>Cultural issues</vt:lpstr>
      <vt:lpstr>A model of cultural tolerance</vt:lpstr>
      <vt:lpstr>Socio-cultural considerations Problems comparing cultures</vt:lpstr>
      <vt:lpstr>Student task for next session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Marketing Strategy</dc:title>
  <dc:creator>Fleming</dc:creator>
  <cp:lastModifiedBy>Will Fleming</cp:lastModifiedBy>
  <cp:revision>51</cp:revision>
  <cp:lastPrinted>2018-02-12T09:32:22Z</cp:lastPrinted>
  <dcterms:created xsi:type="dcterms:W3CDTF">2012-02-12T20:07:45Z</dcterms:created>
  <dcterms:modified xsi:type="dcterms:W3CDTF">2018-02-12T09:32:34Z</dcterms:modified>
</cp:coreProperties>
</file>