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89" r:id="rId3"/>
    <p:sldId id="291" r:id="rId4"/>
    <p:sldId id="293" r:id="rId5"/>
    <p:sldId id="294" r:id="rId6"/>
    <p:sldId id="292" r:id="rId7"/>
    <p:sldId id="295" r:id="rId8"/>
    <p:sldId id="296" r:id="rId9"/>
    <p:sldId id="298" r:id="rId10"/>
    <p:sldId id="299" r:id="rId11"/>
    <p:sldId id="300" r:id="rId12"/>
    <p:sldId id="285" r:id="rId13"/>
    <p:sldId id="301" r:id="rId14"/>
    <p:sldId id="273" r:id="rId15"/>
    <p:sldId id="274" r:id="rId16"/>
    <p:sldId id="275" r:id="rId17"/>
    <p:sldId id="276" r:id="rId18"/>
    <p:sldId id="277" r:id="rId19"/>
    <p:sldId id="278" r:id="rId20"/>
    <p:sldId id="287" r:id="rId21"/>
    <p:sldId id="288" r:id="rId22"/>
    <p:sldId id="302" r:id="rId23"/>
    <p:sldId id="280" r:id="rId24"/>
    <p:sldId id="281" r:id="rId25"/>
    <p:sldId id="256" r:id="rId26"/>
    <p:sldId id="258" r:id="rId27"/>
    <p:sldId id="257" r:id="rId28"/>
    <p:sldId id="259" r:id="rId29"/>
    <p:sldId id="260" r:id="rId30"/>
    <p:sldId id="261" r:id="rId31"/>
    <p:sldId id="263" r:id="rId32"/>
    <p:sldId id="262" r:id="rId33"/>
    <p:sldId id="264" r:id="rId34"/>
    <p:sldId id="265" r:id="rId35"/>
    <p:sldId id="266" r:id="rId36"/>
    <p:sldId id="267" r:id="rId37"/>
    <p:sldId id="268" r:id="rId38"/>
    <p:sldId id="269" r:id="rId39"/>
    <p:sldId id="270" r:id="rId40"/>
    <p:sldId id="271"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varScale="1">
        <p:scale>
          <a:sx n="83" d="100"/>
          <a:sy n="83" d="100"/>
        </p:scale>
        <p:origin x="45"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Sports Played by men and Women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Football</c:v>
                </c:pt>
              </c:strCache>
            </c:strRef>
          </c:tx>
          <c:spPr>
            <a:solidFill>
              <a:schemeClr val="accent1"/>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Sheet1!$B$2:$B$6</c:f>
              <c:numCache>
                <c:formatCode>General</c:formatCode>
                <c:ptCount val="5"/>
                <c:pt idx="0">
                  <c:v>50</c:v>
                </c:pt>
                <c:pt idx="1">
                  <c:v>34.5</c:v>
                </c:pt>
                <c:pt idx="3">
                  <c:v>22</c:v>
                </c:pt>
                <c:pt idx="4">
                  <c:v>38.5</c:v>
                </c:pt>
              </c:numCache>
            </c:numRef>
          </c:val>
          <c:extLst>
            <c:ext xmlns:c16="http://schemas.microsoft.com/office/drawing/2014/chart" uri="{C3380CC4-5D6E-409C-BE32-E72D297353CC}">
              <c16:uniqueId val="{00000000-4CC9-4AFE-8A88-B7FFA4FC3E3C}"/>
            </c:ext>
          </c:extLst>
        </c:ser>
        <c:ser>
          <c:idx val="1"/>
          <c:order val="1"/>
          <c:tx>
            <c:strRef>
              <c:f>Sheet1!$C$1</c:f>
              <c:strCache>
                <c:ptCount val="1"/>
                <c:pt idx="0">
                  <c:v>Rugby </c:v>
                </c:pt>
              </c:strCache>
            </c:strRef>
          </c:tx>
          <c:spPr>
            <a:solidFill>
              <a:schemeClr val="accent2"/>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Sheet1!$C$2:$C$6</c:f>
              <c:numCache>
                <c:formatCode>General</c:formatCode>
                <c:ptCount val="5"/>
                <c:pt idx="0">
                  <c:v>45</c:v>
                </c:pt>
                <c:pt idx="1">
                  <c:v>29</c:v>
                </c:pt>
                <c:pt idx="3">
                  <c:v>18</c:v>
                </c:pt>
                <c:pt idx="4">
                  <c:v>33.5</c:v>
                </c:pt>
              </c:numCache>
            </c:numRef>
          </c:val>
          <c:extLst>
            <c:ext xmlns:c16="http://schemas.microsoft.com/office/drawing/2014/chart" uri="{C3380CC4-5D6E-409C-BE32-E72D297353CC}">
              <c16:uniqueId val="{00000001-4CC9-4AFE-8A88-B7FFA4FC3E3C}"/>
            </c:ext>
          </c:extLst>
        </c:ser>
        <c:ser>
          <c:idx val="2"/>
          <c:order val="2"/>
          <c:tx>
            <c:strRef>
              <c:f>Sheet1!$D$1</c:f>
              <c:strCache>
                <c:ptCount val="1"/>
                <c:pt idx="0">
                  <c:v>Hockey</c:v>
                </c:pt>
              </c:strCache>
            </c:strRef>
          </c:tx>
          <c:spPr>
            <a:solidFill>
              <a:schemeClr val="accent3"/>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Sheet1!$D$2:$D$6</c:f>
              <c:numCache>
                <c:formatCode>General</c:formatCode>
                <c:ptCount val="5"/>
                <c:pt idx="0">
                  <c:v>12</c:v>
                </c:pt>
                <c:pt idx="1">
                  <c:v>26.5</c:v>
                </c:pt>
                <c:pt idx="3">
                  <c:v>45</c:v>
                </c:pt>
                <c:pt idx="4">
                  <c:v>30.5</c:v>
                </c:pt>
              </c:numCache>
            </c:numRef>
          </c:val>
          <c:extLst>
            <c:ext xmlns:c16="http://schemas.microsoft.com/office/drawing/2014/chart" uri="{C3380CC4-5D6E-409C-BE32-E72D297353CC}">
              <c16:uniqueId val="{00000002-4CC9-4AFE-8A88-B7FFA4FC3E3C}"/>
            </c:ext>
          </c:extLst>
        </c:ser>
        <c:ser>
          <c:idx val="3"/>
          <c:order val="3"/>
          <c:tx>
            <c:strRef>
              <c:f>Sheet1!$E$1</c:f>
              <c:strCache>
                <c:ptCount val="1"/>
                <c:pt idx="0">
                  <c:v>Netball</c:v>
                </c:pt>
              </c:strCache>
            </c:strRef>
          </c:tx>
          <c:spPr>
            <a:solidFill>
              <a:schemeClr val="accent4"/>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Sheet1!$E$2:$E$6</c:f>
              <c:numCache>
                <c:formatCode>General</c:formatCode>
                <c:ptCount val="5"/>
                <c:pt idx="0">
                  <c:v>5</c:v>
                </c:pt>
                <c:pt idx="1">
                  <c:v>13.5</c:v>
                </c:pt>
                <c:pt idx="3">
                  <c:v>34</c:v>
                </c:pt>
                <c:pt idx="4">
                  <c:v>15.5</c:v>
                </c:pt>
              </c:numCache>
            </c:numRef>
          </c:val>
          <c:extLst>
            <c:ext xmlns:c16="http://schemas.microsoft.com/office/drawing/2014/chart" uri="{C3380CC4-5D6E-409C-BE32-E72D297353CC}">
              <c16:uniqueId val="{00000003-4CC9-4AFE-8A88-B7FFA4FC3E3C}"/>
            </c:ext>
          </c:extLst>
        </c:ser>
        <c:dLbls>
          <c:showLegendKey val="0"/>
          <c:showVal val="0"/>
          <c:showCatName val="0"/>
          <c:showSerName val="0"/>
          <c:showPercent val="0"/>
          <c:showBubbleSize val="0"/>
        </c:dLbls>
        <c:gapWidth val="219"/>
        <c:overlap val="-27"/>
        <c:axId val="524269760"/>
        <c:axId val="524269104"/>
      </c:barChart>
      <c:catAx>
        <c:axId val="5242697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4269104"/>
        <c:crosses val="autoZero"/>
        <c:auto val="1"/>
        <c:lblAlgn val="ctr"/>
        <c:lblOffset val="100"/>
        <c:noMultiLvlLbl val="0"/>
      </c:catAx>
      <c:valAx>
        <c:axId val="5242691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4269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Sheet1!$A$3</c:f>
              <c:strCache>
                <c:ptCount val="1"/>
                <c:pt idx="0">
                  <c:v>men</c:v>
                </c:pt>
              </c:strCache>
            </c:strRef>
          </c:tx>
          <c:spPr>
            <a:solidFill>
              <a:schemeClr val="accent1"/>
            </a:solidFill>
            <a:ln>
              <a:noFill/>
            </a:ln>
            <a:effectLst/>
          </c:spPr>
          <c:invertIfNegative val="0"/>
          <c:cat>
            <c:strRef>
              <c:f>Sheet1!$B$2:$C$2</c:f>
              <c:strCache>
                <c:ptCount val="2"/>
                <c:pt idx="0">
                  <c:v>Active</c:v>
                </c:pt>
                <c:pt idx="1">
                  <c:v>Inactive</c:v>
                </c:pt>
              </c:strCache>
            </c:strRef>
          </c:cat>
          <c:val>
            <c:numRef>
              <c:f>Sheet1!$B$3:$C$3</c:f>
              <c:numCache>
                <c:formatCode>General</c:formatCode>
                <c:ptCount val="2"/>
                <c:pt idx="0">
                  <c:v>36</c:v>
                </c:pt>
                <c:pt idx="1">
                  <c:v>16</c:v>
                </c:pt>
              </c:numCache>
            </c:numRef>
          </c:val>
          <c:extLst>
            <c:ext xmlns:c16="http://schemas.microsoft.com/office/drawing/2014/chart" uri="{C3380CC4-5D6E-409C-BE32-E72D297353CC}">
              <c16:uniqueId val="{00000000-F49E-4045-86F5-35CF3C73E902}"/>
            </c:ext>
          </c:extLst>
        </c:ser>
        <c:ser>
          <c:idx val="1"/>
          <c:order val="1"/>
          <c:tx>
            <c:strRef>
              <c:f>Sheet1!$A$4</c:f>
              <c:strCache>
                <c:ptCount val="1"/>
                <c:pt idx="0">
                  <c:v>women</c:v>
                </c:pt>
              </c:strCache>
            </c:strRef>
          </c:tx>
          <c:spPr>
            <a:solidFill>
              <a:schemeClr val="accent2"/>
            </a:solidFill>
            <a:ln>
              <a:noFill/>
            </a:ln>
            <a:effectLst/>
          </c:spPr>
          <c:invertIfNegative val="0"/>
          <c:cat>
            <c:strRef>
              <c:f>Sheet1!$B$2:$C$2</c:f>
              <c:strCache>
                <c:ptCount val="2"/>
                <c:pt idx="0">
                  <c:v>Active</c:v>
                </c:pt>
                <c:pt idx="1">
                  <c:v>Inactive</c:v>
                </c:pt>
              </c:strCache>
            </c:strRef>
          </c:cat>
          <c:val>
            <c:numRef>
              <c:f>Sheet1!$B$4:$C$4</c:f>
              <c:numCache>
                <c:formatCode>General</c:formatCode>
                <c:ptCount val="2"/>
                <c:pt idx="0">
                  <c:v>23</c:v>
                </c:pt>
                <c:pt idx="1">
                  <c:v>29</c:v>
                </c:pt>
              </c:numCache>
            </c:numRef>
          </c:val>
          <c:extLst>
            <c:ext xmlns:c16="http://schemas.microsoft.com/office/drawing/2014/chart" uri="{C3380CC4-5D6E-409C-BE32-E72D297353CC}">
              <c16:uniqueId val="{00000001-F49E-4045-86F5-35CF3C73E902}"/>
            </c:ext>
          </c:extLst>
        </c:ser>
        <c:dLbls>
          <c:showLegendKey val="0"/>
          <c:showVal val="0"/>
          <c:showCatName val="0"/>
          <c:showSerName val="0"/>
          <c:showPercent val="0"/>
          <c:showBubbleSize val="0"/>
        </c:dLbls>
        <c:gapWidth val="219"/>
        <c:overlap val="-27"/>
        <c:axId val="538808384"/>
        <c:axId val="538808712"/>
      </c:barChart>
      <c:catAx>
        <c:axId val="53880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8712"/>
        <c:crosses val="autoZero"/>
        <c:auto val="1"/>
        <c:lblAlgn val="ctr"/>
        <c:lblOffset val="100"/>
        <c:noMultiLvlLbl val="0"/>
      </c:catAx>
      <c:valAx>
        <c:axId val="5388087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number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83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Sheet1!$D$16</c:f>
              <c:strCache>
                <c:ptCount val="1"/>
                <c:pt idx="0">
                  <c:v>men</c:v>
                </c:pt>
              </c:strCache>
            </c:strRef>
          </c:tx>
          <c:spPr>
            <a:solidFill>
              <a:schemeClr val="accent1"/>
            </a:solidFill>
            <a:ln>
              <a:noFill/>
            </a:ln>
            <a:effectLst/>
          </c:spPr>
          <c:invertIfNegative val="0"/>
          <c:cat>
            <c:strRef>
              <c:f>Sheet1!$C$17:$C$20</c:f>
              <c:strCache>
                <c:ptCount val="4"/>
                <c:pt idx="0">
                  <c:v>Inactive</c:v>
                </c:pt>
                <c:pt idx="1">
                  <c:v>Occ Active</c:v>
                </c:pt>
                <c:pt idx="2">
                  <c:v>Active</c:v>
                </c:pt>
                <c:pt idx="3">
                  <c:v>Very active</c:v>
                </c:pt>
              </c:strCache>
            </c:strRef>
          </c:cat>
          <c:val>
            <c:numRef>
              <c:f>Sheet1!$D$17:$D$20</c:f>
              <c:numCache>
                <c:formatCode>General</c:formatCode>
                <c:ptCount val="4"/>
                <c:pt idx="0">
                  <c:v>16</c:v>
                </c:pt>
                <c:pt idx="1">
                  <c:v>1</c:v>
                </c:pt>
                <c:pt idx="2">
                  <c:v>15</c:v>
                </c:pt>
                <c:pt idx="3">
                  <c:v>20</c:v>
                </c:pt>
              </c:numCache>
            </c:numRef>
          </c:val>
          <c:extLst>
            <c:ext xmlns:c16="http://schemas.microsoft.com/office/drawing/2014/chart" uri="{C3380CC4-5D6E-409C-BE32-E72D297353CC}">
              <c16:uniqueId val="{00000000-908B-4187-9EE8-B084A883D81A}"/>
            </c:ext>
          </c:extLst>
        </c:ser>
        <c:ser>
          <c:idx val="1"/>
          <c:order val="1"/>
          <c:tx>
            <c:strRef>
              <c:f>Sheet1!$E$16</c:f>
              <c:strCache>
                <c:ptCount val="1"/>
                <c:pt idx="0">
                  <c:v>women</c:v>
                </c:pt>
              </c:strCache>
            </c:strRef>
          </c:tx>
          <c:spPr>
            <a:solidFill>
              <a:schemeClr val="accent2"/>
            </a:solidFill>
            <a:ln>
              <a:noFill/>
            </a:ln>
            <a:effectLst/>
          </c:spPr>
          <c:invertIfNegative val="0"/>
          <c:cat>
            <c:strRef>
              <c:f>Sheet1!$C$17:$C$20</c:f>
              <c:strCache>
                <c:ptCount val="4"/>
                <c:pt idx="0">
                  <c:v>Inactive</c:v>
                </c:pt>
                <c:pt idx="1">
                  <c:v>Occ Active</c:v>
                </c:pt>
                <c:pt idx="2">
                  <c:v>Active</c:v>
                </c:pt>
                <c:pt idx="3">
                  <c:v>Very active</c:v>
                </c:pt>
              </c:strCache>
            </c:strRef>
          </c:cat>
          <c:val>
            <c:numRef>
              <c:f>Sheet1!$E$17:$E$20</c:f>
              <c:numCache>
                <c:formatCode>General</c:formatCode>
                <c:ptCount val="4"/>
                <c:pt idx="0">
                  <c:v>29</c:v>
                </c:pt>
                <c:pt idx="1">
                  <c:v>12</c:v>
                </c:pt>
                <c:pt idx="2">
                  <c:v>8</c:v>
                </c:pt>
                <c:pt idx="3">
                  <c:v>3</c:v>
                </c:pt>
              </c:numCache>
            </c:numRef>
          </c:val>
          <c:extLst>
            <c:ext xmlns:c16="http://schemas.microsoft.com/office/drawing/2014/chart" uri="{C3380CC4-5D6E-409C-BE32-E72D297353CC}">
              <c16:uniqueId val="{00000001-908B-4187-9EE8-B084A883D81A}"/>
            </c:ext>
          </c:extLst>
        </c:ser>
        <c:dLbls>
          <c:showLegendKey val="0"/>
          <c:showVal val="0"/>
          <c:showCatName val="0"/>
          <c:showSerName val="0"/>
          <c:showPercent val="0"/>
          <c:showBubbleSize val="0"/>
        </c:dLbls>
        <c:gapWidth val="219"/>
        <c:overlap val="-27"/>
        <c:axId val="538787744"/>
        <c:axId val="538786760"/>
      </c:barChart>
      <c:catAx>
        <c:axId val="538787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786760"/>
        <c:crosses val="autoZero"/>
        <c:auto val="1"/>
        <c:lblAlgn val="ctr"/>
        <c:lblOffset val="100"/>
        <c:noMultiLvlLbl val="0"/>
      </c:catAx>
      <c:valAx>
        <c:axId val="5387867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787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6DA8E5C-CDC9-47C6-80C5-37F8A8749236}"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2694594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DA8E5C-CDC9-47C6-80C5-37F8A8749236}"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1672888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DA8E5C-CDC9-47C6-80C5-37F8A8749236}"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4014627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6DA8E5C-CDC9-47C6-80C5-37F8A8749236}"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2855828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6DA8E5C-CDC9-47C6-80C5-37F8A8749236}" type="datetimeFigureOut">
              <a:rPr lang="en-GB" smtClean="0"/>
              <a:t>31/01/2022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3096237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6DA8E5C-CDC9-47C6-80C5-37F8A8749236}" type="datetimeFigureOut">
              <a:rPr lang="en-GB" smtClean="0"/>
              <a:t>31/01/2022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697482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DA8E5C-CDC9-47C6-80C5-37F8A8749236}" type="datetimeFigureOut">
              <a:rPr lang="en-GB" smtClean="0"/>
              <a:t>31/01/2022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2353950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DA8E5C-CDC9-47C6-80C5-37F8A8749236}"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4072368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6DA8E5C-CDC9-47C6-80C5-37F8A8749236}"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22645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DA8E5C-CDC9-47C6-80C5-37F8A8749236}"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271927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DA8E5C-CDC9-47C6-80C5-37F8A8749236}"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CC848-48EF-43B4-B359-B8D1288343DF}" type="slidenum">
              <a:rPr lang="en-GB" smtClean="0"/>
              <a:t>‹#›</a:t>
            </a:fld>
            <a:endParaRPr lang="en-GB"/>
          </a:p>
        </p:txBody>
      </p:sp>
    </p:spTree>
    <p:extLst>
      <p:ext uri="{BB962C8B-B14F-4D97-AF65-F5344CB8AC3E}">
        <p14:creationId xmlns:p14="http://schemas.microsoft.com/office/powerpoint/2010/main" val="2415598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DA8E5C-CDC9-47C6-80C5-37F8A8749236}" type="datetimeFigureOut">
              <a:rPr lang="en-GB" smtClean="0"/>
              <a:t>31/01/2022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2CC848-48EF-43B4-B359-B8D1288343DF}" type="slidenum">
              <a:rPr lang="en-GB" smtClean="0"/>
              <a:t>‹#›</a:t>
            </a:fld>
            <a:endParaRPr lang="en-GB"/>
          </a:p>
        </p:txBody>
      </p:sp>
    </p:spTree>
    <p:extLst>
      <p:ext uri="{BB962C8B-B14F-4D97-AF65-F5344CB8AC3E}">
        <p14:creationId xmlns:p14="http://schemas.microsoft.com/office/powerpoint/2010/main" val="482843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A049DE20-8172-484A-876A-6D63FEAE09F1}"/>
              </a:ext>
            </a:extLst>
          </p:cNvPr>
          <p:cNvSpPr>
            <a:spLocks noGrp="1" noChangeArrowheads="1"/>
          </p:cNvSpPr>
          <p:nvPr>
            <p:ph type="title"/>
          </p:nvPr>
        </p:nvSpPr>
        <p:spPr/>
        <p:txBody>
          <a:bodyPr/>
          <a:lstStyle/>
          <a:p>
            <a:pPr algn="ctr" eaLnBrk="1" hangingPunct="1">
              <a:defRPr/>
            </a:pPr>
            <a:r>
              <a:rPr lang="en-GB" dirty="0">
                <a:ea typeface="+mj-ea"/>
              </a:rPr>
              <a:t>Pearson’s Chi Squared</a:t>
            </a:r>
          </a:p>
        </p:txBody>
      </p:sp>
      <p:sp>
        <p:nvSpPr>
          <p:cNvPr id="4099" name="Rectangle 3">
            <a:extLst>
              <a:ext uri="{FF2B5EF4-FFF2-40B4-BE49-F238E27FC236}">
                <a16:creationId xmlns:a16="http://schemas.microsoft.com/office/drawing/2014/main" id="{98104893-CC46-4B7B-848B-F3B3290D4ED1}"/>
              </a:ext>
            </a:extLst>
          </p:cNvPr>
          <p:cNvSpPr>
            <a:spLocks noGrp="1" noChangeArrowheads="1"/>
          </p:cNvSpPr>
          <p:nvPr>
            <p:ph type="body" idx="1"/>
          </p:nvPr>
        </p:nvSpPr>
        <p:spPr>
          <a:xfrm>
            <a:off x="523336" y="1825625"/>
            <a:ext cx="5946475" cy="4351338"/>
          </a:xfrm>
        </p:spPr>
        <p:txBody>
          <a:bodyPr>
            <a:normAutofit fontScale="92500" lnSpcReduction="10000"/>
          </a:bodyPr>
          <a:lstStyle/>
          <a:p>
            <a:pPr marL="0" indent="0" algn="ctr">
              <a:lnSpc>
                <a:spcPct val="80000"/>
              </a:lnSpc>
              <a:buNone/>
              <a:defRPr/>
            </a:pPr>
            <a:r>
              <a:rPr lang="en-GB" dirty="0"/>
              <a:t>A measure of Categorical differences</a:t>
            </a:r>
          </a:p>
          <a:p>
            <a:pPr eaLnBrk="1" hangingPunct="1">
              <a:lnSpc>
                <a:spcPct val="80000"/>
              </a:lnSpc>
              <a:buFontTx/>
              <a:buNone/>
              <a:defRPr/>
            </a:pPr>
            <a:endParaRPr lang="en-GB" dirty="0"/>
          </a:p>
          <a:p>
            <a:pPr eaLnBrk="1" hangingPunct="1">
              <a:lnSpc>
                <a:spcPct val="80000"/>
              </a:lnSpc>
              <a:buFontTx/>
              <a:buNone/>
              <a:defRPr/>
            </a:pPr>
            <a:r>
              <a:rPr lang="en-GB" dirty="0">
                <a:solidFill>
                  <a:srgbClr val="FF0000"/>
                </a:solidFill>
              </a:rPr>
              <a:t>or</a:t>
            </a:r>
          </a:p>
          <a:p>
            <a:pPr eaLnBrk="1" hangingPunct="1">
              <a:lnSpc>
                <a:spcPct val="80000"/>
              </a:lnSpc>
              <a:buFontTx/>
              <a:buNone/>
              <a:defRPr/>
            </a:pPr>
            <a:r>
              <a:rPr lang="en-GB" dirty="0"/>
              <a:t>	whether a difference between categorical variables in a sample is likely to reflect a real difference between these variables in the population. </a:t>
            </a:r>
          </a:p>
          <a:p>
            <a:pPr eaLnBrk="1" hangingPunct="1">
              <a:lnSpc>
                <a:spcPct val="80000"/>
              </a:lnSpc>
              <a:buFontTx/>
              <a:buNone/>
              <a:defRPr/>
            </a:pPr>
            <a:endParaRPr lang="en-GB" dirty="0"/>
          </a:p>
          <a:p>
            <a:pPr eaLnBrk="1" hangingPunct="1">
              <a:lnSpc>
                <a:spcPct val="80000"/>
              </a:lnSpc>
              <a:buFontTx/>
              <a:buNone/>
              <a:defRPr/>
            </a:pPr>
            <a:r>
              <a:rPr lang="en-GB" dirty="0">
                <a:solidFill>
                  <a:srgbClr val="FF0000"/>
                </a:solidFill>
              </a:rPr>
              <a:t>or</a:t>
            </a:r>
          </a:p>
          <a:p>
            <a:pPr eaLnBrk="1" hangingPunct="1">
              <a:lnSpc>
                <a:spcPct val="80000"/>
              </a:lnSpc>
              <a:buFontTx/>
              <a:buNone/>
              <a:defRPr/>
            </a:pPr>
            <a:endParaRPr lang="en-GB" dirty="0"/>
          </a:p>
          <a:p>
            <a:pPr eaLnBrk="1" hangingPunct="1">
              <a:lnSpc>
                <a:spcPct val="80000"/>
              </a:lnSpc>
              <a:buFontTx/>
              <a:buNone/>
              <a:defRPr/>
            </a:pPr>
            <a:r>
              <a:rPr lang="en-GB" dirty="0"/>
              <a:t>	Whether a result is different from the expected</a:t>
            </a:r>
          </a:p>
        </p:txBody>
      </p:sp>
      <p:pic>
        <p:nvPicPr>
          <p:cNvPr id="4" name="Picture 2">
            <a:extLst>
              <a:ext uri="{FF2B5EF4-FFF2-40B4-BE49-F238E27FC236}">
                <a16:creationId xmlns:a16="http://schemas.microsoft.com/office/drawing/2014/main" id="{7C8789E2-DFAC-4979-B7C8-76B4745D87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01610" y="2134169"/>
            <a:ext cx="5735637" cy="313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72A3E-609F-46A8-B472-270A2FB977B9}"/>
              </a:ext>
            </a:extLst>
          </p:cNvPr>
          <p:cNvSpPr>
            <a:spLocks noGrp="1"/>
          </p:cNvSpPr>
          <p:nvPr>
            <p:ph type="title"/>
          </p:nvPr>
        </p:nvSpPr>
        <p:spPr/>
        <p:txBody>
          <a:bodyPr/>
          <a:lstStyle/>
          <a:p>
            <a:pPr algn="ctr">
              <a:defRPr/>
            </a:pPr>
            <a:r>
              <a:rPr lang="en-GB" dirty="0"/>
              <a:t>Use of Chi Squared</a:t>
            </a:r>
          </a:p>
        </p:txBody>
      </p:sp>
      <p:sp>
        <p:nvSpPr>
          <p:cNvPr id="3" name="Content Placeholder 2">
            <a:extLst>
              <a:ext uri="{FF2B5EF4-FFF2-40B4-BE49-F238E27FC236}">
                <a16:creationId xmlns:a16="http://schemas.microsoft.com/office/drawing/2014/main" id="{30F0804A-E6D3-4A43-8E88-2DEFDB60CD95}"/>
              </a:ext>
            </a:extLst>
          </p:cNvPr>
          <p:cNvSpPr>
            <a:spLocks noGrp="1"/>
          </p:cNvSpPr>
          <p:nvPr>
            <p:ph idx="1"/>
          </p:nvPr>
        </p:nvSpPr>
        <p:spPr>
          <a:xfrm>
            <a:off x="253042" y="1600201"/>
            <a:ext cx="10742761" cy="4961625"/>
          </a:xfrm>
        </p:spPr>
        <p:txBody>
          <a:bodyPr>
            <a:normAutofit/>
          </a:bodyPr>
          <a:lstStyle/>
          <a:p>
            <a:pPr marL="0" indent="0">
              <a:buNone/>
              <a:defRPr/>
            </a:pPr>
            <a:r>
              <a:rPr lang="en-GB" dirty="0"/>
              <a:t>When you have survey responses in nominal or discrete format.</a:t>
            </a:r>
          </a:p>
          <a:p>
            <a:pPr marL="0" indent="0">
              <a:buNone/>
              <a:defRPr/>
            </a:pPr>
            <a:endParaRPr lang="en-GB" dirty="0"/>
          </a:p>
          <a:p>
            <a:pPr marL="0" indent="0">
              <a:buNone/>
              <a:defRPr/>
            </a:pPr>
            <a:r>
              <a:rPr lang="en-GB" sz="2400" dirty="0"/>
              <a:t>Do you exercise regularly 		yes / no</a:t>
            </a:r>
          </a:p>
          <a:p>
            <a:pPr marL="0" indent="0">
              <a:buNone/>
              <a:defRPr/>
            </a:pPr>
            <a:r>
              <a:rPr lang="en-GB" sz="2400" dirty="0"/>
              <a:t>Do you get your 5 a day		yes / no</a:t>
            </a:r>
          </a:p>
          <a:p>
            <a:pPr marL="0" indent="0">
              <a:buNone/>
              <a:defRPr/>
            </a:pPr>
            <a:r>
              <a:rPr lang="en-GB" sz="2400" dirty="0"/>
              <a:t>Do you go weight training		never / sometimes / often.</a:t>
            </a:r>
          </a:p>
          <a:p>
            <a:pPr marL="0" indent="0">
              <a:buNone/>
              <a:defRPr/>
            </a:pPr>
            <a:r>
              <a:rPr lang="en-GB" sz="2400" dirty="0"/>
              <a:t>Do you thing School PE should be;</a:t>
            </a:r>
          </a:p>
          <a:p>
            <a:pPr lvl="1">
              <a:defRPr/>
            </a:pPr>
            <a:r>
              <a:rPr lang="en-GB" sz="1400" dirty="0"/>
              <a:t>Performance based</a:t>
            </a:r>
          </a:p>
          <a:p>
            <a:pPr lvl="1">
              <a:defRPr/>
            </a:pPr>
            <a:r>
              <a:rPr lang="en-GB" sz="1400" dirty="0"/>
              <a:t>Health focused</a:t>
            </a:r>
          </a:p>
          <a:p>
            <a:pPr lvl="1">
              <a:defRPr/>
            </a:pPr>
            <a:r>
              <a:rPr lang="en-GB" sz="1400" dirty="0"/>
              <a:t>Pupils should have the choice (above)</a:t>
            </a:r>
          </a:p>
          <a:p>
            <a:pPr lvl="1">
              <a:defRPr/>
            </a:pPr>
            <a:r>
              <a:rPr lang="en-GB" sz="1400" dirty="0"/>
              <a:t>Not in the curriculum</a:t>
            </a:r>
          </a:p>
          <a:p>
            <a:pPr lvl="1">
              <a:defRPr/>
            </a:pPr>
            <a:r>
              <a:rPr lang="en-GB" sz="1400" dirty="0"/>
              <a:t>other?</a:t>
            </a:r>
            <a:r>
              <a:rPr lang="en-GB" sz="1400" u="sng" dirty="0"/>
              <a:t>			</a:t>
            </a:r>
            <a:r>
              <a:rPr lang="en-GB" sz="1400" dirty="0"/>
              <a:t>	</a:t>
            </a:r>
            <a:r>
              <a:rPr lang="en-GB" sz="2000"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8E71645-3389-45D5-9510-D43853F05516}"/>
              </a:ext>
            </a:extLst>
          </p:cNvPr>
          <p:cNvSpPr>
            <a:spLocks noGrp="1" noChangeArrowheads="1"/>
          </p:cNvSpPr>
          <p:nvPr>
            <p:ph type="title"/>
          </p:nvPr>
        </p:nvSpPr>
        <p:spPr/>
        <p:txBody>
          <a:bodyPr/>
          <a:lstStyle/>
          <a:p>
            <a:pPr algn="ctr" eaLnBrk="1" hangingPunct="1">
              <a:defRPr/>
            </a:pPr>
            <a:r>
              <a:rPr lang="en-GB" dirty="0">
                <a:ea typeface="+mj-ea"/>
              </a:rPr>
              <a:t>Data Set</a:t>
            </a:r>
          </a:p>
        </p:txBody>
      </p:sp>
      <p:sp>
        <p:nvSpPr>
          <p:cNvPr id="9219" name="Rectangle 3">
            <a:extLst>
              <a:ext uri="{FF2B5EF4-FFF2-40B4-BE49-F238E27FC236}">
                <a16:creationId xmlns:a16="http://schemas.microsoft.com/office/drawing/2014/main" id="{049C754F-648F-486D-BB7E-4EB18B650DC4}"/>
              </a:ext>
            </a:extLst>
          </p:cNvPr>
          <p:cNvSpPr>
            <a:spLocks noGrp="1" noChangeArrowheads="1"/>
          </p:cNvSpPr>
          <p:nvPr>
            <p:ph type="body" idx="1"/>
          </p:nvPr>
        </p:nvSpPr>
        <p:spPr/>
        <p:txBody>
          <a:bodyPr/>
          <a:lstStyle/>
          <a:p>
            <a:pPr algn="ctr" eaLnBrk="1" hangingPunct="1">
              <a:buFontTx/>
              <a:buNone/>
              <a:defRPr/>
            </a:pPr>
            <a:r>
              <a:rPr lang="en-GB" dirty="0">
                <a:ea typeface="+mn-ea"/>
              </a:rPr>
              <a:t>You must have large numbers for this test</a:t>
            </a:r>
          </a:p>
          <a:p>
            <a:pPr eaLnBrk="1" hangingPunct="1">
              <a:buFontTx/>
              <a:buNone/>
              <a:defRPr/>
            </a:pPr>
            <a:endParaRPr lang="en-GB" dirty="0">
              <a:ea typeface="+mn-ea"/>
            </a:endParaRPr>
          </a:p>
          <a:p>
            <a:pPr algn="ctr" eaLnBrk="1" hangingPunct="1">
              <a:buFontTx/>
              <a:buNone/>
              <a:defRPr/>
            </a:pPr>
            <a:r>
              <a:rPr lang="en-GB" dirty="0">
                <a:ea typeface="+mn-ea"/>
              </a:rPr>
              <a:t>	</a:t>
            </a:r>
            <a:r>
              <a:rPr lang="en-GB" dirty="0">
                <a:solidFill>
                  <a:srgbClr val="0070C0"/>
                </a:solidFill>
                <a:ea typeface="+mn-ea"/>
              </a:rPr>
              <a:t>A minimum of 5 in each category but the more the better.</a:t>
            </a:r>
          </a:p>
          <a:p>
            <a:pPr eaLnBrk="1" hangingPunct="1">
              <a:buFontTx/>
              <a:buNone/>
              <a:defRPr/>
            </a:pPr>
            <a:endParaRPr lang="en-GB" dirty="0">
              <a:ea typeface="+mn-ea"/>
            </a:endParaRPr>
          </a:p>
          <a:p>
            <a:pPr eaLnBrk="1" hangingPunct="1">
              <a:buFontTx/>
              <a:buNone/>
              <a:defRPr/>
            </a:pPr>
            <a:r>
              <a:rPr lang="en-GB" dirty="0">
                <a:ea typeface="+mn-ea"/>
              </a:rPr>
              <a:t>	</a:t>
            </a:r>
            <a:r>
              <a:rPr lang="en-GB" sz="2400" dirty="0">
                <a:solidFill>
                  <a:srgbClr val="FF0000"/>
                </a:solidFill>
              </a:rPr>
              <a:t>If less then the Chi square output will indicate that the assumptions for Chi squared have not been met and you would have to question any output or interpretations made from the data.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08F2325-00D4-4FD2-9F18-61DAACABB2AC}"/>
              </a:ext>
            </a:extLst>
          </p:cNvPr>
          <p:cNvSpPr>
            <a:spLocks noGrp="1" noChangeArrowheads="1"/>
          </p:cNvSpPr>
          <p:nvPr>
            <p:ph type="title"/>
          </p:nvPr>
        </p:nvSpPr>
        <p:spPr>
          <a:xfrm>
            <a:off x="638355" y="620713"/>
            <a:ext cx="10932543" cy="1143000"/>
          </a:xfrm>
        </p:spPr>
        <p:txBody>
          <a:bodyPr>
            <a:normAutofit fontScale="90000"/>
          </a:bodyPr>
          <a:lstStyle/>
          <a:p>
            <a:pPr algn="ctr" eaLnBrk="1" hangingPunct="1">
              <a:defRPr/>
            </a:pPr>
            <a:r>
              <a:rPr lang="en-US" sz="4000" dirty="0"/>
              <a:t>How to Compute the Chi Square Test of Independence using SPSS</a:t>
            </a:r>
          </a:p>
        </p:txBody>
      </p:sp>
      <p:sp>
        <p:nvSpPr>
          <p:cNvPr id="5123" name="Rectangle 3">
            <a:extLst>
              <a:ext uri="{FF2B5EF4-FFF2-40B4-BE49-F238E27FC236}">
                <a16:creationId xmlns:a16="http://schemas.microsoft.com/office/drawing/2014/main" id="{A580E564-FF94-468C-8FDC-F6C7CBA30CF0}"/>
              </a:ext>
            </a:extLst>
          </p:cNvPr>
          <p:cNvSpPr>
            <a:spLocks noGrp="1" noChangeArrowheads="1"/>
          </p:cNvSpPr>
          <p:nvPr>
            <p:ph type="body" idx="1"/>
          </p:nvPr>
        </p:nvSpPr>
        <p:spPr>
          <a:xfrm>
            <a:off x="776377" y="1981200"/>
            <a:ext cx="9586823" cy="4114800"/>
          </a:xfrm>
        </p:spPr>
        <p:txBody>
          <a:bodyPr/>
          <a:lstStyle/>
          <a:p>
            <a:pPr marL="0" indent="0" algn="ctr" eaLnBrk="1" hangingPunct="1">
              <a:buNone/>
              <a:defRPr/>
            </a:pPr>
            <a:endParaRPr lang="en-US" altLang="en-US" dirty="0">
              <a:solidFill>
                <a:srgbClr val="FF0000"/>
              </a:solidFill>
            </a:endParaRPr>
          </a:p>
          <a:p>
            <a:pPr marL="0" indent="0" algn="ctr" eaLnBrk="1" hangingPunct="1">
              <a:buNone/>
              <a:defRPr/>
            </a:pPr>
            <a:r>
              <a:rPr lang="en-US" altLang="en-US" dirty="0" err="1">
                <a:solidFill>
                  <a:srgbClr val="FF0000"/>
                </a:solidFill>
              </a:rPr>
              <a:t>Analyse</a:t>
            </a:r>
            <a:r>
              <a:rPr lang="en-US" altLang="en-US" dirty="0">
                <a:solidFill>
                  <a:srgbClr val="FF0000"/>
                </a:solidFill>
              </a:rPr>
              <a:t> – Descriptive Statistics – Crosstabs</a:t>
            </a:r>
          </a:p>
          <a:p>
            <a:pPr eaLnBrk="1" hangingPunct="1">
              <a:defRPr/>
            </a:pPr>
            <a:endParaRPr lang="en-US" altLang="en-US" dirty="0">
              <a:ea typeface="+mn-ea"/>
            </a:endParaRPr>
          </a:p>
          <a:p>
            <a:pPr marL="0" indent="0" eaLnBrk="1" hangingPunct="1">
              <a:buNone/>
              <a:defRPr/>
            </a:pPr>
            <a:endParaRPr lang="en-US" altLang="en-US" dirty="0">
              <a:solidFill>
                <a:srgbClr val="FF0000"/>
              </a:solidFill>
              <a:ea typeface="+mn-ea"/>
            </a:endParaRPr>
          </a:p>
          <a:p>
            <a:pPr marL="0" indent="0" eaLnBrk="1" hangingPunct="1">
              <a:buNone/>
              <a:defRPr/>
            </a:pPr>
            <a:endParaRPr lang="en-US" altLang="en-US" dirty="0">
              <a:solidFill>
                <a:srgbClr val="FF0000"/>
              </a:solidFill>
            </a:endParaRPr>
          </a:p>
          <a:p>
            <a:pPr marL="0" indent="0" eaLnBrk="1" hangingPunct="1">
              <a:buNone/>
              <a:defRPr/>
            </a:pPr>
            <a:r>
              <a:rPr lang="en-US" altLang="en-US" dirty="0">
                <a:solidFill>
                  <a:srgbClr val="FF0000"/>
                </a:solidFill>
                <a:ea typeface="+mn-ea"/>
              </a:rPr>
              <a:t>Do not go to-	</a:t>
            </a:r>
            <a:r>
              <a:rPr lang="en-US" altLang="en-US" dirty="0">
                <a:solidFill>
                  <a:srgbClr val="00B0F0"/>
                </a:solidFill>
                <a:ea typeface="+mn-ea"/>
              </a:rPr>
              <a:t>Analyze – Nonparametric – Chi Square</a:t>
            </a:r>
          </a:p>
          <a:p>
            <a:pPr lvl="1" eaLnBrk="1" hangingPunct="1">
              <a:buFontTx/>
              <a:buNone/>
              <a:defRPr/>
            </a:pPr>
            <a:r>
              <a:rPr lang="en-US" altLang="en-US" dirty="0">
                <a:solidFill>
                  <a:srgbClr val="FF0000"/>
                </a:solidFill>
                <a:ea typeface="+mn-ea"/>
              </a:rPr>
              <a:t>	</a:t>
            </a:r>
          </a:p>
          <a:p>
            <a:pPr lvl="1" eaLnBrk="1" hangingPunct="1">
              <a:buFontTx/>
              <a:buNone/>
              <a:defRPr/>
            </a:pPr>
            <a:r>
              <a:rPr lang="en-US" altLang="en-US" dirty="0">
                <a:solidFill>
                  <a:srgbClr val="00B050"/>
                </a:solidFill>
                <a:ea typeface="+mn-ea"/>
              </a:rPr>
              <a:t>This is a different type of Chi Square Test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78ED7BE-ED2A-4C01-A35A-F9FCAB1E6784}"/>
              </a:ext>
            </a:extLst>
          </p:cNvPr>
          <p:cNvSpPr>
            <a:spLocks noGrp="1" noChangeArrowheads="1"/>
          </p:cNvSpPr>
          <p:nvPr>
            <p:ph type="title"/>
          </p:nvPr>
        </p:nvSpPr>
        <p:spPr/>
        <p:txBody>
          <a:bodyPr/>
          <a:lstStyle/>
          <a:p>
            <a:pPr eaLnBrk="1" hangingPunct="1">
              <a:defRPr/>
            </a:pPr>
            <a:r>
              <a:rPr lang="en-GB">
                <a:ea typeface="+mj-ea"/>
              </a:rPr>
              <a:t>Example</a:t>
            </a:r>
          </a:p>
        </p:txBody>
      </p:sp>
      <p:sp>
        <p:nvSpPr>
          <p:cNvPr id="6147" name="Rectangle 3">
            <a:extLst>
              <a:ext uri="{FF2B5EF4-FFF2-40B4-BE49-F238E27FC236}">
                <a16:creationId xmlns:a16="http://schemas.microsoft.com/office/drawing/2014/main" id="{9AC2D80D-6AD4-48BF-A4CD-2CA7D5EC3A4C}"/>
              </a:ext>
            </a:extLst>
          </p:cNvPr>
          <p:cNvSpPr>
            <a:spLocks noGrp="1" noChangeArrowheads="1"/>
          </p:cNvSpPr>
          <p:nvPr>
            <p:ph type="body" idx="1"/>
          </p:nvPr>
        </p:nvSpPr>
        <p:spPr/>
        <p:txBody>
          <a:bodyPr/>
          <a:lstStyle/>
          <a:p>
            <a:pPr eaLnBrk="1" hangingPunct="1">
              <a:buFontTx/>
              <a:buNone/>
              <a:defRPr/>
            </a:pPr>
            <a:r>
              <a:rPr lang="en-GB" dirty="0"/>
              <a:t>Research question - 	</a:t>
            </a:r>
            <a:r>
              <a:rPr lang="en-GB" dirty="0">
                <a:solidFill>
                  <a:srgbClr val="FF0000"/>
                </a:solidFill>
              </a:rPr>
              <a:t>Are females more active than males?</a:t>
            </a:r>
          </a:p>
          <a:p>
            <a:pPr eaLnBrk="1" hangingPunct="1">
              <a:buFontTx/>
              <a:buNone/>
              <a:defRPr/>
            </a:pPr>
            <a:r>
              <a:rPr lang="en-GB" dirty="0"/>
              <a:t>	</a:t>
            </a:r>
            <a:endParaRPr lang="en-GB" sz="2000" dirty="0">
              <a:solidFill>
                <a:srgbClr val="FF0000"/>
              </a:solidFill>
            </a:endParaRPr>
          </a:p>
          <a:p>
            <a:pPr eaLnBrk="1" hangingPunct="1">
              <a:buFontTx/>
              <a:buNone/>
              <a:defRPr/>
            </a:pPr>
            <a:endParaRPr lang="en-GB" sz="2000" dirty="0">
              <a:solidFill>
                <a:srgbClr val="FF0000"/>
              </a:solidFill>
            </a:endParaRPr>
          </a:p>
          <a:p>
            <a:pPr eaLnBrk="1" hangingPunct="1">
              <a:buFontTx/>
              <a:buNone/>
              <a:defRPr/>
            </a:pPr>
            <a:r>
              <a:rPr lang="en-GB" dirty="0"/>
              <a:t>Null Hypothesis (H</a:t>
            </a:r>
            <a:r>
              <a:rPr lang="en-GB" baseline="-25000" dirty="0"/>
              <a:t>0</a:t>
            </a:r>
            <a:r>
              <a:rPr lang="en-GB" dirty="0"/>
              <a:t>) - 	</a:t>
            </a:r>
            <a:r>
              <a:rPr lang="en-GB" dirty="0">
                <a:solidFill>
                  <a:srgbClr val="FF0000"/>
                </a:solidFill>
              </a:rPr>
              <a:t>There are no gender differences in physical</a:t>
            </a:r>
          </a:p>
          <a:p>
            <a:pPr eaLnBrk="1" hangingPunct="1">
              <a:buFontTx/>
              <a:buNone/>
              <a:defRPr/>
            </a:pPr>
            <a:r>
              <a:rPr lang="en-GB" dirty="0">
                <a:solidFill>
                  <a:srgbClr val="FF0000"/>
                </a:solidFill>
              </a:rPr>
              <a:t>					activity between males and females</a:t>
            </a:r>
          </a:p>
          <a:p>
            <a:pPr eaLnBrk="1" hangingPunct="1">
              <a:buFontTx/>
              <a:buNone/>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FC246-D356-4A35-8166-E0F716EAE485}"/>
              </a:ext>
            </a:extLst>
          </p:cNvPr>
          <p:cNvSpPr>
            <a:spLocks noGrp="1"/>
          </p:cNvSpPr>
          <p:nvPr>
            <p:ph type="title"/>
          </p:nvPr>
        </p:nvSpPr>
        <p:spPr/>
        <p:txBody>
          <a:bodyPr/>
          <a:lstStyle/>
          <a:p>
            <a:pPr>
              <a:defRPr/>
            </a:pPr>
            <a:r>
              <a:rPr lang="en-GB" sz="3200" dirty="0"/>
              <a:t>A comparison of activity levels between males and female (ACSM guidelines) </a:t>
            </a:r>
          </a:p>
        </p:txBody>
      </p:sp>
      <p:sp>
        <p:nvSpPr>
          <p:cNvPr id="5" name="Content Placeholder 4">
            <a:extLst>
              <a:ext uri="{FF2B5EF4-FFF2-40B4-BE49-F238E27FC236}">
                <a16:creationId xmlns:a16="http://schemas.microsoft.com/office/drawing/2014/main" id="{ADE767B6-CAC7-4A70-8982-8E735D997F04}"/>
              </a:ext>
            </a:extLst>
          </p:cNvPr>
          <p:cNvSpPr>
            <a:spLocks noGrp="1"/>
          </p:cNvSpPr>
          <p:nvPr>
            <p:ph idx="1"/>
          </p:nvPr>
        </p:nvSpPr>
        <p:spPr>
          <a:xfrm>
            <a:off x="1981200" y="1600200"/>
            <a:ext cx="8229600" cy="1181100"/>
          </a:xfrm>
        </p:spPr>
        <p:txBody>
          <a:bodyPr/>
          <a:lstStyle/>
          <a:p>
            <a:pPr marL="0" indent="0">
              <a:buNone/>
              <a:defRPr/>
            </a:pPr>
            <a:r>
              <a:rPr lang="en-GB" dirty="0"/>
              <a:t>You conduct a survey and get the following responses.</a:t>
            </a:r>
          </a:p>
          <a:p>
            <a:pPr marL="0" indent="0">
              <a:buNone/>
              <a:defRPr/>
            </a:pPr>
            <a:endParaRPr lang="en-GB" dirty="0"/>
          </a:p>
          <a:p>
            <a:pPr marL="0" indent="0">
              <a:buNone/>
              <a:defRPr/>
            </a:pPr>
            <a:endParaRPr lang="en-GB" dirty="0"/>
          </a:p>
        </p:txBody>
      </p:sp>
      <p:graphicFrame>
        <p:nvGraphicFramePr>
          <p:cNvPr id="6" name="Content Placeholder 3">
            <a:extLst>
              <a:ext uri="{FF2B5EF4-FFF2-40B4-BE49-F238E27FC236}">
                <a16:creationId xmlns:a16="http://schemas.microsoft.com/office/drawing/2014/main" id="{D897B20C-AE29-4E8A-A3DE-6B4B4475F563}"/>
              </a:ext>
            </a:extLst>
          </p:cNvPr>
          <p:cNvGraphicFramePr>
            <a:graphicFrameLocks/>
          </p:cNvGraphicFramePr>
          <p:nvPr>
            <p:extLst>
              <p:ext uri="{D42A27DB-BD31-4B8C-83A1-F6EECF244321}">
                <p14:modId xmlns:p14="http://schemas.microsoft.com/office/powerpoint/2010/main" val="1433588880"/>
              </p:ext>
            </p:extLst>
          </p:nvPr>
        </p:nvGraphicFramePr>
        <p:xfrm>
          <a:off x="3628844" y="2580496"/>
          <a:ext cx="6101751" cy="3319974"/>
        </p:xfrm>
        <a:graphic>
          <a:graphicData uri="http://schemas.openxmlformats.org/drawingml/2006/table">
            <a:tbl>
              <a:tblPr>
                <a:tableStyleId>{5C22544A-7EE6-4342-B048-85BDC9FD1C3A}</a:tableStyleId>
              </a:tblPr>
              <a:tblGrid>
                <a:gridCol w="2033917">
                  <a:extLst>
                    <a:ext uri="{9D8B030D-6E8A-4147-A177-3AD203B41FA5}">
                      <a16:colId xmlns:a16="http://schemas.microsoft.com/office/drawing/2014/main" val="2038328539"/>
                    </a:ext>
                  </a:extLst>
                </a:gridCol>
                <a:gridCol w="2033917">
                  <a:extLst>
                    <a:ext uri="{9D8B030D-6E8A-4147-A177-3AD203B41FA5}">
                      <a16:colId xmlns:a16="http://schemas.microsoft.com/office/drawing/2014/main" val="3915654281"/>
                    </a:ext>
                  </a:extLst>
                </a:gridCol>
                <a:gridCol w="2033917">
                  <a:extLst>
                    <a:ext uri="{9D8B030D-6E8A-4147-A177-3AD203B41FA5}">
                      <a16:colId xmlns:a16="http://schemas.microsoft.com/office/drawing/2014/main" val="672398502"/>
                    </a:ext>
                  </a:extLst>
                </a:gridCol>
              </a:tblGrid>
              <a:tr h="553329">
                <a:tc>
                  <a:txBody>
                    <a:bodyPr/>
                    <a:lstStyle/>
                    <a:p>
                      <a:pPr algn="ctr" fontAlgn="b"/>
                      <a:endParaRPr lang="en-GB" sz="2800" b="0" i="0" u="none" strike="noStrike" dirty="0">
                        <a:solidFill>
                          <a:srgbClr val="000000"/>
                        </a:solidFill>
                        <a:effectLst/>
                        <a:latin typeface="Calibri" panose="020F0502020204030204" pitchFamily="34" charset="0"/>
                      </a:endParaRPr>
                    </a:p>
                  </a:txBody>
                  <a:tcPr marL="4762" marR="4762" marT="4760" marB="0" anchor="b"/>
                </a:tc>
                <a:tc>
                  <a:txBody>
                    <a:bodyPr/>
                    <a:lstStyle/>
                    <a:p>
                      <a:pPr algn="ctr" fontAlgn="b"/>
                      <a:endParaRPr lang="en-GB" sz="2800" b="0" i="0" u="none" strike="noStrike" dirty="0">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frequency</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496171119"/>
                  </a:ext>
                </a:extLst>
              </a:tr>
              <a:tr h="553329">
                <a:tc>
                  <a:txBody>
                    <a:bodyPr/>
                    <a:lstStyle/>
                    <a:p>
                      <a:pPr algn="ctr" fontAlgn="b"/>
                      <a:r>
                        <a:rPr lang="en-GB" sz="2800" u="none" strike="noStrike" dirty="0">
                          <a:effectLst/>
                        </a:rPr>
                        <a:t>male</a:t>
                      </a:r>
                      <a:endParaRPr lang="en-GB" sz="2800" b="0" i="0" u="none" strike="noStrike" dirty="0">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35</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808870693"/>
                  </a:ext>
                </a:extLst>
              </a:tr>
              <a:tr h="553329">
                <a:tc>
                  <a:txBody>
                    <a:bodyPr/>
                    <a:lstStyle/>
                    <a:p>
                      <a:pPr algn="ctr" fontAlgn="b"/>
                      <a:r>
                        <a:rPr lang="en-GB" sz="2800" u="none" strike="noStrike">
                          <a:effectLst/>
                        </a:rPr>
                        <a:t>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dirty="0">
                          <a:effectLst/>
                        </a:rPr>
                        <a:t>inactive</a:t>
                      </a:r>
                      <a:endParaRPr lang="en-GB" sz="2800" b="0" i="0" u="none" strike="noStrike" dirty="0">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17</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750984949"/>
                  </a:ext>
                </a:extLst>
              </a:tr>
              <a:tr h="553329">
                <a:tc>
                  <a:txBody>
                    <a:bodyPr/>
                    <a:lstStyle/>
                    <a:p>
                      <a:pPr algn="ctr" fontAlgn="b"/>
                      <a:r>
                        <a:rPr lang="en-GB" sz="2800" u="none" strike="noStrike">
                          <a:effectLst/>
                        </a:rPr>
                        <a:t>female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dirty="0">
                          <a:effectLst/>
                        </a:rPr>
                        <a:t>inactive</a:t>
                      </a:r>
                      <a:endParaRPr lang="en-GB" sz="2800" b="0" i="0" u="none" strike="noStrike" dirty="0">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dirty="0">
                          <a:effectLst/>
                        </a:rPr>
                        <a:t>29</a:t>
                      </a:r>
                      <a:endParaRPr lang="en-GB" sz="2800" b="0" i="0" u="none" strike="noStrike" dirty="0">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1854724155"/>
                  </a:ext>
                </a:extLst>
              </a:tr>
              <a:tr h="553329">
                <a:tc>
                  <a:txBody>
                    <a:bodyPr/>
                    <a:lstStyle/>
                    <a:p>
                      <a:pPr algn="ctr" fontAlgn="b"/>
                      <a:r>
                        <a:rPr lang="en-GB" sz="2800" u="none" strike="noStrike">
                          <a:effectLst/>
                        </a:rPr>
                        <a:t>female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dirty="0">
                          <a:effectLst/>
                        </a:rPr>
                        <a:t>23</a:t>
                      </a:r>
                      <a:endParaRPr lang="en-GB" sz="2800" b="0" i="0" u="none" strike="noStrike" dirty="0">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750306666"/>
                  </a:ext>
                </a:extLst>
              </a:tr>
              <a:tr h="553329">
                <a:tc>
                  <a:txBody>
                    <a:bodyPr/>
                    <a:lstStyle/>
                    <a:p>
                      <a:pPr algn="ctr" fontAlgn="b"/>
                      <a:endParaRPr lang="en-GB" sz="2800" b="0" i="0" u="none" strike="noStrike" dirty="0">
                        <a:solidFill>
                          <a:srgbClr val="000000"/>
                        </a:solidFill>
                        <a:effectLst/>
                        <a:latin typeface="Calibri" panose="020F0502020204030204" pitchFamily="34" charset="0"/>
                      </a:endParaRPr>
                    </a:p>
                  </a:txBody>
                  <a:tcPr marL="4762" marR="4762" marT="4760" marB="0" anchor="b"/>
                </a:tc>
                <a:tc gridSpan="2">
                  <a:txBody>
                    <a:bodyPr/>
                    <a:lstStyle/>
                    <a:p>
                      <a:pPr algn="ctr" fontAlgn="b"/>
                      <a:r>
                        <a:rPr lang="en-GB" sz="2800" b="0" i="0" u="none" strike="noStrike" dirty="0">
                          <a:solidFill>
                            <a:srgbClr val="000000"/>
                          </a:solidFill>
                          <a:effectLst/>
                          <a:latin typeface="Calibri" panose="020F0502020204030204" pitchFamily="34" charset="0"/>
                        </a:rPr>
                        <a:t>                      N=</a:t>
                      </a:r>
                      <a:r>
                        <a:rPr lang="en-GB" sz="2800" u="none" strike="noStrike" dirty="0">
                          <a:effectLst/>
                        </a:rPr>
                        <a:t>104</a:t>
                      </a:r>
                      <a:endParaRPr lang="en-GB" sz="2800" b="0" i="0" u="none" strike="noStrike" dirty="0">
                        <a:solidFill>
                          <a:srgbClr val="000000"/>
                        </a:solidFill>
                        <a:effectLst/>
                        <a:latin typeface="Calibri" panose="020F0502020204030204" pitchFamily="34" charset="0"/>
                      </a:endParaRPr>
                    </a:p>
                  </a:txBody>
                  <a:tcPr marL="4762" marR="4762" marT="4760" marB="0" anchor="b"/>
                </a:tc>
                <a:tc hMerge="1">
                  <a:txBody>
                    <a:bodyPr/>
                    <a:lstStyle/>
                    <a:p>
                      <a:pPr algn="ctr" fontAlgn="b"/>
                      <a:r>
                        <a:rPr lang="en-GB" sz="2800" u="none" strike="noStrike" dirty="0">
                          <a:effectLst/>
                        </a:rPr>
                        <a:t>104</a:t>
                      </a:r>
                      <a:endParaRPr lang="en-GB" sz="2800" b="0" i="0" u="none" strike="noStrike" dirty="0">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775866989"/>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57D78DE-BFBE-494E-949D-44FDCCEA99A1}"/>
              </a:ext>
            </a:extLst>
          </p:cNvPr>
          <p:cNvSpPr>
            <a:spLocks noGrp="1" noChangeArrowheads="1"/>
          </p:cNvSpPr>
          <p:nvPr>
            <p:ph type="title"/>
          </p:nvPr>
        </p:nvSpPr>
        <p:spPr>
          <a:xfrm>
            <a:off x="1981200" y="274639"/>
            <a:ext cx="8229600" cy="777875"/>
          </a:xfrm>
        </p:spPr>
        <p:txBody>
          <a:bodyPr/>
          <a:lstStyle/>
          <a:p>
            <a:pPr eaLnBrk="1" hangingPunct="1">
              <a:defRPr/>
            </a:pPr>
            <a:r>
              <a:rPr lang="en-GB" dirty="0">
                <a:ea typeface="+mj-ea"/>
              </a:rPr>
              <a:t>Data</a:t>
            </a:r>
          </a:p>
        </p:txBody>
      </p:sp>
      <p:sp>
        <p:nvSpPr>
          <p:cNvPr id="7171" name="Rectangle 3">
            <a:extLst>
              <a:ext uri="{FF2B5EF4-FFF2-40B4-BE49-F238E27FC236}">
                <a16:creationId xmlns:a16="http://schemas.microsoft.com/office/drawing/2014/main" id="{38B73CA9-C3C2-489B-9160-4C5CF09936AB}"/>
              </a:ext>
            </a:extLst>
          </p:cNvPr>
          <p:cNvSpPr>
            <a:spLocks noGrp="1" noChangeArrowheads="1"/>
          </p:cNvSpPr>
          <p:nvPr>
            <p:ph type="body" idx="1"/>
          </p:nvPr>
        </p:nvSpPr>
        <p:spPr>
          <a:xfrm>
            <a:off x="86263" y="1341438"/>
            <a:ext cx="11392619" cy="5122622"/>
          </a:xfrm>
        </p:spPr>
        <p:txBody>
          <a:bodyPr/>
          <a:lstStyle/>
          <a:p>
            <a:pPr eaLnBrk="1" hangingPunct="1">
              <a:buFontTx/>
              <a:buNone/>
              <a:defRPr/>
            </a:pPr>
            <a:r>
              <a:rPr lang="en-GB" dirty="0">
                <a:ea typeface="+mn-ea"/>
              </a:rPr>
              <a:t>	</a:t>
            </a:r>
            <a:r>
              <a:rPr lang="en-GB" sz="2400" dirty="0"/>
              <a:t>Questioned asked to a group of university students</a:t>
            </a:r>
          </a:p>
          <a:p>
            <a:pPr eaLnBrk="1" hangingPunct="1">
              <a:buFontTx/>
              <a:buNone/>
              <a:defRPr/>
            </a:pPr>
            <a:endParaRPr lang="en-GB" sz="2400" dirty="0"/>
          </a:p>
          <a:p>
            <a:pPr eaLnBrk="1" hangingPunct="1">
              <a:buFontTx/>
              <a:buNone/>
              <a:defRPr/>
            </a:pPr>
            <a:r>
              <a:rPr lang="en-GB" sz="2400" dirty="0"/>
              <a:t>Qu.</a:t>
            </a:r>
          </a:p>
          <a:p>
            <a:pPr eaLnBrk="1" hangingPunct="1">
              <a:buFontTx/>
              <a:buNone/>
              <a:defRPr/>
            </a:pPr>
            <a:r>
              <a:rPr lang="en-GB" sz="2400" dirty="0">
                <a:solidFill>
                  <a:srgbClr val="FF0000"/>
                </a:solidFill>
              </a:rPr>
              <a:t>Do you regular attain 5X30 minutes exercise?</a:t>
            </a:r>
          </a:p>
          <a:p>
            <a:pPr eaLnBrk="1" hangingPunct="1">
              <a:buFontTx/>
              <a:buNone/>
              <a:defRPr/>
            </a:pPr>
            <a:r>
              <a:rPr lang="en-GB" sz="2400" dirty="0">
                <a:solidFill>
                  <a:srgbClr val="FF0000"/>
                </a:solidFill>
              </a:rPr>
              <a:t>Answer - Y</a:t>
            </a:r>
            <a:r>
              <a:rPr lang="en-US" sz="2400" dirty="0">
                <a:solidFill>
                  <a:srgbClr val="FF0000"/>
                </a:solidFill>
              </a:rPr>
              <a:t>e</a:t>
            </a:r>
            <a:r>
              <a:rPr lang="en-GB" sz="2400" dirty="0">
                <a:solidFill>
                  <a:srgbClr val="FF0000"/>
                </a:solidFill>
              </a:rPr>
              <a:t>s or No.</a:t>
            </a:r>
          </a:p>
          <a:p>
            <a:pPr eaLnBrk="1" hangingPunct="1">
              <a:buFontTx/>
              <a:buNone/>
              <a:defRPr/>
            </a:pPr>
            <a:endParaRPr lang="en-GB" sz="2400" dirty="0">
              <a:solidFill>
                <a:srgbClr val="FF0000"/>
              </a:solidFill>
            </a:endParaRPr>
          </a:p>
          <a:p>
            <a:pPr eaLnBrk="1" hangingPunct="1">
              <a:buFontTx/>
              <a:buNone/>
              <a:defRPr/>
            </a:pPr>
            <a:r>
              <a:rPr lang="en-GB" sz="2400" dirty="0"/>
              <a:t>Qu.</a:t>
            </a:r>
          </a:p>
          <a:p>
            <a:pPr eaLnBrk="1" hangingPunct="1">
              <a:buFontTx/>
              <a:buNone/>
              <a:defRPr/>
            </a:pPr>
            <a:r>
              <a:rPr lang="en-GB" sz="2400" dirty="0">
                <a:solidFill>
                  <a:srgbClr val="FF0000"/>
                </a:solidFill>
              </a:rPr>
              <a:t>Are you male or female?</a:t>
            </a:r>
          </a:p>
          <a:p>
            <a:pPr eaLnBrk="1" hangingPunct="1">
              <a:buFontTx/>
              <a:buNone/>
              <a:defRPr/>
            </a:pPr>
            <a:endParaRPr lang="en-GB" sz="2400" dirty="0"/>
          </a:p>
          <a:p>
            <a:pPr eaLnBrk="1" hangingPunct="1">
              <a:buFontTx/>
              <a:buNone/>
              <a:defRPr/>
            </a:pPr>
            <a:r>
              <a:rPr lang="en-GB" sz="2400" dirty="0"/>
              <a:t>	Therefore, survey and questionnaire data are often analysed using Chi squared. </a:t>
            </a:r>
          </a:p>
        </p:txBody>
      </p:sp>
      <p:graphicFrame>
        <p:nvGraphicFramePr>
          <p:cNvPr id="2" name="Table 1">
            <a:extLst>
              <a:ext uri="{FF2B5EF4-FFF2-40B4-BE49-F238E27FC236}">
                <a16:creationId xmlns:a16="http://schemas.microsoft.com/office/drawing/2014/main" id="{DD6EA248-3287-49C5-8F1E-FA467741A415}"/>
              </a:ext>
            </a:extLst>
          </p:cNvPr>
          <p:cNvGraphicFramePr>
            <a:graphicFrameLocks noGrp="1"/>
          </p:cNvGraphicFramePr>
          <p:nvPr/>
        </p:nvGraphicFramePr>
        <p:xfrm>
          <a:off x="6167439" y="3284538"/>
          <a:ext cx="3624261" cy="1439862"/>
        </p:xfrm>
        <a:graphic>
          <a:graphicData uri="http://schemas.openxmlformats.org/drawingml/2006/table">
            <a:tbl>
              <a:tblPr firstRow="1" bandRow="1">
                <a:tableStyleId>{5C22544A-7EE6-4342-B048-85BDC9FD1C3A}</a:tableStyleId>
              </a:tblPr>
              <a:tblGrid>
                <a:gridCol w="1208087">
                  <a:extLst>
                    <a:ext uri="{9D8B030D-6E8A-4147-A177-3AD203B41FA5}">
                      <a16:colId xmlns:a16="http://schemas.microsoft.com/office/drawing/2014/main" val="20000"/>
                    </a:ext>
                  </a:extLst>
                </a:gridCol>
                <a:gridCol w="1208087">
                  <a:extLst>
                    <a:ext uri="{9D8B030D-6E8A-4147-A177-3AD203B41FA5}">
                      <a16:colId xmlns:a16="http://schemas.microsoft.com/office/drawing/2014/main" val="20001"/>
                    </a:ext>
                  </a:extLst>
                </a:gridCol>
                <a:gridCol w="1208087">
                  <a:extLst>
                    <a:ext uri="{9D8B030D-6E8A-4147-A177-3AD203B41FA5}">
                      <a16:colId xmlns:a16="http://schemas.microsoft.com/office/drawing/2014/main" val="20002"/>
                    </a:ext>
                  </a:extLst>
                </a:gridCol>
              </a:tblGrid>
              <a:tr h="479954">
                <a:tc>
                  <a:txBody>
                    <a:bodyPr/>
                    <a:lstStyle/>
                    <a:p>
                      <a:endParaRPr lang="en-GB" sz="1800" dirty="0">
                        <a:solidFill>
                          <a:schemeClr val="tx1"/>
                        </a:solidFill>
                      </a:endParaRPr>
                    </a:p>
                  </a:txBody>
                  <a:tcPr marL="91445" marR="91445" marT="45711" marB="45711"/>
                </a:tc>
                <a:tc>
                  <a:txBody>
                    <a:bodyPr/>
                    <a:lstStyle/>
                    <a:p>
                      <a:pPr algn="ctr"/>
                      <a:r>
                        <a:rPr lang="en-GB" sz="1800" dirty="0">
                          <a:solidFill>
                            <a:schemeClr val="tx1"/>
                          </a:solidFill>
                        </a:rPr>
                        <a:t>Yes</a:t>
                      </a:r>
                    </a:p>
                  </a:txBody>
                  <a:tcPr marL="91445" marR="91445" marT="45711" marB="45711"/>
                </a:tc>
                <a:tc>
                  <a:txBody>
                    <a:bodyPr/>
                    <a:lstStyle/>
                    <a:p>
                      <a:pPr algn="ctr"/>
                      <a:r>
                        <a:rPr lang="en-GB" sz="1800" dirty="0">
                          <a:solidFill>
                            <a:schemeClr val="tx1"/>
                          </a:solidFill>
                        </a:rPr>
                        <a:t>No</a:t>
                      </a:r>
                    </a:p>
                  </a:txBody>
                  <a:tcPr marL="91445" marR="91445" marT="45711" marB="45711"/>
                </a:tc>
                <a:extLst>
                  <a:ext uri="{0D108BD9-81ED-4DB2-BD59-A6C34878D82A}">
                    <a16:rowId xmlns:a16="http://schemas.microsoft.com/office/drawing/2014/main" val="10000"/>
                  </a:ext>
                </a:extLst>
              </a:tr>
              <a:tr h="479954">
                <a:tc>
                  <a:txBody>
                    <a:bodyPr/>
                    <a:lstStyle/>
                    <a:p>
                      <a:r>
                        <a:rPr lang="en-GB" sz="1800" dirty="0"/>
                        <a:t>Male</a:t>
                      </a:r>
                    </a:p>
                  </a:txBody>
                  <a:tcPr marL="91445" marR="91445" marT="45711" marB="45711"/>
                </a:tc>
                <a:tc>
                  <a:txBody>
                    <a:bodyPr/>
                    <a:lstStyle/>
                    <a:p>
                      <a:pPr algn="ctr"/>
                      <a:r>
                        <a:rPr lang="en-GB" sz="1800" dirty="0"/>
                        <a:t>?</a:t>
                      </a:r>
                    </a:p>
                  </a:txBody>
                  <a:tcPr marL="91445" marR="91445" marT="45711" marB="45711"/>
                </a:tc>
                <a:tc>
                  <a:txBody>
                    <a:bodyPr/>
                    <a:lstStyle/>
                    <a:p>
                      <a:pPr algn="ctr"/>
                      <a:r>
                        <a:rPr lang="en-GB" sz="1800" dirty="0"/>
                        <a:t>?</a:t>
                      </a:r>
                    </a:p>
                  </a:txBody>
                  <a:tcPr marL="91445" marR="91445" marT="45711" marB="45711"/>
                </a:tc>
                <a:extLst>
                  <a:ext uri="{0D108BD9-81ED-4DB2-BD59-A6C34878D82A}">
                    <a16:rowId xmlns:a16="http://schemas.microsoft.com/office/drawing/2014/main" val="10001"/>
                  </a:ext>
                </a:extLst>
              </a:tr>
              <a:tr h="479954">
                <a:tc>
                  <a:txBody>
                    <a:bodyPr/>
                    <a:lstStyle/>
                    <a:p>
                      <a:r>
                        <a:rPr lang="en-GB" sz="1800" dirty="0"/>
                        <a:t>Female</a:t>
                      </a:r>
                    </a:p>
                  </a:txBody>
                  <a:tcPr marL="91445" marR="91445" marT="45711" marB="45711"/>
                </a:tc>
                <a:tc>
                  <a:txBody>
                    <a:bodyPr/>
                    <a:lstStyle/>
                    <a:p>
                      <a:pPr algn="ctr"/>
                      <a:r>
                        <a:rPr lang="en-GB" sz="1800" dirty="0"/>
                        <a:t>?</a:t>
                      </a:r>
                    </a:p>
                  </a:txBody>
                  <a:tcPr marL="91445" marR="91445" marT="45711" marB="45711"/>
                </a:tc>
                <a:tc>
                  <a:txBody>
                    <a:bodyPr/>
                    <a:lstStyle/>
                    <a:p>
                      <a:pPr algn="ctr"/>
                      <a:r>
                        <a:rPr lang="en-GB" sz="1800" dirty="0"/>
                        <a:t>?</a:t>
                      </a:r>
                    </a:p>
                  </a:txBody>
                  <a:tcPr marL="91445" marR="91445" marT="45711" marB="45711"/>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A6FA288-9378-480B-BD48-4B5D98A4E74F}"/>
              </a:ext>
            </a:extLst>
          </p:cNvPr>
          <p:cNvSpPr>
            <a:spLocks noGrp="1" noChangeArrowheads="1"/>
          </p:cNvSpPr>
          <p:nvPr>
            <p:ph type="title"/>
          </p:nvPr>
        </p:nvSpPr>
        <p:spPr/>
        <p:txBody>
          <a:bodyPr/>
          <a:lstStyle/>
          <a:p>
            <a:pPr eaLnBrk="1" hangingPunct="1">
              <a:defRPr/>
            </a:pPr>
            <a:r>
              <a:rPr lang="en-GB">
                <a:ea typeface="+mj-ea"/>
              </a:rPr>
              <a:t>Convert your words to Numbers</a:t>
            </a:r>
          </a:p>
        </p:txBody>
      </p:sp>
      <p:sp>
        <p:nvSpPr>
          <p:cNvPr id="8195" name="Rectangle 3">
            <a:extLst>
              <a:ext uri="{FF2B5EF4-FFF2-40B4-BE49-F238E27FC236}">
                <a16:creationId xmlns:a16="http://schemas.microsoft.com/office/drawing/2014/main" id="{2930BD0C-FA26-46E9-AB3A-197D0DB12B76}"/>
              </a:ext>
            </a:extLst>
          </p:cNvPr>
          <p:cNvSpPr>
            <a:spLocks noGrp="1" noChangeArrowheads="1"/>
          </p:cNvSpPr>
          <p:nvPr>
            <p:ph type="body" idx="1"/>
          </p:nvPr>
        </p:nvSpPr>
        <p:spPr/>
        <p:txBody>
          <a:bodyPr>
            <a:normAutofit lnSpcReduction="10000"/>
          </a:bodyPr>
          <a:lstStyle/>
          <a:p>
            <a:pPr marL="0" indent="0" algn="ctr">
              <a:buNone/>
              <a:defRPr/>
            </a:pPr>
            <a:r>
              <a:rPr lang="en-GB" altLang="en-US" dirty="0">
                <a:solidFill>
                  <a:srgbClr val="FF0000"/>
                </a:solidFill>
              </a:rPr>
              <a:t>For SPSS to work you need to;</a:t>
            </a:r>
          </a:p>
          <a:p>
            <a:pPr marL="0" indent="0">
              <a:buFontTx/>
              <a:buAutoNum type="arabicPeriod"/>
              <a:defRPr/>
            </a:pPr>
            <a:endParaRPr lang="en-GB" altLang="en-US" dirty="0"/>
          </a:p>
          <a:p>
            <a:pPr marL="0" indent="0">
              <a:buNone/>
              <a:defRPr/>
            </a:pPr>
            <a:r>
              <a:rPr lang="en-GB" altLang="en-US" dirty="0"/>
              <a:t>Convert gender to 1 and 2 in the values cell (variable view) </a:t>
            </a:r>
          </a:p>
          <a:p>
            <a:pPr marL="0" indent="0">
              <a:buNone/>
              <a:defRPr/>
            </a:pPr>
            <a:endParaRPr lang="en-GB" altLang="en-US" dirty="0"/>
          </a:p>
          <a:p>
            <a:pPr marL="0" indent="0">
              <a:buNone/>
              <a:defRPr/>
            </a:pPr>
            <a:r>
              <a:rPr lang="en-GB" altLang="en-US" dirty="0"/>
              <a:t>	 males=1 and females=2.</a:t>
            </a:r>
          </a:p>
          <a:p>
            <a:pPr marL="0" indent="0">
              <a:buFontTx/>
              <a:buAutoNum type="arabicPeriod"/>
              <a:defRPr/>
            </a:pPr>
            <a:endParaRPr lang="en-GB" altLang="en-US" dirty="0"/>
          </a:p>
          <a:p>
            <a:pPr marL="0" indent="0">
              <a:buNone/>
              <a:defRPr/>
            </a:pPr>
            <a:r>
              <a:rPr lang="en-GB" altLang="en-US" dirty="0"/>
              <a:t>The covert the answer in the value box (variable view)</a:t>
            </a:r>
          </a:p>
          <a:p>
            <a:pPr marL="0" indent="0">
              <a:buNone/>
              <a:defRPr/>
            </a:pPr>
            <a:endParaRPr lang="en-GB" altLang="en-US" dirty="0"/>
          </a:p>
          <a:p>
            <a:pPr marL="0" indent="0">
              <a:buNone/>
              <a:defRPr/>
            </a:pPr>
            <a:r>
              <a:rPr lang="en-GB" altLang="en-US" dirty="0"/>
              <a:t>	Inactive=3 and active=4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EE12B-7E66-46C2-B560-48CD4F4AF5E6}"/>
              </a:ext>
            </a:extLst>
          </p:cNvPr>
          <p:cNvSpPr>
            <a:spLocks noGrp="1"/>
          </p:cNvSpPr>
          <p:nvPr>
            <p:ph type="title"/>
          </p:nvPr>
        </p:nvSpPr>
        <p:spPr/>
        <p:txBody>
          <a:bodyPr/>
          <a:lstStyle/>
          <a:p>
            <a:pPr eaLnBrk="1" hangingPunct="1">
              <a:defRPr/>
            </a:pPr>
            <a:r>
              <a:rPr lang="en-US" dirty="0">
                <a:ea typeface="+mj-ea"/>
              </a:rPr>
              <a:t>Data view</a:t>
            </a:r>
          </a:p>
        </p:txBody>
      </p:sp>
      <p:sp>
        <p:nvSpPr>
          <p:cNvPr id="3" name="Content Placeholder 2">
            <a:extLst>
              <a:ext uri="{FF2B5EF4-FFF2-40B4-BE49-F238E27FC236}">
                <a16:creationId xmlns:a16="http://schemas.microsoft.com/office/drawing/2014/main" id="{6123321D-8EB2-463F-9785-FC7EC149969E}"/>
              </a:ext>
            </a:extLst>
          </p:cNvPr>
          <p:cNvSpPr>
            <a:spLocks noGrp="1"/>
          </p:cNvSpPr>
          <p:nvPr>
            <p:ph idx="1"/>
          </p:nvPr>
        </p:nvSpPr>
        <p:spPr/>
        <p:txBody>
          <a:bodyPr/>
          <a:lstStyle/>
          <a:p>
            <a:pPr eaLnBrk="1" hangingPunct="1">
              <a:defRPr/>
            </a:pPr>
            <a:r>
              <a:rPr lang="en-US" dirty="0">
                <a:ea typeface="+mn-ea"/>
              </a:rPr>
              <a:t>Copy and paste from excel spreadsheet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0376-946B-43D6-A133-1919E2B5DCBC}"/>
              </a:ext>
            </a:extLst>
          </p:cNvPr>
          <p:cNvSpPr>
            <a:spLocks noGrp="1"/>
          </p:cNvSpPr>
          <p:nvPr>
            <p:ph type="title"/>
          </p:nvPr>
        </p:nvSpPr>
        <p:spPr/>
        <p:txBody>
          <a:bodyPr/>
          <a:lstStyle/>
          <a:p>
            <a:pPr eaLnBrk="1" hangingPunct="1">
              <a:defRPr/>
            </a:pPr>
            <a:r>
              <a:rPr lang="en-US" dirty="0">
                <a:ea typeface="+mj-ea"/>
              </a:rPr>
              <a:t>Conducting Chi squares</a:t>
            </a:r>
          </a:p>
        </p:txBody>
      </p:sp>
      <p:sp>
        <p:nvSpPr>
          <p:cNvPr id="3" name="Content Placeholder 2">
            <a:extLst>
              <a:ext uri="{FF2B5EF4-FFF2-40B4-BE49-F238E27FC236}">
                <a16:creationId xmlns:a16="http://schemas.microsoft.com/office/drawing/2014/main" id="{9E16E21F-9732-43C0-A75F-258CC9336869}"/>
              </a:ext>
            </a:extLst>
          </p:cNvPr>
          <p:cNvSpPr>
            <a:spLocks noGrp="1"/>
          </p:cNvSpPr>
          <p:nvPr>
            <p:ph idx="1"/>
          </p:nvPr>
        </p:nvSpPr>
        <p:spPr/>
        <p:txBody>
          <a:bodyPr/>
          <a:lstStyle/>
          <a:p>
            <a:pPr marL="0" indent="0">
              <a:buNone/>
              <a:defRPr/>
            </a:pPr>
            <a:r>
              <a:rPr lang="en-US" altLang="en-US" dirty="0" err="1">
                <a:solidFill>
                  <a:srgbClr val="FF0000"/>
                </a:solidFill>
                <a:ea typeface="+mn-ea"/>
              </a:rPr>
              <a:t>Analyse</a:t>
            </a:r>
            <a:r>
              <a:rPr lang="en-US" altLang="en-US" dirty="0">
                <a:solidFill>
                  <a:srgbClr val="FF0000"/>
                </a:solidFill>
                <a:ea typeface="+mn-ea"/>
              </a:rPr>
              <a:t> – descriptive – crosstabs</a:t>
            </a:r>
          </a:p>
          <a:p>
            <a:pPr marL="0" indent="0">
              <a:buNone/>
              <a:defRPr/>
            </a:pPr>
            <a:r>
              <a:rPr lang="en-US" altLang="en-US" dirty="0">
                <a:ea typeface="+mn-ea"/>
              </a:rPr>
              <a:t>Move gender into the rows box</a:t>
            </a:r>
          </a:p>
          <a:p>
            <a:pPr marL="0" indent="0">
              <a:buNone/>
              <a:defRPr/>
            </a:pPr>
            <a:r>
              <a:rPr lang="en-US" altLang="en-US" dirty="0">
                <a:ea typeface="+mn-ea"/>
              </a:rPr>
              <a:t>Move activity into the columns box</a:t>
            </a:r>
          </a:p>
          <a:p>
            <a:pPr marL="0" indent="0" algn="ctr">
              <a:buNone/>
              <a:defRPr/>
            </a:pPr>
            <a:r>
              <a:rPr lang="en-US" altLang="en-US" sz="2400" dirty="0"/>
              <a:t>(doesn’t matter if you get it the other way round)</a:t>
            </a:r>
          </a:p>
          <a:p>
            <a:pPr marL="0" indent="0">
              <a:buNone/>
              <a:defRPr/>
            </a:pPr>
            <a:r>
              <a:rPr lang="en-US" altLang="en-US" dirty="0">
                <a:ea typeface="+mn-ea"/>
              </a:rPr>
              <a:t>Click on </a:t>
            </a:r>
            <a:r>
              <a:rPr lang="en-US" altLang="en-US" dirty="0">
                <a:solidFill>
                  <a:srgbClr val="0070C0"/>
                </a:solidFill>
                <a:ea typeface="+mn-ea"/>
              </a:rPr>
              <a:t>statistic</a:t>
            </a:r>
            <a:r>
              <a:rPr lang="en-US" altLang="en-US" dirty="0">
                <a:ea typeface="+mn-ea"/>
              </a:rPr>
              <a:t> and tick </a:t>
            </a:r>
            <a:r>
              <a:rPr lang="en-US" altLang="en-US" dirty="0">
                <a:solidFill>
                  <a:srgbClr val="FF0000"/>
                </a:solidFill>
                <a:ea typeface="+mn-ea"/>
              </a:rPr>
              <a:t>chi squared </a:t>
            </a:r>
            <a:r>
              <a:rPr lang="en-US" altLang="en-US" dirty="0">
                <a:ea typeface="+mn-ea"/>
              </a:rPr>
              <a:t>– continue</a:t>
            </a:r>
          </a:p>
          <a:p>
            <a:pPr marL="0" indent="0">
              <a:buNone/>
              <a:defRPr/>
            </a:pPr>
            <a:r>
              <a:rPr lang="en-US" altLang="en-US" dirty="0">
                <a:ea typeface="+mn-ea"/>
              </a:rPr>
              <a:t>Click on </a:t>
            </a:r>
            <a:r>
              <a:rPr lang="en-US" altLang="en-US" dirty="0">
                <a:solidFill>
                  <a:srgbClr val="FF0000"/>
                </a:solidFill>
                <a:ea typeface="+mn-ea"/>
              </a:rPr>
              <a:t>cells</a:t>
            </a:r>
            <a:r>
              <a:rPr lang="en-US" altLang="en-US" dirty="0">
                <a:ea typeface="+mn-ea"/>
              </a:rPr>
              <a:t> and tick </a:t>
            </a:r>
            <a:r>
              <a:rPr lang="en-US" altLang="en-US" dirty="0">
                <a:solidFill>
                  <a:srgbClr val="FF0000"/>
                </a:solidFill>
                <a:ea typeface="+mn-ea"/>
              </a:rPr>
              <a:t>observes, expected </a:t>
            </a:r>
            <a:r>
              <a:rPr lang="en-US" altLang="en-US" dirty="0">
                <a:ea typeface="+mn-ea"/>
              </a:rPr>
              <a:t>and </a:t>
            </a:r>
            <a:r>
              <a:rPr lang="en-US" altLang="en-US" dirty="0">
                <a:solidFill>
                  <a:srgbClr val="FF0000"/>
                </a:solidFill>
                <a:ea typeface="+mn-ea"/>
              </a:rPr>
              <a:t>standardized</a:t>
            </a:r>
            <a:r>
              <a:rPr lang="en-US" altLang="en-US" dirty="0">
                <a:ea typeface="+mn-ea"/>
              </a:rPr>
              <a:t> </a:t>
            </a:r>
            <a:r>
              <a:rPr lang="en-US" altLang="en-US" dirty="0">
                <a:solidFill>
                  <a:srgbClr val="FF0000"/>
                </a:solidFill>
                <a:ea typeface="+mn-ea"/>
              </a:rPr>
              <a:t>adjusted residuals </a:t>
            </a:r>
            <a:r>
              <a:rPr lang="en-US" altLang="en-US" dirty="0">
                <a:ea typeface="+mn-ea"/>
              </a:rPr>
              <a:t>then </a:t>
            </a:r>
            <a:r>
              <a:rPr lang="en-US" altLang="en-US" dirty="0">
                <a:solidFill>
                  <a:srgbClr val="FF0000"/>
                </a:solidFill>
                <a:ea typeface="+mn-ea"/>
              </a:rPr>
              <a:t>continue</a:t>
            </a:r>
          </a:p>
          <a:p>
            <a:pPr marL="0" indent="0">
              <a:buNone/>
              <a:defRPr/>
            </a:pPr>
            <a:r>
              <a:rPr lang="en-US" altLang="en-US" dirty="0">
                <a:solidFill>
                  <a:srgbClr val="000000"/>
                </a:solidFill>
                <a:ea typeface="+mn-ea"/>
              </a:rPr>
              <a:t>Click </a:t>
            </a:r>
            <a:r>
              <a:rPr lang="en-US" altLang="en-US" dirty="0">
                <a:solidFill>
                  <a:srgbClr val="FF0000"/>
                </a:solidFill>
                <a:ea typeface="+mn-ea"/>
              </a:rPr>
              <a:t>OK</a:t>
            </a:r>
          </a:p>
          <a:p>
            <a:pPr marL="0" indent="0">
              <a:buNone/>
              <a:defRPr/>
            </a:pPr>
            <a:endParaRPr lang="en-US" altLang="en-US" dirty="0">
              <a:ea typeface="+mn-e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2467C-430C-4676-871A-F5735DBF6C21}"/>
              </a:ext>
            </a:extLst>
          </p:cNvPr>
          <p:cNvSpPr>
            <a:spLocks noGrp="1"/>
          </p:cNvSpPr>
          <p:nvPr>
            <p:ph type="title"/>
          </p:nvPr>
        </p:nvSpPr>
        <p:spPr>
          <a:xfrm>
            <a:off x="1992313" y="31750"/>
            <a:ext cx="8229600" cy="704850"/>
          </a:xfrm>
        </p:spPr>
        <p:txBody>
          <a:bodyPr/>
          <a:lstStyle/>
          <a:p>
            <a:pPr eaLnBrk="1" hangingPunct="1">
              <a:defRPr/>
            </a:pPr>
            <a:r>
              <a:rPr lang="en-US" dirty="0">
                <a:ea typeface="+mj-ea"/>
              </a:rPr>
              <a:t>SPSS output</a:t>
            </a:r>
          </a:p>
        </p:txBody>
      </p:sp>
      <p:graphicFrame>
        <p:nvGraphicFramePr>
          <p:cNvPr id="4" name="Table 3">
            <a:extLst>
              <a:ext uri="{FF2B5EF4-FFF2-40B4-BE49-F238E27FC236}">
                <a16:creationId xmlns:a16="http://schemas.microsoft.com/office/drawing/2014/main" id="{06AA16D1-B57C-4E99-BDBB-102B1AB50045}"/>
              </a:ext>
            </a:extLst>
          </p:cNvPr>
          <p:cNvGraphicFramePr>
            <a:graphicFrameLocks noGrp="1"/>
          </p:cNvGraphicFramePr>
          <p:nvPr/>
        </p:nvGraphicFramePr>
        <p:xfrm>
          <a:off x="2640013" y="1557338"/>
          <a:ext cx="6121400" cy="1219200"/>
        </p:xfrm>
        <a:graphic>
          <a:graphicData uri="http://schemas.openxmlformats.org/drawingml/2006/table">
            <a:tbl>
              <a:tblPr/>
              <a:tblGrid>
                <a:gridCol w="1263650">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gridCol w="809625">
                  <a:extLst>
                    <a:ext uri="{9D8B030D-6E8A-4147-A177-3AD203B41FA5}">
                      <a16:colId xmlns:a16="http://schemas.microsoft.com/office/drawing/2014/main" val="20002"/>
                    </a:ext>
                  </a:extLst>
                </a:gridCol>
                <a:gridCol w="809625">
                  <a:extLst>
                    <a:ext uri="{9D8B030D-6E8A-4147-A177-3AD203B41FA5}">
                      <a16:colId xmlns:a16="http://schemas.microsoft.com/office/drawing/2014/main" val="20003"/>
                    </a:ext>
                  </a:extLst>
                </a:gridCol>
                <a:gridCol w="809625">
                  <a:extLst>
                    <a:ext uri="{9D8B030D-6E8A-4147-A177-3AD203B41FA5}">
                      <a16:colId xmlns:a16="http://schemas.microsoft.com/office/drawing/2014/main" val="20004"/>
                    </a:ext>
                  </a:extLst>
                </a:gridCol>
                <a:gridCol w="809625">
                  <a:extLst>
                    <a:ext uri="{9D8B030D-6E8A-4147-A177-3AD203B41FA5}">
                      <a16:colId xmlns:a16="http://schemas.microsoft.com/office/drawing/2014/main" val="20005"/>
                    </a:ext>
                  </a:extLst>
                </a:gridCol>
                <a:gridCol w="809625">
                  <a:extLst>
                    <a:ext uri="{9D8B030D-6E8A-4147-A177-3AD203B41FA5}">
                      <a16:colId xmlns:a16="http://schemas.microsoft.com/office/drawing/2014/main" val="20006"/>
                    </a:ext>
                  </a:extLst>
                </a:gridCol>
              </a:tblGrid>
              <a:tr h="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dirty="0">
                          <a:ln>
                            <a:noFill/>
                          </a:ln>
                          <a:solidFill>
                            <a:srgbClr val="000000"/>
                          </a:solidFill>
                          <a:effectLst/>
                          <a:latin typeface="Arial" charset="0"/>
                          <a:ea typeface="ＭＳ Ｐゴシック" pitchFamily="34" charset="-128"/>
                        </a:rPr>
                        <a:t>Case Processing Summary</a:t>
                      </a:r>
                      <a:endParaRPr kumimoji="0" lang="en-GB" altLang="en-US" sz="20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row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 </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grid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dirty="0">
                          <a:ln>
                            <a:noFill/>
                          </a:ln>
                          <a:solidFill>
                            <a:srgbClr val="000000"/>
                          </a:solidFill>
                          <a:effectLst/>
                          <a:latin typeface="Arial" charset="0"/>
                          <a:ea typeface="ＭＳ Ｐゴシック" pitchFamily="34" charset="-128"/>
                        </a:rPr>
                        <a:t>Cases</a:t>
                      </a:r>
                      <a:endParaRPr kumimoji="0" lang="en-GB" altLang="en-US" sz="20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0">
                <a:tc v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Valid</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Missing</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extLst>
                  <a:ext uri="{0D108BD9-81ED-4DB2-BD59-A6C34878D82A}">
                    <a16:rowId xmlns:a16="http://schemas.microsoft.com/office/drawing/2014/main" val="10002"/>
                  </a:ext>
                </a:extLst>
              </a:tr>
              <a:tr h="0">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0">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gender * activity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dirty="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bl>
          </a:graphicData>
        </a:graphic>
      </p:graphicFrame>
      <p:graphicFrame>
        <p:nvGraphicFramePr>
          <p:cNvPr id="5" name="Table 4">
            <a:extLst>
              <a:ext uri="{FF2B5EF4-FFF2-40B4-BE49-F238E27FC236}">
                <a16:creationId xmlns:a16="http://schemas.microsoft.com/office/drawing/2014/main" id="{FEF45852-F623-4FAB-B46E-D6DE8BE76786}"/>
              </a:ext>
            </a:extLst>
          </p:cNvPr>
          <p:cNvGraphicFramePr>
            <a:graphicFrameLocks noGrp="1"/>
          </p:cNvGraphicFramePr>
          <p:nvPr/>
        </p:nvGraphicFramePr>
        <p:xfrm>
          <a:off x="2640013" y="3357564"/>
          <a:ext cx="6248400" cy="2568503"/>
        </p:xfrm>
        <a:graphic>
          <a:graphicData uri="http://schemas.openxmlformats.org/drawingml/2006/table">
            <a:tbl>
              <a:tblPr/>
              <a:tblGrid>
                <a:gridCol w="1127125">
                  <a:extLst>
                    <a:ext uri="{9D8B030D-6E8A-4147-A177-3AD203B41FA5}">
                      <a16:colId xmlns:a16="http://schemas.microsoft.com/office/drawing/2014/main" val="20000"/>
                    </a:ext>
                  </a:extLst>
                </a:gridCol>
                <a:gridCol w="1127125">
                  <a:extLst>
                    <a:ext uri="{9D8B030D-6E8A-4147-A177-3AD203B41FA5}">
                      <a16:colId xmlns:a16="http://schemas.microsoft.com/office/drawing/2014/main" val="20001"/>
                    </a:ext>
                  </a:extLst>
                </a:gridCol>
                <a:gridCol w="1128713">
                  <a:extLst>
                    <a:ext uri="{9D8B030D-6E8A-4147-A177-3AD203B41FA5}">
                      <a16:colId xmlns:a16="http://schemas.microsoft.com/office/drawing/2014/main" val="20002"/>
                    </a:ext>
                  </a:extLst>
                </a:gridCol>
                <a:gridCol w="715962">
                  <a:extLst>
                    <a:ext uri="{9D8B030D-6E8A-4147-A177-3AD203B41FA5}">
                      <a16:colId xmlns:a16="http://schemas.microsoft.com/office/drawing/2014/main" val="20003"/>
                    </a:ext>
                  </a:extLst>
                </a:gridCol>
                <a:gridCol w="715963">
                  <a:extLst>
                    <a:ext uri="{9D8B030D-6E8A-4147-A177-3AD203B41FA5}">
                      <a16:colId xmlns:a16="http://schemas.microsoft.com/office/drawing/2014/main" val="20004"/>
                    </a:ext>
                  </a:extLst>
                </a:gridCol>
                <a:gridCol w="715962">
                  <a:extLst>
                    <a:ext uri="{9D8B030D-6E8A-4147-A177-3AD203B41FA5}">
                      <a16:colId xmlns:a16="http://schemas.microsoft.com/office/drawing/2014/main" val="20005"/>
                    </a:ext>
                  </a:extLst>
                </a:gridCol>
                <a:gridCol w="717550">
                  <a:extLst>
                    <a:ext uri="{9D8B030D-6E8A-4147-A177-3AD203B41FA5}">
                      <a16:colId xmlns:a16="http://schemas.microsoft.com/office/drawing/2014/main" val="20006"/>
                    </a:ext>
                  </a:extLst>
                </a:gridCol>
              </a:tblGrid>
              <a:tr h="19806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charset="0"/>
                          <a:ea typeface="ＭＳ Ｐゴシック" pitchFamily="34" charset="-128"/>
                        </a:rPr>
                        <a:t>gender * activity </a:t>
                      </a:r>
                      <a:r>
                        <a:rPr kumimoji="0" lang="en-GB" altLang="en-US" sz="1200" b="0" i="0" u="none" strike="noStrike" cap="none" normalizeH="0" baseline="0" dirty="0" err="1">
                          <a:ln>
                            <a:noFill/>
                          </a:ln>
                          <a:solidFill>
                            <a:srgbClr val="000000"/>
                          </a:solidFill>
                          <a:effectLst/>
                          <a:latin typeface="Arial" charset="0"/>
                          <a:ea typeface="ＭＳ Ｐゴシック" pitchFamily="34" charset="-128"/>
                        </a:rPr>
                        <a:t>Crosstabulation</a:t>
                      </a: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8060">
                <a:tc rowSpan="2" grid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rowSpan="2" hMerge="1">
                  <a:txBody>
                    <a:bodyPr/>
                    <a:lstStyle/>
                    <a:p>
                      <a:endParaRPr lang="en-GB"/>
                    </a:p>
                  </a:txBody>
                  <a:tcPr/>
                </a:tc>
                <a:tc grid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activity</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row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207292">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inactive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vMerge="1">
                  <a:txBody>
                    <a:bodyPr/>
                    <a:lstStyle/>
                    <a:p>
                      <a:endParaRPr lang="en-GB"/>
                    </a:p>
                  </a:txBody>
                  <a:tcPr/>
                </a:tc>
                <a:extLst>
                  <a:ext uri="{0D108BD9-81ED-4DB2-BD59-A6C34878D82A}">
                    <a16:rowId xmlns:a16="http://schemas.microsoft.com/office/drawing/2014/main" val="10002"/>
                  </a:ext>
                </a:extLst>
              </a:tr>
              <a:tr h="207292">
                <a:tc row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35</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207292">
                <a:tc vMerge="1">
                  <a:txBody>
                    <a:bodyPr/>
                    <a:lstStyle/>
                    <a:p>
                      <a:endParaRPr lang="en-GB"/>
                    </a:p>
                  </a:txBody>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female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23</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7"/>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8"/>
                  </a:ext>
                </a:extLst>
              </a:tr>
              <a:tr h="207292">
                <a:tc rowSpan="2"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9"/>
                  </a:ext>
                </a:extLst>
              </a:tr>
              <a:tr h="207292">
                <a:tc gridSpan="2"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charset="0"/>
                          <a:ea typeface="ＭＳ Ｐゴシック" pitchFamily="34" charset="-128"/>
                        </a:rPr>
                        <a:t>104.0</a:t>
                      </a: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89C6-69B8-4FDE-9D49-EEDCF3A2A11D}"/>
              </a:ext>
            </a:extLst>
          </p:cNvPr>
          <p:cNvSpPr>
            <a:spLocks noGrp="1"/>
          </p:cNvSpPr>
          <p:nvPr>
            <p:ph type="title"/>
          </p:nvPr>
        </p:nvSpPr>
        <p:spPr/>
        <p:txBody>
          <a:bodyPr/>
          <a:lstStyle/>
          <a:p>
            <a:pPr>
              <a:defRPr/>
            </a:pPr>
            <a:r>
              <a:rPr lang="en-GB" dirty="0">
                <a:ea typeface="+mj-ea"/>
              </a:rPr>
              <a:t>CHI Squared Output </a:t>
            </a:r>
          </a:p>
        </p:txBody>
      </p:sp>
      <p:graphicFrame>
        <p:nvGraphicFramePr>
          <p:cNvPr id="4" name="Table 3">
            <a:extLst>
              <a:ext uri="{FF2B5EF4-FFF2-40B4-BE49-F238E27FC236}">
                <a16:creationId xmlns:a16="http://schemas.microsoft.com/office/drawing/2014/main" id="{49ED6AA3-606D-4509-A614-9746FC820B8C}"/>
              </a:ext>
            </a:extLst>
          </p:cNvPr>
          <p:cNvGraphicFramePr>
            <a:graphicFrameLocks noGrp="1"/>
          </p:cNvGraphicFramePr>
          <p:nvPr/>
        </p:nvGraphicFramePr>
        <p:xfrm>
          <a:off x="2208214" y="1916113"/>
          <a:ext cx="7920037" cy="4576761"/>
        </p:xfrm>
        <a:graphic>
          <a:graphicData uri="http://schemas.openxmlformats.org/drawingml/2006/table">
            <a:tbl>
              <a:tblPr/>
              <a:tblGrid>
                <a:gridCol w="3255962">
                  <a:extLst>
                    <a:ext uri="{9D8B030D-6E8A-4147-A177-3AD203B41FA5}">
                      <a16:colId xmlns:a16="http://schemas.microsoft.com/office/drawing/2014/main" val="20000"/>
                    </a:ext>
                  </a:extLst>
                </a:gridCol>
                <a:gridCol w="1355725">
                  <a:extLst>
                    <a:ext uri="{9D8B030D-6E8A-4147-A177-3AD203B41FA5}">
                      <a16:colId xmlns:a16="http://schemas.microsoft.com/office/drawing/2014/main" val="20001"/>
                    </a:ext>
                  </a:extLst>
                </a:gridCol>
                <a:gridCol w="1354138">
                  <a:extLst>
                    <a:ext uri="{9D8B030D-6E8A-4147-A177-3AD203B41FA5}">
                      <a16:colId xmlns:a16="http://schemas.microsoft.com/office/drawing/2014/main" val="20002"/>
                    </a:ext>
                  </a:extLst>
                </a:gridCol>
                <a:gridCol w="1954212">
                  <a:extLst>
                    <a:ext uri="{9D8B030D-6E8A-4147-A177-3AD203B41FA5}">
                      <a16:colId xmlns:a16="http://schemas.microsoft.com/office/drawing/2014/main" val="20003"/>
                    </a:ext>
                  </a:extLst>
                </a:gridCol>
              </a:tblGrid>
              <a:tr h="427097">
                <a:tc gridSpan="4">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Arial" charset="0"/>
                          <a:ea typeface="ＭＳ Ｐゴシック" pitchFamily="34" charset="-128"/>
                        </a:rPr>
                        <a:t>Chi-Square Tests</a:t>
                      </a:r>
                      <a:endParaRPr kumimoji="0" lang="en-GB" altLang="en-US" sz="3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854193">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Value</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dirty="0" err="1">
                          <a:ln>
                            <a:noFill/>
                          </a:ln>
                          <a:solidFill>
                            <a:srgbClr val="000000"/>
                          </a:solidFill>
                          <a:effectLst/>
                          <a:latin typeface="Arial" charset="0"/>
                          <a:ea typeface="ＭＳ Ｐゴシック" pitchFamily="34" charset="-128"/>
                        </a:rPr>
                        <a:t>df</a:t>
                      </a:r>
                      <a:endParaRPr kumimoji="0" lang="en-GB" altLang="en-US" sz="3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dirty="0" err="1">
                          <a:ln>
                            <a:noFill/>
                          </a:ln>
                          <a:solidFill>
                            <a:srgbClr val="000000"/>
                          </a:solidFill>
                          <a:effectLst/>
                          <a:latin typeface="Arial" charset="0"/>
                          <a:ea typeface="ＭＳ Ｐゴシック" pitchFamily="34" charset="-128"/>
                        </a:rPr>
                        <a:t>Asymp</a:t>
                      </a:r>
                      <a:r>
                        <a:rPr kumimoji="0" lang="en-GB" altLang="en-US" sz="2000" b="0" i="0" u="none" strike="noStrike" cap="none" normalizeH="0" baseline="0" dirty="0">
                          <a:ln>
                            <a:noFill/>
                          </a:ln>
                          <a:solidFill>
                            <a:srgbClr val="000000"/>
                          </a:solidFill>
                          <a:effectLst/>
                          <a:latin typeface="Arial" charset="0"/>
                          <a:ea typeface="ＭＳ Ｐゴシック" pitchFamily="34" charset="-128"/>
                        </a:rPr>
                        <a:t>. Sig.</a:t>
                      </a:r>
                    </a:p>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charset="0"/>
                          <a:ea typeface="ＭＳ Ｐゴシック" pitchFamily="34" charset="-128"/>
                        </a:rPr>
                        <a:t> (2-sided)</a:t>
                      </a:r>
                      <a:endParaRPr kumimoji="0" lang="en-GB" altLang="en-US" sz="3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Pearson Chi-Square</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6.755</a:t>
                      </a:r>
                      <a:r>
                        <a:rPr kumimoji="0" lang="en-GB" altLang="en-US" sz="2400" b="0" i="0" u="none" strike="noStrike" cap="none" normalizeH="0" baseline="30000">
                          <a:ln>
                            <a:noFill/>
                          </a:ln>
                          <a:solidFill>
                            <a:srgbClr val="FF0000"/>
                          </a:solidFill>
                          <a:effectLst/>
                          <a:latin typeface="Arial" charset="0"/>
                          <a:ea typeface="ＭＳ Ｐゴシック" pitchFamily="34" charset="-128"/>
                        </a:rPr>
                        <a:t>a</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2</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.034</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Likelihood Ratio</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7.566</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2</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.023</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457263">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Arial" charset="0"/>
                          <a:ea typeface="ＭＳ Ｐゴシック" pitchFamily="34" charset="-128"/>
                        </a:rPr>
                        <a:t>Linear-by-Linear Association</a:t>
                      </a:r>
                      <a:endParaRPr kumimoji="0" lang="en-GB" altLang="en-US" sz="3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6.504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.011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70113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N of Valid Cases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1282877">
                <a:tc gridSpan="4">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a. 0 cells (.0%) have expected count less than 5. The minimum expected count is 22.56.</a:t>
                      </a:r>
                    </a:p>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b. Computed only for a 2x2 table</a:t>
                      </a:r>
                    </a:p>
                    <a:p>
                      <a:pPr marL="0" marR="0" lvl="0" indent="0" algn="ctr" defTabSz="457200" rtl="0" eaLnBrk="1" fontAlgn="base" latinLnBrk="0" hangingPunct="1">
                        <a:lnSpc>
                          <a:spcPts val="16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Arial" charset="0"/>
                          <a:ea typeface="ＭＳ Ｐゴシック" pitchFamily="34" charset="-128"/>
                        </a:rPr>
                        <a:t> </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EB286AA7-5BFD-4E99-9D5B-67B17ACD9D15}"/>
              </a:ext>
            </a:extLst>
          </p:cNvPr>
          <p:cNvSpPr>
            <a:spLocks noGrp="1"/>
          </p:cNvSpPr>
          <p:nvPr>
            <p:ph type="sldNum" sz="quarter" idx="12"/>
          </p:nvPr>
        </p:nvSpPr>
        <p:spPr>
          <a:xfrm>
            <a:off x="1981200" y="6245225"/>
            <a:ext cx="2133600" cy="476250"/>
          </a:xfrm>
        </p:spPr>
        <p:txBody>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l">
              <a:spcBef>
                <a:spcPct val="0"/>
              </a:spcBef>
              <a:buFontTx/>
              <a:buNone/>
            </a:pPr>
            <a:r>
              <a:rPr lang="en-US" altLang="ko-KR" sz="1400"/>
              <a:t>SW318 Social Work Statistics Slide </a:t>
            </a:r>
            <a:fld id="{D89ED773-BC28-417C-B2B2-B073982F1F49}" type="slidenum">
              <a:rPr lang="en-US" altLang="ko-KR" sz="1400"/>
              <a:pPr algn="l">
                <a:spcBef>
                  <a:spcPct val="0"/>
                </a:spcBef>
                <a:buFontTx/>
                <a:buNone/>
              </a:pPr>
              <a:t>13</a:t>
            </a:fld>
            <a:endParaRPr lang="en-US" altLang="ko-KR" sz="1400"/>
          </a:p>
        </p:txBody>
      </p:sp>
      <p:sp>
        <p:nvSpPr>
          <p:cNvPr id="23554" name="Rectangle 2">
            <a:extLst>
              <a:ext uri="{FF2B5EF4-FFF2-40B4-BE49-F238E27FC236}">
                <a16:creationId xmlns:a16="http://schemas.microsoft.com/office/drawing/2014/main" id="{DA0776A3-E42D-44AE-9B79-EBA6C08EA146}"/>
              </a:ext>
            </a:extLst>
          </p:cNvPr>
          <p:cNvSpPr>
            <a:spLocks noGrp="1" noChangeArrowheads="1"/>
          </p:cNvSpPr>
          <p:nvPr>
            <p:ph type="title"/>
          </p:nvPr>
        </p:nvSpPr>
        <p:spPr/>
        <p:txBody>
          <a:bodyPr/>
          <a:lstStyle/>
          <a:p>
            <a:pPr eaLnBrk="1" hangingPunct="1">
              <a:defRPr/>
            </a:pPr>
            <a:r>
              <a:rPr lang="en-US" altLang="ko-KR" b="1" dirty="0">
                <a:ea typeface="굴림" charset="0"/>
                <a:cs typeface="굴림" charset="0"/>
              </a:rPr>
              <a:t>Chi-Square Test of Independence</a:t>
            </a:r>
          </a:p>
        </p:txBody>
      </p:sp>
      <p:pic>
        <p:nvPicPr>
          <p:cNvPr id="23555" name="Picture 3">
            <a:extLst>
              <a:ext uri="{FF2B5EF4-FFF2-40B4-BE49-F238E27FC236}">
                <a16:creationId xmlns:a16="http://schemas.microsoft.com/office/drawing/2014/main" id="{99449807-3C7F-44C8-92C1-37AA0218C902}"/>
              </a:ext>
            </a:extLst>
          </p:cNvPr>
          <p:cNvPicPr>
            <a:picLocks noGrp="1" noChangeAspect="1" noChangeArrowheads="1"/>
          </p:cNvPicPr>
          <p:nvPr>
            <p:ph type="body" idx="1"/>
          </p:nvPr>
        </p:nvPicPr>
        <p:blipFill>
          <a:blip r:embed="rId2"/>
          <a:srcRect/>
          <a:stretch>
            <a:fillRect/>
          </a:stretch>
        </p:blipFill>
        <p:spPr>
          <a:xfrm>
            <a:off x="2927350" y="1935164"/>
            <a:ext cx="6216650" cy="4770437"/>
          </a:xfrm>
        </p:spPr>
      </p:pic>
      <p:sp>
        <p:nvSpPr>
          <p:cNvPr id="23556" name="Rectangle 4">
            <a:extLst>
              <a:ext uri="{FF2B5EF4-FFF2-40B4-BE49-F238E27FC236}">
                <a16:creationId xmlns:a16="http://schemas.microsoft.com/office/drawing/2014/main" id="{5BB11619-5A19-4C04-AD1E-1C4EC04E5CEA}"/>
              </a:ext>
            </a:extLst>
          </p:cNvPr>
          <p:cNvSpPr>
            <a:spLocks noChangeArrowheads="1"/>
          </p:cNvSpPr>
          <p:nvPr/>
        </p:nvSpPr>
        <p:spPr bwMode="auto">
          <a:xfrm>
            <a:off x="2971800" y="6172200"/>
            <a:ext cx="3352800" cy="457200"/>
          </a:xfrm>
          <a:prstGeom prst="rect">
            <a:avLst/>
          </a:prstGeom>
          <a:noFill/>
          <a:ln w="28575">
            <a:solidFill>
              <a:srgbClr val="FF0000"/>
            </a:solidFill>
            <a:miter lim="800000"/>
            <a:headEnd type="none" w="sm" len="sm"/>
            <a:tailEnd type="none" w="sm" len="sm"/>
          </a:ln>
          <a:effectLst/>
          <a:extLst>
            <a:ext uri="{909E8E84-426E-40DD-AFC4-6F175D3DCCD1}">
              <a14:hiddenFill xmlns:a14="http://schemas.microsoft.com/office/drawing/2010/main">
                <a:solidFill>
                  <a:srgbClr val="FFFF99"/>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eaLnBrk="1" hangingPunct="1">
              <a:defRPr/>
            </a:pPr>
            <a:endParaRPr lang="en-US">
              <a:latin typeface="Arial" charset="0"/>
              <a:ea typeface="ＭＳ Ｐゴシック" charset="0"/>
            </a:endParaRPr>
          </a:p>
        </p:txBody>
      </p:sp>
      <p:sp>
        <p:nvSpPr>
          <p:cNvPr id="23557" name="AutoShape 5">
            <a:extLst>
              <a:ext uri="{FF2B5EF4-FFF2-40B4-BE49-F238E27FC236}">
                <a16:creationId xmlns:a16="http://schemas.microsoft.com/office/drawing/2014/main" id="{AAF9D186-22B1-478F-A25F-0233E139B24E}"/>
              </a:ext>
            </a:extLst>
          </p:cNvPr>
          <p:cNvSpPr>
            <a:spLocks noChangeArrowheads="1"/>
          </p:cNvSpPr>
          <p:nvPr/>
        </p:nvSpPr>
        <p:spPr bwMode="auto">
          <a:xfrm>
            <a:off x="6477000" y="3741739"/>
            <a:ext cx="3867150" cy="2860675"/>
          </a:xfrm>
          <a:prstGeom prst="wedgeRoundRectCallout">
            <a:avLst>
              <a:gd name="adj1" fmla="val -55569"/>
              <a:gd name="adj2" fmla="val 48208"/>
              <a:gd name="adj3" fmla="val 16667"/>
            </a:avLst>
          </a:prstGeom>
          <a:solidFill>
            <a:srgbClr val="FFFF99"/>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defRPr/>
            </a:pPr>
            <a:r>
              <a:rPr lang="en-US" altLang="ko-KR" sz="1800" dirty="0"/>
              <a:t>In the table Chi-Square Tests result, SPSS also tells us that </a:t>
            </a:r>
            <a:r>
              <a:rPr lang="ko-KR" altLang="en-US" sz="1800" dirty="0"/>
              <a:t>“</a:t>
            </a:r>
            <a:r>
              <a:rPr lang="en-US" altLang="ko-KR" sz="1800" dirty="0"/>
              <a:t>0 cells have expected count less than 5 and the minimum expected count is 70.63</a:t>
            </a:r>
            <a:r>
              <a:rPr lang="ko-KR" altLang="en-US" sz="1800" dirty="0"/>
              <a:t>”</a:t>
            </a:r>
            <a:r>
              <a:rPr lang="en-US" altLang="ko-KR" sz="1800" dirty="0"/>
              <a:t>.</a:t>
            </a:r>
          </a:p>
          <a:p>
            <a:pPr>
              <a:defRPr/>
            </a:pPr>
            <a:endParaRPr lang="en-US" altLang="ko-KR" sz="1800" dirty="0"/>
          </a:p>
          <a:p>
            <a:pPr>
              <a:defRPr/>
            </a:pPr>
            <a:r>
              <a:rPr lang="en-US" altLang="ko-KR" sz="1800" dirty="0"/>
              <a:t>The sample size requirement for the chi-square test of independence is satisfied.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B906-CB1E-42C7-95D1-D8C1D92C1CAE}"/>
              </a:ext>
            </a:extLst>
          </p:cNvPr>
          <p:cNvSpPr>
            <a:spLocks noGrp="1"/>
          </p:cNvSpPr>
          <p:nvPr>
            <p:ph type="title"/>
          </p:nvPr>
        </p:nvSpPr>
        <p:spPr/>
        <p:txBody>
          <a:bodyPr/>
          <a:lstStyle/>
          <a:p>
            <a:pPr eaLnBrk="1" hangingPunct="1">
              <a:defRPr/>
            </a:pPr>
            <a:r>
              <a:rPr lang="en-US" dirty="0">
                <a:ea typeface="+mj-ea"/>
              </a:rPr>
              <a:t>Interpreting the data</a:t>
            </a:r>
          </a:p>
        </p:txBody>
      </p:sp>
      <p:sp>
        <p:nvSpPr>
          <p:cNvPr id="3" name="Content Placeholder 2">
            <a:extLst>
              <a:ext uri="{FF2B5EF4-FFF2-40B4-BE49-F238E27FC236}">
                <a16:creationId xmlns:a16="http://schemas.microsoft.com/office/drawing/2014/main" id="{9F3296F7-B484-4A8A-ABEF-E6411BF6C2E8}"/>
              </a:ext>
            </a:extLst>
          </p:cNvPr>
          <p:cNvSpPr>
            <a:spLocks noGrp="1"/>
          </p:cNvSpPr>
          <p:nvPr>
            <p:ph idx="1"/>
          </p:nvPr>
        </p:nvSpPr>
        <p:spPr/>
        <p:txBody>
          <a:bodyPr/>
          <a:lstStyle/>
          <a:p>
            <a:pPr eaLnBrk="1" hangingPunct="1">
              <a:defRPr/>
            </a:pPr>
            <a:r>
              <a:rPr lang="en-US" dirty="0">
                <a:ea typeface="+mn-ea"/>
              </a:rPr>
              <a:t>For Chi squared to be used there need to be no cells with expected counts less than 5.</a:t>
            </a:r>
          </a:p>
          <a:p>
            <a:pPr eaLnBrk="1" hangingPunct="1">
              <a:defRPr/>
            </a:pPr>
            <a:endParaRPr lang="en-US" dirty="0">
              <a:ea typeface="+mn-ea"/>
            </a:endParaRPr>
          </a:p>
          <a:p>
            <a:pPr eaLnBrk="1" hangingPunct="1">
              <a:defRPr/>
            </a:pPr>
            <a:r>
              <a:rPr lang="en-US" dirty="0">
                <a:ea typeface="+mn-ea"/>
              </a:rPr>
              <a:t>Consider significance using </a:t>
            </a:r>
            <a:r>
              <a:rPr lang="en-US" dirty="0" err="1">
                <a:ea typeface="+mn-ea"/>
              </a:rPr>
              <a:t>Pearsons</a:t>
            </a:r>
            <a:r>
              <a:rPr lang="en-US" dirty="0">
                <a:ea typeface="+mn-ea"/>
              </a:rPr>
              <a:t> Chi squared.</a:t>
            </a:r>
          </a:p>
          <a:p>
            <a:pPr eaLnBrk="1" hangingPunct="1">
              <a:defRPr/>
            </a:pPr>
            <a:endParaRPr lang="en-US" dirty="0">
              <a:ea typeface="+mn-ea"/>
            </a:endParaRPr>
          </a:p>
          <a:p>
            <a:pPr eaLnBrk="1" hangingPunct="1">
              <a:defRPr/>
            </a:pPr>
            <a:r>
              <a:rPr lang="en-US" dirty="0">
                <a:ea typeface="+mn-ea"/>
              </a:rPr>
              <a:t>If significant which is higher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CE21B-9104-4CA1-9B2E-628825199B4B}"/>
              </a:ext>
            </a:extLst>
          </p:cNvPr>
          <p:cNvSpPr>
            <a:spLocks noGrp="1"/>
          </p:cNvSpPr>
          <p:nvPr>
            <p:ph type="title"/>
          </p:nvPr>
        </p:nvSpPr>
        <p:spPr/>
        <p:txBody>
          <a:bodyPr/>
          <a:lstStyle/>
          <a:p>
            <a:pPr eaLnBrk="1" hangingPunct="1">
              <a:defRPr/>
            </a:pPr>
            <a:r>
              <a:rPr lang="en-US" dirty="0">
                <a:ea typeface="+mj-ea"/>
              </a:rPr>
              <a:t>Reporting the data</a:t>
            </a:r>
          </a:p>
        </p:txBody>
      </p:sp>
      <p:sp>
        <p:nvSpPr>
          <p:cNvPr id="3" name="Content Placeholder 2">
            <a:extLst>
              <a:ext uri="{FF2B5EF4-FFF2-40B4-BE49-F238E27FC236}">
                <a16:creationId xmlns:a16="http://schemas.microsoft.com/office/drawing/2014/main" id="{2CEACA46-50B9-4A9D-8BCD-5A38BE9F0591}"/>
              </a:ext>
            </a:extLst>
          </p:cNvPr>
          <p:cNvSpPr>
            <a:spLocks noGrp="1"/>
          </p:cNvSpPr>
          <p:nvPr>
            <p:ph idx="1"/>
          </p:nvPr>
        </p:nvSpPr>
        <p:spPr/>
        <p:txBody>
          <a:bodyPr/>
          <a:lstStyle/>
          <a:p>
            <a:pPr eaLnBrk="1" hangingPunct="1">
              <a:defRPr/>
            </a:pPr>
            <a:r>
              <a:rPr lang="en-US" dirty="0">
                <a:ea typeface="+mn-ea"/>
              </a:rPr>
              <a:t>A </a:t>
            </a:r>
            <a:r>
              <a:rPr lang="en-US" dirty="0" err="1">
                <a:ea typeface="+mn-ea"/>
              </a:rPr>
              <a:t>Pearsons</a:t>
            </a:r>
            <a:r>
              <a:rPr lang="en-US" dirty="0">
                <a:ea typeface="+mn-ea"/>
              </a:rPr>
              <a:t> chi squared analysis considering the activity levels of males and females reported that men were more likely to achieve 5X30 than females</a:t>
            </a:r>
          </a:p>
          <a:p>
            <a:pPr marL="0" indent="0" algn="ctr">
              <a:buNone/>
              <a:defRPr/>
            </a:pPr>
            <a:r>
              <a:rPr lang="en-US" dirty="0">
                <a:solidFill>
                  <a:srgbClr val="FF0000"/>
                </a:solidFill>
                <a:ea typeface="+mn-ea"/>
              </a:rPr>
              <a:t>(X</a:t>
            </a:r>
            <a:r>
              <a:rPr lang="en-US" baseline="30000" dirty="0">
                <a:solidFill>
                  <a:srgbClr val="FF0000"/>
                </a:solidFill>
                <a:ea typeface="+mn-ea"/>
              </a:rPr>
              <a:t>2</a:t>
            </a:r>
            <a:r>
              <a:rPr lang="en-US" dirty="0">
                <a:solidFill>
                  <a:srgbClr val="FF0000"/>
                </a:solidFill>
                <a:ea typeface="+mn-ea"/>
              </a:rPr>
              <a:t> (1,n=104) = 6.755, p =.034)</a:t>
            </a:r>
          </a:p>
          <a:p>
            <a:pPr eaLnBrk="1" hangingPunct="1">
              <a:defRPr/>
            </a:pPr>
            <a:endParaRPr lang="en-US" dirty="0">
              <a:ea typeface="+mn-ea"/>
            </a:endParaRPr>
          </a:p>
          <a:p>
            <a:pPr marL="0" indent="0">
              <a:buNone/>
              <a:defRPr/>
            </a:pPr>
            <a:r>
              <a:rPr lang="en-US" dirty="0">
                <a:ea typeface="+mn-ea"/>
              </a:rPr>
              <a:t>Where </a:t>
            </a:r>
            <a:r>
              <a:rPr lang="en-US" sz="2000" dirty="0"/>
              <a:t>- Chi square(</a:t>
            </a:r>
            <a:r>
              <a:rPr lang="en-US" sz="2000" dirty="0" err="1"/>
              <a:t>d.f</a:t>
            </a:r>
            <a:r>
              <a:rPr lang="en-US" sz="2000" dirty="0"/>
              <a:t>, number)=PCS value, significance.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BFBF-F68E-4680-A613-EA8F268D838C}"/>
              </a:ext>
            </a:extLst>
          </p:cNvPr>
          <p:cNvSpPr>
            <a:spLocks noGrp="1"/>
          </p:cNvSpPr>
          <p:nvPr>
            <p:ph type="title"/>
          </p:nvPr>
        </p:nvSpPr>
        <p:spPr/>
        <p:txBody>
          <a:bodyPr/>
          <a:lstStyle/>
          <a:p>
            <a:pPr eaLnBrk="1" hangingPunct="1">
              <a:defRPr/>
            </a:pPr>
            <a:r>
              <a:rPr lang="en-US" dirty="0">
                <a:ea typeface="+mj-ea"/>
              </a:rPr>
              <a:t>Alternative Chi Squared</a:t>
            </a:r>
          </a:p>
        </p:txBody>
      </p:sp>
      <p:sp>
        <p:nvSpPr>
          <p:cNvPr id="3" name="Content Placeholder 2">
            <a:extLst>
              <a:ext uri="{FF2B5EF4-FFF2-40B4-BE49-F238E27FC236}">
                <a16:creationId xmlns:a16="http://schemas.microsoft.com/office/drawing/2014/main" id="{5051A0FD-F7F1-40D1-9C06-C5E02C26EC99}"/>
              </a:ext>
            </a:extLst>
          </p:cNvPr>
          <p:cNvSpPr>
            <a:spLocks noGrp="1"/>
          </p:cNvSpPr>
          <p:nvPr>
            <p:ph idx="1"/>
          </p:nvPr>
        </p:nvSpPr>
        <p:spPr>
          <a:xfrm>
            <a:off x="1981200" y="1600201"/>
            <a:ext cx="8229600" cy="1323975"/>
          </a:xfrm>
        </p:spPr>
        <p:txBody>
          <a:bodyPr/>
          <a:lstStyle/>
          <a:p>
            <a:pPr marL="0" indent="0">
              <a:buNone/>
              <a:defRPr/>
            </a:pPr>
            <a:r>
              <a:rPr lang="en-US" dirty="0">
                <a:ea typeface="+mn-ea"/>
              </a:rPr>
              <a:t>Rather than input all the data you can add up the numbers in each groups and get;</a:t>
            </a:r>
          </a:p>
          <a:p>
            <a:pPr marL="0" indent="0">
              <a:buNone/>
              <a:defRPr/>
            </a:pPr>
            <a:endParaRPr lang="en-US" dirty="0">
              <a:ea typeface="+mn-ea"/>
            </a:endParaRPr>
          </a:p>
        </p:txBody>
      </p:sp>
      <p:graphicFrame>
        <p:nvGraphicFramePr>
          <p:cNvPr id="4" name="Table 3">
            <a:extLst>
              <a:ext uri="{FF2B5EF4-FFF2-40B4-BE49-F238E27FC236}">
                <a16:creationId xmlns:a16="http://schemas.microsoft.com/office/drawing/2014/main" id="{C1394BF3-73BE-4A5F-947E-5B51F34DFBCC}"/>
              </a:ext>
            </a:extLst>
          </p:cNvPr>
          <p:cNvGraphicFramePr>
            <a:graphicFrameLocks noGrp="1"/>
          </p:cNvGraphicFramePr>
          <p:nvPr/>
        </p:nvGraphicFramePr>
        <p:xfrm>
          <a:off x="2208214" y="3068638"/>
          <a:ext cx="6408738" cy="2736850"/>
        </p:xfrm>
        <a:graphic>
          <a:graphicData uri="http://schemas.openxmlformats.org/drawingml/2006/table">
            <a:tbl>
              <a:tblPr/>
              <a:tblGrid>
                <a:gridCol w="2136246">
                  <a:extLst>
                    <a:ext uri="{9D8B030D-6E8A-4147-A177-3AD203B41FA5}">
                      <a16:colId xmlns:a16="http://schemas.microsoft.com/office/drawing/2014/main" val="20000"/>
                    </a:ext>
                  </a:extLst>
                </a:gridCol>
                <a:gridCol w="2136246">
                  <a:extLst>
                    <a:ext uri="{9D8B030D-6E8A-4147-A177-3AD203B41FA5}">
                      <a16:colId xmlns:a16="http://schemas.microsoft.com/office/drawing/2014/main" val="20001"/>
                    </a:ext>
                  </a:extLst>
                </a:gridCol>
                <a:gridCol w="2136246">
                  <a:extLst>
                    <a:ext uri="{9D8B030D-6E8A-4147-A177-3AD203B41FA5}">
                      <a16:colId xmlns:a16="http://schemas.microsoft.com/office/drawing/2014/main" val="20002"/>
                    </a:ext>
                  </a:extLst>
                </a:gridCol>
              </a:tblGrid>
              <a:tr h="547370">
                <a:tc>
                  <a:txBody>
                    <a:bodyPr/>
                    <a:lstStyle/>
                    <a:p>
                      <a:pPr algn="ctr" fontAlgn="b"/>
                      <a:endParaRPr lang="en-US" sz="2800" b="0" i="0" u="none" strike="noStrike" dirty="0">
                        <a:solidFill>
                          <a:srgbClr val="000000"/>
                        </a:solidFill>
                        <a:effectLst/>
                        <a:latin typeface="Calibri"/>
                      </a:endParaRPr>
                    </a:p>
                  </a:txBody>
                  <a:tcPr marL="12698" marR="12698" marT="12700" marB="0" anchor="ctr">
                    <a:lnL>
                      <a:noFill/>
                    </a:lnL>
                    <a:lnR>
                      <a:noFill/>
                    </a:lnR>
                    <a:lnT>
                      <a:noFill/>
                    </a:lnT>
                    <a:lnB>
                      <a:noFill/>
                    </a:lnB>
                  </a:tcPr>
                </a:tc>
                <a:tc>
                  <a:txBody>
                    <a:bodyPr/>
                    <a:lstStyle/>
                    <a:p>
                      <a:pPr algn="ctr" fontAlgn="b"/>
                      <a:endParaRPr lang="en-US" sz="2800" b="0" i="0" u="none" strike="noStrike">
                        <a:solidFill>
                          <a:srgbClr val="000000"/>
                        </a:solidFill>
                        <a:effectLst/>
                        <a:latin typeface="Calibri"/>
                      </a:endParaRP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frequency</a:t>
                      </a:r>
                    </a:p>
                  </a:txBody>
                  <a:tcPr marL="12698" marR="12698" marT="12700" marB="0" anchor="ctr">
                    <a:lnL>
                      <a:noFill/>
                    </a:lnL>
                    <a:lnR>
                      <a:noFill/>
                    </a:lnR>
                    <a:lnT>
                      <a:noFill/>
                    </a:lnT>
                    <a:lnB>
                      <a:noFill/>
                    </a:lnB>
                  </a:tcPr>
                </a:tc>
                <a:extLst>
                  <a:ext uri="{0D108BD9-81ED-4DB2-BD59-A6C34878D82A}">
                    <a16:rowId xmlns:a16="http://schemas.microsoft.com/office/drawing/2014/main" val="10000"/>
                  </a:ext>
                </a:extLst>
              </a:tr>
              <a:tr h="547370">
                <a:tc>
                  <a:txBody>
                    <a:bodyPr/>
                    <a:lstStyle/>
                    <a:p>
                      <a:pPr algn="ctr" fontAlgn="b"/>
                      <a:r>
                        <a:rPr lang="en-US" sz="2800" b="0" i="0" u="none" strike="noStrike">
                          <a:solidFill>
                            <a:srgbClr val="000000"/>
                          </a:solidFill>
                          <a:effectLst/>
                          <a:latin typeface="Calibri"/>
                        </a:rPr>
                        <a:t>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active</a:t>
                      </a:r>
                    </a:p>
                  </a:txBody>
                  <a:tcPr marL="12698" marR="12698" marT="12700" marB="0" anchor="ctr">
                    <a:lnL>
                      <a:noFill/>
                    </a:lnL>
                    <a:lnR>
                      <a:noFill/>
                    </a:lnR>
                    <a:lnT>
                      <a:noFill/>
                    </a:lnT>
                    <a:lnB>
                      <a:noFill/>
                    </a:lnB>
                  </a:tcPr>
                </a:tc>
                <a:tc>
                  <a:txBody>
                    <a:bodyPr/>
                    <a:lstStyle/>
                    <a:p>
                      <a:pPr algn="ctr" fontAlgn="b"/>
                      <a:r>
                        <a:rPr lang="en-US" sz="2800" b="0" i="0" u="none" strike="noStrike" dirty="0">
                          <a:solidFill>
                            <a:srgbClr val="000000"/>
                          </a:solidFill>
                          <a:effectLst/>
                          <a:latin typeface="Calibri"/>
                        </a:rPr>
                        <a:t>35</a:t>
                      </a:r>
                    </a:p>
                  </a:txBody>
                  <a:tcPr marL="12698" marR="12698" marT="12700" marB="0" anchor="ctr">
                    <a:lnL>
                      <a:noFill/>
                    </a:lnL>
                    <a:lnR>
                      <a:noFill/>
                    </a:lnR>
                    <a:lnT>
                      <a:noFill/>
                    </a:lnT>
                    <a:lnB>
                      <a:noFill/>
                    </a:lnB>
                  </a:tcPr>
                </a:tc>
                <a:extLst>
                  <a:ext uri="{0D108BD9-81ED-4DB2-BD59-A6C34878D82A}">
                    <a16:rowId xmlns:a16="http://schemas.microsoft.com/office/drawing/2014/main" val="10001"/>
                  </a:ext>
                </a:extLst>
              </a:tr>
              <a:tr h="547370">
                <a:tc>
                  <a:txBody>
                    <a:bodyPr/>
                    <a:lstStyle/>
                    <a:p>
                      <a:pPr algn="ctr" fontAlgn="b"/>
                      <a:r>
                        <a:rPr lang="en-US" sz="2800" b="0" i="0" u="none" strike="noStrike">
                          <a:solidFill>
                            <a:srgbClr val="000000"/>
                          </a:solidFill>
                          <a:effectLst/>
                          <a:latin typeface="Calibri"/>
                        </a:rPr>
                        <a:t>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inactive</a:t>
                      </a:r>
                    </a:p>
                  </a:txBody>
                  <a:tcPr marL="12698" marR="12698" marT="12700" marB="0" anchor="ctr">
                    <a:lnL>
                      <a:noFill/>
                    </a:lnL>
                    <a:lnR>
                      <a:noFill/>
                    </a:lnR>
                    <a:lnT>
                      <a:noFill/>
                    </a:lnT>
                    <a:lnB>
                      <a:noFill/>
                    </a:lnB>
                  </a:tcPr>
                </a:tc>
                <a:tc>
                  <a:txBody>
                    <a:bodyPr/>
                    <a:lstStyle/>
                    <a:p>
                      <a:pPr algn="ctr" fontAlgn="b"/>
                      <a:r>
                        <a:rPr lang="en-US" sz="2800" b="0" i="0" u="none" strike="noStrike" dirty="0">
                          <a:solidFill>
                            <a:srgbClr val="000000"/>
                          </a:solidFill>
                          <a:effectLst/>
                          <a:latin typeface="Calibri"/>
                        </a:rPr>
                        <a:t>17</a:t>
                      </a:r>
                    </a:p>
                  </a:txBody>
                  <a:tcPr marL="12698" marR="12698" marT="12700" marB="0" anchor="ctr">
                    <a:lnL>
                      <a:noFill/>
                    </a:lnL>
                    <a:lnR>
                      <a:noFill/>
                    </a:lnR>
                    <a:lnT>
                      <a:noFill/>
                    </a:lnT>
                    <a:lnB>
                      <a:noFill/>
                    </a:lnB>
                  </a:tcPr>
                </a:tc>
                <a:extLst>
                  <a:ext uri="{0D108BD9-81ED-4DB2-BD59-A6C34878D82A}">
                    <a16:rowId xmlns:a16="http://schemas.microsoft.com/office/drawing/2014/main" val="10002"/>
                  </a:ext>
                </a:extLst>
              </a:tr>
              <a:tr h="547370">
                <a:tc>
                  <a:txBody>
                    <a:bodyPr/>
                    <a:lstStyle/>
                    <a:p>
                      <a:pPr algn="ctr" fontAlgn="b"/>
                      <a:r>
                        <a:rPr lang="en-US" sz="2800" b="0" i="0" u="none" strike="noStrike">
                          <a:solidFill>
                            <a:srgbClr val="000000"/>
                          </a:solidFill>
                          <a:effectLst/>
                          <a:latin typeface="Calibri"/>
                        </a:rPr>
                        <a:t>female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inactive</a:t>
                      </a:r>
                    </a:p>
                  </a:txBody>
                  <a:tcPr marL="12698" marR="12698" marT="12700" marB="0" anchor="ctr">
                    <a:lnL>
                      <a:noFill/>
                    </a:lnL>
                    <a:lnR>
                      <a:noFill/>
                    </a:lnR>
                    <a:lnT>
                      <a:noFill/>
                    </a:lnT>
                    <a:lnB>
                      <a:noFill/>
                    </a:lnB>
                  </a:tcPr>
                </a:tc>
                <a:tc>
                  <a:txBody>
                    <a:bodyPr/>
                    <a:lstStyle/>
                    <a:p>
                      <a:pPr algn="ctr" fontAlgn="b"/>
                      <a:r>
                        <a:rPr lang="en-US" sz="2800" b="0" i="0" u="none" strike="noStrike" dirty="0">
                          <a:solidFill>
                            <a:srgbClr val="000000"/>
                          </a:solidFill>
                          <a:effectLst/>
                          <a:latin typeface="Calibri"/>
                        </a:rPr>
                        <a:t>29</a:t>
                      </a:r>
                    </a:p>
                  </a:txBody>
                  <a:tcPr marL="12698" marR="12698" marT="12700" marB="0" anchor="ctr">
                    <a:lnL>
                      <a:noFill/>
                    </a:lnL>
                    <a:lnR>
                      <a:noFill/>
                    </a:lnR>
                    <a:lnT>
                      <a:noFill/>
                    </a:lnT>
                    <a:lnB>
                      <a:noFill/>
                    </a:lnB>
                  </a:tcPr>
                </a:tc>
                <a:extLst>
                  <a:ext uri="{0D108BD9-81ED-4DB2-BD59-A6C34878D82A}">
                    <a16:rowId xmlns:a16="http://schemas.microsoft.com/office/drawing/2014/main" val="10003"/>
                  </a:ext>
                </a:extLst>
              </a:tr>
              <a:tr h="547370">
                <a:tc>
                  <a:txBody>
                    <a:bodyPr/>
                    <a:lstStyle/>
                    <a:p>
                      <a:pPr algn="ctr" fontAlgn="b"/>
                      <a:r>
                        <a:rPr lang="en-US" sz="2800" b="0" i="0" u="none" strike="noStrike">
                          <a:solidFill>
                            <a:srgbClr val="000000"/>
                          </a:solidFill>
                          <a:effectLst/>
                          <a:latin typeface="Calibri"/>
                        </a:rPr>
                        <a:t>female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active</a:t>
                      </a:r>
                    </a:p>
                  </a:txBody>
                  <a:tcPr marL="12698" marR="12698" marT="12700" marB="0" anchor="ctr">
                    <a:lnL>
                      <a:noFill/>
                    </a:lnL>
                    <a:lnR>
                      <a:noFill/>
                    </a:lnR>
                    <a:lnT>
                      <a:noFill/>
                    </a:lnT>
                    <a:lnB>
                      <a:noFill/>
                    </a:lnB>
                  </a:tcPr>
                </a:tc>
                <a:tc>
                  <a:txBody>
                    <a:bodyPr/>
                    <a:lstStyle/>
                    <a:p>
                      <a:pPr algn="ctr" fontAlgn="b"/>
                      <a:r>
                        <a:rPr lang="en-US" sz="2800" b="0" i="0" u="none" strike="noStrike" dirty="0">
                          <a:solidFill>
                            <a:srgbClr val="000000"/>
                          </a:solidFill>
                          <a:effectLst/>
                          <a:latin typeface="Calibri"/>
                        </a:rPr>
                        <a:t>23</a:t>
                      </a:r>
                    </a:p>
                  </a:txBody>
                  <a:tcPr marL="12698" marR="12698" marT="12700" marB="0" anchor="ctr">
                    <a:lnL>
                      <a:noFill/>
                    </a:lnL>
                    <a:lnR>
                      <a:noFill/>
                    </a:lnR>
                    <a:lnT>
                      <a:noFill/>
                    </a:lnT>
                    <a:lnB>
                      <a:noFill/>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0604-8229-4886-BD03-A0EA5E1DFD56}"/>
              </a:ext>
            </a:extLst>
          </p:cNvPr>
          <p:cNvSpPr>
            <a:spLocks noGrp="1"/>
          </p:cNvSpPr>
          <p:nvPr>
            <p:ph type="title"/>
          </p:nvPr>
        </p:nvSpPr>
        <p:spPr/>
        <p:txBody>
          <a:bodyPr/>
          <a:lstStyle/>
          <a:p>
            <a:pPr eaLnBrk="1" hangingPunct="1">
              <a:defRPr/>
            </a:pPr>
            <a:r>
              <a:rPr lang="en-US" dirty="0">
                <a:ea typeface="+mj-ea"/>
              </a:rPr>
              <a:t>Variable view</a:t>
            </a:r>
          </a:p>
        </p:txBody>
      </p:sp>
      <p:sp>
        <p:nvSpPr>
          <p:cNvPr id="3" name="Content Placeholder 2">
            <a:extLst>
              <a:ext uri="{FF2B5EF4-FFF2-40B4-BE49-F238E27FC236}">
                <a16:creationId xmlns:a16="http://schemas.microsoft.com/office/drawing/2014/main" id="{A7DACBA5-E2D5-49A1-96C1-DABD5185ACCF}"/>
              </a:ext>
            </a:extLst>
          </p:cNvPr>
          <p:cNvSpPr>
            <a:spLocks noGrp="1"/>
          </p:cNvSpPr>
          <p:nvPr>
            <p:ph idx="1"/>
          </p:nvPr>
        </p:nvSpPr>
        <p:spPr/>
        <p:txBody>
          <a:bodyPr/>
          <a:lstStyle/>
          <a:p>
            <a:pPr marL="0" indent="0">
              <a:buNone/>
              <a:defRPr/>
            </a:pPr>
            <a:r>
              <a:rPr lang="en-US" altLang="en-US" dirty="0">
                <a:ea typeface="+mn-ea"/>
              </a:rPr>
              <a:t>Row 1 – input gender and in values 1=male and 2=female</a:t>
            </a:r>
          </a:p>
          <a:p>
            <a:pPr marL="0" indent="0">
              <a:buNone/>
              <a:defRPr/>
            </a:pPr>
            <a:r>
              <a:rPr lang="en-US" altLang="en-US" dirty="0">
                <a:ea typeface="+mn-ea"/>
              </a:rPr>
              <a:t>Row 2 – input activity and in values 3=inactive and 4= active</a:t>
            </a:r>
          </a:p>
          <a:p>
            <a:pPr marL="0" indent="0">
              <a:buNone/>
              <a:defRPr/>
            </a:pPr>
            <a:r>
              <a:rPr lang="en-US" altLang="en-US" dirty="0">
                <a:ea typeface="+mn-ea"/>
              </a:rPr>
              <a:t>Row 3 – number (of counts in that category)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AD164-D12D-46BB-A1F0-3991F80AC811}"/>
              </a:ext>
            </a:extLst>
          </p:cNvPr>
          <p:cNvSpPr>
            <a:spLocks noGrp="1"/>
          </p:cNvSpPr>
          <p:nvPr>
            <p:ph type="title"/>
          </p:nvPr>
        </p:nvSpPr>
        <p:spPr/>
        <p:txBody>
          <a:bodyPr/>
          <a:lstStyle/>
          <a:p>
            <a:pPr eaLnBrk="1" hangingPunct="1">
              <a:defRPr/>
            </a:pPr>
            <a:r>
              <a:rPr lang="en-US" dirty="0">
                <a:ea typeface="+mj-ea"/>
              </a:rPr>
              <a:t>Data view</a:t>
            </a:r>
          </a:p>
        </p:txBody>
      </p:sp>
      <p:sp>
        <p:nvSpPr>
          <p:cNvPr id="3" name="Content Placeholder 2">
            <a:extLst>
              <a:ext uri="{FF2B5EF4-FFF2-40B4-BE49-F238E27FC236}">
                <a16:creationId xmlns:a16="http://schemas.microsoft.com/office/drawing/2014/main" id="{B27B7F37-DCD1-4E02-BB0A-09E5D167C39E}"/>
              </a:ext>
            </a:extLst>
          </p:cNvPr>
          <p:cNvSpPr>
            <a:spLocks noGrp="1"/>
          </p:cNvSpPr>
          <p:nvPr>
            <p:ph idx="1"/>
          </p:nvPr>
        </p:nvSpPr>
        <p:spPr/>
        <p:txBody>
          <a:bodyPr/>
          <a:lstStyle/>
          <a:p>
            <a:pPr eaLnBrk="1" hangingPunct="1">
              <a:defRPr/>
            </a:pPr>
            <a:r>
              <a:rPr lang="en-US" dirty="0">
                <a:ea typeface="+mn-ea"/>
              </a:rPr>
              <a:t>Copy data</a:t>
            </a:r>
          </a:p>
          <a:p>
            <a:pPr marL="0" indent="0">
              <a:buNone/>
              <a:defRPr/>
            </a:pPr>
            <a:endParaRPr lang="en-US" dirty="0">
              <a:ea typeface="+mn-e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A91FB-D336-450E-802D-04455F8AD355}"/>
              </a:ext>
            </a:extLst>
          </p:cNvPr>
          <p:cNvSpPr>
            <a:spLocks noGrp="1"/>
          </p:cNvSpPr>
          <p:nvPr>
            <p:ph type="title"/>
          </p:nvPr>
        </p:nvSpPr>
        <p:spPr/>
        <p:txBody>
          <a:bodyPr/>
          <a:lstStyle/>
          <a:p>
            <a:pPr eaLnBrk="1" hangingPunct="1">
              <a:defRPr/>
            </a:pPr>
            <a:r>
              <a:rPr lang="en-US" dirty="0">
                <a:ea typeface="+mj-ea"/>
              </a:rPr>
              <a:t>Conducting Chi Squared</a:t>
            </a:r>
          </a:p>
        </p:txBody>
      </p:sp>
      <p:sp>
        <p:nvSpPr>
          <p:cNvPr id="3" name="Content Placeholder 2">
            <a:extLst>
              <a:ext uri="{FF2B5EF4-FFF2-40B4-BE49-F238E27FC236}">
                <a16:creationId xmlns:a16="http://schemas.microsoft.com/office/drawing/2014/main" id="{8F09B209-A567-447A-9D27-E650921C6961}"/>
              </a:ext>
            </a:extLst>
          </p:cNvPr>
          <p:cNvSpPr>
            <a:spLocks noGrp="1"/>
          </p:cNvSpPr>
          <p:nvPr>
            <p:ph idx="1"/>
          </p:nvPr>
        </p:nvSpPr>
        <p:spPr/>
        <p:txBody>
          <a:bodyPr/>
          <a:lstStyle/>
          <a:p>
            <a:pPr eaLnBrk="1" hangingPunct="1">
              <a:defRPr/>
            </a:pPr>
            <a:r>
              <a:rPr lang="en-US" dirty="0">
                <a:ea typeface="+mn-ea"/>
              </a:rPr>
              <a:t>Data</a:t>
            </a:r>
          </a:p>
          <a:p>
            <a:pPr eaLnBrk="1" hangingPunct="1">
              <a:defRPr/>
            </a:pPr>
            <a:r>
              <a:rPr lang="en-US" dirty="0">
                <a:ea typeface="+mn-ea"/>
              </a:rPr>
              <a:t>Weight cases </a:t>
            </a:r>
          </a:p>
          <a:p>
            <a:pPr eaLnBrk="1" hangingPunct="1">
              <a:defRPr/>
            </a:pPr>
            <a:r>
              <a:rPr lang="en-US" dirty="0">
                <a:ea typeface="+mn-ea"/>
              </a:rPr>
              <a:t>Weight cases by - move number across</a:t>
            </a:r>
          </a:p>
          <a:p>
            <a:pPr eaLnBrk="1" hangingPunct="1">
              <a:defRPr/>
            </a:pPr>
            <a:r>
              <a:rPr lang="en-US" dirty="0">
                <a:ea typeface="+mn-ea"/>
              </a:rPr>
              <a:t>Ok. (</a:t>
            </a:r>
            <a:r>
              <a:rPr lang="en-US" dirty="0" err="1">
                <a:ea typeface="+mn-ea"/>
              </a:rPr>
              <a:t>Minimise</a:t>
            </a:r>
            <a:r>
              <a:rPr lang="en-US" dirty="0">
                <a:ea typeface="+mn-ea"/>
              </a:rPr>
              <a:t> screen pop up)</a:t>
            </a:r>
          </a:p>
          <a:p>
            <a:pPr eaLnBrk="1" hangingPunct="1">
              <a:defRPr/>
            </a:pPr>
            <a:endParaRPr lang="en-US" dirty="0">
              <a:ea typeface="+mn-ea"/>
            </a:endParaRPr>
          </a:p>
          <a:p>
            <a:pPr eaLnBrk="1" hangingPunct="1">
              <a:defRPr/>
            </a:pPr>
            <a:r>
              <a:rPr lang="en-US" dirty="0">
                <a:ea typeface="+mn-ea"/>
              </a:rPr>
              <a:t>Conduct Chi squared in the same way as before and get the same output.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78CFD-2839-44B1-BCD8-2B376E91AA2C}"/>
              </a:ext>
            </a:extLst>
          </p:cNvPr>
          <p:cNvSpPr>
            <a:spLocks noGrp="1"/>
          </p:cNvSpPr>
          <p:nvPr>
            <p:ph type="title"/>
          </p:nvPr>
        </p:nvSpPr>
        <p:spPr>
          <a:xfrm>
            <a:off x="1992313" y="31750"/>
            <a:ext cx="8229600" cy="704850"/>
          </a:xfrm>
        </p:spPr>
        <p:txBody>
          <a:bodyPr/>
          <a:lstStyle/>
          <a:p>
            <a:pPr eaLnBrk="1" hangingPunct="1">
              <a:defRPr/>
            </a:pPr>
            <a:r>
              <a:rPr lang="en-US" dirty="0">
                <a:ea typeface="+mj-ea"/>
              </a:rPr>
              <a:t>SPSS output</a:t>
            </a:r>
          </a:p>
        </p:txBody>
      </p:sp>
      <p:sp>
        <p:nvSpPr>
          <p:cNvPr id="3" name="Oval 2">
            <a:extLst>
              <a:ext uri="{FF2B5EF4-FFF2-40B4-BE49-F238E27FC236}">
                <a16:creationId xmlns:a16="http://schemas.microsoft.com/office/drawing/2014/main" id="{E8DA3EE6-E41B-41E5-8C93-75B7D5553B53}"/>
              </a:ext>
            </a:extLst>
          </p:cNvPr>
          <p:cNvSpPr/>
          <p:nvPr/>
        </p:nvSpPr>
        <p:spPr>
          <a:xfrm>
            <a:off x="6383339" y="4508501"/>
            <a:ext cx="720725" cy="360363"/>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a:p>
        </p:txBody>
      </p:sp>
      <p:graphicFrame>
        <p:nvGraphicFramePr>
          <p:cNvPr id="4" name="Table 3">
            <a:extLst>
              <a:ext uri="{FF2B5EF4-FFF2-40B4-BE49-F238E27FC236}">
                <a16:creationId xmlns:a16="http://schemas.microsoft.com/office/drawing/2014/main" id="{B3199D11-FF60-4262-9B15-A611C3BA9A78}"/>
              </a:ext>
            </a:extLst>
          </p:cNvPr>
          <p:cNvGraphicFramePr>
            <a:graphicFrameLocks noGrp="1"/>
          </p:cNvGraphicFramePr>
          <p:nvPr/>
        </p:nvGraphicFramePr>
        <p:xfrm>
          <a:off x="2135188" y="765175"/>
          <a:ext cx="6121400" cy="1219200"/>
        </p:xfrm>
        <a:graphic>
          <a:graphicData uri="http://schemas.openxmlformats.org/drawingml/2006/table">
            <a:tbl>
              <a:tblPr/>
              <a:tblGrid>
                <a:gridCol w="1263650">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gridCol w="809625">
                  <a:extLst>
                    <a:ext uri="{9D8B030D-6E8A-4147-A177-3AD203B41FA5}">
                      <a16:colId xmlns:a16="http://schemas.microsoft.com/office/drawing/2014/main" val="20002"/>
                    </a:ext>
                  </a:extLst>
                </a:gridCol>
                <a:gridCol w="809625">
                  <a:extLst>
                    <a:ext uri="{9D8B030D-6E8A-4147-A177-3AD203B41FA5}">
                      <a16:colId xmlns:a16="http://schemas.microsoft.com/office/drawing/2014/main" val="20003"/>
                    </a:ext>
                  </a:extLst>
                </a:gridCol>
                <a:gridCol w="809625">
                  <a:extLst>
                    <a:ext uri="{9D8B030D-6E8A-4147-A177-3AD203B41FA5}">
                      <a16:colId xmlns:a16="http://schemas.microsoft.com/office/drawing/2014/main" val="20004"/>
                    </a:ext>
                  </a:extLst>
                </a:gridCol>
                <a:gridCol w="809625">
                  <a:extLst>
                    <a:ext uri="{9D8B030D-6E8A-4147-A177-3AD203B41FA5}">
                      <a16:colId xmlns:a16="http://schemas.microsoft.com/office/drawing/2014/main" val="20005"/>
                    </a:ext>
                  </a:extLst>
                </a:gridCol>
                <a:gridCol w="809625">
                  <a:extLst>
                    <a:ext uri="{9D8B030D-6E8A-4147-A177-3AD203B41FA5}">
                      <a16:colId xmlns:a16="http://schemas.microsoft.com/office/drawing/2014/main" val="20006"/>
                    </a:ext>
                  </a:extLst>
                </a:gridCol>
              </a:tblGrid>
              <a:tr h="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 Processing Summary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row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 </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grid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Cases</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0">
                <a:tc v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Valid</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Missing</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extLst>
                  <a:ext uri="{0D108BD9-81ED-4DB2-BD59-A6C34878D82A}">
                    <a16:rowId xmlns:a16="http://schemas.microsoft.com/office/drawing/2014/main" val="10002"/>
                  </a:ext>
                </a:extLst>
              </a:tr>
              <a:tr h="0">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0">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gender * activity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bl>
          </a:graphicData>
        </a:graphic>
      </p:graphicFrame>
      <p:graphicFrame>
        <p:nvGraphicFramePr>
          <p:cNvPr id="5" name="Table 4">
            <a:extLst>
              <a:ext uri="{FF2B5EF4-FFF2-40B4-BE49-F238E27FC236}">
                <a16:creationId xmlns:a16="http://schemas.microsoft.com/office/drawing/2014/main" id="{8E429270-922D-42C8-A0C9-84E7A5ED2FA0}"/>
              </a:ext>
            </a:extLst>
          </p:cNvPr>
          <p:cNvGraphicFramePr>
            <a:graphicFrameLocks noGrp="1"/>
          </p:cNvGraphicFramePr>
          <p:nvPr/>
        </p:nvGraphicFramePr>
        <p:xfrm>
          <a:off x="2208213" y="2349501"/>
          <a:ext cx="6248400" cy="2568503"/>
        </p:xfrm>
        <a:graphic>
          <a:graphicData uri="http://schemas.openxmlformats.org/drawingml/2006/table">
            <a:tbl>
              <a:tblPr/>
              <a:tblGrid>
                <a:gridCol w="1127125">
                  <a:extLst>
                    <a:ext uri="{9D8B030D-6E8A-4147-A177-3AD203B41FA5}">
                      <a16:colId xmlns:a16="http://schemas.microsoft.com/office/drawing/2014/main" val="20000"/>
                    </a:ext>
                  </a:extLst>
                </a:gridCol>
                <a:gridCol w="1127125">
                  <a:extLst>
                    <a:ext uri="{9D8B030D-6E8A-4147-A177-3AD203B41FA5}">
                      <a16:colId xmlns:a16="http://schemas.microsoft.com/office/drawing/2014/main" val="20001"/>
                    </a:ext>
                  </a:extLst>
                </a:gridCol>
                <a:gridCol w="1128712">
                  <a:extLst>
                    <a:ext uri="{9D8B030D-6E8A-4147-A177-3AD203B41FA5}">
                      <a16:colId xmlns:a16="http://schemas.microsoft.com/office/drawing/2014/main" val="20002"/>
                    </a:ext>
                  </a:extLst>
                </a:gridCol>
                <a:gridCol w="715963">
                  <a:extLst>
                    <a:ext uri="{9D8B030D-6E8A-4147-A177-3AD203B41FA5}">
                      <a16:colId xmlns:a16="http://schemas.microsoft.com/office/drawing/2014/main" val="20003"/>
                    </a:ext>
                  </a:extLst>
                </a:gridCol>
                <a:gridCol w="715962">
                  <a:extLst>
                    <a:ext uri="{9D8B030D-6E8A-4147-A177-3AD203B41FA5}">
                      <a16:colId xmlns:a16="http://schemas.microsoft.com/office/drawing/2014/main" val="20004"/>
                    </a:ext>
                  </a:extLst>
                </a:gridCol>
                <a:gridCol w="715963">
                  <a:extLst>
                    <a:ext uri="{9D8B030D-6E8A-4147-A177-3AD203B41FA5}">
                      <a16:colId xmlns:a16="http://schemas.microsoft.com/office/drawing/2014/main" val="20005"/>
                    </a:ext>
                  </a:extLst>
                </a:gridCol>
                <a:gridCol w="717550">
                  <a:extLst>
                    <a:ext uri="{9D8B030D-6E8A-4147-A177-3AD203B41FA5}">
                      <a16:colId xmlns:a16="http://schemas.microsoft.com/office/drawing/2014/main" val="20006"/>
                    </a:ext>
                  </a:extLst>
                </a:gridCol>
              </a:tblGrid>
              <a:tr h="19806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 * activity Crosstabulation</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8060">
                <a:tc rowSpan="2" grid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rowSpan="2" hMerge="1">
                  <a:txBody>
                    <a:bodyPr/>
                    <a:lstStyle/>
                    <a:p>
                      <a:endParaRPr lang="en-GB"/>
                    </a:p>
                  </a:txBody>
                  <a:tcPr/>
                </a:tc>
                <a:tc grid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activity</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row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207292">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inactive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vMerge="1">
                  <a:txBody>
                    <a:bodyPr/>
                    <a:lstStyle/>
                    <a:p>
                      <a:endParaRPr lang="en-GB"/>
                    </a:p>
                  </a:txBody>
                  <a:tcPr/>
                </a:tc>
                <a:extLst>
                  <a:ext uri="{0D108BD9-81ED-4DB2-BD59-A6C34878D82A}">
                    <a16:rowId xmlns:a16="http://schemas.microsoft.com/office/drawing/2014/main" val="10002"/>
                  </a:ext>
                </a:extLst>
              </a:tr>
              <a:tr h="207292">
                <a:tc row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35</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207292">
                <a:tc vMerge="1">
                  <a:txBody>
                    <a:bodyPr/>
                    <a:lstStyle/>
                    <a:p>
                      <a:endParaRPr lang="en-GB"/>
                    </a:p>
                  </a:txBody>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female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23</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7"/>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8"/>
                  </a:ext>
                </a:extLst>
              </a:tr>
              <a:tr h="207292">
                <a:tc rowSpan="2"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9"/>
                  </a:ext>
                </a:extLst>
              </a:tr>
              <a:tr h="207292">
                <a:tc gridSpan="2"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5240-8354-4962-861A-3BD90F1AFCC1}"/>
              </a:ext>
            </a:extLst>
          </p:cNvPr>
          <p:cNvSpPr>
            <a:spLocks noGrp="1"/>
          </p:cNvSpPr>
          <p:nvPr>
            <p:ph type="title"/>
          </p:nvPr>
        </p:nvSpPr>
        <p:spPr/>
        <p:txBody>
          <a:bodyPr/>
          <a:lstStyle/>
          <a:p>
            <a:pPr>
              <a:defRPr/>
            </a:pPr>
            <a:r>
              <a:rPr lang="en-GB" dirty="0">
                <a:ea typeface="+mj-ea"/>
              </a:rPr>
              <a:t>CHI Squared Output </a:t>
            </a:r>
          </a:p>
        </p:txBody>
      </p:sp>
      <p:graphicFrame>
        <p:nvGraphicFramePr>
          <p:cNvPr id="4" name="Table 3">
            <a:extLst>
              <a:ext uri="{FF2B5EF4-FFF2-40B4-BE49-F238E27FC236}">
                <a16:creationId xmlns:a16="http://schemas.microsoft.com/office/drawing/2014/main" id="{B5E5609D-3826-480C-9467-2588728892BF}"/>
              </a:ext>
            </a:extLst>
          </p:cNvPr>
          <p:cNvGraphicFramePr>
            <a:graphicFrameLocks noGrp="1"/>
          </p:cNvGraphicFramePr>
          <p:nvPr/>
        </p:nvGraphicFramePr>
        <p:xfrm>
          <a:off x="2208214" y="1916113"/>
          <a:ext cx="7920037" cy="4576761"/>
        </p:xfrm>
        <a:graphic>
          <a:graphicData uri="http://schemas.openxmlformats.org/drawingml/2006/table">
            <a:tbl>
              <a:tblPr/>
              <a:tblGrid>
                <a:gridCol w="3255962">
                  <a:extLst>
                    <a:ext uri="{9D8B030D-6E8A-4147-A177-3AD203B41FA5}">
                      <a16:colId xmlns:a16="http://schemas.microsoft.com/office/drawing/2014/main" val="20000"/>
                    </a:ext>
                  </a:extLst>
                </a:gridCol>
                <a:gridCol w="1355725">
                  <a:extLst>
                    <a:ext uri="{9D8B030D-6E8A-4147-A177-3AD203B41FA5}">
                      <a16:colId xmlns:a16="http://schemas.microsoft.com/office/drawing/2014/main" val="20001"/>
                    </a:ext>
                  </a:extLst>
                </a:gridCol>
                <a:gridCol w="1354138">
                  <a:extLst>
                    <a:ext uri="{9D8B030D-6E8A-4147-A177-3AD203B41FA5}">
                      <a16:colId xmlns:a16="http://schemas.microsoft.com/office/drawing/2014/main" val="20002"/>
                    </a:ext>
                  </a:extLst>
                </a:gridCol>
                <a:gridCol w="1954212">
                  <a:extLst>
                    <a:ext uri="{9D8B030D-6E8A-4147-A177-3AD203B41FA5}">
                      <a16:colId xmlns:a16="http://schemas.microsoft.com/office/drawing/2014/main" val="20003"/>
                    </a:ext>
                  </a:extLst>
                </a:gridCol>
              </a:tblGrid>
              <a:tr h="427097">
                <a:tc gridSpan="4">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Chi-Square Tests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854193">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dirty="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Value</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df</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Asymp. Sig. (2-sided)</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Pearson Chi-Square</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6.755</a:t>
                      </a:r>
                      <a:r>
                        <a:rPr kumimoji="0" lang="en-GB" altLang="en-US" sz="2400" b="0" i="0" u="none" strike="noStrike" cap="none" normalizeH="0" baseline="30000">
                          <a:ln>
                            <a:noFill/>
                          </a:ln>
                          <a:solidFill>
                            <a:srgbClr val="FF0000"/>
                          </a:solidFill>
                          <a:effectLst/>
                          <a:latin typeface="Arial" charset="0"/>
                          <a:ea typeface="ＭＳ Ｐゴシック" pitchFamily="34" charset="-128"/>
                        </a:rPr>
                        <a:t>a</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2</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.034</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Likelihood Ratio</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7.566</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2</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.023</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457263">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charset="0"/>
                          <a:ea typeface="ＭＳ Ｐゴシック" pitchFamily="34" charset="-128"/>
                        </a:rPr>
                        <a:t>Linear-by-Linear Association</a:t>
                      </a:r>
                      <a:endParaRPr kumimoji="0" lang="en-GB" altLang="en-US" sz="3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6.504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.011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70113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N of Valid Cases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1282877">
                <a:tc gridSpan="4">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Arial" charset="0"/>
                          <a:ea typeface="ＭＳ Ｐゴシック" pitchFamily="34" charset="-128"/>
                        </a:rPr>
                        <a:t>a. 0 cells (.0%) have expected count less than 5. The minimum expected count is 22.56.</a:t>
                      </a:r>
                    </a:p>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Arial" charset="0"/>
                          <a:ea typeface="ＭＳ Ｐゴシック" pitchFamily="34" charset="-128"/>
                        </a:rPr>
                        <a:t>b. Computed only for a 2x2 table</a:t>
                      </a:r>
                    </a:p>
                    <a:p>
                      <a:pPr marL="0" marR="0" lvl="0" indent="0" algn="ctr" defTabSz="457200" rtl="0" eaLnBrk="1" fontAlgn="base" latinLnBrk="0" hangingPunct="1">
                        <a:lnSpc>
                          <a:spcPts val="16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Arial" charset="0"/>
                          <a:ea typeface="ＭＳ Ｐゴシック" pitchFamily="34" charset="-128"/>
                        </a:rPr>
                        <a:t> </a:t>
                      </a:r>
                      <a:endParaRPr kumimoji="0" lang="en-GB" altLang="en-US" sz="1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21D10F9-954A-4DDE-83A6-4BFF58D3934C}"/>
              </a:ext>
            </a:extLst>
          </p:cNvPr>
          <p:cNvSpPr>
            <a:spLocks noGrp="1" noChangeArrowheads="1"/>
          </p:cNvSpPr>
          <p:nvPr>
            <p:ph type="title"/>
          </p:nvPr>
        </p:nvSpPr>
        <p:spPr/>
        <p:txBody>
          <a:bodyPr/>
          <a:lstStyle/>
          <a:p>
            <a:pPr algn="ctr" eaLnBrk="1" hangingPunct="1">
              <a:defRPr/>
            </a:pPr>
            <a:r>
              <a:rPr lang="en-GB" sz="4000" dirty="0"/>
              <a:t>More complex Chi Squared Data Set</a:t>
            </a:r>
          </a:p>
        </p:txBody>
      </p:sp>
      <p:sp>
        <p:nvSpPr>
          <p:cNvPr id="13315" name="Rectangle 3">
            <a:extLst>
              <a:ext uri="{FF2B5EF4-FFF2-40B4-BE49-F238E27FC236}">
                <a16:creationId xmlns:a16="http://schemas.microsoft.com/office/drawing/2014/main" id="{56919E57-DD2E-4FE5-9C30-677212C94E7E}"/>
              </a:ext>
            </a:extLst>
          </p:cNvPr>
          <p:cNvSpPr>
            <a:spLocks noGrp="1" noChangeArrowheads="1"/>
          </p:cNvSpPr>
          <p:nvPr>
            <p:ph type="body" idx="1"/>
          </p:nvPr>
        </p:nvSpPr>
        <p:spPr/>
        <p:txBody>
          <a:bodyPr>
            <a:normAutofit fontScale="92500" lnSpcReduction="10000"/>
          </a:bodyPr>
          <a:lstStyle/>
          <a:p>
            <a:pPr eaLnBrk="1" hangingPunct="1">
              <a:buFontTx/>
              <a:buNone/>
              <a:defRPr/>
            </a:pPr>
            <a:r>
              <a:rPr lang="en-GB" altLang="en-US" sz="2000" dirty="0"/>
              <a:t>	</a:t>
            </a:r>
            <a:r>
              <a:rPr lang="en-GB" altLang="en-US" sz="3200" dirty="0"/>
              <a:t>Consider the </a:t>
            </a:r>
            <a:r>
              <a:rPr lang="en-GB" altLang="en-US" sz="3200" dirty="0" err="1"/>
              <a:t>Likert</a:t>
            </a:r>
            <a:r>
              <a:rPr lang="en-GB" altLang="en-US" sz="3200" dirty="0"/>
              <a:t> scale response question – common to many questionnaires;</a:t>
            </a:r>
          </a:p>
          <a:p>
            <a:pPr eaLnBrk="1" hangingPunct="1">
              <a:buFontTx/>
              <a:buNone/>
              <a:defRPr/>
            </a:pPr>
            <a:endParaRPr lang="en-GB" altLang="en-US" sz="3200" dirty="0"/>
          </a:p>
          <a:p>
            <a:pPr eaLnBrk="1" hangingPunct="1">
              <a:buFontTx/>
              <a:buNone/>
              <a:defRPr/>
            </a:pPr>
            <a:r>
              <a:rPr lang="en-GB" altLang="en-US" sz="3200" dirty="0"/>
              <a:t>How often do you achieve 5 x </a:t>
            </a:r>
            <a:r>
              <a:rPr lang="en-GB" altLang="en-US" sz="3200" dirty="0" err="1"/>
              <a:t>mins</a:t>
            </a:r>
            <a:r>
              <a:rPr lang="en-GB" altLang="en-US" sz="3200" dirty="0"/>
              <a:t> of exercise per week ?</a:t>
            </a:r>
          </a:p>
          <a:p>
            <a:pPr eaLnBrk="1" hangingPunct="1">
              <a:buFontTx/>
              <a:buNone/>
              <a:defRPr/>
            </a:pPr>
            <a:endParaRPr lang="en-GB" altLang="en-US" sz="3200" dirty="0"/>
          </a:p>
          <a:p>
            <a:pPr algn="ctr" eaLnBrk="1" hangingPunct="1">
              <a:buFontTx/>
              <a:buNone/>
              <a:defRPr/>
            </a:pPr>
            <a:r>
              <a:rPr lang="en-GB" altLang="en-US" sz="3200" dirty="0"/>
              <a:t>Rarely		Sometimes		Often</a:t>
            </a:r>
          </a:p>
          <a:p>
            <a:pPr algn="ctr" eaLnBrk="1" hangingPunct="1">
              <a:buFontTx/>
              <a:buNone/>
              <a:defRPr/>
            </a:pPr>
            <a:endParaRPr lang="en-GB" altLang="en-US" sz="3200" dirty="0"/>
          </a:p>
          <a:p>
            <a:pPr eaLnBrk="1" hangingPunct="1">
              <a:buFontTx/>
              <a:buNone/>
              <a:defRPr/>
            </a:pPr>
            <a:r>
              <a:rPr lang="en-GB" altLang="en-US" sz="3200" dirty="0"/>
              <a:t>	Let us compare whether there is a difference in response between degree programmes.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0B6A1-EE7A-4636-AE94-C7761530E58A}"/>
              </a:ext>
            </a:extLst>
          </p:cNvPr>
          <p:cNvSpPr>
            <a:spLocks noGrp="1"/>
          </p:cNvSpPr>
          <p:nvPr>
            <p:ph type="title"/>
          </p:nvPr>
        </p:nvSpPr>
        <p:spPr/>
        <p:txBody>
          <a:bodyPr/>
          <a:lstStyle/>
          <a:p>
            <a:pPr>
              <a:defRPr/>
            </a:pPr>
            <a:r>
              <a:rPr lang="en-GB" dirty="0">
                <a:ea typeface="+mj-ea"/>
              </a:rPr>
              <a:t>Conducting the Chi Squared</a:t>
            </a:r>
          </a:p>
        </p:txBody>
      </p:sp>
      <p:sp>
        <p:nvSpPr>
          <p:cNvPr id="3" name="Content Placeholder 2">
            <a:extLst>
              <a:ext uri="{FF2B5EF4-FFF2-40B4-BE49-F238E27FC236}">
                <a16:creationId xmlns:a16="http://schemas.microsoft.com/office/drawing/2014/main" id="{A15E56E3-2157-46E4-954C-309D88B9F41D}"/>
              </a:ext>
            </a:extLst>
          </p:cNvPr>
          <p:cNvSpPr>
            <a:spLocks noGrp="1"/>
          </p:cNvSpPr>
          <p:nvPr>
            <p:ph idx="1"/>
          </p:nvPr>
        </p:nvSpPr>
        <p:spPr/>
        <p:txBody>
          <a:bodyPr/>
          <a:lstStyle/>
          <a:p>
            <a:pPr marL="0" indent="0">
              <a:buNone/>
              <a:defRPr/>
            </a:pPr>
            <a:r>
              <a:rPr lang="en-GB" altLang="en-US"/>
              <a:t>As normal</a:t>
            </a:r>
          </a:p>
          <a:p>
            <a:pPr marL="0" indent="0">
              <a:buNone/>
              <a:defRPr/>
            </a:pPr>
            <a:endParaRPr lang="en-GB" altLang="en-US"/>
          </a:p>
          <a:p>
            <a:pPr marL="0" indent="0">
              <a:buNone/>
              <a:defRPr/>
            </a:pPr>
            <a:r>
              <a:rPr lang="en-GB" altLang="en-US"/>
              <a:t>Post Hoc – where do these differences occur?</a:t>
            </a:r>
          </a:p>
          <a:p>
            <a:pPr marL="0" indent="0">
              <a:buNone/>
              <a:defRPr/>
            </a:pPr>
            <a:endParaRPr lang="en-GB" altLang="en-US"/>
          </a:p>
          <a:p>
            <a:pPr marL="0" indent="0">
              <a:buFontTx/>
              <a:buAutoNum type="arabicPeriod"/>
              <a:defRPr/>
            </a:pPr>
            <a:r>
              <a:rPr lang="en-GB" altLang="en-US"/>
              <a:t>Analyse</a:t>
            </a:r>
          </a:p>
          <a:p>
            <a:pPr marL="0" indent="0">
              <a:buFontTx/>
              <a:buAutoNum type="arabicPeriod"/>
              <a:defRPr/>
            </a:pPr>
            <a:r>
              <a:rPr lang="en-GB" altLang="en-US"/>
              <a:t>Descriptive</a:t>
            </a:r>
          </a:p>
          <a:p>
            <a:pPr marL="0" indent="0">
              <a:buFontTx/>
              <a:buAutoNum type="arabicPeriod"/>
              <a:defRPr/>
            </a:pPr>
            <a:r>
              <a:rPr lang="en-GB" altLang="en-US"/>
              <a:t>Crosstabs</a:t>
            </a:r>
          </a:p>
          <a:p>
            <a:pPr marL="0" indent="0">
              <a:buFontTx/>
              <a:buAutoNum type="arabicPeriod"/>
              <a:defRPr/>
            </a:pPr>
            <a:r>
              <a:rPr lang="en-GB" altLang="en-US"/>
              <a:t>cells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EE6CA-8EF7-4BE3-A607-601B7DA1A320}"/>
              </a:ext>
            </a:extLst>
          </p:cNvPr>
          <p:cNvSpPr>
            <a:spLocks noGrp="1"/>
          </p:cNvSpPr>
          <p:nvPr>
            <p:ph type="title"/>
          </p:nvPr>
        </p:nvSpPr>
        <p:spPr/>
        <p:txBody>
          <a:bodyPr/>
          <a:lstStyle/>
          <a:p>
            <a:pPr algn="ctr">
              <a:defRPr/>
            </a:pPr>
            <a:r>
              <a:rPr lang="en-GB" dirty="0">
                <a:ea typeface="+mj-ea"/>
              </a:rPr>
              <a:t>Post hoc Chi squared</a:t>
            </a:r>
          </a:p>
        </p:txBody>
      </p:sp>
      <p:sp>
        <p:nvSpPr>
          <p:cNvPr id="3" name="Content Placeholder 2">
            <a:extLst>
              <a:ext uri="{FF2B5EF4-FFF2-40B4-BE49-F238E27FC236}">
                <a16:creationId xmlns:a16="http://schemas.microsoft.com/office/drawing/2014/main" id="{7C46AC36-B179-426B-A46F-BF742D748AE9}"/>
              </a:ext>
            </a:extLst>
          </p:cNvPr>
          <p:cNvSpPr>
            <a:spLocks noGrp="1"/>
          </p:cNvSpPr>
          <p:nvPr>
            <p:ph idx="1"/>
          </p:nvPr>
        </p:nvSpPr>
        <p:spPr/>
        <p:txBody>
          <a:bodyPr>
            <a:normAutofit lnSpcReduction="10000"/>
          </a:bodyPr>
          <a:lstStyle/>
          <a:p>
            <a:pPr marL="0" indent="0">
              <a:buNone/>
              <a:defRPr/>
            </a:pPr>
            <a:r>
              <a:rPr lang="en-GB" dirty="0"/>
              <a:t>Tick adjusted standardised residuals </a:t>
            </a:r>
            <a:r>
              <a:rPr lang="en-GB" dirty="0">
                <a:solidFill>
                  <a:srgbClr val="FF0000"/>
                </a:solidFill>
              </a:rPr>
              <a:t>( Z- scores)</a:t>
            </a:r>
          </a:p>
          <a:p>
            <a:pPr marL="0" indent="0">
              <a:buNone/>
              <a:defRPr/>
            </a:pPr>
            <a:r>
              <a:rPr lang="en-GB" dirty="0"/>
              <a:t>Click on percentages</a:t>
            </a:r>
          </a:p>
          <a:p>
            <a:pPr marL="0" indent="0">
              <a:buNone/>
              <a:defRPr/>
            </a:pPr>
            <a:endParaRPr lang="en-GB" dirty="0"/>
          </a:p>
          <a:p>
            <a:pPr marL="0" indent="0">
              <a:buNone/>
              <a:defRPr/>
            </a:pPr>
            <a:r>
              <a:rPr lang="en-GB" dirty="0"/>
              <a:t>Click OK</a:t>
            </a:r>
          </a:p>
          <a:p>
            <a:pPr marL="0" indent="0">
              <a:buNone/>
              <a:defRPr/>
            </a:pPr>
            <a:endParaRPr lang="en-GB" dirty="0"/>
          </a:p>
          <a:p>
            <a:pPr marL="0" indent="0">
              <a:buNone/>
              <a:defRPr/>
            </a:pPr>
            <a:r>
              <a:rPr lang="en-GB" dirty="0">
                <a:solidFill>
                  <a:srgbClr val="FF0000"/>
                </a:solidFill>
              </a:rPr>
              <a:t>If Z score (adjusted </a:t>
            </a:r>
            <a:r>
              <a:rPr lang="en-GB" dirty="0" err="1">
                <a:solidFill>
                  <a:srgbClr val="FF0000"/>
                </a:solidFill>
              </a:rPr>
              <a:t>Std</a:t>
            </a:r>
            <a:r>
              <a:rPr lang="en-GB" dirty="0">
                <a:solidFill>
                  <a:srgbClr val="FF0000"/>
                </a:solidFill>
              </a:rPr>
              <a:t> Residual) is greater than 1.96 then significance difference exists</a:t>
            </a:r>
            <a:r>
              <a:rPr lang="en-GB" dirty="0">
                <a:solidFill>
                  <a:srgbClr val="FF0000"/>
                </a:solidFill>
                <a:ea typeface="+mn-ea"/>
              </a:rPr>
              <a:t>.</a:t>
            </a:r>
          </a:p>
          <a:p>
            <a:pPr marL="0" indent="0">
              <a:buNone/>
              <a:defRPr/>
            </a:pPr>
            <a:endParaRPr lang="en-GB" dirty="0">
              <a:solidFill>
                <a:srgbClr val="FF0000"/>
              </a:solidFill>
              <a:ea typeface="+mn-ea"/>
            </a:endParaRPr>
          </a:p>
          <a:p>
            <a:pPr marL="0" indent="0">
              <a:buNone/>
              <a:defRPr/>
            </a:pPr>
            <a:r>
              <a:rPr lang="en-GB" sz="2400" dirty="0">
                <a:solidFill>
                  <a:schemeClr val="accent2"/>
                </a:solidFill>
              </a:rPr>
              <a:t>However this just tells your there is a difference from expected and not what the confidence probability (p level) is.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7779" y="309722"/>
            <a:ext cx="9144000" cy="769697"/>
          </a:xfrm>
        </p:spPr>
        <p:txBody>
          <a:bodyPr>
            <a:noAutofit/>
          </a:bodyPr>
          <a:lstStyle/>
          <a:p>
            <a:r>
              <a:rPr lang="en-GB" sz="2800" dirty="0"/>
              <a:t>A comparison of physical activity levels between boys and girls in Carmarthenshire secondary education yr11.</a:t>
            </a:r>
          </a:p>
        </p:txBody>
      </p:sp>
      <p:sp>
        <p:nvSpPr>
          <p:cNvPr id="3" name="Subtitle 2"/>
          <p:cNvSpPr>
            <a:spLocks noGrp="1"/>
          </p:cNvSpPr>
          <p:nvPr>
            <p:ph type="subTitle" idx="1"/>
          </p:nvPr>
        </p:nvSpPr>
        <p:spPr>
          <a:xfrm>
            <a:off x="805133" y="1552756"/>
            <a:ext cx="5089584" cy="5129840"/>
          </a:xfrm>
        </p:spPr>
        <p:txBody>
          <a:bodyPr>
            <a:normAutofit/>
          </a:bodyPr>
          <a:lstStyle/>
          <a:p>
            <a:r>
              <a:rPr lang="en-GB" dirty="0">
                <a:solidFill>
                  <a:srgbClr val="FF0000"/>
                </a:solidFill>
              </a:rPr>
              <a:t>Chi Squared (</a:t>
            </a:r>
            <a:r>
              <a:rPr lang="el-GR" dirty="0">
                <a:solidFill>
                  <a:srgbClr val="FF0000"/>
                </a:solidFill>
              </a:rPr>
              <a:t>χ</a:t>
            </a:r>
            <a:r>
              <a:rPr lang="en-GB" baseline="30000" dirty="0">
                <a:solidFill>
                  <a:srgbClr val="FF0000"/>
                </a:solidFill>
              </a:rPr>
              <a:t>2</a:t>
            </a:r>
            <a:r>
              <a:rPr lang="en-GB" dirty="0">
                <a:solidFill>
                  <a:srgbClr val="FF0000"/>
                </a:solidFill>
              </a:rPr>
              <a:t>) Analysis</a:t>
            </a:r>
          </a:p>
          <a:p>
            <a:endParaRPr lang="en-GB" dirty="0"/>
          </a:p>
          <a:p>
            <a:r>
              <a:rPr lang="en-GB" dirty="0"/>
              <a:t>Comparisons between nominal data</a:t>
            </a:r>
          </a:p>
          <a:p>
            <a:endParaRPr lang="en-GB" dirty="0"/>
          </a:p>
          <a:p>
            <a:r>
              <a:rPr lang="en-GB" dirty="0"/>
              <a:t>Useful surveys and questionnaires</a:t>
            </a:r>
          </a:p>
          <a:p>
            <a:endParaRPr lang="en-GB" dirty="0"/>
          </a:p>
          <a:p>
            <a:r>
              <a:rPr lang="en-GB" dirty="0"/>
              <a:t>Non-Parametric difference test</a:t>
            </a:r>
          </a:p>
          <a:p>
            <a:endParaRPr lang="en-GB" dirty="0">
              <a:solidFill>
                <a:srgbClr val="0070C0"/>
              </a:solidFill>
            </a:endParaRPr>
          </a:p>
          <a:p>
            <a:r>
              <a:rPr lang="en-GB" dirty="0">
                <a:solidFill>
                  <a:srgbClr val="0070C0"/>
                </a:solidFill>
              </a:rPr>
              <a:t>Compares data that we actually collect to data that we would expect to get if there were no differences in the distribution of data between categories</a:t>
            </a:r>
          </a:p>
          <a:p>
            <a:endParaRPr lang="en-GB" dirty="0"/>
          </a:p>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2925332439"/>
              </p:ext>
            </p:extLst>
          </p:nvPr>
        </p:nvGraphicFramePr>
        <p:xfrm>
          <a:off x="6630957" y="1445877"/>
          <a:ext cx="5561042" cy="2227901"/>
        </p:xfrm>
        <a:graphic>
          <a:graphicData uri="http://schemas.openxmlformats.org/drawingml/2006/table">
            <a:tbl>
              <a:tblPr>
                <a:tableStyleId>{5C22544A-7EE6-4342-B048-85BDC9FD1C3A}</a:tableStyleId>
              </a:tblPr>
              <a:tblGrid>
                <a:gridCol w="1630162">
                  <a:extLst>
                    <a:ext uri="{9D8B030D-6E8A-4147-A177-3AD203B41FA5}">
                      <a16:colId xmlns:a16="http://schemas.microsoft.com/office/drawing/2014/main" val="154488410"/>
                    </a:ext>
                  </a:extLst>
                </a:gridCol>
                <a:gridCol w="786176">
                  <a:extLst>
                    <a:ext uri="{9D8B030D-6E8A-4147-A177-3AD203B41FA5}">
                      <a16:colId xmlns:a16="http://schemas.microsoft.com/office/drawing/2014/main" val="3309188495"/>
                    </a:ext>
                  </a:extLst>
                </a:gridCol>
                <a:gridCol w="786176">
                  <a:extLst>
                    <a:ext uri="{9D8B030D-6E8A-4147-A177-3AD203B41FA5}">
                      <a16:colId xmlns:a16="http://schemas.microsoft.com/office/drawing/2014/main" val="787110684"/>
                    </a:ext>
                  </a:extLst>
                </a:gridCol>
                <a:gridCol w="786176">
                  <a:extLst>
                    <a:ext uri="{9D8B030D-6E8A-4147-A177-3AD203B41FA5}">
                      <a16:colId xmlns:a16="http://schemas.microsoft.com/office/drawing/2014/main" val="3967870703"/>
                    </a:ext>
                  </a:extLst>
                </a:gridCol>
                <a:gridCol w="786176">
                  <a:extLst>
                    <a:ext uri="{9D8B030D-6E8A-4147-A177-3AD203B41FA5}">
                      <a16:colId xmlns:a16="http://schemas.microsoft.com/office/drawing/2014/main" val="3361746068"/>
                    </a:ext>
                  </a:extLst>
                </a:gridCol>
                <a:gridCol w="786176">
                  <a:extLst>
                    <a:ext uri="{9D8B030D-6E8A-4147-A177-3AD203B41FA5}">
                      <a16:colId xmlns:a16="http://schemas.microsoft.com/office/drawing/2014/main" val="3708283022"/>
                    </a:ext>
                  </a:extLst>
                </a:gridCol>
              </a:tblGrid>
              <a:tr h="251979">
                <a:tc gridSpan="6">
                  <a:txBody>
                    <a:bodyPr/>
                    <a:lstStyle/>
                    <a:p>
                      <a:pPr algn="ctr" fontAlgn="b"/>
                      <a:r>
                        <a:rPr lang="en-GB" sz="1800" u="none" strike="noStrike" dirty="0">
                          <a:effectLst/>
                        </a:rPr>
                        <a:t>Sports Played by men and women</a:t>
                      </a:r>
                      <a:endParaRPr lang="en-GB" sz="1800" b="0" i="0" u="none" strike="noStrike" dirty="0">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37155104"/>
                  </a:ext>
                </a:extLst>
              </a:tr>
              <a:tr h="251979">
                <a:tc>
                  <a:txBody>
                    <a:bodyPr/>
                    <a:lstStyle/>
                    <a:p>
                      <a:pPr algn="l" fontAlgn="b"/>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Football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Rugby </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Hockey</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Netball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29645971"/>
                  </a:ext>
                </a:extLst>
              </a:tr>
              <a:tr h="251979">
                <a:tc>
                  <a:txBody>
                    <a:bodyPr/>
                    <a:lstStyle/>
                    <a:p>
                      <a:pPr algn="l" fontAlgn="b"/>
                      <a:r>
                        <a:rPr lang="en-GB" sz="1800" u="none" strike="noStrike" dirty="0">
                          <a:effectLst/>
                        </a:rPr>
                        <a:t>Men Actual</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50</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12</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858514200"/>
                  </a:ext>
                </a:extLst>
              </a:tr>
              <a:tr h="251979">
                <a:tc>
                  <a:txBody>
                    <a:bodyPr/>
                    <a:lstStyle/>
                    <a:p>
                      <a:pPr algn="l" fontAlgn="b"/>
                      <a:r>
                        <a:rPr lang="en-GB" sz="1800" u="none" strike="noStrike" dirty="0">
                          <a:effectLst/>
                        </a:rPr>
                        <a:t>Men Expected</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34.5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29</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26.5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13.5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077124379"/>
                  </a:ext>
                </a:extLst>
              </a:tr>
              <a:tr h="251979">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417022551"/>
                  </a:ext>
                </a:extLst>
              </a:tr>
              <a:tr h="251979">
                <a:tc>
                  <a:txBody>
                    <a:bodyPr/>
                    <a:lstStyle/>
                    <a:p>
                      <a:pPr algn="l" fontAlgn="b"/>
                      <a:r>
                        <a:rPr lang="en-GB" sz="1800" u="none" strike="noStrike">
                          <a:effectLst/>
                        </a:rPr>
                        <a:t>Women actual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22</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18</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45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34</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044509770"/>
                  </a:ext>
                </a:extLst>
              </a:tr>
              <a:tr h="251979">
                <a:tc>
                  <a:txBody>
                    <a:bodyPr/>
                    <a:lstStyle/>
                    <a:p>
                      <a:pPr algn="l" fontAlgn="b"/>
                      <a:r>
                        <a:rPr lang="en-GB" sz="1800" u="none" strike="noStrike" dirty="0">
                          <a:effectLst/>
                        </a:rPr>
                        <a:t>Women Expected</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38.5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33.5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30.5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dirty="0">
                          <a:effectLst/>
                        </a:rPr>
                        <a:t>15.5</a:t>
                      </a:r>
                      <a:endParaRPr lang="en-GB" sz="18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038298689"/>
                  </a:ext>
                </a:extLst>
              </a:tr>
            </a:tbl>
          </a:graphicData>
        </a:graphic>
      </p:graphicFrame>
      <p:graphicFrame>
        <p:nvGraphicFramePr>
          <p:cNvPr id="8" name="Chart 7"/>
          <p:cNvGraphicFramePr>
            <a:graphicFrameLocks/>
          </p:cNvGraphicFramePr>
          <p:nvPr>
            <p:extLst>
              <p:ext uri="{D42A27DB-BD31-4B8C-83A1-F6EECF244321}">
                <p14:modId xmlns:p14="http://schemas.microsoft.com/office/powerpoint/2010/main" val="129065162"/>
              </p:ext>
            </p:extLst>
          </p:nvPr>
        </p:nvGraphicFramePr>
        <p:xfrm>
          <a:off x="6876662" y="3850755"/>
          <a:ext cx="4668416" cy="2831841"/>
        </p:xfrm>
        <a:graphic>
          <a:graphicData uri="http://schemas.openxmlformats.org/drawingml/2006/chart">
            <c:chart xmlns:c="http://schemas.openxmlformats.org/drawingml/2006/chart" xmlns:r="http://schemas.openxmlformats.org/officeDocument/2006/relationships" r:id="rId2"/>
          </a:graphicData>
        </a:graphic>
      </p:graphicFrame>
      <p:sp>
        <p:nvSpPr>
          <p:cNvPr id="4" name="Down Arrow 3"/>
          <p:cNvSpPr/>
          <p:nvPr/>
        </p:nvSpPr>
        <p:spPr>
          <a:xfrm>
            <a:off x="3054220" y="1946988"/>
            <a:ext cx="295705" cy="5598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1274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Research questions</a:t>
            </a:r>
          </a:p>
        </p:txBody>
      </p:sp>
      <p:sp>
        <p:nvSpPr>
          <p:cNvPr id="3" name="Content Placeholder 2"/>
          <p:cNvSpPr>
            <a:spLocks noGrp="1"/>
          </p:cNvSpPr>
          <p:nvPr>
            <p:ph idx="1"/>
          </p:nvPr>
        </p:nvSpPr>
        <p:spPr/>
        <p:txBody>
          <a:bodyPr/>
          <a:lstStyle/>
          <a:p>
            <a:pPr marL="514350" indent="-514350">
              <a:buFont typeface="+mj-lt"/>
              <a:buAutoNum type="arabicPeriod"/>
            </a:pPr>
            <a:r>
              <a:rPr lang="en-GB" dirty="0"/>
              <a:t>An evaluation of physical activity levels in schools of year 11 students.</a:t>
            </a:r>
          </a:p>
          <a:p>
            <a:pPr marL="514350" indent="-514350">
              <a:buFont typeface="+mj-lt"/>
              <a:buAutoNum type="arabicPeriod"/>
            </a:pPr>
            <a:endParaRPr lang="en-GB" dirty="0"/>
          </a:p>
          <a:p>
            <a:pPr marL="514350" indent="-514350">
              <a:buFont typeface="+mj-lt"/>
              <a:buAutoNum type="arabicPeriod"/>
            </a:pPr>
            <a:r>
              <a:rPr lang="en-GB" dirty="0"/>
              <a:t>An evaluation of the frequency of physical activity levels of year 11 students.</a:t>
            </a:r>
          </a:p>
          <a:p>
            <a:endParaRPr lang="en-GB" dirty="0"/>
          </a:p>
          <a:p>
            <a:pPr marL="0" indent="0">
              <a:buNone/>
            </a:pPr>
            <a:r>
              <a:rPr lang="en-GB" dirty="0"/>
              <a:t>For data see Excel spread sheet</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500636394"/>
              </p:ext>
            </p:extLst>
          </p:nvPr>
        </p:nvGraphicFramePr>
        <p:xfrm>
          <a:off x="7719923" y="4350679"/>
          <a:ext cx="2683533" cy="1616167"/>
        </p:xfrm>
        <a:graphic>
          <a:graphicData uri="http://schemas.openxmlformats.org/drawingml/2006/table">
            <a:tbl>
              <a:tblPr>
                <a:tableStyleId>{5C22544A-7EE6-4342-B048-85BDC9FD1C3A}</a:tableStyleId>
              </a:tblPr>
              <a:tblGrid>
                <a:gridCol w="894511">
                  <a:extLst>
                    <a:ext uri="{9D8B030D-6E8A-4147-A177-3AD203B41FA5}">
                      <a16:colId xmlns:a16="http://schemas.microsoft.com/office/drawing/2014/main" val="3640038870"/>
                    </a:ext>
                  </a:extLst>
                </a:gridCol>
                <a:gridCol w="894511">
                  <a:extLst>
                    <a:ext uri="{9D8B030D-6E8A-4147-A177-3AD203B41FA5}">
                      <a16:colId xmlns:a16="http://schemas.microsoft.com/office/drawing/2014/main" val="2183140921"/>
                    </a:ext>
                  </a:extLst>
                </a:gridCol>
                <a:gridCol w="894511">
                  <a:extLst>
                    <a:ext uri="{9D8B030D-6E8A-4147-A177-3AD203B41FA5}">
                      <a16:colId xmlns:a16="http://schemas.microsoft.com/office/drawing/2014/main" val="3536431562"/>
                    </a:ext>
                  </a:extLst>
                </a:gridCol>
              </a:tblGrid>
              <a:tr h="230881">
                <a:tc>
                  <a:txBody>
                    <a:bodyPr/>
                    <a:lstStyle/>
                    <a:p>
                      <a:pPr algn="l" fontAlgn="b"/>
                      <a:r>
                        <a:rPr lang="en-GB" sz="1200" u="none" strike="noStrike">
                          <a:effectLst/>
                        </a:rPr>
                        <a:t>Gender</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activity Level</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614322917"/>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3</a:t>
                      </a:r>
                      <a:endParaRPr lang="en-GB" sz="12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dirty="0">
                          <a:effectLst/>
                        </a:rPr>
                        <a:t>1=male</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661293583"/>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4</a:t>
                      </a:r>
                      <a:endParaRPr lang="en-GB" sz="12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2=female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32631790"/>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3</a:t>
                      </a:r>
                      <a:endParaRPr lang="en-GB" sz="12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3=inactive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424377515"/>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4</a:t>
                      </a:r>
                      <a:endParaRPr lang="en-GB" sz="12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4=active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828751529"/>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4</a:t>
                      </a:r>
                      <a:endParaRPr lang="en-GB" sz="12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43083071"/>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4</a:t>
                      </a:r>
                      <a:endParaRPr lang="en-GB" sz="1200" b="0" i="0" u="none" strike="noStrike" dirty="0">
                        <a:solidFill>
                          <a:srgbClr val="000000"/>
                        </a:solidFill>
                        <a:effectLst/>
                        <a:latin typeface="Calibri" panose="020F0502020204030204" pitchFamily="34" charset="0"/>
                      </a:endParaRPr>
                    </a:p>
                  </a:txBody>
                  <a:tcPr marL="4763" marR="4763" marT="4763" marB="0" anchor="ctr"/>
                </a:tc>
                <a:tc>
                  <a:txBody>
                    <a:bodyPr/>
                    <a:lstStyle/>
                    <a:p>
                      <a:pPr algn="l" fontAlgn="b"/>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513844881"/>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412051093"/>
              </p:ext>
            </p:extLst>
          </p:nvPr>
        </p:nvGraphicFramePr>
        <p:xfrm>
          <a:off x="7719923" y="6148208"/>
          <a:ext cx="1746130" cy="406609"/>
        </p:xfrm>
        <a:graphic>
          <a:graphicData uri="http://schemas.openxmlformats.org/drawingml/2006/table">
            <a:tbl>
              <a:tblPr>
                <a:tableStyleId>{5C22544A-7EE6-4342-B048-85BDC9FD1C3A}</a:tableStyleId>
              </a:tblPr>
              <a:tblGrid>
                <a:gridCol w="873065">
                  <a:extLst>
                    <a:ext uri="{9D8B030D-6E8A-4147-A177-3AD203B41FA5}">
                      <a16:colId xmlns:a16="http://schemas.microsoft.com/office/drawing/2014/main" val="555687797"/>
                    </a:ext>
                  </a:extLst>
                </a:gridCol>
                <a:gridCol w="873065">
                  <a:extLst>
                    <a:ext uri="{9D8B030D-6E8A-4147-A177-3AD203B41FA5}">
                      <a16:colId xmlns:a16="http://schemas.microsoft.com/office/drawing/2014/main" val="2513311624"/>
                    </a:ext>
                  </a:extLst>
                </a:gridCol>
              </a:tblGrid>
              <a:tr h="206584">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4</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39248376"/>
                  </a:ext>
                </a:extLst>
              </a:tr>
              <a:tr h="200025">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dirty="0">
                          <a:effectLst/>
                        </a:rPr>
                        <a:t>3</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38715413"/>
                  </a:ext>
                </a:extLst>
              </a:tr>
            </a:tbl>
          </a:graphicData>
        </a:graphic>
      </p:graphicFrame>
      <p:sp>
        <p:nvSpPr>
          <p:cNvPr id="6" name="Down Arrow 5"/>
          <p:cNvSpPr/>
          <p:nvPr/>
        </p:nvSpPr>
        <p:spPr>
          <a:xfrm>
            <a:off x="8626415" y="5745192"/>
            <a:ext cx="132272" cy="609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9753600" y="6176963"/>
            <a:ext cx="1098430" cy="369332"/>
          </a:xfrm>
          <a:prstGeom prst="rect">
            <a:avLst/>
          </a:prstGeom>
          <a:noFill/>
        </p:spPr>
        <p:txBody>
          <a:bodyPr wrap="square" rtlCol="0">
            <a:spAutoFit/>
          </a:bodyPr>
          <a:lstStyle/>
          <a:p>
            <a:r>
              <a:rPr lang="en-GB" dirty="0"/>
              <a:t>n=104</a:t>
            </a:r>
          </a:p>
        </p:txBody>
      </p:sp>
    </p:spTree>
    <p:extLst>
      <p:ext uri="{BB962C8B-B14F-4D97-AF65-F5344CB8AC3E}">
        <p14:creationId xmlns:p14="http://schemas.microsoft.com/office/powerpoint/2010/main" val="42012659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An evaluation of physical activity levels in schools of year 11 students.</a:t>
            </a:r>
          </a:p>
        </p:txBody>
      </p:sp>
      <p:sp>
        <p:nvSpPr>
          <p:cNvPr id="4" name="Content Placeholder 3"/>
          <p:cNvSpPr txBox="1">
            <a:spLocks noGrp="1"/>
          </p:cNvSpPr>
          <p:nvPr>
            <p:ph idx="1"/>
          </p:nvPr>
        </p:nvSpPr>
        <p:spPr>
          <a:xfrm>
            <a:off x="838200" y="1825625"/>
            <a:ext cx="5976668" cy="4739759"/>
          </a:xfrm>
          <a:prstGeom prst="rect">
            <a:avLst/>
          </a:prstGeom>
          <a:noFill/>
        </p:spPr>
        <p:txBody>
          <a:bodyPr wrap="square" rtlCol="0">
            <a:spAutoFit/>
          </a:bodyPr>
          <a:lstStyle/>
          <a:p>
            <a:pPr marL="0" indent="0">
              <a:buNone/>
            </a:pPr>
            <a:r>
              <a:rPr lang="en-GB" dirty="0">
                <a:solidFill>
                  <a:srgbClr val="FF0000"/>
                </a:solidFill>
              </a:rPr>
              <a:t>Observed data is that which you collect</a:t>
            </a:r>
          </a:p>
          <a:p>
            <a:endParaRPr lang="en-GB" dirty="0"/>
          </a:p>
          <a:p>
            <a:pPr marL="0" indent="0">
              <a:buNone/>
            </a:pPr>
            <a:r>
              <a:rPr lang="en-GB" dirty="0">
                <a:solidFill>
                  <a:srgbClr val="0070C0"/>
                </a:solidFill>
              </a:rPr>
              <a:t>Expected – calculated by SPSS</a:t>
            </a:r>
          </a:p>
          <a:p>
            <a:endParaRPr lang="en-GB" dirty="0"/>
          </a:p>
          <a:p>
            <a:pPr marL="0" indent="0">
              <a:buNone/>
            </a:pPr>
            <a:r>
              <a:rPr lang="en-GB" dirty="0"/>
              <a:t>But;</a:t>
            </a:r>
          </a:p>
          <a:p>
            <a:endParaRPr lang="en-GB" dirty="0"/>
          </a:p>
          <a:p>
            <a:pPr marL="0" indent="0">
              <a:buNone/>
            </a:pPr>
            <a:r>
              <a:rPr lang="en-GB" dirty="0"/>
              <a:t>to calculate the </a:t>
            </a:r>
            <a:r>
              <a:rPr lang="en-GB" b="1" dirty="0"/>
              <a:t>expected</a:t>
            </a:r>
            <a:r>
              <a:rPr lang="en-GB" dirty="0"/>
              <a:t> values for each cell in the table multiply the row total by the column total and divide by the grand total (N)</a:t>
            </a:r>
          </a:p>
        </p:txBody>
      </p:sp>
      <p:graphicFrame>
        <p:nvGraphicFramePr>
          <p:cNvPr id="5" name="Table 4"/>
          <p:cNvGraphicFramePr>
            <a:graphicFrameLocks noGrp="1"/>
          </p:cNvGraphicFramePr>
          <p:nvPr>
            <p:extLst>
              <p:ext uri="{D42A27DB-BD31-4B8C-83A1-F6EECF244321}">
                <p14:modId xmlns:p14="http://schemas.microsoft.com/office/powerpoint/2010/main" val="3672550302"/>
              </p:ext>
            </p:extLst>
          </p:nvPr>
        </p:nvGraphicFramePr>
        <p:xfrm>
          <a:off x="7729267" y="2780495"/>
          <a:ext cx="3667185" cy="1112520"/>
        </p:xfrm>
        <a:graphic>
          <a:graphicData uri="http://schemas.openxmlformats.org/drawingml/2006/table">
            <a:tbl>
              <a:tblPr firstRow="1" bandRow="1">
                <a:tableStyleId>{5C22544A-7EE6-4342-B048-85BDC9FD1C3A}</a:tableStyleId>
              </a:tblPr>
              <a:tblGrid>
                <a:gridCol w="1222395">
                  <a:extLst>
                    <a:ext uri="{9D8B030D-6E8A-4147-A177-3AD203B41FA5}">
                      <a16:colId xmlns:a16="http://schemas.microsoft.com/office/drawing/2014/main" val="1571443707"/>
                    </a:ext>
                  </a:extLst>
                </a:gridCol>
                <a:gridCol w="1222395">
                  <a:extLst>
                    <a:ext uri="{9D8B030D-6E8A-4147-A177-3AD203B41FA5}">
                      <a16:colId xmlns:a16="http://schemas.microsoft.com/office/drawing/2014/main" val="3063023932"/>
                    </a:ext>
                  </a:extLst>
                </a:gridCol>
                <a:gridCol w="1222395">
                  <a:extLst>
                    <a:ext uri="{9D8B030D-6E8A-4147-A177-3AD203B41FA5}">
                      <a16:colId xmlns:a16="http://schemas.microsoft.com/office/drawing/2014/main" val="509621617"/>
                    </a:ext>
                  </a:extLst>
                </a:gridCol>
              </a:tblGrid>
              <a:tr h="370840">
                <a:tc>
                  <a:txBody>
                    <a:bodyPr/>
                    <a:lstStyle/>
                    <a:p>
                      <a:endParaRPr lang="en-GB" dirty="0"/>
                    </a:p>
                  </a:txBody>
                  <a:tcPr/>
                </a:tc>
                <a:tc>
                  <a:txBody>
                    <a:bodyPr/>
                    <a:lstStyle/>
                    <a:p>
                      <a:pPr algn="ctr"/>
                      <a:r>
                        <a:rPr lang="en-GB" dirty="0"/>
                        <a:t>Active</a:t>
                      </a:r>
                    </a:p>
                  </a:txBody>
                  <a:tcPr/>
                </a:tc>
                <a:tc>
                  <a:txBody>
                    <a:bodyPr/>
                    <a:lstStyle/>
                    <a:p>
                      <a:pPr algn="ctr"/>
                      <a:r>
                        <a:rPr lang="en-GB" dirty="0"/>
                        <a:t>Inactive</a:t>
                      </a:r>
                    </a:p>
                  </a:txBody>
                  <a:tcPr/>
                </a:tc>
                <a:extLst>
                  <a:ext uri="{0D108BD9-81ED-4DB2-BD59-A6C34878D82A}">
                    <a16:rowId xmlns:a16="http://schemas.microsoft.com/office/drawing/2014/main" val="4127835681"/>
                  </a:ext>
                </a:extLst>
              </a:tr>
              <a:tr h="370840">
                <a:tc>
                  <a:txBody>
                    <a:bodyPr/>
                    <a:lstStyle/>
                    <a:p>
                      <a:r>
                        <a:rPr lang="en-GB" dirty="0"/>
                        <a:t>Male</a:t>
                      </a:r>
                    </a:p>
                  </a:txBody>
                  <a:tcPr/>
                </a:tc>
                <a:tc>
                  <a:txBody>
                    <a:bodyPr/>
                    <a:lstStyle/>
                    <a:p>
                      <a:r>
                        <a:rPr lang="en-GB" dirty="0"/>
                        <a:t>16</a:t>
                      </a:r>
                    </a:p>
                  </a:txBody>
                  <a:tcPr/>
                </a:tc>
                <a:tc>
                  <a:txBody>
                    <a:bodyPr/>
                    <a:lstStyle/>
                    <a:p>
                      <a:r>
                        <a:rPr lang="en-GB" dirty="0"/>
                        <a:t>36</a:t>
                      </a:r>
                    </a:p>
                  </a:txBody>
                  <a:tcPr/>
                </a:tc>
                <a:extLst>
                  <a:ext uri="{0D108BD9-81ED-4DB2-BD59-A6C34878D82A}">
                    <a16:rowId xmlns:a16="http://schemas.microsoft.com/office/drawing/2014/main" val="3930304136"/>
                  </a:ext>
                </a:extLst>
              </a:tr>
              <a:tr h="370840">
                <a:tc>
                  <a:txBody>
                    <a:bodyPr/>
                    <a:lstStyle/>
                    <a:p>
                      <a:r>
                        <a:rPr lang="en-GB" dirty="0"/>
                        <a:t>Female</a:t>
                      </a:r>
                    </a:p>
                  </a:txBody>
                  <a:tcPr/>
                </a:tc>
                <a:tc>
                  <a:txBody>
                    <a:bodyPr/>
                    <a:lstStyle/>
                    <a:p>
                      <a:r>
                        <a:rPr lang="en-GB" dirty="0"/>
                        <a:t>29</a:t>
                      </a:r>
                    </a:p>
                  </a:txBody>
                  <a:tcPr/>
                </a:tc>
                <a:tc>
                  <a:txBody>
                    <a:bodyPr/>
                    <a:lstStyle/>
                    <a:p>
                      <a:r>
                        <a:rPr lang="en-GB" dirty="0"/>
                        <a:t>23</a:t>
                      </a:r>
                    </a:p>
                  </a:txBody>
                  <a:tcPr/>
                </a:tc>
                <a:extLst>
                  <a:ext uri="{0D108BD9-81ED-4DB2-BD59-A6C34878D82A}">
                    <a16:rowId xmlns:a16="http://schemas.microsoft.com/office/drawing/2014/main" val="1835299308"/>
                  </a:ext>
                </a:extLst>
              </a:tr>
            </a:tbl>
          </a:graphicData>
        </a:graphic>
      </p:graphicFrame>
      <p:sp>
        <p:nvSpPr>
          <p:cNvPr id="6" name="TextBox 5"/>
          <p:cNvSpPr txBox="1"/>
          <p:nvPr/>
        </p:nvSpPr>
        <p:spPr>
          <a:xfrm>
            <a:off x="7729267" y="2184652"/>
            <a:ext cx="3870385" cy="369332"/>
          </a:xfrm>
          <a:prstGeom prst="rect">
            <a:avLst/>
          </a:prstGeom>
          <a:noFill/>
        </p:spPr>
        <p:txBody>
          <a:bodyPr wrap="square" rtlCol="0">
            <a:spAutoFit/>
          </a:bodyPr>
          <a:lstStyle/>
          <a:p>
            <a:r>
              <a:rPr lang="en-GB" dirty="0"/>
              <a:t>Observed data </a:t>
            </a:r>
          </a:p>
        </p:txBody>
      </p:sp>
      <p:graphicFrame>
        <p:nvGraphicFramePr>
          <p:cNvPr id="7" name="Table 6"/>
          <p:cNvGraphicFramePr>
            <a:graphicFrameLocks noGrp="1"/>
          </p:cNvGraphicFramePr>
          <p:nvPr>
            <p:extLst>
              <p:ext uri="{D42A27DB-BD31-4B8C-83A1-F6EECF244321}">
                <p14:modId xmlns:p14="http://schemas.microsoft.com/office/powerpoint/2010/main" val="1447904282"/>
              </p:ext>
            </p:extLst>
          </p:nvPr>
        </p:nvGraphicFramePr>
        <p:xfrm>
          <a:off x="7729268" y="4824742"/>
          <a:ext cx="3667185" cy="1112520"/>
        </p:xfrm>
        <a:graphic>
          <a:graphicData uri="http://schemas.openxmlformats.org/drawingml/2006/table">
            <a:tbl>
              <a:tblPr firstRow="1" bandRow="1">
                <a:tableStyleId>{5C22544A-7EE6-4342-B048-85BDC9FD1C3A}</a:tableStyleId>
              </a:tblPr>
              <a:tblGrid>
                <a:gridCol w="1222395">
                  <a:extLst>
                    <a:ext uri="{9D8B030D-6E8A-4147-A177-3AD203B41FA5}">
                      <a16:colId xmlns:a16="http://schemas.microsoft.com/office/drawing/2014/main" val="1571443707"/>
                    </a:ext>
                  </a:extLst>
                </a:gridCol>
                <a:gridCol w="1222395">
                  <a:extLst>
                    <a:ext uri="{9D8B030D-6E8A-4147-A177-3AD203B41FA5}">
                      <a16:colId xmlns:a16="http://schemas.microsoft.com/office/drawing/2014/main" val="3063023932"/>
                    </a:ext>
                  </a:extLst>
                </a:gridCol>
                <a:gridCol w="1222395">
                  <a:extLst>
                    <a:ext uri="{9D8B030D-6E8A-4147-A177-3AD203B41FA5}">
                      <a16:colId xmlns:a16="http://schemas.microsoft.com/office/drawing/2014/main" val="509621617"/>
                    </a:ext>
                  </a:extLst>
                </a:gridCol>
              </a:tblGrid>
              <a:tr h="370840">
                <a:tc>
                  <a:txBody>
                    <a:bodyPr/>
                    <a:lstStyle/>
                    <a:p>
                      <a:endParaRPr lang="en-GB" dirty="0"/>
                    </a:p>
                  </a:txBody>
                  <a:tcPr/>
                </a:tc>
                <a:tc>
                  <a:txBody>
                    <a:bodyPr/>
                    <a:lstStyle/>
                    <a:p>
                      <a:pPr algn="ctr"/>
                      <a:r>
                        <a:rPr lang="en-GB" dirty="0"/>
                        <a:t>Active</a:t>
                      </a:r>
                    </a:p>
                  </a:txBody>
                  <a:tcPr/>
                </a:tc>
                <a:tc>
                  <a:txBody>
                    <a:bodyPr/>
                    <a:lstStyle/>
                    <a:p>
                      <a:pPr algn="ctr"/>
                      <a:r>
                        <a:rPr lang="en-GB" dirty="0"/>
                        <a:t>Inactive</a:t>
                      </a:r>
                    </a:p>
                  </a:txBody>
                  <a:tcPr/>
                </a:tc>
                <a:extLst>
                  <a:ext uri="{0D108BD9-81ED-4DB2-BD59-A6C34878D82A}">
                    <a16:rowId xmlns:a16="http://schemas.microsoft.com/office/drawing/2014/main" val="4127835681"/>
                  </a:ext>
                </a:extLst>
              </a:tr>
              <a:tr h="370840">
                <a:tc>
                  <a:txBody>
                    <a:bodyPr/>
                    <a:lstStyle/>
                    <a:p>
                      <a:r>
                        <a:rPr lang="en-GB" dirty="0"/>
                        <a:t>Male</a:t>
                      </a:r>
                    </a:p>
                  </a:txBody>
                  <a:tcPr/>
                </a:tc>
                <a:tc>
                  <a:txBody>
                    <a:bodyPr/>
                    <a:lstStyle/>
                    <a:p>
                      <a:r>
                        <a:rPr lang="en-GB" dirty="0"/>
                        <a:t>22.5</a:t>
                      </a:r>
                    </a:p>
                  </a:txBody>
                  <a:tcPr/>
                </a:tc>
                <a:tc>
                  <a:txBody>
                    <a:bodyPr/>
                    <a:lstStyle/>
                    <a:p>
                      <a:r>
                        <a:rPr lang="en-GB" dirty="0"/>
                        <a:t>29.5</a:t>
                      </a:r>
                    </a:p>
                  </a:txBody>
                  <a:tcPr/>
                </a:tc>
                <a:extLst>
                  <a:ext uri="{0D108BD9-81ED-4DB2-BD59-A6C34878D82A}">
                    <a16:rowId xmlns:a16="http://schemas.microsoft.com/office/drawing/2014/main" val="3930304136"/>
                  </a:ext>
                </a:extLst>
              </a:tr>
              <a:tr h="370840">
                <a:tc>
                  <a:txBody>
                    <a:bodyPr/>
                    <a:lstStyle/>
                    <a:p>
                      <a:r>
                        <a:rPr lang="en-GB" dirty="0"/>
                        <a:t>Female</a:t>
                      </a:r>
                    </a:p>
                  </a:txBody>
                  <a:tcPr/>
                </a:tc>
                <a:tc>
                  <a:txBody>
                    <a:bodyPr/>
                    <a:lstStyle/>
                    <a:p>
                      <a:r>
                        <a:rPr lang="en-GB" dirty="0"/>
                        <a:t>22.5</a:t>
                      </a:r>
                    </a:p>
                  </a:txBody>
                  <a:tcPr/>
                </a:tc>
                <a:tc>
                  <a:txBody>
                    <a:bodyPr/>
                    <a:lstStyle/>
                    <a:p>
                      <a:r>
                        <a:rPr lang="en-GB" dirty="0"/>
                        <a:t>29.5</a:t>
                      </a:r>
                    </a:p>
                  </a:txBody>
                  <a:tcPr/>
                </a:tc>
                <a:extLst>
                  <a:ext uri="{0D108BD9-81ED-4DB2-BD59-A6C34878D82A}">
                    <a16:rowId xmlns:a16="http://schemas.microsoft.com/office/drawing/2014/main" val="1835299308"/>
                  </a:ext>
                </a:extLst>
              </a:tr>
            </a:tbl>
          </a:graphicData>
        </a:graphic>
      </p:graphicFrame>
      <p:sp>
        <p:nvSpPr>
          <p:cNvPr id="8" name="TextBox 7"/>
          <p:cNvSpPr txBox="1"/>
          <p:nvPr/>
        </p:nvSpPr>
        <p:spPr>
          <a:xfrm>
            <a:off x="7643004" y="4094720"/>
            <a:ext cx="3870385" cy="646331"/>
          </a:xfrm>
          <a:prstGeom prst="rect">
            <a:avLst/>
          </a:prstGeom>
          <a:noFill/>
        </p:spPr>
        <p:txBody>
          <a:bodyPr wrap="square" rtlCol="0">
            <a:spAutoFit/>
          </a:bodyPr>
          <a:lstStyle/>
          <a:p>
            <a:r>
              <a:rPr lang="en-GB" dirty="0"/>
              <a:t>Expected data</a:t>
            </a:r>
          </a:p>
          <a:p>
            <a:r>
              <a:rPr lang="en-GB" dirty="0">
                <a:solidFill>
                  <a:srgbClr val="7030A0"/>
                </a:solidFill>
              </a:rPr>
              <a:t>((16+36) x (16+29)) / 104 = 22.5</a:t>
            </a:r>
          </a:p>
        </p:txBody>
      </p:sp>
      <p:sp>
        <p:nvSpPr>
          <p:cNvPr id="9" name="TextBox 8"/>
          <p:cNvSpPr txBox="1"/>
          <p:nvPr/>
        </p:nvSpPr>
        <p:spPr>
          <a:xfrm>
            <a:off x="7643004" y="1454932"/>
            <a:ext cx="1699311" cy="369332"/>
          </a:xfrm>
          <a:prstGeom prst="rect">
            <a:avLst/>
          </a:prstGeom>
          <a:noFill/>
        </p:spPr>
        <p:txBody>
          <a:bodyPr wrap="none" rtlCol="0">
            <a:spAutoFit/>
          </a:bodyPr>
          <a:lstStyle/>
          <a:p>
            <a:r>
              <a:rPr lang="en-GB" u="sng" dirty="0"/>
              <a:t>Descriptive data</a:t>
            </a:r>
          </a:p>
        </p:txBody>
      </p:sp>
    </p:spTree>
    <p:extLst>
      <p:ext uri="{BB962C8B-B14F-4D97-AF65-F5344CB8AC3E}">
        <p14:creationId xmlns:p14="http://schemas.microsoft.com/office/powerpoint/2010/main" val="3686976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Chi Square analysis in SPSS</a:t>
            </a:r>
          </a:p>
        </p:txBody>
      </p:sp>
      <p:sp>
        <p:nvSpPr>
          <p:cNvPr id="3" name="Content Placeholder 2"/>
          <p:cNvSpPr>
            <a:spLocks noGrp="1"/>
          </p:cNvSpPr>
          <p:nvPr>
            <p:ph idx="1"/>
          </p:nvPr>
        </p:nvSpPr>
        <p:spPr>
          <a:xfrm>
            <a:off x="838200" y="1825625"/>
            <a:ext cx="10515600" cy="1055598"/>
          </a:xfrm>
        </p:spPr>
        <p:txBody>
          <a:bodyPr/>
          <a:lstStyle/>
          <a:p>
            <a:endParaRPr lang="en-GB" dirty="0"/>
          </a:p>
          <a:p>
            <a:endParaRPr lang="en-GB" dirty="0"/>
          </a:p>
        </p:txBody>
      </p:sp>
      <p:pic>
        <p:nvPicPr>
          <p:cNvPr id="4" name="Picture 3"/>
          <p:cNvPicPr>
            <a:picLocks noChangeAspect="1"/>
          </p:cNvPicPr>
          <p:nvPr/>
        </p:nvPicPr>
        <p:blipFill>
          <a:blip r:embed="rId2"/>
          <a:stretch>
            <a:fillRect/>
          </a:stretch>
        </p:blipFill>
        <p:spPr>
          <a:xfrm>
            <a:off x="608866" y="3371342"/>
            <a:ext cx="9996608" cy="1972337"/>
          </a:xfrm>
          <a:prstGeom prst="rect">
            <a:avLst/>
          </a:prstGeom>
        </p:spPr>
      </p:pic>
      <p:sp>
        <p:nvSpPr>
          <p:cNvPr id="5" name="TextBox 4"/>
          <p:cNvSpPr txBox="1"/>
          <p:nvPr/>
        </p:nvSpPr>
        <p:spPr>
          <a:xfrm>
            <a:off x="689379" y="1690688"/>
            <a:ext cx="10082138" cy="1754326"/>
          </a:xfrm>
          <a:prstGeom prst="rect">
            <a:avLst/>
          </a:prstGeom>
          <a:noFill/>
        </p:spPr>
        <p:txBody>
          <a:bodyPr wrap="square" rtlCol="0">
            <a:spAutoFit/>
          </a:bodyPr>
          <a:lstStyle/>
          <a:p>
            <a:r>
              <a:rPr lang="en-GB" dirty="0"/>
              <a:t>Enter variable view</a:t>
            </a:r>
          </a:p>
          <a:p>
            <a:r>
              <a:rPr lang="en-GB" dirty="0"/>
              <a:t>Row 1 = gender	</a:t>
            </a:r>
            <a:r>
              <a:rPr lang="en-GB" b="1" dirty="0"/>
              <a:t>go to</a:t>
            </a:r>
            <a:r>
              <a:rPr lang="en-GB" dirty="0"/>
              <a:t>	values &amp; input 1= male; 2=female 	</a:t>
            </a:r>
            <a:r>
              <a:rPr lang="en-GB" b="1" dirty="0"/>
              <a:t>go to 	</a:t>
            </a:r>
            <a:r>
              <a:rPr lang="en-GB" dirty="0"/>
              <a:t>measure &amp; select Nominal</a:t>
            </a:r>
          </a:p>
          <a:p>
            <a:r>
              <a:rPr lang="en-GB" dirty="0"/>
              <a:t>Row 2 = activity	</a:t>
            </a:r>
            <a:r>
              <a:rPr lang="en-GB" b="1" dirty="0"/>
              <a:t>go to</a:t>
            </a:r>
            <a:r>
              <a:rPr lang="en-GB" dirty="0"/>
              <a:t>	values &amp; input 3= inactive; 4=active 	</a:t>
            </a:r>
            <a:r>
              <a:rPr lang="en-GB" b="1" dirty="0"/>
              <a:t>go to 	</a:t>
            </a:r>
            <a:r>
              <a:rPr lang="en-GB" dirty="0"/>
              <a:t>measure &amp; select Nominal</a:t>
            </a:r>
          </a:p>
          <a:p>
            <a:endParaRPr lang="en-GB" dirty="0"/>
          </a:p>
          <a:p>
            <a:r>
              <a:rPr lang="en-GB" dirty="0"/>
              <a:t>Enter data view</a:t>
            </a:r>
          </a:p>
          <a:p>
            <a:endParaRPr lang="en-GB" dirty="0"/>
          </a:p>
        </p:txBody>
      </p:sp>
    </p:spTree>
    <p:extLst>
      <p:ext uri="{BB962C8B-B14F-4D97-AF65-F5344CB8AC3E}">
        <p14:creationId xmlns:p14="http://schemas.microsoft.com/office/powerpoint/2010/main" val="37394281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Data View</a:t>
            </a:r>
          </a:p>
        </p:txBody>
      </p:sp>
      <p:sp>
        <p:nvSpPr>
          <p:cNvPr id="3" name="Content Placeholder 2"/>
          <p:cNvSpPr>
            <a:spLocks noGrp="1"/>
          </p:cNvSpPr>
          <p:nvPr>
            <p:ph idx="1"/>
          </p:nvPr>
        </p:nvSpPr>
        <p:spPr>
          <a:xfrm>
            <a:off x="838200" y="1808372"/>
            <a:ext cx="10515600" cy="4351338"/>
          </a:xfrm>
        </p:spPr>
        <p:txBody>
          <a:bodyPr>
            <a:normAutofit fontScale="92500" lnSpcReduction="20000"/>
          </a:bodyPr>
          <a:lstStyle/>
          <a:p>
            <a:pPr marL="0" indent="0">
              <a:buNone/>
            </a:pPr>
            <a:r>
              <a:rPr lang="en-GB" dirty="0"/>
              <a:t>Cut and paste data from Excel spreadsheet</a:t>
            </a:r>
          </a:p>
          <a:p>
            <a:pPr marL="0" indent="0">
              <a:buNone/>
            </a:pPr>
            <a:endParaRPr lang="en-GB" dirty="0"/>
          </a:p>
          <a:p>
            <a:pPr marL="0" indent="0">
              <a:buNone/>
            </a:pPr>
            <a:r>
              <a:rPr lang="en-GB" dirty="0"/>
              <a:t>Analyse</a:t>
            </a:r>
          </a:p>
          <a:p>
            <a:pPr marL="0" indent="0">
              <a:buNone/>
            </a:pPr>
            <a:r>
              <a:rPr lang="en-GB" dirty="0"/>
              <a:t>Descriptive statistics</a:t>
            </a:r>
          </a:p>
          <a:p>
            <a:pPr marL="0" indent="0">
              <a:buNone/>
            </a:pPr>
            <a:r>
              <a:rPr lang="en-GB" dirty="0"/>
              <a:t>Crosstabs</a:t>
            </a:r>
          </a:p>
          <a:p>
            <a:pPr marL="0" indent="0">
              <a:buNone/>
            </a:pPr>
            <a:r>
              <a:rPr lang="en-GB" dirty="0"/>
              <a:t>Move gender to Row(s) and Activity to (Column(s)</a:t>
            </a:r>
          </a:p>
          <a:p>
            <a:pPr marL="0" indent="0">
              <a:buNone/>
            </a:pPr>
            <a:r>
              <a:rPr lang="en-GB" dirty="0"/>
              <a:t>In statistics tick chi-squared &amp; continue</a:t>
            </a:r>
          </a:p>
          <a:p>
            <a:pPr marL="0" indent="0">
              <a:buNone/>
            </a:pPr>
            <a:r>
              <a:rPr lang="en-GB" dirty="0"/>
              <a:t>In cells tick observed &amp; Expected</a:t>
            </a:r>
          </a:p>
          <a:p>
            <a:pPr marL="0" indent="0">
              <a:buNone/>
            </a:pPr>
            <a:r>
              <a:rPr lang="en-GB" dirty="0"/>
              <a:t>Continue</a:t>
            </a:r>
          </a:p>
          <a:p>
            <a:pPr marL="0" indent="0">
              <a:buNone/>
            </a:pPr>
            <a:r>
              <a:rPr lang="en-GB" dirty="0"/>
              <a:t>OK</a:t>
            </a:r>
          </a:p>
        </p:txBody>
      </p:sp>
      <p:pic>
        <p:nvPicPr>
          <p:cNvPr id="4" name="Picture 3"/>
          <p:cNvPicPr>
            <a:picLocks noChangeAspect="1"/>
          </p:cNvPicPr>
          <p:nvPr/>
        </p:nvPicPr>
        <p:blipFill>
          <a:blip r:embed="rId2"/>
          <a:stretch>
            <a:fillRect/>
          </a:stretch>
        </p:blipFill>
        <p:spPr>
          <a:xfrm>
            <a:off x="8325200" y="1143621"/>
            <a:ext cx="3824328" cy="3284605"/>
          </a:xfrm>
          <a:prstGeom prst="rect">
            <a:avLst/>
          </a:prstGeom>
        </p:spPr>
      </p:pic>
    </p:spTree>
    <p:extLst>
      <p:ext uri="{BB962C8B-B14F-4D97-AF65-F5344CB8AC3E}">
        <p14:creationId xmlns:p14="http://schemas.microsoft.com/office/powerpoint/2010/main" val="24231296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98800"/>
          </a:xfrm>
        </p:spPr>
        <p:txBody>
          <a:bodyPr/>
          <a:lstStyle/>
          <a:p>
            <a:pPr algn="ctr"/>
            <a:r>
              <a:rPr lang="en-GB" dirty="0"/>
              <a:t>SPSS Output</a:t>
            </a:r>
          </a:p>
        </p:txBody>
      </p:sp>
      <p:sp>
        <p:nvSpPr>
          <p:cNvPr id="3" name="Content Placeholder 2"/>
          <p:cNvSpPr>
            <a:spLocks noGrp="1"/>
          </p:cNvSpPr>
          <p:nvPr>
            <p:ph idx="1"/>
          </p:nvPr>
        </p:nvSpPr>
        <p:spPr>
          <a:xfrm>
            <a:off x="419266" y="1398468"/>
            <a:ext cx="6498564" cy="1511509"/>
          </a:xfrm>
        </p:spPr>
        <p:txBody>
          <a:bodyPr>
            <a:normAutofit fontScale="77500" lnSpcReduction="20000"/>
          </a:bodyPr>
          <a:lstStyle/>
          <a:p>
            <a:pPr marL="0" indent="0">
              <a:buNone/>
            </a:pPr>
            <a:r>
              <a:rPr lang="en-GB" dirty="0"/>
              <a:t>Tables you need are;</a:t>
            </a:r>
          </a:p>
          <a:p>
            <a:pPr marL="0" indent="0">
              <a:buNone/>
            </a:pPr>
            <a:endParaRPr lang="en-GB" dirty="0"/>
          </a:p>
          <a:p>
            <a:pPr marL="514350" indent="-514350">
              <a:buFont typeface="+mj-lt"/>
              <a:buAutoNum type="arabicPeriod"/>
            </a:pPr>
            <a:r>
              <a:rPr lang="en-GB" dirty="0"/>
              <a:t>Chi-squared test – for difference test </a:t>
            </a:r>
          </a:p>
          <a:p>
            <a:pPr marL="514350" indent="-514350">
              <a:buFont typeface="+mj-lt"/>
              <a:buAutoNum type="arabicPeriod"/>
            </a:pPr>
            <a:r>
              <a:rPr lang="en-GB" dirty="0" err="1"/>
              <a:t>Crosstabulation</a:t>
            </a:r>
            <a:r>
              <a:rPr lang="en-GB" dirty="0"/>
              <a:t> – for descriptive data</a:t>
            </a:r>
          </a:p>
        </p:txBody>
      </p:sp>
      <p:sp>
        <p:nvSpPr>
          <p:cNvPr id="6" name="TextBox 5"/>
          <p:cNvSpPr txBox="1"/>
          <p:nvPr/>
        </p:nvSpPr>
        <p:spPr>
          <a:xfrm>
            <a:off x="6084498" y="4157932"/>
            <a:ext cx="5693984" cy="1477328"/>
          </a:xfrm>
          <a:prstGeom prst="rect">
            <a:avLst/>
          </a:prstGeom>
          <a:noFill/>
        </p:spPr>
        <p:txBody>
          <a:bodyPr wrap="square" rtlCol="0">
            <a:spAutoFit/>
          </a:bodyPr>
          <a:lstStyle/>
          <a:p>
            <a:r>
              <a:rPr lang="en-GB" dirty="0">
                <a:solidFill>
                  <a:srgbClr val="00B0F0"/>
                </a:solidFill>
              </a:rPr>
              <a:t>Note: a</a:t>
            </a:r>
            <a:r>
              <a:rPr lang="en-GB" dirty="0"/>
              <a:t>. if there are any cells that have a count less than 5 then the assumptions for chi squared have not been met and data analysis should be used with caution. This is likely if the number in your data set is low or you sub-divide the data too much. </a:t>
            </a:r>
          </a:p>
        </p:txBody>
      </p:sp>
      <p:graphicFrame>
        <p:nvGraphicFramePr>
          <p:cNvPr id="10" name="Table 9"/>
          <p:cNvGraphicFramePr>
            <a:graphicFrameLocks noGrp="1"/>
          </p:cNvGraphicFramePr>
          <p:nvPr>
            <p:extLst>
              <p:ext uri="{D42A27DB-BD31-4B8C-83A1-F6EECF244321}">
                <p14:modId xmlns:p14="http://schemas.microsoft.com/office/powerpoint/2010/main" val="2931491749"/>
              </p:ext>
            </p:extLst>
          </p:nvPr>
        </p:nvGraphicFramePr>
        <p:xfrm>
          <a:off x="727027" y="3264022"/>
          <a:ext cx="5033010" cy="1845056"/>
        </p:xfrm>
        <a:graphic>
          <a:graphicData uri="http://schemas.openxmlformats.org/drawingml/2006/table">
            <a:tbl>
              <a:tblPr>
                <a:tableStyleId>{5C22544A-7EE6-4342-B048-85BDC9FD1C3A}</a:tableStyleId>
              </a:tblPr>
              <a:tblGrid>
                <a:gridCol w="1024255">
                  <a:extLst>
                    <a:ext uri="{9D8B030D-6E8A-4147-A177-3AD203B41FA5}">
                      <a16:colId xmlns:a16="http://schemas.microsoft.com/office/drawing/2014/main" val="4116565909"/>
                    </a:ext>
                  </a:extLst>
                </a:gridCol>
                <a:gridCol w="727375">
                  <a:extLst>
                    <a:ext uri="{9D8B030D-6E8A-4147-A177-3AD203B41FA5}">
                      <a16:colId xmlns:a16="http://schemas.microsoft.com/office/drawing/2014/main" val="2745556578"/>
                    </a:ext>
                  </a:extLst>
                </a:gridCol>
                <a:gridCol w="1321135">
                  <a:extLst>
                    <a:ext uri="{9D8B030D-6E8A-4147-A177-3AD203B41FA5}">
                      <a16:colId xmlns:a16="http://schemas.microsoft.com/office/drawing/2014/main" val="1051468476"/>
                    </a:ext>
                  </a:extLst>
                </a:gridCol>
                <a:gridCol w="653415">
                  <a:extLst>
                    <a:ext uri="{9D8B030D-6E8A-4147-A177-3AD203B41FA5}">
                      <a16:colId xmlns:a16="http://schemas.microsoft.com/office/drawing/2014/main" val="326267668"/>
                    </a:ext>
                  </a:extLst>
                </a:gridCol>
                <a:gridCol w="653415">
                  <a:extLst>
                    <a:ext uri="{9D8B030D-6E8A-4147-A177-3AD203B41FA5}">
                      <a16:colId xmlns:a16="http://schemas.microsoft.com/office/drawing/2014/main" val="2711267542"/>
                    </a:ext>
                  </a:extLst>
                </a:gridCol>
                <a:gridCol w="653415">
                  <a:extLst>
                    <a:ext uri="{9D8B030D-6E8A-4147-A177-3AD203B41FA5}">
                      <a16:colId xmlns:a16="http://schemas.microsoft.com/office/drawing/2014/main" val="3003253480"/>
                    </a:ext>
                  </a:extLst>
                </a:gridCol>
              </a:tblGrid>
              <a:tr h="152038">
                <a:tc gridSpan="6">
                  <a:txBody>
                    <a:bodyPr/>
                    <a:lstStyle/>
                    <a:p>
                      <a:pPr marL="38100" marR="38100" algn="ctr">
                        <a:lnSpc>
                          <a:spcPts val="1600"/>
                        </a:lnSpc>
                        <a:spcAft>
                          <a:spcPts val="0"/>
                        </a:spcAft>
                      </a:pPr>
                      <a:r>
                        <a:rPr lang="en-GB" sz="2000" dirty="0">
                          <a:effectLst/>
                        </a:rPr>
                        <a:t>gender * Activity </a:t>
                      </a:r>
                      <a:r>
                        <a:rPr lang="en-GB" sz="2000" dirty="0" err="1">
                          <a:effectLst/>
                        </a:rPr>
                        <a:t>Crosstabulation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71200178"/>
                  </a:ext>
                </a:extLst>
              </a:tr>
              <a:tr h="0">
                <a:tc rowSpan="2" gridSpan="3">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rowSpan="2" hMerge="1">
                  <a:txBody>
                    <a:bodyPr/>
                    <a:lstStyle/>
                    <a:p>
                      <a:endParaRPr lang="en-GB"/>
                    </a:p>
                  </a:txBody>
                  <a:tcPr/>
                </a:tc>
                <a:tc gridSpan="2">
                  <a:txBody>
                    <a:bodyPr/>
                    <a:lstStyle/>
                    <a:p>
                      <a:pPr marL="38100" marR="38100" algn="ctr">
                        <a:lnSpc>
                          <a:spcPts val="1600"/>
                        </a:lnSpc>
                        <a:spcAft>
                          <a:spcPts val="0"/>
                        </a:spcAft>
                      </a:pPr>
                      <a:r>
                        <a:rPr lang="en-GB" sz="1400">
                          <a:effectLst/>
                        </a:rPr>
                        <a:t>Activity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rowSpan="2">
                  <a:txBody>
                    <a:bodyPr/>
                    <a:lstStyle/>
                    <a:p>
                      <a:pPr marL="38100" marR="38100" algn="ctr">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867830839"/>
                  </a:ext>
                </a:extLst>
              </a:tr>
              <a:tr h="0">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inactive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extLst>
                  <a:ext uri="{0D108BD9-81ED-4DB2-BD59-A6C34878D82A}">
                    <a16:rowId xmlns:a16="http://schemas.microsoft.com/office/drawing/2014/main" val="2182906588"/>
                  </a:ext>
                </a:extLst>
              </a:tr>
              <a:tr h="0">
                <a:tc rowSpan="4">
                  <a:txBody>
                    <a:bodyPr/>
                    <a:lstStyle/>
                    <a:p>
                      <a:pPr marL="38100" marR="38100">
                        <a:lnSpc>
                          <a:spcPts val="1600"/>
                        </a:lnSpc>
                        <a:spcAft>
                          <a:spcPts val="0"/>
                        </a:spcAft>
                      </a:pPr>
                      <a:r>
                        <a:rPr lang="en-GB" sz="1400">
                          <a:effectLst/>
                        </a:rPr>
                        <a:t>gender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a:txBody>
                    <a:bodyPr/>
                    <a:lstStyle/>
                    <a:p>
                      <a:pPr marL="38100" marR="38100">
                        <a:lnSpc>
                          <a:spcPts val="1600"/>
                        </a:lnSpc>
                        <a:spcAft>
                          <a:spcPts val="0"/>
                        </a:spcAft>
                      </a:pPr>
                      <a:r>
                        <a:rPr lang="en-GB" sz="1400" dirty="0">
                          <a:effectLst/>
                        </a:rPr>
                        <a:t>male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a:effectLst/>
                        </a:rPr>
                        <a:t>16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36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964062468"/>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dirty="0">
                          <a:effectLst/>
                        </a:rPr>
                        <a:t>Expected Count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a:effectLst/>
                        </a:rPr>
                        <a:t>22.5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504506624"/>
                  </a:ext>
                </a:extLst>
              </a:tr>
              <a:tr h="0">
                <a:tc vMerge="1">
                  <a:txBody>
                    <a:bodyPr/>
                    <a:lstStyle/>
                    <a:p>
                      <a:endParaRPr lang="en-GB"/>
                    </a:p>
                  </a:txBody>
                  <a:tcPr/>
                </a:tc>
                <a:tc rowSpan="2">
                  <a:txBody>
                    <a:bodyPr/>
                    <a:lstStyle/>
                    <a:p>
                      <a:pPr marL="38100" marR="38100">
                        <a:lnSpc>
                          <a:spcPts val="1600"/>
                        </a:lnSpc>
                        <a:spcAft>
                          <a:spcPts val="0"/>
                        </a:spcAft>
                      </a:pPr>
                      <a:r>
                        <a:rPr lang="en-GB" sz="1400">
                          <a:effectLst/>
                        </a:rPr>
                        <a:t>female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dirty="0">
                          <a:effectLst/>
                        </a:rPr>
                        <a:t>Count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a:effectLst/>
                        </a:rPr>
                        <a:t>29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537784386"/>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dirty="0">
                          <a:effectLst/>
                        </a:rPr>
                        <a:t>Expected Count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a:effectLst/>
                        </a:rPr>
                        <a:t>22.5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dirty="0">
                          <a:effectLst/>
                        </a:rPr>
                        <a:t>29.5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66524938"/>
                  </a:ext>
                </a:extLst>
              </a:tr>
              <a:tr h="0">
                <a:tc rowSpan="2" gridSpan="2">
                  <a:txBody>
                    <a:bodyPr/>
                    <a:lstStyle/>
                    <a:p>
                      <a:pPr marL="38100" marR="38100">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hMerge="1">
                  <a:txBody>
                    <a:bodyPr/>
                    <a:lstStyle/>
                    <a:p>
                      <a:endParaRPr lang="en-GB"/>
                    </a:p>
                  </a:txBody>
                  <a:tcPr/>
                </a:tc>
                <a:tc>
                  <a:txBody>
                    <a:bodyPr/>
                    <a:lstStyle/>
                    <a:p>
                      <a:pPr marL="38100" marR="38100">
                        <a:lnSpc>
                          <a:spcPts val="1600"/>
                        </a:lnSpc>
                        <a:spcAft>
                          <a:spcPts val="0"/>
                        </a:spcAft>
                      </a:pPr>
                      <a:r>
                        <a:rPr lang="en-GB" sz="1400" dirty="0">
                          <a:effectLst/>
                        </a:rPr>
                        <a:t>Count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a:effectLst/>
                        </a:rPr>
                        <a:t>45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dirty="0">
                          <a:effectLst/>
                        </a:rPr>
                        <a:t>59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dirty="0">
                          <a:effectLst/>
                        </a:rPr>
                        <a:t>104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062872040"/>
                  </a:ext>
                </a:extLst>
              </a:tr>
              <a:tr h="0">
                <a:tc gridSpan="2" vMerge="1">
                  <a:txBody>
                    <a:bodyPr/>
                    <a:lstStyle/>
                    <a:p>
                      <a:endParaRPr lang="en-GB"/>
                    </a:p>
                  </a:txBody>
                  <a:tcPr/>
                </a:tc>
                <a:tc hMerge="1"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dirty="0">
                          <a:effectLst/>
                        </a:rPr>
                        <a:t>45.0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dirty="0">
                          <a:effectLst/>
                        </a:rPr>
                        <a:t>59.0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dirty="0">
                          <a:effectLst/>
                        </a:rPr>
                        <a:t>104.0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27350816"/>
                  </a:ext>
                </a:extLst>
              </a:tr>
            </a:tbl>
          </a:graphicData>
        </a:graphic>
      </p:graphicFrame>
      <p:sp>
        <p:nvSpPr>
          <p:cNvPr id="12" name="Rectangle 11"/>
          <p:cNvSpPr/>
          <p:nvPr/>
        </p:nvSpPr>
        <p:spPr>
          <a:xfrm>
            <a:off x="602645" y="5631792"/>
            <a:ext cx="10639246" cy="1200329"/>
          </a:xfrm>
          <a:prstGeom prst="rect">
            <a:avLst/>
          </a:prstGeom>
        </p:spPr>
        <p:txBody>
          <a:bodyPr wrap="square">
            <a:spAutoFit/>
          </a:bodyPr>
          <a:lstStyle/>
          <a:p>
            <a:r>
              <a:rPr lang="el-GR" sz="2400" b="0" i="1" dirty="0">
                <a:solidFill>
                  <a:srgbClr val="000000"/>
                </a:solidFill>
                <a:effectLst/>
              </a:rPr>
              <a:t>χ</a:t>
            </a:r>
            <a:r>
              <a:rPr lang="en-GB" sz="2400" b="0" i="1" baseline="30000" dirty="0">
                <a:solidFill>
                  <a:srgbClr val="000000"/>
                </a:solidFill>
                <a:effectLst/>
              </a:rPr>
              <a:t>2</a:t>
            </a:r>
            <a:r>
              <a:rPr lang="en-GB" sz="2400" b="0" i="0" dirty="0">
                <a:solidFill>
                  <a:srgbClr val="000000"/>
                </a:solidFill>
                <a:effectLst/>
              </a:rPr>
              <a:t> (</a:t>
            </a:r>
            <a:r>
              <a:rPr lang="en-GB" sz="2400" b="0" i="0" dirty="0" err="1">
                <a:solidFill>
                  <a:srgbClr val="FF0000"/>
                </a:solidFill>
                <a:effectLst/>
              </a:rPr>
              <a:t>degress</a:t>
            </a:r>
            <a:r>
              <a:rPr lang="en-GB" sz="2400" b="0" i="0" dirty="0">
                <a:solidFill>
                  <a:srgbClr val="FF0000"/>
                </a:solidFill>
                <a:effectLst/>
              </a:rPr>
              <a:t> of freedom</a:t>
            </a:r>
            <a:r>
              <a:rPr lang="en-GB" sz="2400" b="0" i="0" dirty="0">
                <a:solidFill>
                  <a:srgbClr val="000000"/>
                </a:solidFill>
                <a:effectLst/>
              </a:rPr>
              <a:t>, </a:t>
            </a:r>
            <a:r>
              <a:rPr lang="en-GB" sz="2400" b="0" i="1" dirty="0">
                <a:solidFill>
                  <a:srgbClr val="000000"/>
                </a:solidFill>
                <a:effectLst/>
              </a:rPr>
              <a:t>N</a:t>
            </a:r>
            <a:r>
              <a:rPr lang="en-GB" sz="2400" b="0" i="0" dirty="0">
                <a:solidFill>
                  <a:srgbClr val="000000"/>
                </a:solidFill>
                <a:effectLst/>
              </a:rPr>
              <a:t> = </a:t>
            </a:r>
            <a:r>
              <a:rPr lang="en-GB" sz="2400" b="0" i="0" dirty="0">
                <a:solidFill>
                  <a:srgbClr val="FF0000"/>
                </a:solidFill>
                <a:effectLst/>
              </a:rPr>
              <a:t>sample size</a:t>
            </a:r>
            <a:r>
              <a:rPr lang="en-GB" sz="2400" b="0" i="0" dirty="0">
                <a:solidFill>
                  <a:srgbClr val="000000"/>
                </a:solidFill>
                <a:effectLst/>
              </a:rPr>
              <a:t>) = </a:t>
            </a:r>
            <a:r>
              <a:rPr lang="en-GB" sz="2400" b="0" i="0" dirty="0">
                <a:solidFill>
                  <a:srgbClr val="FF0000"/>
                </a:solidFill>
                <a:effectLst/>
              </a:rPr>
              <a:t>chi-square statistic value</a:t>
            </a:r>
            <a:r>
              <a:rPr lang="en-GB" sz="2400" b="0" i="0" dirty="0">
                <a:solidFill>
                  <a:srgbClr val="000000"/>
                </a:solidFill>
                <a:effectLst/>
              </a:rPr>
              <a:t>, </a:t>
            </a:r>
            <a:r>
              <a:rPr lang="en-GB" sz="2400" b="0" i="1" dirty="0">
                <a:solidFill>
                  <a:srgbClr val="000000"/>
                </a:solidFill>
                <a:effectLst/>
              </a:rPr>
              <a:t>p</a:t>
            </a:r>
            <a:r>
              <a:rPr lang="en-GB" sz="2400" b="0" i="0" dirty="0">
                <a:solidFill>
                  <a:srgbClr val="000000"/>
                </a:solidFill>
                <a:effectLst/>
              </a:rPr>
              <a:t> = </a:t>
            </a:r>
            <a:r>
              <a:rPr lang="en-GB" sz="2400" b="0" i="1" dirty="0">
                <a:solidFill>
                  <a:srgbClr val="FF0000"/>
                </a:solidFill>
                <a:effectLst/>
              </a:rPr>
              <a:t>p</a:t>
            </a:r>
            <a:r>
              <a:rPr lang="en-GB" sz="2400" b="0" i="0" dirty="0">
                <a:solidFill>
                  <a:srgbClr val="FF0000"/>
                </a:solidFill>
                <a:effectLst/>
              </a:rPr>
              <a:t> value</a:t>
            </a:r>
          </a:p>
          <a:p>
            <a:endParaRPr lang="en-GB" sz="2400" dirty="0">
              <a:solidFill>
                <a:srgbClr val="FF0000"/>
              </a:solidFill>
            </a:endParaRPr>
          </a:p>
          <a:p>
            <a:pPr algn="ctr"/>
            <a:r>
              <a:rPr lang="el-GR" sz="2400" b="0" i="1" dirty="0">
                <a:solidFill>
                  <a:srgbClr val="000000"/>
                </a:solidFill>
                <a:effectLst/>
              </a:rPr>
              <a:t>Χ</a:t>
            </a:r>
            <a:r>
              <a:rPr lang="en-GB" sz="2400" b="0" i="1" baseline="30000" dirty="0">
                <a:solidFill>
                  <a:srgbClr val="000000"/>
                </a:solidFill>
                <a:effectLst/>
              </a:rPr>
              <a:t>2</a:t>
            </a:r>
            <a:r>
              <a:rPr lang="en-GB" sz="2400" b="0" i="1" dirty="0">
                <a:solidFill>
                  <a:srgbClr val="000000"/>
                </a:solidFill>
                <a:effectLst/>
              </a:rPr>
              <a:t>(1, N=104)= 6.620 p=.010.</a:t>
            </a:r>
            <a:endParaRPr lang="en-GB" sz="2400" dirty="0"/>
          </a:p>
        </p:txBody>
      </p:sp>
      <p:graphicFrame>
        <p:nvGraphicFramePr>
          <p:cNvPr id="13" name="Table 12"/>
          <p:cNvGraphicFramePr>
            <a:graphicFrameLocks noGrp="1"/>
          </p:cNvGraphicFramePr>
          <p:nvPr>
            <p:extLst>
              <p:ext uri="{D42A27DB-BD31-4B8C-83A1-F6EECF244321}">
                <p14:modId xmlns:p14="http://schemas.microsoft.com/office/powerpoint/2010/main" val="1367345859"/>
              </p:ext>
            </p:extLst>
          </p:nvPr>
        </p:nvGraphicFramePr>
        <p:xfrm>
          <a:off x="6424773" y="1063926"/>
          <a:ext cx="5678170" cy="2961708"/>
        </p:xfrm>
        <a:graphic>
          <a:graphicData uri="http://schemas.openxmlformats.org/drawingml/2006/table">
            <a:tbl>
              <a:tblPr>
                <a:tableStyleId>{5C22544A-7EE6-4342-B048-85BDC9FD1C3A}</a:tableStyleId>
              </a:tblPr>
              <a:tblGrid>
                <a:gridCol w="1561465">
                  <a:extLst>
                    <a:ext uri="{9D8B030D-6E8A-4147-A177-3AD203B41FA5}">
                      <a16:colId xmlns:a16="http://schemas.microsoft.com/office/drawing/2014/main" val="64895356"/>
                    </a:ext>
                  </a:extLst>
                </a:gridCol>
                <a:gridCol w="653415">
                  <a:extLst>
                    <a:ext uri="{9D8B030D-6E8A-4147-A177-3AD203B41FA5}">
                      <a16:colId xmlns:a16="http://schemas.microsoft.com/office/drawing/2014/main" val="1571941874"/>
                    </a:ext>
                  </a:extLst>
                </a:gridCol>
                <a:gridCol w="653415">
                  <a:extLst>
                    <a:ext uri="{9D8B030D-6E8A-4147-A177-3AD203B41FA5}">
                      <a16:colId xmlns:a16="http://schemas.microsoft.com/office/drawing/2014/main" val="3655309946"/>
                    </a:ext>
                  </a:extLst>
                </a:gridCol>
                <a:gridCol w="936625">
                  <a:extLst>
                    <a:ext uri="{9D8B030D-6E8A-4147-A177-3AD203B41FA5}">
                      <a16:colId xmlns:a16="http://schemas.microsoft.com/office/drawing/2014/main" val="1779981430"/>
                    </a:ext>
                  </a:extLst>
                </a:gridCol>
                <a:gridCol w="936625">
                  <a:extLst>
                    <a:ext uri="{9D8B030D-6E8A-4147-A177-3AD203B41FA5}">
                      <a16:colId xmlns:a16="http://schemas.microsoft.com/office/drawing/2014/main" val="1176245413"/>
                    </a:ext>
                  </a:extLst>
                </a:gridCol>
                <a:gridCol w="936625">
                  <a:extLst>
                    <a:ext uri="{9D8B030D-6E8A-4147-A177-3AD203B41FA5}">
                      <a16:colId xmlns:a16="http://schemas.microsoft.com/office/drawing/2014/main" val="1675131636"/>
                    </a:ext>
                  </a:extLst>
                </a:gridCol>
              </a:tblGrid>
              <a:tr h="0">
                <a:tc gridSpan="6">
                  <a:txBody>
                    <a:bodyPr/>
                    <a:lstStyle/>
                    <a:p>
                      <a:pPr marL="38100" marR="38100" algn="ctr">
                        <a:lnSpc>
                          <a:spcPts val="1600"/>
                        </a:lnSpc>
                        <a:spcAft>
                          <a:spcPts val="0"/>
                        </a:spcAft>
                      </a:pPr>
                      <a:r>
                        <a:rPr lang="en-GB" sz="1600" dirty="0">
                          <a:effectLst/>
                        </a:rPr>
                        <a:t>Chi-Square Tests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06101629"/>
                  </a:ext>
                </a:extLst>
              </a:tr>
              <a:tr h="0">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dirty="0">
                          <a:effectLst/>
                        </a:rPr>
                        <a:t>Value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df</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Asymptotic Significance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(1-sided)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56249737"/>
                  </a:ext>
                </a:extLst>
              </a:tr>
              <a:tr h="0">
                <a:tc>
                  <a:txBody>
                    <a:bodyPr/>
                    <a:lstStyle/>
                    <a:p>
                      <a:pPr marL="38100" marR="38100">
                        <a:lnSpc>
                          <a:spcPts val="1600"/>
                        </a:lnSpc>
                        <a:spcAft>
                          <a:spcPts val="0"/>
                        </a:spcAft>
                      </a:pPr>
                      <a:r>
                        <a:rPr lang="en-GB" sz="1100" dirty="0">
                          <a:solidFill>
                            <a:srgbClr val="FF0000"/>
                          </a:solidFill>
                          <a:effectLst/>
                        </a:rPr>
                        <a:t>Pearson Chi-Square</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solidFill>
                            <a:srgbClr val="FF0000"/>
                          </a:solidFill>
                          <a:effectLst/>
                        </a:rPr>
                        <a:t>6.620</a:t>
                      </a:r>
                      <a:r>
                        <a:rPr lang="en-GB" sz="1100" baseline="30000" dirty="0">
                          <a:solidFill>
                            <a:srgbClr val="FF0000"/>
                          </a:solidFill>
                          <a:effectLst/>
                        </a:rPr>
                        <a:t>a</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1</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solidFill>
                            <a:srgbClr val="FF0000"/>
                          </a:solidFill>
                          <a:effectLst/>
                        </a:rPr>
                        <a:t>.010</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25710640"/>
                  </a:ext>
                </a:extLst>
              </a:tr>
              <a:tr h="0">
                <a:tc>
                  <a:txBody>
                    <a:bodyPr/>
                    <a:lstStyle/>
                    <a:p>
                      <a:pPr marL="38100" marR="38100">
                        <a:lnSpc>
                          <a:spcPts val="1600"/>
                        </a:lnSpc>
                        <a:spcAft>
                          <a:spcPts val="0"/>
                        </a:spcAft>
                      </a:pPr>
                      <a:r>
                        <a:rPr lang="en-GB" sz="1100" dirty="0">
                          <a:effectLst/>
                        </a:rPr>
                        <a:t>Continuity </a:t>
                      </a:r>
                      <a:r>
                        <a:rPr lang="en-GB" sz="1100" dirty="0" err="1">
                          <a:effectLst/>
                        </a:rPr>
                        <a:t>Correction</a:t>
                      </a:r>
                      <a:r>
                        <a:rPr lang="en-GB" sz="1100" baseline="30000" dirty="0" err="1">
                          <a:effectLst/>
                        </a:rPr>
                        <a:t>b</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5.641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57976849"/>
                  </a:ext>
                </a:extLst>
              </a:tr>
              <a:tr h="0">
                <a:tc>
                  <a:txBody>
                    <a:bodyPr/>
                    <a:lstStyle/>
                    <a:p>
                      <a:pPr marL="38100" marR="38100">
                        <a:lnSpc>
                          <a:spcPts val="1600"/>
                        </a:lnSpc>
                        <a:spcAft>
                          <a:spcPts val="0"/>
                        </a:spcAft>
                      </a:pPr>
                      <a:r>
                        <a:rPr lang="en-GB" sz="1100">
                          <a:effectLst/>
                        </a:rPr>
                        <a:t>Likelihood Ratio</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6.698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59899203"/>
                  </a:ext>
                </a:extLst>
              </a:tr>
              <a:tr h="0">
                <a:tc>
                  <a:txBody>
                    <a:bodyPr/>
                    <a:lstStyle/>
                    <a:p>
                      <a:pPr marL="38100" marR="38100">
                        <a:lnSpc>
                          <a:spcPts val="1600"/>
                        </a:lnSpc>
                        <a:spcAft>
                          <a:spcPts val="0"/>
                        </a:spcAft>
                      </a:pPr>
                      <a:r>
                        <a:rPr lang="en-GB" sz="1100" dirty="0">
                          <a:effectLst/>
                        </a:rPr>
                        <a:t>Fisher's Exact Test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100">
                          <a:effectLst/>
                        </a:rPr>
                        <a:t>.017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.009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0859208"/>
                  </a:ext>
                </a:extLst>
              </a:tr>
              <a:tr h="0">
                <a:tc>
                  <a:txBody>
                    <a:bodyPr/>
                    <a:lstStyle/>
                    <a:p>
                      <a:pPr marL="38100" marR="38100">
                        <a:lnSpc>
                          <a:spcPts val="1600"/>
                        </a:lnSpc>
                        <a:spcAft>
                          <a:spcPts val="0"/>
                        </a:spcAft>
                      </a:pPr>
                      <a:r>
                        <a:rPr lang="en-GB" sz="1100" dirty="0">
                          <a:effectLst/>
                        </a:rPr>
                        <a:t>Linear-by-Linear Association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6.556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.010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94218640"/>
                  </a:ext>
                </a:extLst>
              </a:tr>
              <a:tr h="0">
                <a:tc>
                  <a:txBody>
                    <a:bodyPr/>
                    <a:lstStyle/>
                    <a:p>
                      <a:pPr marL="38100" marR="38100">
                        <a:lnSpc>
                          <a:spcPts val="1600"/>
                        </a:lnSpc>
                        <a:spcAft>
                          <a:spcPts val="0"/>
                        </a:spcAft>
                      </a:pPr>
                      <a:r>
                        <a:rPr lang="en-GB" sz="1100">
                          <a:effectLst/>
                        </a:rPr>
                        <a:t>N of Valid Cases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104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32505377"/>
                  </a:ext>
                </a:extLst>
              </a:tr>
              <a:tr h="0">
                <a:tc gridSpan="6">
                  <a:txBody>
                    <a:bodyPr/>
                    <a:lstStyle/>
                    <a:p>
                      <a:pPr marL="38100" marR="38100">
                        <a:lnSpc>
                          <a:spcPts val="1600"/>
                        </a:lnSpc>
                        <a:spcAft>
                          <a:spcPts val="0"/>
                        </a:spcAft>
                      </a:pPr>
                      <a:r>
                        <a:rPr lang="en-GB" sz="900">
                          <a:effectLst/>
                        </a:rPr>
                        <a:t>a. 0 cells (0.0%) have expected count less than 5. The minimum expected count is 22.50.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6200412"/>
                  </a:ext>
                </a:extLst>
              </a:tr>
              <a:tr h="0">
                <a:tc gridSpan="6">
                  <a:txBody>
                    <a:bodyPr/>
                    <a:lstStyle/>
                    <a:p>
                      <a:pPr marL="38100" marR="38100">
                        <a:lnSpc>
                          <a:spcPts val="1600"/>
                        </a:lnSpc>
                        <a:spcAft>
                          <a:spcPts val="0"/>
                        </a:spcAft>
                      </a:pPr>
                      <a:r>
                        <a:rPr lang="en-GB" sz="900" dirty="0">
                          <a:effectLst/>
                        </a:rPr>
                        <a:t>b. Computed only for a 2x2 table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57710518"/>
                  </a:ext>
                </a:extLst>
              </a:tr>
            </a:tbl>
          </a:graphicData>
        </a:graphic>
      </p:graphicFrame>
      <p:cxnSp>
        <p:nvCxnSpPr>
          <p:cNvPr id="15" name="Straight Arrow Connector 14"/>
          <p:cNvCxnSpPr/>
          <p:nvPr/>
        </p:nvCxnSpPr>
        <p:spPr>
          <a:xfrm flipV="1">
            <a:off x="6222521" y="3858423"/>
            <a:ext cx="253041" cy="37427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9402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Reporting the Data</a:t>
            </a:r>
          </a:p>
        </p:txBody>
      </p:sp>
      <p:sp>
        <p:nvSpPr>
          <p:cNvPr id="3" name="Content Placeholder 2"/>
          <p:cNvSpPr>
            <a:spLocks noGrp="1"/>
          </p:cNvSpPr>
          <p:nvPr>
            <p:ph idx="1"/>
          </p:nvPr>
        </p:nvSpPr>
        <p:spPr>
          <a:xfrm>
            <a:off x="838200" y="1443487"/>
            <a:ext cx="10515600" cy="4733476"/>
          </a:xfrm>
        </p:spPr>
        <p:txBody>
          <a:bodyPr/>
          <a:lstStyle/>
          <a:p>
            <a:pPr marL="0" indent="0">
              <a:buNone/>
            </a:pPr>
            <a:r>
              <a:rPr lang="en-GB" dirty="0"/>
              <a:t>A comparison of physical activity rates in men (n=52) and women (n=52) (figure 1) identified that men were significantly (</a:t>
            </a:r>
            <a:r>
              <a:rPr lang="el-GR" b="0" i="1" dirty="0">
                <a:solidFill>
                  <a:srgbClr val="000000"/>
                </a:solidFill>
                <a:effectLst/>
              </a:rPr>
              <a:t>Χ</a:t>
            </a:r>
            <a:r>
              <a:rPr lang="en-GB" b="0" i="1" baseline="30000" dirty="0">
                <a:solidFill>
                  <a:srgbClr val="000000"/>
                </a:solidFill>
                <a:effectLst/>
              </a:rPr>
              <a:t>2</a:t>
            </a:r>
            <a:r>
              <a:rPr lang="en-GB" b="0" i="1" dirty="0">
                <a:solidFill>
                  <a:srgbClr val="000000"/>
                </a:solidFill>
                <a:effectLst/>
              </a:rPr>
              <a:t>(3, N=104)= 27.759, p&lt;.001) more active than women</a:t>
            </a:r>
            <a:endParaRPr lang="en-GB" dirty="0"/>
          </a:p>
          <a:p>
            <a:pPr marL="0" indent="0">
              <a:buNone/>
            </a:pPr>
            <a:endParaRPr lang="en-GB" dirty="0"/>
          </a:p>
        </p:txBody>
      </p:sp>
      <p:graphicFrame>
        <p:nvGraphicFramePr>
          <p:cNvPr id="4" name="Chart 3"/>
          <p:cNvGraphicFramePr>
            <a:graphicFrameLocks/>
          </p:cNvGraphicFramePr>
          <p:nvPr>
            <p:extLst>
              <p:ext uri="{D42A27DB-BD31-4B8C-83A1-F6EECF244321}">
                <p14:modId xmlns:p14="http://schemas.microsoft.com/office/powerpoint/2010/main" val="1823239681"/>
              </p:ext>
            </p:extLst>
          </p:nvPr>
        </p:nvGraphicFramePr>
        <p:xfrm>
          <a:off x="3234905" y="3121324"/>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375803" y="5679858"/>
            <a:ext cx="5946476" cy="369332"/>
          </a:xfrm>
          <a:prstGeom prst="rect">
            <a:avLst/>
          </a:prstGeom>
          <a:noFill/>
        </p:spPr>
        <p:txBody>
          <a:bodyPr wrap="square" rtlCol="0">
            <a:spAutoFit/>
          </a:bodyPr>
          <a:lstStyle/>
          <a:p>
            <a:r>
              <a:rPr lang="en-GB" sz="1400" dirty="0"/>
              <a:t>Figure 1: Comparison of self-reported activity levels between men and women</a:t>
            </a:r>
            <a:r>
              <a:rPr lang="en-GB" dirty="0"/>
              <a:t>.</a:t>
            </a:r>
          </a:p>
        </p:txBody>
      </p:sp>
    </p:spTree>
    <p:extLst>
      <p:ext uri="{BB962C8B-B14F-4D97-AF65-F5344CB8AC3E}">
        <p14:creationId xmlns:p14="http://schemas.microsoft.com/office/powerpoint/2010/main" val="9088405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An evaluation of the frequency of physical activity levels of year 11 students.</a:t>
            </a:r>
          </a:p>
        </p:txBody>
      </p:sp>
      <p:sp>
        <p:nvSpPr>
          <p:cNvPr id="3" name="Content Placeholder 2"/>
          <p:cNvSpPr>
            <a:spLocks noGrp="1"/>
          </p:cNvSpPr>
          <p:nvPr>
            <p:ph idx="1"/>
          </p:nvPr>
        </p:nvSpPr>
        <p:spPr>
          <a:xfrm>
            <a:off x="838200" y="1825624"/>
            <a:ext cx="10515600" cy="4695945"/>
          </a:xfrm>
        </p:spPr>
        <p:txBody>
          <a:bodyPr>
            <a:normAutofit fontScale="70000" lnSpcReduction="20000"/>
          </a:bodyPr>
          <a:lstStyle/>
          <a:p>
            <a:pPr marL="0" indent="0">
              <a:buNone/>
            </a:pPr>
            <a:r>
              <a:rPr lang="en-GB" dirty="0"/>
              <a:t>Set up the variable view in a similar manner, except there are now 4 responses to put in to the activity value box.</a:t>
            </a:r>
          </a:p>
          <a:p>
            <a:pPr marL="0" indent="0">
              <a:buNone/>
            </a:pPr>
            <a:endParaRPr lang="en-GB" dirty="0"/>
          </a:p>
          <a:p>
            <a:pPr marL="0" indent="0">
              <a:buNone/>
            </a:pPr>
            <a:r>
              <a:rPr lang="en-GB" dirty="0"/>
              <a:t>Conduct the Chi-squared analysis in a similar manner except as there are 4 responses we need to conduct a post hoc analysis (adjusted standardized) to consider where any differences identified in the primary analysis are.</a:t>
            </a:r>
          </a:p>
          <a:p>
            <a:pPr marL="0" indent="0">
              <a:buNone/>
            </a:pPr>
            <a:endParaRPr lang="en-GB" dirty="0"/>
          </a:p>
          <a:p>
            <a:pPr marL="0" indent="0">
              <a:buNone/>
            </a:pPr>
            <a:r>
              <a:rPr lang="en-GB" dirty="0"/>
              <a:t>Analyse</a:t>
            </a:r>
          </a:p>
          <a:p>
            <a:pPr marL="0" indent="0">
              <a:buNone/>
            </a:pPr>
            <a:r>
              <a:rPr lang="en-GB" dirty="0"/>
              <a:t>Descriptive statistics</a:t>
            </a:r>
          </a:p>
          <a:p>
            <a:pPr marL="0" indent="0">
              <a:buNone/>
            </a:pPr>
            <a:r>
              <a:rPr lang="en-GB" dirty="0"/>
              <a:t>Crosstabs</a:t>
            </a:r>
          </a:p>
          <a:p>
            <a:pPr marL="0" indent="0">
              <a:buNone/>
            </a:pPr>
            <a:r>
              <a:rPr lang="en-GB" dirty="0"/>
              <a:t>Move gender to Row(s) and Activity to (Column(s)</a:t>
            </a:r>
          </a:p>
          <a:p>
            <a:pPr marL="0" indent="0">
              <a:buNone/>
            </a:pPr>
            <a:r>
              <a:rPr lang="en-GB" dirty="0"/>
              <a:t>In statistics tick chi-squared &amp; continue</a:t>
            </a:r>
          </a:p>
          <a:p>
            <a:pPr marL="0" indent="0">
              <a:buNone/>
            </a:pPr>
            <a:r>
              <a:rPr lang="en-GB" dirty="0"/>
              <a:t>In cells tick observed &amp; Expected </a:t>
            </a:r>
            <a:r>
              <a:rPr lang="en-GB" dirty="0">
                <a:solidFill>
                  <a:srgbClr val="FF0000"/>
                </a:solidFill>
              </a:rPr>
              <a:t>&amp; Adjusted standardized</a:t>
            </a:r>
          </a:p>
          <a:p>
            <a:pPr marL="0" indent="0">
              <a:buNone/>
            </a:pPr>
            <a:r>
              <a:rPr lang="en-GB" dirty="0"/>
              <a:t>Continue</a:t>
            </a:r>
          </a:p>
          <a:p>
            <a:pPr marL="0" indent="0">
              <a:buNone/>
            </a:pPr>
            <a:r>
              <a:rPr lang="en-GB" dirty="0"/>
              <a:t>OK</a:t>
            </a:r>
          </a:p>
          <a:p>
            <a:pPr marL="0" indent="0">
              <a:buNone/>
            </a:pPr>
            <a:endParaRPr lang="en-GB" dirty="0"/>
          </a:p>
        </p:txBody>
      </p:sp>
      <p:pic>
        <p:nvPicPr>
          <p:cNvPr id="5" name="Picture 4"/>
          <p:cNvPicPr>
            <a:picLocks noChangeAspect="1"/>
          </p:cNvPicPr>
          <p:nvPr/>
        </p:nvPicPr>
        <p:blipFill>
          <a:blip r:embed="rId2"/>
          <a:stretch>
            <a:fillRect/>
          </a:stretch>
        </p:blipFill>
        <p:spPr>
          <a:xfrm>
            <a:off x="7933122" y="3232029"/>
            <a:ext cx="3494003" cy="3476445"/>
          </a:xfrm>
          <a:prstGeom prst="rect">
            <a:avLst/>
          </a:prstGeom>
        </p:spPr>
      </p:pic>
    </p:spTree>
    <p:extLst>
      <p:ext uri="{BB962C8B-B14F-4D97-AF65-F5344CB8AC3E}">
        <p14:creationId xmlns:p14="http://schemas.microsoft.com/office/powerpoint/2010/main" val="822740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83781"/>
          </a:xfrm>
        </p:spPr>
        <p:txBody>
          <a:bodyPr>
            <a:normAutofit fontScale="90000"/>
          </a:bodyPr>
          <a:lstStyle/>
          <a:p>
            <a:pPr algn="ctr"/>
            <a:r>
              <a:rPr lang="en-GB" dirty="0"/>
              <a:t>SPSS Outputs</a:t>
            </a:r>
          </a:p>
        </p:txBody>
      </p:sp>
      <p:graphicFrame>
        <p:nvGraphicFramePr>
          <p:cNvPr id="4" name="Table 3"/>
          <p:cNvGraphicFramePr>
            <a:graphicFrameLocks noGrp="1"/>
          </p:cNvGraphicFramePr>
          <p:nvPr>
            <p:extLst>
              <p:ext uri="{D42A27DB-BD31-4B8C-83A1-F6EECF244321}">
                <p14:modId xmlns:p14="http://schemas.microsoft.com/office/powerpoint/2010/main" val="1571109002"/>
              </p:ext>
            </p:extLst>
          </p:nvPr>
        </p:nvGraphicFramePr>
        <p:xfrm>
          <a:off x="379561" y="1062703"/>
          <a:ext cx="6301924" cy="2797064"/>
        </p:xfrm>
        <a:graphic>
          <a:graphicData uri="http://schemas.openxmlformats.org/drawingml/2006/table">
            <a:tbl>
              <a:tblPr>
                <a:tableStyleId>{5C22544A-7EE6-4342-B048-85BDC9FD1C3A}</a:tableStyleId>
              </a:tblPr>
              <a:tblGrid>
                <a:gridCol w="588450">
                  <a:extLst>
                    <a:ext uri="{9D8B030D-6E8A-4147-A177-3AD203B41FA5}">
                      <a16:colId xmlns:a16="http://schemas.microsoft.com/office/drawing/2014/main" val="2545196088"/>
                    </a:ext>
                  </a:extLst>
                </a:gridCol>
                <a:gridCol w="709780">
                  <a:extLst>
                    <a:ext uri="{9D8B030D-6E8A-4147-A177-3AD203B41FA5}">
                      <a16:colId xmlns:a16="http://schemas.microsoft.com/office/drawing/2014/main" val="2850520767"/>
                    </a:ext>
                  </a:extLst>
                </a:gridCol>
                <a:gridCol w="1525484">
                  <a:extLst>
                    <a:ext uri="{9D8B030D-6E8A-4147-A177-3AD203B41FA5}">
                      <a16:colId xmlns:a16="http://schemas.microsoft.com/office/drawing/2014/main" val="1709907009"/>
                    </a:ext>
                  </a:extLst>
                </a:gridCol>
                <a:gridCol w="695642">
                  <a:extLst>
                    <a:ext uri="{9D8B030D-6E8A-4147-A177-3AD203B41FA5}">
                      <a16:colId xmlns:a16="http://schemas.microsoft.com/office/drawing/2014/main" val="3061033824"/>
                    </a:ext>
                  </a:extLst>
                </a:gridCol>
                <a:gridCol w="695642">
                  <a:extLst>
                    <a:ext uri="{9D8B030D-6E8A-4147-A177-3AD203B41FA5}">
                      <a16:colId xmlns:a16="http://schemas.microsoft.com/office/drawing/2014/main" val="490407751"/>
                    </a:ext>
                  </a:extLst>
                </a:gridCol>
                <a:gridCol w="695642">
                  <a:extLst>
                    <a:ext uri="{9D8B030D-6E8A-4147-A177-3AD203B41FA5}">
                      <a16:colId xmlns:a16="http://schemas.microsoft.com/office/drawing/2014/main" val="1314811834"/>
                    </a:ext>
                  </a:extLst>
                </a:gridCol>
                <a:gridCol w="695642">
                  <a:extLst>
                    <a:ext uri="{9D8B030D-6E8A-4147-A177-3AD203B41FA5}">
                      <a16:colId xmlns:a16="http://schemas.microsoft.com/office/drawing/2014/main" val="887876361"/>
                    </a:ext>
                  </a:extLst>
                </a:gridCol>
                <a:gridCol w="695642">
                  <a:extLst>
                    <a:ext uri="{9D8B030D-6E8A-4147-A177-3AD203B41FA5}">
                      <a16:colId xmlns:a16="http://schemas.microsoft.com/office/drawing/2014/main" val="3792784792"/>
                    </a:ext>
                  </a:extLst>
                </a:gridCol>
              </a:tblGrid>
              <a:tr h="187202">
                <a:tc gridSpan="8">
                  <a:txBody>
                    <a:bodyPr/>
                    <a:lstStyle/>
                    <a:p>
                      <a:pPr marL="38100" marR="38100" algn="ctr">
                        <a:lnSpc>
                          <a:spcPts val="1600"/>
                        </a:lnSpc>
                        <a:spcAft>
                          <a:spcPts val="0"/>
                        </a:spcAft>
                      </a:pPr>
                      <a:r>
                        <a:rPr lang="en-GB" sz="2000" dirty="0">
                          <a:effectLst/>
                        </a:rPr>
                        <a:t>gender * activity </a:t>
                      </a:r>
                      <a:r>
                        <a:rPr lang="en-GB" sz="2000" dirty="0" err="1">
                          <a:effectLst/>
                        </a:rPr>
                        <a:t>Crosstabulation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47505381"/>
                  </a:ext>
                </a:extLst>
              </a:tr>
              <a:tr h="187202">
                <a:tc rowSpan="2" gridSpan="3">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rowSpan="2" hMerge="1">
                  <a:txBody>
                    <a:bodyPr/>
                    <a:lstStyle/>
                    <a:p>
                      <a:endParaRPr lang="en-GB"/>
                    </a:p>
                  </a:txBody>
                  <a:tcPr/>
                </a:tc>
                <a:tc gridSpan="4">
                  <a:txBody>
                    <a:bodyPr/>
                    <a:lstStyle/>
                    <a:p>
                      <a:pPr marL="38100" marR="38100" algn="ctr">
                        <a:lnSpc>
                          <a:spcPts val="1600"/>
                        </a:lnSpc>
                        <a:spcAft>
                          <a:spcPts val="0"/>
                        </a:spcAft>
                      </a:pPr>
                      <a:r>
                        <a:rPr lang="en-GB" sz="1400" dirty="0">
                          <a:effectLst/>
                        </a:rPr>
                        <a:t>activity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rowSpan="2">
                  <a:txBody>
                    <a:bodyPr/>
                    <a:lstStyle/>
                    <a:p>
                      <a:pPr marL="38100" marR="38100" algn="ctr">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54748506"/>
                  </a:ext>
                </a:extLst>
              </a:tr>
              <a:tr h="374404">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dirty="0">
                          <a:effectLst/>
                        </a:rPr>
                        <a:t>inactive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dirty="0" err="1">
                          <a:effectLst/>
                        </a:rPr>
                        <a:t>occactive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dirty="0">
                          <a:effectLst/>
                        </a:rPr>
                        <a:t>active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very 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extLst>
                  <a:ext uri="{0D108BD9-81ED-4DB2-BD59-A6C34878D82A}">
                    <a16:rowId xmlns:a16="http://schemas.microsoft.com/office/drawing/2014/main" val="118260342"/>
                  </a:ext>
                </a:extLst>
              </a:tr>
              <a:tr h="187202">
                <a:tc rowSpan="6">
                  <a:txBody>
                    <a:bodyPr/>
                    <a:lstStyle/>
                    <a:p>
                      <a:pPr marL="38100" marR="38100">
                        <a:lnSpc>
                          <a:spcPts val="1600"/>
                        </a:lnSpc>
                        <a:spcAft>
                          <a:spcPts val="0"/>
                        </a:spcAft>
                      </a:pPr>
                      <a:r>
                        <a:rPr lang="en-GB" sz="1400" dirty="0">
                          <a:effectLst/>
                        </a:rPr>
                        <a:t>gender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3">
                  <a:txBody>
                    <a:bodyPr/>
                    <a:lstStyle/>
                    <a:p>
                      <a:pPr marL="38100" marR="38100">
                        <a:lnSpc>
                          <a:spcPts val="1600"/>
                        </a:lnSpc>
                        <a:spcAft>
                          <a:spcPts val="0"/>
                        </a:spcAft>
                      </a:pPr>
                      <a:r>
                        <a:rPr lang="en-GB" sz="1400">
                          <a:effectLst/>
                        </a:rPr>
                        <a:t>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dirty="0">
                          <a:effectLst/>
                        </a:rPr>
                        <a:t>Count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44849376"/>
                  </a:ext>
                </a:extLst>
              </a:tr>
              <a:tr h="187202">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dirty="0">
                          <a:effectLst/>
                        </a:rPr>
                        <a:t>Expected Count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6.5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11.5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11.5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059116541"/>
                  </a:ext>
                </a:extLst>
              </a:tr>
              <a:tr h="374404">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Adjusted Residual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4.0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20413033"/>
                  </a:ext>
                </a:extLst>
              </a:tr>
              <a:tr h="187202">
                <a:tc vMerge="1">
                  <a:txBody>
                    <a:bodyPr/>
                    <a:lstStyle/>
                    <a:p>
                      <a:endParaRPr lang="en-GB"/>
                    </a:p>
                  </a:txBody>
                  <a:tcPr/>
                </a:tc>
                <a:tc rowSpan="3">
                  <a:txBody>
                    <a:bodyPr/>
                    <a:lstStyle/>
                    <a:p>
                      <a:pPr marL="38100" marR="38100">
                        <a:lnSpc>
                          <a:spcPts val="1600"/>
                        </a:lnSpc>
                        <a:spcAft>
                          <a:spcPts val="0"/>
                        </a:spcAft>
                      </a:pPr>
                      <a:r>
                        <a:rPr lang="en-GB" sz="1400">
                          <a:effectLst/>
                        </a:rPr>
                        <a:t>female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52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046564723"/>
                  </a:ext>
                </a:extLst>
              </a:tr>
              <a:tr h="187202">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6.5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11.5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52.0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51457485"/>
                  </a:ext>
                </a:extLst>
              </a:tr>
              <a:tr h="374404">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Adjusted Residual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-4.0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803766912"/>
                  </a:ext>
                </a:extLst>
              </a:tr>
              <a:tr h="187202">
                <a:tc rowSpan="2" gridSpan="2">
                  <a:txBody>
                    <a:bodyPr/>
                    <a:lstStyle/>
                    <a:p>
                      <a:pPr marL="38100" marR="38100">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hMerge="1">
                  <a:txBody>
                    <a:bodyPr/>
                    <a:lstStyle/>
                    <a:p>
                      <a:endParaRPr lang="en-GB"/>
                    </a:p>
                  </a:txBody>
                  <a:tcPr/>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104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885286012"/>
                  </a:ext>
                </a:extLst>
              </a:tr>
              <a:tr h="187202">
                <a:tc gridSpan="2" vMerge="1">
                  <a:txBody>
                    <a:bodyPr/>
                    <a:lstStyle/>
                    <a:p>
                      <a:endParaRPr lang="en-GB"/>
                    </a:p>
                  </a:txBody>
                  <a:tcPr/>
                </a:tc>
                <a:tc hMerge="1"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45.0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23.0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104.0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8706321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063661485"/>
              </p:ext>
            </p:extLst>
          </p:nvPr>
        </p:nvGraphicFramePr>
        <p:xfrm>
          <a:off x="7488830" y="1042922"/>
          <a:ext cx="4214339" cy="2612729"/>
        </p:xfrm>
        <a:graphic>
          <a:graphicData uri="http://schemas.openxmlformats.org/drawingml/2006/table">
            <a:tbl>
              <a:tblPr>
                <a:tableStyleId>{5C22544A-7EE6-4342-B048-85BDC9FD1C3A}</a:tableStyleId>
              </a:tblPr>
              <a:tblGrid>
                <a:gridCol w="1729483">
                  <a:extLst>
                    <a:ext uri="{9D8B030D-6E8A-4147-A177-3AD203B41FA5}">
                      <a16:colId xmlns:a16="http://schemas.microsoft.com/office/drawing/2014/main" val="100111716"/>
                    </a:ext>
                  </a:extLst>
                </a:gridCol>
                <a:gridCol w="723724">
                  <a:extLst>
                    <a:ext uri="{9D8B030D-6E8A-4147-A177-3AD203B41FA5}">
                      <a16:colId xmlns:a16="http://schemas.microsoft.com/office/drawing/2014/main" val="2002988556"/>
                    </a:ext>
                  </a:extLst>
                </a:gridCol>
                <a:gridCol w="723724">
                  <a:extLst>
                    <a:ext uri="{9D8B030D-6E8A-4147-A177-3AD203B41FA5}">
                      <a16:colId xmlns:a16="http://schemas.microsoft.com/office/drawing/2014/main" val="3062032350"/>
                    </a:ext>
                  </a:extLst>
                </a:gridCol>
                <a:gridCol w="1037408">
                  <a:extLst>
                    <a:ext uri="{9D8B030D-6E8A-4147-A177-3AD203B41FA5}">
                      <a16:colId xmlns:a16="http://schemas.microsoft.com/office/drawing/2014/main" val="3989540418"/>
                    </a:ext>
                  </a:extLst>
                </a:gridCol>
              </a:tblGrid>
              <a:tr h="228128">
                <a:tc gridSpan="4">
                  <a:txBody>
                    <a:bodyPr/>
                    <a:lstStyle/>
                    <a:p>
                      <a:pPr marL="38100" marR="38100" algn="ctr">
                        <a:lnSpc>
                          <a:spcPts val="1600"/>
                        </a:lnSpc>
                        <a:spcAft>
                          <a:spcPts val="0"/>
                        </a:spcAft>
                      </a:pPr>
                      <a:r>
                        <a:rPr lang="en-GB" sz="1800" dirty="0">
                          <a:effectLst/>
                        </a:rPr>
                        <a:t>Chi-Square Tests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43311391"/>
                  </a:ext>
                </a:extLst>
              </a:tr>
              <a:tr h="709791">
                <a:tc>
                  <a:txBody>
                    <a:bodyPr/>
                    <a:lstStyle/>
                    <a:p>
                      <a:pPr>
                        <a:lnSpc>
                          <a:spcPct val="107000"/>
                        </a:lnSpc>
                        <a:spcAft>
                          <a:spcPts val="0"/>
                        </a:spcAft>
                      </a:pPr>
                      <a:r>
                        <a:rPr lang="en-GB" sz="20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dirty="0">
                          <a:effectLst/>
                        </a:rPr>
                        <a:t>Value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df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Asymptotic Significance (2-sided)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00810204"/>
                  </a:ext>
                </a:extLst>
              </a:tr>
              <a:tr h="220016">
                <a:tc>
                  <a:txBody>
                    <a:bodyPr/>
                    <a:lstStyle/>
                    <a:p>
                      <a:pPr marL="38100" marR="38100">
                        <a:lnSpc>
                          <a:spcPts val="1600"/>
                        </a:lnSpc>
                        <a:spcAft>
                          <a:spcPts val="0"/>
                        </a:spcAft>
                      </a:pPr>
                      <a:r>
                        <a:rPr lang="en-GB" sz="1200" dirty="0">
                          <a:solidFill>
                            <a:srgbClr val="FF0000"/>
                          </a:solidFill>
                          <a:effectLst/>
                        </a:rPr>
                        <a:t>Pearson Chi-Square</a:t>
                      </a:r>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solidFill>
                            <a:srgbClr val="FF0000"/>
                          </a:solidFill>
                          <a:effectLst/>
                        </a:rPr>
                        <a:t>27.759</a:t>
                      </a:r>
                      <a:r>
                        <a:rPr lang="en-GB" sz="1400" baseline="30000" dirty="0">
                          <a:solidFill>
                            <a:srgbClr val="FF0000"/>
                          </a:solidFill>
                          <a:effectLst/>
                        </a:rPr>
                        <a:t>a</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solidFill>
                            <a:srgbClr val="FF0000"/>
                          </a:solidFill>
                          <a:effectLst/>
                        </a:rPr>
                        <a:t>3</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solidFill>
                            <a:srgbClr val="FF0000"/>
                          </a:solidFill>
                          <a:effectLst/>
                        </a:rPr>
                        <a:t>.000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21720771"/>
                  </a:ext>
                </a:extLst>
              </a:tr>
              <a:tr h="220016">
                <a:tc>
                  <a:txBody>
                    <a:bodyPr/>
                    <a:lstStyle/>
                    <a:p>
                      <a:pPr marL="38100" marR="38100">
                        <a:lnSpc>
                          <a:spcPts val="1600"/>
                        </a:lnSpc>
                        <a:spcAft>
                          <a:spcPts val="0"/>
                        </a:spcAft>
                      </a:pPr>
                      <a:r>
                        <a:rPr lang="en-GB" sz="1200">
                          <a:effectLst/>
                        </a:rPr>
                        <a:t>Likelihood Ratio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31.018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5128981"/>
                  </a:ext>
                </a:extLst>
              </a:tr>
              <a:tr h="220016">
                <a:tc>
                  <a:txBody>
                    <a:bodyPr/>
                    <a:lstStyle/>
                    <a:p>
                      <a:pPr marL="38100" marR="38100">
                        <a:lnSpc>
                          <a:spcPts val="1600"/>
                        </a:lnSpc>
                        <a:spcAft>
                          <a:spcPts val="0"/>
                        </a:spcAft>
                      </a:pPr>
                      <a:r>
                        <a:rPr lang="en-GB" sz="1200">
                          <a:effectLst/>
                        </a:rPr>
                        <a:t>Linear-by-Linear Association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18.697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247031359"/>
                  </a:ext>
                </a:extLst>
              </a:tr>
              <a:tr h="225449">
                <a:tc>
                  <a:txBody>
                    <a:bodyPr/>
                    <a:lstStyle/>
                    <a:p>
                      <a:pPr marL="38100" marR="38100">
                        <a:lnSpc>
                          <a:spcPts val="1600"/>
                        </a:lnSpc>
                        <a:spcAft>
                          <a:spcPts val="0"/>
                        </a:spcAft>
                      </a:pPr>
                      <a:r>
                        <a:rPr lang="en-GB" sz="1200">
                          <a:effectLst/>
                        </a:rPr>
                        <a:t>N of Valid Cases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104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29606046"/>
                  </a:ext>
                </a:extLst>
              </a:tr>
              <a:tr h="464904">
                <a:tc gridSpan="4">
                  <a:txBody>
                    <a:bodyPr/>
                    <a:lstStyle/>
                    <a:p>
                      <a:pPr marL="38100" marR="38100">
                        <a:lnSpc>
                          <a:spcPts val="1600"/>
                        </a:lnSpc>
                        <a:spcAft>
                          <a:spcPts val="0"/>
                        </a:spcAft>
                      </a:pPr>
                      <a:r>
                        <a:rPr lang="en-GB" sz="1200" dirty="0">
                          <a:effectLst/>
                        </a:rPr>
                        <a:t>a. 0 cells (0.0%) have expected count less than 5. The minimum expected count is 6.50.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8901439"/>
                  </a:ext>
                </a:extLst>
              </a:tr>
            </a:tbl>
          </a:graphicData>
        </a:graphic>
      </p:graphicFrame>
      <p:sp>
        <p:nvSpPr>
          <p:cNvPr id="6" name="Rectangle 5"/>
          <p:cNvSpPr/>
          <p:nvPr/>
        </p:nvSpPr>
        <p:spPr>
          <a:xfrm>
            <a:off x="838200" y="3946767"/>
            <a:ext cx="10639246" cy="1200329"/>
          </a:xfrm>
          <a:prstGeom prst="rect">
            <a:avLst/>
          </a:prstGeom>
        </p:spPr>
        <p:txBody>
          <a:bodyPr wrap="square">
            <a:spAutoFit/>
          </a:bodyPr>
          <a:lstStyle/>
          <a:p>
            <a:r>
              <a:rPr lang="el-GR" sz="2400" b="0" i="1" dirty="0">
                <a:solidFill>
                  <a:srgbClr val="000000"/>
                </a:solidFill>
                <a:effectLst/>
              </a:rPr>
              <a:t>χ</a:t>
            </a:r>
            <a:r>
              <a:rPr lang="en-GB" sz="2400" b="0" i="1" baseline="30000" dirty="0">
                <a:solidFill>
                  <a:srgbClr val="000000"/>
                </a:solidFill>
                <a:effectLst/>
              </a:rPr>
              <a:t>2</a:t>
            </a:r>
            <a:r>
              <a:rPr lang="en-GB" sz="2400" b="0" i="0" dirty="0">
                <a:solidFill>
                  <a:srgbClr val="000000"/>
                </a:solidFill>
                <a:effectLst/>
              </a:rPr>
              <a:t> (</a:t>
            </a:r>
            <a:r>
              <a:rPr lang="en-GB" sz="2400" b="0" i="0" dirty="0" err="1">
                <a:solidFill>
                  <a:srgbClr val="FF0000"/>
                </a:solidFill>
                <a:effectLst/>
              </a:rPr>
              <a:t>degress</a:t>
            </a:r>
            <a:r>
              <a:rPr lang="en-GB" sz="2400" b="0" i="0" dirty="0">
                <a:solidFill>
                  <a:srgbClr val="FF0000"/>
                </a:solidFill>
                <a:effectLst/>
              </a:rPr>
              <a:t> of freedom</a:t>
            </a:r>
            <a:r>
              <a:rPr lang="en-GB" sz="2400" b="0" i="0" dirty="0">
                <a:solidFill>
                  <a:srgbClr val="000000"/>
                </a:solidFill>
                <a:effectLst/>
              </a:rPr>
              <a:t>, </a:t>
            </a:r>
            <a:r>
              <a:rPr lang="en-GB" sz="2400" b="0" i="1" dirty="0">
                <a:solidFill>
                  <a:srgbClr val="000000"/>
                </a:solidFill>
                <a:effectLst/>
              </a:rPr>
              <a:t>N</a:t>
            </a:r>
            <a:r>
              <a:rPr lang="en-GB" sz="2400" b="0" i="0" dirty="0">
                <a:solidFill>
                  <a:srgbClr val="000000"/>
                </a:solidFill>
                <a:effectLst/>
              </a:rPr>
              <a:t> = </a:t>
            </a:r>
            <a:r>
              <a:rPr lang="en-GB" sz="2400" b="0" i="0" dirty="0">
                <a:solidFill>
                  <a:srgbClr val="FF0000"/>
                </a:solidFill>
                <a:effectLst/>
              </a:rPr>
              <a:t>sample size</a:t>
            </a:r>
            <a:r>
              <a:rPr lang="en-GB" sz="2400" b="0" i="0" dirty="0">
                <a:solidFill>
                  <a:srgbClr val="000000"/>
                </a:solidFill>
                <a:effectLst/>
              </a:rPr>
              <a:t>) = </a:t>
            </a:r>
            <a:r>
              <a:rPr lang="en-GB" sz="2400" b="0" i="0" dirty="0">
                <a:solidFill>
                  <a:srgbClr val="FF0000"/>
                </a:solidFill>
                <a:effectLst/>
              </a:rPr>
              <a:t>chi-square statistic value</a:t>
            </a:r>
            <a:r>
              <a:rPr lang="en-GB" sz="2400" b="0" i="0" dirty="0">
                <a:solidFill>
                  <a:srgbClr val="000000"/>
                </a:solidFill>
                <a:effectLst/>
              </a:rPr>
              <a:t>, </a:t>
            </a:r>
            <a:r>
              <a:rPr lang="en-GB" sz="2400" b="0" i="1" dirty="0">
                <a:solidFill>
                  <a:srgbClr val="000000"/>
                </a:solidFill>
                <a:effectLst/>
              </a:rPr>
              <a:t>p</a:t>
            </a:r>
            <a:r>
              <a:rPr lang="en-GB" sz="2400" b="0" i="0" dirty="0">
                <a:solidFill>
                  <a:srgbClr val="000000"/>
                </a:solidFill>
                <a:effectLst/>
              </a:rPr>
              <a:t> = </a:t>
            </a:r>
            <a:r>
              <a:rPr lang="en-GB" sz="2400" b="0" i="1" dirty="0">
                <a:solidFill>
                  <a:srgbClr val="FF0000"/>
                </a:solidFill>
                <a:effectLst/>
              </a:rPr>
              <a:t>p</a:t>
            </a:r>
            <a:r>
              <a:rPr lang="en-GB" sz="2400" b="0" i="0" dirty="0">
                <a:solidFill>
                  <a:srgbClr val="FF0000"/>
                </a:solidFill>
                <a:effectLst/>
              </a:rPr>
              <a:t> value</a:t>
            </a:r>
          </a:p>
          <a:p>
            <a:endParaRPr lang="en-GB" sz="2400" dirty="0">
              <a:solidFill>
                <a:srgbClr val="FF0000"/>
              </a:solidFill>
            </a:endParaRPr>
          </a:p>
          <a:p>
            <a:pPr algn="ctr"/>
            <a:r>
              <a:rPr lang="el-GR" sz="2400" b="0" i="1" dirty="0">
                <a:solidFill>
                  <a:srgbClr val="000000"/>
                </a:solidFill>
                <a:effectLst/>
              </a:rPr>
              <a:t>Χ</a:t>
            </a:r>
            <a:r>
              <a:rPr lang="en-GB" sz="2400" b="0" i="1" baseline="30000" dirty="0">
                <a:solidFill>
                  <a:srgbClr val="000000"/>
                </a:solidFill>
                <a:effectLst/>
              </a:rPr>
              <a:t>2</a:t>
            </a:r>
            <a:r>
              <a:rPr lang="en-GB" sz="2400" b="0" i="1" dirty="0">
                <a:solidFill>
                  <a:srgbClr val="000000"/>
                </a:solidFill>
                <a:effectLst/>
              </a:rPr>
              <a:t>(3, N=104)=27.759,p&lt;.001.</a:t>
            </a:r>
            <a:endParaRPr lang="en-GB" sz="2400" dirty="0"/>
          </a:p>
        </p:txBody>
      </p:sp>
      <p:sp>
        <p:nvSpPr>
          <p:cNvPr id="7" name="TextBox 6"/>
          <p:cNvSpPr txBox="1"/>
          <p:nvPr/>
        </p:nvSpPr>
        <p:spPr>
          <a:xfrm>
            <a:off x="218536" y="5584166"/>
            <a:ext cx="11484633" cy="369332"/>
          </a:xfrm>
          <a:prstGeom prst="rect">
            <a:avLst/>
          </a:prstGeom>
          <a:noFill/>
        </p:spPr>
        <p:txBody>
          <a:bodyPr wrap="square" rtlCol="0">
            <a:spAutoFit/>
          </a:bodyPr>
          <a:lstStyle/>
          <a:p>
            <a:r>
              <a:rPr lang="en-GB" dirty="0"/>
              <a:t>We also need to review the post hoc analysis using adjusted Residuals and </a:t>
            </a:r>
            <a:r>
              <a:rPr lang="en-GB" dirty="0" err="1"/>
              <a:t>bonferroni</a:t>
            </a:r>
            <a:r>
              <a:rPr lang="en-GB" dirty="0"/>
              <a:t> correction </a:t>
            </a:r>
          </a:p>
        </p:txBody>
      </p:sp>
    </p:spTree>
    <p:extLst>
      <p:ext uri="{BB962C8B-B14F-4D97-AF65-F5344CB8AC3E}">
        <p14:creationId xmlns:p14="http://schemas.microsoft.com/office/powerpoint/2010/main" val="37403376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82830"/>
          </a:xfrm>
        </p:spPr>
        <p:txBody>
          <a:bodyPr/>
          <a:lstStyle/>
          <a:p>
            <a:pPr algn="ctr"/>
            <a:r>
              <a:rPr lang="en-GB" dirty="0"/>
              <a:t>Post Hoc analysis</a:t>
            </a:r>
          </a:p>
        </p:txBody>
      </p:sp>
      <p:sp>
        <p:nvSpPr>
          <p:cNvPr id="3" name="Content Placeholder 2"/>
          <p:cNvSpPr>
            <a:spLocks noGrp="1"/>
          </p:cNvSpPr>
          <p:nvPr>
            <p:ph idx="1"/>
          </p:nvPr>
        </p:nvSpPr>
        <p:spPr>
          <a:xfrm>
            <a:off x="838200" y="1247956"/>
            <a:ext cx="10515600" cy="4929007"/>
          </a:xfrm>
        </p:spPr>
        <p:txBody>
          <a:bodyPr>
            <a:normAutofit fontScale="92500" lnSpcReduction="10000"/>
          </a:bodyPr>
          <a:lstStyle/>
          <a:p>
            <a:pPr marL="0" indent="0">
              <a:buNone/>
            </a:pPr>
            <a:r>
              <a:rPr lang="en-GB" dirty="0"/>
              <a:t>We need to convert the adjusted residuals into p values and the easiest way to do this is using excel.</a:t>
            </a:r>
          </a:p>
          <a:p>
            <a:pPr marL="0" indent="0">
              <a:buNone/>
            </a:pPr>
            <a:r>
              <a:rPr lang="en-GB" dirty="0"/>
              <a:t>Cut and paste the </a:t>
            </a:r>
            <a:r>
              <a:rPr lang="en-GB" dirty="0" err="1"/>
              <a:t>Crosstabulation</a:t>
            </a:r>
            <a:r>
              <a:rPr lang="en-GB" dirty="0"/>
              <a:t> table into excel, resize and remove the total rows.</a:t>
            </a:r>
          </a:p>
          <a:p>
            <a:pPr marL="0" indent="0">
              <a:buNone/>
            </a:pPr>
            <a:r>
              <a:rPr lang="en-GB" dirty="0"/>
              <a:t>Insert a row below male and another below female adjusted residuals</a:t>
            </a:r>
          </a:p>
          <a:p>
            <a:pPr marL="0" indent="0">
              <a:buNone/>
            </a:pPr>
            <a:r>
              <a:rPr lang="en-GB" dirty="0"/>
              <a:t>Then in the cell below the male inactive cell enter the function</a:t>
            </a:r>
          </a:p>
          <a:p>
            <a:pPr marL="0" indent="0">
              <a:buNone/>
            </a:pPr>
            <a:r>
              <a:rPr lang="en-GB" dirty="0"/>
              <a:t> = CHISQ.DIST.RT</a:t>
            </a:r>
          </a:p>
          <a:p>
            <a:pPr marL="0" indent="0">
              <a:buNone/>
            </a:pPr>
            <a:r>
              <a:rPr lang="en-GB" dirty="0"/>
              <a:t>This will ask you to input the x – the adjusted residual value squared and degrees of freedom which in this case is 1.</a:t>
            </a:r>
          </a:p>
          <a:p>
            <a:pPr marL="0" indent="0">
              <a:buNone/>
            </a:pPr>
            <a:r>
              <a:rPr lang="en-GB" dirty="0"/>
              <a:t>		</a:t>
            </a:r>
            <a:r>
              <a:rPr lang="en-GB" dirty="0">
                <a:solidFill>
                  <a:srgbClr val="FF0000"/>
                </a:solidFill>
              </a:rPr>
              <a:t>=CHISQ.DIST.RT(D6^2,1)</a:t>
            </a:r>
          </a:p>
          <a:p>
            <a:pPr marL="0" indent="0">
              <a:buNone/>
            </a:pPr>
            <a:endParaRPr lang="en-GB" dirty="0">
              <a:solidFill>
                <a:srgbClr val="FF0000"/>
              </a:solidFill>
            </a:endParaRPr>
          </a:p>
          <a:p>
            <a:pPr marL="0" indent="0" algn="ctr">
              <a:buNone/>
            </a:pPr>
            <a:r>
              <a:rPr lang="en-GB" dirty="0">
                <a:solidFill>
                  <a:srgbClr val="7030A0"/>
                </a:solidFill>
              </a:rPr>
              <a:t>Drag this calculation to each of the required cells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638858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9660" y="186845"/>
            <a:ext cx="5804140" cy="842573"/>
          </a:xfrm>
        </p:spPr>
        <p:txBody>
          <a:bodyPr/>
          <a:lstStyle/>
          <a:p>
            <a:pPr algn="ctr"/>
            <a:r>
              <a:rPr lang="en-GB" dirty="0"/>
              <a:t>Excel Output</a:t>
            </a:r>
          </a:p>
        </p:txBody>
      </p:sp>
      <p:sp>
        <p:nvSpPr>
          <p:cNvPr id="3" name="Content Placeholder 2"/>
          <p:cNvSpPr>
            <a:spLocks noGrp="1"/>
          </p:cNvSpPr>
          <p:nvPr>
            <p:ph idx="1"/>
          </p:nvPr>
        </p:nvSpPr>
        <p:spPr>
          <a:xfrm>
            <a:off x="383874" y="267119"/>
            <a:ext cx="5091023" cy="6369470"/>
          </a:xfrm>
        </p:spPr>
        <p:txBody>
          <a:bodyPr>
            <a:normAutofit/>
          </a:bodyPr>
          <a:lstStyle/>
          <a:p>
            <a:pPr marL="0" indent="0">
              <a:buNone/>
            </a:pPr>
            <a:r>
              <a:rPr lang="en-GB" dirty="0"/>
              <a:t>The p values in red can now be read as significance values.</a:t>
            </a:r>
          </a:p>
          <a:p>
            <a:pPr marL="0" indent="0">
              <a:buNone/>
            </a:pPr>
            <a:endParaRPr lang="en-GB" dirty="0"/>
          </a:p>
          <a:p>
            <a:pPr marL="0" indent="0">
              <a:buNone/>
            </a:pPr>
            <a:r>
              <a:rPr lang="en-GB" dirty="0"/>
              <a:t>However as this is a post hoc analysis remember the </a:t>
            </a:r>
            <a:r>
              <a:rPr lang="en-GB" dirty="0" err="1"/>
              <a:t>Bonferroni</a:t>
            </a:r>
            <a:r>
              <a:rPr lang="en-GB" dirty="0"/>
              <a:t> correct to reduce type 1 errors which is,</a:t>
            </a:r>
          </a:p>
          <a:p>
            <a:pPr marL="0" indent="0">
              <a:buNone/>
            </a:pPr>
            <a:r>
              <a:rPr lang="en-GB" dirty="0"/>
              <a:t>Significance value / number of comparisons</a:t>
            </a:r>
          </a:p>
          <a:p>
            <a:pPr marL="0" indent="0">
              <a:buNone/>
            </a:pPr>
            <a:r>
              <a:rPr lang="en-GB" dirty="0"/>
              <a:t>.05/8 = .00625.</a:t>
            </a:r>
          </a:p>
          <a:p>
            <a:pPr marL="0" indent="0">
              <a:buNone/>
            </a:pPr>
            <a:endParaRPr lang="en-GB" dirty="0"/>
          </a:p>
          <a:p>
            <a:pPr marL="0" indent="0" algn="ctr">
              <a:buNone/>
            </a:pPr>
            <a:r>
              <a:rPr lang="en-GB" dirty="0">
                <a:solidFill>
                  <a:srgbClr val="FF0000"/>
                </a:solidFill>
              </a:rPr>
              <a:t>As such only values below .00625 are significant. </a:t>
            </a:r>
          </a:p>
        </p:txBody>
      </p:sp>
      <p:pic>
        <p:nvPicPr>
          <p:cNvPr id="5" name="Picture 4"/>
          <p:cNvPicPr>
            <a:picLocks noChangeAspect="1"/>
          </p:cNvPicPr>
          <p:nvPr/>
        </p:nvPicPr>
        <p:blipFill>
          <a:blip r:embed="rId2"/>
          <a:stretch>
            <a:fillRect/>
          </a:stretch>
        </p:blipFill>
        <p:spPr>
          <a:xfrm>
            <a:off x="5474897" y="1494340"/>
            <a:ext cx="6509504" cy="4009313"/>
          </a:xfrm>
          <a:prstGeom prst="rect">
            <a:avLst/>
          </a:prstGeom>
        </p:spPr>
      </p:pic>
    </p:spTree>
    <p:extLst>
      <p:ext uri="{BB962C8B-B14F-4D97-AF65-F5344CB8AC3E}">
        <p14:creationId xmlns:p14="http://schemas.microsoft.com/office/powerpoint/2010/main" val="16684746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93049"/>
          </a:xfrm>
        </p:spPr>
        <p:txBody>
          <a:bodyPr>
            <a:normAutofit fontScale="90000"/>
          </a:bodyPr>
          <a:lstStyle/>
          <a:p>
            <a:r>
              <a:rPr lang="en-GB" dirty="0"/>
              <a:t>Reporting the Data</a:t>
            </a:r>
          </a:p>
        </p:txBody>
      </p:sp>
      <p:sp>
        <p:nvSpPr>
          <p:cNvPr id="3" name="Content Placeholder 2"/>
          <p:cNvSpPr>
            <a:spLocks noGrp="1"/>
          </p:cNvSpPr>
          <p:nvPr>
            <p:ph idx="1"/>
          </p:nvPr>
        </p:nvSpPr>
        <p:spPr>
          <a:xfrm>
            <a:off x="740434" y="1058174"/>
            <a:ext cx="10515600" cy="4351338"/>
          </a:xfrm>
        </p:spPr>
        <p:txBody>
          <a:bodyPr/>
          <a:lstStyle/>
          <a:p>
            <a:pPr marL="0" indent="0">
              <a:buNone/>
            </a:pPr>
            <a:r>
              <a:rPr lang="en-GB" dirty="0"/>
              <a:t>Evaluations of frequency of physical activity levels between males and females were significantly different (</a:t>
            </a:r>
            <a:r>
              <a:rPr lang="el-GR" i="1" dirty="0">
                <a:solidFill>
                  <a:srgbClr val="000000"/>
                </a:solidFill>
              </a:rPr>
              <a:t>Χ</a:t>
            </a:r>
            <a:r>
              <a:rPr lang="en-GB" i="1" baseline="30000" dirty="0">
                <a:solidFill>
                  <a:srgbClr val="000000"/>
                </a:solidFill>
              </a:rPr>
              <a:t>2</a:t>
            </a:r>
            <a:r>
              <a:rPr lang="en-GB" i="1" dirty="0">
                <a:solidFill>
                  <a:srgbClr val="000000"/>
                </a:solidFill>
              </a:rPr>
              <a:t>(3, N=104)=27.759,p&lt;.001). Post hoc analysis with </a:t>
            </a:r>
            <a:r>
              <a:rPr lang="en-GB" i="1" dirty="0" err="1">
                <a:solidFill>
                  <a:srgbClr val="000000"/>
                </a:solidFill>
              </a:rPr>
              <a:t>Bonferroni</a:t>
            </a:r>
            <a:r>
              <a:rPr lang="en-GB" i="1" dirty="0">
                <a:solidFill>
                  <a:srgbClr val="000000"/>
                </a:solidFill>
              </a:rPr>
              <a:t> correction (p&lt;.0065) identified that women were more likely to be occasionally active than men (p=.001) whilst men were significantly more likely to be very active (p&lt;.001) than women.</a:t>
            </a:r>
            <a:endParaRPr lang="en-GB" dirty="0"/>
          </a:p>
          <a:p>
            <a:pPr marL="0" indent="0">
              <a:buNone/>
            </a:pPr>
            <a:endParaRPr lang="en-GB" dirty="0"/>
          </a:p>
        </p:txBody>
      </p:sp>
      <p:graphicFrame>
        <p:nvGraphicFramePr>
          <p:cNvPr id="4" name="Chart 3"/>
          <p:cNvGraphicFramePr>
            <a:graphicFrameLocks/>
          </p:cNvGraphicFramePr>
          <p:nvPr>
            <p:extLst>
              <p:ext uri="{D42A27DB-BD31-4B8C-83A1-F6EECF244321}">
                <p14:modId xmlns:p14="http://schemas.microsoft.com/office/powerpoint/2010/main" val="1246837018"/>
              </p:ext>
            </p:extLst>
          </p:nvPr>
        </p:nvGraphicFramePr>
        <p:xfrm>
          <a:off x="3712234" y="3233843"/>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795623" y="5923472"/>
            <a:ext cx="5302369" cy="646331"/>
          </a:xfrm>
          <a:prstGeom prst="rect">
            <a:avLst/>
          </a:prstGeom>
          <a:noFill/>
        </p:spPr>
        <p:txBody>
          <a:bodyPr wrap="square" rtlCol="0">
            <a:spAutoFit/>
          </a:bodyPr>
          <a:lstStyle/>
          <a:p>
            <a:r>
              <a:rPr lang="en-GB" dirty="0"/>
              <a:t>Figure 2: Male and female comparison of Physical Activity frequency.</a:t>
            </a:r>
          </a:p>
        </p:txBody>
      </p:sp>
    </p:spTree>
    <p:extLst>
      <p:ext uri="{BB962C8B-B14F-4D97-AF65-F5344CB8AC3E}">
        <p14:creationId xmlns:p14="http://schemas.microsoft.com/office/powerpoint/2010/main" val="30418438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Another way of doing it!</a:t>
            </a:r>
          </a:p>
        </p:txBody>
      </p:sp>
      <p:sp>
        <p:nvSpPr>
          <p:cNvPr id="3" name="Content Placeholder 2"/>
          <p:cNvSpPr>
            <a:spLocks noGrp="1"/>
          </p:cNvSpPr>
          <p:nvPr>
            <p:ph idx="1"/>
          </p:nvPr>
        </p:nvSpPr>
        <p:spPr/>
        <p:txBody>
          <a:bodyPr/>
          <a:lstStyle/>
          <a:p>
            <a:pPr marL="0" indent="0">
              <a:buNone/>
            </a:pPr>
            <a:r>
              <a:rPr lang="en-GB" dirty="0"/>
              <a:t>You can also conduct the </a:t>
            </a:r>
            <a:r>
              <a:rPr lang="en-GB" dirty="0" err="1"/>
              <a:t>Cjhi</a:t>
            </a:r>
            <a:r>
              <a:rPr lang="en-GB" dirty="0"/>
              <a:t> squared analysis if the groups have been collated.</a:t>
            </a:r>
          </a:p>
          <a:p>
            <a:pPr marL="0" indent="0">
              <a:buNone/>
            </a:pPr>
            <a:endParaRPr lang="en-GB" dirty="0"/>
          </a:p>
          <a:p>
            <a:pPr marL="0" indent="0">
              <a:buNone/>
            </a:pPr>
            <a:r>
              <a:rPr lang="en-GB" dirty="0" err="1"/>
              <a:t>i.e</a:t>
            </a:r>
            <a:r>
              <a:rPr lang="en-GB" dirty="0"/>
              <a:t> </a:t>
            </a:r>
          </a:p>
        </p:txBody>
      </p:sp>
      <p:graphicFrame>
        <p:nvGraphicFramePr>
          <p:cNvPr id="4" name="Table 3"/>
          <p:cNvGraphicFramePr>
            <a:graphicFrameLocks noGrp="1"/>
          </p:cNvGraphicFramePr>
          <p:nvPr>
            <p:extLst>
              <p:ext uri="{D42A27DB-BD31-4B8C-83A1-F6EECF244321}">
                <p14:modId xmlns:p14="http://schemas.microsoft.com/office/powerpoint/2010/main" val="408535138"/>
              </p:ext>
            </p:extLst>
          </p:nvPr>
        </p:nvGraphicFramePr>
        <p:xfrm>
          <a:off x="1789404" y="4153331"/>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523687725"/>
                    </a:ext>
                  </a:extLst>
                </a:gridCol>
                <a:gridCol w="2709333">
                  <a:extLst>
                    <a:ext uri="{9D8B030D-6E8A-4147-A177-3AD203B41FA5}">
                      <a16:colId xmlns:a16="http://schemas.microsoft.com/office/drawing/2014/main" val="2772307594"/>
                    </a:ext>
                  </a:extLst>
                </a:gridCol>
                <a:gridCol w="2709333">
                  <a:extLst>
                    <a:ext uri="{9D8B030D-6E8A-4147-A177-3AD203B41FA5}">
                      <a16:colId xmlns:a16="http://schemas.microsoft.com/office/drawing/2014/main" val="4263424260"/>
                    </a:ext>
                  </a:extLst>
                </a:gridCol>
              </a:tblGrid>
              <a:tr h="370840">
                <a:tc>
                  <a:txBody>
                    <a:bodyPr/>
                    <a:lstStyle/>
                    <a:p>
                      <a:endParaRPr lang="en-GB" dirty="0"/>
                    </a:p>
                  </a:txBody>
                  <a:tcPr/>
                </a:tc>
                <a:tc>
                  <a:txBody>
                    <a:bodyPr/>
                    <a:lstStyle/>
                    <a:p>
                      <a:r>
                        <a:rPr lang="en-GB" dirty="0"/>
                        <a:t>Active</a:t>
                      </a:r>
                    </a:p>
                  </a:txBody>
                  <a:tcPr/>
                </a:tc>
                <a:tc>
                  <a:txBody>
                    <a:bodyPr/>
                    <a:lstStyle/>
                    <a:p>
                      <a:r>
                        <a:rPr lang="en-GB" dirty="0"/>
                        <a:t>Inactive</a:t>
                      </a:r>
                    </a:p>
                  </a:txBody>
                  <a:tcPr/>
                </a:tc>
                <a:extLst>
                  <a:ext uri="{0D108BD9-81ED-4DB2-BD59-A6C34878D82A}">
                    <a16:rowId xmlns:a16="http://schemas.microsoft.com/office/drawing/2014/main" val="3710990483"/>
                  </a:ext>
                </a:extLst>
              </a:tr>
              <a:tr h="370840">
                <a:tc>
                  <a:txBody>
                    <a:bodyPr/>
                    <a:lstStyle/>
                    <a:p>
                      <a:r>
                        <a:rPr lang="en-GB" dirty="0"/>
                        <a:t>Male</a:t>
                      </a:r>
                    </a:p>
                  </a:txBody>
                  <a:tcPr/>
                </a:tc>
                <a:tc>
                  <a:txBody>
                    <a:bodyPr/>
                    <a:lstStyle/>
                    <a:p>
                      <a:r>
                        <a:rPr lang="en-GB" dirty="0"/>
                        <a:t>16</a:t>
                      </a:r>
                    </a:p>
                  </a:txBody>
                  <a:tcPr/>
                </a:tc>
                <a:tc>
                  <a:txBody>
                    <a:bodyPr/>
                    <a:lstStyle/>
                    <a:p>
                      <a:r>
                        <a:rPr lang="en-GB" dirty="0"/>
                        <a:t>36</a:t>
                      </a:r>
                    </a:p>
                  </a:txBody>
                  <a:tcPr/>
                </a:tc>
                <a:extLst>
                  <a:ext uri="{0D108BD9-81ED-4DB2-BD59-A6C34878D82A}">
                    <a16:rowId xmlns:a16="http://schemas.microsoft.com/office/drawing/2014/main" val="2701114624"/>
                  </a:ext>
                </a:extLst>
              </a:tr>
              <a:tr h="370840">
                <a:tc>
                  <a:txBody>
                    <a:bodyPr/>
                    <a:lstStyle/>
                    <a:p>
                      <a:r>
                        <a:rPr lang="en-GB" dirty="0"/>
                        <a:t>Female</a:t>
                      </a:r>
                    </a:p>
                  </a:txBody>
                  <a:tcPr/>
                </a:tc>
                <a:tc>
                  <a:txBody>
                    <a:bodyPr/>
                    <a:lstStyle/>
                    <a:p>
                      <a:r>
                        <a:rPr lang="en-GB" dirty="0"/>
                        <a:t>29</a:t>
                      </a:r>
                    </a:p>
                  </a:txBody>
                  <a:tcPr/>
                </a:tc>
                <a:tc>
                  <a:txBody>
                    <a:bodyPr/>
                    <a:lstStyle/>
                    <a:p>
                      <a:r>
                        <a:rPr lang="en-GB" dirty="0"/>
                        <a:t>23</a:t>
                      </a:r>
                    </a:p>
                  </a:txBody>
                  <a:tcPr/>
                </a:tc>
                <a:extLst>
                  <a:ext uri="{0D108BD9-81ED-4DB2-BD59-A6C34878D82A}">
                    <a16:rowId xmlns:a16="http://schemas.microsoft.com/office/drawing/2014/main" val="2393529383"/>
                  </a:ext>
                </a:extLst>
              </a:tr>
            </a:tbl>
          </a:graphicData>
        </a:graphic>
      </p:graphicFrame>
    </p:spTree>
    <p:extLst>
      <p:ext uri="{BB962C8B-B14F-4D97-AF65-F5344CB8AC3E}">
        <p14:creationId xmlns:p14="http://schemas.microsoft.com/office/powerpoint/2010/main" val="40529626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View</a:t>
            </a:r>
          </a:p>
        </p:txBody>
      </p:sp>
      <p:sp>
        <p:nvSpPr>
          <p:cNvPr id="3" name="Content Placeholder 2"/>
          <p:cNvSpPr>
            <a:spLocks noGrp="1"/>
          </p:cNvSpPr>
          <p:nvPr>
            <p:ph idx="1"/>
          </p:nvPr>
        </p:nvSpPr>
        <p:spPr>
          <a:xfrm>
            <a:off x="838200" y="1825624"/>
            <a:ext cx="10515600" cy="4402647"/>
          </a:xfrm>
        </p:spPr>
        <p:txBody>
          <a:bodyPr/>
          <a:lstStyle/>
          <a:p>
            <a:pPr marL="0" indent="0">
              <a:buNone/>
            </a:pPr>
            <a:r>
              <a:rPr lang="en-GB" dirty="0"/>
              <a:t>Row 1 – Gender 	in values 1=males &amp; 2=females		Nominal</a:t>
            </a:r>
          </a:p>
          <a:p>
            <a:pPr marL="0" indent="0">
              <a:buNone/>
            </a:pPr>
            <a:r>
              <a:rPr lang="en-GB" dirty="0"/>
              <a:t>Row 2 – Activity	in values 3=inactive &amp; 4=Active		Nominal</a:t>
            </a:r>
          </a:p>
          <a:p>
            <a:pPr marL="0" indent="0">
              <a:buNone/>
            </a:pPr>
            <a:r>
              <a:rPr lang="en-GB" dirty="0"/>
              <a:t>Row 3 – Count							scale</a:t>
            </a:r>
          </a:p>
        </p:txBody>
      </p:sp>
      <p:pic>
        <p:nvPicPr>
          <p:cNvPr id="5" name="Picture 4"/>
          <p:cNvPicPr>
            <a:picLocks noChangeAspect="1"/>
          </p:cNvPicPr>
          <p:nvPr/>
        </p:nvPicPr>
        <p:blipFill>
          <a:blip r:embed="rId2"/>
          <a:stretch>
            <a:fillRect/>
          </a:stretch>
        </p:blipFill>
        <p:spPr>
          <a:xfrm>
            <a:off x="1116564" y="3967338"/>
            <a:ext cx="9318665" cy="1657085"/>
          </a:xfrm>
          <a:prstGeom prst="rect">
            <a:avLst/>
          </a:prstGeom>
        </p:spPr>
      </p:pic>
    </p:spTree>
    <p:extLst>
      <p:ext uri="{BB962C8B-B14F-4D97-AF65-F5344CB8AC3E}">
        <p14:creationId xmlns:p14="http://schemas.microsoft.com/office/powerpoint/2010/main" val="5398933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Data View</a:t>
            </a:r>
          </a:p>
        </p:txBody>
      </p:sp>
      <p:sp>
        <p:nvSpPr>
          <p:cNvPr id="3" name="Content Placeholder 2"/>
          <p:cNvSpPr>
            <a:spLocks noGrp="1"/>
          </p:cNvSpPr>
          <p:nvPr>
            <p:ph idx="1"/>
          </p:nvPr>
        </p:nvSpPr>
        <p:spPr>
          <a:xfrm>
            <a:off x="372373" y="1417308"/>
            <a:ext cx="10515600" cy="4351338"/>
          </a:xfrm>
        </p:spPr>
        <p:txBody>
          <a:bodyPr/>
          <a:lstStyle/>
          <a:p>
            <a:pPr marL="0" indent="0">
              <a:buNone/>
            </a:pPr>
            <a:r>
              <a:rPr lang="en-GB" dirty="0"/>
              <a:t>Input the combinations of variables with the count for each </a:t>
            </a:r>
          </a:p>
        </p:txBody>
      </p:sp>
      <p:sp>
        <p:nvSpPr>
          <p:cNvPr id="5" name="TextBox 4"/>
          <p:cNvSpPr txBox="1"/>
          <p:nvPr/>
        </p:nvSpPr>
        <p:spPr>
          <a:xfrm>
            <a:off x="276045" y="2053087"/>
            <a:ext cx="4554747" cy="3970318"/>
          </a:xfrm>
          <a:prstGeom prst="rect">
            <a:avLst/>
          </a:prstGeom>
          <a:noFill/>
        </p:spPr>
        <p:txBody>
          <a:bodyPr wrap="square" rtlCol="0">
            <a:spAutoFit/>
          </a:bodyPr>
          <a:lstStyle/>
          <a:p>
            <a:pPr algn="ctr">
              <a:defRPr/>
            </a:pPr>
            <a:r>
              <a:rPr lang="en-US" dirty="0">
                <a:solidFill>
                  <a:srgbClr val="FF0000"/>
                </a:solidFill>
              </a:rPr>
              <a:t>Conducting the Chi Squared test</a:t>
            </a:r>
          </a:p>
          <a:p>
            <a:pPr>
              <a:defRPr/>
            </a:pPr>
            <a:r>
              <a:rPr lang="en-US" sz="2400" dirty="0"/>
              <a:t>Data</a:t>
            </a:r>
          </a:p>
          <a:p>
            <a:pPr>
              <a:defRPr/>
            </a:pPr>
            <a:r>
              <a:rPr lang="en-US" sz="2400" dirty="0"/>
              <a:t>Weight cases </a:t>
            </a:r>
          </a:p>
          <a:p>
            <a:pPr>
              <a:defRPr/>
            </a:pPr>
            <a:r>
              <a:rPr lang="en-US" sz="2400" dirty="0"/>
              <a:t>Weight cases by - move number across</a:t>
            </a:r>
          </a:p>
          <a:p>
            <a:pPr>
              <a:defRPr/>
            </a:pPr>
            <a:r>
              <a:rPr lang="en-US" sz="2400" dirty="0"/>
              <a:t>Ok. (</a:t>
            </a:r>
            <a:r>
              <a:rPr lang="en-US" sz="2400" dirty="0" err="1"/>
              <a:t>Minimise</a:t>
            </a:r>
            <a:r>
              <a:rPr lang="en-US" sz="2400" dirty="0"/>
              <a:t> screen pop up)</a:t>
            </a:r>
          </a:p>
          <a:p>
            <a:pPr>
              <a:defRPr/>
            </a:pPr>
            <a:endParaRPr lang="en-US" sz="2400" dirty="0"/>
          </a:p>
          <a:p>
            <a:pPr>
              <a:defRPr/>
            </a:pPr>
            <a:r>
              <a:rPr lang="en-US" sz="2400" dirty="0"/>
              <a:t>Conduct Chi squared in the same way as before and get the same output.</a:t>
            </a:r>
          </a:p>
          <a:p>
            <a:endParaRPr lang="en-GB" dirty="0"/>
          </a:p>
        </p:txBody>
      </p:sp>
      <p:pic>
        <p:nvPicPr>
          <p:cNvPr id="6" name="Picture 5"/>
          <p:cNvPicPr>
            <a:picLocks noChangeAspect="1"/>
          </p:cNvPicPr>
          <p:nvPr/>
        </p:nvPicPr>
        <p:blipFill>
          <a:blip r:embed="rId2"/>
          <a:stretch>
            <a:fillRect/>
          </a:stretch>
        </p:blipFill>
        <p:spPr>
          <a:xfrm>
            <a:off x="5916545" y="1927282"/>
            <a:ext cx="5204341" cy="3202670"/>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4111124857"/>
              </p:ext>
            </p:extLst>
          </p:nvPr>
        </p:nvGraphicFramePr>
        <p:xfrm>
          <a:off x="3795383" y="5467145"/>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523687725"/>
                    </a:ext>
                  </a:extLst>
                </a:gridCol>
                <a:gridCol w="2709333">
                  <a:extLst>
                    <a:ext uri="{9D8B030D-6E8A-4147-A177-3AD203B41FA5}">
                      <a16:colId xmlns:a16="http://schemas.microsoft.com/office/drawing/2014/main" val="2772307594"/>
                    </a:ext>
                  </a:extLst>
                </a:gridCol>
                <a:gridCol w="2709333">
                  <a:extLst>
                    <a:ext uri="{9D8B030D-6E8A-4147-A177-3AD203B41FA5}">
                      <a16:colId xmlns:a16="http://schemas.microsoft.com/office/drawing/2014/main" val="4263424260"/>
                    </a:ext>
                  </a:extLst>
                </a:gridCol>
              </a:tblGrid>
              <a:tr h="370840">
                <a:tc>
                  <a:txBody>
                    <a:bodyPr/>
                    <a:lstStyle/>
                    <a:p>
                      <a:endParaRPr lang="en-GB" dirty="0"/>
                    </a:p>
                  </a:txBody>
                  <a:tcPr/>
                </a:tc>
                <a:tc>
                  <a:txBody>
                    <a:bodyPr/>
                    <a:lstStyle/>
                    <a:p>
                      <a:r>
                        <a:rPr lang="en-GB" dirty="0"/>
                        <a:t>Active</a:t>
                      </a:r>
                    </a:p>
                  </a:txBody>
                  <a:tcPr/>
                </a:tc>
                <a:tc>
                  <a:txBody>
                    <a:bodyPr/>
                    <a:lstStyle/>
                    <a:p>
                      <a:r>
                        <a:rPr lang="en-GB" dirty="0"/>
                        <a:t>Inactive</a:t>
                      </a:r>
                    </a:p>
                  </a:txBody>
                  <a:tcPr/>
                </a:tc>
                <a:extLst>
                  <a:ext uri="{0D108BD9-81ED-4DB2-BD59-A6C34878D82A}">
                    <a16:rowId xmlns:a16="http://schemas.microsoft.com/office/drawing/2014/main" val="3710990483"/>
                  </a:ext>
                </a:extLst>
              </a:tr>
              <a:tr h="370840">
                <a:tc>
                  <a:txBody>
                    <a:bodyPr/>
                    <a:lstStyle/>
                    <a:p>
                      <a:r>
                        <a:rPr lang="en-GB" dirty="0"/>
                        <a:t>Male</a:t>
                      </a:r>
                    </a:p>
                  </a:txBody>
                  <a:tcPr/>
                </a:tc>
                <a:tc>
                  <a:txBody>
                    <a:bodyPr/>
                    <a:lstStyle/>
                    <a:p>
                      <a:r>
                        <a:rPr lang="en-GB" dirty="0"/>
                        <a:t>16</a:t>
                      </a:r>
                    </a:p>
                  </a:txBody>
                  <a:tcPr/>
                </a:tc>
                <a:tc>
                  <a:txBody>
                    <a:bodyPr/>
                    <a:lstStyle/>
                    <a:p>
                      <a:r>
                        <a:rPr lang="en-GB" dirty="0"/>
                        <a:t>36</a:t>
                      </a:r>
                    </a:p>
                  </a:txBody>
                  <a:tcPr/>
                </a:tc>
                <a:extLst>
                  <a:ext uri="{0D108BD9-81ED-4DB2-BD59-A6C34878D82A}">
                    <a16:rowId xmlns:a16="http://schemas.microsoft.com/office/drawing/2014/main" val="2701114624"/>
                  </a:ext>
                </a:extLst>
              </a:tr>
              <a:tr h="370840">
                <a:tc>
                  <a:txBody>
                    <a:bodyPr/>
                    <a:lstStyle/>
                    <a:p>
                      <a:r>
                        <a:rPr lang="en-GB" dirty="0"/>
                        <a:t>Female</a:t>
                      </a:r>
                    </a:p>
                  </a:txBody>
                  <a:tcPr/>
                </a:tc>
                <a:tc>
                  <a:txBody>
                    <a:bodyPr/>
                    <a:lstStyle/>
                    <a:p>
                      <a:r>
                        <a:rPr lang="en-GB" dirty="0"/>
                        <a:t>29</a:t>
                      </a:r>
                    </a:p>
                  </a:txBody>
                  <a:tcPr/>
                </a:tc>
                <a:tc>
                  <a:txBody>
                    <a:bodyPr/>
                    <a:lstStyle/>
                    <a:p>
                      <a:r>
                        <a:rPr lang="en-GB" dirty="0"/>
                        <a:t>23</a:t>
                      </a:r>
                    </a:p>
                  </a:txBody>
                  <a:tcPr/>
                </a:tc>
                <a:extLst>
                  <a:ext uri="{0D108BD9-81ED-4DB2-BD59-A6C34878D82A}">
                    <a16:rowId xmlns:a16="http://schemas.microsoft.com/office/drawing/2014/main" val="2393529383"/>
                  </a:ext>
                </a:extLst>
              </a:tr>
            </a:tbl>
          </a:graphicData>
        </a:graphic>
      </p:graphicFrame>
    </p:spTree>
    <p:extLst>
      <p:ext uri="{BB962C8B-B14F-4D97-AF65-F5344CB8AC3E}">
        <p14:creationId xmlns:p14="http://schemas.microsoft.com/office/powerpoint/2010/main" val="40165469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SPSS Output tables</a:t>
            </a:r>
          </a:p>
        </p:txBody>
      </p:sp>
      <p:sp>
        <p:nvSpPr>
          <p:cNvPr id="3" name="Content Placeholder 2"/>
          <p:cNvSpPr>
            <a:spLocks noGrp="1"/>
          </p:cNvSpPr>
          <p:nvPr>
            <p:ph idx="1"/>
          </p:nvPr>
        </p:nvSpPr>
        <p:spPr/>
        <p:txBody>
          <a:bodyPr/>
          <a:lstStyle/>
          <a:p>
            <a:pPr marL="0" indent="0" algn="ctr">
              <a:buNone/>
            </a:pPr>
            <a:r>
              <a:rPr lang="en-GB" dirty="0"/>
              <a:t>Exactly the same as the other method</a:t>
            </a:r>
          </a:p>
        </p:txBody>
      </p:sp>
      <p:graphicFrame>
        <p:nvGraphicFramePr>
          <p:cNvPr id="6" name="Table 5"/>
          <p:cNvGraphicFramePr>
            <a:graphicFrameLocks noGrp="1"/>
          </p:cNvGraphicFramePr>
          <p:nvPr>
            <p:extLst>
              <p:ext uri="{D42A27DB-BD31-4B8C-83A1-F6EECF244321}">
                <p14:modId xmlns:p14="http://schemas.microsoft.com/office/powerpoint/2010/main" val="3749899488"/>
              </p:ext>
            </p:extLst>
          </p:nvPr>
        </p:nvGraphicFramePr>
        <p:xfrm>
          <a:off x="3256915" y="3083878"/>
          <a:ext cx="5678170" cy="3093085"/>
        </p:xfrm>
        <a:graphic>
          <a:graphicData uri="http://schemas.openxmlformats.org/drawingml/2006/table">
            <a:tbl>
              <a:tblPr>
                <a:tableStyleId>{5C22544A-7EE6-4342-B048-85BDC9FD1C3A}</a:tableStyleId>
              </a:tblPr>
              <a:tblGrid>
                <a:gridCol w="1561465">
                  <a:extLst>
                    <a:ext uri="{9D8B030D-6E8A-4147-A177-3AD203B41FA5}">
                      <a16:colId xmlns:a16="http://schemas.microsoft.com/office/drawing/2014/main" val="64895356"/>
                    </a:ext>
                  </a:extLst>
                </a:gridCol>
                <a:gridCol w="653415">
                  <a:extLst>
                    <a:ext uri="{9D8B030D-6E8A-4147-A177-3AD203B41FA5}">
                      <a16:colId xmlns:a16="http://schemas.microsoft.com/office/drawing/2014/main" val="1571941874"/>
                    </a:ext>
                  </a:extLst>
                </a:gridCol>
                <a:gridCol w="653415">
                  <a:extLst>
                    <a:ext uri="{9D8B030D-6E8A-4147-A177-3AD203B41FA5}">
                      <a16:colId xmlns:a16="http://schemas.microsoft.com/office/drawing/2014/main" val="3655309946"/>
                    </a:ext>
                  </a:extLst>
                </a:gridCol>
                <a:gridCol w="936625">
                  <a:extLst>
                    <a:ext uri="{9D8B030D-6E8A-4147-A177-3AD203B41FA5}">
                      <a16:colId xmlns:a16="http://schemas.microsoft.com/office/drawing/2014/main" val="1779981430"/>
                    </a:ext>
                  </a:extLst>
                </a:gridCol>
                <a:gridCol w="936625">
                  <a:extLst>
                    <a:ext uri="{9D8B030D-6E8A-4147-A177-3AD203B41FA5}">
                      <a16:colId xmlns:a16="http://schemas.microsoft.com/office/drawing/2014/main" val="1176245413"/>
                    </a:ext>
                  </a:extLst>
                </a:gridCol>
                <a:gridCol w="936625">
                  <a:extLst>
                    <a:ext uri="{9D8B030D-6E8A-4147-A177-3AD203B41FA5}">
                      <a16:colId xmlns:a16="http://schemas.microsoft.com/office/drawing/2014/main" val="1675131636"/>
                    </a:ext>
                  </a:extLst>
                </a:gridCol>
              </a:tblGrid>
              <a:tr h="0">
                <a:tc gridSpan="6">
                  <a:txBody>
                    <a:bodyPr/>
                    <a:lstStyle/>
                    <a:p>
                      <a:pPr marL="38100" marR="38100" algn="ctr">
                        <a:lnSpc>
                          <a:spcPts val="1600"/>
                        </a:lnSpc>
                        <a:spcAft>
                          <a:spcPts val="0"/>
                        </a:spcAft>
                      </a:pPr>
                      <a:r>
                        <a:rPr lang="en-GB" sz="1600" dirty="0">
                          <a:effectLst/>
                        </a:rPr>
                        <a:t>Chi-Square Tests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06101629"/>
                  </a:ext>
                </a:extLst>
              </a:tr>
              <a:tr h="0">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dirty="0">
                          <a:effectLst/>
                        </a:rPr>
                        <a:t>Value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df</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Asymptotic Significance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(1-sided)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56249737"/>
                  </a:ext>
                </a:extLst>
              </a:tr>
              <a:tr h="0">
                <a:tc>
                  <a:txBody>
                    <a:bodyPr/>
                    <a:lstStyle/>
                    <a:p>
                      <a:pPr marL="38100" marR="38100">
                        <a:lnSpc>
                          <a:spcPts val="1600"/>
                        </a:lnSpc>
                        <a:spcAft>
                          <a:spcPts val="0"/>
                        </a:spcAft>
                      </a:pPr>
                      <a:r>
                        <a:rPr lang="en-GB" sz="1100" dirty="0">
                          <a:solidFill>
                            <a:srgbClr val="FF0000"/>
                          </a:solidFill>
                          <a:effectLst/>
                        </a:rPr>
                        <a:t>Pearson Chi-Square</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solidFill>
                            <a:srgbClr val="FF0000"/>
                          </a:solidFill>
                          <a:effectLst/>
                        </a:rPr>
                        <a:t>6.620</a:t>
                      </a:r>
                      <a:r>
                        <a:rPr lang="en-GB" sz="1100" baseline="30000" dirty="0">
                          <a:solidFill>
                            <a:srgbClr val="FF0000"/>
                          </a:solidFill>
                          <a:effectLst/>
                        </a:rPr>
                        <a:t>a</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1</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solidFill>
                            <a:srgbClr val="FF0000"/>
                          </a:solidFill>
                          <a:effectLst/>
                        </a:rPr>
                        <a:t>.010</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25710640"/>
                  </a:ext>
                </a:extLst>
              </a:tr>
              <a:tr h="0">
                <a:tc>
                  <a:txBody>
                    <a:bodyPr/>
                    <a:lstStyle/>
                    <a:p>
                      <a:pPr marL="38100" marR="38100">
                        <a:lnSpc>
                          <a:spcPts val="1600"/>
                        </a:lnSpc>
                        <a:spcAft>
                          <a:spcPts val="0"/>
                        </a:spcAft>
                      </a:pPr>
                      <a:r>
                        <a:rPr lang="en-GB" sz="1100" dirty="0">
                          <a:effectLst/>
                        </a:rPr>
                        <a:t>Continuity </a:t>
                      </a:r>
                      <a:r>
                        <a:rPr lang="en-GB" sz="1100" dirty="0" err="1">
                          <a:effectLst/>
                        </a:rPr>
                        <a:t>Correction</a:t>
                      </a:r>
                      <a:r>
                        <a:rPr lang="en-GB" sz="1100" baseline="30000" dirty="0" err="1">
                          <a:effectLst/>
                        </a:rPr>
                        <a:t>b</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5.641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57976849"/>
                  </a:ext>
                </a:extLst>
              </a:tr>
              <a:tr h="0">
                <a:tc>
                  <a:txBody>
                    <a:bodyPr/>
                    <a:lstStyle/>
                    <a:p>
                      <a:pPr marL="38100" marR="38100">
                        <a:lnSpc>
                          <a:spcPts val="1600"/>
                        </a:lnSpc>
                        <a:spcAft>
                          <a:spcPts val="0"/>
                        </a:spcAft>
                      </a:pPr>
                      <a:r>
                        <a:rPr lang="en-GB" sz="1100">
                          <a:effectLst/>
                        </a:rPr>
                        <a:t>Likelihood Ratio</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6.698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59899203"/>
                  </a:ext>
                </a:extLst>
              </a:tr>
              <a:tr h="0">
                <a:tc>
                  <a:txBody>
                    <a:bodyPr/>
                    <a:lstStyle/>
                    <a:p>
                      <a:pPr marL="38100" marR="38100">
                        <a:lnSpc>
                          <a:spcPts val="1600"/>
                        </a:lnSpc>
                        <a:spcAft>
                          <a:spcPts val="0"/>
                        </a:spcAft>
                      </a:pPr>
                      <a:r>
                        <a:rPr lang="en-GB" sz="1100" dirty="0">
                          <a:effectLst/>
                        </a:rPr>
                        <a:t>Fisher's Exact Test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100">
                          <a:effectLst/>
                        </a:rPr>
                        <a:t>.017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.009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0859208"/>
                  </a:ext>
                </a:extLst>
              </a:tr>
              <a:tr h="0">
                <a:tc>
                  <a:txBody>
                    <a:bodyPr/>
                    <a:lstStyle/>
                    <a:p>
                      <a:pPr marL="38100" marR="38100">
                        <a:lnSpc>
                          <a:spcPts val="1600"/>
                        </a:lnSpc>
                        <a:spcAft>
                          <a:spcPts val="0"/>
                        </a:spcAft>
                      </a:pPr>
                      <a:r>
                        <a:rPr lang="en-GB" sz="1100" dirty="0">
                          <a:effectLst/>
                        </a:rPr>
                        <a:t>Linear-by-Linear Association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6.556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dirty="0">
                          <a:effectLst/>
                        </a:rPr>
                        <a:t>.010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94218640"/>
                  </a:ext>
                </a:extLst>
              </a:tr>
              <a:tr h="0">
                <a:tc>
                  <a:txBody>
                    <a:bodyPr/>
                    <a:lstStyle/>
                    <a:p>
                      <a:pPr marL="38100" marR="38100">
                        <a:lnSpc>
                          <a:spcPts val="1600"/>
                        </a:lnSpc>
                        <a:spcAft>
                          <a:spcPts val="0"/>
                        </a:spcAft>
                      </a:pPr>
                      <a:r>
                        <a:rPr lang="en-GB" sz="1100">
                          <a:effectLst/>
                        </a:rPr>
                        <a:t>N of Valid Cases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104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32505377"/>
                  </a:ext>
                </a:extLst>
              </a:tr>
              <a:tr h="0">
                <a:tc gridSpan="6">
                  <a:txBody>
                    <a:bodyPr/>
                    <a:lstStyle/>
                    <a:p>
                      <a:pPr marL="38100" marR="38100">
                        <a:lnSpc>
                          <a:spcPts val="1600"/>
                        </a:lnSpc>
                        <a:spcAft>
                          <a:spcPts val="0"/>
                        </a:spcAft>
                      </a:pPr>
                      <a:r>
                        <a:rPr lang="en-GB" sz="900">
                          <a:effectLst/>
                        </a:rPr>
                        <a:t>a. 0 cells (0.0%) have expected count less than 5. The minimum expected count is 22.50.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6200412"/>
                  </a:ext>
                </a:extLst>
              </a:tr>
              <a:tr h="0">
                <a:tc gridSpan="6">
                  <a:txBody>
                    <a:bodyPr/>
                    <a:lstStyle/>
                    <a:p>
                      <a:pPr marL="38100" marR="38100">
                        <a:lnSpc>
                          <a:spcPts val="1600"/>
                        </a:lnSpc>
                        <a:spcAft>
                          <a:spcPts val="0"/>
                        </a:spcAft>
                      </a:pPr>
                      <a:r>
                        <a:rPr lang="en-GB" sz="900" dirty="0">
                          <a:effectLst/>
                        </a:rPr>
                        <a:t>b. Computed only for a 2x2 table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57710518"/>
                  </a:ext>
                </a:extLst>
              </a:tr>
            </a:tbl>
          </a:graphicData>
        </a:graphic>
      </p:graphicFrame>
    </p:spTree>
    <p:extLst>
      <p:ext uri="{BB962C8B-B14F-4D97-AF65-F5344CB8AC3E}">
        <p14:creationId xmlns:p14="http://schemas.microsoft.com/office/powerpoint/2010/main" val="9736679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398</TotalTime>
  <Words>2655</Words>
  <Application>Microsoft Office PowerPoint</Application>
  <PresentationFormat>Widescreen</PresentationFormat>
  <Paragraphs>745</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Calibri Light</vt:lpstr>
      <vt:lpstr>Office Theme</vt:lpstr>
      <vt:lpstr>Pearson’s Chi Squared</vt:lpstr>
      <vt:lpstr>Use of Chi Squared</vt:lpstr>
      <vt:lpstr>Data Set</vt:lpstr>
      <vt:lpstr>How to Compute the Chi Square Test of Independence using SPSS</vt:lpstr>
      <vt:lpstr>Example</vt:lpstr>
      <vt:lpstr>A comparison of activity levels between males and female (ACSM guidelines) </vt:lpstr>
      <vt:lpstr>Data</vt:lpstr>
      <vt:lpstr>Convert your words to Numbers</vt:lpstr>
      <vt:lpstr>Data view</vt:lpstr>
      <vt:lpstr>Conducting Chi squares</vt:lpstr>
      <vt:lpstr>SPSS output</vt:lpstr>
      <vt:lpstr>CHI Squared Output </vt:lpstr>
      <vt:lpstr>Chi-Square Test of Independence</vt:lpstr>
      <vt:lpstr>Interpreting the data</vt:lpstr>
      <vt:lpstr>Reporting the data</vt:lpstr>
      <vt:lpstr>Alternative Chi Squared</vt:lpstr>
      <vt:lpstr>Variable view</vt:lpstr>
      <vt:lpstr>Data view</vt:lpstr>
      <vt:lpstr>Conducting Chi Squared</vt:lpstr>
      <vt:lpstr>SPSS output</vt:lpstr>
      <vt:lpstr>CHI Squared Output </vt:lpstr>
      <vt:lpstr>More complex Chi Squared Data Set</vt:lpstr>
      <vt:lpstr>Conducting the Chi Squared</vt:lpstr>
      <vt:lpstr>Post hoc Chi squared</vt:lpstr>
      <vt:lpstr>A comparison of physical activity levels between boys and girls in Carmarthenshire secondary education yr11.</vt:lpstr>
      <vt:lpstr>Research questions</vt:lpstr>
      <vt:lpstr>An evaluation of physical activity levels in schools of year 11 students.</vt:lpstr>
      <vt:lpstr>Chi Square analysis in SPSS</vt:lpstr>
      <vt:lpstr>Data View</vt:lpstr>
      <vt:lpstr>SPSS Output</vt:lpstr>
      <vt:lpstr>Reporting the Data</vt:lpstr>
      <vt:lpstr>An evaluation of the frequency of physical activity levels of year 11 students.</vt:lpstr>
      <vt:lpstr>SPSS Outputs</vt:lpstr>
      <vt:lpstr>Post Hoc analysis</vt:lpstr>
      <vt:lpstr>Excel Output</vt:lpstr>
      <vt:lpstr>Reporting the Data</vt:lpstr>
      <vt:lpstr>Another way of doing it!</vt:lpstr>
      <vt:lpstr>Variable View</vt:lpstr>
      <vt:lpstr>Data View</vt:lpstr>
      <vt:lpstr>SPSS Output tables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comparison of physical activity levels between boys and girls in Carmarthenshire secondary education yr11.</dc:title>
  <dc:creator>David Gardner</dc:creator>
  <cp:lastModifiedBy>David Gardner</cp:lastModifiedBy>
  <cp:revision>21</cp:revision>
  <dcterms:created xsi:type="dcterms:W3CDTF">2021-03-10T13:48:12Z</dcterms:created>
  <dcterms:modified xsi:type="dcterms:W3CDTF">2022-01-31T09:21:10Z</dcterms:modified>
</cp:coreProperties>
</file>