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6" r:id="rId3"/>
    <p:sldId id="258" r:id="rId4"/>
    <p:sldId id="276" r:id="rId5"/>
    <p:sldId id="275" r:id="rId6"/>
    <p:sldId id="259" r:id="rId7"/>
    <p:sldId id="268" r:id="rId8"/>
    <p:sldId id="260" r:id="rId9"/>
    <p:sldId id="274" r:id="rId10"/>
    <p:sldId id="261" r:id="rId11"/>
    <p:sldId id="269" r:id="rId12"/>
    <p:sldId id="263" r:id="rId13"/>
    <p:sldId id="264" r:id="rId14"/>
    <p:sldId id="270" r:id="rId15"/>
    <p:sldId id="271" r:id="rId16"/>
    <p:sldId id="265" r:id="rId17"/>
    <p:sldId id="266" r:id="rId18"/>
    <p:sldId id="267" r:id="rId19"/>
    <p:sldId id="262"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08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2DB7767-8C2D-4050-964F-E3FF18CD080B}" type="datetimeFigureOut">
              <a:rPr lang="en-GB" smtClean="0"/>
              <a:pPr/>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5415E-0A0A-4E20-8E19-D6D29029379D}" type="slidenum">
              <a:rPr lang="en-GB" smtClean="0"/>
              <a:pPr/>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2DB7767-8C2D-4050-964F-E3FF18CD080B}" type="datetimeFigureOut">
              <a:rPr lang="en-GB" smtClean="0"/>
              <a:pPr/>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5415E-0A0A-4E20-8E19-D6D29029379D}" type="slidenum">
              <a:rPr lang="en-GB" smtClean="0"/>
              <a:pPr/>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2DB7767-8C2D-4050-964F-E3FF18CD080B}" type="datetimeFigureOut">
              <a:rPr lang="en-GB" smtClean="0"/>
              <a:pPr/>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2DB7767-8C2D-4050-964F-E3FF18CD080B}" type="datetimeFigureOut">
              <a:rPr lang="en-GB" smtClean="0"/>
              <a:pPr/>
              <a:t>18/10/2018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A5415E-0A0A-4E20-8E19-D6D29029379D}" type="slidenum">
              <a:rPr lang="en-GB" smtClean="0"/>
              <a:pPr/>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2DB7767-8C2D-4050-964F-E3FF18CD080B}" type="datetimeFigureOut">
              <a:rPr lang="en-GB" smtClean="0"/>
              <a:pPr/>
              <a:t>18/10/2018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A5415E-0A0A-4E20-8E19-D6D29029379D}" type="slidenum">
              <a:rPr lang="en-GB" smtClean="0"/>
              <a:pPr/>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2DB7767-8C2D-4050-964F-E3FF18CD080B}" type="datetimeFigureOut">
              <a:rPr lang="en-GB" smtClean="0"/>
              <a:pPr/>
              <a:t>18/10/2018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DB7767-8C2D-4050-964F-E3FF18CD080B}" type="datetimeFigureOut">
              <a:rPr lang="en-GB" smtClean="0"/>
              <a:pPr/>
              <a:t>18/10/2018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DB7767-8C2D-4050-964F-E3FF18CD080B}" type="datetimeFigureOut">
              <a:rPr lang="en-GB" smtClean="0"/>
              <a:pPr/>
              <a:t>18/10/2018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DB7767-8C2D-4050-964F-E3FF18CD080B}" type="datetimeFigureOut">
              <a:rPr lang="en-GB" smtClean="0"/>
              <a:pPr/>
              <a:t>18/10/2018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A5415E-0A0A-4E20-8E19-D6D29029379D}" type="slidenum">
              <a:rPr lang="en-GB" smtClean="0"/>
              <a:pPr/>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2DB7767-8C2D-4050-964F-E3FF18CD080B}" type="datetimeFigureOut">
              <a:rPr lang="en-GB" smtClean="0"/>
              <a:pPr/>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2DB7767-8C2D-4050-964F-E3FF18CD080B}" type="datetimeFigureOut">
              <a:rPr lang="en-GB" smtClean="0"/>
              <a:pPr/>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92DB7767-8C2D-4050-964F-E3FF18CD080B}" type="datetimeFigureOut">
              <a:rPr lang="en-GB" smtClean="0"/>
              <a:pPr/>
              <a:t>18/10/2018</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22A5415E-0A0A-4E20-8E19-D6D29029379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google.co.uk/url?sa=i&amp;rct=j&amp;q=&amp;esrc=s&amp;source=images&amp;cd=&amp;cad=rja&amp;uact=8&amp;ved=2ahUKEwiukv-24rLdAhUrxoUKHaapBZoQjRx6BAgBEAU&amp;url=http://www.fxachieve.com/courses/initial-aml-training-5-cpd-hours/&amp;psig=AOvVaw1jyJpdGeM8VFBLHc1byhEK&amp;ust=1536748936421772"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LFmPfbeDLBc"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2ahUKEwi81-C35LLdAhUPXRoKHabsAlwQjRx6BAgBEAU&amp;url=https://www.westcountryagency.co.uk/news/new-cpd-opportunities-have-been-added-our-teachers-resources-page&amp;psig=AOvVaw3oEje5oOylBB_p-11kN9RB&amp;ust=1536749309167320" TargetMode="External"/><Relationship Id="rId2" Type="http://schemas.openxmlformats.org/officeDocument/2006/relationships/hyperlink" Target="https://www.google.co.uk/url?sa=i&amp;rct=j&amp;q=&amp;esrc=s&amp;source=images&amp;cd=&amp;cad=rja&amp;uact=8&amp;ved=2ahUKEwiXpoWX5LLdAhVOzBoKHb_sBpIQjRx6BAgBEAU&amp;url=https://www.westcountryagency.co.uk/news/new-cpd-opportunities-have-been-added-our-teachers-resources-page&amp;psig=AOvVaw3oEje5oOylBB_p-11kN9RB&amp;ust=1536749309167320" TargetMode="Externa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url?sa=i&amp;rct=j&amp;q=&amp;esrc=s&amp;source=images&amp;cd=&amp;cad=rja&amp;uact=8&amp;ved=2ahUKEwiozrv_57LdAhWhyoUKHTFOBPgQjRx6BAgBEAU&amp;url=http://www.maintainingenvironments.co.uk/responsibility/training-and-development&amp;psig=AOvVaw2Bvc-hZrcA-WW1K6YTm57d&amp;ust=1536750504336281"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uk/url?sa=i&amp;rct=j&amp;q=&amp;esrc=s&amp;source=images&amp;cd=&amp;cad=rja&amp;uact=8&amp;ved=2ahUKEwjf3rjt6rLdAhUOzYUKHYElC90QjRx6BAgBEAU&amp;url=https://ubisafe.org/explore/developing-clipart/&amp;psig=AOvVaw2Bvc-hZrcA-WW1K6YTm57d&amp;ust=1536750504336281"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url?sa=i&amp;rct=j&amp;q=&amp;esrc=s&amp;source=images&amp;cd=&amp;cad=rja&amp;uact=8&amp;ved=2ahUKEwiozrv_57LdAhWhyoUKHTFOBPgQjRx6BAgBEAU&amp;url=http://www.sinappe.it/convocazione-11-gennaio-2018-ore-10-00-art-42-comma-9-del-decreto-legislativo-29-maggio-2017-n-95/&amp;psig=AOvVaw2Bvc-hZrcA-WW1K6YTm57d&amp;ust=1536750504336281"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uk/imgres?imgurl=https://financialtribune.com/sites/default/files/field/image/06-Development%20Bank.png&amp;imgrefurl=https://financialtribune.com/articles/economy-business-and-markets/20005/development-banks-foster-economic-growth&amp;docid=xKXJuS7mxtLkKM&amp;tbnid=oV7hm9HIBniWdM:&amp;vet=1&amp;w=1600&amp;h=1200&amp;hl=en&amp;bih=770&amp;biw=670&amp;ved=0ahUKEwj4trjw57LdAhUiM8AKHZLZBpsQMwjmASgaMBo&amp;iact=c&amp;ictx=1"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2132855"/>
            <a:ext cx="7128792" cy="1200329"/>
          </a:xfrm>
          <a:prstGeom prst="rect">
            <a:avLst/>
          </a:prstGeom>
          <a:noFill/>
        </p:spPr>
        <p:txBody>
          <a:bodyPr wrap="square" rtlCol="0">
            <a:spAutoFit/>
          </a:bodyPr>
          <a:lstStyle/>
          <a:p>
            <a:pPr algn="ctr"/>
            <a:r>
              <a:rPr lang="en-GB" sz="3600" dirty="0" smtClean="0"/>
              <a:t>CONTINUING PROFESSIONAL DEVELOPMENT</a:t>
            </a:r>
            <a:endParaRPr lang="en-GB" sz="3600" dirty="0"/>
          </a:p>
        </p:txBody>
      </p:sp>
      <p:sp>
        <p:nvSpPr>
          <p:cNvPr id="3" name="TextBox 2"/>
          <p:cNvSpPr txBox="1"/>
          <p:nvPr/>
        </p:nvSpPr>
        <p:spPr>
          <a:xfrm>
            <a:off x="5220072" y="5941809"/>
            <a:ext cx="3456384" cy="646331"/>
          </a:xfrm>
          <a:prstGeom prst="rect">
            <a:avLst/>
          </a:prstGeom>
          <a:noFill/>
        </p:spPr>
        <p:txBody>
          <a:bodyPr wrap="square" rtlCol="0">
            <a:spAutoFit/>
          </a:bodyPr>
          <a:lstStyle/>
          <a:p>
            <a:pPr algn="r"/>
            <a:r>
              <a:rPr lang="en-GB" dirty="0" smtClean="0"/>
              <a:t>Allan Nantel</a:t>
            </a:r>
          </a:p>
          <a:p>
            <a:pPr algn="r"/>
            <a:r>
              <a:rPr lang="en-GB" dirty="0" smtClean="0"/>
              <a:t>October 2018</a:t>
            </a:r>
            <a:endParaRPr lang="en-GB" dirty="0"/>
          </a:p>
        </p:txBody>
      </p:sp>
      <p:pic>
        <p:nvPicPr>
          <p:cNvPr id="7172" name="Picture 4" descr="Image result for CPD">
            <a:hlinkClick r:id="rId2"/>
          </p:cNvPr>
          <p:cNvPicPr>
            <a:picLocks noChangeAspect="1" noChangeArrowheads="1"/>
          </p:cNvPicPr>
          <p:nvPr/>
        </p:nvPicPr>
        <p:blipFill>
          <a:blip r:embed="rId3" cstate="print"/>
          <a:srcRect/>
          <a:stretch>
            <a:fillRect/>
          </a:stretch>
        </p:blipFill>
        <p:spPr bwMode="auto">
          <a:xfrm>
            <a:off x="827584" y="4581128"/>
            <a:ext cx="2895600" cy="1657351"/>
          </a:xfrm>
          <a:prstGeom prst="rect">
            <a:avLst/>
          </a:prstGeom>
          <a:noFill/>
        </p:spPr>
      </p:pic>
    </p:spTree>
    <p:extLst>
      <p:ext uri="{BB962C8B-B14F-4D97-AF65-F5344CB8AC3E}">
        <p14:creationId xmlns:p14="http://schemas.microsoft.com/office/powerpoint/2010/main" val="28624035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404664"/>
            <a:ext cx="8208912" cy="5976664"/>
          </a:xfrm>
        </p:spPr>
        <p:txBody>
          <a:bodyPr>
            <a:normAutofit/>
          </a:bodyPr>
          <a:lstStyle/>
          <a:p>
            <a:r>
              <a:rPr lang="en-GB" sz="2800" b="1" dirty="0"/>
              <a:t>What does CPD mean</a:t>
            </a:r>
            <a:r>
              <a:rPr lang="en-GB" sz="2800" b="1" dirty="0" smtClean="0"/>
              <a:t>?</a:t>
            </a:r>
          </a:p>
          <a:p>
            <a:endParaRPr lang="en-GB" dirty="0"/>
          </a:p>
          <a:p>
            <a:r>
              <a:rPr lang="en-GB" dirty="0"/>
              <a:t>CPD stands for </a:t>
            </a:r>
            <a:r>
              <a:rPr lang="en-GB" dirty="0" smtClean="0"/>
              <a:t>‘Continuing </a:t>
            </a:r>
            <a:r>
              <a:rPr lang="en-GB" dirty="0"/>
              <a:t>Professional </a:t>
            </a:r>
            <a:r>
              <a:rPr lang="en-GB" dirty="0" smtClean="0"/>
              <a:t>Development’. </a:t>
            </a:r>
          </a:p>
          <a:p>
            <a:endParaRPr lang="en-GB" dirty="0" smtClean="0"/>
          </a:p>
          <a:p>
            <a:pPr marL="342900" indent="-342900" algn="just">
              <a:buFont typeface="Arial" panose="020B0604020202020204" pitchFamily="34" charset="0"/>
              <a:buChar char="•"/>
            </a:pPr>
            <a:r>
              <a:rPr lang="en-GB" sz="2400" dirty="0" smtClean="0"/>
              <a:t>It </a:t>
            </a:r>
            <a:r>
              <a:rPr lang="en-GB" sz="2400" dirty="0"/>
              <a:t>refers to the process of </a:t>
            </a:r>
            <a:r>
              <a:rPr lang="en-GB" sz="2400" b="1" dirty="0">
                <a:solidFill>
                  <a:srgbClr val="0070C0"/>
                </a:solidFill>
              </a:rPr>
              <a:t>tracking and documenting the skills</a:t>
            </a:r>
            <a:r>
              <a:rPr lang="en-GB" sz="2400" dirty="0">
                <a:solidFill>
                  <a:srgbClr val="0070C0"/>
                </a:solidFill>
              </a:rPr>
              <a:t>,</a:t>
            </a:r>
            <a:r>
              <a:rPr lang="en-GB" sz="2400" dirty="0"/>
              <a:t> </a:t>
            </a:r>
            <a:r>
              <a:rPr lang="en-GB" sz="2400" b="1" dirty="0">
                <a:solidFill>
                  <a:srgbClr val="0070C0"/>
                </a:solidFill>
              </a:rPr>
              <a:t>knowledge and experience </a:t>
            </a:r>
            <a:r>
              <a:rPr lang="en-GB" sz="2400" dirty="0"/>
              <a:t>that you gain both formally and informally as you work, beyond any initial training. </a:t>
            </a:r>
            <a:endParaRPr lang="en-GB" sz="2400" dirty="0" smtClean="0"/>
          </a:p>
          <a:p>
            <a:pPr marL="342900" indent="-342900" algn="just">
              <a:buFont typeface="Arial" panose="020B0604020202020204" pitchFamily="34" charset="0"/>
              <a:buChar char="•"/>
            </a:pPr>
            <a:r>
              <a:rPr lang="en-GB" sz="2400" b="1" dirty="0" smtClean="0">
                <a:solidFill>
                  <a:srgbClr val="0070C0"/>
                </a:solidFill>
              </a:rPr>
              <a:t>It's </a:t>
            </a:r>
            <a:r>
              <a:rPr lang="en-GB" sz="2400" b="1" dirty="0">
                <a:solidFill>
                  <a:srgbClr val="0070C0"/>
                </a:solidFill>
              </a:rPr>
              <a:t>a record of what you experience, learn and then apply.</a:t>
            </a:r>
            <a:r>
              <a:rPr lang="en-GB" sz="2400" dirty="0">
                <a:solidFill>
                  <a:srgbClr val="0070C0"/>
                </a:solidFill>
              </a:rPr>
              <a:t> </a:t>
            </a:r>
            <a:r>
              <a:rPr lang="en-GB" sz="2400" dirty="0"/>
              <a:t>The term is generally used to mean a physical folder or portfolio documenting your development as a professional. </a:t>
            </a:r>
            <a:endParaRPr lang="en-GB" sz="2400" dirty="0" smtClean="0"/>
          </a:p>
          <a:p>
            <a:pPr marL="342900" indent="-342900" algn="just">
              <a:buFont typeface="Arial" panose="020B0604020202020204" pitchFamily="34" charset="0"/>
              <a:buChar char="•"/>
            </a:pPr>
            <a:r>
              <a:rPr lang="en-GB" sz="2400" dirty="0" smtClean="0"/>
              <a:t>This section </a:t>
            </a:r>
            <a:r>
              <a:rPr lang="en-GB" sz="2400" dirty="0"/>
              <a:t>is about CPD as a process of recording and reflecting on learning and development.</a:t>
            </a:r>
          </a:p>
          <a:p>
            <a:endParaRPr lang="en-GB" sz="2400" dirty="0"/>
          </a:p>
        </p:txBody>
      </p:sp>
    </p:spTree>
    <p:extLst>
      <p:ext uri="{BB962C8B-B14F-4D97-AF65-F5344CB8AC3E}">
        <p14:creationId xmlns:p14="http://schemas.microsoft.com/office/powerpoint/2010/main" val="2704556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561783"/>
            <a:ext cx="8136904" cy="4955203"/>
          </a:xfrm>
          <a:prstGeom prst="rect">
            <a:avLst/>
          </a:prstGeom>
        </p:spPr>
        <p:txBody>
          <a:bodyPr wrap="square">
            <a:spAutoFit/>
          </a:bodyPr>
          <a:lstStyle/>
          <a:p>
            <a:pPr algn="just"/>
            <a:r>
              <a:rPr lang="en-GB" sz="2800" b="1" dirty="0"/>
              <a:t>What is it for</a:t>
            </a:r>
            <a:r>
              <a:rPr lang="en-GB" sz="2800" b="1" dirty="0" smtClean="0"/>
              <a:t>?</a:t>
            </a:r>
          </a:p>
          <a:p>
            <a:pPr algn="just"/>
            <a:endParaRPr lang="en-GB" sz="2400" b="1" dirty="0"/>
          </a:p>
          <a:p>
            <a:pPr algn="just"/>
            <a:r>
              <a:rPr lang="en-GB" sz="2400" dirty="0" smtClean="0"/>
              <a:t>The </a:t>
            </a:r>
            <a:r>
              <a:rPr lang="en-GB" sz="2400" dirty="0"/>
              <a:t>CPD process helps you </a:t>
            </a:r>
            <a:r>
              <a:rPr lang="en-GB" sz="2400" b="1" dirty="0">
                <a:solidFill>
                  <a:srgbClr val="0070C0"/>
                </a:solidFill>
              </a:rPr>
              <a:t>manage your own development on an ongoing basis.</a:t>
            </a:r>
            <a:r>
              <a:rPr lang="en-GB" sz="2400" dirty="0"/>
              <a:t> It's function is to help you record, review and reflect on what you learn. </a:t>
            </a:r>
            <a:endParaRPr lang="en-GB" sz="2400" dirty="0" smtClean="0"/>
          </a:p>
          <a:p>
            <a:pPr algn="just"/>
            <a:endParaRPr lang="en-GB" sz="2400" dirty="0" smtClean="0"/>
          </a:p>
          <a:p>
            <a:pPr algn="just"/>
            <a:r>
              <a:rPr lang="en-GB" sz="2400" dirty="0" smtClean="0"/>
              <a:t>It's </a:t>
            </a:r>
            <a:r>
              <a:rPr lang="en-GB" sz="2400" b="1" dirty="0">
                <a:solidFill>
                  <a:srgbClr val="0070C0"/>
                </a:solidFill>
              </a:rPr>
              <a:t>not a </a:t>
            </a:r>
            <a:r>
              <a:rPr lang="en-GB" sz="2400" b="1" dirty="0" smtClean="0">
                <a:solidFill>
                  <a:srgbClr val="0070C0"/>
                </a:solidFill>
              </a:rPr>
              <a:t>‘tick-box’ document... </a:t>
            </a:r>
            <a:r>
              <a:rPr lang="en-GB" sz="2400" dirty="0" smtClean="0"/>
              <a:t>It's broader than that! </a:t>
            </a:r>
            <a:endParaRPr lang="en-GB" sz="2400" b="1" dirty="0" smtClean="0">
              <a:solidFill>
                <a:srgbClr val="0070C0"/>
              </a:solidFill>
            </a:endParaRPr>
          </a:p>
          <a:p>
            <a:pPr algn="just"/>
            <a:endParaRPr lang="en-GB" sz="2400" dirty="0" smtClean="0"/>
          </a:p>
          <a:p>
            <a:pPr algn="just"/>
            <a:r>
              <a:rPr lang="en-GB" sz="2400" dirty="0" smtClean="0"/>
              <a:t>It’s recording the training, development and personal experience you have completed, that leads you to achieve an end goal.</a:t>
            </a:r>
          </a:p>
          <a:p>
            <a:pPr algn="just"/>
            <a:endParaRPr lang="en-GB" sz="2400" dirty="0" smtClean="0"/>
          </a:p>
          <a:p>
            <a:pPr algn="just"/>
            <a:r>
              <a:rPr lang="en-US" sz="2400" dirty="0" smtClean="0"/>
              <a:t>This development  can be Cognitive or Behavioural. </a:t>
            </a:r>
            <a:endParaRPr lang="en-GB" sz="2400" dirty="0"/>
          </a:p>
        </p:txBody>
      </p:sp>
    </p:spTree>
    <p:extLst>
      <p:ext uri="{BB962C8B-B14F-4D97-AF65-F5344CB8AC3E}">
        <p14:creationId xmlns:p14="http://schemas.microsoft.com/office/powerpoint/2010/main" val="11837889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700808"/>
            <a:ext cx="7200800" cy="2123658"/>
          </a:xfrm>
          <a:prstGeom prst="rect">
            <a:avLst/>
          </a:prstGeom>
          <a:noFill/>
        </p:spPr>
        <p:txBody>
          <a:bodyPr wrap="square" rtlCol="0">
            <a:spAutoFit/>
          </a:bodyPr>
          <a:lstStyle/>
          <a:p>
            <a:pPr algn="ctr"/>
            <a:r>
              <a:rPr lang="en-US" sz="4400" dirty="0" smtClean="0">
                <a:latin typeface="Arial" pitchFamily="34" charset="0"/>
                <a:cs typeface="Arial" pitchFamily="34" charset="0"/>
              </a:rPr>
              <a:t>WHAT WAS YOUR GREATEST LEARNING EXPERIENCE ??</a:t>
            </a:r>
            <a:endParaRPr lang="en-GB" sz="4400" dirty="0">
              <a:latin typeface="Arial" pitchFamily="34" charset="0"/>
              <a:cs typeface="Arial" pitchFamily="34" charset="0"/>
            </a:endParaRPr>
          </a:p>
        </p:txBody>
      </p:sp>
      <p:sp>
        <p:nvSpPr>
          <p:cNvPr id="3" name="TextBox 2"/>
          <p:cNvSpPr txBox="1"/>
          <p:nvPr/>
        </p:nvSpPr>
        <p:spPr>
          <a:xfrm>
            <a:off x="1115616" y="4725144"/>
            <a:ext cx="7056784" cy="369332"/>
          </a:xfrm>
          <a:prstGeom prst="rect">
            <a:avLst/>
          </a:prstGeom>
          <a:noFill/>
        </p:spPr>
        <p:txBody>
          <a:bodyPr wrap="square" rtlCol="0">
            <a:spAutoFit/>
          </a:bodyPr>
          <a:lstStyle/>
          <a:p>
            <a:r>
              <a:rPr lang="en-US" dirty="0" smtClean="0"/>
              <a:t>Charles Jennings – 10% formal, 20% social, 70% learning on the job</a:t>
            </a:r>
            <a:endParaRPr lang="en-GB" dirty="0"/>
          </a:p>
        </p:txBody>
      </p:sp>
      <p:sp>
        <p:nvSpPr>
          <p:cNvPr id="5" name="TextBox 4"/>
          <p:cNvSpPr txBox="1"/>
          <p:nvPr/>
        </p:nvSpPr>
        <p:spPr>
          <a:xfrm>
            <a:off x="2123728" y="5735861"/>
            <a:ext cx="5040560" cy="369332"/>
          </a:xfrm>
          <a:prstGeom prst="rect">
            <a:avLst/>
          </a:prstGeom>
          <a:noFill/>
        </p:spPr>
        <p:txBody>
          <a:bodyPr wrap="square" rtlCol="0">
            <a:spAutoFit/>
          </a:bodyPr>
          <a:lstStyle/>
          <a:p>
            <a:r>
              <a:rPr lang="en-US" dirty="0" smtClean="0"/>
              <a:t>We are the catalysts for our own development</a:t>
            </a:r>
            <a:endParaRPr lang="en-GB" dirty="0"/>
          </a:p>
        </p:txBody>
      </p:sp>
      <p:sp>
        <p:nvSpPr>
          <p:cNvPr id="7" name="Rectangle 6"/>
          <p:cNvSpPr/>
          <p:nvPr/>
        </p:nvSpPr>
        <p:spPr>
          <a:xfrm>
            <a:off x="1907704" y="5274196"/>
            <a:ext cx="6336704" cy="646331"/>
          </a:xfrm>
          <a:prstGeom prst="rect">
            <a:avLst/>
          </a:prstGeom>
        </p:spPr>
        <p:txBody>
          <a:bodyPr wrap="square">
            <a:spAutoFit/>
          </a:bodyPr>
          <a:lstStyle/>
          <a:p>
            <a:r>
              <a:rPr lang="en-GB" dirty="0">
                <a:hlinkClick r:id="rId2"/>
              </a:rPr>
              <a:t>https://</a:t>
            </a:r>
            <a:r>
              <a:rPr lang="en-GB" dirty="0" smtClean="0">
                <a:hlinkClick r:id="rId2"/>
              </a:rPr>
              <a:t>www.youtube.com/watch?v=LFmPfbeDLBc</a:t>
            </a:r>
            <a:endParaRPr lang="en-GB" dirty="0" smtClean="0"/>
          </a:p>
          <a:p>
            <a:endParaRPr lang="en-GB" dirty="0"/>
          </a:p>
        </p:txBody>
      </p:sp>
      <p:sp>
        <p:nvSpPr>
          <p:cNvPr id="8" name="TextBox 7"/>
          <p:cNvSpPr txBox="1"/>
          <p:nvPr/>
        </p:nvSpPr>
        <p:spPr>
          <a:xfrm>
            <a:off x="3059832" y="6197526"/>
            <a:ext cx="3816424" cy="369332"/>
          </a:xfrm>
          <a:prstGeom prst="rect">
            <a:avLst/>
          </a:prstGeom>
          <a:noFill/>
        </p:spPr>
        <p:txBody>
          <a:bodyPr wrap="square" rtlCol="0">
            <a:spAutoFit/>
          </a:bodyPr>
          <a:lstStyle/>
          <a:p>
            <a:r>
              <a:rPr lang="en-GB" dirty="0" smtClean="0"/>
              <a:t>Flipped Learning Paradigm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59632" y="1844824"/>
            <a:ext cx="7560840" cy="2123658"/>
          </a:xfrm>
          <a:prstGeom prst="rect">
            <a:avLst/>
          </a:prstGeom>
        </p:spPr>
        <p:txBody>
          <a:bodyPr wrap="square">
            <a:spAutoFit/>
          </a:bodyPr>
          <a:lstStyle/>
          <a:p>
            <a:r>
              <a:rPr lang="en-GB" sz="3200" dirty="0" smtClean="0"/>
              <a:t>What </a:t>
            </a:r>
            <a:r>
              <a:rPr lang="en-GB" sz="3200" dirty="0" smtClean="0"/>
              <a:t>did </a:t>
            </a:r>
            <a:r>
              <a:rPr lang="en-GB" sz="3200" dirty="0" smtClean="0"/>
              <a:t>you understand by the term</a:t>
            </a:r>
          </a:p>
          <a:p>
            <a:r>
              <a:rPr lang="en-GB" sz="3200" dirty="0" smtClean="0"/>
              <a:t> </a:t>
            </a:r>
          </a:p>
          <a:p>
            <a:r>
              <a:rPr lang="en-GB" sz="3200" dirty="0" smtClean="0"/>
              <a:t>      </a:t>
            </a:r>
            <a:r>
              <a:rPr lang="en-GB" sz="3200" b="1" dirty="0" smtClean="0">
                <a:solidFill>
                  <a:srgbClr val="0070C0"/>
                </a:solidFill>
              </a:rPr>
              <a:t>‘reflective’ learning   </a:t>
            </a:r>
            <a:r>
              <a:rPr lang="en-GB" sz="3200" dirty="0" smtClean="0"/>
              <a:t>???  </a:t>
            </a:r>
          </a:p>
          <a:p>
            <a:endParaRPr lang="en-GB" b="1" dirty="0" smtClean="0">
              <a:solidFill>
                <a:srgbClr val="0070C0"/>
              </a:solidFill>
            </a:endParaRPr>
          </a:p>
          <a:p>
            <a:endParaRPr lang="en-GB" b="1" dirty="0" smtClean="0">
              <a:solidFill>
                <a:srgbClr val="0070C0"/>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280920" cy="5478423"/>
          </a:xfrm>
          <a:prstGeom prst="rect">
            <a:avLst/>
          </a:prstGeom>
        </p:spPr>
        <p:txBody>
          <a:bodyPr wrap="square">
            <a:spAutoFit/>
          </a:bodyPr>
          <a:lstStyle/>
          <a:p>
            <a:r>
              <a:rPr lang="en-GB" sz="3500" b="1" dirty="0"/>
              <a:t>Training and development </a:t>
            </a:r>
            <a:r>
              <a:rPr lang="en-GB" sz="3500" b="1" dirty="0" smtClean="0"/>
              <a:t>– </a:t>
            </a:r>
          </a:p>
          <a:p>
            <a:r>
              <a:rPr lang="en-GB" sz="2700" b="1" dirty="0" smtClean="0"/>
              <a:t> what's </a:t>
            </a:r>
            <a:r>
              <a:rPr lang="en-GB" sz="2700" b="1" dirty="0"/>
              <a:t>the difference</a:t>
            </a:r>
            <a:r>
              <a:rPr lang="en-GB" sz="2700" b="1" dirty="0" smtClean="0"/>
              <a:t>??</a:t>
            </a:r>
          </a:p>
          <a:p>
            <a:endParaRPr lang="en-GB" sz="2800" b="1" dirty="0" smtClean="0"/>
          </a:p>
          <a:p>
            <a:endParaRPr lang="en-GB" dirty="0"/>
          </a:p>
          <a:p>
            <a:pPr marL="342900" indent="-342900" algn="just">
              <a:buFont typeface="Arial" panose="020B0604020202020204" pitchFamily="34" charset="0"/>
              <a:buChar char="•"/>
            </a:pPr>
            <a:r>
              <a:rPr lang="en-GB" sz="2400" dirty="0"/>
              <a:t>These terms are often used interchangeably, though there is a distinction. As a rule of </a:t>
            </a:r>
            <a:r>
              <a:rPr lang="en-GB" sz="2400" dirty="0" smtClean="0"/>
              <a:t>thumb:</a:t>
            </a:r>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smtClean="0"/>
              <a:t>TRAINING </a:t>
            </a:r>
            <a:r>
              <a:rPr lang="en-GB" sz="2400" dirty="0"/>
              <a:t>is formal and linear. </a:t>
            </a:r>
            <a:endParaRPr lang="en-GB" sz="2400" dirty="0" smtClean="0"/>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smtClean="0"/>
              <a:t>It's </a:t>
            </a:r>
            <a:r>
              <a:rPr lang="en-GB" sz="2400" dirty="0"/>
              <a:t>to do with learning how to do something specific, relating to skill and competence. </a:t>
            </a:r>
            <a:endParaRPr lang="en-GB" sz="2400" dirty="0" smtClean="0"/>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smtClean="0"/>
              <a:t>Training </a:t>
            </a:r>
            <a:r>
              <a:rPr lang="en-GB" sz="2400" dirty="0"/>
              <a:t>can be as simple as using a PC application and as complex as learning how to be a pilot. </a:t>
            </a:r>
            <a:endParaRPr lang="en-GB" sz="2400" dirty="0" smtClean="0"/>
          </a:p>
        </p:txBody>
      </p:sp>
      <p:sp>
        <p:nvSpPr>
          <p:cNvPr id="4098" name="AutoShape 2" descr="Image result for CPD">
            <a:hlinkClick r:id="rId2"/>
          </p:cNvPr>
          <p:cNvSpPr>
            <a:spLocks noChangeAspect="1" noChangeArrowheads="1"/>
          </p:cNvSpPr>
          <p:nvPr/>
        </p:nvSpPr>
        <p:spPr bwMode="auto">
          <a:xfrm>
            <a:off x="50800" y="-754063"/>
            <a:ext cx="28956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100" name="AutoShape 4" descr="Image result for CPD">
            <a:hlinkClick r:id="rId2"/>
          </p:cNvPr>
          <p:cNvSpPr>
            <a:spLocks noChangeAspect="1" noChangeArrowheads="1"/>
          </p:cNvSpPr>
          <p:nvPr/>
        </p:nvSpPr>
        <p:spPr bwMode="auto">
          <a:xfrm>
            <a:off x="50800" y="-754063"/>
            <a:ext cx="28956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102" name="AutoShape 6" descr="Related image">
            <a:hlinkClick r:id="rId3"/>
          </p:cNvPr>
          <p:cNvSpPr>
            <a:spLocks noChangeAspect="1" noChangeArrowheads="1"/>
          </p:cNvSpPr>
          <p:nvPr/>
        </p:nvSpPr>
        <p:spPr bwMode="auto">
          <a:xfrm>
            <a:off x="50800" y="-754063"/>
            <a:ext cx="28956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103" name="Picture 7" descr="C:\Users\Guest.Allan_PC\Desktop\Training.png"/>
          <p:cNvPicPr>
            <a:picLocks noChangeAspect="1" noChangeArrowheads="1"/>
          </p:cNvPicPr>
          <p:nvPr/>
        </p:nvPicPr>
        <p:blipFill>
          <a:blip r:embed="rId4" cstate="print"/>
          <a:srcRect/>
          <a:stretch>
            <a:fillRect/>
          </a:stretch>
        </p:blipFill>
        <p:spPr bwMode="auto">
          <a:xfrm>
            <a:off x="6248400" y="0"/>
            <a:ext cx="2895600" cy="1581150"/>
          </a:xfrm>
          <a:prstGeom prst="rect">
            <a:avLst/>
          </a:prstGeom>
          <a:noFill/>
          <a:ln w="28575">
            <a:solidFill>
              <a:schemeClr val="tx1"/>
            </a:solidFill>
          </a:ln>
        </p:spPr>
      </p:pic>
    </p:spTree>
    <p:extLst>
      <p:ext uri="{BB962C8B-B14F-4D97-AF65-F5344CB8AC3E}">
        <p14:creationId xmlns:p14="http://schemas.microsoft.com/office/powerpoint/2010/main" val="253327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anim calcmode="lin" valueType="num">
                                      <p:cBhvr additive="base">
                                        <p:cTn id="1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10" end="10"/>
                                            </p:txEl>
                                          </p:spTgt>
                                        </p:tgtEl>
                                        <p:attrNameLst>
                                          <p:attrName>style.visibility</p:attrName>
                                        </p:attrNameLst>
                                      </p:cBhvr>
                                      <p:to>
                                        <p:strVal val="visible"/>
                                      </p:to>
                                    </p:set>
                                    <p:anim calcmode="lin" valueType="num">
                                      <p:cBhvr additive="base">
                                        <p:cTn id="2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7992888" cy="830997"/>
          </a:xfrm>
          <a:prstGeom prst="rect">
            <a:avLst/>
          </a:prstGeom>
        </p:spPr>
        <p:txBody>
          <a:bodyPr wrap="square">
            <a:spAutoFit/>
          </a:bodyPr>
          <a:lstStyle/>
          <a:p>
            <a:r>
              <a:rPr lang="en-GB" sz="2400" b="1" dirty="0" smtClean="0"/>
              <a:t>Training and development – </a:t>
            </a:r>
          </a:p>
          <a:p>
            <a:r>
              <a:rPr lang="en-GB" sz="2400" b="1" dirty="0" smtClean="0"/>
              <a:t> what's the difference??</a:t>
            </a:r>
          </a:p>
        </p:txBody>
      </p:sp>
      <p:sp>
        <p:nvSpPr>
          <p:cNvPr id="3" name="Rectangle 2"/>
          <p:cNvSpPr/>
          <p:nvPr/>
        </p:nvSpPr>
        <p:spPr>
          <a:xfrm>
            <a:off x="395536" y="1556792"/>
            <a:ext cx="7992888" cy="5262979"/>
          </a:xfrm>
          <a:prstGeom prst="rect">
            <a:avLst/>
          </a:prstGeom>
        </p:spPr>
        <p:txBody>
          <a:bodyPr wrap="square">
            <a:spAutoFit/>
          </a:bodyPr>
          <a:lstStyle/>
          <a:p>
            <a:pPr marL="342900" indent="-342900" algn="just">
              <a:buFont typeface="Arial" panose="020B0604020202020204" pitchFamily="34" charset="0"/>
              <a:buChar char="•"/>
            </a:pPr>
            <a:r>
              <a:rPr lang="en-GB" sz="2400" dirty="0" smtClean="0"/>
              <a:t>DEVELOPMENT….?</a:t>
            </a:r>
          </a:p>
          <a:p>
            <a:pPr algn="just"/>
            <a:r>
              <a:rPr lang="en-GB" sz="2400" dirty="0"/>
              <a:t> </a:t>
            </a:r>
            <a:r>
              <a:rPr lang="en-GB" sz="2400" dirty="0" smtClean="0"/>
              <a:t>  </a:t>
            </a:r>
            <a:r>
              <a:rPr lang="en-GB" sz="2400" dirty="0" smtClean="0"/>
              <a:t> </a:t>
            </a:r>
            <a:r>
              <a:rPr lang="en-GB" sz="2400" dirty="0" smtClean="0"/>
              <a:t>is often informal and has a wider application, </a:t>
            </a:r>
            <a:r>
              <a:rPr lang="en-GB" sz="2400" dirty="0" smtClean="0"/>
              <a:t>giving</a:t>
            </a:r>
          </a:p>
          <a:p>
            <a:pPr algn="just"/>
            <a:r>
              <a:rPr lang="en-GB" sz="2400" dirty="0"/>
              <a:t> </a:t>
            </a:r>
            <a:r>
              <a:rPr lang="en-GB" sz="2400" dirty="0" smtClean="0"/>
              <a:t>  </a:t>
            </a:r>
            <a:r>
              <a:rPr lang="en-GB" sz="2400" dirty="0" smtClean="0"/>
              <a:t> </a:t>
            </a:r>
            <a:r>
              <a:rPr lang="en-GB" sz="2400" dirty="0" smtClean="0"/>
              <a:t>you the tools </a:t>
            </a:r>
            <a:r>
              <a:rPr lang="en-GB" sz="2400" b="1" dirty="0" smtClean="0">
                <a:solidFill>
                  <a:srgbClr val="0070C0"/>
                </a:solidFill>
              </a:rPr>
              <a:t>to do a range of things relating </a:t>
            </a:r>
            <a:r>
              <a:rPr lang="en-GB" sz="2400" b="1" dirty="0" smtClean="0">
                <a:solidFill>
                  <a:srgbClr val="0070C0"/>
                </a:solidFill>
              </a:rPr>
              <a:t>to</a:t>
            </a:r>
          </a:p>
          <a:p>
            <a:pPr algn="just"/>
            <a:r>
              <a:rPr lang="en-GB" sz="2400" b="1" dirty="0">
                <a:solidFill>
                  <a:srgbClr val="0070C0"/>
                </a:solidFill>
              </a:rPr>
              <a:t> </a:t>
            </a:r>
            <a:r>
              <a:rPr lang="en-GB" sz="2400" b="1" dirty="0" smtClean="0">
                <a:solidFill>
                  <a:srgbClr val="0070C0"/>
                </a:solidFill>
              </a:rPr>
              <a:t>  </a:t>
            </a:r>
            <a:r>
              <a:rPr lang="en-GB" sz="2400" b="1" dirty="0" smtClean="0">
                <a:solidFill>
                  <a:srgbClr val="0070C0"/>
                </a:solidFill>
              </a:rPr>
              <a:t> </a:t>
            </a:r>
            <a:r>
              <a:rPr lang="en-GB" sz="2400" b="1" dirty="0" smtClean="0">
                <a:solidFill>
                  <a:srgbClr val="0070C0"/>
                </a:solidFill>
              </a:rPr>
              <a:t>capability and competency.</a:t>
            </a:r>
          </a:p>
          <a:p>
            <a:pPr marL="342900" indent="-342900" algn="just">
              <a:buFont typeface="Arial" panose="020B0604020202020204" pitchFamily="34" charset="0"/>
              <a:buChar char="•"/>
            </a:pPr>
            <a:endParaRPr lang="en-US" sz="2400" b="1" dirty="0" smtClean="0">
              <a:solidFill>
                <a:srgbClr val="0070C0"/>
              </a:solidFill>
            </a:endParaRPr>
          </a:p>
          <a:p>
            <a:pPr marL="342900" indent="-342900" algn="just">
              <a:buFont typeface="Arial" panose="020B0604020202020204" pitchFamily="34" charset="0"/>
              <a:buChar char="•"/>
            </a:pPr>
            <a:r>
              <a:rPr lang="en-US" sz="2400" b="1" dirty="0" smtClean="0">
                <a:solidFill>
                  <a:srgbClr val="0070C0"/>
                </a:solidFill>
              </a:rPr>
              <a:t>What is your typical approach to CV writing?</a:t>
            </a:r>
            <a:endParaRPr lang="en-GB" sz="2400" b="1" dirty="0" smtClean="0">
              <a:solidFill>
                <a:srgbClr val="0070C0"/>
              </a:solidFill>
            </a:endParaRPr>
          </a:p>
          <a:p>
            <a:pPr marL="342900" indent="-342900" algn="just">
              <a:buFont typeface="Arial" panose="020B0604020202020204" pitchFamily="34" charset="0"/>
              <a:buChar char="•"/>
            </a:pPr>
            <a:endParaRPr lang="en-US" sz="2400" b="1" dirty="0" smtClean="0">
              <a:solidFill>
                <a:srgbClr val="0070C0"/>
              </a:solidFill>
            </a:endParaRPr>
          </a:p>
          <a:p>
            <a:pPr marL="342900" indent="-342900" algn="just">
              <a:buFont typeface="Arial" panose="020B0604020202020204" pitchFamily="34" charset="0"/>
              <a:buChar char="•"/>
            </a:pPr>
            <a:r>
              <a:rPr lang="en-US" sz="2400" b="1" dirty="0" smtClean="0">
                <a:solidFill>
                  <a:srgbClr val="0070C0"/>
                </a:solidFill>
              </a:rPr>
              <a:t>What is your typical approach at interviews?</a:t>
            </a:r>
          </a:p>
          <a:p>
            <a:pPr marL="342900" indent="-342900" algn="just">
              <a:buFont typeface="Arial" panose="020B0604020202020204" pitchFamily="34" charset="0"/>
              <a:buChar char="•"/>
            </a:pPr>
            <a:endParaRPr lang="en-US" sz="2400" b="1" dirty="0" smtClean="0">
              <a:solidFill>
                <a:srgbClr val="0070C0"/>
              </a:solidFill>
            </a:endParaRPr>
          </a:p>
          <a:p>
            <a:pPr marL="342900" indent="-342900" algn="just">
              <a:buFont typeface="Arial" panose="020B0604020202020204" pitchFamily="34" charset="0"/>
              <a:buChar char="•"/>
            </a:pPr>
            <a:r>
              <a:rPr lang="en-GB" sz="2400" dirty="0" smtClean="0"/>
              <a:t>Development involves </a:t>
            </a:r>
            <a:r>
              <a:rPr lang="en-GB" sz="2400" dirty="0" smtClean="0"/>
              <a:t>a progression from basic know-how to more advanced, mature or complex understanding. Alternatively it can be about widening your range of transferable skills like leadership, managing projects or organising information.</a:t>
            </a:r>
            <a:endParaRPr lang="en-GB" sz="2400" dirty="0"/>
          </a:p>
        </p:txBody>
      </p:sp>
      <p:pic>
        <p:nvPicPr>
          <p:cNvPr id="28674" name="Picture 2" descr="Image result for development">
            <a:hlinkClick r:id="rId2"/>
          </p:cNvPr>
          <p:cNvPicPr>
            <a:picLocks noChangeAspect="1" noChangeArrowheads="1"/>
          </p:cNvPicPr>
          <p:nvPr/>
        </p:nvPicPr>
        <p:blipFill>
          <a:blip r:embed="rId3" cstate="print"/>
          <a:srcRect/>
          <a:stretch>
            <a:fillRect/>
          </a:stretch>
        </p:blipFill>
        <p:spPr bwMode="auto">
          <a:xfrm>
            <a:off x="5580112" y="332656"/>
            <a:ext cx="3212216" cy="908720"/>
          </a:xfrm>
          <a:prstGeom prst="rect">
            <a:avLst/>
          </a:prstGeom>
          <a:noFill/>
          <a:ln w="28575">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 calcmode="lin" valueType="num">
                                      <p:cBhvr additive="base">
                                        <p:cTn id="2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 calcmode="lin" valueType="num">
                                      <p:cBhvr additive="base">
                                        <p:cTn id="3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566678"/>
            <a:ext cx="8136904" cy="5386090"/>
          </a:xfrm>
          <a:prstGeom prst="rect">
            <a:avLst/>
          </a:prstGeom>
        </p:spPr>
        <p:txBody>
          <a:bodyPr wrap="square">
            <a:spAutoFit/>
          </a:bodyPr>
          <a:lstStyle/>
          <a:p>
            <a:r>
              <a:rPr lang="en-GB" sz="2800" b="1" dirty="0"/>
              <a:t>The key features of the CPD </a:t>
            </a:r>
            <a:r>
              <a:rPr lang="en-GB" sz="2800" b="1" dirty="0" smtClean="0"/>
              <a:t>process</a:t>
            </a:r>
          </a:p>
          <a:p>
            <a:endParaRPr lang="en-GB" sz="2800" dirty="0"/>
          </a:p>
          <a:p>
            <a:r>
              <a:rPr lang="en-GB" sz="2400" dirty="0"/>
              <a:t>To justify the name, a </a:t>
            </a:r>
            <a:r>
              <a:rPr lang="en-GB" sz="2400" dirty="0" smtClean="0"/>
              <a:t>CPD plan </a:t>
            </a:r>
            <a:r>
              <a:rPr lang="en-GB" sz="2400" dirty="0"/>
              <a:t>needs to</a:t>
            </a:r>
            <a:r>
              <a:rPr lang="en-GB" sz="2400" dirty="0" smtClean="0"/>
              <a:t>:</a:t>
            </a:r>
          </a:p>
          <a:p>
            <a:endParaRPr lang="en-GB" sz="2400" dirty="0"/>
          </a:p>
          <a:p>
            <a:pPr marL="342900" lvl="0" indent="-342900" algn="just">
              <a:buFont typeface="Arial" panose="020B0604020202020204" pitchFamily="34" charset="0"/>
              <a:buChar char="•"/>
            </a:pPr>
            <a:r>
              <a:rPr lang="en-GB" sz="2400" b="1" dirty="0" smtClean="0">
                <a:solidFill>
                  <a:srgbClr val="0070C0"/>
                </a:solidFill>
              </a:rPr>
              <a:t>Be </a:t>
            </a:r>
            <a:r>
              <a:rPr lang="en-GB" sz="2400" b="1" dirty="0">
                <a:solidFill>
                  <a:srgbClr val="0070C0"/>
                </a:solidFill>
              </a:rPr>
              <a:t>a documented </a:t>
            </a:r>
            <a:r>
              <a:rPr lang="en-GB" sz="2400" b="1" dirty="0" smtClean="0">
                <a:solidFill>
                  <a:srgbClr val="0070C0"/>
                </a:solidFill>
              </a:rPr>
              <a:t>process</a:t>
            </a:r>
          </a:p>
          <a:p>
            <a:pPr marL="342900" lvl="0" indent="-342900" algn="just">
              <a:buFont typeface="Arial" panose="020B0604020202020204" pitchFamily="34" charset="0"/>
              <a:buChar char="•"/>
            </a:pPr>
            <a:endParaRPr lang="en-GB" sz="2400" dirty="0"/>
          </a:p>
          <a:p>
            <a:pPr marL="342900" lvl="0" indent="-342900" algn="just">
              <a:buFont typeface="Arial" panose="020B0604020202020204" pitchFamily="34" charset="0"/>
              <a:buChar char="•"/>
            </a:pPr>
            <a:r>
              <a:rPr lang="en-GB" sz="2400" b="1" dirty="0" smtClean="0">
                <a:solidFill>
                  <a:srgbClr val="0070C0"/>
                </a:solidFill>
              </a:rPr>
              <a:t>Be </a:t>
            </a:r>
            <a:r>
              <a:rPr lang="en-GB" sz="2400" b="1" dirty="0">
                <a:solidFill>
                  <a:srgbClr val="0070C0"/>
                </a:solidFill>
              </a:rPr>
              <a:t>self-directed: driven by you, not your </a:t>
            </a:r>
            <a:r>
              <a:rPr lang="en-GB" sz="2400" b="1" dirty="0" smtClean="0">
                <a:solidFill>
                  <a:srgbClr val="0070C0"/>
                </a:solidFill>
              </a:rPr>
              <a:t>employer</a:t>
            </a:r>
          </a:p>
          <a:p>
            <a:pPr marL="342900" lvl="0" indent="-342900" algn="just">
              <a:buFont typeface="Arial" panose="020B0604020202020204" pitchFamily="34" charset="0"/>
              <a:buChar char="•"/>
            </a:pPr>
            <a:endParaRPr lang="en-GB" sz="2400" dirty="0"/>
          </a:p>
          <a:p>
            <a:pPr marL="342900" lvl="0" indent="-342900" algn="just">
              <a:buFont typeface="Arial" panose="020B0604020202020204" pitchFamily="34" charset="0"/>
              <a:buChar char="•"/>
            </a:pPr>
            <a:r>
              <a:rPr lang="en-GB" sz="2400" dirty="0" smtClean="0">
                <a:solidFill>
                  <a:srgbClr val="0070C0"/>
                </a:solidFill>
              </a:rPr>
              <a:t>Focused </a:t>
            </a:r>
            <a:r>
              <a:rPr lang="en-GB" sz="2400" dirty="0" smtClean="0">
                <a:solidFill>
                  <a:srgbClr val="0070C0"/>
                </a:solidFill>
              </a:rPr>
              <a:t>on ‘experiential’ learning….that is learning  from everyday experiences, both professional and social. </a:t>
            </a:r>
            <a:endParaRPr lang="en-GB" sz="2400" dirty="0" smtClean="0">
              <a:solidFill>
                <a:srgbClr val="0070C0"/>
              </a:solidFill>
            </a:endParaRPr>
          </a:p>
          <a:p>
            <a:pPr marL="342900" lvl="0" indent="-342900" algn="just"/>
            <a:r>
              <a:rPr lang="en-GB" sz="2400" dirty="0" smtClean="0"/>
              <a:t> </a:t>
            </a:r>
            <a:endParaRPr lang="en-GB" sz="2400" dirty="0"/>
          </a:p>
          <a:p>
            <a:pPr marL="342900" lvl="0" indent="-342900" algn="just">
              <a:buFont typeface="Arial" panose="020B0604020202020204" pitchFamily="34" charset="0"/>
              <a:buChar char="•"/>
            </a:pPr>
            <a:r>
              <a:rPr lang="en-GB" sz="2400" b="1" dirty="0" smtClean="0">
                <a:solidFill>
                  <a:srgbClr val="0070C0"/>
                </a:solidFill>
              </a:rPr>
              <a:t>Help </a:t>
            </a:r>
            <a:r>
              <a:rPr lang="en-GB" sz="2400" b="1" dirty="0">
                <a:solidFill>
                  <a:srgbClr val="0070C0"/>
                </a:solidFill>
              </a:rPr>
              <a:t>you set development goals and </a:t>
            </a:r>
            <a:r>
              <a:rPr lang="en-GB" sz="2400" b="1" dirty="0" smtClean="0">
                <a:solidFill>
                  <a:srgbClr val="0070C0"/>
                </a:solidFill>
              </a:rPr>
              <a:t>objectives</a:t>
            </a:r>
          </a:p>
          <a:p>
            <a:pPr lvl="0" algn="just"/>
            <a:r>
              <a:rPr lang="en-GB" sz="2400" dirty="0"/>
              <a:t> </a:t>
            </a:r>
            <a:r>
              <a:rPr lang="en-GB" sz="2400" dirty="0" smtClean="0"/>
              <a:t>   including </a:t>
            </a:r>
            <a:r>
              <a:rPr lang="en-GB" sz="2400" dirty="0" smtClean="0"/>
              <a:t>from both </a:t>
            </a:r>
            <a:r>
              <a:rPr lang="en-GB" sz="2400" dirty="0"/>
              <a:t>formal and informal learning.</a:t>
            </a:r>
          </a:p>
        </p:txBody>
      </p:sp>
      <p:pic>
        <p:nvPicPr>
          <p:cNvPr id="3074" name="Picture 2" descr="Image result for development">
            <a:hlinkClick r:id="rId2"/>
          </p:cNvPr>
          <p:cNvPicPr>
            <a:picLocks noChangeAspect="1" noChangeArrowheads="1"/>
          </p:cNvPicPr>
          <p:nvPr/>
        </p:nvPicPr>
        <p:blipFill>
          <a:blip r:embed="rId3" cstate="print"/>
          <a:srcRect/>
          <a:stretch>
            <a:fillRect/>
          </a:stretch>
        </p:blipFill>
        <p:spPr bwMode="auto">
          <a:xfrm>
            <a:off x="6858000" y="0"/>
            <a:ext cx="2286000" cy="2266951"/>
          </a:xfrm>
          <a:prstGeom prst="rect">
            <a:avLst/>
          </a:prstGeom>
          <a:noFill/>
          <a:ln w="28575">
            <a:solidFill>
              <a:schemeClr val="tx1"/>
            </a:solidFill>
          </a:ln>
        </p:spPr>
      </p:pic>
    </p:spTree>
    <p:extLst>
      <p:ext uri="{BB962C8B-B14F-4D97-AF65-F5344CB8AC3E}">
        <p14:creationId xmlns:p14="http://schemas.microsoft.com/office/powerpoint/2010/main" val="3386782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anim calcmode="lin" valueType="num">
                                      <p:cBhvr additive="base">
                                        <p:cTn id="1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9" end="9"/>
                                            </p:txEl>
                                          </p:spTgt>
                                        </p:tgtEl>
                                        <p:attrNameLst>
                                          <p:attrName>style.visibility</p:attrName>
                                        </p:attrNameLst>
                                      </p:cBhvr>
                                      <p:to>
                                        <p:strVal val="visible"/>
                                      </p:to>
                                    </p:set>
                                    <p:anim calcmode="lin" valueType="num">
                                      <p:cBhvr additive="base">
                                        <p:cTn id="2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anim calcmode="lin" valueType="num">
                                      <p:cBhvr additive="base">
                                        <p:cTn id="2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11" end="11"/>
                                            </p:txEl>
                                          </p:spTgt>
                                        </p:tgtEl>
                                        <p:attrNameLst>
                                          <p:attrName>style.visibility</p:attrName>
                                        </p:attrNameLst>
                                      </p:cBhvr>
                                      <p:to>
                                        <p:strVal val="visible"/>
                                      </p:to>
                                    </p:set>
                                    <p:anim calcmode="lin" valueType="num">
                                      <p:cBhvr additive="base">
                                        <p:cTn id="3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s://www.pharmacyregulation.org/sites/default/files/styles/regulate_responsive/public/regulate/cpd_cycle.jpg?itok=UsHZj4co"/>
          <p:cNvPicPr>
            <a:picLocks noChangeAspect="1" noChangeArrowheads="1"/>
          </p:cNvPicPr>
          <p:nvPr/>
        </p:nvPicPr>
        <p:blipFill>
          <a:blip r:embed="rId2" cstate="print"/>
          <a:srcRect/>
          <a:stretch>
            <a:fillRect/>
          </a:stretch>
        </p:blipFill>
        <p:spPr bwMode="auto">
          <a:xfrm>
            <a:off x="539552" y="2420888"/>
            <a:ext cx="5771006" cy="4148114"/>
          </a:xfrm>
          <a:prstGeom prst="rect">
            <a:avLst/>
          </a:prstGeom>
          <a:noFill/>
          <a:ln w="28575">
            <a:solidFill>
              <a:schemeClr val="tx1"/>
            </a:solidFill>
          </a:ln>
        </p:spPr>
      </p:pic>
      <p:sp>
        <p:nvSpPr>
          <p:cNvPr id="3" name="Rectangle 2"/>
          <p:cNvSpPr/>
          <p:nvPr/>
        </p:nvSpPr>
        <p:spPr>
          <a:xfrm>
            <a:off x="395536" y="980728"/>
            <a:ext cx="8352928" cy="1323439"/>
          </a:xfrm>
          <a:prstGeom prst="rect">
            <a:avLst/>
          </a:prstGeom>
        </p:spPr>
        <p:txBody>
          <a:bodyPr wrap="square">
            <a:spAutoFit/>
          </a:bodyPr>
          <a:lstStyle/>
          <a:p>
            <a:pPr algn="just"/>
            <a:r>
              <a:rPr lang="en-GB" sz="2000" dirty="0" smtClean="0">
                <a:latin typeface="Arial" pitchFamily="34" charset="0"/>
                <a:cs typeface="Arial" pitchFamily="34" charset="0"/>
              </a:rPr>
              <a:t>David </a:t>
            </a:r>
            <a:r>
              <a:rPr lang="en-GB" sz="2000" dirty="0" smtClean="0">
                <a:latin typeface="Arial" pitchFamily="34" charset="0"/>
                <a:cs typeface="Arial" pitchFamily="34" charset="0"/>
              </a:rPr>
              <a:t>Kolb's (1984) </a:t>
            </a:r>
            <a:r>
              <a:rPr lang="en-GB" sz="2000" dirty="0" smtClean="0">
                <a:latin typeface="Arial" pitchFamily="34" charset="0"/>
                <a:cs typeface="Arial" pitchFamily="34" charset="0"/>
              </a:rPr>
              <a:t>Learning Cycle is a well-known theory which argues we </a:t>
            </a:r>
            <a:r>
              <a:rPr lang="en-GB" sz="2000" dirty="0" smtClean="0">
                <a:latin typeface="Arial" pitchFamily="34" charset="0"/>
                <a:cs typeface="Arial" pitchFamily="34" charset="0"/>
              </a:rPr>
              <a:t>learn and develop </a:t>
            </a:r>
            <a:r>
              <a:rPr lang="en-GB" sz="2000" dirty="0" smtClean="0">
                <a:latin typeface="Arial" pitchFamily="34" charset="0"/>
                <a:cs typeface="Arial" pitchFamily="34" charset="0"/>
              </a:rPr>
              <a:t>from </a:t>
            </a:r>
            <a:r>
              <a:rPr lang="en-GB" sz="2000" dirty="0" smtClean="0">
                <a:latin typeface="Arial" pitchFamily="34" charset="0"/>
                <a:cs typeface="Arial" pitchFamily="34" charset="0"/>
              </a:rPr>
              <a:t>all our </a:t>
            </a:r>
            <a:r>
              <a:rPr lang="en-GB" sz="2000" dirty="0" smtClean="0">
                <a:latin typeface="Arial" pitchFamily="34" charset="0"/>
                <a:cs typeface="Arial" pitchFamily="34" charset="0"/>
              </a:rPr>
              <a:t>experiences of </a:t>
            </a:r>
            <a:r>
              <a:rPr lang="en-GB" sz="2000" dirty="0" smtClean="0">
                <a:latin typeface="Arial" pitchFamily="34" charset="0"/>
                <a:cs typeface="Arial" pitchFamily="34" charset="0"/>
              </a:rPr>
              <a:t>life, on </a:t>
            </a:r>
            <a:r>
              <a:rPr lang="en-GB" sz="2000" dirty="0" smtClean="0">
                <a:latin typeface="Arial" pitchFamily="34" charset="0"/>
                <a:cs typeface="Arial" pitchFamily="34" charset="0"/>
              </a:rPr>
              <a:t>an everyday basis. It also treats </a:t>
            </a:r>
            <a:r>
              <a:rPr lang="en-GB" sz="2000" dirty="0" smtClean="0">
                <a:latin typeface="Arial" pitchFamily="34" charset="0"/>
                <a:cs typeface="Arial" pitchFamily="34" charset="0"/>
              </a:rPr>
              <a:t>‘reflection’ </a:t>
            </a:r>
            <a:r>
              <a:rPr lang="en-GB" sz="2000" dirty="0" smtClean="0">
                <a:latin typeface="Arial" pitchFamily="34" charset="0"/>
                <a:cs typeface="Arial" pitchFamily="34" charset="0"/>
              </a:rPr>
              <a:t>as an integral part of such learning and personal development. </a:t>
            </a:r>
            <a:endParaRPr lang="en-GB" sz="2000" dirty="0">
              <a:latin typeface="Arial" pitchFamily="34" charset="0"/>
              <a:cs typeface="Arial" pitchFamily="34" charset="0"/>
            </a:endParaRPr>
          </a:p>
        </p:txBody>
      </p:sp>
      <p:sp>
        <p:nvSpPr>
          <p:cNvPr id="4" name="TextBox 3"/>
          <p:cNvSpPr txBox="1"/>
          <p:nvPr/>
        </p:nvSpPr>
        <p:spPr>
          <a:xfrm>
            <a:off x="395536" y="260648"/>
            <a:ext cx="5760640" cy="461665"/>
          </a:xfrm>
          <a:prstGeom prst="rect">
            <a:avLst/>
          </a:prstGeom>
          <a:noFill/>
        </p:spPr>
        <p:txBody>
          <a:bodyPr wrap="square" rtlCol="0">
            <a:spAutoFit/>
          </a:bodyPr>
          <a:lstStyle/>
          <a:p>
            <a:r>
              <a:rPr lang="en-US" sz="2400" b="1" u="sng" dirty="0" smtClean="0">
                <a:latin typeface="Arial" pitchFamily="34" charset="0"/>
                <a:cs typeface="Arial" pitchFamily="34" charset="0"/>
              </a:rPr>
              <a:t>KOLB’S LEARNING CYCLE</a:t>
            </a:r>
            <a:endParaRPr lang="en-GB" sz="2400" b="1" u="sng" dirty="0">
              <a:latin typeface="Arial" pitchFamily="34" charset="0"/>
              <a:cs typeface="Arial" pitchFamily="34" charset="0"/>
            </a:endParaRPr>
          </a:p>
        </p:txBody>
      </p:sp>
      <p:sp>
        <p:nvSpPr>
          <p:cNvPr id="5" name="TextBox 4"/>
          <p:cNvSpPr txBox="1"/>
          <p:nvPr/>
        </p:nvSpPr>
        <p:spPr>
          <a:xfrm>
            <a:off x="6444208" y="3573016"/>
            <a:ext cx="2520280" cy="1077218"/>
          </a:xfrm>
          <a:prstGeom prst="rect">
            <a:avLst/>
          </a:prstGeom>
          <a:noFill/>
        </p:spPr>
        <p:txBody>
          <a:bodyPr wrap="square" rtlCol="0">
            <a:spAutoFit/>
          </a:bodyPr>
          <a:lstStyle/>
          <a:p>
            <a:pPr algn="ctr"/>
            <a:r>
              <a:rPr lang="en-GB" sz="3200" dirty="0" smtClean="0"/>
              <a:t>Working in McDonalds ??</a:t>
            </a:r>
            <a:endParaRPr lang="en-GB" sz="32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323528" y="-66973"/>
            <a:ext cx="8352928" cy="710963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What will it do for you?</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 CPD may be a </a:t>
            </a:r>
            <a:r>
              <a:rPr kumimoji="0" lang="en-GB" sz="2400" b="1" i="0" u="none" strike="noStrike" cap="none" normalizeH="0" baseline="0" dirty="0" smtClean="0">
                <a:ln>
                  <a:noFill/>
                </a:ln>
                <a:solidFill>
                  <a:srgbClr val="0070C0"/>
                </a:solidFill>
                <a:effectLst/>
                <a:latin typeface="Calibri" pitchFamily="34" charset="0"/>
                <a:ea typeface="Times New Roman" pitchFamily="18" charset="0"/>
                <a:cs typeface="Times New Roman" pitchFamily="18" charset="0"/>
              </a:rPr>
              <a:t>requirement of membership of a professional body. </a:t>
            </a:r>
            <a:endParaRPr kumimoji="0" lang="en-GB" sz="2400" b="1" i="0" u="none" strike="noStrike" cap="none" normalizeH="0" baseline="0" dirty="0" smtClean="0">
              <a:ln>
                <a:noFill/>
              </a:ln>
              <a:solidFill>
                <a:srgbClr val="0070C0"/>
              </a:solidFill>
              <a:effectLst/>
              <a:latin typeface="Calibri" pitchFamily="34"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It </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can help you to reflect, review </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and </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document your learning and to develop and update your professional knowledge and skills. </a:t>
            </a:r>
          </a:p>
          <a:p>
            <a:pPr marL="0" marR="0" lvl="0" indent="0" algn="l" defTabSz="914400" rtl="0" eaLnBrk="0" fontAlgn="base" latinLnBrk="0" hangingPunct="0">
              <a:lnSpc>
                <a:spcPct val="100000"/>
              </a:lnSpc>
              <a:spcBef>
                <a:spcPct val="0"/>
              </a:spcBef>
              <a:spcAft>
                <a:spcPct val="0"/>
              </a:spcAft>
              <a:buClrTx/>
              <a:buSzTx/>
              <a:buFontTx/>
              <a:buNone/>
              <a:tabLst/>
            </a:pPr>
            <a:endParaRPr lang="en-GB" sz="2400" dirty="0" smtClean="0">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It is also very useful to:</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sz="2400" dirty="0" smtClean="0">
                <a:latin typeface="Calibri" pitchFamily="34" charset="0"/>
                <a:ea typeface="Times New Roman" pitchFamily="18" charset="0"/>
                <a:cs typeface="Times New Roman" pitchFamily="18" charset="0"/>
              </a:rPr>
              <a:t> P</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rovide an overview of your professional development to date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sz="24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sz="2400" dirty="0" smtClean="0">
                <a:latin typeface="Calibri" pitchFamily="34" charset="0"/>
                <a:ea typeface="Times New Roman" pitchFamily="18" charset="0"/>
                <a:cs typeface="Times New Roman" pitchFamily="18" charset="0"/>
              </a:rPr>
              <a:t> R</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eminds you of your achievements and how far</a:t>
            </a:r>
            <a:r>
              <a:rPr kumimoji="0" lang="en-GB" sz="24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you have</a:t>
            </a:r>
          </a:p>
          <a:p>
            <a:pPr marL="0" marR="0" lvl="0" indent="0" algn="l" defTabSz="914400" rtl="0" eaLnBrk="0" fontAlgn="base" latinLnBrk="0" hangingPunct="0">
              <a:lnSpc>
                <a:spcPct val="100000"/>
              </a:lnSpc>
              <a:spcBef>
                <a:spcPct val="0"/>
              </a:spcBef>
              <a:spcAft>
                <a:spcPct val="0"/>
              </a:spcAft>
              <a:buClrTx/>
              <a:buSzTx/>
              <a:tabLst/>
            </a:pPr>
            <a:r>
              <a:rPr lang="en-GB" sz="2400" dirty="0" smtClean="0">
                <a:latin typeface="Calibri" pitchFamily="34" charset="0"/>
                <a:ea typeface="Times New Roman" pitchFamily="18" charset="0"/>
                <a:cs typeface="Times New Roman" pitchFamily="18" charset="0"/>
              </a:rPr>
              <a:t> </a:t>
            </a:r>
            <a:r>
              <a:rPr kumimoji="0" lang="en-GB" sz="24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pr</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ogressed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sz="24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sz="2400" dirty="0" smtClean="0">
                <a:latin typeface="Calibri" pitchFamily="34" charset="0"/>
                <a:ea typeface="Times New Roman" pitchFamily="18" charset="0"/>
                <a:cs typeface="Times New Roman" pitchFamily="18" charset="0"/>
              </a:rPr>
              <a:t> D</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irects your career and helps you keep your eye on your goals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sz="24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sz="2400" dirty="0" smtClean="0">
                <a:latin typeface="Calibri" pitchFamily="34" charset="0"/>
                <a:ea typeface="Times New Roman" pitchFamily="18" charset="0"/>
                <a:cs typeface="Times New Roman" pitchFamily="18" charset="0"/>
              </a:rPr>
              <a:t> U</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ncovers gaps in your skills and capabilities so you can</a:t>
            </a:r>
            <a:r>
              <a:rPr kumimoji="0" lang="en-GB" sz="24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address </a:t>
            </a:r>
          </a:p>
          <a:p>
            <a:pPr marL="0" marR="0" lvl="0" indent="0" algn="l" defTabSz="914400" rtl="0" eaLnBrk="0" fontAlgn="base" latinLnBrk="0" hangingPunct="0">
              <a:lnSpc>
                <a:spcPct val="100000"/>
              </a:lnSpc>
              <a:spcBef>
                <a:spcPct val="0"/>
              </a:spcBef>
              <a:spcAft>
                <a:spcPct val="0"/>
              </a:spcAft>
              <a:buClrTx/>
              <a:buSzTx/>
              <a:tabLst/>
            </a:pPr>
            <a:r>
              <a:rPr lang="en-GB" sz="2400" dirty="0" smtClean="0">
                <a:latin typeface="Calibri" pitchFamily="34" charset="0"/>
                <a:ea typeface="Times New Roman" pitchFamily="18" charset="0"/>
                <a:cs typeface="Times New Roman" pitchFamily="18" charset="0"/>
              </a:rPr>
              <a:t>   </a:t>
            </a:r>
            <a:r>
              <a:rPr kumimoji="0" lang="en-GB" sz="24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them</a:t>
            </a:r>
            <a:endPar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Calibri" pitchFamily="34" charset="0"/>
              <a:cs typeface="Arial" pitchFamily="34" charset="0"/>
            </a:endParaRPr>
          </a:p>
        </p:txBody>
      </p:sp>
    </p:spTree>
    <p:extLst>
      <p:ext uri="{BB962C8B-B14F-4D97-AF65-F5344CB8AC3E}">
        <p14:creationId xmlns:p14="http://schemas.microsoft.com/office/powerpoint/2010/main" val="45027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49">
                                            <p:txEl>
                                              <p:pRg st="7" end="7"/>
                                            </p:txEl>
                                          </p:spTgt>
                                        </p:tgtEl>
                                        <p:attrNameLst>
                                          <p:attrName>style.visibility</p:attrName>
                                        </p:attrNameLst>
                                      </p:cBhvr>
                                      <p:to>
                                        <p:strVal val="visible"/>
                                      </p:to>
                                    </p:set>
                                    <p:anim calcmode="lin" valueType="num">
                                      <p:cBhvr additive="base">
                                        <p:cTn id="7" dur="500" fill="hold"/>
                                        <p:tgtEl>
                                          <p:spTgt spid="2049">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49">
                                            <p:txEl>
                                              <p:pRg st="9" end="9"/>
                                            </p:txEl>
                                          </p:spTgt>
                                        </p:tgtEl>
                                        <p:attrNameLst>
                                          <p:attrName>style.visibility</p:attrName>
                                        </p:attrNameLst>
                                      </p:cBhvr>
                                      <p:to>
                                        <p:strVal val="visible"/>
                                      </p:to>
                                    </p:set>
                                    <p:anim calcmode="lin" valueType="num">
                                      <p:cBhvr additive="base">
                                        <p:cTn id="13" dur="500" fill="hold"/>
                                        <p:tgtEl>
                                          <p:spTgt spid="2049">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9">
                                            <p:txEl>
                                              <p:pRg st="9" end="9"/>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049">
                                            <p:txEl>
                                              <p:pRg st="10" end="10"/>
                                            </p:txEl>
                                          </p:spTgt>
                                        </p:tgtEl>
                                        <p:attrNameLst>
                                          <p:attrName>style.visibility</p:attrName>
                                        </p:attrNameLst>
                                      </p:cBhvr>
                                      <p:to>
                                        <p:strVal val="visible"/>
                                      </p:to>
                                    </p:set>
                                    <p:anim calcmode="lin" valueType="num">
                                      <p:cBhvr additive="base">
                                        <p:cTn id="17" dur="500" fill="hold"/>
                                        <p:tgtEl>
                                          <p:spTgt spid="2049">
                                            <p:txEl>
                                              <p:pRg st="10" end="1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04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049">
                                            <p:txEl>
                                              <p:pRg st="12" end="12"/>
                                            </p:txEl>
                                          </p:spTgt>
                                        </p:tgtEl>
                                        <p:attrNameLst>
                                          <p:attrName>style.visibility</p:attrName>
                                        </p:attrNameLst>
                                      </p:cBhvr>
                                      <p:to>
                                        <p:strVal val="visible"/>
                                      </p:to>
                                    </p:set>
                                    <p:anim calcmode="lin" valueType="num">
                                      <p:cBhvr additive="base">
                                        <p:cTn id="23" dur="500" fill="hold"/>
                                        <p:tgtEl>
                                          <p:spTgt spid="2049">
                                            <p:txEl>
                                              <p:pRg st="12" end="1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049">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049">
                                            <p:txEl>
                                              <p:pRg st="14" end="14"/>
                                            </p:txEl>
                                          </p:spTgt>
                                        </p:tgtEl>
                                        <p:attrNameLst>
                                          <p:attrName>style.visibility</p:attrName>
                                        </p:attrNameLst>
                                      </p:cBhvr>
                                      <p:to>
                                        <p:strVal val="visible"/>
                                      </p:to>
                                    </p:set>
                                    <p:anim calcmode="lin" valueType="num">
                                      <p:cBhvr additive="base">
                                        <p:cTn id="29" dur="500" fill="hold"/>
                                        <p:tgtEl>
                                          <p:spTgt spid="2049">
                                            <p:txEl>
                                              <p:pRg st="14" end="1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049">
                                            <p:txEl>
                                              <p:pRg st="14" end="1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049">
                                            <p:txEl>
                                              <p:pRg st="15" end="15"/>
                                            </p:txEl>
                                          </p:spTgt>
                                        </p:tgtEl>
                                        <p:attrNameLst>
                                          <p:attrName>style.visibility</p:attrName>
                                        </p:attrNameLst>
                                      </p:cBhvr>
                                      <p:to>
                                        <p:strVal val="visible"/>
                                      </p:to>
                                    </p:set>
                                    <p:anim calcmode="lin" valueType="num">
                                      <p:cBhvr additive="base">
                                        <p:cTn id="33" dur="500" fill="hold"/>
                                        <p:tgtEl>
                                          <p:spTgt spid="2049">
                                            <p:txEl>
                                              <p:pRg st="15" end="1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049">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484784"/>
            <a:ext cx="8496944" cy="3970318"/>
          </a:xfrm>
          <a:prstGeom prst="rect">
            <a:avLst/>
          </a:prstGeom>
        </p:spPr>
        <p:txBody>
          <a:bodyPr wrap="square">
            <a:spAutoFit/>
          </a:bodyPr>
          <a:lstStyle/>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Opens up further development needs</a:t>
            </a:r>
          </a:p>
          <a:p>
            <a:pPr lvl="0"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Provides examples and scenarios for a CV or </a:t>
            </a:r>
            <a:r>
              <a:rPr lang="en-GB" sz="2800" dirty="0" smtClean="0">
                <a:latin typeface="Calibri" pitchFamily="34" charset="0"/>
                <a:ea typeface="Times New Roman" pitchFamily="18" charset="0"/>
                <a:cs typeface="Times New Roman" pitchFamily="18" charset="0"/>
              </a:rPr>
              <a:t>Interviews</a:t>
            </a:r>
            <a:endParaRPr lang="en-GB" sz="2800" dirty="0" smtClean="0">
              <a:latin typeface="Calibri" pitchFamily="34" charset="0"/>
              <a:ea typeface="Times New Roman" pitchFamily="18" charset="0"/>
              <a:cs typeface="Times New Roman" pitchFamily="18" charset="0"/>
            </a:endParaRPr>
          </a:p>
          <a:p>
            <a:pPr lvl="0" eaLnBrk="0" fontAlgn="base" hangingPunct="0">
              <a:spcBef>
                <a:spcPct val="0"/>
              </a:spcBef>
              <a:spcAft>
                <a:spcPct val="0"/>
              </a:spcAft>
            </a:pPr>
            <a:endParaRPr lang="en-GB" sz="2800" b="1" dirty="0" smtClean="0">
              <a:solidFill>
                <a:srgbClr val="0070C0"/>
              </a:solidFill>
              <a:latin typeface="Calibri" pitchFamily="34" charset="0"/>
              <a:ea typeface="Times New Roman" pitchFamily="18"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Demonstrates your </a:t>
            </a:r>
            <a:r>
              <a:rPr lang="en-GB" sz="2800" dirty="0" smtClean="0">
                <a:latin typeface="Calibri" pitchFamily="34" charset="0"/>
                <a:ea typeface="Times New Roman" pitchFamily="18" charset="0"/>
                <a:cs typeface="Times New Roman" pitchFamily="18" charset="0"/>
              </a:rPr>
              <a:t>professional and personal standing</a:t>
            </a:r>
          </a:p>
          <a:p>
            <a:pPr lvl="0" eaLnBrk="0" fontAlgn="base" hangingPunct="0">
              <a:spcBef>
                <a:spcPct val="0"/>
              </a:spcBef>
              <a:spcAft>
                <a:spcPct val="0"/>
              </a:spcAft>
            </a:pPr>
            <a:r>
              <a:rPr lang="en-GB" sz="2800" dirty="0">
                <a:latin typeface="Calibri" pitchFamily="34" charset="0"/>
                <a:ea typeface="Times New Roman" pitchFamily="18" charset="0"/>
                <a:cs typeface="Times New Roman" pitchFamily="18" charset="0"/>
              </a:rPr>
              <a:t> </a:t>
            </a:r>
            <a:r>
              <a:rPr lang="en-GB" sz="2800" dirty="0" smtClean="0">
                <a:latin typeface="Calibri" pitchFamily="34" charset="0"/>
                <a:ea typeface="Times New Roman" pitchFamily="18" charset="0"/>
                <a:cs typeface="Times New Roman" pitchFamily="18" charset="0"/>
              </a:rPr>
              <a:t> </a:t>
            </a:r>
            <a:r>
              <a:rPr lang="en-GB" sz="2800" dirty="0" smtClean="0">
                <a:latin typeface="Calibri" pitchFamily="34" charset="0"/>
                <a:ea typeface="Times New Roman" pitchFamily="18" charset="0"/>
                <a:cs typeface="Times New Roman" pitchFamily="18" charset="0"/>
              </a:rPr>
              <a:t>to </a:t>
            </a:r>
            <a:r>
              <a:rPr lang="en-GB" sz="2800" dirty="0" smtClean="0">
                <a:latin typeface="Calibri" pitchFamily="34" charset="0"/>
                <a:ea typeface="Times New Roman" pitchFamily="18" charset="0"/>
                <a:cs typeface="Times New Roman" pitchFamily="18" charset="0"/>
              </a:rPr>
              <a:t>clients and </a:t>
            </a:r>
            <a:r>
              <a:rPr lang="en-GB" sz="2800" dirty="0" smtClean="0">
                <a:latin typeface="Calibri" pitchFamily="34" charset="0"/>
                <a:ea typeface="Times New Roman" pitchFamily="18" charset="0"/>
                <a:cs typeface="Times New Roman" pitchFamily="18" charset="0"/>
              </a:rPr>
              <a:t>employers</a:t>
            </a:r>
          </a:p>
          <a:p>
            <a:pPr lvl="0"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Helps you with your career development or a</a:t>
            </a:r>
          </a:p>
          <a:p>
            <a:pPr lvl="0"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possible career change. </a:t>
            </a:r>
            <a:r>
              <a:rPr lang="en-GB" dirty="0" smtClean="0">
                <a:latin typeface="Calibri" pitchFamily="34" charset="0"/>
                <a:ea typeface="Times New Roman" pitchFamily="18" charset="0"/>
                <a:cs typeface="Times New Roman" pitchFamily="18" charset="0"/>
              </a:rPr>
              <a:t> </a:t>
            </a:r>
            <a:endParaRPr lang="en-GB" dirty="0" smtClean="0">
              <a:latin typeface="Arial" pitchFamily="34" charset="0"/>
              <a:cs typeface="Arial" pitchFamily="34" charset="0"/>
            </a:endParaRPr>
          </a:p>
        </p:txBody>
      </p:sp>
      <p:sp>
        <p:nvSpPr>
          <p:cNvPr id="3" name="Rectangle 2"/>
          <p:cNvSpPr/>
          <p:nvPr/>
        </p:nvSpPr>
        <p:spPr>
          <a:xfrm>
            <a:off x="539552" y="548680"/>
            <a:ext cx="3687420" cy="523220"/>
          </a:xfrm>
          <a:prstGeom prst="rect">
            <a:avLst/>
          </a:prstGeom>
        </p:spPr>
        <p:txBody>
          <a:bodyPr wrap="none">
            <a:spAutoFit/>
          </a:bodyPr>
          <a:lstStyle/>
          <a:p>
            <a:pPr lvl="0" fontAlgn="base">
              <a:spcBef>
                <a:spcPct val="0"/>
              </a:spcBef>
              <a:spcAft>
                <a:spcPct val="0"/>
              </a:spcAft>
            </a:pPr>
            <a:r>
              <a:rPr lang="en-GB" sz="2800" b="1" dirty="0" smtClean="0">
                <a:latin typeface="Calibri" pitchFamily="34" charset="0"/>
                <a:ea typeface="Times New Roman" pitchFamily="18" charset="0"/>
                <a:cs typeface="Times New Roman" pitchFamily="18" charset="0"/>
              </a:rPr>
              <a:t>What will it do for you?</a:t>
            </a:r>
          </a:p>
        </p:txBody>
      </p:sp>
      <p:pic>
        <p:nvPicPr>
          <p:cNvPr id="4" name="Picture 3" descr="Related image">
            <a:hlinkClick r:id="rId2"/>
          </p:cNvPr>
          <p:cNvPicPr>
            <a:picLocks noChangeAspect="1" noChangeArrowheads="1"/>
          </p:cNvPicPr>
          <p:nvPr/>
        </p:nvPicPr>
        <p:blipFill>
          <a:blip r:embed="rId3" cstate="print"/>
          <a:srcRect/>
          <a:stretch>
            <a:fillRect/>
          </a:stretch>
        </p:blipFill>
        <p:spPr bwMode="auto">
          <a:xfrm>
            <a:off x="6588224" y="1"/>
            <a:ext cx="2555776" cy="2068162"/>
          </a:xfrm>
          <a:prstGeom prst="rect">
            <a:avLst/>
          </a:prstGeom>
          <a:noFill/>
          <a:ln w="28575">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
          <p:cNvSpPr>
            <a:spLocks noChangeArrowheads="1"/>
          </p:cNvSpPr>
          <p:nvPr/>
        </p:nvSpPr>
        <p:spPr bwMode="auto">
          <a:xfrm>
            <a:off x="323528" y="94320"/>
            <a:ext cx="8280920" cy="667875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How do I start?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3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Keep a ‘learning experience</a:t>
            </a:r>
            <a:r>
              <a:rPr kumimoji="0" lang="en-GB" sz="28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log’ (and record your</a:t>
            </a:r>
          </a:p>
          <a:p>
            <a:pPr marL="0" marR="0" lvl="0" indent="0" algn="l" defTabSz="914400" rtl="0" eaLnBrk="0" fontAlgn="base" latinLnBrk="0" hangingPunct="0">
              <a:lnSpc>
                <a:spcPct val="100000"/>
              </a:lnSpc>
              <a:spcBef>
                <a:spcPct val="0"/>
              </a:spcBef>
              <a:spcAft>
                <a:spcPct val="0"/>
              </a:spcAft>
              <a:buClrTx/>
              <a:buSzTx/>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r>
              <a:rPr lang="en-GB" sz="2800" dirty="0" smtClean="0">
                <a:latin typeface="Calibri" pitchFamily="34" charset="0"/>
                <a:ea typeface="Times New Roman" pitchFamily="18" charset="0"/>
                <a:cs typeface="Times New Roman" pitchFamily="18" charset="0"/>
              </a:rPr>
              <a:t>experiences and training</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r>
              <a:rPr lang="en-GB" sz="2800" dirty="0" smtClean="0">
                <a:latin typeface="Calibri" pitchFamily="34" charset="0"/>
                <a:ea typeface="Times New Roman" pitchFamily="18" charset="0"/>
                <a:cs typeface="Times New Roman" pitchFamily="18" charset="0"/>
              </a:rPr>
              <a:t>on a standard template</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endPar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You may find it helpful to write things down in detail</a:t>
            </a:r>
          </a:p>
          <a:p>
            <a:pPr marL="0" marR="0" lvl="0" indent="0" algn="just" defTabSz="914400" rtl="0" eaLnBrk="0" fontAlgn="base" latinLnBrk="0" hangingPunct="0">
              <a:lnSpc>
                <a:spcPct val="100000"/>
              </a:lnSpc>
              <a:spcBef>
                <a:spcPct val="0"/>
              </a:spcBef>
              <a:spcAft>
                <a:spcPct val="0"/>
              </a:spcAft>
              <a:buClrTx/>
              <a:buSzTx/>
              <a:buFontTx/>
              <a:buNone/>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for example, or to make notes on insights and learning</a:t>
            </a:r>
          </a:p>
          <a:p>
            <a:pPr marL="0" marR="0" lvl="0" indent="0" algn="just" defTabSz="914400" rtl="0" eaLnBrk="0" fontAlgn="base" latinLnBrk="0" hangingPunct="0">
              <a:lnSpc>
                <a:spcPct val="100000"/>
              </a:lnSpc>
              <a:spcBef>
                <a:spcPct val="0"/>
              </a:spcBef>
              <a:spcAft>
                <a:spcPct val="0"/>
              </a:spcAft>
              <a:buClrTx/>
              <a:buSzTx/>
              <a:buFontTx/>
              <a:buNone/>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points.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The process of writing makes you think about your</a:t>
            </a:r>
          </a:p>
          <a:p>
            <a:pPr marL="0" marR="0" lvl="0" indent="0" algn="just" defTabSz="914400" rtl="0" eaLnBrk="0" fontAlgn="base" latinLnBrk="0" hangingPunct="0">
              <a:lnSpc>
                <a:spcPct val="100000"/>
              </a:lnSpc>
              <a:spcBef>
                <a:spcPct val="0"/>
              </a:spcBef>
              <a:spcAft>
                <a:spcPct val="0"/>
              </a:spcAft>
              <a:buClrTx/>
              <a:buSzTx/>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experiences at the time, and makes planning and </a:t>
            </a:r>
          </a:p>
          <a:p>
            <a:pPr marL="0" marR="0" lvl="0" indent="0" algn="just" defTabSz="914400" rtl="0" eaLnBrk="0" fontAlgn="base" latinLnBrk="0" hangingPunct="0">
              <a:lnSpc>
                <a:spcPct val="100000"/>
              </a:lnSpc>
              <a:spcBef>
                <a:spcPct val="0"/>
              </a:spcBef>
              <a:spcAft>
                <a:spcPct val="0"/>
              </a:spcAft>
              <a:buClrTx/>
              <a:buSzTx/>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reflection much easier. </a:t>
            </a:r>
          </a:p>
          <a:p>
            <a:pPr marL="0" marR="0" lvl="0" indent="0" algn="l" defTabSz="914400" rtl="0" eaLnBrk="0" fontAlgn="base" latinLnBrk="0" hangingPunct="0">
              <a:lnSpc>
                <a:spcPct val="100000"/>
              </a:lnSpc>
              <a:spcBef>
                <a:spcPct val="0"/>
              </a:spcBef>
              <a:spcAft>
                <a:spcPct val="0"/>
              </a:spcAft>
              <a:buClrTx/>
              <a:buSzTx/>
              <a:tabLst/>
            </a:pPr>
            <a:endPar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Note: You can't review your experiences without recording them, however good your memory is</a:t>
            </a:r>
            <a:r>
              <a:rPr kumimoji="0" lang="en-GB" sz="28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5">
                                            <p:txEl>
                                              <p:pRg st="2" end="2"/>
                                            </p:txEl>
                                          </p:spTgt>
                                        </p:tgtEl>
                                        <p:attrNameLst>
                                          <p:attrName>style.visibility</p:attrName>
                                        </p:attrNameLst>
                                      </p:cBhvr>
                                      <p:to>
                                        <p:strVal val="visible"/>
                                      </p:to>
                                    </p:set>
                                    <p:anim calcmode="lin" valueType="num">
                                      <p:cBhvr additive="base">
                                        <p:cTn id="7" dur="500" fill="hold"/>
                                        <p:tgtEl>
                                          <p:spTgt spid="2150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5">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1505">
                                            <p:txEl>
                                              <p:pRg st="3" end="3"/>
                                            </p:txEl>
                                          </p:spTgt>
                                        </p:tgtEl>
                                        <p:attrNameLst>
                                          <p:attrName>style.visibility</p:attrName>
                                        </p:attrNameLst>
                                      </p:cBhvr>
                                      <p:to>
                                        <p:strVal val="visible"/>
                                      </p:to>
                                    </p:set>
                                    <p:anim calcmode="lin" valueType="num">
                                      <p:cBhvr additive="base">
                                        <p:cTn id="11" dur="500" fill="hold"/>
                                        <p:tgtEl>
                                          <p:spTgt spid="2150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150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1505">
                                            <p:txEl>
                                              <p:pRg st="5" end="5"/>
                                            </p:txEl>
                                          </p:spTgt>
                                        </p:tgtEl>
                                        <p:attrNameLst>
                                          <p:attrName>style.visibility</p:attrName>
                                        </p:attrNameLst>
                                      </p:cBhvr>
                                      <p:to>
                                        <p:strVal val="visible"/>
                                      </p:to>
                                    </p:set>
                                    <p:anim calcmode="lin" valueType="num">
                                      <p:cBhvr additive="base">
                                        <p:cTn id="17" dur="500" fill="hold"/>
                                        <p:tgtEl>
                                          <p:spTgt spid="21505">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1505">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1505">
                                            <p:txEl>
                                              <p:pRg st="6" end="6"/>
                                            </p:txEl>
                                          </p:spTgt>
                                        </p:tgtEl>
                                        <p:attrNameLst>
                                          <p:attrName>style.visibility</p:attrName>
                                        </p:attrNameLst>
                                      </p:cBhvr>
                                      <p:to>
                                        <p:strVal val="visible"/>
                                      </p:to>
                                    </p:set>
                                    <p:anim calcmode="lin" valueType="num">
                                      <p:cBhvr additive="base">
                                        <p:cTn id="21" dur="500" fill="hold"/>
                                        <p:tgtEl>
                                          <p:spTgt spid="21505">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1505">
                                            <p:txEl>
                                              <p:pRg st="6" end="6"/>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1505">
                                            <p:txEl>
                                              <p:pRg st="7" end="7"/>
                                            </p:txEl>
                                          </p:spTgt>
                                        </p:tgtEl>
                                        <p:attrNameLst>
                                          <p:attrName>style.visibility</p:attrName>
                                        </p:attrNameLst>
                                      </p:cBhvr>
                                      <p:to>
                                        <p:strVal val="visible"/>
                                      </p:to>
                                    </p:set>
                                    <p:anim calcmode="lin" valueType="num">
                                      <p:cBhvr additive="base">
                                        <p:cTn id="25" dur="500" fill="hold"/>
                                        <p:tgtEl>
                                          <p:spTgt spid="21505">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5">
                                            <p:txEl>
                                              <p:pRg st="9" end="9"/>
                                            </p:txEl>
                                          </p:spTgt>
                                        </p:tgtEl>
                                        <p:attrNameLst>
                                          <p:attrName>style.visibility</p:attrName>
                                        </p:attrNameLst>
                                      </p:cBhvr>
                                      <p:to>
                                        <p:strVal val="visible"/>
                                      </p:to>
                                    </p:set>
                                    <p:anim calcmode="lin" valueType="num">
                                      <p:cBhvr additive="base">
                                        <p:cTn id="31" dur="500" fill="hold"/>
                                        <p:tgtEl>
                                          <p:spTgt spid="21505">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5">
                                            <p:txEl>
                                              <p:pRg st="9" end="9"/>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1505">
                                            <p:txEl>
                                              <p:pRg st="10" end="10"/>
                                            </p:txEl>
                                          </p:spTgt>
                                        </p:tgtEl>
                                        <p:attrNameLst>
                                          <p:attrName>style.visibility</p:attrName>
                                        </p:attrNameLst>
                                      </p:cBhvr>
                                      <p:to>
                                        <p:strVal val="visible"/>
                                      </p:to>
                                    </p:set>
                                    <p:anim calcmode="lin" valueType="num">
                                      <p:cBhvr additive="base">
                                        <p:cTn id="35" dur="500" fill="hold"/>
                                        <p:tgtEl>
                                          <p:spTgt spid="21505">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1505">
                                            <p:txEl>
                                              <p:pRg st="10" end="1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1505">
                                            <p:txEl>
                                              <p:pRg st="11" end="11"/>
                                            </p:txEl>
                                          </p:spTgt>
                                        </p:tgtEl>
                                        <p:attrNameLst>
                                          <p:attrName>style.visibility</p:attrName>
                                        </p:attrNameLst>
                                      </p:cBhvr>
                                      <p:to>
                                        <p:strVal val="visible"/>
                                      </p:to>
                                    </p:set>
                                    <p:anim calcmode="lin" valueType="num">
                                      <p:cBhvr additive="base">
                                        <p:cTn id="39" dur="500" fill="hold"/>
                                        <p:tgtEl>
                                          <p:spTgt spid="21505">
                                            <p:txEl>
                                              <p:pRg st="11" end="1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150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21505">
                                            <p:txEl>
                                              <p:pRg st="13" end="13"/>
                                            </p:txEl>
                                          </p:spTgt>
                                        </p:tgtEl>
                                        <p:attrNameLst>
                                          <p:attrName>style.visibility</p:attrName>
                                        </p:attrNameLst>
                                      </p:cBhvr>
                                      <p:to>
                                        <p:strVal val="visible"/>
                                      </p:to>
                                    </p:set>
                                    <p:anim calcmode="lin" valueType="num">
                                      <p:cBhvr additive="base">
                                        <p:cTn id="45" dur="500" fill="hold"/>
                                        <p:tgtEl>
                                          <p:spTgt spid="21505">
                                            <p:txEl>
                                              <p:pRg st="13" end="1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1505">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ChangeArrowheads="1"/>
          </p:cNvSpPr>
          <p:nvPr/>
        </p:nvSpPr>
        <p:spPr bwMode="auto">
          <a:xfrm>
            <a:off x="179512" y="188640"/>
            <a:ext cx="8712968" cy="64325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US" sz="2800" b="1" i="1" dirty="0" smtClean="0">
                <a:latin typeface="Calibri" pitchFamily="34" charset="0"/>
                <a:ea typeface="Times New Roman" pitchFamily="18" charset="0"/>
                <a:cs typeface="Times New Roman" pitchFamily="18" charset="0"/>
              </a:rPr>
              <a:t>THE </a:t>
            </a:r>
            <a:r>
              <a:rPr lang="en-US" sz="2800" b="1" i="1" dirty="0" smtClean="0">
                <a:latin typeface="Calibri" pitchFamily="34" charset="0"/>
                <a:ea typeface="Times New Roman" pitchFamily="18" charset="0"/>
                <a:cs typeface="Times New Roman" pitchFamily="18" charset="0"/>
              </a:rPr>
              <a:t>TASK</a:t>
            </a:r>
            <a:r>
              <a:rPr lang="en-US" sz="2800" b="1" i="1" dirty="0" smtClean="0">
                <a:latin typeface="Calibri" pitchFamily="34" charset="0"/>
                <a:ea typeface="Times New Roman" pitchFamily="18" charset="0"/>
                <a:cs typeface="Times New Roman" pitchFamily="18" charset="0"/>
              </a:rPr>
              <a:t>…….</a:t>
            </a:r>
            <a:endParaRPr lang="en-US" sz="2800" b="1" i="1" dirty="0" smtClean="0">
              <a:latin typeface="Calibri" pitchFamily="34" charset="0"/>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lang="en-US" sz="2800" b="1" i="1" dirty="0" smtClean="0">
                <a:latin typeface="Calibri" pitchFamily="34" charset="0"/>
                <a:ea typeface="Times New Roman" pitchFamily="18" charset="0"/>
                <a:cs typeface="Times New Roman" pitchFamily="18" charset="0"/>
              </a:rPr>
              <a:t> </a:t>
            </a:r>
          </a:p>
          <a:p>
            <a:pPr marL="0" marR="0" lvl="0" indent="0" algn="l" defTabSz="914400" rtl="0" eaLnBrk="1" fontAlgn="base" latinLnBrk="0" hangingPunct="1">
              <a:lnSpc>
                <a:spcPct val="100000"/>
              </a:lnSpc>
              <a:spcBef>
                <a:spcPct val="0"/>
              </a:spcBef>
              <a:spcAft>
                <a:spcPct val="0"/>
              </a:spcAft>
              <a:buClrTx/>
              <a:buSzTx/>
              <a:buFontTx/>
              <a:buNone/>
              <a:tabLst/>
            </a:pPr>
            <a:r>
              <a:rPr lang="en-US" sz="2800" dirty="0" smtClean="0">
                <a:latin typeface="Arial" pitchFamily="34" charset="0"/>
                <a:cs typeface="Arial" pitchFamily="34" charset="0"/>
              </a:rPr>
              <a:t>Develop</a:t>
            </a:r>
            <a:r>
              <a:rPr kumimoji="0" lang="en-US" sz="2800" b="0" i="0" u="none" strike="noStrike" cap="none" normalizeH="0" baseline="0" dirty="0" smtClean="0">
                <a:ln>
                  <a:noFill/>
                </a:ln>
                <a:solidFill>
                  <a:schemeClr val="tx1"/>
                </a:solidFill>
                <a:effectLst/>
                <a:latin typeface="Arial" pitchFamily="34" charset="0"/>
                <a:cs typeface="Arial" pitchFamily="34" charset="0"/>
              </a:rPr>
              <a:t> </a:t>
            </a:r>
            <a:r>
              <a:rPr kumimoji="0" lang="en-US" sz="2800" b="0" i="0" u="none" strike="noStrike" cap="none" normalizeH="0" baseline="0" dirty="0" smtClean="0">
                <a:ln>
                  <a:noFill/>
                </a:ln>
                <a:solidFill>
                  <a:schemeClr val="tx1"/>
                </a:solidFill>
                <a:effectLst/>
                <a:latin typeface="Arial" pitchFamily="34" charset="0"/>
                <a:cs typeface="Arial" pitchFamily="34" charset="0"/>
              </a:rPr>
              <a:t>a </a:t>
            </a:r>
            <a:r>
              <a:rPr kumimoji="0" lang="en-US" sz="2800" b="0" i="0" u="none" strike="noStrike" cap="none" normalizeH="0" baseline="0" dirty="0" smtClean="0">
                <a:ln>
                  <a:noFill/>
                </a:ln>
                <a:solidFill>
                  <a:schemeClr val="tx1"/>
                </a:solidFill>
                <a:effectLst/>
                <a:latin typeface="Arial" pitchFamily="34" charset="0"/>
                <a:cs typeface="Arial" pitchFamily="34" charset="0"/>
              </a:rPr>
              <a:t>full CPD (excel sheet)</a:t>
            </a:r>
            <a:r>
              <a:rPr lang="en-US" sz="2800" dirty="0">
                <a:latin typeface="Arial" pitchFamily="34" charset="0"/>
                <a:cs typeface="Arial" pitchFamily="34" charset="0"/>
              </a:rPr>
              <a:t> </a:t>
            </a:r>
            <a:r>
              <a:rPr lang="en-US" sz="2800" dirty="0" smtClean="0">
                <a:latin typeface="Arial" pitchFamily="34" charset="0"/>
                <a:cs typeface="Arial" pitchFamily="34" charset="0"/>
              </a:rPr>
              <a:t>log and plan</a:t>
            </a:r>
            <a:r>
              <a:rPr kumimoji="0" lang="en-US" sz="2800" b="0" i="0" u="none" strike="noStrike" cap="none" normalizeH="0" dirty="0" smtClean="0">
                <a:ln>
                  <a:noFill/>
                </a:ln>
                <a:solidFill>
                  <a:schemeClr val="tx1"/>
                </a:solidFill>
                <a:effectLst/>
                <a:latin typeface="Arial" pitchFamily="34" charset="0"/>
                <a:cs typeface="Arial" pitchFamily="34" charset="0"/>
              </a:rPr>
              <a:t>….</a:t>
            </a:r>
            <a:r>
              <a:rPr lang="en-US" sz="2800" dirty="0" smtClean="0">
                <a:latin typeface="Arial" pitchFamily="34" charset="0"/>
                <a:cs typeface="Arial" pitchFamily="34" charset="0"/>
              </a:rPr>
              <a:t>w</a:t>
            </a:r>
            <a:r>
              <a:rPr kumimoji="0" lang="en-US" sz="2800" b="0" i="0" u="none" strike="noStrike" cap="none" normalizeH="0" dirty="0" smtClean="0">
                <a:ln>
                  <a:noFill/>
                </a:ln>
                <a:solidFill>
                  <a:schemeClr val="tx1"/>
                </a:solidFill>
                <a:effectLst/>
                <a:latin typeface="Arial" pitchFamily="34" charset="0"/>
                <a:cs typeface="Arial" pitchFamily="34" charset="0"/>
              </a:rPr>
              <a:t>ith </a:t>
            </a:r>
            <a:r>
              <a:rPr kumimoji="0" lang="en-US" sz="2800" b="0" i="0" u="none" strike="noStrike" cap="none" normalizeH="0" dirty="0" smtClean="0">
                <a:ln>
                  <a:noFill/>
                </a:ln>
                <a:solidFill>
                  <a:schemeClr val="tx1"/>
                </a:solidFill>
                <a:effectLst/>
                <a:latin typeface="Arial" pitchFamily="34" charset="0"/>
                <a:cs typeface="Arial" pitchFamily="34" charset="0"/>
              </a:rPr>
              <a:t>a post-compilation written reflection.</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Review and reflect on any learning experiences over the </a:t>
            </a:r>
            <a:r>
              <a:rPr kumimoji="0" lang="en-GB" sz="3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coming</a:t>
            </a:r>
            <a:r>
              <a:rPr lang="en-GB" sz="3200" dirty="0">
                <a:latin typeface="Calibri" pitchFamily="34" charset="0"/>
                <a:ea typeface="Times New Roman" pitchFamily="18" charset="0"/>
                <a:cs typeface="Times New Roman" pitchFamily="18" charset="0"/>
              </a:rPr>
              <a:t> </a:t>
            </a:r>
            <a:r>
              <a:rPr kumimoji="0" lang="en-GB" sz="3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months</a:t>
            </a:r>
            <a:r>
              <a:rPr kumimoji="0" lang="en-GB" sz="3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Write your thoughts down about what you learned, what insights it gave you and what you might have done differently. </a:t>
            </a:r>
          </a:p>
          <a:p>
            <a:pPr marL="0" marR="0" lvl="0" indent="0" algn="l" defTabSz="914400" rtl="0" eaLnBrk="0" fontAlgn="base" latinLnBrk="0" hangingPunct="0">
              <a:lnSpc>
                <a:spcPct val="100000"/>
              </a:lnSpc>
              <a:spcBef>
                <a:spcPct val="0"/>
              </a:spcBef>
              <a:spcAft>
                <a:spcPct val="0"/>
              </a:spcAft>
              <a:buClrTx/>
              <a:buSzTx/>
              <a:buFontTx/>
              <a:buNone/>
              <a:tabLst/>
            </a:pPr>
            <a:endParaRPr lang="en-US" sz="2000" dirty="0" smtClean="0">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40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What can we include??</a:t>
            </a:r>
            <a:endParaRPr kumimoji="0" lang="en-GB" sz="40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Related image">
            <a:hlinkClick r:id="rId2"/>
          </p:cNvPr>
          <p:cNvPicPr>
            <a:picLocks noChangeAspect="1" noChangeArrowheads="1"/>
          </p:cNvPicPr>
          <p:nvPr/>
        </p:nvPicPr>
        <p:blipFill>
          <a:blip r:embed="rId3" cstate="print"/>
          <a:srcRect/>
          <a:stretch>
            <a:fillRect/>
          </a:stretch>
        </p:blipFill>
        <p:spPr bwMode="auto">
          <a:xfrm>
            <a:off x="6516216" y="4889696"/>
            <a:ext cx="2627784" cy="1968303"/>
          </a:xfrm>
          <a:prstGeom prst="rect">
            <a:avLst/>
          </a:prstGeom>
          <a:noFill/>
          <a:ln w="28575">
            <a:solidFill>
              <a:schemeClr val="tx1"/>
            </a:solidFill>
          </a:ln>
        </p:spPr>
      </p:pic>
      <p:sp>
        <p:nvSpPr>
          <p:cNvPr id="4" name="TextBox 3"/>
          <p:cNvSpPr txBox="1"/>
          <p:nvPr/>
        </p:nvSpPr>
        <p:spPr>
          <a:xfrm>
            <a:off x="323528" y="6165304"/>
            <a:ext cx="2592288" cy="461665"/>
          </a:xfrm>
          <a:prstGeom prst="rect">
            <a:avLst/>
          </a:prstGeom>
          <a:noFill/>
        </p:spPr>
        <p:txBody>
          <a:bodyPr wrap="square" rtlCol="0">
            <a:spAutoFit/>
          </a:bodyPr>
          <a:lstStyle/>
          <a:p>
            <a:r>
              <a:rPr lang="en-US" sz="2400" b="1" dirty="0" smtClean="0">
                <a:solidFill>
                  <a:srgbClr val="0070C0"/>
                </a:solidFill>
              </a:rPr>
              <a:t>10 minutes</a:t>
            </a:r>
            <a:endParaRPr lang="en-GB" sz="2400" b="1" dirty="0">
              <a:solidFill>
                <a:srgbClr val="0070C0"/>
              </a:solidFill>
            </a:endParaRPr>
          </a:p>
        </p:txBody>
      </p:sp>
      <p:sp>
        <p:nvSpPr>
          <p:cNvPr id="2" name="TextBox 1"/>
          <p:cNvSpPr txBox="1"/>
          <p:nvPr/>
        </p:nvSpPr>
        <p:spPr>
          <a:xfrm>
            <a:off x="4355976" y="6370253"/>
            <a:ext cx="2592288" cy="400110"/>
          </a:xfrm>
          <a:prstGeom prst="rect">
            <a:avLst/>
          </a:prstGeom>
          <a:noFill/>
        </p:spPr>
        <p:txBody>
          <a:bodyPr wrap="square" rtlCol="0">
            <a:spAutoFit/>
          </a:bodyPr>
          <a:lstStyle/>
          <a:p>
            <a:pPr algn="ctr"/>
            <a:r>
              <a:rPr lang="en-GB" sz="2000" b="1" dirty="0" smtClean="0">
                <a:solidFill>
                  <a:srgbClr val="0070C0"/>
                </a:solidFill>
              </a:rPr>
              <a:t>HANDOUT</a:t>
            </a:r>
            <a:endParaRPr lang="en-GB" sz="20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481">
                                            <p:txEl>
                                              <p:pRg st="4" end="4"/>
                                            </p:txEl>
                                          </p:spTgt>
                                        </p:tgtEl>
                                        <p:attrNameLst>
                                          <p:attrName>style.visibility</p:attrName>
                                        </p:attrNameLst>
                                      </p:cBhvr>
                                      <p:to>
                                        <p:strVal val="visible"/>
                                      </p:to>
                                    </p:set>
                                    <p:anim calcmode="lin" valueType="num">
                                      <p:cBhvr additive="base">
                                        <p:cTn id="7" dur="500" fill="hold"/>
                                        <p:tgtEl>
                                          <p:spTgt spid="20481">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481">
                                            <p:txEl>
                                              <p:pRg st="6" end="6"/>
                                            </p:txEl>
                                          </p:spTgt>
                                        </p:tgtEl>
                                        <p:attrNameLst>
                                          <p:attrName>style.visibility</p:attrName>
                                        </p:attrNameLst>
                                      </p:cBhvr>
                                      <p:to>
                                        <p:strVal val="visible"/>
                                      </p:to>
                                    </p:set>
                                    <p:anim calcmode="lin" valueType="num">
                                      <p:cBhvr additive="base">
                                        <p:cTn id="13" dur="500" fill="hold"/>
                                        <p:tgtEl>
                                          <p:spTgt spid="20481">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481">
                                            <p:txEl>
                                              <p:pRg st="8" end="8"/>
                                            </p:txEl>
                                          </p:spTgt>
                                        </p:tgtEl>
                                        <p:attrNameLst>
                                          <p:attrName>style.visibility</p:attrName>
                                        </p:attrNameLst>
                                      </p:cBhvr>
                                      <p:to>
                                        <p:strVal val="visible"/>
                                      </p:to>
                                    </p:set>
                                    <p:anim calcmode="lin" valueType="num">
                                      <p:cBhvr additive="base">
                                        <p:cTn id="19" dur="500" fill="hold"/>
                                        <p:tgtEl>
                                          <p:spTgt spid="20481">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1">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 calcmode="lin" valueType="num">
                                      <p:cBhvr additive="base">
                                        <p:cTn id="31" dur="500" fill="hold"/>
                                        <p:tgtEl>
                                          <p:spTgt spid="2"/>
                                        </p:tgtEl>
                                        <p:attrNameLst>
                                          <p:attrName>ppt_x</p:attrName>
                                        </p:attrNameLst>
                                      </p:cBhvr>
                                      <p:tavLst>
                                        <p:tav tm="0">
                                          <p:val>
                                            <p:strVal val="#ppt_x"/>
                                          </p:val>
                                        </p:tav>
                                        <p:tav tm="100000">
                                          <p:val>
                                            <p:strVal val="#ppt_x"/>
                                          </p:val>
                                        </p:tav>
                                      </p:tavLst>
                                    </p:anim>
                                    <p:anim calcmode="lin" valueType="num">
                                      <p:cBhvr additive="base">
                                        <p:cTn id="3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640960" cy="6986528"/>
          </a:xfrm>
          <a:prstGeom prst="rect">
            <a:avLst/>
          </a:prstGeom>
        </p:spPr>
        <p:txBody>
          <a:bodyPr wrap="square">
            <a:spAutoFit/>
          </a:bodyPr>
          <a:lstStyle/>
          <a:p>
            <a:pPr lvl="0"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Include both formal training events and informal learning, such as:</a:t>
            </a:r>
          </a:p>
          <a:p>
            <a:pPr lvl="0" algn="just"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Learning from colleagues, other students or shared</a:t>
            </a:r>
          </a:p>
          <a:p>
            <a:pPr lvl="0" algn="just"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learning from group work and networking</a:t>
            </a:r>
          </a:p>
          <a:p>
            <a:pPr lvl="0" algn="just"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algn="just"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Reading about / using new technologies, new methods</a:t>
            </a:r>
          </a:p>
          <a:p>
            <a:pPr lvl="0" algn="just"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of working, legislative changes</a:t>
            </a:r>
          </a:p>
          <a:p>
            <a:pPr lvl="0" algn="just"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algn="just"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Shadowing or assisting an experienced colleague</a:t>
            </a:r>
          </a:p>
          <a:p>
            <a:pPr lvl="0" algn="just"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algn="just"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Insights and learning points from coaching and </a:t>
            </a:r>
          </a:p>
          <a:p>
            <a:pPr lvl="0" algn="just"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a:t>
            </a:r>
            <a:r>
              <a:rPr lang="en-GB" sz="2800" dirty="0" smtClean="0">
                <a:latin typeface="Calibri" pitchFamily="34" charset="0"/>
                <a:ea typeface="Times New Roman" pitchFamily="18" charset="0"/>
                <a:cs typeface="Times New Roman" pitchFamily="18" charset="0"/>
              </a:rPr>
              <a:t>mentoring from your peers</a:t>
            </a:r>
            <a:endParaRPr lang="en-GB" sz="2800" dirty="0" smtClean="0">
              <a:latin typeface="Calibri" pitchFamily="34" charset="0"/>
              <a:ea typeface="Times New Roman" pitchFamily="18" charset="0"/>
              <a:cs typeface="Times New Roman" pitchFamily="18" charset="0"/>
            </a:endParaRPr>
          </a:p>
          <a:p>
            <a:pPr lvl="0" algn="just"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algn="just"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Reflections, insights and learning points from taking on a</a:t>
            </a:r>
          </a:p>
          <a:p>
            <a:pPr lvl="0" algn="just"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new responsibilities</a:t>
            </a:r>
            <a:endParaRPr lang="en-GB" sz="2800" dirty="0" smtClean="0">
              <a:latin typeface="Calibri" pitchFamily="34" charset="0"/>
              <a:ea typeface="Calibri" pitchFamily="34" charset="0"/>
              <a:cs typeface="Times New Roman" pitchFamily="18" charset="0"/>
            </a:endParaRPr>
          </a:p>
          <a:p>
            <a:pPr lvl="0" algn="just" eaLnBrk="0" fontAlgn="base" hangingPunct="0">
              <a:spcBef>
                <a:spcPct val="0"/>
              </a:spcBef>
              <a:spcAft>
                <a:spcPct val="0"/>
              </a:spcAft>
            </a:pPr>
            <a:endParaRPr lang="en-GB" sz="2800" dirty="0" smtClean="0">
              <a:latin typeface="Calibri" pitchFamily="34" charset="0"/>
              <a:ea typeface="Calibri" pitchFamily="34"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 calcmode="lin" valueType="num">
                                      <p:cBhvr additive="base">
                                        <p:cTn id="2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 calcmode="lin" valueType="num">
                                      <p:cBhvr additive="base">
                                        <p:cTn id="2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9" end="9"/>
                                            </p:txEl>
                                          </p:spTgt>
                                        </p:tgtEl>
                                        <p:attrNameLst>
                                          <p:attrName>style.visibility</p:attrName>
                                        </p:attrNameLst>
                                      </p:cBhvr>
                                      <p:to>
                                        <p:strVal val="visible"/>
                                      </p:to>
                                    </p:set>
                                    <p:anim calcmode="lin" valueType="num">
                                      <p:cBhvr additive="base">
                                        <p:cTn id="3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9" end="9"/>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2" end="12"/>
                                            </p:txEl>
                                          </p:spTgt>
                                        </p:tgtEl>
                                        <p:attrNameLst>
                                          <p:attrName>style.visibility</p:attrName>
                                        </p:attrNameLst>
                                      </p:cBhvr>
                                      <p:to>
                                        <p:strVal val="visible"/>
                                      </p:to>
                                    </p:set>
                                    <p:anim calcmode="lin" valueType="num">
                                      <p:cBhvr additive="base">
                                        <p:cTn id="4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
                                            <p:txEl>
                                              <p:pRg st="13" end="13"/>
                                            </p:txEl>
                                          </p:spTgt>
                                        </p:tgtEl>
                                        <p:attrNameLst>
                                          <p:attrName>style.visibility</p:attrName>
                                        </p:attrNameLst>
                                      </p:cBhvr>
                                      <p:to>
                                        <p:strVal val="visible"/>
                                      </p:to>
                                    </p:set>
                                    <p:anim calcmode="lin" valueType="num">
                                      <p:cBhvr additive="base">
                                        <p:cTn id="47"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36712"/>
            <a:ext cx="8136904" cy="4462760"/>
          </a:xfrm>
          <a:prstGeom prst="rect">
            <a:avLst/>
          </a:prstGeom>
        </p:spPr>
        <p:txBody>
          <a:bodyPr wrap="square">
            <a:spAutoFit/>
          </a:bodyPr>
          <a:lstStyle/>
          <a:p>
            <a:pPr lvl="0" eaLnBrk="0" fontAlgn="base" hangingPunct="0">
              <a:spcBef>
                <a:spcPct val="0"/>
              </a:spcBef>
              <a:spcAft>
                <a:spcPct val="0"/>
              </a:spcAft>
              <a:buFontTx/>
              <a:buChar char="•"/>
            </a:pPr>
            <a:r>
              <a:rPr lang="en-GB" sz="3200" dirty="0" smtClean="0">
                <a:latin typeface="Calibri" pitchFamily="34" charset="0"/>
                <a:ea typeface="Times New Roman" pitchFamily="18" charset="0"/>
                <a:cs typeface="Times New Roman" pitchFamily="18" charset="0"/>
              </a:rPr>
              <a:t> </a:t>
            </a:r>
            <a:r>
              <a:rPr lang="en-GB" sz="2800" dirty="0" smtClean="0">
                <a:latin typeface="Calibri" pitchFamily="34" charset="0"/>
                <a:ea typeface="Times New Roman" pitchFamily="18" charset="0"/>
                <a:cs typeface="Times New Roman" pitchFamily="18" charset="0"/>
              </a:rPr>
              <a:t>Organisational or role change</a:t>
            </a:r>
          </a:p>
          <a:p>
            <a:pPr lvl="0"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Temporary job swaps within the</a:t>
            </a:r>
          </a:p>
          <a:p>
            <a:pPr lvl="0"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department/organisation/</a:t>
            </a:r>
            <a:r>
              <a:rPr lang="en-GB" sz="2800" b="1" dirty="0" smtClean="0">
                <a:solidFill>
                  <a:srgbClr val="0070C0"/>
                </a:solidFill>
                <a:latin typeface="Calibri" pitchFamily="34" charset="0"/>
                <a:ea typeface="Times New Roman" pitchFamily="18" charset="0"/>
                <a:cs typeface="Times New Roman" pitchFamily="18" charset="0"/>
              </a:rPr>
              <a:t>family </a:t>
            </a:r>
            <a:r>
              <a:rPr lang="en-GB" sz="2800" b="1" dirty="0" smtClean="0">
                <a:solidFill>
                  <a:srgbClr val="0070C0"/>
                </a:solidFill>
                <a:latin typeface="Calibri" pitchFamily="34" charset="0"/>
                <a:ea typeface="Times New Roman" pitchFamily="18" charset="0"/>
                <a:cs typeface="Times New Roman" pitchFamily="18" charset="0"/>
              </a:rPr>
              <a:t>life !</a:t>
            </a:r>
            <a:endParaRPr lang="en-GB" sz="2800" b="1" dirty="0" smtClean="0">
              <a:solidFill>
                <a:srgbClr val="0070C0"/>
              </a:solidFill>
              <a:latin typeface="Calibri" pitchFamily="34" charset="0"/>
              <a:ea typeface="Times New Roman" pitchFamily="18" charset="0"/>
              <a:cs typeface="Times New Roman" pitchFamily="18" charset="0"/>
            </a:endParaRPr>
          </a:p>
          <a:p>
            <a:pPr lvl="0" eaLnBrk="0" fontAlgn="base" hangingPunct="0">
              <a:spcBef>
                <a:spcPct val="0"/>
              </a:spcBef>
              <a:spcAft>
                <a:spcPct val="0"/>
              </a:spcAft>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Deputising or covering for colleagues/friends</a:t>
            </a:r>
          </a:p>
          <a:p>
            <a:pPr lvl="0"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Insights and lessons learned from </a:t>
            </a:r>
            <a:r>
              <a:rPr lang="en-GB" sz="2800" b="1" dirty="0" smtClean="0">
                <a:solidFill>
                  <a:srgbClr val="0070C0"/>
                </a:solidFill>
                <a:latin typeface="Calibri" pitchFamily="34" charset="0"/>
                <a:ea typeface="Times New Roman" pitchFamily="18" charset="0"/>
                <a:cs typeface="Times New Roman" pitchFamily="18" charset="0"/>
              </a:rPr>
              <a:t>mistakes</a:t>
            </a:r>
            <a:r>
              <a:rPr lang="en-GB" sz="2800" dirty="0" smtClean="0">
                <a:latin typeface="Calibri" pitchFamily="34" charset="0"/>
                <a:ea typeface="Times New Roman" pitchFamily="18" charset="0"/>
                <a:cs typeface="Times New Roman" pitchFamily="18" charset="0"/>
              </a:rPr>
              <a:t> !!</a:t>
            </a:r>
          </a:p>
          <a:p>
            <a:pPr lvl="0"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Lessons learned from </a:t>
            </a:r>
            <a:r>
              <a:rPr lang="en-GB" sz="2800" b="1" dirty="0" smtClean="0">
                <a:solidFill>
                  <a:srgbClr val="0070C0"/>
                </a:solidFill>
                <a:latin typeface="Calibri" pitchFamily="34" charset="0"/>
                <a:ea typeface="Times New Roman" pitchFamily="18" charset="0"/>
                <a:cs typeface="Times New Roman" pitchFamily="18" charset="0"/>
              </a:rPr>
              <a:t>critical incidents </a:t>
            </a:r>
            <a:r>
              <a:rPr lang="en-GB" sz="2800" dirty="0" smtClean="0">
                <a:latin typeface="Calibri" pitchFamily="34" charset="0"/>
                <a:ea typeface="Times New Roman" pitchFamily="18" charset="0"/>
                <a:cs typeface="Times New Roman" pitchFamily="18" charset="0"/>
              </a:rPr>
              <a:t>or events</a:t>
            </a:r>
            <a:endParaRPr lang="en-GB" sz="2800" dirty="0" smtClean="0">
              <a:latin typeface="Arial" pitchFamily="34" charset="0"/>
              <a:cs typeface="Arial" pitchFamily="34" charset="0"/>
            </a:endParaRPr>
          </a:p>
        </p:txBody>
      </p:sp>
      <p:sp>
        <p:nvSpPr>
          <p:cNvPr id="3" name="Rectangle 2"/>
          <p:cNvSpPr/>
          <p:nvPr/>
        </p:nvSpPr>
        <p:spPr>
          <a:xfrm>
            <a:off x="395536" y="188640"/>
            <a:ext cx="1350050" cy="523220"/>
          </a:xfrm>
          <a:prstGeom prst="rect">
            <a:avLst/>
          </a:prstGeom>
        </p:spPr>
        <p:txBody>
          <a:bodyPr wrap="none">
            <a:spAutoFit/>
          </a:bodyPr>
          <a:lstStyle/>
          <a:p>
            <a:r>
              <a:rPr lang="en-GB" sz="2800" dirty="0" smtClean="0">
                <a:latin typeface="Calibri" pitchFamily="34" charset="0"/>
                <a:ea typeface="Times New Roman" pitchFamily="18" charset="0"/>
                <a:cs typeface="Times New Roman" pitchFamily="18" charset="0"/>
              </a:rPr>
              <a:t>Include:</a:t>
            </a:r>
            <a:endParaRPr lang="en-GB" sz="2800" dirty="0"/>
          </a:p>
        </p:txBody>
      </p:sp>
      <p:pic>
        <p:nvPicPr>
          <p:cNvPr id="25602" name="Picture 2" descr="https://physiotalk.files.wordpress.com/2015/04/how-cpd-works-543.jpg"/>
          <p:cNvPicPr>
            <a:picLocks noChangeAspect="1" noChangeArrowheads="1"/>
          </p:cNvPicPr>
          <p:nvPr/>
        </p:nvPicPr>
        <p:blipFill>
          <a:blip r:embed="rId2" cstate="print"/>
          <a:srcRect/>
          <a:stretch>
            <a:fillRect/>
          </a:stretch>
        </p:blipFill>
        <p:spPr bwMode="auto">
          <a:xfrm>
            <a:off x="6228183" y="0"/>
            <a:ext cx="2915817" cy="2915817"/>
          </a:xfrm>
          <a:prstGeom prst="rect">
            <a:avLst/>
          </a:prstGeom>
          <a:noFill/>
          <a:ln w="28575">
            <a:solidFill>
              <a:schemeClr val="tx1"/>
            </a:solidFill>
          </a:ln>
        </p:spPr>
      </p:pic>
      <p:sp>
        <p:nvSpPr>
          <p:cNvPr id="5" name="Rectangle 4"/>
          <p:cNvSpPr/>
          <p:nvPr/>
        </p:nvSpPr>
        <p:spPr>
          <a:xfrm>
            <a:off x="251520" y="5301208"/>
            <a:ext cx="8496944" cy="1384995"/>
          </a:xfrm>
          <a:prstGeom prst="rect">
            <a:avLst/>
          </a:prstGeom>
        </p:spPr>
        <p:txBody>
          <a:bodyPr wrap="square">
            <a:spAutoFit/>
          </a:bodyPr>
          <a:lstStyle/>
          <a:p>
            <a:pPr lvl="0" algn="just" fontAlgn="base">
              <a:spcBef>
                <a:spcPct val="0"/>
              </a:spcBef>
              <a:spcAft>
                <a:spcPct val="0"/>
              </a:spcAft>
              <a:buFont typeface="Arial" pitchFamily="34" charset="0"/>
              <a:buChar char="•"/>
            </a:pPr>
            <a:r>
              <a:rPr lang="en-GB" sz="2800" dirty="0" smtClean="0">
                <a:latin typeface="Calibri" pitchFamily="34" charset="0"/>
                <a:ea typeface="Times New Roman" pitchFamily="18" charset="0"/>
                <a:cs typeface="Times New Roman" pitchFamily="18" charset="0"/>
              </a:rPr>
              <a:t> Make a note of any outcomes of each learning experience and what difference it has made to you, your colleagues,  other students or your employer.</a:t>
            </a:r>
            <a:endParaRPr lang="en-GB" sz="28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anim calcmode="lin" valueType="num">
                                      <p:cBhvr additive="base">
                                        <p:cTn id="3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5">
                                            <p:txEl>
                                              <p:pRg st="0" end="0"/>
                                            </p:txEl>
                                          </p:spTgt>
                                        </p:tgtEl>
                                        <p:attrNameLst>
                                          <p:attrName>style.visibility</p:attrName>
                                        </p:attrNameLst>
                                      </p:cBhvr>
                                      <p:to>
                                        <p:strVal val="visible"/>
                                      </p:to>
                                    </p:set>
                                    <p:anim calcmode="lin" valueType="num">
                                      <p:cBhvr additive="base">
                                        <p:cTn id="4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395536" y="215443"/>
            <a:ext cx="8064896"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pPr>
            <a:r>
              <a:rPr kumimoji="0" lang="en-GB" sz="2800" b="1" i="1"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Where do I want to be??</a:t>
            </a:r>
          </a:p>
          <a:p>
            <a:pPr marL="0" marR="0" lvl="0" indent="0" algn="l" defTabSz="914400" rtl="0" eaLnBrk="1" fontAlgn="base" latinLnBrk="0" hangingPunct="1">
              <a:lnSpc>
                <a:spcPct val="100000"/>
              </a:lnSpc>
              <a:spcBef>
                <a:spcPct val="0"/>
              </a:spcBef>
              <a:spcAft>
                <a:spcPct val="0"/>
              </a:spcAft>
              <a:buClrTx/>
              <a:buSzTx/>
              <a:tabLst/>
            </a:pPr>
            <a:r>
              <a:rPr kumimoji="0" lang="en-GB" sz="2800" b="1" i="1"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Include In your ‘Reflection’  write</a:t>
            </a:r>
            <a:r>
              <a:rPr kumimoji="0" lang="en-GB" sz="2800" b="1" i="1"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up</a:t>
            </a:r>
            <a:r>
              <a:rPr kumimoji="0" lang="en-GB" sz="2800" b="1" i="1"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t>
            </a:r>
          </a:p>
          <a:p>
            <a:pPr marL="0" marR="0" lvl="0" indent="0" algn="l" defTabSz="914400" rtl="0" eaLnBrk="1" fontAlgn="base" latinLnBrk="0" hangingPunct="1">
              <a:lnSpc>
                <a:spcPct val="100000"/>
              </a:lnSpc>
              <a:spcBef>
                <a:spcPct val="0"/>
              </a:spcBef>
              <a:spcAft>
                <a:spcPct val="0"/>
              </a:spcAft>
              <a:buClrTx/>
              <a:buSzTx/>
              <a:tabLst/>
            </a:pPr>
            <a:endParaRPr lang="en-US" sz="2800" b="1" i="1" dirty="0" smtClean="0">
              <a:latin typeface="Calibri" pitchFamily="34"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What has</a:t>
            </a:r>
            <a:r>
              <a:rPr kumimoji="0" lang="en-GB" sz="28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your CPD log taught you about you as a </a:t>
            </a:r>
            <a:r>
              <a:rPr lang="en-GB" sz="2800" dirty="0" smtClean="0">
                <a:latin typeface="Calibri" pitchFamily="34" charset="0"/>
                <a:ea typeface="Times New Roman" pitchFamily="18" charset="0"/>
                <a:cs typeface="Times New Roman" pitchFamily="18" charset="0"/>
              </a:rPr>
              <a:t>person? </a:t>
            </a:r>
          </a:p>
          <a:p>
            <a:pPr marL="0" marR="0" lvl="0" indent="0" algn="just" defTabSz="914400" rtl="0" eaLnBrk="0" fontAlgn="base" latinLnBrk="0" hangingPunct="0">
              <a:lnSpc>
                <a:spcPct val="100000"/>
              </a:lnSpc>
              <a:spcBef>
                <a:spcPct val="0"/>
              </a:spcBef>
              <a:spcAft>
                <a:spcPct val="0"/>
              </a:spcAft>
              <a:buClrTx/>
              <a:buSzTx/>
              <a:buFontTx/>
              <a:buNone/>
              <a:tabLst/>
            </a:pPr>
            <a:r>
              <a:rPr lang="en-US" sz="2800" dirty="0" smtClean="0">
                <a:latin typeface="Calibri" pitchFamily="34" charset="0"/>
                <a:ea typeface="Times New Roman" pitchFamily="18" charset="0"/>
                <a:cs typeface="Times New Roman" pitchFamily="18" charset="0"/>
              </a:rPr>
              <a:t>What do you need to address? </a:t>
            </a:r>
          </a:p>
          <a:p>
            <a:pPr marL="0" marR="0" lvl="0" indent="0" algn="just" defTabSz="914400" rtl="0" eaLnBrk="0" fontAlgn="base" latinLnBrk="0" hangingPunct="0">
              <a:lnSpc>
                <a:spcPct val="100000"/>
              </a:lnSpc>
              <a:spcBef>
                <a:spcPct val="0"/>
              </a:spcBef>
              <a:spcAft>
                <a:spcPct val="0"/>
              </a:spcAft>
              <a:buClrTx/>
              <a:buSzTx/>
              <a:buFontTx/>
              <a:buNone/>
              <a:tabLst/>
            </a:pPr>
            <a:r>
              <a:rPr lang="en-US" sz="2800" dirty="0" smtClean="0">
                <a:latin typeface="Calibri" pitchFamily="34" charset="0"/>
                <a:ea typeface="Times New Roman" pitchFamily="18" charset="0"/>
                <a:cs typeface="Times New Roman" pitchFamily="18" charset="0"/>
              </a:rPr>
              <a:t>(personally /professionally)</a:t>
            </a:r>
            <a:endParaRPr lang="en-GB" sz="2800" dirty="0" smtClean="0">
              <a:latin typeface="Calibri" pitchFamily="34"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Write down your overall long term career goals - where you want to be in two, five and 10 years' time. Then write down no more than three specific and achievable shorter term objectives, including the dates by which you want to achieve them</a:t>
            </a:r>
            <a:r>
              <a:rPr kumimoji="0" lang="en-GB" sz="28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(SMART)</a:t>
            </a: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p:txBody>
      </p:sp>
      <p:sp>
        <p:nvSpPr>
          <p:cNvPr id="24579" name="Rectangle 3"/>
          <p:cNvSpPr>
            <a:spLocks noChangeArrowheads="1"/>
          </p:cNvSpPr>
          <p:nvPr/>
        </p:nvSpPr>
        <p:spPr bwMode="auto">
          <a:xfrm>
            <a:off x="539552" y="5589240"/>
            <a:ext cx="7704856"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Include further training, job or role progression or</a:t>
            </a:r>
          </a:p>
          <a:p>
            <a:pPr marL="0" marR="0" lvl="0" indent="0" algn="l" defTabSz="914400" rtl="0" eaLnBrk="1" fontAlgn="base" latinLnBrk="0" hangingPunct="1">
              <a:lnSpc>
                <a:spcPct val="100000"/>
              </a:lnSpc>
              <a:spcBef>
                <a:spcPct val="0"/>
              </a:spcBef>
              <a:spcAft>
                <a:spcPct val="0"/>
              </a:spcAft>
              <a:buClrTx/>
              <a:buSzTx/>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changes in direction</a:t>
            </a:r>
            <a:r>
              <a:rPr kumimoji="0" lang="en-GB" sz="1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578">
                                            <p:txEl>
                                              <p:pRg st="3" end="3"/>
                                            </p:txEl>
                                          </p:spTgt>
                                        </p:tgtEl>
                                        <p:attrNameLst>
                                          <p:attrName>style.visibility</p:attrName>
                                        </p:attrNameLst>
                                      </p:cBhvr>
                                      <p:to>
                                        <p:strVal val="visible"/>
                                      </p:to>
                                    </p:set>
                                    <p:anim calcmode="lin" valueType="num">
                                      <p:cBhvr additive="base">
                                        <p:cTn id="7" dur="500" fill="hold"/>
                                        <p:tgtEl>
                                          <p:spTgt spid="24578">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4578">
                                            <p:txEl>
                                              <p:pRg st="4" end="4"/>
                                            </p:txEl>
                                          </p:spTgt>
                                        </p:tgtEl>
                                        <p:attrNameLst>
                                          <p:attrName>style.visibility</p:attrName>
                                        </p:attrNameLst>
                                      </p:cBhvr>
                                      <p:to>
                                        <p:strVal val="visible"/>
                                      </p:to>
                                    </p:set>
                                    <p:anim calcmode="lin" valueType="num">
                                      <p:cBhvr additive="base">
                                        <p:cTn id="13" dur="500" fill="hold"/>
                                        <p:tgtEl>
                                          <p:spTgt spid="24578">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78">
                                            <p:txEl>
                                              <p:pRg st="4" end="4"/>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4578">
                                            <p:txEl>
                                              <p:pRg st="5" end="5"/>
                                            </p:txEl>
                                          </p:spTgt>
                                        </p:tgtEl>
                                        <p:attrNameLst>
                                          <p:attrName>style.visibility</p:attrName>
                                        </p:attrNameLst>
                                      </p:cBhvr>
                                      <p:to>
                                        <p:strVal val="visible"/>
                                      </p:to>
                                    </p:set>
                                    <p:anim calcmode="lin" valueType="num">
                                      <p:cBhvr additive="base">
                                        <p:cTn id="17" dur="500" fill="hold"/>
                                        <p:tgtEl>
                                          <p:spTgt spid="24578">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457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4578">
                                            <p:txEl>
                                              <p:pRg st="6" end="6"/>
                                            </p:txEl>
                                          </p:spTgt>
                                        </p:tgtEl>
                                        <p:attrNameLst>
                                          <p:attrName>style.visibility</p:attrName>
                                        </p:attrNameLst>
                                      </p:cBhvr>
                                      <p:to>
                                        <p:strVal val="visible"/>
                                      </p:to>
                                    </p:set>
                                    <p:anim calcmode="lin" valueType="num">
                                      <p:cBhvr additive="base">
                                        <p:cTn id="23" dur="500" fill="hold"/>
                                        <p:tgtEl>
                                          <p:spTgt spid="24578">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457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4579">
                                            <p:txEl>
                                              <p:pRg st="0" end="0"/>
                                            </p:txEl>
                                          </p:spTgt>
                                        </p:tgtEl>
                                        <p:attrNameLst>
                                          <p:attrName>style.visibility</p:attrName>
                                        </p:attrNameLst>
                                      </p:cBhvr>
                                      <p:to>
                                        <p:strVal val="visible"/>
                                      </p:to>
                                    </p:set>
                                    <p:anim calcmode="lin" valueType="num">
                                      <p:cBhvr additive="base">
                                        <p:cTn id="29" dur="5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4579">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4579">
                                            <p:txEl>
                                              <p:pRg st="1" end="1"/>
                                            </p:txEl>
                                          </p:spTgt>
                                        </p:tgtEl>
                                        <p:attrNameLst>
                                          <p:attrName>style.visibility</p:attrName>
                                        </p:attrNameLst>
                                      </p:cBhvr>
                                      <p:to>
                                        <p:strVal val="visible"/>
                                      </p:to>
                                    </p:set>
                                    <p:anim calcmode="lin" valueType="num">
                                      <p:cBhvr additive="base">
                                        <p:cTn id="33" dur="5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457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ChangeArrowheads="1"/>
          </p:cNvSpPr>
          <p:nvPr/>
        </p:nvSpPr>
        <p:spPr bwMode="auto">
          <a:xfrm>
            <a:off x="539552" y="404664"/>
            <a:ext cx="7848872" cy="569386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1" i="1"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When should I review the progress?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This step is essential! </a:t>
            </a:r>
          </a:p>
          <a:p>
            <a:pPr marL="0" marR="0" lvl="0" indent="0" algn="l" defTabSz="914400" rtl="0" eaLnBrk="0" fontAlgn="base" latinLnBrk="0" hangingPunct="0">
              <a:lnSpc>
                <a:spcPct val="100000"/>
              </a:lnSpc>
              <a:spcBef>
                <a:spcPct val="0"/>
              </a:spcBef>
              <a:spcAft>
                <a:spcPct val="0"/>
              </a:spcAft>
              <a:buClrTx/>
              <a:buSzTx/>
              <a:buFontTx/>
              <a:buNone/>
              <a:tabLst/>
            </a:pPr>
            <a:endParaRPr lang="en-GB" sz="2800" dirty="0" smtClean="0">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You'll need to set a date in advance for review of the objectives you've set yourself. You can either do this from one </a:t>
            </a:r>
            <a:r>
              <a:rPr lang="en-GB" sz="2800" dirty="0" smtClean="0">
                <a:latin typeface="Calibri" pitchFamily="34" charset="0"/>
                <a:ea typeface="Times New Roman" pitchFamily="18" charset="0"/>
                <a:cs typeface="Times New Roman" pitchFamily="18" charset="0"/>
              </a:rPr>
              <a:t>month</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to the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next,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or decide to review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less regularly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once every three, six or 12 months. </a:t>
            </a:r>
          </a:p>
          <a:p>
            <a:pPr marL="0" marR="0" lvl="0" indent="0" algn="l" defTabSz="914400" rtl="0" eaLnBrk="0" fontAlgn="base" latinLnBrk="0" hangingPunct="0">
              <a:lnSpc>
                <a:spcPct val="100000"/>
              </a:lnSpc>
              <a:spcBef>
                <a:spcPct val="0"/>
              </a:spcBef>
              <a:spcAft>
                <a:spcPct val="0"/>
              </a:spcAft>
              <a:buClrTx/>
              <a:buSzTx/>
              <a:buFontTx/>
              <a:buNone/>
              <a:tabLst/>
            </a:pPr>
            <a:endParaRPr lang="en-GB" sz="2800" dirty="0" smtClean="0">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Put it in your diary and do it! </a:t>
            </a:r>
          </a:p>
          <a:p>
            <a:pPr marL="0" marR="0" lvl="0" indent="0" algn="l" defTabSz="914400" rtl="0" eaLnBrk="0" fontAlgn="base" latinLnBrk="0" hangingPunct="0">
              <a:lnSpc>
                <a:spcPct val="100000"/>
              </a:lnSpc>
              <a:spcBef>
                <a:spcPct val="0"/>
              </a:spcBef>
              <a:spcAft>
                <a:spcPct val="0"/>
              </a:spcAft>
              <a:buClrTx/>
              <a:buSzTx/>
              <a:buFontTx/>
              <a:buNone/>
              <a:tabLst/>
            </a:pPr>
            <a:endParaRPr lang="en-GB" sz="2800" dirty="0" smtClean="0">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The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‘cycle’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of continuing professional development </a:t>
            </a:r>
          </a:p>
          <a:p>
            <a:pPr marL="0" marR="0" lvl="0" indent="0" algn="l" defTabSz="914400" rtl="0" eaLnBrk="0" fontAlgn="base" latinLnBrk="0" hangingPunct="0">
              <a:lnSpc>
                <a:spcPct val="100000"/>
              </a:lnSpc>
              <a:spcBef>
                <a:spcPct val="0"/>
              </a:spcBef>
              <a:spcAft>
                <a:spcPct val="0"/>
              </a:spcAft>
              <a:buClrTx/>
              <a:buSzTx/>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has begun.</a:t>
            </a: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p:txBody>
      </p:sp>
      <p:sp>
        <p:nvSpPr>
          <p:cNvPr id="2" name="TextBox 1"/>
          <p:cNvSpPr txBox="1"/>
          <p:nvPr/>
        </p:nvSpPr>
        <p:spPr>
          <a:xfrm>
            <a:off x="3923928" y="6237312"/>
            <a:ext cx="5112568" cy="461665"/>
          </a:xfrm>
          <a:prstGeom prst="rect">
            <a:avLst/>
          </a:prstGeom>
          <a:noFill/>
        </p:spPr>
        <p:txBody>
          <a:bodyPr wrap="square" rtlCol="0">
            <a:spAutoFit/>
          </a:bodyPr>
          <a:lstStyle/>
          <a:p>
            <a:r>
              <a:rPr lang="en-GB" sz="2400" b="1" dirty="0" smtClean="0">
                <a:solidFill>
                  <a:srgbClr val="0070C0"/>
                </a:solidFill>
              </a:rPr>
              <a:t>Excel Log and Plan review</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553">
                                            <p:txEl>
                                              <p:pRg st="2" end="2"/>
                                            </p:txEl>
                                          </p:spTgt>
                                        </p:tgtEl>
                                        <p:attrNameLst>
                                          <p:attrName>style.visibility</p:attrName>
                                        </p:attrNameLst>
                                      </p:cBhvr>
                                      <p:to>
                                        <p:strVal val="visible"/>
                                      </p:to>
                                    </p:set>
                                    <p:anim calcmode="lin" valueType="num">
                                      <p:cBhvr additive="base">
                                        <p:cTn id="7" dur="500" fill="hold"/>
                                        <p:tgtEl>
                                          <p:spTgt spid="2355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3553">
                                            <p:txEl>
                                              <p:pRg st="4" end="4"/>
                                            </p:txEl>
                                          </p:spTgt>
                                        </p:tgtEl>
                                        <p:attrNameLst>
                                          <p:attrName>style.visibility</p:attrName>
                                        </p:attrNameLst>
                                      </p:cBhvr>
                                      <p:to>
                                        <p:strVal val="visible"/>
                                      </p:to>
                                    </p:set>
                                    <p:anim calcmode="lin" valueType="num">
                                      <p:cBhvr additive="base">
                                        <p:cTn id="13" dur="500" fill="hold"/>
                                        <p:tgtEl>
                                          <p:spTgt spid="2355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3553">
                                            <p:txEl>
                                              <p:pRg st="6" end="6"/>
                                            </p:txEl>
                                          </p:spTgt>
                                        </p:tgtEl>
                                        <p:attrNameLst>
                                          <p:attrName>style.visibility</p:attrName>
                                        </p:attrNameLst>
                                      </p:cBhvr>
                                      <p:to>
                                        <p:strVal val="visible"/>
                                      </p:to>
                                    </p:set>
                                    <p:anim calcmode="lin" valueType="num">
                                      <p:cBhvr additive="base">
                                        <p:cTn id="19" dur="500" fill="hold"/>
                                        <p:tgtEl>
                                          <p:spTgt spid="2355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3553">
                                            <p:txEl>
                                              <p:pRg st="8" end="8"/>
                                            </p:txEl>
                                          </p:spTgt>
                                        </p:tgtEl>
                                        <p:attrNameLst>
                                          <p:attrName>style.visibility</p:attrName>
                                        </p:attrNameLst>
                                      </p:cBhvr>
                                      <p:to>
                                        <p:strVal val="visible"/>
                                      </p:to>
                                    </p:set>
                                    <p:anim calcmode="lin" valueType="num">
                                      <p:cBhvr additive="base">
                                        <p:cTn id="25" dur="500" fill="hold"/>
                                        <p:tgtEl>
                                          <p:spTgt spid="2355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3">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3553">
                                            <p:txEl>
                                              <p:pRg st="9" end="9"/>
                                            </p:txEl>
                                          </p:spTgt>
                                        </p:tgtEl>
                                        <p:attrNameLst>
                                          <p:attrName>style.visibility</p:attrName>
                                        </p:attrNameLst>
                                      </p:cBhvr>
                                      <p:to>
                                        <p:strVal val="visible"/>
                                      </p:to>
                                    </p:set>
                                    <p:anim calcmode="lin" valueType="num">
                                      <p:cBhvr additive="base">
                                        <p:cTn id="29" dur="500" fill="hold"/>
                                        <p:tgtEl>
                                          <p:spTgt spid="23553">
                                            <p:txEl>
                                              <p:pRg st="9" end="9"/>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355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 calcmode="lin" valueType="num">
                                      <p:cBhvr additive="base">
                                        <p:cTn id="35" dur="500" fill="hold"/>
                                        <p:tgtEl>
                                          <p:spTgt spid="2"/>
                                        </p:tgtEl>
                                        <p:attrNameLst>
                                          <p:attrName>ppt_x</p:attrName>
                                        </p:attrNameLst>
                                      </p:cBhvr>
                                      <p:tavLst>
                                        <p:tav tm="0">
                                          <p:val>
                                            <p:strVal val="#ppt_x"/>
                                          </p:val>
                                        </p:tav>
                                        <p:tav tm="100000">
                                          <p:val>
                                            <p:strVal val="#ppt_x"/>
                                          </p:val>
                                        </p:tav>
                                      </p:tavLst>
                                    </p:anim>
                                    <p:anim calcmode="lin" valueType="num">
                                      <p:cBhvr additive="base">
                                        <p:cTn id="3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382013174"/>
              </p:ext>
            </p:extLst>
          </p:nvPr>
        </p:nvGraphicFramePr>
        <p:xfrm>
          <a:off x="107504" y="157142"/>
          <a:ext cx="8712971" cy="6656234"/>
        </p:xfrm>
        <a:graphic>
          <a:graphicData uri="http://schemas.openxmlformats.org/drawingml/2006/table">
            <a:tbl>
              <a:tblPr/>
              <a:tblGrid>
                <a:gridCol w="788799"/>
                <a:gridCol w="788799"/>
                <a:gridCol w="788799"/>
                <a:gridCol w="788799"/>
                <a:gridCol w="788799"/>
                <a:gridCol w="788799"/>
                <a:gridCol w="557225"/>
                <a:gridCol w="521041"/>
                <a:gridCol w="962479"/>
                <a:gridCol w="1244710"/>
                <a:gridCol w="347361"/>
                <a:gridCol w="347361"/>
              </a:tblGrid>
              <a:tr h="221443">
                <a:tc>
                  <a:txBody>
                    <a:bodyPr/>
                    <a:lstStyle/>
                    <a:p>
                      <a:pPr algn="l" fontAlgn="b"/>
                      <a:endParaRPr lang="en-GB" sz="400" b="0" i="0" u="none" strike="noStrike" dirty="0">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dirty="0">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198755">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dirty="0">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dirty="0">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209788">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442889">
                <a:tc gridSpan="6">
                  <a:txBody>
                    <a:bodyPr/>
                    <a:lstStyle/>
                    <a:p>
                      <a:pPr algn="l" fontAlgn="t"/>
                      <a:r>
                        <a:rPr lang="en-GB" sz="400" b="1" i="0" u="none" strike="noStrike" dirty="0">
                          <a:latin typeface="Arial"/>
                        </a:rPr>
                        <a:t>Professional </a:t>
                      </a:r>
                      <a:r>
                        <a:rPr lang="en-GB" sz="1200" b="1" i="0" u="none" strike="noStrike" dirty="0">
                          <a:latin typeface="Arial"/>
                        </a:rPr>
                        <a:t>Personal Development</a:t>
                      </a:r>
                      <a:br>
                        <a:rPr lang="en-GB" sz="1200" b="1" i="0" u="none" strike="noStrike" dirty="0">
                          <a:latin typeface="Arial"/>
                        </a:rPr>
                      </a:br>
                      <a:r>
                        <a:rPr lang="en-GB" sz="1200" b="1" i="0" u="none" strike="noStrike" dirty="0">
                          <a:latin typeface="Arial"/>
                        </a:rPr>
                        <a:t>Continuing Professional Development Record</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4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1"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1"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1" i="0" u="none" strike="noStrike">
                        <a:latin typeface="Arial"/>
                      </a:endParaRPr>
                    </a:p>
                  </a:txBody>
                  <a:tcPr marL="3797" marR="3797" marT="3797" marB="0" anchor="b">
                    <a:lnL>
                      <a:noFill/>
                    </a:lnL>
                    <a:lnR>
                      <a:noFill/>
                    </a:lnR>
                    <a:lnT>
                      <a:noFill/>
                    </a:lnT>
                    <a:lnB>
                      <a:noFill/>
                    </a:lnB>
                  </a:tcPr>
                </a:tc>
              </a:tr>
              <a:tr h="209788">
                <a:tc gridSpan="2">
                  <a:txBody>
                    <a:bodyPr/>
                    <a:lstStyle/>
                    <a:p>
                      <a:pPr algn="l" fontAlgn="b"/>
                      <a:r>
                        <a:rPr lang="en-GB" sz="1200" b="1" i="0" u="none" strike="noStrike" dirty="0">
                          <a:latin typeface="Arial"/>
                        </a:rPr>
                        <a:t>Name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1" i="0" u="none" strike="noStrike" dirty="0">
                          <a:latin typeface="Arial"/>
                        </a:rPr>
                        <a:t>Student Number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1" i="0" u="none" strike="noStrike">
                          <a:latin typeface="Arial"/>
                        </a:rPr>
                        <a:t>Discipline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326340">
                <a:tc gridSpan="2">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0" i="0" u="none" strike="noStrike" dirty="0">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0" i="0" u="none" strike="noStrike" dirty="0">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209788">
                <a:tc gridSpan="8">
                  <a:txBody>
                    <a:bodyPr/>
                    <a:lstStyle/>
                    <a:p>
                      <a:pPr algn="l" fontAlgn="b"/>
                      <a:r>
                        <a:rPr lang="en-GB" sz="1200" b="1" i="0" u="none" strike="noStrike">
                          <a:latin typeface="Arial"/>
                        </a:rPr>
                        <a:t>CPD Plan</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209788">
                <a:tc gridSpan="2">
                  <a:txBody>
                    <a:bodyPr/>
                    <a:lstStyle/>
                    <a:p>
                      <a:pPr algn="l" fontAlgn="b"/>
                      <a:r>
                        <a:rPr lang="en-GB" sz="1200" b="1" i="0" u="none" strike="noStrike" dirty="0">
                          <a:latin typeface="Arial"/>
                        </a:rPr>
                        <a:t>Learning</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1" i="0" u="none" strike="noStrike" dirty="0">
                          <a:latin typeface="Arial"/>
                        </a:rPr>
                        <a:t>Classification/Type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1" i="0" u="none" strike="noStrike" dirty="0">
                          <a:latin typeface="Arial"/>
                        </a:rPr>
                        <a:t>Objective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1200" b="1" i="0" u="none" strike="noStrike">
                          <a:latin typeface="Arial"/>
                        </a:rPr>
                        <a:t>Start Date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200" b="1" i="0" u="none" strike="noStrike">
                          <a:latin typeface="Arial"/>
                        </a:rPr>
                        <a:t>Time Scale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221443">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dirty="0">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198755">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198755">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198755">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dirty="0">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209788">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dirty="0">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r>
              <a:tr h="209788">
                <a:tc gridSpan="9">
                  <a:txBody>
                    <a:bodyPr/>
                    <a:lstStyle/>
                    <a:p>
                      <a:pPr algn="l" fontAlgn="b"/>
                      <a:r>
                        <a:rPr lang="en-GB" sz="1200" b="1" i="0" u="none" strike="noStrike" dirty="0">
                          <a:latin typeface="Arial"/>
                        </a:rPr>
                        <a:t>CPD Log</a:t>
                      </a:r>
                    </a:p>
                  </a:txBody>
                  <a:tcPr marL="3797" marR="3797" marT="3797"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b"/>
                      <a:r>
                        <a:rPr lang="en-GB" sz="1200" b="0" i="0" u="none" strike="noStrike">
                          <a:latin typeface="Arial"/>
                        </a:rPr>
                        <a:t> </a:t>
                      </a:r>
                    </a:p>
                  </a:txBody>
                  <a:tcPr marL="3797" marR="3797" marT="3797"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209788">
                <a:tc>
                  <a:txBody>
                    <a:bodyPr/>
                    <a:lstStyle/>
                    <a:p>
                      <a:pPr algn="l" fontAlgn="b"/>
                      <a:r>
                        <a:rPr lang="en-GB" sz="1200" b="1" i="0" u="none" strike="noStrike">
                          <a:latin typeface="Arial"/>
                        </a:rPr>
                        <a:t>Date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200" b="1" i="0" u="none" strike="noStrike" dirty="0">
                          <a:latin typeface="Arial"/>
                        </a:rPr>
                        <a:t>Duration</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l" fontAlgn="b"/>
                      <a:r>
                        <a:rPr lang="en-GB" sz="1200" b="1" i="0" u="none" strike="noStrike">
                          <a:latin typeface="Arial"/>
                        </a:rPr>
                        <a:t>Classification/Type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1" i="0" u="none" strike="noStrike" dirty="0">
                          <a:latin typeface="Arial"/>
                        </a:rPr>
                        <a:t>Objective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1200" b="1" i="0" u="none" strike="noStrike" dirty="0">
                          <a:latin typeface="Arial"/>
                        </a:rPr>
                        <a:t>Learning / Outcome / Benefits</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1200" b="1" i="0" u="none" strike="noStrike">
                          <a:latin typeface="Arial"/>
                        </a:rPr>
                        <a:t>Reflection</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1200" b="0" i="0" u="none" strike="noStrike" dirty="0">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1200" b="0" i="0" u="none" strike="noStrike" dirty="0">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dirty="0">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dirty="0">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09788">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09788">
                <a:tc gridSpan="9">
                  <a:txBody>
                    <a:bodyPr/>
                    <a:lstStyle/>
                    <a:p>
                      <a:pPr algn="l" fontAlgn="b"/>
                      <a:r>
                        <a:rPr lang="en-GB" sz="1200" b="1" i="0" u="none" strike="noStrike" dirty="0">
                          <a:latin typeface="Arial"/>
                        </a:rPr>
                        <a:t>Professional Development (Evaluation of progress/development in 2018)</a:t>
                      </a:r>
                    </a:p>
                  </a:txBody>
                  <a:tcPr marL="3797" marR="3797" marT="3797"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198755">
                <a:tc gridSpan="1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209788">
                <a:tc gridSpan="9">
                  <a:txBody>
                    <a:bodyPr/>
                    <a:lstStyle/>
                    <a:p>
                      <a:pPr algn="l" fontAlgn="b"/>
                      <a:r>
                        <a:rPr lang="en-GB" sz="1200" b="1" i="0" u="none" strike="noStrike" dirty="0">
                          <a:latin typeface="Arial"/>
                        </a:rPr>
                        <a:t>Planning for 2019 (Brief notes about plans for 2019)</a:t>
                      </a:r>
                    </a:p>
                  </a:txBody>
                  <a:tcPr marL="3797" marR="3797" marT="3797"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198755">
                <a:tc gridSpan="1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221443">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r>
              <a:tr h="221443">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dirty="0">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dirty="0">
                        <a:latin typeface="Arial"/>
                      </a:endParaRPr>
                    </a:p>
                  </a:txBody>
                  <a:tcPr marL="3797" marR="3797" marT="3797" marB="0" anchor="b">
                    <a:lnL>
                      <a:noFill/>
                    </a:lnL>
                    <a:lnR>
                      <a:noFill/>
                    </a:lnR>
                    <a:lnT>
                      <a:noFill/>
                    </a:lnT>
                    <a:lnB>
                      <a:noFill/>
                    </a:lnB>
                  </a:tcPr>
                </a:tc>
              </a:tr>
            </a:tbl>
          </a:graphicData>
        </a:graphic>
      </p:graphicFrame>
      <p:sp>
        <p:nvSpPr>
          <p:cNvPr id="3" name="TextBox 2"/>
          <p:cNvSpPr txBox="1"/>
          <p:nvPr/>
        </p:nvSpPr>
        <p:spPr>
          <a:xfrm>
            <a:off x="179512" y="116632"/>
            <a:ext cx="3744416" cy="369332"/>
          </a:xfrm>
          <a:prstGeom prst="rect">
            <a:avLst/>
          </a:prstGeom>
          <a:noFill/>
        </p:spPr>
        <p:txBody>
          <a:bodyPr wrap="square" rtlCol="0">
            <a:spAutoFit/>
          </a:bodyPr>
          <a:lstStyle/>
          <a:p>
            <a:r>
              <a:rPr lang="en-GB" dirty="0" smtClean="0"/>
              <a:t>EXCEL SPREADSHEET LOG / PLAN</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733573298"/>
              </p:ext>
            </p:extLst>
          </p:nvPr>
        </p:nvGraphicFramePr>
        <p:xfrm>
          <a:off x="179513" y="116634"/>
          <a:ext cx="8784974" cy="6480718"/>
        </p:xfrm>
        <a:graphic>
          <a:graphicData uri="http://schemas.openxmlformats.org/drawingml/2006/table">
            <a:tbl>
              <a:tblPr/>
              <a:tblGrid>
                <a:gridCol w="755528"/>
                <a:gridCol w="755528"/>
                <a:gridCol w="755528"/>
                <a:gridCol w="757266"/>
                <a:gridCol w="757266"/>
                <a:gridCol w="757266"/>
                <a:gridCol w="534950"/>
                <a:gridCol w="500211"/>
                <a:gridCol w="924003"/>
                <a:gridCol w="541897"/>
                <a:gridCol w="333474"/>
                <a:gridCol w="1412057"/>
              </a:tblGrid>
              <a:tr h="204325">
                <a:tc gridSpan="3">
                  <a:txBody>
                    <a:bodyPr/>
                    <a:lstStyle/>
                    <a:p>
                      <a:pPr algn="l" fontAlgn="b"/>
                      <a:r>
                        <a:rPr lang="en-GB" sz="400" b="1" i="0" u="none" strike="noStrike" dirty="0">
                          <a:solidFill>
                            <a:srgbClr val="FF0000"/>
                          </a:solidFill>
                          <a:latin typeface="Arial"/>
                        </a:rPr>
                        <a:t>AN EXAMPLE OF COMPLETED DATA (NOT EXHAUSTIVE)</a:t>
                      </a:r>
                    </a:p>
                  </a:txBody>
                  <a:tcPr marL="3614" marR="3614" marT="3614" marB="0" anchor="b">
                    <a:lnL>
                      <a:noFill/>
                    </a:lnL>
                    <a:lnR>
                      <a:noFill/>
                    </a:lnR>
                    <a:lnT>
                      <a:noFill/>
                    </a:lnT>
                    <a:lnB>
                      <a:noFill/>
                    </a:lnB>
                  </a:tcPr>
                </a:tc>
                <a:tc hMerge="1">
                  <a:txBody>
                    <a:bodyPr/>
                    <a:lstStyle/>
                    <a:p>
                      <a:endParaRPr lang="en-GB"/>
                    </a:p>
                  </a:txBody>
                  <a:tcPr/>
                </a:tc>
                <a:tc hMerge="1">
                  <a:txBody>
                    <a:bodyPr/>
                    <a:lstStyle/>
                    <a:p>
                      <a:endParaRPr lang="en-GB"/>
                    </a:p>
                  </a:txBody>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22594">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592542">
                <a:tc gridSpan="6">
                  <a:txBody>
                    <a:bodyPr/>
                    <a:lstStyle/>
                    <a:p>
                      <a:pPr algn="l" fontAlgn="t"/>
                      <a:r>
                        <a:rPr lang="en-GB" sz="600" b="1" i="0" u="none" strike="noStrike" dirty="0">
                          <a:latin typeface="Arial"/>
                        </a:rPr>
                        <a:t>Professional Personal Development</a:t>
                      </a:r>
                      <a:br>
                        <a:rPr lang="en-GB" sz="600" b="1" i="0" u="none" strike="noStrike" dirty="0">
                          <a:latin typeface="Arial"/>
                        </a:rPr>
                      </a:br>
                      <a:r>
                        <a:rPr lang="en-GB" sz="600" b="1" i="0" u="none" strike="noStrike" dirty="0">
                          <a:latin typeface="Arial"/>
                        </a:rPr>
                        <a:t>Continuing Professional Development Record</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1"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1"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1" i="0" u="none" strike="noStrike">
                        <a:latin typeface="Arial"/>
                      </a:endParaRPr>
                    </a:p>
                  </a:txBody>
                  <a:tcPr marL="3614" marR="3614" marT="3614" marB="0" anchor="b">
                    <a:lnL>
                      <a:noFill/>
                    </a:lnL>
                    <a:lnR>
                      <a:noFill/>
                    </a:lnR>
                    <a:lnT>
                      <a:noFill/>
                    </a:lnT>
                    <a:lnB>
                      <a:noFill/>
                    </a:lnB>
                  </a:tcPr>
                </a:tc>
              </a:tr>
              <a:tr h="122594">
                <a:tc gridSpan="2">
                  <a:txBody>
                    <a:bodyPr/>
                    <a:lstStyle/>
                    <a:p>
                      <a:pPr algn="l" fontAlgn="b"/>
                      <a:r>
                        <a:rPr lang="en-GB" sz="600" b="1" i="0" u="none" strike="noStrike">
                          <a:latin typeface="Arial"/>
                        </a:rPr>
                        <a:t>Name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1" i="0" u="none" strike="noStrike">
                          <a:latin typeface="Arial"/>
                        </a:rPr>
                        <a:t>Student Number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1" i="0" u="none" strike="noStrike">
                          <a:latin typeface="Arial"/>
                        </a:rPr>
                        <a:t>Discipline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90702">
                <a:tc gridSpan="2">
                  <a:txBody>
                    <a:bodyPr/>
                    <a:lstStyle/>
                    <a:p>
                      <a:pPr algn="l" fontAlgn="b"/>
                      <a:r>
                        <a:rPr lang="en-GB" sz="600" b="0" i="0" u="none" strike="noStrike">
                          <a:latin typeface="Arial"/>
                        </a:rPr>
                        <a:t>A Jones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1795842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Project and Construction Management</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22594">
                <a:tc gridSpan="8">
                  <a:txBody>
                    <a:bodyPr/>
                    <a:lstStyle/>
                    <a:p>
                      <a:pPr algn="l" fontAlgn="b"/>
                      <a:r>
                        <a:rPr lang="en-GB" sz="600" b="1" i="0" u="none" strike="noStrike">
                          <a:latin typeface="Arial"/>
                        </a:rPr>
                        <a:t>CPD Plan</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22594">
                <a:tc gridSpan="2">
                  <a:txBody>
                    <a:bodyPr/>
                    <a:lstStyle/>
                    <a:p>
                      <a:pPr algn="l" fontAlgn="b"/>
                      <a:r>
                        <a:rPr lang="en-GB" sz="600" b="1" i="0" u="none" strike="noStrike">
                          <a:latin typeface="Arial"/>
                        </a:rPr>
                        <a:t>Learning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1" i="0" u="none" strike="noStrike">
                          <a:latin typeface="Arial"/>
                        </a:rPr>
                        <a:t>Classification/Type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1" i="0" u="none" strike="noStrike">
                          <a:latin typeface="Arial"/>
                        </a:rPr>
                        <a:t>Objective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1" i="0" u="none" strike="noStrike">
                          <a:latin typeface="Arial"/>
                        </a:rPr>
                        <a:t>Start Date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600" b="1" i="0" u="none" strike="noStrike">
                          <a:latin typeface="Arial"/>
                        </a:rPr>
                        <a:t>Time Scale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466314">
                <a:tc gridSpan="2">
                  <a:txBody>
                    <a:bodyPr/>
                    <a:lstStyle/>
                    <a:p>
                      <a:pPr algn="l" fontAlgn="b"/>
                      <a:r>
                        <a:rPr lang="en-GB" sz="600" b="0" i="0" u="none" strike="noStrike">
                          <a:latin typeface="Arial"/>
                        </a:rPr>
                        <a:t>Efficient project Management</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Company in-house training (3 x one-day training courses)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To understand the principles of setting up and running a successful project using the company's approve project management systems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0" i="0" u="none" strike="noStrike">
                          <a:latin typeface="Arial"/>
                        </a:rPr>
                        <a:t>Jan-12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3 months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dirty="0">
                        <a:latin typeface="Arial"/>
                      </a:endParaRPr>
                    </a:p>
                  </a:txBody>
                  <a:tcPr marL="3614" marR="3614" marT="3614" marB="0" anchor="b">
                    <a:lnL>
                      <a:noFill/>
                    </a:lnL>
                    <a:lnR>
                      <a:noFill/>
                    </a:lnR>
                    <a:lnT>
                      <a:noFill/>
                    </a:lnT>
                    <a:lnB>
                      <a:noFill/>
                    </a:lnB>
                  </a:tcPr>
                </a:tc>
              </a:tr>
              <a:tr h="592542">
                <a:tc gridSpan="2">
                  <a:txBody>
                    <a:bodyPr/>
                    <a:lstStyle/>
                    <a:p>
                      <a:pPr algn="l" fontAlgn="b"/>
                      <a:r>
                        <a:rPr lang="en-GB" sz="600" b="0" i="0" u="none" strike="noStrike">
                          <a:latin typeface="Arial"/>
                        </a:rPr>
                        <a:t>BIM - what it is and the effect it will have on the industry</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External Workshop, self reading, and web forums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To understand the current initiatives with regard to BIM and what it is. To be able to translate this into what it means for our company and how the survey department can develop enhanced BIM services for clients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0" i="0" u="none" strike="noStrike">
                          <a:latin typeface="Arial"/>
                        </a:rPr>
                        <a:t>Mar-12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9 months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367785">
                <a:tc gridSpan="2">
                  <a:txBody>
                    <a:bodyPr/>
                    <a:lstStyle/>
                    <a:p>
                      <a:pPr algn="l" fontAlgn="b"/>
                      <a:r>
                        <a:rPr lang="en-GB" sz="600" b="0" i="0" u="none" strike="noStrike">
                          <a:latin typeface="Arial"/>
                        </a:rPr>
                        <a:t>Macros &amp; Visual Basic programming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Self Learning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To learn and understand enough visual basic programming to be able to develop Excel Macros for survey computations.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0" i="0" u="none" strike="noStrike">
                          <a:latin typeface="Arial"/>
                        </a:rPr>
                        <a:t>Jan-12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Ongoing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21686">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22594">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r>
              <a:tr h="122594">
                <a:tc gridSpan="9">
                  <a:txBody>
                    <a:bodyPr/>
                    <a:lstStyle/>
                    <a:p>
                      <a:pPr algn="l" fontAlgn="b"/>
                      <a:r>
                        <a:rPr lang="en-GB" sz="600" b="1" i="0" u="none" strike="noStrike">
                          <a:latin typeface="Arial"/>
                        </a:rPr>
                        <a:t>CPD Log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236563">
                <a:tc>
                  <a:txBody>
                    <a:bodyPr/>
                    <a:lstStyle/>
                    <a:p>
                      <a:pPr algn="l" fontAlgn="b"/>
                      <a:r>
                        <a:rPr lang="en-GB" sz="600" b="1" i="0" u="none" strike="noStrike">
                          <a:latin typeface="Arial"/>
                        </a:rPr>
                        <a:t>Date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600" b="1" i="0" u="none" strike="noStrike">
                          <a:latin typeface="Arial"/>
                        </a:rPr>
                        <a:t>Duration / CPD Points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l" fontAlgn="b"/>
                      <a:r>
                        <a:rPr lang="en-GB" sz="600" b="1" i="0" u="none" strike="noStrike">
                          <a:latin typeface="Arial"/>
                        </a:rPr>
                        <a:t>Classification / Type / Activity</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1" i="0" u="none" strike="noStrike">
                          <a:latin typeface="Arial"/>
                        </a:rPr>
                        <a:t>Objective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1" i="0" u="none" strike="noStrike">
                          <a:latin typeface="Arial"/>
                        </a:rPr>
                        <a:t>Learning / Outcome / Benefits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600" b="1" i="0" u="none" strike="noStrike">
                          <a:latin typeface="Arial"/>
                        </a:rPr>
                        <a:t>Reflection</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36563">
                <a:tc>
                  <a:txBody>
                    <a:bodyPr/>
                    <a:lstStyle/>
                    <a:p>
                      <a:pPr algn="l" fontAlgn="b"/>
                      <a:r>
                        <a:rPr lang="en-GB" sz="600" b="0" i="0" u="none" strike="noStrike">
                          <a:latin typeface="Arial"/>
                        </a:rPr>
                        <a:t>10 January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1 day (5)</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In-house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Part 1 of 3 day Project Management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Basics of Project Management, Project Start-up</a:t>
                      </a:r>
                      <a:br>
                        <a:rPr lang="en-GB" sz="600" b="0" i="0" u="none" strike="noStrike">
                          <a:latin typeface="Arial"/>
                        </a:rPr>
                      </a:br>
                      <a:r>
                        <a:rPr lang="en-GB" sz="600" b="0" i="0" u="none" strike="noStrike">
                          <a:latin typeface="Arial"/>
                        </a:rPr>
                        <a:t>Where to find all PM templates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Prepare for Part 2 and review templates already in place</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45189">
                <a:tc>
                  <a:txBody>
                    <a:bodyPr/>
                    <a:lstStyle/>
                    <a:p>
                      <a:pPr algn="l" fontAlgn="b"/>
                      <a:r>
                        <a:rPr lang="en-GB" sz="600" b="0" i="0" u="none" strike="noStrike">
                          <a:latin typeface="Arial"/>
                        </a:rPr>
                        <a:t>14 February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1 day (5)</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In-house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Part 2 of 3 day Project Management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The management and control of time, cost, quality, scope, benefits &amp; risk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Prepare for Part 3 and consider examples for discussion</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367785">
                <a:tc>
                  <a:txBody>
                    <a:bodyPr/>
                    <a:lstStyle/>
                    <a:p>
                      <a:pPr algn="l" fontAlgn="b"/>
                      <a:r>
                        <a:rPr lang="en-GB" sz="600" b="0" i="0" u="none" strike="noStrike">
                          <a:latin typeface="Arial"/>
                        </a:rPr>
                        <a:t>02 March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1 hour (1)</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ICES Magazine - Reading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Understanding of BIM</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How BIM is important to the construction industry and how the government is promoting this initiative. Direction to further reading.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Further investigation of BIM and its implementation</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72433">
                <a:tc>
                  <a:txBody>
                    <a:bodyPr/>
                    <a:lstStyle/>
                    <a:p>
                      <a:pPr algn="l" fontAlgn="b"/>
                      <a:r>
                        <a:rPr lang="en-GB" sz="600" b="0" i="0" u="none" strike="noStrike">
                          <a:latin typeface="Arial"/>
                        </a:rPr>
                        <a:t>13 March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evening meeting (2)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ICES  Meeting - Presentation on BIM</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How BIM affects civil engineering surveyors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The use of BIM, how it will be specified on future government projects. BIM technologies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Implement theory into practice</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52000">
                <a:tc>
                  <a:txBody>
                    <a:bodyPr/>
                    <a:lstStyle/>
                    <a:p>
                      <a:pPr algn="l" fontAlgn="b"/>
                      <a:r>
                        <a:rPr lang="en-GB" sz="600" b="0" i="0" u="none" strike="noStrike">
                          <a:latin typeface="Arial"/>
                        </a:rPr>
                        <a:t>29 March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1 day (5)</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In-house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Part 3 of 3 day Project Management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Use of Project controls, earned value management, lessons learnt, project reporting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Practice effective project management</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476758">
                <a:tc>
                  <a:txBody>
                    <a:bodyPr/>
                    <a:lstStyle/>
                    <a:p>
                      <a:pPr algn="l" fontAlgn="b"/>
                      <a:r>
                        <a:rPr lang="en-GB" sz="600" b="0" i="0" u="none" strike="noStrike">
                          <a:latin typeface="Arial"/>
                        </a:rPr>
                        <a:t>28 April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3 hours (3)</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Self learning - on-line web tutorial and practical session</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1 hour tutorial followed by 2 hours development of a visual basic programme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Improved VB programming skills and  developed a Macro to calculate the reduction and adjustment of a traverse using the Bowditch method and format the outputs. Can now use this on site work.</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More hands on experience and liaise with users</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381407">
                <a:tc>
                  <a:txBody>
                    <a:bodyPr/>
                    <a:lstStyle/>
                    <a:p>
                      <a:pPr algn="l" fontAlgn="b"/>
                      <a:r>
                        <a:rPr lang="en-GB" sz="600" b="0" i="0" u="none" strike="noStrike">
                          <a:latin typeface="Arial"/>
                        </a:rPr>
                        <a:t>17 May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2.5 hours (2)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dirty="0">
                          <a:latin typeface="Arial"/>
                        </a:rPr>
                        <a:t>Mentoring junior staff</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1.5 hour preparation and 1 hour lunch-box presentation on CPD activities and records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3 junior staff now have clear understanding of the importance of CPD Records. Also improved my presentation skills and knowledge of PowerPoint.</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dirty="0">
                          <a:latin typeface="Arial"/>
                        </a:rPr>
                        <a:t>Follow up as mentor and provide further guidance on CPD</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22594">
                <a:tc>
                  <a:txBody>
                    <a:bodyPr/>
                    <a:lstStyle/>
                    <a:p>
                      <a:pPr algn="l" fontAlgn="b"/>
                      <a:r>
                        <a:rPr lang="en-GB" sz="4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4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l" fontAlgn="b"/>
                      <a:r>
                        <a:rPr lang="en-GB" sz="4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4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4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400" b="0" i="0" u="none" strike="noStrike">
                          <a:latin typeface="Arial"/>
                        </a:rPr>
                        <a:t> </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22594">
                <a:tc gridSpan="9">
                  <a:txBody>
                    <a:bodyPr/>
                    <a:lstStyle/>
                    <a:p>
                      <a:pPr algn="l" fontAlgn="b"/>
                      <a:r>
                        <a:rPr lang="en-GB" sz="600" b="1" i="0" u="none" strike="noStrike" dirty="0">
                          <a:latin typeface="Arial"/>
                        </a:rPr>
                        <a:t>Professional Development (Evaluation of progress/development in 2018)</a:t>
                      </a:r>
                    </a:p>
                  </a:txBody>
                  <a:tcPr marL="3614" marR="3614" marT="3614"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t"/>
                      <a:r>
                        <a:rPr lang="en-GB" sz="400" b="0" i="0" u="none" strike="noStrike">
                          <a:latin typeface="Arial"/>
                        </a:rPr>
                        <a:t> </a:t>
                      </a:r>
                    </a:p>
                  </a:txBody>
                  <a:tcPr marL="3614" marR="3614" marT="3614"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121686">
                <a:tc gridSpan="12">
                  <a:txBody>
                    <a:bodyPr/>
                    <a:lstStyle/>
                    <a:p>
                      <a:pPr algn="l" fontAlgn="t"/>
                      <a:r>
                        <a:rPr lang="en-GB" sz="400" b="0" i="0" u="none" strike="noStrike">
                          <a:latin typeface="Arial"/>
                        </a:rPr>
                        <a:t> </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122594">
                <a:tc gridSpan="9">
                  <a:txBody>
                    <a:bodyPr/>
                    <a:lstStyle/>
                    <a:p>
                      <a:pPr algn="l" fontAlgn="b"/>
                      <a:r>
                        <a:rPr lang="en-GB" sz="600" b="1" i="0" u="none" strike="noStrike" dirty="0">
                          <a:latin typeface="Arial"/>
                        </a:rPr>
                        <a:t>Planning for 2019 (Brief notes about plans for 2019)</a:t>
                      </a:r>
                    </a:p>
                  </a:txBody>
                  <a:tcPr marL="3614" marR="3614" marT="3614"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614" marR="3614" marT="3614"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121686">
                <a:tc gridSpan="12">
                  <a:txBody>
                    <a:bodyPr/>
                    <a:lstStyle/>
                    <a:p>
                      <a:pPr algn="l" fontAlgn="t"/>
                      <a:r>
                        <a:rPr lang="en-GB" sz="400" b="0" i="0" u="none" strike="noStrike">
                          <a:latin typeface="Arial"/>
                        </a:rPr>
                        <a:t> </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129406">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dirty="0">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r>
            </a:tbl>
          </a:graphicData>
        </a:graphic>
      </p:graphicFrame>
    </p:spTree>
    <p:extLst>
      <p:ext uri="{BB962C8B-B14F-4D97-AF65-F5344CB8AC3E}">
        <p14:creationId xmlns:p14="http://schemas.microsoft.com/office/powerpoint/2010/main" val="2988811406"/>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459</TotalTime>
  <Words>1679</Words>
  <Application>Microsoft Office PowerPoint</Application>
  <PresentationFormat>On-screen Show (4:3)</PresentationFormat>
  <Paragraphs>364</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Georgia</vt:lpstr>
      <vt:lpstr>Times New Roman</vt:lpstr>
      <vt:lpstr>Trebuchet MS</vt:lpstr>
      <vt:lpstr>Slipstream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Nantel, Allan</dc:creator>
  <cp:lastModifiedBy>Alan Nantel</cp:lastModifiedBy>
  <cp:revision>45</cp:revision>
  <dcterms:created xsi:type="dcterms:W3CDTF">2018-09-04T11:09:30Z</dcterms:created>
  <dcterms:modified xsi:type="dcterms:W3CDTF">2018-10-18T09:42:57Z</dcterms:modified>
</cp:coreProperties>
</file>