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57" r:id="rId4"/>
    <p:sldId id="258" r:id="rId5"/>
    <p:sldId id="264" r:id="rId6"/>
    <p:sldId id="259" r:id="rId7"/>
    <p:sldId id="263" r:id="rId8"/>
    <p:sldId id="260" r:id="rId9"/>
    <p:sldId id="261" r:id="rId10"/>
    <p:sldId id="265" r:id="rId11"/>
    <p:sldId id="262"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28779FC-A0A1-42A0-8680-6EEBB2FC1143}" type="datetimeFigureOut">
              <a:rPr lang="en-IN" smtClean="0"/>
              <a:pPr/>
              <a:t>17-12-2021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3EB771-EFBB-4E3E-8032-92B3F7DC9FF6}" type="slidenum">
              <a:rPr lang="en-IN" smtClean="0"/>
              <a:pPr/>
              <a:t>‹#›</a:t>
            </a:fld>
            <a:endParaRPr lang="en-IN"/>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888199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3EB771-EFBB-4E3E-8032-92B3F7DC9FF6}" type="slidenum">
              <a:rPr lang="en-IN" smtClean="0"/>
              <a:pPr/>
              <a:t>‹#›</a:t>
            </a:fld>
            <a:endParaRPr lang="en-IN"/>
          </a:p>
        </p:txBody>
      </p:sp>
    </p:spTree>
    <p:extLst>
      <p:ext uri="{BB962C8B-B14F-4D97-AF65-F5344CB8AC3E}">
        <p14:creationId xmlns:p14="http://schemas.microsoft.com/office/powerpoint/2010/main" xmlns="" val="3642577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3EB771-EFBB-4E3E-8032-92B3F7DC9FF6}" type="slidenum">
              <a:rPr lang="en-IN" smtClean="0"/>
              <a:pPr/>
              <a:t>‹#›</a:t>
            </a:fld>
            <a:endParaRPr lang="en-IN"/>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739413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3EB771-EFBB-4E3E-8032-92B3F7DC9FF6}" type="slidenum">
              <a:rPr lang="en-IN" smtClean="0"/>
              <a:pPr/>
              <a:t>‹#›</a:t>
            </a:fld>
            <a:endParaRPr lang="en-IN"/>
          </a:p>
        </p:txBody>
      </p:sp>
    </p:spTree>
    <p:extLst>
      <p:ext uri="{BB962C8B-B14F-4D97-AF65-F5344CB8AC3E}">
        <p14:creationId xmlns:p14="http://schemas.microsoft.com/office/powerpoint/2010/main" xmlns="" val="4216262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63EB771-EFBB-4E3E-8032-92B3F7DC9FF6}" type="slidenum">
              <a:rPr lang="en-IN" smtClean="0"/>
              <a:pPr/>
              <a:t>‹#›</a:t>
            </a:fld>
            <a:endParaRPr lang="en-IN"/>
          </a:p>
        </p:txBody>
      </p:sp>
    </p:spTree>
    <p:extLst>
      <p:ext uri="{BB962C8B-B14F-4D97-AF65-F5344CB8AC3E}">
        <p14:creationId xmlns:p14="http://schemas.microsoft.com/office/powerpoint/2010/main" xmlns="" val="3835032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63EB771-EFBB-4E3E-8032-92B3F7DC9FF6}" type="slidenum">
              <a:rPr lang="en-IN" smtClean="0"/>
              <a:pPr/>
              <a:t>‹#›</a:t>
            </a:fld>
            <a:endParaRPr lang="en-IN"/>
          </a:p>
        </p:txBody>
      </p:sp>
    </p:spTree>
    <p:extLst>
      <p:ext uri="{BB962C8B-B14F-4D97-AF65-F5344CB8AC3E}">
        <p14:creationId xmlns:p14="http://schemas.microsoft.com/office/powerpoint/2010/main" xmlns="" val="1555121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63EB771-EFBB-4E3E-8032-92B3F7DC9FF6}" type="slidenum">
              <a:rPr lang="en-IN" smtClean="0"/>
              <a:pPr/>
              <a:t>‹#›</a:t>
            </a:fld>
            <a:endParaRPr lang="en-IN"/>
          </a:p>
        </p:txBody>
      </p:sp>
    </p:spTree>
    <p:extLst>
      <p:ext uri="{BB962C8B-B14F-4D97-AF65-F5344CB8AC3E}">
        <p14:creationId xmlns:p14="http://schemas.microsoft.com/office/powerpoint/2010/main" xmlns="" val="3701059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3EB771-EFBB-4E3E-8032-92B3F7DC9FF6}" type="slidenum">
              <a:rPr lang="en-IN" smtClean="0"/>
              <a:pPr/>
              <a:t>‹#›</a:t>
            </a:fld>
            <a:endParaRPr lang="en-IN"/>
          </a:p>
        </p:txBody>
      </p:sp>
    </p:spTree>
    <p:extLst>
      <p:ext uri="{BB962C8B-B14F-4D97-AF65-F5344CB8AC3E}">
        <p14:creationId xmlns:p14="http://schemas.microsoft.com/office/powerpoint/2010/main" xmlns="" val="1365824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3EB771-EFBB-4E3E-8032-92B3F7DC9FF6}" type="slidenum">
              <a:rPr lang="en-IN" smtClean="0"/>
              <a:pPr/>
              <a:t>‹#›</a:t>
            </a:fld>
            <a:endParaRPr lang="en-IN"/>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61020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3EB771-EFBB-4E3E-8032-92B3F7DC9FF6}" type="slidenum">
              <a:rPr lang="en-IN" smtClean="0"/>
              <a:pPr/>
              <a:t>‹#›</a:t>
            </a:fld>
            <a:endParaRPr lang="en-IN"/>
          </a:p>
        </p:txBody>
      </p:sp>
    </p:spTree>
    <p:extLst>
      <p:ext uri="{BB962C8B-B14F-4D97-AF65-F5344CB8AC3E}">
        <p14:creationId xmlns:p14="http://schemas.microsoft.com/office/powerpoint/2010/main" xmlns="" val="4068272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8779FC-A0A1-42A0-8680-6EEBB2FC1143}" type="datetimeFigureOut">
              <a:rPr lang="en-IN" smtClean="0"/>
              <a:pPr/>
              <a:t>17-12-2021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3EB771-EFBB-4E3E-8032-92B3F7DC9FF6}" type="slidenum">
              <a:rPr lang="en-IN" smtClean="0"/>
              <a:pPr/>
              <a:t>‹#›</a:t>
            </a:fld>
            <a:endParaRPr lang="en-IN"/>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221732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28779FC-A0A1-42A0-8680-6EEBB2FC1143}" type="datetimeFigureOut">
              <a:rPr lang="en-IN" smtClean="0"/>
              <a:pPr/>
              <a:t>17-12-2021</a:t>
            </a:fld>
            <a:endParaRPr lang="en-IN"/>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63EB771-EFBB-4E3E-8032-92B3F7DC9FF6}" type="slidenum">
              <a:rPr lang="en-IN" smtClean="0"/>
              <a:pPr/>
              <a:t>‹#›</a:t>
            </a:fld>
            <a:endParaRPr lang="en-IN"/>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6648398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62AE8E50-35D4-4D5A-A4BB-168CBB027D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6">
            <a:extLst>
              <a:ext uri="{FF2B5EF4-FFF2-40B4-BE49-F238E27FC236}">
                <a16:creationId xmlns:a16="http://schemas.microsoft.com/office/drawing/2014/main" xmlns="" id="{C37D1D6D-17D8-4296-B000-665D1892D0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688505" y="1814574"/>
            <a:ext cx="5570417" cy="3228207"/>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1B26E892-1320-40AA-9CA1-246721C187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1444" y="620720"/>
            <a:ext cx="5492423"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34918" y="1105351"/>
            <a:ext cx="4765475" cy="3023981"/>
          </a:xfrm>
        </p:spPr>
        <p:txBody>
          <a:bodyPr anchor="b">
            <a:normAutofit/>
          </a:bodyPr>
          <a:lstStyle/>
          <a:p>
            <a:pPr algn="l"/>
            <a:r>
              <a:rPr lang="en-US" sz="3900">
                <a:solidFill>
                  <a:srgbClr val="FFFFFF"/>
                </a:solidFill>
              </a:rPr>
              <a:t>PERSONAL AND PROFESSIONAL DEVELOPMENT </a:t>
            </a:r>
            <a:br>
              <a:rPr lang="en-US" sz="3900">
                <a:solidFill>
                  <a:srgbClr val="FFFFFF"/>
                </a:solidFill>
              </a:rPr>
            </a:br>
            <a:r>
              <a:rPr lang="en-US" sz="3900">
                <a:solidFill>
                  <a:srgbClr val="FFFFFF"/>
                </a:solidFill>
              </a:rPr>
              <a:t/>
            </a:r>
            <a:br>
              <a:rPr lang="en-US" sz="3900">
                <a:solidFill>
                  <a:srgbClr val="FFFFFF"/>
                </a:solidFill>
              </a:rPr>
            </a:br>
            <a:r>
              <a:rPr lang="en-US" sz="3900">
                <a:solidFill>
                  <a:srgbClr val="FFFFFF"/>
                </a:solidFill>
              </a:rPr>
              <a:t/>
            </a:r>
            <a:br>
              <a:rPr lang="en-US" sz="3900">
                <a:solidFill>
                  <a:srgbClr val="FFFFFF"/>
                </a:solidFill>
              </a:rPr>
            </a:br>
            <a:endParaRPr lang="en-IN" sz="3900">
              <a:solidFill>
                <a:srgbClr val="FFFFFF"/>
              </a:solidFill>
            </a:endParaRPr>
          </a:p>
        </p:txBody>
      </p:sp>
      <p:cxnSp>
        <p:nvCxnSpPr>
          <p:cNvPr id="13" name="Straight Connector 12">
            <a:extLst>
              <a:ext uri="{FF2B5EF4-FFF2-40B4-BE49-F238E27FC236}">
                <a16:creationId xmlns:a16="http://schemas.microsoft.com/office/drawing/2014/main" xmlns="" id="{C9A1F79C-E4D1-4AAE-BA11-3A09005252E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632199" y="4214336"/>
            <a:ext cx="38404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xmlns="" id="{C170DF7D-4686-4BD5-A9CD-C896492846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000" y="-2"/>
            <a:ext cx="12344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xmlns="" id="{B821C225-5C4D-4168-90AF-3D263D72CBA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Freeform 16">
            <a:extLst>
              <a:ext uri="{FF2B5EF4-FFF2-40B4-BE49-F238E27FC236}">
                <a16:creationId xmlns:a16="http://schemas.microsoft.com/office/drawing/2014/main" xmlns="" id="{A10C41F2-1746-4431-9B52-B9F147A89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2" name="Rectangle 11">
            <a:extLst>
              <a:ext uri="{FF2B5EF4-FFF2-40B4-BE49-F238E27FC236}">
                <a16:creationId xmlns:a16="http://schemas.microsoft.com/office/drawing/2014/main" xmlns="" id="{7984928E-D694-4849-BBAD-D7C7DC4054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8">
            <a:extLst>
              <a:ext uri="{FF2B5EF4-FFF2-40B4-BE49-F238E27FC236}">
                <a16:creationId xmlns:a16="http://schemas.microsoft.com/office/drawing/2014/main" xmlns="" id="{A24A153C-9BEC-46E7-9AA4-DFC65A2B1A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xmlns="" id="{4C31D842-9A24-40C3-AB6E-15B4E3CE927F}"/>
              </a:ext>
            </a:extLst>
          </p:cNvPr>
          <p:cNvSpPr txBox="1"/>
          <p:nvPr/>
        </p:nvSpPr>
        <p:spPr>
          <a:xfrm>
            <a:off x="3164851" y="965864"/>
            <a:ext cx="5255249" cy="3450370"/>
          </a:xfrm>
          <a:prstGeom prst="rect">
            <a:avLst/>
          </a:prstGeom>
        </p:spPr>
        <p:txBody>
          <a:bodyPr vert="horz" lIns="45720" tIns="45720" rIns="45720" bIns="45720" rtlCol="0" anchor="b">
            <a:normAutofit/>
          </a:bodyPr>
          <a:lstStyle/>
          <a:p>
            <a:pPr defTabSz="914400">
              <a:lnSpc>
                <a:spcPct val="90000"/>
              </a:lnSpc>
              <a:spcAft>
                <a:spcPts val="600"/>
              </a:spcAft>
              <a:buClr>
                <a:schemeClr val="accent1"/>
              </a:buClr>
            </a:pPr>
            <a:r>
              <a:rPr lang="en-US" sz="1700">
                <a:solidFill>
                  <a:srgbClr val="FFFFFF"/>
                </a:solidFill>
              </a:rPr>
              <a:t>     </a:t>
            </a:r>
          </a:p>
          <a:p>
            <a:pPr defTabSz="914400">
              <a:lnSpc>
                <a:spcPct val="90000"/>
              </a:lnSpc>
              <a:spcAft>
                <a:spcPts val="600"/>
              </a:spcAft>
              <a:buClr>
                <a:schemeClr val="accent1"/>
              </a:buClr>
            </a:pPr>
            <a:r>
              <a:rPr lang="en-US" sz="1700">
                <a:solidFill>
                  <a:srgbClr val="FFFFFF"/>
                </a:solidFill>
              </a:rPr>
              <a:t>  Name: ELVIS-YEBOAH</a:t>
            </a:r>
          </a:p>
          <a:p>
            <a:pPr defTabSz="914400">
              <a:lnSpc>
                <a:spcPct val="90000"/>
              </a:lnSpc>
              <a:spcAft>
                <a:spcPts val="600"/>
              </a:spcAft>
              <a:buClr>
                <a:schemeClr val="accent1"/>
              </a:buClr>
            </a:pPr>
            <a:endParaRPr lang="en-US" sz="1700">
              <a:solidFill>
                <a:srgbClr val="FFFFFF"/>
              </a:solidFill>
            </a:endParaRPr>
          </a:p>
          <a:p>
            <a:pPr defTabSz="914400">
              <a:lnSpc>
                <a:spcPct val="90000"/>
              </a:lnSpc>
              <a:spcAft>
                <a:spcPts val="600"/>
              </a:spcAft>
              <a:buClr>
                <a:schemeClr val="accent1"/>
              </a:buClr>
            </a:pPr>
            <a:r>
              <a:rPr lang="en-US" sz="1700">
                <a:solidFill>
                  <a:srgbClr val="FFFFFF"/>
                </a:solidFill>
              </a:rPr>
              <a:t/>
            </a:r>
            <a:br>
              <a:rPr lang="en-US" sz="1700">
                <a:solidFill>
                  <a:srgbClr val="FFFFFF"/>
                </a:solidFill>
              </a:rPr>
            </a:br>
            <a:r>
              <a:rPr lang="en-US" sz="1700">
                <a:solidFill>
                  <a:srgbClr val="FFFFFF"/>
                </a:solidFill>
              </a:rPr>
              <a:t>                 ID: 2028535</a:t>
            </a:r>
          </a:p>
        </p:txBody>
      </p:sp>
      <p:cxnSp>
        <p:nvCxnSpPr>
          <p:cNvPr id="16" name="Straight Connector 15">
            <a:extLst>
              <a:ext uri="{FF2B5EF4-FFF2-40B4-BE49-F238E27FC236}">
                <a16:creationId xmlns:a16="http://schemas.microsoft.com/office/drawing/2014/main" xmlns="" id="{99237721-19CF-41B1-AA0A-E1E1A8282D5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14047201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Introduction </a:t>
            </a:r>
            <a:endParaRPr lang="en-IN" dirty="0"/>
          </a:p>
        </p:txBody>
      </p:sp>
      <p:sp>
        <p:nvSpPr>
          <p:cNvPr id="3" name="Content Placeholder 2"/>
          <p:cNvSpPr>
            <a:spLocks noGrp="1"/>
          </p:cNvSpPr>
          <p:nvPr>
            <p:ph idx="1"/>
          </p:nvPr>
        </p:nvSpPr>
        <p:spPr/>
        <p:txBody>
          <a:bodyPr>
            <a:normAutofit/>
          </a:bodyPr>
          <a:lstStyle/>
          <a:p>
            <a:pPr lvl="0" algn="just">
              <a:lnSpc>
                <a:spcPct val="150000"/>
              </a:lnSpc>
            </a:pPr>
            <a:r>
              <a:rPr lang="en-US" dirty="0"/>
              <a:t>Personal and professional learning is playing an important role in individual growth</a:t>
            </a:r>
            <a:endParaRPr lang="en-IN" dirty="0"/>
          </a:p>
          <a:p>
            <a:pPr lvl="0" algn="just">
              <a:lnSpc>
                <a:spcPct val="150000"/>
              </a:lnSpc>
            </a:pPr>
            <a:r>
              <a:rPr lang="en-US" dirty="0"/>
              <a:t>Academic knowledge and understanding is valuable for developing employability skills (Kroll, and </a:t>
            </a:r>
            <a:r>
              <a:rPr lang="en-US" dirty="0" err="1"/>
              <a:t>Dussias</a:t>
            </a:r>
            <a:r>
              <a:rPr lang="en-US" dirty="0"/>
              <a:t>, 2017)</a:t>
            </a:r>
            <a:endParaRPr lang="en-IN" dirty="0"/>
          </a:p>
          <a:p>
            <a:pPr lvl="0" algn="just">
              <a:lnSpc>
                <a:spcPct val="150000"/>
              </a:lnSpc>
            </a:pPr>
            <a:r>
              <a:rPr lang="en-US" dirty="0"/>
              <a:t>The proper utilization of resources and identification of strengths and weakness is helpful for individual to encourage learning </a:t>
            </a:r>
            <a:endParaRPr lang="en-IN" dirty="0"/>
          </a:p>
          <a:p>
            <a:pPr algn="just">
              <a:lnSpc>
                <a:spcPct val="150000"/>
              </a:lnSpc>
            </a:pP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Academic skills</a:t>
            </a:r>
            <a:endParaRPr lang="en-IN" dirty="0"/>
          </a:p>
        </p:txBody>
      </p:sp>
      <p:sp>
        <p:nvSpPr>
          <p:cNvPr id="3" name="Content Placeholder 2"/>
          <p:cNvSpPr>
            <a:spLocks noGrp="1"/>
          </p:cNvSpPr>
          <p:nvPr>
            <p:ph idx="1"/>
          </p:nvPr>
        </p:nvSpPr>
        <p:spPr/>
        <p:txBody>
          <a:bodyPr>
            <a:normAutofit/>
          </a:bodyPr>
          <a:lstStyle/>
          <a:p>
            <a:pPr algn="just">
              <a:buNone/>
            </a:pPr>
            <a:r>
              <a:rPr lang="en-US" dirty="0"/>
              <a:t>I have learnt about different academic skills and following them for maintaining good grads. Following are the major academic skills I have: </a:t>
            </a:r>
            <a:endParaRPr lang="en-IN" dirty="0"/>
          </a:p>
          <a:p>
            <a:pPr lvl="0" algn="just"/>
            <a:r>
              <a:rPr lang="en-US" dirty="0"/>
              <a:t>Time management: This helping me to complete the assignments and tasks according to deadline and support to improve the efficiency level (Davies, Curtin, and Robson, 2017).   </a:t>
            </a:r>
            <a:endParaRPr lang="en-IN" dirty="0"/>
          </a:p>
          <a:p>
            <a:pPr lvl="0" algn="just"/>
            <a:r>
              <a:rPr lang="en-US" dirty="0"/>
              <a:t>Academic writing: Writing skill is beneficial for maintaining the notes and showing the knowledge in a proper understandable manner.  </a:t>
            </a:r>
            <a:endParaRPr lang="en-IN" dirty="0"/>
          </a:p>
          <a:p>
            <a:pPr algn="just">
              <a:buNone/>
            </a:pP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Conti…</a:t>
            </a:r>
            <a:endParaRPr lang="en-IN" sz="3200" dirty="0"/>
          </a:p>
        </p:txBody>
      </p:sp>
      <p:sp>
        <p:nvSpPr>
          <p:cNvPr id="3" name="Content Placeholder 2"/>
          <p:cNvSpPr>
            <a:spLocks noGrp="1"/>
          </p:cNvSpPr>
          <p:nvPr>
            <p:ph idx="1"/>
          </p:nvPr>
        </p:nvSpPr>
        <p:spPr/>
        <p:txBody>
          <a:bodyPr>
            <a:normAutofit/>
          </a:bodyPr>
          <a:lstStyle/>
          <a:p>
            <a:pPr lvl="0" algn="just"/>
            <a:r>
              <a:rPr lang="en-US" dirty="0"/>
              <a:t>Paraphrasing: This is helping for avoiding the similarity and  writing the notes or exams in own words (Ahmed, and Ward, 2016).  </a:t>
            </a:r>
            <a:endParaRPr lang="en-IN" dirty="0"/>
          </a:p>
          <a:p>
            <a:pPr lvl="0" algn="just"/>
            <a:r>
              <a:rPr lang="en-US" dirty="0"/>
              <a:t>Research: This skill is helpful for collecting the right information and improve the knowledge about the concepts and  application of theories. </a:t>
            </a:r>
            <a:endParaRPr lang="en-IN" dirty="0"/>
          </a:p>
          <a:p>
            <a:pPr lvl="0" algn="just"/>
            <a:r>
              <a:rPr lang="en-US" dirty="0"/>
              <a:t>Communication: This is helping me to improve the interaction and maintaining the relationship with peers and tutor. </a:t>
            </a:r>
            <a:endParaRPr lang="en-IN" dirty="0"/>
          </a:p>
          <a:p>
            <a:pPr lvl="0" algn="just"/>
            <a:r>
              <a:rPr lang="en-US" dirty="0"/>
              <a:t>Presentation: This an important skill that help to provide the brief and concise information related to project or learning (Bennett-Levy, 2019).</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Employability skills</a:t>
            </a:r>
            <a:endParaRPr lang="en-IN" dirty="0"/>
          </a:p>
        </p:txBody>
      </p:sp>
      <p:sp>
        <p:nvSpPr>
          <p:cNvPr id="3" name="Content Placeholder 2"/>
          <p:cNvSpPr>
            <a:spLocks noGrp="1"/>
          </p:cNvSpPr>
          <p:nvPr>
            <p:ph idx="1"/>
          </p:nvPr>
        </p:nvSpPr>
        <p:spPr/>
        <p:txBody>
          <a:bodyPr>
            <a:normAutofit/>
          </a:bodyPr>
          <a:lstStyle/>
          <a:p>
            <a:pPr algn="just">
              <a:buNone/>
            </a:pPr>
            <a:r>
              <a:rPr lang="en-US" dirty="0"/>
              <a:t>To get the desired job in a reputed organization, following skills are required: </a:t>
            </a:r>
            <a:endParaRPr lang="en-IN" dirty="0"/>
          </a:p>
          <a:p>
            <a:pPr lvl="0" algn="just"/>
            <a:r>
              <a:rPr lang="en-US" dirty="0"/>
              <a:t>Planning: This kind of skill is useful for increasing the efficiency level and making the optimum use of the resources. It will increase the performance of me and organization. </a:t>
            </a:r>
            <a:endParaRPr lang="en-IN" dirty="0"/>
          </a:p>
          <a:p>
            <a:pPr lvl="0" algn="just"/>
            <a:r>
              <a:rPr lang="en-US" dirty="0"/>
              <a:t>Time management: To manage the daily work and meeting the deadline of the projects at workplace, time management and prioritization of tasks is beneficial.   </a:t>
            </a:r>
            <a:endParaRPr lang="en-IN" dirty="0"/>
          </a:p>
          <a:p>
            <a:pPr lvl="0" algn="just"/>
            <a:r>
              <a:rPr lang="en-US" dirty="0"/>
              <a:t>Communication: To share the details, hosting the presentations and meeting , the effective communication skill is helpful. It will help me to maintain constructive relations with the staff and customers (Hill et al., 2016). </a:t>
            </a:r>
            <a:endParaRPr lang="en-IN" dirty="0"/>
          </a:p>
          <a:p>
            <a:pPr algn="just">
              <a:buNone/>
            </a:pP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Conti…</a:t>
            </a:r>
            <a:endParaRPr lang="en-IN" sz="3200" dirty="0"/>
          </a:p>
        </p:txBody>
      </p:sp>
      <p:sp>
        <p:nvSpPr>
          <p:cNvPr id="3" name="Content Placeholder 2"/>
          <p:cNvSpPr>
            <a:spLocks noGrp="1"/>
          </p:cNvSpPr>
          <p:nvPr>
            <p:ph idx="1"/>
          </p:nvPr>
        </p:nvSpPr>
        <p:spPr/>
        <p:txBody>
          <a:bodyPr>
            <a:normAutofit lnSpcReduction="10000"/>
          </a:bodyPr>
          <a:lstStyle/>
          <a:p>
            <a:pPr lvl="0" algn="just"/>
            <a:r>
              <a:rPr lang="en-US" dirty="0"/>
              <a:t>Decision making: To manage the operations and implementation of changes in the working culture, the decision making ability is required which will help me for improving the effectiveness and performance of organization (van </a:t>
            </a:r>
            <a:r>
              <a:rPr lang="en-US" dirty="0" err="1"/>
              <a:t>Aalderen‐Smeets</a:t>
            </a:r>
            <a:r>
              <a:rPr lang="en-US" dirty="0"/>
              <a:t>, and </a:t>
            </a:r>
            <a:r>
              <a:rPr lang="en-US" dirty="0" err="1"/>
              <a:t>Walma</a:t>
            </a:r>
            <a:r>
              <a:rPr lang="en-US" dirty="0"/>
              <a:t> van </a:t>
            </a:r>
            <a:r>
              <a:rPr lang="en-US" dirty="0" err="1"/>
              <a:t>der</a:t>
            </a:r>
            <a:r>
              <a:rPr lang="en-US" dirty="0"/>
              <a:t> </a:t>
            </a:r>
            <a:r>
              <a:rPr lang="en-US" dirty="0" err="1"/>
              <a:t>Molen</a:t>
            </a:r>
            <a:r>
              <a:rPr lang="en-US" dirty="0"/>
              <a:t>, 2015).   </a:t>
            </a:r>
            <a:endParaRPr lang="en-IN" dirty="0"/>
          </a:p>
          <a:p>
            <a:pPr lvl="0" algn="just"/>
            <a:r>
              <a:rPr lang="en-US" dirty="0"/>
              <a:t>Critical thinking: To understand the market and internal situation of organization, this kind of skill is required and help me to develop the alternative strategies and plan the actions  for betterment (Hildebrand, 2018).</a:t>
            </a:r>
            <a:endParaRPr lang="en-IN" dirty="0"/>
          </a:p>
          <a:p>
            <a:pPr lvl="0" algn="just"/>
            <a:r>
              <a:rPr lang="en-US" dirty="0"/>
              <a:t>Analysis and monitoring : The analysis and monitoring skill is helpful for evaluating the performance of individual and department and provide the guidelines and directions for further improvement in quality and efficiency. </a:t>
            </a:r>
            <a:endParaRPr lang="en-IN" dirty="0"/>
          </a:p>
          <a:p>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SWOT analysis</a:t>
            </a:r>
            <a:endParaRPr lang="en-IN" dirty="0"/>
          </a:p>
        </p:txBody>
      </p:sp>
      <p:graphicFrame>
        <p:nvGraphicFramePr>
          <p:cNvPr id="4" name="Content Placeholder 3"/>
          <p:cNvGraphicFramePr>
            <a:graphicFrameLocks noGrp="1"/>
          </p:cNvGraphicFramePr>
          <p:nvPr>
            <p:ph idx="1"/>
          </p:nvPr>
        </p:nvGraphicFramePr>
        <p:xfrm>
          <a:off x="768350" y="2286000"/>
          <a:ext cx="7289800" cy="4022725"/>
        </p:xfrm>
        <a:graphic>
          <a:graphicData uri="http://schemas.openxmlformats.org/drawingml/2006/table">
            <a:tbl>
              <a:tblPr firstRow="1" bandRow="1">
                <a:tableStyleId>{5C22544A-7EE6-4342-B048-85BDC9FD1C3A}</a:tableStyleId>
              </a:tblPr>
              <a:tblGrid>
                <a:gridCol w="3644900">
                  <a:extLst>
                    <a:ext uri="{9D8B030D-6E8A-4147-A177-3AD203B41FA5}">
                      <a16:colId xmlns:a16="http://schemas.microsoft.com/office/drawing/2014/main" xmlns="" val="20000"/>
                    </a:ext>
                  </a:extLst>
                </a:gridCol>
                <a:gridCol w="3644900">
                  <a:extLst>
                    <a:ext uri="{9D8B030D-6E8A-4147-A177-3AD203B41FA5}">
                      <a16:colId xmlns:a16="http://schemas.microsoft.com/office/drawing/2014/main" xmlns="" val="20001"/>
                    </a:ext>
                  </a:extLst>
                </a:gridCol>
              </a:tblGrid>
              <a:tr h="635383">
                <a:tc>
                  <a:txBody>
                    <a:bodyPr/>
                    <a:lstStyle/>
                    <a:p>
                      <a:pPr algn="ctr">
                        <a:lnSpc>
                          <a:spcPct val="150000"/>
                        </a:lnSpc>
                        <a:spcAft>
                          <a:spcPts val="1000"/>
                        </a:spcAft>
                      </a:pPr>
                      <a:r>
                        <a:rPr lang="en-US" sz="1600" dirty="0">
                          <a:latin typeface="Times New Roman"/>
                          <a:ea typeface="Times New Roman"/>
                          <a:cs typeface="Times New Roman"/>
                        </a:rPr>
                        <a:t>Strengths </a:t>
                      </a:r>
                      <a:endParaRPr lang="en-IN" sz="1600" dirty="0">
                        <a:latin typeface="Times New Roman"/>
                        <a:ea typeface="Times New Roman"/>
                        <a:cs typeface="Times New Roman"/>
                      </a:endParaRPr>
                    </a:p>
                  </a:txBody>
                  <a:tcPr marL="64322" marR="64322" marT="0" marB="0"/>
                </a:tc>
                <a:tc>
                  <a:txBody>
                    <a:bodyPr/>
                    <a:lstStyle/>
                    <a:p>
                      <a:pPr algn="ctr">
                        <a:lnSpc>
                          <a:spcPct val="150000"/>
                        </a:lnSpc>
                        <a:spcAft>
                          <a:spcPts val="1000"/>
                        </a:spcAft>
                      </a:pPr>
                      <a:r>
                        <a:rPr lang="en-US" sz="1600" dirty="0">
                          <a:latin typeface="Times New Roman"/>
                          <a:ea typeface="Times New Roman"/>
                          <a:cs typeface="Times New Roman"/>
                        </a:rPr>
                        <a:t>Weakness </a:t>
                      </a:r>
                      <a:endParaRPr lang="en-IN" sz="1600" dirty="0">
                        <a:latin typeface="Times New Roman"/>
                        <a:ea typeface="Times New Roman"/>
                        <a:cs typeface="Times New Roman"/>
                      </a:endParaRPr>
                    </a:p>
                  </a:txBody>
                  <a:tcPr marL="64322" marR="64322" marT="0" marB="0"/>
                </a:tc>
                <a:extLst>
                  <a:ext uri="{0D108BD9-81ED-4DB2-BD59-A6C34878D82A}">
                    <a16:rowId xmlns:a16="http://schemas.microsoft.com/office/drawing/2014/main" xmlns="" val="10000"/>
                  </a:ext>
                </a:extLst>
              </a:tr>
              <a:tr h="1723369">
                <a:tc>
                  <a:txBody>
                    <a:bodyPr/>
                    <a:lstStyle/>
                    <a:p>
                      <a:pPr marL="342900" lvl="0" indent="-342900" algn="just">
                        <a:lnSpc>
                          <a:spcPct val="150000"/>
                        </a:lnSpc>
                        <a:spcAft>
                          <a:spcPts val="0"/>
                        </a:spcAft>
                        <a:buFont typeface="Symbol"/>
                        <a:buChar char=""/>
                      </a:pPr>
                      <a:r>
                        <a:rPr lang="en-US" sz="1600" dirty="0">
                          <a:latin typeface="Times New Roman"/>
                          <a:ea typeface="Times New Roman"/>
                          <a:cs typeface="Times New Roman"/>
                        </a:rPr>
                        <a:t>Communication </a:t>
                      </a:r>
                      <a:endParaRPr lang="en-IN" sz="1600" dirty="0">
                        <a:latin typeface="Times New Roman"/>
                        <a:ea typeface="Times New Roman"/>
                        <a:cs typeface="Times New Roman"/>
                      </a:endParaRPr>
                    </a:p>
                    <a:p>
                      <a:pPr marL="342900" lvl="0" indent="-342900" algn="just">
                        <a:lnSpc>
                          <a:spcPct val="150000"/>
                        </a:lnSpc>
                        <a:spcAft>
                          <a:spcPts val="0"/>
                        </a:spcAft>
                        <a:buFont typeface="Symbol"/>
                        <a:buChar char=""/>
                      </a:pPr>
                      <a:r>
                        <a:rPr lang="en-US" sz="1600" dirty="0">
                          <a:latin typeface="Times New Roman"/>
                          <a:ea typeface="Times New Roman"/>
                          <a:cs typeface="Times New Roman"/>
                        </a:rPr>
                        <a:t>Planning and development </a:t>
                      </a:r>
                      <a:endParaRPr lang="en-IN" sz="1600" dirty="0">
                        <a:latin typeface="Times New Roman"/>
                        <a:ea typeface="Times New Roman"/>
                        <a:cs typeface="Times New Roman"/>
                      </a:endParaRPr>
                    </a:p>
                    <a:p>
                      <a:pPr marL="342900" lvl="0" indent="-342900" algn="just">
                        <a:lnSpc>
                          <a:spcPct val="150000"/>
                        </a:lnSpc>
                        <a:spcAft>
                          <a:spcPts val="0"/>
                        </a:spcAft>
                        <a:buFont typeface="Symbol"/>
                        <a:buChar char=""/>
                      </a:pPr>
                      <a:r>
                        <a:rPr lang="en-US" sz="1600" dirty="0">
                          <a:latin typeface="Times New Roman"/>
                          <a:ea typeface="Times New Roman"/>
                          <a:cs typeface="Times New Roman"/>
                        </a:rPr>
                        <a:t>Relationship management </a:t>
                      </a:r>
                      <a:endParaRPr lang="en-IN" sz="1600" dirty="0">
                        <a:latin typeface="Times New Roman"/>
                        <a:ea typeface="Times New Roman"/>
                        <a:cs typeface="Times New Roman"/>
                      </a:endParaRPr>
                    </a:p>
                    <a:p>
                      <a:pPr marL="342900" lvl="0" indent="-342900" algn="just">
                        <a:lnSpc>
                          <a:spcPct val="150000"/>
                        </a:lnSpc>
                        <a:spcAft>
                          <a:spcPts val="0"/>
                        </a:spcAft>
                        <a:buFont typeface="Symbol"/>
                        <a:buChar char=""/>
                      </a:pPr>
                      <a:r>
                        <a:rPr lang="en-US" sz="1600" dirty="0">
                          <a:latin typeface="Times New Roman"/>
                          <a:ea typeface="Times New Roman"/>
                          <a:cs typeface="Times New Roman"/>
                        </a:rPr>
                        <a:t>Learning </a:t>
                      </a:r>
                      <a:endParaRPr lang="en-IN" sz="1600" dirty="0">
                        <a:latin typeface="Times New Roman"/>
                        <a:ea typeface="Times New Roman"/>
                        <a:cs typeface="Times New Roman"/>
                      </a:endParaRPr>
                    </a:p>
                  </a:txBody>
                  <a:tcPr marL="64322" marR="64322" marT="0" marB="0"/>
                </a:tc>
                <a:tc>
                  <a:txBody>
                    <a:bodyPr/>
                    <a:lstStyle/>
                    <a:p>
                      <a:pPr marL="342900" lvl="0" indent="-342900" algn="just">
                        <a:lnSpc>
                          <a:spcPct val="150000"/>
                        </a:lnSpc>
                        <a:spcAft>
                          <a:spcPts val="0"/>
                        </a:spcAft>
                        <a:buFont typeface="Symbol"/>
                        <a:buChar char=""/>
                      </a:pPr>
                      <a:r>
                        <a:rPr lang="en-US" sz="1600">
                          <a:latin typeface="Times New Roman"/>
                          <a:ea typeface="Times New Roman"/>
                          <a:cs typeface="Times New Roman"/>
                        </a:rPr>
                        <a:t>Time management </a:t>
                      </a:r>
                      <a:endParaRPr lang="en-IN" sz="1600">
                        <a:latin typeface="Times New Roman"/>
                        <a:ea typeface="Times New Roman"/>
                        <a:cs typeface="Times New Roman"/>
                      </a:endParaRPr>
                    </a:p>
                    <a:p>
                      <a:pPr marL="342900" lvl="0" indent="-342900" algn="just">
                        <a:lnSpc>
                          <a:spcPct val="150000"/>
                        </a:lnSpc>
                        <a:spcAft>
                          <a:spcPts val="0"/>
                        </a:spcAft>
                        <a:buFont typeface="Symbol"/>
                        <a:buChar char=""/>
                      </a:pPr>
                      <a:r>
                        <a:rPr lang="en-US" sz="1600">
                          <a:latin typeface="Times New Roman"/>
                          <a:ea typeface="Times New Roman"/>
                          <a:cs typeface="Times New Roman"/>
                        </a:rPr>
                        <a:t>Decision making </a:t>
                      </a:r>
                      <a:endParaRPr lang="en-IN" sz="1600">
                        <a:latin typeface="Times New Roman"/>
                        <a:ea typeface="Times New Roman"/>
                        <a:cs typeface="Times New Roman"/>
                      </a:endParaRPr>
                    </a:p>
                    <a:p>
                      <a:pPr marL="342900" lvl="0" indent="-342900" algn="just">
                        <a:lnSpc>
                          <a:spcPct val="150000"/>
                        </a:lnSpc>
                        <a:spcAft>
                          <a:spcPts val="0"/>
                        </a:spcAft>
                        <a:buFont typeface="Symbol"/>
                        <a:buChar char=""/>
                      </a:pPr>
                      <a:r>
                        <a:rPr lang="en-US" sz="1600">
                          <a:latin typeface="Times New Roman"/>
                          <a:ea typeface="Times New Roman"/>
                          <a:cs typeface="Times New Roman"/>
                        </a:rPr>
                        <a:t>Monitoring </a:t>
                      </a:r>
                      <a:endParaRPr lang="en-IN" sz="1600">
                        <a:latin typeface="Times New Roman"/>
                        <a:ea typeface="Times New Roman"/>
                        <a:cs typeface="Times New Roman"/>
                      </a:endParaRPr>
                    </a:p>
                    <a:p>
                      <a:pPr marL="342900" lvl="0" indent="-342900" algn="just">
                        <a:lnSpc>
                          <a:spcPct val="150000"/>
                        </a:lnSpc>
                        <a:spcAft>
                          <a:spcPts val="1000"/>
                        </a:spcAft>
                        <a:buFont typeface="Symbol"/>
                        <a:buChar char=""/>
                      </a:pPr>
                      <a:r>
                        <a:rPr lang="en-US" sz="1600">
                          <a:latin typeface="Times New Roman"/>
                          <a:ea typeface="Times New Roman"/>
                          <a:cs typeface="Times New Roman"/>
                        </a:rPr>
                        <a:t>Writing </a:t>
                      </a:r>
                      <a:endParaRPr lang="en-IN" sz="1600">
                        <a:latin typeface="Times New Roman"/>
                        <a:ea typeface="Times New Roman"/>
                        <a:cs typeface="Times New Roman"/>
                      </a:endParaRPr>
                    </a:p>
                  </a:txBody>
                  <a:tcPr marL="64322" marR="64322" marT="0" marB="0"/>
                </a:tc>
                <a:extLst>
                  <a:ext uri="{0D108BD9-81ED-4DB2-BD59-A6C34878D82A}">
                    <a16:rowId xmlns:a16="http://schemas.microsoft.com/office/drawing/2014/main" xmlns="" val="10001"/>
                  </a:ext>
                </a:extLst>
              </a:tr>
              <a:tr h="635383">
                <a:tc>
                  <a:txBody>
                    <a:bodyPr/>
                    <a:lstStyle/>
                    <a:p>
                      <a:pPr algn="ctr">
                        <a:lnSpc>
                          <a:spcPct val="150000"/>
                        </a:lnSpc>
                        <a:spcAft>
                          <a:spcPts val="1000"/>
                        </a:spcAft>
                      </a:pPr>
                      <a:r>
                        <a:rPr lang="en-US" sz="1600">
                          <a:latin typeface="Times New Roman"/>
                          <a:ea typeface="Times New Roman"/>
                          <a:cs typeface="Times New Roman"/>
                        </a:rPr>
                        <a:t>Opportunity </a:t>
                      </a:r>
                      <a:endParaRPr lang="en-IN" sz="1600">
                        <a:latin typeface="Times New Roman"/>
                        <a:ea typeface="Times New Roman"/>
                        <a:cs typeface="Times New Roman"/>
                      </a:endParaRPr>
                    </a:p>
                  </a:txBody>
                  <a:tcPr marL="64322" marR="64322" marT="0" marB="0"/>
                </a:tc>
                <a:tc>
                  <a:txBody>
                    <a:bodyPr/>
                    <a:lstStyle/>
                    <a:p>
                      <a:pPr algn="ctr">
                        <a:lnSpc>
                          <a:spcPct val="150000"/>
                        </a:lnSpc>
                        <a:spcAft>
                          <a:spcPts val="1000"/>
                        </a:spcAft>
                      </a:pPr>
                      <a:r>
                        <a:rPr lang="en-US" sz="1600" dirty="0">
                          <a:latin typeface="Times New Roman"/>
                          <a:ea typeface="Times New Roman"/>
                          <a:cs typeface="Times New Roman"/>
                        </a:rPr>
                        <a:t>Threats </a:t>
                      </a:r>
                      <a:endParaRPr lang="en-IN" sz="1600" dirty="0">
                        <a:latin typeface="Times New Roman"/>
                        <a:ea typeface="Times New Roman"/>
                        <a:cs typeface="Times New Roman"/>
                      </a:endParaRPr>
                    </a:p>
                  </a:txBody>
                  <a:tcPr marL="64322" marR="64322" marT="0" marB="0"/>
                </a:tc>
                <a:extLst>
                  <a:ext uri="{0D108BD9-81ED-4DB2-BD59-A6C34878D82A}">
                    <a16:rowId xmlns:a16="http://schemas.microsoft.com/office/drawing/2014/main" xmlns="" val="10002"/>
                  </a:ext>
                </a:extLst>
              </a:tr>
              <a:tr h="1723369">
                <a:tc>
                  <a:txBody>
                    <a:bodyPr/>
                    <a:lstStyle/>
                    <a:p>
                      <a:pPr marL="342900" lvl="0" indent="-342900" algn="just">
                        <a:lnSpc>
                          <a:spcPct val="150000"/>
                        </a:lnSpc>
                        <a:spcAft>
                          <a:spcPts val="0"/>
                        </a:spcAft>
                        <a:buFont typeface="Symbol"/>
                        <a:buChar char=""/>
                      </a:pPr>
                      <a:r>
                        <a:rPr lang="en-US" sz="1600" dirty="0">
                          <a:latin typeface="Times New Roman"/>
                          <a:ea typeface="Times New Roman"/>
                          <a:cs typeface="Times New Roman"/>
                        </a:rPr>
                        <a:t>Learn about new standards of industry </a:t>
                      </a:r>
                      <a:endParaRPr lang="en-IN" sz="1600" dirty="0">
                        <a:latin typeface="Times New Roman"/>
                        <a:ea typeface="Times New Roman"/>
                        <a:cs typeface="Times New Roman"/>
                      </a:endParaRPr>
                    </a:p>
                    <a:p>
                      <a:pPr marL="342900" lvl="0" indent="-342900" algn="just">
                        <a:lnSpc>
                          <a:spcPct val="150000"/>
                        </a:lnSpc>
                        <a:spcAft>
                          <a:spcPts val="0"/>
                        </a:spcAft>
                        <a:buFont typeface="Symbol"/>
                        <a:buChar char=""/>
                      </a:pPr>
                      <a:r>
                        <a:rPr lang="en-US" sz="1600" dirty="0">
                          <a:latin typeface="Times New Roman"/>
                          <a:ea typeface="Times New Roman"/>
                          <a:cs typeface="Times New Roman"/>
                        </a:rPr>
                        <a:t>Learn online business tools </a:t>
                      </a:r>
                      <a:endParaRPr lang="en-IN" sz="1600" dirty="0">
                        <a:latin typeface="Times New Roman"/>
                        <a:ea typeface="Times New Roman"/>
                        <a:cs typeface="Times New Roman"/>
                      </a:endParaRPr>
                    </a:p>
                    <a:p>
                      <a:pPr marL="342900" lvl="0" indent="-342900" algn="just">
                        <a:lnSpc>
                          <a:spcPct val="150000"/>
                        </a:lnSpc>
                        <a:spcAft>
                          <a:spcPts val="0"/>
                        </a:spcAft>
                        <a:buFont typeface="Symbol"/>
                        <a:buChar char=""/>
                      </a:pPr>
                      <a:r>
                        <a:rPr lang="en-US" sz="1600" dirty="0">
                          <a:latin typeface="Times New Roman"/>
                          <a:ea typeface="Times New Roman"/>
                          <a:cs typeface="Times New Roman"/>
                        </a:rPr>
                        <a:t>Understand the approach of companies </a:t>
                      </a:r>
                      <a:endParaRPr lang="en-IN" sz="1600" dirty="0">
                        <a:latin typeface="Times New Roman"/>
                        <a:ea typeface="Times New Roman"/>
                        <a:cs typeface="Times New Roman"/>
                      </a:endParaRPr>
                    </a:p>
                    <a:p>
                      <a:pPr marL="342900" lvl="0" indent="-342900" algn="just">
                        <a:lnSpc>
                          <a:spcPct val="150000"/>
                        </a:lnSpc>
                        <a:spcAft>
                          <a:spcPts val="0"/>
                        </a:spcAft>
                        <a:buFont typeface="Symbol"/>
                        <a:buChar char=""/>
                      </a:pPr>
                      <a:r>
                        <a:rPr lang="en-US" sz="1600" dirty="0">
                          <a:latin typeface="Times New Roman"/>
                          <a:ea typeface="Times New Roman"/>
                          <a:cs typeface="Times New Roman"/>
                        </a:rPr>
                        <a:t>Gain knowledge of legal and ethical policies for managing the</a:t>
                      </a:r>
                      <a:r>
                        <a:rPr lang="en-US" sz="1600" baseline="0" dirty="0">
                          <a:latin typeface="Times New Roman"/>
                          <a:ea typeface="Times New Roman"/>
                          <a:cs typeface="Times New Roman"/>
                        </a:rPr>
                        <a:t> operations </a:t>
                      </a:r>
                      <a:endParaRPr lang="en-IN" sz="1600" dirty="0">
                        <a:latin typeface="Times New Roman"/>
                        <a:ea typeface="Times New Roman"/>
                        <a:cs typeface="Times New Roman"/>
                      </a:endParaRPr>
                    </a:p>
                  </a:txBody>
                  <a:tcPr marL="64322" marR="64322" marT="0" marB="0"/>
                </a:tc>
                <a:tc>
                  <a:txBody>
                    <a:bodyPr/>
                    <a:lstStyle/>
                    <a:p>
                      <a:pPr marL="342900" lvl="0" indent="-342900" algn="just">
                        <a:lnSpc>
                          <a:spcPct val="150000"/>
                        </a:lnSpc>
                        <a:spcAft>
                          <a:spcPts val="0"/>
                        </a:spcAft>
                        <a:buFont typeface="Symbol"/>
                        <a:buChar char=""/>
                      </a:pPr>
                      <a:r>
                        <a:rPr lang="en-US" sz="1600" dirty="0">
                          <a:latin typeface="Times New Roman"/>
                          <a:ea typeface="Times New Roman"/>
                          <a:cs typeface="Times New Roman"/>
                        </a:rPr>
                        <a:t>High competition for getting employment  </a:t>
                      </a:r>
                      <a:endParaRPr lang="en-IN" sz="1600" dirty="0">
                        <a:latin typeface="Times New Roman"/>
                        <a:ea typeface="Times New Roman"/>
                        <a:cs typeface="Times New Roman"/>
                      </a:endParaRPr>
                    </a:p>
                    <a:p>
                      <a:pPr marL="342900" lvl="0" indent="-342900" algn="just">
                        <a:lnSpc>
                          <a:spcPct val="150000"/>
                        </a:lnSpc>
                        <a:spcAft>
                          <a:spcPts val="0"/>
                        </a:spcAft>
                        <a:buFont typeface="Symbol"/>
                        <a:buChar char=""/>
                      </a:pPr>
                      <a:r>
                        <a:rPr lang="en-US" sz="1600" dirty="0">
                          <a:latin typeface="Times New Roman"/>
                          <a:ea typeface="Times New Roman"/>
                          <a:cs typeface="Times New Roman"/>
                        </a:rPr>
                        <a:t>Lack of practical learning for operation management and planning </a:t>
                      </a:r>
                      <a:endParaRPr lang="en-IN" sz="1600" dirty="0">
                        <a:latin typeface="Times New Roman"/>
                        <a:ea typeface="Times New Roman"/>
                        <a:cs typeface="Times New Roman"/>
                      </a:endParaRPr>
                    </a:p>
                    <a:p>
                      <a:pPr marL="342900" lvl="0" indent="-342900" algn="just">
                        <a:lnSpc>
                          <a:spcPct val="150000"/>
                        </a:lnSpc>
                        <a:spcAft>
                          <a:spcPts val="1000"/>
                        </a:spcAft>
                        <a:buFont typeface="Symbol"/>
                        <a:buChar char=""/>
                      </a:pPr>
                      <a:r>
                        <a:rPr lang="en-US" sz="1600" dirty="0">
                          <a:latin typeface="Times New Roman"/>
                          <a:ea typeface="Times New Roman"/>
                          <a:cs typeface="Times New Roman"/>
                        </a:rPr>
                        <a:t>Low confidence  </a:t>
                      </a:r>
                      <a:endParaRPr lang="en-IN" sz="1600" dirty="0">
                        <a:latin typeface="Times New Roman"/>
                        <a:ea typeface="Times New Roman"/>
                        <a:cs typeface="Times New Roman"/>
                      </a:endParaRPr>
                    </a:p>
                  </a:txBody>
                  <a:tcPr marL="64322" marR="64322" marT="0" marB="0"/>
                </a:tc>
                <a:extLst>
                  <a:ext uri="{0D108BD9-81ED-4DB2-BD59-A6C34878D82A}">
                    <a16:rowId xmlns:a16="http://schemas.microsoft.com/office/drawing/2014/main" xmlns=""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418058"/>
          </a:xfrm>
        </p:spPr>
        <p:txBody>
          <a:bodyPr>
            <a:normAutofit fontScale="90000"/>
          </a:bodyPr>
          <a:lstStyle/>
          <a:p>
            <a:pPr algn="ctr"/>
            <a:r>
              <a:rPr lang="en-US" dirty="0"/>
              <a:t>Action plan</a:t>
            </a:r>
            <a:endParaRPr lang="en-IN" dirty="0"/>
          </a:p>
        </p:txBody>
      </p:sp>
      <p:graphicFrame>
        <p:nvGraphicFramePr>
          <p:cNvPr id="8" name="Content Placeholder 7"/>
          <p:cNvGraphicFramePr>
            <a:graphicFrameLocks noGrp="1"/>
          </p:cNvGraphicFramePr>
          <p:nvPr>
            <p:ph idx="1"/>
          </p:nvPr>
        </p:nvGraphicFramePr>
        <p:xfrm>
          <a:off x="323528" y="688848"/>
          <a:ext cx="8424936" cy="6366193"/>
        </p:xfrm>
        <a:graphic>
          <a:graphicData uri="http://schemas.openxmlformats.org/drawingml/2006/table">
            <a:tbl>
              <a:tblPr firstRow="1" bandRow="1">
                <a:tableStyleId>{5C22544A-7EE6-4342-B048-85BDC9FD1C3A}</a:tableStyleId>
              </a:tblPr>
              <a:tblGrid>
                <a:gridCol w="2106234">
                  <a:extLst>
                    <a:ext uri="{9D8B030D-6E8A-4147-A177-3AD203B41FA5}">
                      <a16:colId xmlns:a16="http://schemas.microsoft.com/office/drawing/2014/main" xmlns="" val="20000"/>
                    </a:ext>
                  </a:extLst>
                </a:gridCol>
                <a:gridCol w="2106234">
                  <a:extLst>
                    <a:ext uri="{9D8B030D-6E8A-4147-A177-3AD203B41FA5}">
                      <a16:colId xmlns:a16="http://schemas.microsoft.com/office/drawing/2014/main" xmlns="" val="20001"/>
                    </a:ext>
                  </a:extLst>
                </a:gridCol>
                <a:gridCol w="2106234">
                  <a:extLst>
                    <a:ext uri="{9D8B030D-6E8A-4147-A177-3AD203B41FA5}">
                      <a16:colId xmlns:a16="http://schemas.microsoft.com/office/drawing/2014/main" xmlns="" val="20002"/>
                    </a:ext>
                  </a:extLst>
                </a:gridCol>
                <a:gridCol w="2106234">
                  <a:extLst>
                    <a:ext uri="{9D8B030D-6E8A-4147-A177-3AD203B41FA5}">
                      <a16:colId xmlns:a16="http://schemas.microsoft.com/office/drawing/2014/main" xmlns="" val="20003"/>
                    </a:ext>
                  </a:extLst>
                </a:gridCol>
              </a:tblGrid>
              <a:tr h="549548">
                <a:tc>
                  <a:txBody>
                    <a:bodyPr/>
                    <a:lstStyle/>
                    <a:p>
                      <a:pPr>
                        <a:lnSpc>
                          <a:spcPct val="115000"/>
                        </a:lnSpc>
                        <a:spcAft>
                          <a:spcPts val="0"/>
                        </a:spcAft>
                      </a:pPr>
                      <a:endParaRPr lang="en-GB" sz="1000" dirty="0">
                        <a:latin typeface="Calibri"/>
                        <a:ea typeface="Calibri"/>
                        <a:cs typeface="Times New Roman"/>
                      </a:endParaRPr>
                    </a:p>
                  </a:txBody>
                  <a:tcPr marL="68580" marR="68580" marT="0" marB="0"/>
                </a:tc>
                <a:tc>
                  <a:txBody>
                    <a:bodyPr/>
                    <a:lstStyle/>
                    <a:p>
                      <a:pPr>
                        <a:lnSpc>
                          <a:spcPct val="115000"/>
                        </a:lnSpc>
                        <a:spcAft>
                          <a:spcPts val="0"/>
                        </a:spcAft>
                      </a:pPr>
                      <a:r>
                        <a:rPr lang="en-GB" sz="1000" b="1">
                          <a:latin typeface="Calibri"/>
                          <a:ea typeface="Calibri"/>
                          <a:cs typeface="Times New Roman"/>
                        </a:rPr>
                        <a:t>Short-Term Time Frame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What do I want to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accomplish in the next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three to six months?</a:t>
                      </a:r>
                      <a:endParaRPr lang="en-IN" sz="1100">
                        <a:latin typeface="Calibri"/>
                        <a:ea typeface="Calibri"/>
                        <a:cs typeface="Times New Roman"/>
                      </a:endParaRPr>
                    </a:p>
                  </a:txBody>
                  <a:tcPr marL="68580" marR="68580" marT="0" marB="0"/>
                </a:tc>
                <a:tc>
                  <a:txBody>
                    <a:bodyPr/>
                    <a:lstStyle/>
                    <a:p>
                      <a:pPr>
                        <a:lnSpc>
                          <a:spcPct val="115000"/>
                        </a:lnSpc>
                        <a:spcAft>
                          <a:spcPts val="0"/>
                        </a:spcAft>
                      </a:pPr>
                      <a:r>
                        <a:rPr lang="en-GB" sz="1000" b="1" dirty="0">
                          <a:latin typeface="Calibri"/>
                          <a:ea typeface="Calibri"/>
                          <a:cs typeface="Times New Roman"/>
                        </a:rPr>
                        <a:t>Mid-Term Time Frame </a:t>
                      </a:r>
                      <a:endParaRPr lang="en-IN" sz="1100" dirty="0">
                        <a:latin typeface="Calibri"/>
                        <a:ea typeface="Calibri"/>
                        <a:cs typeface="Times New Roman"/>
                      </a:endParaRPr>
                    </a:p>
                    <a:p>
                      <a:pPr>
                        <a:lnSpc>
                          <a:spcPct val="115000"/>
                        </a:lnSpc>
                        <a:spcAft>
                          <a:spcPts val="0"/>
                        </a:spcAft>
                      </a:pPr>
                      <a:r>
                        <a:rPr lang="en-GB" sz="1000" dirty="0">
                          <a:latin typeface="Calibri"/>
                          <a:ea typeface="Calibri"/>
                          <a:cs typeface="Times New Roman"/>
                        </a:rPr>
                        <a:t>What do I want to </a:t>
                      </a:r>
                      <a:endParaRPr lang="en-IN" sz="1100" dirty="0">
                        <a:latin typeface="Calibri"/>
                        <a:ea typeface="Calibri"/>
                        <a:cs typeface="Times New Roman"/>
                      </a:endParaRPr>
                    </a:p>
                    <a:p>
                      <a:pPr>
                        <a:lnSpc>
                          <a:spcPct val="115000"/>
                        </a:lnSpc>
                        <a:spcAft>
                          <a:spcPts val="0"/>
                        </a:spcAft>
                      </a:pPr>
                      <a:r>
                        <a:rPr lang="en-GB" sz="1000" dirty="0">
                          <a:latin typeface="Calibri"/>
                          <a:ea typeface="Calibri"/>
                          <a:cs typeface="Times New Roman"/>
                        </a:rPr>
                        <a:t>accomplish in the next </a:t>
                      </a:r>
                      <a:endParaRPr lang="en-IN" sz="1100" dirty="0">
                        <a:latin typeface="Calibri"/>
                        <a:ea typeface="Calibri"/>
                        <a:cs typeface="Times New Roman"/>
                      </a:endParaRPr>
                    </a:p>
                    <a:p>
                      <a:pPr>
                        <a:lnSpc>
                          <a:spcPct val="115000"/>
                        </a:lnSpc>
                        <a:spcAft>
                          <a:spcPts val="0"/>
                        </a:spcAft>
                      </a:pPr>
                      <a:r>
                        <a:rPr lang="en-GB" sz="1000" dirty="0">
                          <a:latin typeface="Calibri"/>
                          <a:ea typeface="Calibri"/>
                          <a:cs typeface="Times New Roman"/>
                        </a:rPr>
                        <a:t>six months to two years? </a:t>
                      </a:r>
                      <a:endParaRPr lang="en-IN" sz="1100" dirty="0">
                        <a:latin typeface="Calibri"/>
                        <a:ea typeface="Calibri"/>
                        <a:cs typeface="Times New Roman"/>
                      </a:endParaRPr>
                    </a:p>
                  </a:txBody>
                  <a:tcPr marL="68580" marR="68580" marT="0" marB="0"/>
                </a:tc>
                <a:tc>
                  <a:txBody>
                    <a:bodyPr/>
                    <a:lstStyle/>
                    <a:p>
                      <a:pPr>
                        <a:lnSpc>
                          <a:spcPct val="115000"/>
                        </a:lnSpc>
                        <a:spcAft>
                          <a:spcPts val="0"/>
                        </a:spcAft>
                      </a:pPr>
                      <a:r>
                        <a:rPr lang="en-GB" sz="1000" b="1">
                          <a:latin typeface="Calibri"/>
                          <a:ea typeface="Calibri"/>
                          <a:cs typeface="Times New Roman"/>
                        </a:rPr>
                        <a:t>Long-Term Time Frame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What do I want to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accomplish in the next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two to three years? </a:t>
                      </a:r>
                      <a:endParaRPr lang="en-IN" sz="1100">
                        <a:latin typeface="Calibri"/>
                        <a:ea typeface="Calibri"/>
                        <a:cs typeface="Times New Roman"/>
                      </a:endParaRPr>
                    </a:p>
                  </a:txBody>
                  <a:tcPr marL="68580" marR="68580" marT="0" marB="0"/>
                </a:tc>
                <a:extLst>
                  <a:ext uri="{0D108BD9-81ED-4DB2-BD59-A6C34878D82A}">
                    <a16:rowId xmlns:a16="http://schemas.microsoft.com/office/drawing/2014/main" xmlns="" val="10000"/>
                  </a:ext>
                </a:extLst>
              </a:tr>
              <a:tr h="1648645">
                <a:tc>
                  <a:txBody>
                    <a:bodyPr/>
                    <a:lstStyle/>
                    <a:p>
                      <a:pPr>
                        <a:lnSpc>
                          <a:spcPct val="115000"/>
                        </a:lnSpc>
                        <a:spcAft>
                          <a:spcPts val="0"/>
                        </a:spcAft>
                      </a:pPr>
                      <a:r>
                        <a:rPr lang="en-GB" sz="1000" b="1">
                          <a:latin typeface="Calibri"/>
                          <a:ea typeface="Calibri"/>
                          <a:cs typeface="Times New Roman"/>
                        </a:rPr>
                        <a:t>Section 1 - My Goals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 </a:t>
                      </a:r>
                      <a:endParaRPr lang="en-IN" sz="1100">
                        <a:latin typeface="Calibri"/>
                        <a:ea typeface="Calibri"/>
                        <a:cs typeface="Times New Roman"/>
                      </a:endParaRPr>
                    </a:p>
                  </a:txBody>
                  <a:tcPr marL="68580" marR="68580" marT="0" marB="0"/>
                </a:tc>
                <a:tc>
                  <a:txBody>
                    <a:bodyPr/>
                    <a:lstStyle/>
                    <a:p>
                      <a:pPr algn="just">
                        <a:lnSpc>
                          <a:spcPct val="115000"/>
                        </a:lnSpc>
                        <a:spcAft>
                          <a:spcPts val="0"/>
                        </a:spcAft>
                      </a:pPr>
                      <a:r>
                        <a:rPr lang="en-GB" sz="1200">
                          <a:latin typeface="Times New Roman"/>
                          <a:ea typeface="Calibri"/>
                          <a:cs typeface="Times New Roman"/>
                        </a:rPr>
                        <a:t>I am looking for improving the gads in the final exams at university. The learning will improve employability skills and understanding related to business and industrial work. </a:t>
                      </a:r>
                      <a:endParaRPr lang="en-IN" sz="1100">
                        <a:latin typeface="Calibri"/>
                        <a:ea typeface="Calibri"/>
                        <a:cs typeface="Times New Roman"/>
                      </a:endParaRPr>
                    </a:p>
                  </a:txBody>
                  <a:tcPr marL="68580" marR="68580" marT="0" marB="0"/>
                </a:tc>
                <a:tc>
                  <a:txBody>
                    <a:bodyPr/>
                    <a:lstStyle/>
                    <a:p>
                      <a:pPr algn="just">
                        <a:lnSpc>
                          <a:spcPct val="115000"/>
                        </a:lnSpc>
                        <a:spcAft>
                          <a:spcPts val="0"/>
                        </a:spcAft>
                      </a:pPr>
                      <a:r>
                        <a:rPr lang="en-GB" sz="1200" dirty="0">
                          <a:latin typeface="Times New Roman"/>
                          <a:ea typeface="Calibri"/>
                          <a:cs typeface="Times New Roman"/>
                        </a:rPr>
                        <a:t>In the coming years I am looking for learning the new skills like leadership, team working, problem solving and commercial awareness. </a:t>
                      </a:r>
                      <a:endParaRPr lang="en-IN" sz="1100" dirty="0">
                        <a:latin typeface="Calibri"/>
                        <a:ea typeface="Calibri"/>
                        <a:cs typeface="Times New Roman"/>
                      </a:endParaRPr>
                    </a:p>
                  </a:txBody>
                  <a:tcPr marL="68580" marR="68580" marT="0" marB="0"/>
                </a:tc>
                <a:tc>
                  <a:txBody>
                    <a:bodyPr/>
                    <a:lstStyle/>
                    <a:p>
                      <a:pPr marL="0" marR="0" indent="0" algn="just" defTabSz="914400" rtl="0" eaLnBrk="1" fontAlgn="auto" latinLnBrk="0" hangingPunct="1">
                        <a:lnSpc>
                          <a:spcPct val="115000"/>
                        </a:lnSpc>
                        <a:spcBef>
                          <a:spcPts val="0"/>
                        </a:spcBef>
                        <a:spcAft>
                          <a:spcPts val="0"/>
                        </a:spcAft>
                        <a:buClrTx/>
                        <a:buSzTx/>
                        <a:buFontTx/>
                        <a:buNone/>
                        <a:tabLst/>
                        <a:defRPr/>
                      </a:pPr>
                      <a:r>
                        <a:rPr lang="en-GB" sz="1200" dirty="0">
                          <a:latin typeface="Times New Roman"/>
                          <a:ea typeface="Calibri"/>
                          <a:cs typeface="Times New Roman"/>
                        </a:rPr>
                        <a:t>The long-term personal objective of mine it to craft improvement in the personality. I am looking to develop a positive attitude, professional relationship and team working. For these, I am working on my communication, controlling the emotions and understanding the needs of </a:t>
                      </a:r>
                      <a:r>
                        <a:rPr lang="en-GB" sz="1200">
                          <a:latin typeface="Times New Roman"/>
                          <a:ea typeface="Calibri"/>
                          <a:cs typeface="Times New Roman"/>
                        </a:rPr>
                        <a:t>the people</a:t>
                      </a:r>
                      <a:r>
                        <a:rPr lang="en-IN" sz="1200">
                          <a:latin typeface="+mn-lt"/>
                          <a:ea typeface="Calibri"/>
                          <a:cs typeface="Times New Roman"/>
                        </a:rPr>
                        <a:t>(Dunn, and Doolittle, 2020) </a:t>
                      </a:r>
                      <a:r>
                        <a:rPr lang="en-GB" sz="1200" dirty="0">
                          <a:latin typeface="Times New Roman"/>
                          <a:ea typeface="Calibri"/>
                          <a:cs typeface="Times New Roman"/>
                        </a:rPr>
                        <a:t>.</a:t>
                      </a:r>
                      <a:endParaRPr lang="en-IN" sz="1100" dirty="0">
                        <a:latin typeface="Calibri"/>
                        <a:ea typeface="Calibri"/>
                        <a:cs typeface="Times New Roman"/>
                      </a:endParaRPr>
                    </a:p>
                  </a:txBody>
                  <a:tcPr marL="68580" marR="68580" marT="0" marB="0"/>
                </a:tc>
                <a:extLst>
                  <a:ext uri="{0D108BD9-81ED-4DB2-BD59-A6C34878D82A}">
                    <a16:rowId xmlns:a16="http://schemas.microsoft.com/office/drawing/2014/main" xmlns="" val="10001"/>
                  </a:ext>
                </a:extLst>
              </a:tr>
              <a:tr h="989187">
                <a:tc>
                  <a:txBody>
                    <a:bodyPr/>
                    <a:lstStyle/>
                    <a:p>
                      <a:pPr>
                        <a:lnSpc>
                          <a:spcPct val="115000"/>
                        </a:lnSpc>
                        <a:spcAft>
                          <a:spcPts val="0"/>
                        </a:spcAft>
                      </a:pPr>
                      <a:r>
                        <a:rPr lang="en-GB" sz="1000" b="1">
                          <a:latin typeface="Calibri"/>
                          <a:ea typeface="Calibri"/>
                          <a:cs typeface="Times New Roman"/>
                        </a:rPr>
                        <a:t>Section 2 - Skills and Knowledge to be </a:t>
                      </a:r>
                      <a:endParaRPr lang="en-IN" sz="1100">
                        <a:latin typeface="Calibri"/>
                        <a:ea typeface="Calibri"/>
                        <a:cs typeface="Times New Roman"/>
                      </a:endParaRPr>
                    </a:p>
                    <a:p>
                      <a:pPr>
                        <a:lnSpc>
                          <a:spcPct val="115000"/>
                        </a:lnSpc>
                        <a:spcAft>
                          <a:spcPts val="0"/>
                        </a:spcAft>
                      </a:pPr>
                      <a:r>
                        <a:rPr lang="en-GB" sz="1000" b="1">
                          <a:latin typeface="Calibri"/>
                          <a:ea typeface="Calibri"/>
                          <a:cs typeface="Times New Roman"/>
                        </a:rPr>
                        <a:t>Learned </a:t>
                      </a:r>
                      <a:endParaRPr lang="en-IN" sz="1100">
                        <a:latin typeface="Calibri"/>
                        <a:ea typeface="Calibri"/>
                        <a:cs typeface="Times New Roman"/>
                      </a:endParaRPr>
                    </a:p>
                  </a:txBody>
                  <a:tcPr marL="68580" marR="68580" marT="0" marB="0"/>
                </a:tc>
                <a:tc>
                  <a:txBody>
                    <a:bodyPr/>
                    <a:lstStyle/>
                    <a:p>
                      <a:pPr marL="0" marR="0" indent="0" algn="just" defTabSz="914400" rtl="0" eaLnBrk="1" fontAlgn="auto" latinLnBrk="0" hangingPunct="1">
                        <a:lnSpc>
                          <a:spcPct val="115000"/>
                        </a:lnSpc>
                        <a:spcBef>
                          <a:spcPts val="0"/>
                        </a:spcBef>
                        <a:spcAft>
                          <a:spcPts val="0"/>
                        </a:spcAft>
                        <a:buClrTx/>
                        <a:buSzTx/>
                        <a:buFontTx/>
                        <a:buNone/>
                        <a:tabLst/>
                        <a:defRPr/>
                      </a:pPr>
                      <a:r>
                        <a:rPr lang="en-GB" sz="1200" dirty="0">
                          <a:latin typeface="Times New Roman"/>
                          <a:ea typeface="Calibri"/>
                          <a:cs typeface="Times New Roman"/>
                        </a:rPr>
                        <a:t>The specific short term goal is to develop the problem solving skill and commercial awareness to gain the knowledge about the different industrial activities and </a:t>
                      </a:r>
                      <a:r>
                        <a:rPr lang="en-GB" sz="1200" dirty="0">
                          <a:latin typeface="+mn-lt"/>
                          <a:ea typeface="Calibri"/>
                          <a:cs typeface="Times New Roman"/>
                        </a:rPr>
                        <a:t>operations (</a:t>
                      </a:r>
                      <a:r>
                        <a:rPr lang="en-GB" sz="1200" dirty="0" err="1">
                          <a:latin typeface="+mn-lt"/>
                          <a:ea typeface="Calibri"/>
                          <a:cs typeface="Times New Roman"/>
                        </a:rPr>
                        <a:t>Serin</a:t>
                      </a:r>
                      <a:r>
                        <a:rPr lang="en-GB" sz="1200" dirty="0">
                          <a:latin typeface="+mn-lt"/>
                          <a:ea typeface="Calibri"/>
                          <a:cs typeface="Times New Roman"/>
                        </a:rPr>
                        <a:t>, 2017). .  </a:t>
                      </a:r>
                      <a:r>
                        <a:rPr lang="en-GB" sz="1100" dirty="0">
                          <a:latin typeface="Times New Roman"/>
                          <a:ea typeface="Calibri"/>
                          <a:cs typeface="Times New Roman"/>
                        </a:rPr>
                        <a:t> </a:t>
                      </a:r>
                      <a:endParaRPr lang="en-IN" sz="1100" dirty="0">
                        <a:latin typeface="Calibri"/>
                        <a:ea typeface="Calibri"/>
                        <a:cs typeface="Times New Roman"/>
                      </a:endParaRPr>
                    </a:p>
                  </a:txBody>
                  <a:tcPr marL="68580" marR="68580" marT="0" marB="0"/>
                </a:tc>
                <a:tc>
                  <a:txBody>
                    <a:bodyPr/>
                    <a:lstStyle/>
                    <a:p>
                      <a:pPr algn="just">
                        <a:lnSpc>
                          <a:spcPct val="115000"/>
                        </a:lnSpc>
                        <a:spcAft>
                          <a:spcPts val="0"/>
                        </a:spcAft>
                      </a:pPr>
                      <a:r>
                        <a:rPr lang="en-GB" sz="1200">
                          <a:latin typeface="Times New Roman"/>
                          <a:ea typeface="Calibri"/>
                          <a:cs typeface="Times New Roman"/>
                        </a:rPr>
                        <a:t>The midterm skill development involves the improvement in the time management and communication skills. The effective use of resources is essential to learn. </a:t>
                      </a:r>
                      <a:endParaRPr lang="en-IN" sz="1100">
                        <a:latin typeface="Calibri"/>
                        <a:ea typeface="Calibri"/>
                        <a:cs typeface="Times New Roman"/>
                      </a:endParaRPr>
                    </a:p>
                  </a:txBody>
                  <a:tcPr marL="68580" marR="68580" marT="0" marB="0"/>
                </a:tc>
                <a:tc>
                  <a:txBody>
                    <a:bodyPr/>
                    <a:lstStyle/>
                    <a:p>
                      <a:pPr algn="just">
                        <a:lnSpc>
                          <a:spcPct val="115000"/>
                        </a:lnSpc>
                        <a:spcAft>
                          <a:spcPts val="0"/>
                        </a:spcAft>
                      </a:pPr>
                      <a:r>
                        <a:rPr lang="en-GB" sz="1200" dirty="0">
                          <a:latin typeface="Times New Roman"/>
                          <a:ea typeface="Calibri"/>
                          <a:cs typeface="Times New Roman"/>
                        </a:rPr>
                        <a:t>My long-term goal for this is to become more flexible and dynamic in the changing environment for effective leadership</a:t>
                      </a:r>
                      <a:endParaRPr lang="en-IN" sz="1100" dirty="0">
                        <a:latin typeface="Calibri"/>
                        <a:ea typeface="Calibri"/>
                        <a:cs typeface="Times New Roman"/>
                      </a:endParaRPr>
                    </a:p>
                  </a:txBody>
                  <a:tcPr marL="68580" marR="68580" marT="0" marB="0"/>
                </a:tc>
                <a:extLst>
                  <a:ext uri="{0D108BD9-81ED-4DB2-BD59-A6C34878D82A}">
                    <a16:rowId xmlns:a16="http://schemas.microsoft.com/office/drawing/2014/main" xmlns="" val="10002"/>
                  </a:ext>
                </a:extLst>
              </a:tr>
              <a:tr h="1648645">
                <a:tc>
                  <a:txBody>
                    <a:bodyPr/>
                    <a:lstStyle/>
                    <a:p>
                      <a:pPr>
                        <a:lnSpc>
                          <a:spcPct val="115000"/>
                        </a:lnSpc>
                        <a:spcAft>
                          <a:spcPts val="0"/>
                        </a:spcAft>
                      </a:pPr>
                      <a:r>
                        <a:rPr lang="en-GB" sz="1000" b="1">
                          <a:latin typeface="Calibri"/>
                          <a:ea typeface="Calibri"/>
                          <a:cs typeface="Times New Roman"/>
                        </a:rPr>
                        <a:t>Section 3 - Next Steps</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 </a:t>
                      </a:r>
                      <a:endParaRPr lang="en-IN" sz="1100">
                        <a:latin typeface="Calibri"/>
                        <a:ea typeface="Calibri"/>
                        <a:cs typeface="Times New Roman"/>
                      </a:endParaRPr>
                    </a:p>
                  </a:txBody>
                  <a:tcPr marL="68580" marR="68580" marT="0" marB="0"/>
                </a:tc>
                <a:tc>
                  <a:txBody>
                    <a:bodyPr/>
                    <a:lstStyle/>
                    <a:p>
                      <a:pPr algn="just">
                        <a:lnSpc>
                          <a:spcPct val="115000"/>
                        </a:lnSpc>
                        <a:spcAft>
                          <a:spcPts val="0"/>
                        </a:spcAft>
                      </a:pPr>
                      <a:r>
                        <a:rPr lang="en-GB" sz="1200">
                          <a:latin typeface="Times New Roman"/>
                          <a:ea typeface="Calibri"/>
                          <a:cs typeface="Times New Roman"/>
                        </a:rPr>
                        <a:t>To craft improvement in the skills and knowledge, I will take participations in the brainstorming sessions and seminars on the business employability. It will help to understanding the different viewpoints and help to observe the changes and policies of market.  </a:t>
                      </a:r>
                      <a:endParaRPr lang="en-IN" sz="1100">
                        <a:latin typeface="Calibri"/>
                        <a:ea typeface="Calibri"/>
                        <a:cs typeface="Times New Roman"/>
                      </a:endParaRPr>
                    </a:p>
                  </a:txBody>
                  <a:tcPr marL="68580" marR="68580" marT="0" marB="0"/>
                </a:tc>
                <a:tc>
                  <a:txBody>
                    <a:bodyPr/>
                    <a:lstStyle/>
                    <a:p>
                      <a:pPr algn="just">
                        <a:lnSpc>
                          <a:spcPct val="115000"/>
                        </a:lnSpc>
                        <a:spcAft>
                          <a:spcPts val="0"/>
                        </a:spcAft>
                      </a:pPr>
                      <a:r>
                        <a:rPr lang="en-GB" sz="1200">
                          <a:latin typeface="Times New Roman"/>
                          <a:ea typeface="Calibri"/>
                          <a:cs typeface="Times New Roman"/>
                        </a:rPr>
                        <a:t>To improve these skills, I will join the online classes and learn about the organizational activities according to my role and qualification. It will help to polish the time management and maintaining the communication with the people. </a:t>
                      </a:r>
                      <a:endParaRPr lang="en-IN" sz="1100">
                        <a:latin typeface="Calibri"/>
                        <a:ea typeface="Calibri"/>
                        <a:cs typeface="Times New Roman"/>
                      </a:endParaRPr>
                    </a:p>
                  </a:txBody>
                  <a:tcPr marL="68580" marR="68580" marT="0" marB="0"/>
                </a:tc>
                <a:tc>
                  <a:txBody>
                    <a:bodyPr/>
                    <a:lstStyle/>
                    <a:p>
                      <a:pPr algn="just">
                        <a:lnSpc>
                          <a:spcPct val="115000"/>
                        </a:lnSpc>
                        <a:spcAft>
                          <a:spcPts val="0"/>
                        </a:spcAft>
                      </a:pPr>
                      <a:r>
                        <a:rPr lang="en-GB" sz="1200" dirty="0">
                          <a:latin typeface="Times New Roman"/>
                          <a:ea typeface="Calibri"/>
                          <a:cs typeface="Times New Roman"/>
                        </a:rPr>
                        <a:t>To learn about the leadership and craft improvement in the personality, I will read about the great leaders in business market and observe the scenario people. Moreover, the consideration of own personality treats will also help to improve the flexibility.   </a:t>
                      </a:r>
                      <a:endParaRPr lang="en-IN" sz="1100" dirty="0">
                        <a:latin typeface="Calibri"/>
                        <a:ea typeface="Calibri"/>
                        <a:cs typeface="Times New Roman"/>
                      </a:endParaRPr>
                    </a:p>
                  </a:txBody>
                  <a:tcPr marL="68580" marR="68580" marT="0" marB="0"/>
                </a:tc>
                <a:extLst>
                  <a:ext uri="{0D108BD9-81ED-4DB2-BD59-A6C34878D82A}">
                    <a16:rowId xmlns:a16="http://schemas.microsoft.com/office/drawing/2014/main" xmlns="" val="1000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323528" y="332657"/>
          <a:ext cx="8496944" cy="6209161"/>
        </p:xfrm>
        <a:graphic>
          <a:graphicData uri="http://schemas.openxmlformats.org/drawingml/2006/table">
            <a:tbl>
              <a:tblPr firstRow="1" bandRow="1">
                <a:tableStyleId>{5C22544A-7EE6-4342-B048-85BDC9FD1C3A}</a:tableStyleId>
              </a:tblPr>
              <a:tblGrid>
                <a:gridCol w="2124236">
                  <a:extLst>
                    <a:ext uri="{9D8B030D-6E8A-4147-A177-3AD203B41FA5}">
                      <a16:colId xmlns:a16="http://schemas.microsoft.com/office/drawing/2014/main" xmlns="" val="20000"/>
                    </a:ext>
                  </a:extLst>
                </a:gridCol>
                <a:gridCol w="2124236">
                  <a:extLst>
                    <a:ext uri="{9D8B030D-6E8A-4147-A177-3AD203B41FA5}">
                      <a16:colId xmlns:a16="http://schemas.microsoft.com/office/drawing/2014/main" xmlns="" val="20001"/>
                    </a:ext>
                  </a:extLst>
                </a:gridCol>
                <a:gridCol w="2124236">
                  <a:extLst>
                    <a:ext uri="{9D8B030D-6E8A-4147-A177-3AD203B41FA5}">
                      <a16:colId xmlns:a16="http://schemas.microsoft.com/office/drawing/2014/main" xmlns="" val="20002"/>
                    </a:ext>
                  </a:extLst>
                </a:gridCol>
                <a:gridCol w="2124236">
                  <a:extLst>
                    <a:ext uri="{9D8B030D-6E8A-4147-A177-3AD203B41FA5}">
                      <a16:colId xmlns:a16="http://schemas.microsoft.com/office/drawing/2014/main" xmlns="" val="20003"/>
                    </a:ext>
                  </a:extLst>
                </a:gridCol>
              </a:tblGrid>
              <a:tr h="670760">
                <a:tc>
                  <a:txBody>
                    <a:bodyPr/>
                    <a:lstStyle/>
                    <a:p>
                      <a:pPr>
                        <a:lnSpc>
                          <a:spcPct val="115000"/>
                        </a:lnSpc>
                        <a:spcAft>
                          <a:spcPts val="0"/>
                        </a:spcAft>
                      </a:pPr>
                      <a:endParaRPr lang="en-GB" sz="1000" dirty="0">
                        <a:latin typeface="Calibri"/>
                        <a:ea typeface="Calibri"/>
                        <a:cs typeface="Times New Roman"/>
                      </a:endParaRPr>
                    </a:p>
                  </a:txBody>
                  <a:tcPr marL="68580" marR="68580" marT="0" marB="0"/>
                </a:tc>
                <a:tc>
                  <a:txBody>
                    <a:bodyPr/>
                    <a:lstStyle/>
                    <a:p>
                      <a:pPr>
                        <a:lnSpc>
                          <a:spcPct val="115000"/>
                        </a:lnSpc>
                        <a:spcAft>
                          <a:spcPts val="0"/>
                        </a:spcAft>
                      </a:pPr>
                      <a:r>
                        <a:rPr lang="en-GB" sz="1000" b="1" dirty="0">
                          <a:latin typeface="Calibri"/>
                          <a:ea typeface="Calibri"/>
                          <a:cs typeface="Times New Roman"/>
                        </a:rPr>
                        <a:t>Short-Term Time Frame </a:t>
                      </a:r>
                      <a:endParaRPr lang="en-IN" sz="1100" dirty="0">
                        <a:latin typeface="Calibri"/>
                        <a:ea typeface="Calibri"/>
                        <a:cs typeface="Times New Roman"/>
                      </a:endParaRPr>
                    </a:p>
                    <a:p>
                      <a:pPr>
                        <a:lnSpc>
                          <a:spcPct val="115000"/>
                        </a:lnSpc>
                        <a:spcAft>
                          <a:spcPts val="0"/>
                        </a:spcAft>
                      </a:pPr>
                      <a:r>
                        <a:rPr lang="en-GB" sz="1000" dirty="0">
                          <a:latin typeface="Calibri"/>
                          <a:ea typeface="Calibri"/>
                          <a:cs typeface="Times New Roman"/>
                        </a:rPr>
                        <a:t>What do I want to </a:t>
                      </a:r>
                      <a:endParaRPr lang="en-IN" sz="1100" dirty="0">
                        <a:latin typeface="Calibri"/>
                        <a:ea typeface="Calibri"/>
                        <a:cs typeface="Times New Roman"/>
                      </a:endParaRPr>
                    </a:p>
                    <a:p>
                      <a:pPr>
                        <a:lnSpc>
                          <a:spcPct val="115000"/>
                        </a:lnSpc>
                        <a:spcAft>
                          <a:spcPts val="0"/>
                        </a:spcAft>
                      </a:pPr>
                      <a:r>
                        <a:rPr lang="en-GB" sz="1000" dirty="0">
                          <a:latin typeface="Calibri"/>
                          <a:ea typeface="Calibri"/>
                          <a:cs typeface="Times New Roman"/>
                        </a:rPr>
                        <a:t>accomplish in the next </a:t>
                      </a:r>
                      <a:endParaRPr lang="en-IN" sz="1100" dirty="0">
                        <a:latin typeface="Calibri"/>
                        <a:ea typeface="Calibri"/>
                        <a:cs typeface="Times New Roman"/>
                      </a:endParaRPr>
                    </a:p>
                    <a:p>
                      <a:pPr>
                        <a:lnSpc>
                          <a:spcPct val="115000"/>
                        </a:lnSpc>
                        <a:spcAft>
                          <a:spcPts val="0"/>
                        </a:spcAft>
                      </a:pPr>
                      <a:r>
                        <a:rPr lang="en-GB" sz="1000" dirty="0">
                          <a:latin typeface="Calibri"/>
                          <a:ea typeface="Calibri"/>
                          <a:cs typeface="Times New Roman"/>
                        </a:rPr>
                        <a:t>three to six months?</a:t>
                      </a:r>
                      <a:endParaRPr lang="en-IN" sz="1100" dirty="0">
                        <a:latin typeface="Calibri"/>
                        <a:ea typeface="Calibri"/>
                        <a:cs typeface="Times New Roman"/>
                      </a:endParaRPr>
                    </a:p>
                  </a:txBody>
                  <a:tcPr marL="68580" marR="68580" marT="0" marB="0"/>
                </a:tc>
                <a:tc>
                  <a:txBody>
                    <a:bodyPr/>
                    <a:lstStyle/>
                    <a:p>
                      <a:pPr>
                        <a:lnSpc>
                          <a:spcPct val="115000"/>
                        </a:lnSpc>
                        <a:spcAft>
                          <a:spcPts val="0"/>
                        </a:spcAft>
                      </a:pPr>
                      <a:r>
                        <a:rPr lang="en-GB" sz="1000" b="1">
                          <a:latin typeface="Calibri"/>
                          <a:ea typeface="Calibri"/>
                          <a:cs typeface="Times New Roman"/>
                        </a:rPr>
                        <a:t>Mid-Term Time Frame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What do I want to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accomplish in the next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six months to two years? </a:t>
                      </a:r>
                      <a:endParaRPr lang="en-IN" sz="1100">
                        <a:latin typeface="Calibri"/>
                        <a:ea typeface="Calibri"/>
                        <a:cs typeface="Times New Roman"/>
                      </a:endParaRPr>
                    </a:p>
                  </a:txBody>
                  <a:tcPr marL="68580" marR="68580" marT="0" marB="0"/>
                </a:tc>
                <a:tc>
                  <a:txBody>
                    <a:bodyPr/>
                    <a:lstStyle/>
                    <a:p>
                      <a:pPr>
                        <a:lnSpc>
                          <a:spcPct val="115000"/>
                        </a:lnSpc>
                        <a:spcAft>
                          <a:spcPts val="0"/>
                        </a:spcAft>
                      </a:pPr>
                      <a:r>
                        <a:rPr lang="en-GB" sz="1000" b="1">
                          <a:latin typeface="Calibri"/>
                          <a:ea typeface="Calibri"/>
                          <a:cs typeface="Times New Roman"/>
                        </a:rPr>
                        <a:t>Long-Term Time Frame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What do I want to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accomplish in the next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two to three years? </a:t>
                      </a:r>
                      <a:endParaRPr lang="en-IN" sz="1100">
                        <a:latin typeface="Calibri"/>
                        <a:ea typeface="Calibri"/>
                        <a:cs typeface="Times New Roman"/>
                      </a:endParaRPr>
                    </a:p>
                  </a:txBody>
                  <a:tcPr marL="68580" marR="68580" marT="0" marB="0"/>
                </a:tc>
                <a:extLst>
                  <a:ext uri="{0D108BD9-81ED-4DB2-BD59-A6C34878D82A}">
                    <a16:rowId xmlns:a16="http://schemas.microsoft.com/office/drawing/2014/main" xmlns="" val="10000"/>
                  </a:ext>
                </a:extLst>
              </a:tr>
              <a:tr h="1811051">
                <a:tc>
                  <a:txBody>
                    <a:bodyPr/>
                    <a:lstStyle/>
                    <a:p>
                      <a:pPr>
                        <a:lnSpc>
                          <a:spcPct val="115000"/>
                        </a:lnSpc>
                        <a:spcAft>
                          <a:spcPts val="0"/>
                        </a:spcAft>
                      </a:pPr>
                      <a:r>
                        <a:rPr lang="en-GB" sz="1000" b="1">
                          <a:latin typeface="Calibri"/>
                          <a:ea typeface="Calibri"/>
                          <a:cs typeface="Times New Roman"/>
                        </a:rPr>
                        <a:t>Section 4 - Resources</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What resources do I need?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 </a:t>
                      </a:r>
                      <a:endParaRPr lang="en-IN" sz="1100">
                        <a:latin typeface="Calibri"/>
                        <a:ea typeface="Calibri"/>
                        <a:cs typeface="Times New Roman"/>
                      </a:endParaRPr>
                    </a:p>
                    <a:p>
                      <a:pPr>
                        <a:lnSpc>
                          <a:spcPct val="115000"/>
                        </a:lnSpc>
                        <a:spcAft>
                          <a:spcPts val="0"/>
                        </a:spcAft>
                      </a:pPr>
                      <a:r>
                        <a:rPr lang="en-GB" sz="1000">
                          <a:latin typeface="Calibri"/>
                          <a:ea typeface="Calibri"/>
                          <a:cs typeface="Times New Roman"/>
                        </a:rPr>
                        <a:t> </a:t>
                      </a:r>
                      <a:endParaRPr lang="en-IN" sz="1100">
                        <a:latin typeface="Calibri"/>
                        <a:ea typeface="Calibri"/>
                        <a:cs typeface="Times New Roman"/>
                      </a:endParaRPr>
                    </a:p>
                    <a:p>
                      <a:pPr>
                        <a:lnSpc>
                          <a:spcPct val="115000"/>
                        </a:lnSpc>
                        <a:spcAft>
                          <a:spcPts val="0"/>
                        </a:spcAft>
                      </a:pPr>
                      <a:r>
                        <a:rPr lang="en-GB" sz="1000" i="1">
                          <a:latin typeface="Calibri"/>
                          <a:ea typeface="Calibri"/>
                          <a:cs typeface="Times New Roman"/>
                        </a:rPr>
                        <a:t>Example: free time; funding</a:t>
                      </a:r>
                      <a:endParaRPr lang="en-IN" sz="1100">
                        <a:latin typeface="Calibri"/>
                        <a:ea typeface="Calibri"/>
                        <a:cs typeface="Times New Roman"/>
                      </a:endParaRPr>
                    </a:p>
                  </a:txBody>
                  <a:tcPr marL="68580" marR="68580" marT="0" marB="0"/>
                </a:tc>
                <a:tc>
                  <a:txBody>
                    <a:bodyPr/>
                    <a:lstStyle/>
                    <a:p>
                      <a:pPr marL="0" marR="0" indent="0" algn="just" defTabSz="914400" rtl="0" eaLnBrk="1" fontAlgn="auto" latinLnBrk="0" hangingPunct="1">
                        <a:lnSpc>
                          <a:spcPct val="115000"/>
                        </a:lnSpc>
                        <a:spcBef>
                          <a:spcPts val="0"/>
                        </a:spcBef>
                        <a:spcAft>
                          <a:spcPts val="0"/>
                        </a:spcAft>
                        <a:buClrTx/>
                        <a:buSzTx/>
                        <a:buFontTx/>
                        <a:buNone/>
                        <a:tabLst/>
                        <a:defRPr/>
                      </a:pPr>
                      <a:r>
                        <a:rPr lang="en-GB" sz="1200" dirty="0">
                          <a:latin typeface="Times New Roman"/>
                          <a:ea typeface="Calibri"/>
                          <a:cs typeface="Times New Roman"/>
                        </a:rPr>
                        <a:t>For the improvement in these skills, I will need resources like laptop and internet connection to virtually join the seminars and sessions considering the impact of Covid-19. I will also take the notes from the sessions to remind further</a:t>
                      </a:r>
                      <a:r>
                        <a:rPr lang="en-IN" sz="1200" dirty="0">
                          <a:latin typeface="+mn-lt"/>
                          <a:ea typeface="Calibri"/>
                          <a:cs typeface="Times New Roman"/>
                        </a:rPr>
                        <a:t>(</a:t>
                      </a:r>
                      <a:r>
                        <a:rPr lang="en-IN" sz="1200" dirty="0" err="1">
                          <a:latin typeface="+mn-lt"/>
                          <a:ea typeface="Calibri"/>
                          <a:cs typeface="Times New Roman"/>
                        </a:rPr>
                        <a:t>Rønnestad</a:t>
                      </a:r>
                      <a:r>
                        <a:rPr lang="en-IN" sz="1200" dirty="0">
                          <a:latin typeface="+mn-lt"/>
                          <a:ea typeface="Calibri"/>
                          <a:cs typeface="Times New Roman"/>
                        </a:rPr>
                        <a:t>, </a:t>
                      </a:r>
                      <a:r>
                        <a:rPr lang="en-IN" sz="1200" dirty="0" err="1">
                          <a:latin typeface="+mn-lt"/>
                          <a:ea typeface="Calibri"/>
                          <a:cs typeface="Times New Roman"/>
                        </a:rPr>
                        <a:t>Orlinsky</a:t>
                      </a:r>
                      <a:r>
                        <a:rPr lang="en-IN" sz="1200" dirty="0">
                          <a:latin typeface="+mn-lt"/>
                          <a:ea typeface="Calibri"/>
                          <a:cs typeface="Times New Roman"/>
                        </a:rPr>
                        <a:t>, and Wiseman, 2016) </a:t>
                      </a:r>
                      <a:r>
                        <a:rPr lang="en-GB" sz="1200" dirty="0">
                          <a:latin typeface="Times New Roman"/>
                          <a:ea typeface="Calibri"/>
                          <a:cs typeface="Times New Roman"/>
                        </a:rPr>
                        <a:t> </a:t>
                      </a:r>
                      <a:r>
                        <a:rPr lang="en-US" sz="1200" dirty="0">
                          <a:latin typeface="Times New Roman"/>
                          <a:ea typeface="Calibri"/>
                          <a:cs typeface="Times New Roman"/>
                        </a:rPr>
                        <a:t>. </a:t>
                      </a:r>
                      <a:endParaRPr lang="en-IN" sz="1100" dirty="0">
                        <a:latin typeface="Calibri"/>
                        <a:ea typeface="Calibri"/>
                        <a:cs typeface="Times New Roman"/>
                      </a:endParaRPr>
                    </a:p>
                  </a:txBody>
                  <a:tcPr marL="68580" marR="68580" marT="0" marB="0"/>
                </a:tc>
                <a:tc>
                  <a:txBody>
                    <a:bodyPr/>
                    <a:lstStyle/>
                    <a:p>
                      <a:pPr algn="just">
                        <a:lnSpc>
                          <a:spcPct val="115000"/>
                        </a:lnSpc>
                        <a:spcAft>
                          <a:spcPts val="0"/>
                        </a:spcAft>
                      </a:pPr>
                      <a:r>
                        <a:rPr lang="en-GB" sz="1200" dirty="0">
                          <a:latin typeface="Times New Roman"/>
                          <a:ea typeface="Calibri"/>
                          <a:cs typeface="Times New Roman"/>
                        </a:rPr>
                        <a:t>For improvement in time and communication, I will need the resources like internet connection and diary to keep writing the tasks according to priority and meeting the deadline.  </a:t>
                      </a:r>
                      <a:endParaRPr lang="en-IN" sz="1100" dirty="0">
                        <a:latin typeface="Calibri"/>
                        <a:ea typeface="Calibri"/>
                        <a:cs typeface="Times New Roman"/>
                      </a:endParaRPr>
                    </a:p>
                  </a:txBody>
                  <a:tcPr marL="68580" marR="68580" marT="0" marB="0"/>
                </a:tc>
                <a:tc>
                  <a:txBody>
                    <a:bodyPr/>
                    <a:lstStyle/>
                    <a:p>
                      <a:pPr algn="just">
                        <a:lnSpc>
                          <a:spcPct val="115000"/>
                        </a:lnSpc>
                        <a:spcAft>
                          <a:spcPts val="0"/>
                        </a:spcAft>
                      </a:pPr>
                      <a:r>
                        <a:rPr lang="en-GB" sz="1200">
                          <a:latin typeface="Times New Roman"/>
                          <a:ea typeface="Calibri"/>
                          <a:cs typeface="Times New Roman"/>
                        </a:rPr>
                        <a:t>To learn and craft improvement in this skill, I will need the resources like note book and analytical mindset for understanding and capturing the things.  </a:t>
                      </a:r>
                      <a:endParaRPr lang="en-IN" sz="1100">
                        <a:latin typeface="Calibri"/>
                        <a:ea typeface="Calibri"/>
                        <a:cs typeface="Times New Roman"/>
                      </a:endParaRPr>
                    </a:p>
                  </a:txBody>
                  <a:tcPr marL="68580" marR="68580" marT="0" marB="0"/>
                </a:tc>
                <a:extLst>
                  <a:ext uri="{0D108BD9-81ED-4DB2-BD59-A6C34878D82A}">
                    <a16:rowId xmlns:a16="http://schemas.microsoft.com/office/drawing/2014/main" xmlns="" val="10001"/>
                  </a:ext>
                </a:extLst>
              </a:tr>
              <a:tr h="503070">
                <a:tc>
                  <a:txBody>
                    <a:bodyPr/>
                    <a:lstStyle/>
                    <a:p>
                      <a:pPr>
                        <a:lnSpc>
                          <a:spcPct val="100000"/>
                        </a:lnSpc>
                        <a:spcAft>
                          <a:spcPts val="0"/>
                        </a:spcAft>
                      </a:pPr>
                      <a:r>
                        <a:rPr lang="en-GB" sz="1000" b="1">
                          <a:latin typeface="Calibri"/>
                          <a:ea typeface="Calibri"/>
                          <a:cs typeface="Times New Roman"/>
                        </a:rPr>
                        <a:t>Section 5 -  Time Schedule </a:t>
                      </a:r>
                      <a:endParaRPr lang="en-IN" sz="1100">
                        <a:latin typeface="Calibri"/>
                        <a:ea typeface="Calibri"/>
                        <a:cs typeface="Times New Roman"/>
                      </a:endParaRPr>
                    </a:p>
                    <a:p>
                      <a:pPr>
                        <a:lnSpc>
                          <a:spcPct val="100000"/>
                        </a:lnSpc>
                        <a:spcAft>
                          <a:spcPts val="0"/>
                        </a:spcAft>
                      </a:pPr>
                      <a:r>
                        <a:rPr lang="en-GB" sz="1000" b="1">
                          <a:latin typeface="Calibri"/>
                          <a:ea typeface="Calibri"/>
                          <a:cs typeface="Times New Roman"/>
                        </a:rPr>
                        <a:t> </a:t>
                      </a:r>
                      <a:endParaRPr lang="en-IN" sz="1100">
                        <a:latin typeface="Calibri"/>
                        <a:ea typeface="Calibri"/>
                        <a:cs typeface="Times New Roman"/>
                      </a:endParaRPr>
                    </a:p>
                    <a:p>
                      <a:pPr>
                        <a:lnSpc>
                          <a:spcPct val="100000"/>
                        </a:lnSpc>
                        <a:spcAft>
                          <a:spcPts val="0"/>
                        </a:spcAft>
                      </a:pPr>
                      <a:r>
                        <a:rPr lang="en-GB" sz="1000">
                          <a:latin typeface="Calibri"/>
                          <a:ea typeface="Calibri"/>
                          <a:cs typeface="Times New Roman"/>
                        </a:rPr>
                        <a:t>What is my time schedule? </a:t>
                      </a:r>
                      <a:r>
                        <a:rPr lang="en-GB" sz="1000" i="1">
                          <a:latin typeface="Calibri"/>
                          <a:ea typeface="Calibri"/>
                          <a:cs typeface="Times New Roman"/>
                        </a:rPr>
                        <a:t> </a:t>
                      </a:r>
                      <a:endParaRPr lang="en-IN" sz="1100">
                        <a:latin typeface="Calibri"/>
                        <a:ea typeface="Calibri"/>
                        <a:cs typeface="Times New Roman"/>
                      </a:endParaRPr>
                    </a:p>
                  </a:txBody>
                  <a:tcPr marL="68580" marR="68580" marT="0" marB="0"/>
                </a:tc>
                <a:tc>
                  <a:txBody>
                    <a:bodyPr/>
                    <a:lstStyle/>
                    <a:p>
                      <a:pPr algn="ctr">
                        <a:lnSpc>
                          <a:spcPct val="100000"/>
                        </a:lnSpc>
                        <a:spcAft>
                          <a:spcPts val="0"/>
                        </a:spcAft>
                      </a:pPr>
                      <a:r>
                        <a:rPr lang="en-GB" sz="1200" dirty="0">
                          <a:latin typeface="Times New Roman"/>
                          <a:ea typeface="Calibri"/>
                          <a:cs typeface="Times New Roman"/>
                        </a:rPr>
                        <a:t>By end of July2021</a:t>
                      </a:r>
                      <a:endParaRPr lang="en-IN" sz="1100" dirty="0">
                        <a:latin typeface="Calibri"/>
                        <a:ea typeface="Calibri"/>
                        <a:cs typeface="Times New Roman"/>
                      </a:endParaRPr>
                    </a:p>
                  </a:txBody>
                  <a:tcPr marL="68580" marR="68580" marT="0" marB="0"/>
                </a:tc>
                <a:tc>
                  <a:txBody>
                    <a:bodyPr/>
                    <a:lstStyle/>
                    <a:p>
                      <a:pPr algn="ctr">
                        <a:lnSpc>
                          <a:spcPct val="100000"/>
                        </a:lnSpc>
                        <a:spcAft>
                          <a:spcPts val="0"/>
                        </a:spcAft>
                      </a:pPr>
                      <a:r>
                        <a:rPr lang="en-GB" sz="1200">
                          <a:latin typeface="Times New Roman"/>
                          <a:ea typeface="Calibri"/>
                          <a:cs typeface="Times New Roman"/>
                        </a:rPr>
                        <a:t>August  2021</a:t>
                      </a:r>
                      <a:endParaRPr lang="en-IN" sz="1100">
                        <a:latin typeface="Calibri"/>
                        <a:ea typeface="Calibri"/>
                        <a:cs typeface="Times New Roman"/>
                      </a:endParaRPr>
                    </a:p>
                  </a:txBody>
                  <a:tcPr marL="68580" marR="68580" marT="0" marB="0"/>
                </a:tc>
                <a:tc>
                  <a:txBody>
                    <a:bodyPr/>
                    <a:lstStyle/>
                    <a:p>
                      <a:pPr algn="ctr">
                        <a:lnSpc>
                          <a:spcPct val="100000"/>
                        </a:lnSpc>
                        <a:spcAft>
                          <a:spcPts val="0"/>
                        </a:spcAft>
                      </a:pPr>
                      <a:r>
                        <a:rPr lang="en-GB" sz="1200">
                          <a:latin typeface="Times New Roman"/>
                          <a:ea typeface="Calibri"/>
                          <a:cs typeface="Times New Roman"/>
                        </a:rPr>
                        <a:t>April 2023</a:t>
                      </a:r>
                      <a:endParaRPr lang="en-IN" sz="1100">
                        <a:latin typeface="Calibri"/>
                        <a:ea typeface="Calibri"/>
                        <a:cs typeface="Times New Roman"/>
                      </a:endParaRPr>
                    </a:p>
                  </a:txBody>
                  <a:tcPr marL="68580" marR="68580" marT="0" marB="0"/>
                </a:tc>
                <a:extLst>
                  <a:ext uri="{0D108BD9-81ED-4DB2-BD59-A6C34878D82A}">
                    <a16:rowId xmlns:a16="http://schemas.microsoft.com/office/drawing/2014/main" xmlns="" val="10002"/>
                  </a:ext>
                </a:extLst>
              </a:tr>
              <a:tr h="503070">
                <a:tc>
                  <a:txBody>
                    <a:bodyPr/>
                    <a:lstStyle/>
                    <a:p>
                      <a:pPr>
                        <a:lnSpc>
                          <a:spcPct val="100000"/>
                        </a:lnSpc>
                        <a:spcAft>
                          <a:spcPts val="0"/>
                        </a:spcAft>
                      </a:pPr>
                      <a:endParaRPr lang="en-GB" sz="1000">
                        <a:latin typeface="Calibri"/>
                        <a:ea typeface="Calibri"/>
                        <a:cs typeface="Times New Roman"/>
                      </a:endParaRPr>
                    </a:p>
                    <a:p>
                      <a:pPr algn="r">
                        <a:lnSpc>
                          <a:spcPct val="100000"/>
                        </a:lnSpc>
                        <a:spcAft>
                          <a:spcPts val="0"/>
                        </a:spcAft>
                      </a:pPr>
                      <a:r>
                        <a:rPr lang="en-GB" sz="1000">
                          <a:latin typeface="Calibri"/>
                          <a:ea typeface="Calibri"/>
                          <a:cs typeface="Times New Roman"/>
                        </a:rPr>
                        <a:t>When will I start? </a:t>
                      </a:r>
                      <a:endParaRPr lang="en-IN" sz="1100">
                        <a:latin typeface="Calibri"/>
                        <a:ea typeface="Calibri"/>
                        <a:cs typeface="Times New Roman"/>
                      </a:endParaRPr>
                    </a:p>
                    <a:p>
                      <a:pPr algn="r">
                        <a:lnSpc>
                          <a:spcPct val="100000"/>
                        </a:lnSpc>
                        <a:spcAft>
                          <a:spcPts val="0"/>
                        </a:spcAft>
                      </a:pPr>
                      <a:r>
                        <a:rPr lang="en-GB" sz="1000">
                          <a:latin typeface="Calibri"/>
                          <a:ea typeface="Calibri"/>
                          <a:cs typeface="Times New Roman"/>
                        </a:rPr>
                        <a:t> </a:t>
                      </a:r>
                      <a:endParaRPr lang="en-IN" sz="1100">
                        <a:latin typeface="Calibri"/>
                        <a:ea typeface="Calibri"/>
                        <a:cs typeface="Times New Roman"/>
                      </a:endParaRPr>
                    </a:p>
                  </a:txBody>
                  <a:tcPr marL="68580" marR="68580" marT="0" marB="0"/>
                </a:tc>
                <a:tc>
                  <a:txBody>
                    <a:bodyPr/>
                    <a:lstStyle/>
                    <a:p>
                      <a:pPr algn="ctr">
                        <a:lnSpc>
                          <a:spcPct val="100000"/>
                        </a:lnSpc>
                        <a:spcAft>
                          <a:spcPts val="0"/>
                        </a:spcAft>
                      </a:pPr>
                      <a:r>
                        <a:rPr lang="en-GB" sz="1200">
                          <a:latin typeface="Times New Roman"/>
                          <a:ea typeface="Calibri"/>
                          <a:cs typeface="Times New Roman"/>
                        </a:rPr>
                        <a:t>August 2021</a:t>
                      </a:r>
                      <a:endParaRPr lang="en-IN" sz="1100">
                        <a:latin typeface="Calibri"/>
                        <a:ea typeface="Calibri"/>
                        <a:cs typeface="Times New Roman"/>
                      </a:endParaRPr>
                    </a:p>
                  </a:txBody>
                  <a:tcPr marL="68580" marR="68580" marT="0" marB="0"/>
                </a:tc>
                <a:tc>
                  <a:txBody>
                    <a:bodyPr/>
                    <a:lstStyle/>
                    <a:p>
                      <a:pPr algn="ctr">
                        <a:lnSpc>
                          <a:spcPct val="100000"/>
                        </a:lnSpc>
                        <a:spcAft>
                          <a:spcPts val="0"/>
                        </a:spcAft>
                      </a:pPr>
                      <a:r>
                        <a:rPr lang="en-GB" sz="1200">
                          <a:latin typeface="Times New Roman"/>
                          <a:ea typeface="Calibri"/>
                          <a:cs typeface="Times New Roman"/>
                        </a:rPr>
                        <a:t>Sept2021</a:t>
                      </a:r>
                      <a:endParaRPr lang="en-IN" sz="1100">
                        <a:latin typeface="Calibri"/>
                        <a:ea typeface="Calibri"/>
                        <a:cs typeface="Times New Roman"/>
                      </a:endParaRPr>
                    </a:p>
                  </a:txBody>
                  <a:tcPr marL="68580" marR="68580" marT="0" marB="0"/>
                </a:tc>
                <a:tc>
                  <a:txBody>
                    <a:bodyPr/>
                    <a:lstStyle/>
                    <a:p>
                      <a:pPr algn="ctr">
                        <a:lnSpc>
                          <a:spcPct val="100000"/>
                        </a:lnSpc>
                        <a:spcAft>
                          <a:spcPts val="0"/>
                        </a:spcAft>
                      </a:pPr>
                      <a:r>
                        <a:rPr lang="en-GB" sz="1200">
                          <a:latin typeface="Times New Roman"/>
                          <a:ea typeface="Calibri"/>
                          <a:cs typeface="Times New Roman"/>
                        </a:rPr>
                        <a:t>October 2021</a:t>
                      </a:r>
                      <a:endParaRPr lang="en-IN" sz="1100">
                        <a:latin typeface="Calibri"/>
                        <a:ea typeface="Calibri"/>
                        <a:cs typeface="Times New Roman"/>
                      </a:endParaRPr>
                    </a:p>
                  </a:txBody>
                  <a:tcPr marL="68580" marR="68580" marT="0" marB="0"/>
                </a:tc>
                <a:extLst>
                  <a:ext uri="{0D108BD9-81ED-4DB2-BD59-A6C34878D82A}">
                    <a16:rowId xmlns:a16="http://schemas.microsoft.com/office/drawing/2014/main" xmlns="" val="10003"/>
                  </a:ext>
                </a:extLst>
              </a:tr>
              <a:tr h="503070">
                <a:tc>
                  <a:txBody>
                    <a:bodyPr/>
                    <a:lstStyle/>
                    <a:p>
                      <a:pPr>
                        <a:lnSpc>
                          <a:spcPct val="100000"/>
                        </a:lnSpc>
                        <a:spcAft>
                          <a:spcPts val="0"/>
                        </a:spcAft>
                      </a:pPr>
                      <a:endParaRPr lang="en-GB" sz="1000">
                        <a:latin typeface="Calibri"/>
                        <a:ea typeface="Calibri"/>
                        <a:cs typeface="Times New Roman"/>
                      </a:endParaRPr>
                    </a:p>
                    <a:p>
                      <a:pPr algn="r">
                        <a:lnSpc>
                          <a:spcPct val="100000"/>
                        </a:lnSpc>
                        <a:spcAft>
                          <a:spcPts val="0"/>
                        </a:spcAft>
                      </a:pPr>
                      <a:r>
                        <a:rPr lang="en-GB" sz="1000">
                          <a:latin typeface="Calibri"/>
                          <a:ea typeface="Calibri"/>
                          <a:cs typeface="Times New Roman"/>
                        </a:rPr>
                        <a:t>When do I expect to finish?</a:t>
                      </a:r>
                      <a:endParaRPr lang="en-IN" sz="1100">
                        <a:latin typeface="Calibri"/>
                        <a:ea typeface="Calibri"/>
                        <a:cs typeface="Times New Roman"/>
                      </a:endParaRPr>
                    </a:p>
                    <a:p>
                      <a:pPr algn="ctr">
                        <a:lnSpc>
                          <a:spcPct val="100000"/>
                        </a:lnSpc>
                        <a:spcAft>
                          <a:spcPts val="0"/>
                        </a:spcAft>
                      </a:pPr>
                      <a:r>
                        <a:rPr lang="en-GB" sz="1000">
                          <a:latin typeface="Calibri"/>
                          <a:ea typeface="Calibri"/>
                          <a:cs typeface="Times New Roman"/>
                        </a:rPr>
                        <a:t> </a:t>
                      </a:r>
                      <a:endParaRPr lang="en-IN" sz="1100">
                        <a:latin typeface="Calibri"/>
                        <a:ea typeface="Calibri"/>
                        <a:cs typeface="Times New Roman"/>
                      </a:endParaRPr>
                    </a:p>
                  </a:txBody>
                  <a:tcPr marL="68580" marR="68580" marT="0" marB="0"/>
                </a:tc>
                <a:tc>
                  <a:txBody>
                    <a:bodyPr/>
                    <a:lstStyle/>
                    <a:p>
                      <a:pPr algn="ctr">
                        <a:lnSpc>
                          <a:spcPct val="100000"/>
                        </a:lnSpc>
                        <a:spcAft>
                          <a:spcPts val="0"/>
                        </a:spcAft>
                      </a:pPr>
                      <a:r>
                        <a:rPr lang="en-GB" sz="1200">
                          <a:latin typeface="Times New Roman"/>
                          <a:ea typeface="Calibri"/>
                          <a:cs typeface="Times New Roman"/>
                        </a:rPr>
                        <a:t>End November 2021</a:t>
                      </a:r>
                      <a:endParaRPr lang="en-IN" sz="1100">
                        <a:latin typeface="Calibri"/>
                        <a:ea typeface="Calibri"/>
                        <a:cs typeface="Times New Roman"/>
                      </a:endParaRPr>
                    </a:p>
                  </a:txBody>
                  <a:tcPr marL="68580" marR="68580" marT="0" marB="0"/>
                </a:tc>
                <a:tc>
                  <a:txBody>
                    <a:bodyPr/>
                    <a:lstStyle/>
                    <a:p>
                      <a:pPr algn="ctr">
                        <a:lnSpc>
                          <a:spcPct val="100000"/>
                        </a:lnSpc>
                        <a:spcAft>
                          <a:spcPts val="0"/>
                        </a:spcAft>
                      </a:pPr>
                      <a:r>
                        <a:rPr lang="en-GB" sz="1200" dirty="0">
                          <a:latin typeface="Times New Roman"/>
                          <a:ea typeface="Calibri"/>
                          <a:cs typeface="Times New Roman"/>
                        </a:rPr>
                        <a:t>July2022</a:t>
                      </a:r>
                      <a:endParaRPr lang="en-IN" sz="1100" dirty="0">
                        <a:latin typeface="Calibri"/>
                        <a:ea typeface="Calibri"/>
                        <a:cs typeface="Times New Roman"/>
                      </a:endParaRPr>
                    </a:p>
                  </a:txBody>
                  <a:tcPr marL="68580" marR="68580" marT="0" marB="0"/>
                </a:tc>
                <a:tc>
                  <a:txBody>
                    <a:bodyPr/>
                    <a:lstStyle/>
                    <a:p>
                      <a:pPr algn="ctr">
                        <a:lnSpc>
                          <a:spcPct val="100000"/>
                        </a:lnSpc>
                        <a:spcAft>
                          <a:spcPts val="0"/>
                        </a:spcAft>
                      </a:pPr>
                      <a:r>
                        <a:rPr lang="en-GB" sz="1200" dirty="0">
                          <a:latin typeface="Times New Roman"/>
                          <a:ea typeface="Calibri"/>
                          <a:cs typeface="Times New Roman"/>
                        </a:rPr>
                        <a:t>2024</a:t>
                      </a:r>
                      <a:endParaRPr lang="en-IN" sz="1100" dirty="0">
                        <a:latin typeface="Calibri"/>
                        <a:ea typeface="Calibri"/>
                        <a:cs typeface="Times New Roman"/>
                      </a:endParaRPr>
                    </a:p>
                  </a:txBody>
                  <a:tcPr marL="68580" marR="68580" marT="0" marB="0"/>
                </a:tc>
                <a:extLst>
                  <a:ext uri="{0D108BD9-81ED-4DB2-BD59-A6C34878D82A}">
                    <a16:rowId xmlns:a16="http://schemas.microsoft.com/office/drawing/2014/main" xmlns="" val="10004"/>
                  </a:ext>
                </a:extLst>
              </a:tr>
              <a:tr h="2129661">
                <a:tc>
                  <a:txBody>
                    <a:bodyPr/>
                    <a:lstStyle/>
                    <a:p>
                      <a:pPr>
                        <a:lnSpc>
                          <a:spcPct val="100000"/>
                        </a:lnSpc>
                        <a:spcAft>
                          <a:spcPts val="0"/>
                        </a:spcAft>
                      </a:pPr>
                      <a:r>
                        <a:rPr lang="en-GB" sz="1000" b="1">
                          <a:latin typeface="Calibri"/>
                          <a:ea typeface="Calibri"/>
                          <a:cs typeface="Times New Roman"/>
                        </a:rPr>
                        <a:t>Section 6 - Completion </a:t>
                      </a:r>
                      <a:endParaRPr lang="en-IN" sz="1100">
                        <a:latin typeface="Calibri"/>
                        <a:ea typeface="Calibri"/>
                        <a:cs typeface="Times New Roman"/>
                      </a:endParaRPr>
                    </a:p>
                    <a:p>
                      <a:pPr algn="r">
                        <a:lnSpc>
                          <a:spcPct val="100000"/>
                        </a:lnSpc>
                        <a:spcAft>
                          <a:spcPts val="0"/>
                        </a:spcAft>
                      </a:pPr>
                      <a:r>
                        <a:rPr lang="en-GB" sz="1000" b="1">
                          <a:latin typeface="Calibri"/>
                          <a:ea typeface="Calibri"/>
                          <a:cs typeface="Times New Roman"/>
                        </a:rPr>
                        <a:t> </a:t>
                      </a:r>
                      <a:endParaRPr lang="en-IN" sz="1100">
                        <a:latin typeface="Calibri"/>
                        <a:ea typeface="Calibri"/>
                        <a:cs typeface="Times New Roman"/>
                      </a:endParaRPr>
                    </a:p>
                    <a:p>
                      <a:pPr>
                        <a:lnSpc>
                          <a:spcPct val="100000"/>
                        </a:lnSpc>
                        <a:spcAft>
                          <a:spcPts val="0"/>
                        </a:spcAft>
                      </a:pPr>
                      <a:r>
                        <a:rPr lang="en-GB" sz="1000">
                          <a:latin typeface="Calibri"/>
                          <a:ea typeface="Calibri"/>
                          <a:cs typeface="Times New Roman"/>
                        </a:rPr>
                        <a:t>When have I completed each </a:t>
                      </a:r>
                      <a:endParaRPr lang="en-IN" sz="1100">
                        <a:latin typeface="Calibri"/>
                        <a:ea typeface="Calibri"/>
                        <a:cs typeface="Times New Roman"/>
                      </a:endParaRPr>
                    </a:p>
                    <a:p>
                      <a:pPr>
                        <a:lnSpc>
                          <a:spcPct val="100000"/>
                        </a:lnSpc>
                        <a:spcAft>
                          <a:spcPts val="0"/>
                        </a:spcAft>
                      </a:pPr>
                      <a:r>
                        <a:rPr lang="en-GB" sz="1000">
                          <a:latin typeface="Calibri"/>
                          <a:ea typeface="Calibri"/>
                          <a:cs typeface="Times New Roman"/>
                        </a:rPr>
                        <a:t>step?</a:t>
                      </a:r>
                      <a:r>
                        <a:rPr lang="en-GB" sz="1000" b="1">
                          <a:latin typeface="Calibri"/>
                          <a:ea typeface="Calibri"/>
                          <a:cs typeface="Times New Roman"/>
                        </a:rPr>
                        <a:t> </a:t>
                      </a:r>
                      <a:endParaRPr lang="en-IN" sz="1100">
                        <a:latin typeface="Calibri"/>
                        <a:ea typeface="Calibri"/>
                        <a:cs typeface="Times New Roman"/>
                      </a:endParaRPr>
                    </a:p>
                    <a:p>
                      <a:pPr>
                        <a:lnSpc>
                          <a:spcPct val="100000"/>
                        </a:lnSpc>
                        <a:spcAft>
                          <a:spcPts val="0"/>
                        </a:spcAft>
                      </a:pPr>
                      <a:r>
                        <a:rPr lang="en-GB" sz="1000" b="1">
                          <a:latin typeface="Calibri"/>
                          <a:ea typeface="Calibri"/>
                          <a:cs typeface="Times New Roman"/>
                        </a:rPr>
                        <a:t> </a:t>
                      </a:r>
                      <a:endParaRPr lang="en-IN" sz="1100">
                        <a:latin typeface="Calibri"/>
                        <a:ea typeface="Calibri"/>
                        <a:cs typeface="Times New Roman"/>
                      </a:endParaRPr>
                    </a:p>
                  </a:txBody>
                  <a:tcPr marL="68580" marR="68580" marT="0" marB="0"/>
                </a:tc>
                <a:tc>
                  <a:txBody>
                    <a:bodyPr/>
                    <a:lstStyle/>
                    <a:p>
                      <a:pPr>
                        <a:lnSpc>
                          <a:spcPct val="100000"/>
                        </a:lnSpc>
                        <a:spcAft>
                          <a:spcPts val="0"/>
                        </a:spcAft>
                      </a:pPr>
                      <a:r>
                        <a:rPr lang="en-GB" sz="2400" dirty="0">
                          <a:latin typeface="Calibri"/>
                          <a:ea typeface="Calibri"/>
                          <a:cs typeface="Times New Roman"/>
                        </a:rPr>
                        <a:t>□</a:t>
                      </a:r>
                      <a:r>
                        <a:rPr lang="en-GB" sz="1400" dirty="0">
                          <a:latin typeface="Calibri"/>
                          <a:ea typeface="Calibri"/>
                          <a:cs typeface="Times New Roman"/>
                        </a:rPr>
                        <a:t>__________</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Date </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a:t>
                      </a:r>
                      <a:r>
                        <a:rPr lang="en-GB" sz="2400" dirty="0">
                          <a:latin typeface="Calibri"/>
                          <a:ea typeface="Calibri"/>
                          <a:cs typeface="Times New Roman"/>
                        </a:rPr>
                        <a:t>□</a:t>
                      </a:r>
                      <a:r>
                        <a:rPr lang="en-GB" sz="1400" dirty="0">
                          <a:latin typeface="Calibri"/>
                          <a:ea typeface="Calibri"/>
                          <a:cs typeface="Times New Roman"/>
                        </a:rPr>
                        <a:t>__________</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Date </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a:t>
                      </a:r>
                      <a:r>
                        <a:rPr lang="en-GB" sz="2400" dirty="0">
                          <a:latin typeface="Calibri"/>
                          <a:ea typeface="Calibri"/>
                          <a:cs typeface="Times New Roman"/>
                        </a:rPr>
                        <a:t>□</a:t>
                      </a:r>
                      <a:r>
                        <a:rPr lang="en-GB" sz="1400" dirty="0">
                          <a:latin typeface="Calibri"/>
                          <a:ea typeface="Calibri"/>
                          <a:cs typeface="Times New Roman"/>
                        </a:rPr>
                        <a:t>__________</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Date</a:t>
                      </a:r>
                      <a:endParaRPr lang="en-IN" sz="1100" dirty="0">
                        <a:latin typeface="Calibri"/>
                        <a:ea typeface="Calibri"/>
                        <a:cs typeface="Times New Roman"/>
                      </a:endParaRPr>
                    </a:p>
                  </a:txBody>
                  <a:tcPr marL="68580" marR="68580" marT="0" marB="0"/>
                </a:tc>
                <a:tc>
                  <a:txBody>
                    <a:bodyPr/>
                    <a:lstStyle/>
                    <a:p>
                      <a:pPr>
                        <a:lnSpc>
                          <a:spcPct val="100000"/>
                        </a:lnSpc>
                        <a:spcAft>
                          <a:spcPts val="0"/>
                        </a:spcAft>
                      </a:pPr>
                      <a:r>
                        <a:rPr lang="en-GB" sz="2400">
                          <a:latin typeface="Calibri"/>
                          <a:ea typeface="Calibri"/>
                          <a:cs typeface="Times New Roman"/>
                        </a:rPr>
                        <a:t>□</a:t>
                      </a:r>
                      <a:r>
                        <a:rPr lang="en-GB" sz="1400">
                          <a:latin typeface="Calibri"/>
                          <a:ea typeface="Calibri"/>
                          <a:cs typeface="Times New Roman"/>
                        </a:rPr>
                        <a:t>__________</a:t>
                      </a:r>
                      <a:endParaRPr lang="en-IN" sz="1100">
                        <a:latin typeface="Calibri"/>
                        <a:ea typeface="Calibri"/>
                        <a:cs typeface="Times New Roman"/>
                      </a:endParaRPr>
                    </a:p>
                    <a:p>
                      <a:pPr>
                        <a:lnSpc>
                          <a:spcPct val="100000"/>
                        </a:lnSpc>
                        <a:spcAft>
                          <a:spcPts val="0"/>
                        </a:spcAft>
                      </a:pPr>
                      <a:r>
                        <a:rPr lang="en-GB" sz="1100">
                          <a:latin typeface="Calibri"/>
                          <a:ea typeface="Calibri"/>
                          <a:cs typeface="Times New Roman"/>
                        </a:rPr>
                        <a:t>      Date </a:t>
                      </a:r>
                      <a:endParaRPr lang="en-IN" sz="1100">
                        <a:latin typeface="Calibri"/>
                        <a:ea typeface="Calibri"/>
                        <a:cs typeface="Times New Roman"/>
                      </a:endParaRPr>
                    </a:p>
                    <a:p>
                      <a:pPr>
                        <a:lnSpc>
                          <a:spcPct val="100000"/>
                        </a:lnSpc>
                        <a:spcAft>
                          <a:spcPts val="0"/>
                        </a:spcAft>
                      </a:pPr>
                      <a:r>
                        <a:rPr lang="en-GB" sz="1100">
                          <a:latin typeface="Calibri"/>
                          <a:ea typeface="Calibri"/>
                          <a:cs typeface="Times New Roman"/>
                        </a:rPr>
                        <a:t> </a:t>
                      </a:r>
                      <a:endParaRPr lang="en-IN" sz="1100">
                        <a:latin typeface="Calibri"/>
                        <a:ea typeface="Calibri"/>
                        <a:cs typeface="Times New Roman"/>
                      </a:endParaRPr>
                    </a:p>
                    <a:p>
                      <a:pPr>
                        <a:lnSpc>
                          <a:spcPct val="100000"/>
                        </a:lnSpc>
                        <a:spcAft>
                          <a:spcPts val="0"/>
                        </a:spcAft>
                      </a:pPr>
                      <a:r>
                        <a:rPr lang="en-GB" sz="1100">
                          <a:latin typeface="Calibri"/>
                          <a:ea typeface="Calibri"/>
                          <a:cs typeface="Times New Roman"/>
                        </a:rPr>
                        <a:t> </a:t>
                      </a:r>
                      <a:r>
                        <a:rPr lang="en-GB" sz="2400">
                          <a:latin typeface="Calibri"/>
                          <a:ea typeface="Calibri"/>
                          <a:cs typeface="Times New Roman"/>
                        </a:rPr>
                        <a:t>□</a:t>
                      </a:r>
                      <a:r>
                        <a:rPr lang="en-GB" sz="1400">
                          <a:latin typeface="Calibri"/>
                          <a:ea typeface="Calibri"/>
                          <a:cs typeface="Times New Roman"/>
                        </a:rPr>
                        <a:t>__________</a:t>
                      </a:r>
                      <a:endParaRPr lang="en-IN" sz="1100">
                        <a:latin typeface="Calibri"/>
                        <a:ea typeface="Calibri"/>
                        <a:cs typeface="Times New Roman"/>
                      </a:endParaRPr>
                    </a:p>
                    <a:p>
                      <a:pPr>
                        <a:lnSpc>
                          <a:spcPct val="100000"/>
                        </a:lnSpc>
                        <a:spcAft>
                          <a:spcPts val="0"/>
                        </a:spcAft>
                      </a:pPr>
                      <a:r>
                        <a:rPr lang="en-GB" sz="1100">
                          <a:latin typeface="Calibri"/>
                          <a:ea typeface="Calibri"/>
                          <a:cs typeface="Times New Roman"/>
                        </a:rPr>
                        <a:t>      Date </a:t>
                      </a:r>
                      <a:endParaRPr lang="en-IN" sz="1100">
                        <a:latin typeface="Calibri"/>
                        <a:ea typeface="Calibri"/>
                        <a:cs typeface="Times New Roman"/>
                      </a:endParaRPr>
                    </a:p>
                    <a:p>
                      <a:pPr>
                        <a:lnSpc>
                          <a:spcPct val="100000"/>
                        </a:lnSpc>
                        <a:spcAft>
                          <a:spcPts val="0"/>
                        </a:spcAft>
                      </a:pPr>
                      <a:r>
                        <a:rPr lang="en-GB" sz="1100">
                          <a:latin typeface="Calibri"/>
                          <a:ea typeface="Calibri"/>
                          <a:cs typeface="Times New Roman"/>
                        </a:rPr>
                        <a:t> </a:t>
                      </a:r>
                      <a:endParaRPr lang="en-IN" sz="1100">
                        <a:latin typeface="Calibri"/>
                        <a:ea typeface="Calibri"/>
                        <a:cs typeface="Times New Roman"/>
                      </a:endParaRPr>
                    </a:p>
                    <a:p>
                      <a:pPr>
                        <a:lnSpc>
                          <a:spcPct val="100000"/>
                        </a:lnSpc>
                        <a:spcAft>
                          <a:spcPts val="0"/>
                        </a:spcAft>
                      </a:pPr>
                      <a:r>
                        <a:rPr lang="en-GB" sz="1100">
                          <a:latin typeface="Calibri"/>
                          <a:ea typeface="Calibri"/>
                          <a:cs typeface="Times New Roman"/>
                        </a:rPr>
                        <a:t> </a:t>
                      </a:r>
                      <a:r>
                        <a:rPr lang="en-GB" sz="2400">
                          <a:latin typeface="Calibri"/>
                          <a:ea typeface="Calibri"/>
                          <a:cs typeface="Times New Roman"/>
                        </a:rPr>
                        <a:t>□</a:t>
                      </a:r>
                      <a:r>
                        <a:rPr lang="en-GB" sz="1400">
                          <a:latin typeface="Calibri"/>
                          <a:ea typeface="Calibri"/>
                          <a:cs typeface="Times New Roman"/>
                        </a:rPr>
                        <a:t>__________</a:t>
                      </a:r>
                      <a:endParaRPr lang="en-IN" sz="1100">
                        <a:latin typeface="Calibri"/>
                        <a:ea typeface="Calibri"/>
                        <a:cs typeface="Times New Roman"/>
                      </a:endParaRPr>
                    </a:p>
                    <a:p>
                      <a:pPr>
                        <a:lnSpc>
                          <a:spcPct val="100000"/>
                        </a:lnSpc>
                        <a:spcAft>
                          <a:spcPts val="0"/>
                        </a:spcAft>
                      </a:pPr>
                      <a:r>
                        <a:rPr lang="en-GB" sz="1100">
                          <a:latin typeface="Calibri"/>
                          <a:ea typeface="Calibri"/>
                          <a:cs typeface="Times New Roman"/>
                        </a:rPr>
                        <a:t>      Date</a:t>
                      </a:r>
                      <a:endParaRPr lang="en-IN" sz="1100">
                        <a:latin typeface="Calibri"/>
                        <a:ea typeface="Calibri"/>
                        <a:cs typeface="Times New Roman"/>
                      </a:endParaRPr>
                    </a:p>
                  </a:txBody>
                  <a:tcPr marL="68580" marR="68580" marT="0" marB="0"/>
                </a:tc>
                <a:tc>
                  <a:txBody>
                    <a:bodyPr/>
                    <a:lstStyle/>
                    <a:p>
                      <a:pPr>
                        <a:lnSpc>
                          <a:spcPct val="100000"/>
                        </a:lnSpc>
                        <a:spcAft>
                          <a:spcPts val="0"/>
                        </a:spcAft>
                      </a:pPr>
                      <a:r>
                        <a:rPr lang="en-GB" sz="2400" dirty="0">
                          <a:latin typeface="Calibri"/>
                          <a:ea typeface="Calibri"/>
                          <a:cs typeface="Times New Roman"/>
                        </a:rPr>
                        <a:t>□</a:t>
                      </a:r>
                      <a:r>
                        <a:rPr lang="en-GB" sz="1400" dirty="0">
                          <a:latin typeface="Calibri"/>
                          <a:ea typeface="Calibri"/>
                          <a:cs typeface="Times New Roman"/>
                        </a:rPr>
                        <a:t>__________</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Date </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a:t>
                      </a:r>
                      <a:r>
                        <a:rPr lang="en-GB" sz="2400" dirty="0">
                          <a:latin typeface="Calibri"/>
                          <a:ea typeface="Calibri"/>
                          <a:cs typeface="Times New Roman"/>
                        </a:rPr>
                        <a:t>□</a:t>
                      </a:r>
                      <a:r>
                        <a:rPr lang="en-GB" sz="1400" dirty="0">
                          <a:latin typeface="Calibri"/>
                          <a:ea typeface="Calibri"/>
                          <a:cs typeface="Times New Roman"/>
                        </a:rPr>
                        <a:t>__________</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Date </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a:t>
                      </a:r>
                      <a:r>
                        <a:rPr lang="en-GB" sz="2400" dirty="0">
                          <a:latin typeface="Calibri"/>
                          <a:ea typeface="Calibri"/>
                          <a:cs typeface="Times New Roman"/>
                        </a:rPr>
                        <a:t>□</a:t>
                      </a:r>
                      <a:r>
                        <a:rPr lang="en-GB" sz="1400" dirty="0">
                          <a:latin typeface="Calibri"/>
                          <a:ea typeface="Calibri"/>
                          <a:cs typeface="Times New Roman"/>
                        </a:rPr>
                        <a:t>__________</a:t>
                      </a:r>
                      <a:endParaRPr lang="en-IN" sz="1100" dirty="0">
                        <a:latin typeface="Calibri"/>
                        <a:ea typeface="Calibri"/>
                        <a:cs typeface="Times New Roman"/>
                      </a:endParaRPr>
                    </a:p>
                    <a:p>
                      <a:pPr>
                        <a:lnSpc>
                          <a:spcPct val="100000"/>
                        </a:lnSpc>
                        <a:spcAft>
                          <a:spcPts val="0"/>
                        </a:spcAft>
                      </a:pPr>
                      <a:r>
                        <a:rPr lang="en-GB" sz="1100" dirty="0">
                          <a:latin typeface="Calibri"/>
                          <a:ea typeface="Calibri"/>
                          <a:cs typeface="Times New Roman"/>
                        </a:rPr>
                        <a:t>      Date</a:t>
                      </a:r>
                      <a:endParaRPr lang="en-IN" sz="1100" dirty="0">
                        <a:latin typeface="Calibri"/>
                        <a:ea typeface="Calibri"/>
                        <a:cs typeface="Times New Roman"/>
                      </a:endParaRPr>
                    </a:p>
                  </a:txBody>
                  <a:tcPr marL="68580" marR="68580" marT="0" marB="0"/>
                </a:tc>
                <a:extLst>
                  <a:ext uri="{0D108BD9-81ED-4DB2-BD59-A6C34878D82A}">
                    <a16:rowId xmlns:a16="http://schemas.microsoft.com/office/drawing/2014/main" xmlns="" val="10005"/>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 </a:t>
            </a:r>
            <a:endParaRPr lang="en-IN" dirty="0"/>
          </a:p>
        </p:txBody>
      </p:sp>
      <p:sp>
        <p:nvSpPr>
          <p:cNvPr id="3" name="Content Placeholder 2"/>
          <p:cNvSpPr>
            <a:spLocks noGrp="1"/>
          </p:cNvSpPr>
          <p:nvPr>
            <p:ph idx="1"/>
          </p:nvPr>
        </p:nvSpPr>
        <p:spPr/>
        <p:txBody>
          <a:bodyPr>
            <a:normAutofit fontScale="47500" lnSpcReduction="20000"/>
          </a:bodyPr>
          <a:lstStyle/>
          <a:p>
            <a:r>
              <a:rPr lang="en-GB" dirty="0"/>
              <a:t> </a:t>
            </a:r>
            <a:endParaRPr lang="en-IN" dirty="0"/>
          </a:p>
          <a:p>
            <a:r>
              <a:rPr lang="en-US" dirty="0"/>
              <a:t>Ahmed, E. and Ward, R., 2016. Analysis of factors influencing acceptance of personal, academic and professional development e-portfolios. </a:t>
            </a:r>
            <a:r>
              <a:rPr lang="en-IN" i="1" dirty="0"/>
              <a:t>Computers in Human </a:t>
            </a:r>
            <a:r>
              <a:rPr lang="en-IN" i="1" dirty="0" err="1"/>
              <a:t>Behavior</a:t>
            </a:r>
            <a:r>
              <a:rPr lang="en-IN" dirty="0"/>
              <a:t>, </a:t>
            </a:r>
            <a:r>
              <a:rPr lang="en-IN" i="1" dirty="0"/>
              <a:t>63</a:t>
            </a:r>
            <a:r>
              <a:rPr lang="en-IN" dirty="0"/>
              <a:t>, pp.152-161.</a:t>
            </a:r>
          </a:p>
          <a:p>
            <a:r>
              <a:rPr lang="en-US" dirty="0"/>
              <a:t>Bennett-Levy, J., 2019. Why therapists should walk the talk: The theoretical and empirical case for personal practice in therapist training and professional development. </a:t>
            </a:r>
            <a:r>
              <a:rPr lang="en-IN" i="1" dirty="0"/>
              <a:t>Journal of </a:t>
            </a:r>
            <a:r>
              <a:rPr lang="en-IN" i="1" dirty="0" err="1"/>
              <a:t>behavior</a:t>
            </a:r>
            <a:r>
              <a:rPr lang="en-IN" i="1" dirty="0"/>
              <a:t> therapy and experimental psychiatry</a:t>
            </a:r>
            <a:r>
              <a:rPr lang="en-IN" dirty="0"/>
              <a:t>, </a:t>
            </a:r>
            <a:r>
              <a:rPr lang="en-IN" i="1" dirty="0"/>
              <a:t>62</a:t>
            </a:r>
            <a:r>
              <a:rPr lang="en-IN" dirty="0"/>
              <a:t>, pp.133-145.</a:t>
            </a:r>
          </a:p>
          <a:p>
            <a:r>
              <a:rPr lang="en-US" dirty="0"/>
              <a:t>Davies, K., Curtin, M. and Robson, K., 2017. Impact of an international workplace learning placement on personal and professional development. </a:t>
            </a:r>
            <a:r>
              <a:rPr lang="en-IN" i="1" dirty="0"/>
              <a:t>Australian occupational therapy journal</a:t>
            </a:r>
            <a:r>
              <a:rPr lang="en-IN" dirty="0"/>
              <a:t>, </a:t>
            </a:r>
            <a:r>
              <a:rPr lang="en-IN" i="1" dirty="0"/>
              <a:t>64</a:t>
            </a:r>
            <a:r>
              <a:rPr lang="en-IN" dirty="0"/>
              <a:t>(2), pp.121-128.</a:t>
            </a:r>
          </a:p>
          <a:p>
            <a:r>
              <a:rPr lang="en-US" dirty="0"/>
              <a:t>Dunn, R.J. and Doolittle, S.A., 2020. Professional development for teaching personal and social responsibility: Past, present, and future. </a:t>
            </a:r>
            <a:r>
              <a:rPr lang="en-IN" i="1" dirty="0"/>
              <a:t>Journal of Teaching in Physical Education</a:t>
            </a:r>
            <a:r>
              <a:rPr lang="en-IN" dirty="0"/>
              <a:t>, </a:t>
            </a:r>
            <a:r>
              <a:rPr lang="en-IN" i="1" dirty="0"/>
              <a:t>39</a:t>
            </a:r>
            <a:r>
              <a:rPr lang="en-IN" dirty="0"/>
              <a:t>(3), pp.347-356.</a:t>
            </a:r>
          </a:p>
          <a:p>
            <a:r>
              <a:rPr lang="en-US" dirty="0"/>
              <a:t>Hildebrand, J., 2018. </a:t>
            </a:r>
            <a:r>
              <a:rPr lang="en-IN" i="1" dirty="0"/>
              <a:t>Bridging the gap: A training module in personal and professional development</a:t>
            </a:r>
            <a:r>
              <a:rPr lang="en-IN" dirty="0"/>
              <a:t>. </a:t>
            </a:r>
            <a:r>
              <a:rPr lang="en-IN" dirty="0" err="1"/>
              <a:t>Routledge</a:t>
            </a:r>
            <a:r>
              <a:rPr lang="en-IN" dirty="0"/>
              <a:t>.</a:t>
            </a:r>
          </a:p>
          <a:p>
            <a:r>
              <a:rPr lang="en-US" dirty="0"/>
              <a:t>Hill, K., </a:t>
            </a:r>
            <a:r>
              <a:rPr lang="en-US" dirty="0" err="1"/>
              <a:t>Wittkowski</a:t>
            </a:r>
            <a:r>
              <a:rPr lang="en-US" dirty="0"/>
              <a:t>, A., </a:t>
            </a:r>
            <a:r>
              <a:rPr lang="en-US" dirty="0" err="1"/>
              <a:t>Hodgkinson</a:t>
            </a:r>
            <a:r>
              <a:rPr lang="en-US" dirty="0"/>
              <a:t>, E., Bell, R. and Hare, D.J., 2016. Using the repertory grid technique to examine trainee clinical psychologists' construal of their personal and professional development. </a:t>
            </a:r>
            <a:r>
              <a:rPr lang="en-IN" i="1" dirty="0"/>
              <a:t>Clinical psychology &amp; psychotherapy</a:t>
            </a:r>
            <a:r>
              <a:rPr lang="en-IN" dirty="0"/>
              <a:t>, </a:t>
            </a:r>
            <a:r>
              <a:rPr lang="en-IN" i="1" dirty="0"/>
              <a:t>23</a:t>
            </a:r>
            <a:r>
              <a:rPr lang="en-IN" dirty="0"/>
              <a:t>(5), pp.425-437.</a:t>
            </a:r>
          </a:p>
          <a:p>
            <a:r>
              <a:rPr lang="en-US" dirty="0"/>
              <a:t>Kroll, J.F. and </a:t>
            </a:r>
            <a:r>
              <a:rPr lang="en-US" dirty="0" err="1"/>
              <a:t>Dussias</a:t>
            </a:r>
            <a:r>
              <a:rPr lang="en-US" dirty="0"/>
              <a:t>, P.E., 2017. The benefits of multilingualism to the personal and professional development of residents of the US. </a:t>
            </a:r>
            <a:r>
              <a:rPr lang="en-IN" i="1" dirty="0"/>
              <a:t>Foreign Language Annals</a:t>
            </a:r>
            <a:r>
              <a:rPr lang="en-IN" dirty="0"/>
              <a:t>, </a:t>
            </a:r>
            <a:r>
              <a:rPr lang="en-IN" i="1" dirty="0"/>
              <a:t>50</a:t>
            </a:r>
            <a:r>
              <a:rPr lang="en-IN" dirty="0"/>
              <a:t>(2), pp.248-259.</a:t>
            </a:r>
          </a:p>
          <a:p>
            <a:r>
              <a:rPr lang="en-US" dirty="0" err="1"/>
              <a:t>Rønnestad</a:t>
            </a:r>
            <a:r>
              <a:rPr lang="en-US" dirty="0"/>
              <a:t>, M.H., </a:t>
            </a:r>
            <a:r>
              <a:rPr lang="en-US" dirty="0" err="1"/>
              <a:t>Orlinsky</a:t>
            </a:r>
            <a:r>
              <a:rPr lang="en-US" dirty="0"/>
              <a:t>, D.E. and Wiseman, H., 2016. Professional development and personal therapy. </a:t>
            </a:r>
            <a:endParaRPr lang="en-IN" dirty="0"/>
          </a:p>
          <a:p>
            <a:r>
              <a:rPr lang="en-US" dirty="0" err="1"/>
              <a:t>Serin</a:t>
            </a:r>
            <a:r>
              <a:rPr lang="en-US" dirty="0"/>
              <a:t>, H., 2017. The effects of teaching abroad on personal and professional development. </a:t>
            </a:r>
            <a:r>
              <a:rPr lang="en-IN" i="1" dirty="0"/>
              <a:t>International Journal of Social Sciences &amp; Educational Studies</a:t>
            </a:r>
            <a:r>
              <a:rPr lang="en-IN" dirty="0"/>
              <a:t>, </a:t>
            </a:r>
            <a:r>
              <a:rPr lang="en-IN" i="1" dirty="0"/>
              <a:t>4</a:t>
            </a:r>
            <a:r>
              <a:rPr lang="en-IN" dirty="0"/>
              <a:t>(1), pp.110-114.</a:t>
            </a:r>
          </a:p>
          <a:p>
            <a:r>
              <a:rPr lang="en-US" dirty="0"/>
              <a:t>van </a:t>
            </a:r>
            <a:r>
              <a:rPr lang="en-US" dirty="0" err="1"/>
              <a:t>Aalderen‐Smeets</a:t>
            </a:r>
            <a:r>
              <a:rPr lang="en-US" dirty="0"/>
              <a:t>, S.I. and </a:t>
            </a:r>
            <a:r>
              <a:rPr lang="en-US" dirty="0" err="1"/>
              <a:t>Walma</a:t>
            </a:r>
            <a:r>
              <a:rPr lang="en-US" dirty="0"/>
              <a:t> van </a:t>
            </a:r>
            <a:r>
              <a:rPr lang="en-US" dirty="0" err="1"/>
              <a:t>der</a:t>
            </a:r>
            <a:r>
              <a:rPr lang="en-US" dirty="0"/>
              <a:t> </a:t>
            </a:r>
            <a:r>
              <a:rPr lang="en-US" dirty="0" err="1"/>
              <a:t>Molen</a:t>
            </a:r>
            <a:r>
              <a:rPr lang="en-US" dirty="0"/>
              <a:t>, J.H., 2015. Improving primary teachers’ attitudes toward science by attitude‐focused professional development. </a:t>
            </a:r>
            <a:r>
              <a:rPr lang="en-IN" i="1" dirty="0"/>
              <a:t>Journal of research in science teaching</a:t>
            </a:r>
            <a:r>
              <a:rPr lang="en-IN" dirty="0"/>
              <a:t>, </a:t>
            </a:r>
            <a:r>
              <a:rPr lang="en-IN" i="1" dirty="0"/>
              <a:t>52</a:t>
            </a:r>
            <a:r>
              <a:rPr lang="en-IN" dirty="0"/>
              <a:t>(5), pp.710-734.</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xmlns=""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68</TotalTime>
  <Words>1201</Words>
  <Application>Microsoft Office PowerPoint</Application>
  <PresentationFormat>On-screen Show (4:3)</PresentationFormat>
  <Paragraphs>155</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Integral</vt:lpstr>
      <vt:lpstr>PERSONAL AND PROFESSIONAL DEVELOPMENT    </vt:lpstr>
      <vt:lpstr>Slide 2</vt:lpstr>
      <vt:lpstr>Introduction </vt:lpstr>
      <vt:lpstr>Academic skills</vt:lpstr>
      <vt:lpstr>Conti…</vt:lpstr>
      <vt:lpstr>Employability skills</vt:lpstr>
      <vt:lpstr>Conti…</vt:lpstr>
      <vt:lpstr>SWOT analysis</vt:lpstr>
      <vt:lpstr>Action plan</vt:lpstr>
      <vt:lpstr>Slide 10</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sony</dc:creator>
  <cp:lastModifiedBy>OLELA</cp:lastModifiedBy>
  <cp:revision>53</cp:revision>
  <dcterms:created xsi:type="dcterms:W3CDTF">2021-07-21T12:07:13Z</dcterms:created>
  <dcterms:modified xsi:type="dcterms:W3CDTF">2021-12-17T19:31:30Z</dcterms:modified>
</cp:coreProperties>
</file>