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19"/>
  </p:notesMasterIdLst>
  <p:handoutMasterIdLst>
    <p:handoutMasterId r:id="rId20"/>
  </p:handoutMasterIdLst>
  <p:sldIdLst>
    <p:sldId id="488" r:id="rId2"/>
    <p:sldId id="503" r:id="rId3"/>
    <p:sldId id="504" r:id="rId4"/>
    <p:sldId id="487" r:id="rId5"/>
    <p:sldId id="522" r:id="rId6"/>
    <p:sldId id="523" r:id="rId7"/>
    <p:sldId id="524" r:id="rId8"/>
    <p:sldId id="506" r:id="rId9"/>
    <p:sldId id="507" r:id="rId10"/>
    <p:sldId id="489" r:id="rId11"/>
    <p:sldId id="491" r:id="rId12"/>
    <p:sldId id="490" r:id="rId13"/>
    <p:sldId id="492" r:id="rId14"/>
    <p:sldId id="508" r:id="rId15"/>
    <p:sldId id="509" r:id="rId16"/>
    <p:sldId id="511" r:id="rId17"/>
    <p:sldId id="512" r:id="rId18"/>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99" d="100"/>
          <a:sy n="99" d="100"/>
        </p:scale>
        <p:origin x="912" y="36"/>
      </p:cViewPr>
      <p:guideLst>
        <p:guide orient="horz" pos="2160"/>
        <p:guide pos="3840"/>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2021/12/9</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2021/12/9</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2021/12/9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2021/12/9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2021/12/9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2021/12/9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2021/12/9</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2021/12/9</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2021/12/9</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2021/12/9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2021/12/9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2021/12/9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2021/12/9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2021/12/9</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5.xml"/><Relationship Id="rId5" Type="http://schemas.openxmlformats.org/officeDocument/2006/relationships/image" Target="../media/image2.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BE96525-A806-41CA-AEFF-EC8AB6E75E57}"/>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5" name="文字方塊 4">
            <a:extLst>
              <a:ext uri="{FF2B5EF4-FFF2-40B4-BE49-F238E27FC236}">
                <a16:creationId xmlns:a16="http://schemas.microsoft.com/office/drawing/2014/main" id="{017A1F68-073C-4912-AAA5-A72260FD07C7}"/>
              </a:ext>
            </a:extLst>
          </p:cNvPr>
          <p:cNvSpPr txBox="1"/>
          <p:nvPr/>
        </p:nvSpPr>
        <p:spPr>
          <a:xfrm>
            <a:off x="10359298" y="477466"/>
            <a:ext cx="738664" cy="1432064"/>
          </a:xfrm>
          <a:prstGeom prst="rect">
            <a:avLst/>
          </a:prstGeom>
          <a:noFill/>
        </p:spPr>
        <p:txBody>
          <a:bodyPr vert="eaVert" wrap="square" rtlCol="0">
            <a:spAutoFit/>
          </a:bodyPr>
          <a:lstStyle/>
          <a:p>
            <a:pPr>
              <a:lnSpc>
                <a:spcPct val="150000"/>
              </a:lnSpc>
            </a:pPr>
            <a:r>
              <a:rPr lang="zh-CN" altLang="en-US" b="1" dirty="0">
                <a:solidFill>
                  <a:schemeClr val="bg1"/>
                </a:solidFill>
              </a:rPr>
              <a:t>五重玄義</a:t>
            </a:r>
            <a:endParaRPr lang="en-US" altLang="zh-TW" b="1" dirty="0">
              <a:solidFill>
                <a:schemeClr val="bg1"/>
              </a:solidFill>
            </a:endParaRPr>
          </a:p>
        </p:txBody>
      </p:sp>
      <p:sp>
        <p:nvSpPr>
          <p:cNvPr id="7" name="文字方塊 6">
            <a:extLst>
              <a:ext uri="{FF2B5EF4-FFF2-40B4-BE49-F238E27FC236}">
                <a16:creationId xmlns:a16="http://schemas.microsoft.com/office/drawing/2014/main" id="{E502A864-5520-4EDB-A8D5-8C8BEF2E4403}"/>
              </a:ext>
            </a:extLst>
          </p:cNvPr>
          <p:cNvSpPr txBox="1"/>
          <p:nvPr/>
        </p:nvSpPr>
        <p:spPr>
          <a:xfrm>
            <a:off x="7823398" y="413555"/>
            <a:ext cx="2400657" cy="6048673"/>
          </a:xfrm>
          <a:prstGeom prst="rect">
            <a:avLst/>
          </a:prstGeom>
          <a:noFill/>
        </p:spPr>
        <p:txBody>
          <a:bodyPr vert="eaVert" wrap="square" rtlCol="0">
            <a:spAutoFit/>
          </a:bodyPr>
          <a:lstStyle/>
          <a:p>
            <a:pPr>
              <a:lnSpc>
                <a:spcPct val="150000"/>
              </a:lnSpc>
            </a:pPr>
            <a:r>
              <a:rPr lang="zh-CN" altLang="en-US" dirty="0">
                <a:solidFill>
                  <a:schemeClr val="bg1"/>
                </a:solidFill>
              </a:rPr>
              <a:t>玄義：</a:t>
            </a:r>
            <a:r>
              <a:rPr lang="zh-TW" altLang="en-US" dirty="0">
                <a:solidFill>
                  <a:schemeClr val="bg1"/>
                </a:solidFill>
              </a:rPr>
              <a:t>幽玄</a:t>
            </a:r>
            <a:r>
              <a:rPr lang="zh-CN" altLang="en-US" dirty="0">
                <a:solidFill>
                  <a:schemeClr val="bg1"/>
                </a:solidFill>
              </a:rPr>
              <a:t>、</a:t>
            </a:r>
            <a:r>
              <a:rPr lang="zh-TW" altLang="en-US" dirty="0">
                <a:solidFill>
                  <a:schemeClr val="bg1"/>
                </a:solidFill>
              </a:rPr>
              <a:t>深妙之義理。天台</a:t>
            </a:r>
            <a:r>
              <a:rPr lang="zh-CN" altLang="en-US" dirty="0">
                <a:solidFill>
                  <a:schemeClr val="bg1"/>
                </a:solidFill>
              </a:rPr>
              <a:t>家</a:t>
            </a:r>
            <a:r>
              <a:rPr lang="zh-TW" altLang="en-US" dirty="0">
                <a:solidFill>
                  <a:schemeClr val="bg1"/>
                </a:solidFill>
              </a:rPr>
              <a:t>釋諸經，先於文前緒論五重之深義，題為玄義。天台智者大師，凡釋諸經，皆立五重玄義</a:t>
            </a:r>
            <a:r>
              <a:rPr lang="zh-CN" altLang="en-US" dirty="0">
                <a:solidFill>
                  <a:schemeClr val="bg1"/>
                </a:solidFill>
              </a:rPr>
              <a:t>，</a:t>
            </a:r>
            <a:r>
              <a:rPr lang="zh-TW" altLang="en-US" dirty="0">
                <a:solidFill>
                  <a:schemeClr val="bg1"/>
                </a:solidFill>
              </a:rPr>
              <a:t>所謂一釋</a:t>
            </a:r>
            <a:r>
              <a:rPr lang="zh-TW" altLang="en-US" b="1" u="sng" dirty="0">
                <a:solidFill>
                  <a:schemeClr val="bg1"/>
                </a:solidFill>
              </a:rPr>
              <a:t>名</a:t>
            </a:r>
            <a:r>
              <a:rPr lang="zh-TW" altLang="en-US" dirty="0">
                <a:solidFill>
                  <a:schemeClr val="bg1"/>
                </a:solidFill>
              </a:rPr>
              <a:t>、二</a:t>
            </a:r>
            <a:r>
              <a:rPr lang="zh-CN" altLang="en-US" dirty="0">
                <a:solidFill>
                  <a:schemeClr val="bg1"/>
                </a:solidFill>
              </a:rPr>
              <a:t>辨</a:t>
            </a:r>
            <a:r>
              <a:rPr lang="zh-TW" altLang="en-US" b="1" u="sng" dirty="0">
                <a:solidFill>
                  <a:schemeClr val="bg1"/>
                </a:solidFill>
              </a:rPr>
              <a:t>體</a:t>
            </a:r>
            <a:r>
              <a:rPr lang="zh-TW" altLang="en-US" dirty="0">
                <a:solidFill>
                  <a:schemeClr val="bg1"/>
                </a:solidFill>
              </a:rPr>
              <a:t>、三明</a:t>
            </a:r>
            <a:r>
              <a:rPr lang="zh-TW" altLang="en-US" b="1" u="sng" dirty="0">
                <a:solidFill>
                  <a:schemeClr val="bg1"/>
                </a:solidFill>
              </a:rPr>
              <a:t>宗</a:t>
            </a:r>
            <a:r>
              <a:rPr lang="zh-TW" altLang="en-US" dirty="0">
                <a:solidFill>
                  <a:schemeClr val="bg1"/>
                </a:solidFill>
              </a:rPr>
              <a:t>、四論</a:t>
            </a:r>
            <a:r>
              <a:rPr lang="zh-TW" altLang="en-US" b="1" u="sng" dirty="0">
                <a:solidFill>
                  <a:schemeClr val="bg1"/>
                </a:solidFill>
              </a:rPr>
              <a:t>用</a:t>
            </a:r>
            <a:r>
              <a:rPr lang="zh-TW" altLang="en-US" dirty="0">
                <a:solidFill>
                  <a:schemeClr val="bg1"/>
                </a:solidFill>
              </a:rPr>
              <a:t>、五判</a:t>
            </a:r>
            <a:r>
              <a:rPr lang="zh-TW" altLang="en-US" b="1" u="sng" dirty="0">
                <a:solidFill>
                  <a:schemeClr val="bg1"/>
                </a:solidFill>
              </a:rPr>
              <a:t>教</a:t>
            </a:r>
            <a:r>
              <a:rPr lang="zh-TW" altLang="en-US" dirty="0">
                <a:solidFill>
                  <a:schemeClr val="bg1"/>
                </a:solidFill>
              </a:rPr>
              <a:t>。</a:t>
            </a:r>
            <a:endParaRPr lang="en-US" altLang="zh-TW" dirty="0">
              <a:solidFill>
                <a:schemeClr val="bg1"/>
              </a:solidFill>
            </a:endParaRPr>
          </a:p>
        </p:txBody>
      </p:sp>
      <p:sp>
        <p:nvSpPr>
          <p:cNvPr id="8" name="文字方塊 7">
            <a:extLst>
              <a:ext uri="{FF2B5EF4-FFF2-40B4-BE49-F238E27FC236}">
                <a16:creationId xmlns:a16="http://schemas.microsoft.com/office/drawing/2014/main" id="{E8850D87-C379-4995-ADE0-65CE9375FF84}"/>
              </a:ext>
            </a:extLst>
          </p:cNvPr>
          <p:cNvSpPr txBox="1"/>
          <p:nvPr/>
        </p:nvSpPr>
        <p:spPr>
          <a:xfrm>
            <a:off x="362626" y="413555"/>
            <a:ext cx="7201972" cy="6048673"/>
          </a:xfrm>
          <a:prstGeom prst="rect">
            <a:avLst/>
          </a:prstGeom>
          <a:noFill/>
        </p:spPr>
        <p:txBody>
          <a:bodyPr vert="eaVert" wrap="square" rtlCol="0">
            <a:spAutoFit/>
          </a:bodyPr>
          <a:lstStyle/>
          <a:p>
            <a:pPr>
              <a:lnSpc>
                <a:spcPct val="150000"/>
              </a:lnSpc>
            </a:pPr>
            <a:r>
              <a:rPr lang="zh-TW" altLang="en-US" dirty="0">
                <a:solidFill>
                  <a:schemeClr val="bg1"/>
                </a:solidFill>
              </a:rPr>
              <a:t>第一釋名，無名，則不能顯法。故應先釋經題。</a:t>
            </a:r>
            <a:endParaRPr lang="en-US" altLang="zh-TW" dirty="0">
              <a:solidFill>
                <a:schemeClr val="bg1"/>
              </a:solidFill>
            </a:endParaRPr>
          </a:p>
          <a:p>
            <a:pPr>
              <a:lnSpc>
                <a:spcPct val="150000"/>
              </a:lnSpc>
              <a:spcBef>
                <a:spcPts val="1800"/>
              </a:spcBef>
            </a:pPr>
            <a:r>
              <a:rPr lang="zh-TW" altLang="en-US" dirty="0">
                <a:solidFill>
                  <a:schemeClr val="bg1"/>
                </a:solidFill>
              </a:rPr>
              <a:t>第二辨體，名者呼體故，名之次宜辨體，體者一部之旨歸，眾義之中樞也。</a:t>
            </a:r>
            <a:r>
              <a:rPr lang="en-US" altLang="zh-TW" dirty="0">
                <a:solidFill>
                  <a:schemeClr val="bg1"/>
                </a:solidFill>
              </a:rPr>
              <a:t>(</a:t>
            </a:r>
            <a:r>
              <a:rPr lang="zh-CN" altLang="en-US" dirty="0">
                <a:solidFill>
                  <a:schemeClr val="bg1"/>
                </a:solidFill>
              </a:rPr>
              <a:t>理論依據</a:t>
            </a:r>
            <a:r>
              <a:rPr lang="en-US" altLang="zh-TW" dirty="0">
                <a:solidFill>
                  <a:schemeClr val="bg1"/>
                </a:solidFill>
              </a:rPr>
              <a:t>)</a:t>
            </a:r>
          </a:p>
          <a:p>
            <a:pPr>
              <a:lnSpc>
                <a:spcPct val="150000"/>
              </a:lnSpc>
              <a:spcBef>
                <a:spcPts val="1800"/>
              </a:spcBef>
            </a:pPr>
            <a:r>
              <a:rPr lang="zh-TW" altLang="en-US" dirty="0">
                <a:solidFill>
                  <a:schemeClr val="bg1"/>
                </a:solidFill>
              </a:rPr>
              <a:t>第三明宗，宗者修行之宗旨也。會體必由修行。故體之次宜明宗。</a:t>
            </a:r>
            <a:r>
              <a:rPr lang="en-US" altLang="zh-TW" dirty="0">
                <a:solidFill>
                  <a:schemeClr val="bg1"/>
                </a:solidFill>
              </a:rPr>
              <a:t>(</a:t>
            </a:r>
            <a:r>
              <a:rPr lang="zh-CN" altLang="en-US" dirty="0">
                <a:solidFill>
                  <a:schemeClr val="bg1"/>
                </a:solidFill>
              </a:rPr>
              <a:t>修行綱要</a:t>
            </a:r>
            <a:r>
              <a:rPr lang="en-US" altLang="zh-TW" dirty="0">
                <a:solidFill>
                  <a:schemeClr val="bg1"/>
                </a:solidFill>
              </a:rPr>
              <a:t>)</a:t>
            </a:r>
          </a:p>
          <a:p>
            <a:pPr>
              <a:lnSpc>
                <a:spcPct val="150000"/>
              </a:lnSpc>
              <a:spcBef>
                <a:spcPts val="1800"/>
              </a:spcBef>
            </a:pPr>
            <a:r>
              <a:rPr lang="zh-TW" altLang="en-US" dirty="0">
                <a:solidFill>
                  <a:schemeClr val="bg1"/>
                </a:solidFill>
              </a:rPr>
              <a:t>第四論用，會體而自行已圓，則應自體起用，利益眾生。故就宗而論一經之作用。</a:t>
            </a:r>
            <a:r>
              <a:rPr lang="en-US" altLang="zh-TW" dirty="0">
                <a:solidFill>
                  <a:schemeClr val="bg1"/>
                </a:solidFill>
              </a:rPr>
              <a:t>(</a:t>
            </a:r>
            <a:r>
              <a:rPr lang="zh-CN" altLang="en-US" dirty="0">
                <a:solidFill>
                  <a:schemeClr val="bg1"/>
                </a:solidFill>
              </a:rPr>
              <a:t>功效利益</a:t>
            </a:r>
            <a:r>
              <a:rPr lang="en-US" altLang="zh-TW" dirty="0">
                <a:solidFill>
                  <a:schemeClr val="bg1"/>
                </a:solidFill>
              </a:rPr>
              <a:t>)</a:t>
            </a:r>
          </a:p>
          <a:p>
            <a:pPr>
              <a:lnSpc>
                <a:spcPct val="150000"/>
              </a:lnSpc>
              <a:spcBef>
                <a:spcPts val="1800"/>
              </a:spcBef>
            </a:pPr>
            <a:r>
              <a:rPr lang="zh-TW" altLang="en-US" dirty="0">
                <a:solidFill>
                  <a:schemeClr val="bg1"/>
                </a:solidFill>
              </a:rPr>
              <a:t>第五判教，利益已多，則所說之教義無盡，故用之次宜判教義之大小權實。</a:t>
            </a:r>
            <a:r>
              <a:rPr lang="en-US" altLang="zh-TW" dirty="0">
                <a:solidFill>
                  <a:schemeClr val="bg1"/>
                </a:solidFill>
              </a:rPr>
              <a:t>(</a:t>
            </a:r>
            <a:r>
              <a:rPr lang="zh-CN" altLang="en-US" dirty="0">
                <a:solidFill>
                  <a:schemeClr val="bg1"/>
                </a:solidFill>
              </a:rPr>
              <a:t>教理淺深</a:t>
            </a:r>
            <a:r>
              <a:rPr lang="en-US" altLang="zh-TW" dirty="0">
                <a:solidFill>
                  <a:schemeClr val="bg1"/>
                </a:solidFill>
              </a:rPr>
              <a:t>)</a:t>
            </a:r>
          </a:p>
        </p:txBody>
      </p:sp>
    </p:spTree>
    <p:extLst>
      <p:ext uri="{BB962C8B-B14F-4D97-AF65-F5344CB8AC3E}">
        <p14:creationId xmlns:p14="http://schemas.microsoft.com/office/powerpoint/2010/main" val="7943916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匾額 2" descr="佛學概要十四講表 習講">
            <a:extLst>
              <a:ext uri="{FF2B5EF4-FFF2-40B4-BE49-F238E27FC236}">
                <a16:creationId xmlns:a16="http://schemas.microsoft.com/office/drawing/2014/main" id="{78FE951C-53B9-45BF-80EB-5864C8984D63}"/>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4" name="文字方塊 3">
            <a:extLst>
              <a:ext uri="{FF2B5EF4-FFF2-40B4-BE49-F238E27FC236}">
                <a16:creationId xmlns:a16="http://schemas.microsoft.com/office/drawing/2014/main" id="{F2B2C4D0-15C4-41AD-BD23-4D3A8D4C5665}"/>
              </a:ext>
            </a:extLst>
          </p:cNvPr>
          <p:cNvSpPr txBox="1"/>
          <p:nvPr/>
        </p:nvSpPr>
        <p:spPr>
          <a:xfrm>
            <a:off x="9479582" y="554444"/>
            <a:ext cx="1292662" cy="6048673"/>
          </a:xfrm>
          <a:prstGeom prst="rect">
            <a:avLst/>
          </a:prstGeom>
          <a:noFill/>
        </p:spPr>
        <p:txBody>
          <a:bodyPr vert="eaVert" wrap="square" rtlCol="0">
            <a:spAutoFit/>
          </a:bodyPr>
          <a:lstStyle/>
          <a:p>
            <a:pPr>
              <a:lnSpc>
                <a:spcPct val="150000"/>
              </a:lnSpc>
            </a:pPr>
            <a:r>
              <a:rPr lang="zh-TW" altLang="en-US" dirty="0">
                <a:solidFill>
                  <a:schemeClr val="bg1"/>
                </a:solidFill>
              </a:rPr>
              <a:t>第一釋名</a:t>
            </a:r>
            <a:endParaRPr lang="en-US" altLang="zh-TW" dirty="0">
              <a:solidFill>
                <a:schemeClr val="bg1"/>
              </a:solidFill>
            </a:endParaRPr>
          </a:p>
          <a:p>
            <a:pPr>
              <a:lnSpc>
                <a:spcPct val="150000"/>
              </a:lnSpc>
            </a:pPr>
            <a:r>
              <a:rPr lang="zh-CN" altLang="en-US" dirty="0">
                <a:solidFill>
                  <a:schemeClr val="bg1"/>
                </a:solidFill>
              </a:rPr>
              <a:t>十善業道經</a:t>
            </a:r>
            <a:endParaRPr lang="en-US" altLang="zh-TW" dirty="0">
              <a:solidFill>
                <a:schemeClr val="bg1"/>
              </a:solidFill>
            </a:endParaRPr>
          </a:p>
        </p:txBody>
      </p:sp>
      <p:sp>
        <p:nvSpPr>
          <p:cNvPr id="6" name="文字方塊 5">
            <a:extLst>
              <a:ext uri="{FF2B5EF4-FFF2-40B4-BE49-F238E27FC236}">
                <a16:creationId xmlns:a16="http://schemas.microsoft.com/office/drawing/2014/main" id="{DAF0E629-4632-4E2F-92E2-737FF8034048}"/>
              </a:ext>
            </a:extLst>
          </p:cNvPr>
          <p:cNvSpPr txBox="1"/>
          <p:nvPr/>
        </p:nvSpPr>
        <p:spPr>
          <a:xfrm>
            <a:off x="7463358" y="549474"/>
            <a:ext cx="1292662" cy="6048673"/>
          </a:xfrm>
          <a:prstGeom prst="rect">
            <a:avLst/>
          </a:prstGeom>
          <a:noFill/>
        </p:spPr>
        <p:txBody>
          <a:bodyPr vert="eaVert" wrap="square" rtlCol="0">
            <a:spAutoFit/>
          </a:bodyPr>
          <a:lstStyle/>
          <a:p>
            <a:pPr>
              <a:lnSpc>
                <a:spcPct val="150000"/>
              </a:lnSpc>
            </a:pPr>
            <a:r>
              <a:rPr lang="zh-TW" altLang="en-US" dirty="0">
                <a:solidFill>
                  <a:schemeClr val="bg1"/>
                </a:solidFill>
              </a:rPr>
              <a:t>第</a:t>
            </a:r>
            <a:r>
              <a:rPr lang="zh-CN" altLang="en-US" dirty="0">
                <a:solidFill>
                  <a:schemeClr val="bg1"/>
                </a:solidFill>
              </a:rPr>
              <a:t>二辨體</a:t>
            </a:r>
            <a:endParaRPr lang="en-US" altLang="zh-CN" dirty="0">
              <a:solidFill>
                <a:schemeClr val="bg1"/>
              </a:solidFill>
            </a:endParaRPr>
          </a:p>
          <a:p>
            <a:pPr>
              <a:lnSpc>
                <a:spcPct val="150000"/>
              </a:lnSpc>
            </a:pPr>
            <a:r>
              <a:rPr lang="zh-CN" altLang="en-US" dirty="0">
                <a:solidFill>
                  <a:schemeClr val="bg1"/>
                </a:solidFill>
              </a:rPr>
              <a:t>本經以「業果妙理」為體。</a:t>
            </a:r>
            <a:endParaRPr lang="en-US" altLang="zh-CN" dirty="0">
              <a:solidFill>
                <a:schemeClr val="bg1"/>
              </a:solidFill>
            </a:endParaRPr>
          </a:p>
        </p:txBody>
      </p:sp>
      <p:sp>
        <p:nvSpPr>
          <p:cNvPr id="7" name="文字方塊 6">
            <a:extLst>
              <a:ext uri="{FF2B5EF4-FFF2-40B4-BE49-F238E27FC236}">
                <a16:creationId xmlns:a16="http://schemas.microsoft.com/office/drawing/2014/main" id="{6894E77A-5364-4905-856E-2A09FFDDD3B7}"/>
              </a:ext>
            </a:extLst>
          </p:cNvPr>
          <p:cNvSpPr txBox="1"/>
          <p:nvPr/>
        </p:nvSpPr>
        <p:spPr>
          <a:xfrm>
            <a:off x="6239222" y="549474"/>
            <a:ext cx="1292662" cy="6048673"/>
          </a:xfrm>
          <a:prstGeom prst="rect">
            <a:avLst/>
          </a:prstGeom>
          <a:noFill/>
        </p:spPr>
        <p:txBody>
          <a:bodyPr vert="eaVert" wrap="square" rtlCol="0">
            <a:spAutoFit/>
          </a:bodyPr>
          <a:lstStyle/>
          <a:p>
            <a:pPr>
              <a:lnSpc>
                <a:spcPct val="150000"/>
              </a:lnSpc>
            </a:pPr>
            <a:r>
              <a:rPr lang="zh-CN" altLang="en-US" dirty="0">
                <a:solidFill>
                  <a:schemeClr val="bg1"/>
                </a:solidFill>
              </a:rPr>
              <a:t>或本經的體為「</a:t>
            </a:r>
            <a:r>
              <a:rPr lang="zh-TW" altLang="en-US" dirty="0">
                <a:solidFill>
                  <a:schemeClr val="bg1"/>
                </a:solidFill>
              </a:rPr>
              <a:t>心想異故，造業亦異，故有諸趣輪轉</a:t>
            </a:r>
            <a:r>
              <a:rPr lang="zh-CN" altLang="en-US" dirty="0">
                <a:solidFill>
                  <a:schemeClr val="bg1"/>
                </a:solidFill>
              </a:rPr>
              <a:t>」或「</a:t>
            </a:r>
            <a:r>
              <a:rPr lang="zh-TW" altLang="en-US" dirty="0">
                <a:solidFill>
                  <a:schemeClr val="bg1"/>
                </a:solidFill>
              </a:rPr>
              <a:t>心想，造業，輪轉</a:t>
            </a:r>
            <a:r>
              <a:rPr lang="zh-CN" altLang="en-US" dirty="0">
                <a:solidFill>
                  <a:schemeClr val="bg1"/>
                </a:solidFill>
              </a:rPr>
              <a:t>」。</a:t>
            </a:r>
            <a:endParaRPr lang="en-US" altLang="zh-CN" dirty="0">
              <a:solidFill>
                <a:schemeClr val="bg1"/>
              </a:solidFill>
            </a:endParaRPr>
          </a:p>
        </p:txBody>
      </p:sp>
      <p:sp>
        <p:nvSpPr>
          <p:cNvPr id="9" name="文字方塊 8">
            <a:extLst>
              <a:ext uri="{FF2B5EF4-FFF2-40B4-BE49-F238E27FC236}">
                <a16:creationId xmlns:a16="http://schemas.microsoft.com/office/drawing/2014/main" id="{8BED3302-A6E0-4AC0-AB94-D238A347F5E8}"/>
              </a:ext>
            </a:extLst>
          </p:cNvPr>
          <p:cNvSpPr txBox="1"/>
          <p:nvPr/>
        </p:nvSpPr>
        <p:spPr>
          <a:xfrm>
            <a:off x="3790950" y="549474"/>
            <a:ext cx="1292662" cy="6048673"/>
          </a:xfrm>
          <a:prstGeom prst="rect">
            <a:avLst/>
          </a:prstGeom>
          <a:noFill/>
        </p:spPr>
        <p:txBody>
          <a:bodyPr vert="eaVert" wrap="square" rtlCol="0">
            <a:spAutoFit/>
          </a:bodyPr>
          <a:lstStyle/>
          <a:p>
            <a:pPr>
              <a:lnSpc>
                <a:spcPct val="150000"/>
              </a:lnSpc>
            </a:pPr>
            <a:r>
              <a:rPr lang="zh-TW" altLang="en-US" dirty="0">
                <a:solidFill>
                  <a:schemeClr val="bg1"/>
                </a:solidFill>
              </a:rPr>
              <a:t>第</a:t>
            </a:r>
            <a:r>
              <a:rPr lang="zh-CN" altLang="en-US" dirty="0">
                <a:solidFill>
                  <a:schemeClr val="bg1"/>
                </a:solidFill>
              </a:rPr>
              <a:t>三明宗</a:t>
            </a:r>
            <a:endParaRPr lang="en-US" altLang="zh-CN" dirty="0">
              <a:solidFill>
                <a:schemeClr val="bg1"/>
              </a:solidFill>
            </a:endParaRPr>
          </a:p>
          <a:p>
            <a:pPr>
              <a:lnSpc>
                <a:spcPct val="150000"/>
              </a:lnSpc>
            </a:pPr>
            <a:r>
              <a:rPr lang="zh-CN" altLang="en-US" dirty="0">
                <a:solidFill>
                  <a:schemeClr val="bg1"/>
                </a:solidFill>
              </a:rPr>
              <a:t>本經以「了達因果，修習善業」為宗。</a:t>
            </a:r>
            <a:endParaRPr lang="en-US" altLang="zh-CN" dirty="0">
              <a:solidFill>
                <a:schemeClr val="bg1"/>
              </a:solidFill>
            </a:endParaRPr>
          </a:p>
        </p:txBody>
      </p:sp>
      <p:sp>
        <p:nvSpPr>
          <p:cNvPr id="11" name="文字方塊 10">
            <a:extLst>
              <a:ext uri="{FF2B5EF4-FFF2-40B4-BE49-F238E27FC236}">
                <a16:creationId xmlns:a16="http://schemas.microsoft.com/office/drawing/2014/main" id="{0EBA8DC0-EED0-4F4C-A377-0AF77E46A0B3}"/>
              </a:ext>
            </a:extLst>
          </p:cNvPr>
          <p:cNvSpPr txBox="1"/>
          <p:nvPr/>
        </p:nvSpPr>
        <p:spPr>
          <a:xfrm>
            <a:off x="2566814" y="549474"/>
            <a:ext cx="1292662" cy="6048673"/>
          </a:xfrm>
          <a:prstGeom prst="rect">
            <a:avLst/>
          </a:prstGeom>
          <a:noFill/>
        </p:spPr>
        <p:txBody>
          <a:bodyPr vert="eaVert" wrap="square" rtlCol="0">
            <a:spAutoFit/>
          </a:bodyPr>
          <a:lstStyle/>
          <a:p>
            <a:pPr>
              <a:lnSpc>
                <a:spcPct val="150000"/>
              </a:lnSpc>
            </a:pPr>
            <a:r>
              <a:rPr lang="zh-CN" altLang="en-US" dirty="0">
                <a:solidFill>
                  <a:schemeClr val="bg1"/>
                </a:solidFill>
              </a:rPr>
              <a:t>或本經的宗為「晝夜常念、思惟、觀察十善業道」。</a:t>
            </a:r>
            <a:endParaRPr lang="en-US" altLang="zh-CN" dirty="0">
              <a:solidFill>
                <a:schemeClr val="bg1"/>
              </a:solidFill>
            </a:endParaRPr>
          </a:p>
        </p:txBody>
      </p:sp>
    </p:spTree>
    <p:extLst>
      <p:ext uri="{BB962C8B-B14F-4D97-AF65-F5344CB8AC3E}">
        <p14:creationId xmlns:p14="http://schemas.microsoft.com/office/powerpoint/2010/main" val="41666348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匾額 2" descr="佛學概要十四講表 習講">
            <a:extLst>
              <a:ext uri="{FF2B5EF4-FFF2-40B4-BE49-F238E27FC236}">
                <a16:creationId xmlns:a16="http://schemas.microsoft.com/office/drawing/2014/main" id="{FBDCD403-AEAB-4336-A066-398C92927F3C}"/>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4" name="文字方塊 3">
            <a:extLst>
              <a:ext uri="{FF2B5EF4-FFF2-40B4-BE49-F238E27FC236}">
                <a16:creationId xmlns:a16="http://schemas.microsoft.com/office/drawing/2014/main" id="{BBC9F9B8-F167-453A-9D30-C841B60F6CEC}"/>
              </a:ext>
            </a:extLst>
          </p:cNvPr>
          <p:cNvSpPr txBox="1"/>
          <p:nvPr/>
        </p:nvSpPr>
        <p:spPr>
          <a:xfrm>
            <a:off x="8979008" y="549474"/>
            <a:ext cx="1292662" cy="6048673"/>
          </a:xfrm>
          <a:prstGeom prst="rect">
            <a:avLst/>
          </a:prstGeom>
          <a:noFill/>
        </p:spPr>
        <p:txBody>
          <a:bodyPr vert="eaVert" wrap="square" rtlCol="0">
            <a:spAutoFit/>
          </a:bodyPr>
          <a:lstStyle/>
          <a:p>
            <a:pPr>
              <a:lnSpc>
                <a:spcPct val="150000"/>
              </a:lnSpc>
            </a:pPr>
            <a:r>
              <a:rPr lang="zh-TW" altLang="en-US" dirty="0">
                <a:solidFill>
                  <a:schemeClr val="bg1"/>
                </a:solidFill>
              </a:rPr>
              <a:t>第</a:t>
            </a:r>
            <a:r>
              <a:rPr lang="zh-CN" altLang="en-US" dirty="0">
                <a:solidFill>
                  <a:schemeClr val="bg1"/>
                </a:solidFill>
              </a:rPr>
              <a:t>四論用</a:t>
            </a:r>
            <a:endParaRPr lang="en-US" altLang="zh-CN" dirty="0">
              <a:solidFill>
                <a:schemeClr val="bg1"/>
              </a:solidFill>
            </a:endParaRPr>
          </a:p>
          <a:p>
            <a:pPr>
              <a:lnSpc>
                <a:spcPct val="150000"/>
              </a:lnSpc>
            </a:pPr>
            <a:r>
              <a:rPr lang="zh-CN" altLang="en-US" dirty="0">
                <a:solidFill>
                  <a:schemeClr val="bg1"/>
                </a:solidFill>
              </a:rPr>
              <a:t>本經以「諸惡永斷，善法圓滿」為用。</a:t>
            </a:r>
            <a:endParaRPr lang="en-US" altLang="zh-CN" dirty="0">
              <a:solidFill>
                <a:schemeClr val="bg1"/>
              </a:solidFill>
            </a:endParaRPr>
          </a:p>
        </p:txBody>
      </p:sp>
      <p:sp>
        <p:nvSpPr>
          <p:cNvPr id="6" name="文字方塊 5">
            <a:extLst>
              <a:ext uri="{FF2B5EF4-FFF2-40B4-BE49-F238E27FC236}">
                <a16:creationId xmlns:a16="http://schemas.microsoft.com/office/drawing/2014/main" id="{DF0A6527-364F-4788-802B-DA61AB66A56E}"/>
              </a:ext>
            </a:extLst>
          </p:cNvPr>
          <p:cNvSpPr txBox="1"/>
          <p:nvPr/>
        </p:nvSpPr>
        <p:spPr>
          <a:xfrm>
            <a:off x="7607374" y="549473"/>
            <a:ext cx="1292662" cy="6048673"/>
          </a:xfrm>
          <a:prstGeom prst="rect">
            <a:avLst/>
          </a:prstGeom>
          <a:noFill/>
        </p:spPr>
        <p:txBody>
          <a:bodyPr vert="eaVert" wrap="square" rtlCol="0">
            <a:spAutoFit/>
          </a:bodyPr>
          <a:lstStyle/>
          <a:p>
            <a:pPr>
              <a:lnSpc>
                <a:spcPct val="150000"/>
              </a:lnSpc>
            </a:pPr>
            <a:r>
              <a:rPr lang="zh-CN" altLang="en-US" dirty="0">
                <a:solidFill>
                  <a:schemeClr val="bg1"/>
                </a:solidFill>
              </a:rPr>
              <a:t>或本經的用為「成就</a:t>
            </a:r>
            <a:r>
              <a:rPr lang="zh-TW" altLang="en-US" dirty="0">
                <a:solidFill>
                  <a:schemeClr val="bg1"/>
                </a:solidFill>
              </a:rPr>
              <a:t>人天身、聲聞菩提、獨覺菩提、無上菩提</a:t>
            </a:r>
            <a:r>
              <a:rPr lang="zh-CN" altLang="en-US" dirty="0">
                <a:solidFill>
                  <a:schemeClr val="bg1"/>
                </a:solidFill>
              </a:rPr>
              <a:t>」。</a:t>
            </a:r>
            <a:endParaRPr lang="en-US" altLang="zh-CN" dirty="0">
              <a:solidFill>
                <a:schemeClr val="bg1"/>
              </a:solidFill>
            </a:endParaRPr>
          </a:p>
        </p:txBody>
      </p:sp>
      <p:sp>
        <p:nvSpPr>
          <p:cNvPr id="7" name="文字方塊 6">
            <a:extLst>
              <a:ext uri="{FF2B5EF4-FFF2-40B4-BE49-F238E27FC236}">
                <a16:creationId xmlns:a16="http://schemas.microsoft.com/office/drawing/2014/main" id="{666950D1-4C0A-473A-A5F3-C398598752D5}"/>
              </a:ext>
            </a:extLst>
          </p:cNvPr>
          <p:cNvSpPr txBox="1"/>
          <p:nvPr/>
        </p:nvSpPr>
        <p:spPr>
          <a:xfrm>
            <a:off x="5911852" y="528563"/>
            <a:ext cx="738664" cy="6048673"/>
          </a:xfrm>
          <a:prstGeom prst="rect">
            <a:avLst/>
          </a:prstGeom>
          <a:noFill/>
        </p:spPr>
        <p:txBody>
          <a:bodyPr vert="eaVert" wrap="square" rtlCol="0">
            <a:spAutoFit/>
          </a:bodyPr>
          <a:lstStyle/>
          <a:p>
            <a:pPr>
              <a:lnSpc>
                <a:spcPct val="150000"/>
              </a:lnSpc>
            </a:pPr>
            <a:r>
              <a:rPr lang="zh-TW" altLang="en-US" dirty="0">
                <a:solidFill>
                  <a:schemeClr val="bg1"/>
                </a:solidFill>
              </a:rPr>
              <a:t>第</a:t>
            </a:r>
            <a:r>
              <a:rPr lang="zh-CN" altLang="en-US" dirty="0">
                <a:solidFill>
                  <a:schemeClr val="bg1"/>
                </a:solidFill>
              </a:rPr>
              <a:t>五判教？</a:t>
            </a:r>
            <a:endParaRPr lang="en-US" altLang="zh-CN" dirty="0">
              <a:solidFill>
                <a:schemeClr val="bg1"/>
              </a:solidFill>
            </a:endParaRPr>
          </a:p>
        </p:txBody>
      </p:sp>
    </p:spTree>
    <p:extLst>
      <p:ext uri="{BB962C8B-B14F-4D97-AF65-F5344CB8AC3E}">
        <p14:creationId xmlns:p14="http://schemas.microsoft.com/office/powerpoint/2010/main" val="16764003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B0BFDA0-9AEE-4520-8C6D-8319B5E56108}"/>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6" name="文字方塊 5">
            <a:extLst>
              <a:ext uri="{FF2B5EF4-FFF2-40B4-BE49-F238E27FC236}">
                <a16:creationId xmlns:a16="http://schemas.microsoft.com/office/drawing/2014/main" id="{9A4A54B0-DBF8-447D-8824-5CBD101555DE}"/>
              </a:ext>
            </a:extLst>
          </p:cNvPr>
          <p:cNvSpPr txBox="1"/>
          <p:nvPr/>
        </p:nvSpPr>
        <p:spPr>
          <a:xfrm>
            <a:off x="10178812" y="549473"/>
            <a:ext cx="1031051" cy="6048673"/>
          </a:xfrm>
          <a:prstGeom prst="rect">
            <a:avLst/>
          </a:prstGeom>
          <a:noFill/>
        </p:spPr>
        <p:txBody>
          <a:bodyPr vert="eaVert" wrap="square" rtlCol="0">
            <a:spAutoFit/>
          </a:bodyPr>
          <a:lstStyle/>
          <a:p>
            <a:pPr>
              <a:lnSpc>
                <a:spcPts val="3300"/>
              </a:lnSpc>
            </a:pPr>
            <a:r>
              <a:rPr lang="zh-CN" altLang="en-US" b="1" dirty="0">
                <a:solidFill>
                  <a:schemeClr val="bg1"/>
                </a:solidFill>
              </a:rPr>
              <a:t>五時八教</a:t>
            </a:r>
            <a:r>
              <a:rPr lang="zh-CN" altLang="en-US" dirty="0">
                <a:solidFill>
                  <a:schemeClr val="bg1"/>
                </a:solidFill>
              </a:rPr>
              <a:t>：</a:t>
            </a:r>
            <a:r>
              <a:rPr lang="zh-TW" altLang="en-US" dirty="0">
                <a:solidFill>
                  <a:schemeClr val="bg1"/>
                </a:solidFill>
              </a:rPr>
              <a:t>天台智者大師，判釋尊所說之法，為五時八教。</a:t>
            </a:r>
            <a:endParaRPr lang="en-US" altLang="zh-CN" dirty="0">
              <a:solidFill>
                <a:schemeClr val="bg1"/>
              </a:solidFill>
            </a:endParaRPr>
          </a:p>
        </p:txBody>
      </p:sp>
      <p:sp>
        <p:nvSpPr>
          <p:cNvPr id="8" name="文字方塊 7">
            <a:extLst>
              <a:ext uri="{FF2B5EF4-FFF2-40B4-BE49-F238E27FC236}">
                <a16:creationId xmlns:a16="http://schemas.microsoft.com/office/drawing/2014/main" id="{6F57DCAD-4B4C-41DD-A603-EA27A286BDF6}"/>
              </a:ext>
            </a:extLst>
          </p:cNvPr>
          <p:cNvSpPr txBox="1"/>
          <p:nvPr/>
        </p:nvSpPr>
        <p:spPr>
          <a:xfrm>
            <a:off x="1497525" y="549473"/>
            <a:ext cx="8689558" cy="6048673"/>
          </a:xfrm>
          <a:prstGeom prst="rect">
            <a:avLst/>
          </a:prstGeom>
          <a:noFill/>
        </p:spPr>
        <p:txBody>
          <a:bodyPr vert="eaVert" wrap="square" rtlCol="0">
            <a:spAutoFit/>
          </a:bodyPr>
          <a:lstStyle/>
          <a:p>
            <a:pPr>
              <a:lnSpc>
                <a:spcPct val="150000"/>
              </a:lnSpc>
            </a:pPr>
            <a:r>
              <a:rPr lang="zh-CN" altLang="en-US" b="1" dirty="0">
                <a:solidFill>
                  <a:schemeClr val="bg1"/>
                </a:solidFill>
              </a:rPr>
              <a:t>五時</a:t>
            </a:r>
            <a:endParaRPr lang="en-US" altLang="zh-CN" b="1" dirty="0">
              <a:solidFill>
                <a:schemeClr val="bg1"/>
              </a:solidFill>
            </a:endParaRPr>
          </a:p>
          <a:p>
            <a:pPr>
              <a:lnSpc>
                <a:spcPts val="3500"/>
              </a:lnSpc>
              <a:spcBef>
                <a:spcPts val="1200"/>
              </a:spcBef>
            </a:pPr>
            <a:r>
              <a:rPr lang="zh-CN" altLang="en-US" dirty="0">
                <a:solidFill>
                  <a:schemeClr val="bg1"/>
                </a:solidFill>
              </a:rPr>
              <a:t>一、華嚴時：</a:t>
            </a:r>
            <a:r>
              <a:rPr lang="zh-TW" altLang="en-US" dirty="0">
                <a:solidFill>
                  <a:schemeClr val="bg1"/>
                </a:solidFill>
              </a:rPr>
              <a:t>佛成道後，於最初三七日，說華嚴經，度大菩薩，是為華嚴時。</a:t>
            </a:r>
            <a:endParaRPr lang="en-US" altLang="zh-TW" dirty="0">
              <a:solidFill>
                <a:schemeClr val="bg1"/>
              </a:solidFill>
            </a:endParaRPr>
          </a:p>
          <a:p>
            <a:pPr>
              <a:lnSpc>
                <a:spcPts val="3500"/>
              </a:lnSpc>
              <a:spcBef>
                <a:spcPts val="1200"/>
              </a:spcBef>
            </a:pPr>
            <a:r>
              <a:rPr lang="zh-CN" altLang="en-US" dirty="0">
                <a:solidFill>
                  <a:schemeClr val="bg1"/>
                </a:solidFill>
              </a:rPr>
              <a:t>二、阿含時：</a:t>
            </a:r>
            <a:r>
              <a:rPr lang="zh-TW" altLang="en-US" dirty="0">
                <a:solidFill>
                  <a:schemeClr val="bg1"/>
                </a:solidFill>
              </a:rPr>
              <a:t>繼在鹿野苑等處，於十二年中，說小乘阿含經，度聲聞緣覺乘人，是為阿含時。</a:t>
            </a:r>
            <a:endParaRPr lang="en-US" altLang="zh-TW" dirty="0">
              <a:solidFill>
                <a:schemeClr val="bg1"/>
              </a:solidFill>
            </a:endParaRPr>
          </a:p>
          <a:p>
            <a:pPr>
              <a:lnSpc>
                <a:spcPts val="3500"/>
              </a:lnSpc>
              <a:spcBef>
                <a:spcPts val="1200"/>
              </a:spcBef>
            </a:pPr>
            <a:r>
              <a:rPr lang="zh-CN" altLang="en-US" dirty="0">
                <a:solidFill>
                  <a:schemeClr val="bg1"/>
                </a:solidFill>
              </a:rPr>
              <a:t>三、方等時：</a:t>
            </a:r>
            <a:r>
              <a:rPr lang="zh-TW" altLang="en-US" dirty="0">
                <a:solidFill>
                  <a:schemeClr val="bg1"/>
                </a:solidFill>
              </a:rPr>
              <a:t>繼阿含時後，於八年中，說維摩勝鬘金光明等諸大乘經，廣談四教，均被眾機，是為方等時。</a:t>
            </a:r>
            <a:endParaRPr lang="en-US" altLang="zh-TW" dirty="0">
              <a:solidFill>
                <a:schemeClr val="bg1"/>
              </a:solidFill>
            </a:endParaRPr>
          </a:p>
          <a:p>
            <a:pPr>
              <a:lnSpc>
                <a:spcPts val="3500"/>
              </a:lnSpc>
              <a:spcBef>
                <a:spcPts val="1200"/>
              </a:spcBef>
            </a:pPr>
            <a:r>
              <a:rPr lang="zh-CN" altLang="en-US" dirty="0">
                <a:solidFill>
                  <a:schemeClr val="bg1"/>
                </a:solidFill>
              </a:rPr>
              <a:t>四、般若時：</a:t>
            </a:r>
            <a:r>
              <a:rPr lang="zh-TW" altLang="en-US" dirty="0">
                <a:solidFill>
                  <a:schemeClr val="bg1"/>
                </a:solidFill>
              </a:rPr>
              <a:t>乃後，二十二年間，說諸部般若經，強調諸法皆空之義，是為般若時。</a:t>
            </a:r>
            <a:endParaRPr lang="en-US" altLang="zh-TW" dirty="0">
              <a:solidFill>
                <a:schemeClr val="bg1"/>
              </a:solidFill>
            </a:endParaRPr>
          </a:p>
          <a:p>
            <a:pPr>
              <a:lnSpc>
                <a:spcPts val="3500"/>
              </a:lnSpc>
              <a:spcBef>
                <a:spcPts val="1200"/>
              </a:spcBef>
            </a:pPr>
            <a:r>
              <a:rPr lang="zh-CN" altLang="en-US" dirty="0">
                <a:solidFill>
                  <a:schemeClr val="bg1"/>
                </a:solidFill>
              </a:rPr>
              <a:t>五、法華涅槃時：</a:t>
            </a:r>
            <a:r>
              <a:rPr lang="zh-TW" altLang="en-US" dirty="0">
                <a:solidFill>
                  <a:schemeClr val="bg1"/>
                </a:solidFill>
              </a:rPr>
              <a:t>再後八年，說妙法蓮華經，會三乘於一佛乘。法華之後，佛將入滅，乃在拘尸那拉城娑羅雙樹間，於一日一夜，說大般涅槃經，顯常樂我淨義，昭示一切眾生，皆有佛性，乃至一闡提人，亦當成佛，是為法華涅槃時。</a:t>
            </a:r>
            <a:endParaRPr lang="en-US" altLang="zh-CN" dirty="0">
              <a:solidFill>
                <a:schemeClr val="bg1"/>
              </a:solidFill>
            </a:endParaRPr>
          </a:p>
        </p:txBody>
      </p:sp>
      <p:sp>
        <p:nvSpPr>
          <p:cNvPr id="9" name="文字方塊 8">
            <a:extLst>
              <a:ext uri="{FF2B5EF4-FFF2-40B4-BE49-F238E27FC236}">
                <a16:creationId xmlns:a16="http://schemas.microsoft.com/office/drawing/2014/main" id="{378F7E0C-AB75-4B7F-B94F-35E6E8F0B4C9}"/>
              </a:ext>
            </a:extLst>
          </p:cNvPr>
          <p:cNvSpPr txBox="1"/>
          <p:nvPr/>
        </p:nvSpPr>
        <p:spPr>
          <a:xfrm>
            <a:off x="416774" y="530406"/>
            <a:ext cx="1031051" cy="6048673"/>
          </a:xfrm>
          <a:prstGeom prst="rect">
            <a:avLst/>
          </a:prstGeom>
          <a:noFill/>
        </p:spPr>
        <p:txBody>
          <a:bodyPr vert="eaVert" wrap="square" rtlCol="0">
            <a:spAutoFit/>
          </a:bodyPr>
          <a:lstStyle/>
          <a:p>
            <a:pPr>
              <a:lnSpc>
                <a:spcPts val="3300"/>
              </a:lnSpc>
            </a:pPr>
            <a:r>
              <a:rPr lang="zh-TW" altLang="en-US" dirty="0">
                <a:solidFill>
                  <a:schemeClr val="bg1"/>
                </a:solidFill>
              </a:rPr>
              <a:t>「華嚴最初三七日，阿含十二方等八，</a:t>
            </a:r>
            <a:endParaRPr lang="en-US" altLang="zh-TW" dirty="0">
              <a:solidFill>
                <a:schemeClr val="bg1"/>
              </a:solidFill>
            </a:endParaRPr>
          </a:p>
          <a:p>
            <a:pPr>
              <a:lnSpc>
                <a:spcPts val="3300"/>
              </a:lnSpc>
            </a:pPr>
            <a:r>
              <a:rPr lang="en-US" altLang="zh-TW" dirty="0">
                <a:solidFill>
                  <a:schemeClr val="bg1"/>
                </a:solidFill>
              </a:rPr>
              <a:t>    </a:t>
            </a:r>
            <a:r>
              <a:rPr lang="zh-TW" altLang="en-US" dirty="0">
                <a:solidFill>
                  <a:schemeClr val="bg1"/>
                </a:solidFill>
              </a:rPr>
              <a:t>二十二年般若談，法華涅槃共八年</a:t>
            </a:r>
            <a:r>
              <a:rPr lang="zh-CN" altLang="en-US" dirty="0">
                <a:solidFill>
                  <a:schemeClr val="bg1"/>
                </a:solidFill>
              </a:rPr>
              <a:t>。</a:t>
            </a:r>
            <a:r>
              <a:rPr lang="zh-TW" altLang="en-US" dirty="0">
                <a:solidFill>
                  <a:schemeClr val="bg1"/>
                </a:solidFill>
              </a:rPr>
              <a:t>」</a:t>
            </a:r>
            <a:endParaRPr lang="en-US" altLang="zh-CN" dirty="0">
              <a:solidFill>
                <a:schemeClr val="bg1"/>
              </a:solidFill>
            </a:endParaRPr>
          </a:p>
        </p:txBody>
      </p:sp>
    </p:spTree>
    <p:extLst>
      <p:ext uri="{BB962C8B-B14F-4D97-AF65-F5344CB8AC3E}">
        <p14:creationId xmlns:p14="http://schemas.microsoft.com/office/powerpoint/2010/main" val="42330517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BF722DF-4E04-4B64-91F2-6010010F9F37}"/>
              </a:ext>
            </a:extLst>
          </p:cNvPr>
          <p:cNvSpPr txBox="1"/>
          <p:nvPr/>
        </p:nvSpPr>
        <p:spPr>
          <a:xfrm>
            <a:off x="10104715" y="261442"/>
            <a:ext cx="1031051" cy="6264696"/>
          </a:xfrm>
          <a:prstGeom prst="rect">
            <a:avLst/>
          </a:prstGeom>
          <a:noFill/>
        </p:spPr>
        <p:txBody>
          <a:bodyPr vert="eaVert" wrap="square" rtlCol="0">
            <a:spAutoFit/>
          </a:bodyPr>
          <a:lstStyle/>
          <a:p>
            <a:pPr>
              <a:lnSpc>
                <a:spcPts val="3300"/>
              </a:lnSpc>
              <a:spcBef>
                <a:spcPts val="1200"/>
              </a:spcBef>
            </a:pPr>
            <a:r>
              <a:rPr lang="zh-CN" altLang="en-US" b="1" dirty="0">
                <a:solidFill>
                  <a:schemeClr val="bg1"/>
                </a:solidFill>
              </a:rPr>
              <a:t>八教</a:t>
            </a:r>
            <a:r>
              <a:rPr lang="en-US" altLang="zh-CN" dirty="0">
                <a:solidFill>
                  <a:schemeClr val="bg1"/>
                </a:solidFill>
              </a:rPr>
              <a:t>——</a:t>
            </a:r>
            <a:r>
              <a:rPr lang="zh-CN" altLang="en-US" dirty="0">
                <a:solidFill>
                  <a:schemeClr val="bg1"/>
                </a:solidFill>
              </a:rPr>
              <a:t>化儀四教（方式：頓、漸、秘密、不定）、化法四教（內容：藏、通、別、圓）。</a:t>
            </a:r>
            <a:endParaRPr lang="zh-TW" altLang="en-US" dirty="0">
              <a:solidFill>
                <a:schemeClr val="bg1"/>
              </a:solidFill>
            </a:endParaRPr>
          </a:p>
        </p:txBody>
      </p:sp>
      <p:sp>
        <p:nvSpPr>
          <p:cNvPr id="7" name="匾額 6" descr="佛學概要十四講表 習講">
            <a:extLst>
              <a:ext uri="{FF2B5EF4-FFF2-40B4-BE49-F238E27FC236}">
                <a16:creationId xmlns:a16="http://schemas.microsoft.com/office/drawing/2014/main" id="{A16A6B7D-A84A-45B2-BC60-918DEC87CF5B}"/>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8" name="文字方塊 7">
            <a:extLst>
              <a:ext uri="{FF2B5EF4-FFF2-40B4-BE49-F238E27FC236}">
                <a16:creationId xmlns:a16="http://schemas.microsoft.com/office/drawing/2014/main" id="{BA842C0D-CED5-4164-85F7-B093D6203206}"/>
              </a:ext>
            </a:extLst>
          </p:cNvPr>
          <p:cNvSpPr txBox="1"/>
          <p:nvPr/>
        </p:nvSpPr>
        <p:spPr>
          <a:xfrm>
            <a:off x="165120" y="488491"/>
            <a:ext cx="9700091" cy="5882606"/>
          </a:xfrm>
          <a:prstGeom prst="rect">
            <a:avLst/>
          </a:prstGeom>
          <a:noFill/>
        </p:spPr>
        <p:txBody>
          <a:bodyPr vert="eaVert" wrap="square" rtlCol="0">
            <a:spAutoFit/>
          </a:bodyPr>
          <a:lstStyle/>
          <a:p>
            <a:pPr>
              <a:lnSpc>
                <a:spcPts val="3400"/>
              </a:lnSpc>
              <a:spcBef>
                <a:spcPts val="1200"/>
              </a:spcBef>
            </a:pPr>
            <a:r>
              <a:rPr lang="zh-CN" altLang="en-US" b="1" dirty="0">
                <a:solidFill>
                  <a:schemeClr val="bg1"/>
                </a:solidFill>
              </a:rPr>
              <a:t>化儀四教</a:t>
            </a:r>
            <a:r>
              <a:rPr lang="zh-CN" altLang="en-US" dirty="0">
                <a:solidFill>
                  <a:schemeClr val="bg1"/>
                </a:solidFill>
              </a:rPr>
              <a:t>：</a:t>
            </a:r>
            <a:r>
              <a:rPr lang="zh-TW" altLang="en-US" dirty="0">
                <a:solidFill>
                  <a:schemeClr val="bg1"/>
                </a:solidFill>
              </a:rPr>
              <a:t>佛陀教化眾生所用之</a:t>
            </a:r>
            <a:r>
              <a:rPr lang="zh-CN" altLang="en-US" dirty="0">
                <a:solidFill>
                  <a:schemeClr val="bg1"/>
                </a:solidFill>
              </a:rPr>
              <a:t>方</a:t>
            </a:r>
            <a:r>
              <a:rPr lang="zh-TW" altLang="en-US" dirty="0">
                <a:solidFill>
                  <a:schemeClr val="bg1"/>
                </a:solidFill>
              </a:rPr>
              <a:t>式</a:t>
            </a:r>
            <a:r>
              <a:rPr lang="zh-CN" altLang="en-US" dirty="0">
                <a:solidFill>
                  <a:schemeClr val="bg1"/>
                </a:solidFill>
              </a:rPr>
              <a:t>。</a:t>
            </a:r>
            <a:endParaRPr lang="en-US" altLang="zh-CN" dirty="0">
              <a:solidFill>
                <a:schemeClr val="bg1"/>
              </a:solidFill>
            </a:endParaRPr>
          </a:p>
          <a:p>
            <a:pPr>
              <a:lnSpc>
                <a:spcPts val="3400"/>
              </a:lnSpc>
              <a:spcBef>
                <a:spcPts val="1800"/>
              </a:spcBef>
            </a:pPr>
            <a:r>
              <a:rPr lang="zh-CN" altLang="en-US" dirty="0">
                <a:solidFill>
                  <a:schemeClr val="bg1"/>
                </a:solidFill>
              </a:rPr>
              <a:t>一、</a:t>
            </a:r>
            <a:r>
              <a:rPr lang="zh-TW" altLang="en-US" b="1" dirty="0">
                <a:solidFill>
                  <a:schemeClr val="bg1"/>
                </a:solidFill>
              </a:rPr>
              <a:t>頓教</a:t>
            </a:r>
            <a:r>
              <a:rPr lang="zh-TW" altLang="en-US" dirty="0">
                <a:solidFill>
                  <a:schemeClr val="bg1"/>
                </a:solidFill>
              </a:rPr>
              <a:t>，佛陀最初將自內證之方法直接教示眾生；相當於華嚴經之所說。</a:t>
            </a:r>
            <a:endParaRPr lang="en-US" altLang="zh-TW" dirty="0">
              <a:solidFill>
                <a:schemeClr val="bg1"/>
              </a:solidFill>
            </a:endParaRPr>
          </a:p>
          <a:p>
            <a:pPr>
              <a:lnSpc>
                <a:spcPts val="3400"/>
              </a:lnSpc>
              <a:spcBef>
                <a:spcPts val="1800"/>
              </a:spcBef>
            </a:pPr>
            <a:r>
              <a:rPr lang="zh-CN" altLang="en-US" dirty="0">
                <a:solidFill>
                  <a:schemeClr val="bg1"/>
                </a:solidFill>
              </a:rPr>
              <a:t>二、</a:t>
            </a:r>
            <a:r>
              <a:rPr lang="zh-TW" altLang="en-US" b="1" dirty="0">
                <a:solidFill>
                  <a:schemeClr val="bg1"/>
                </a:solidFill>
              </a:rPr>
              <a:t>漸教</a:t>
            </a:r>
            <a:r>
              <a:rPr lang="zh-TW" altLang="en-US" dirty="0">
                <a:solidFill>
                  <a:schemeClr val="bg1"/>
                </a:solidFill>
              </a:rPr>
              <a:t>，教化之內容由淺而漸深之教法；相當於阿含（初）、方等（中）、般若（末）三時所說。</a:t>
            </a:r>
            <a:endParaRPr lang="en-US" altLang="zh-TW" dirty="0">
              <a:solidFill>
                <a:schemeClr val="bg1"/>
              </a:solidFill>
            </a:endParaRPr>
          </a:p>
          <a:p>
            <a:pPr>
              <a:lnSpc>
                <a:spcPts val="3400"/>
              </a:lnSpc>
              <a:spcBef>
                <a:spcPts val="1800"/>
              </a:spcBef>
            </a:pPr>
            <a:r>
              <a:rPr lang="zh-CN" altLang="en-US" dirty="0">
                <a:solidFill>
                  <a:schemeClr val="bg1"/>
                </a:solidFill>
              </a:rPr>
              <a:t>三、</a:t>
            </a:r>
            <a:r>
              <a:rPr lang="zh-TW" altLang="en-US" b="1" dirty="0">
                <a:solidFill>
                  <a:schemeClr val="bg1"/>
                </a:solidFill>
              </a:rPr>
              <a:t>祕密教</a:t>
            </a:r>
            <a:r>
              <a:rPr lang="zh-TW" altLang="en-US" dirty="0">
                <a:solidFill>
                  <a:schemeClr val="bg1"/>
                </a:solidFill>
              </a:rPr>
              <a:t>，佛陀應眾生之不同根機能力因材施教，施予個別教化，而彼此互不相知。</a:t>
            </a:r>
            <a:endParaRPr lang="en-US" altLang="zh-TW" dirty="0">
              <a:solidFill>
                <a:schemeClr val="bg1"/>
              </a:solidFill>
            </a:endParaRPr>
          </a:p>
          <a:p>
            <a:pPr>
              <a:lnSpc>
                <a:spcPts val="3400"/>
              </a:lnSpc>
              <a:spcBef>
                <a:spcPts val="1800"/>
              </a:spcBef>
            </a:pPr>
            <a:r>
              <a:rPr lang="zh-CN" altLang="en-US" dirty="0">
                <a:solidFill>
                  <a:schemeClr val="bg1"/>
                </a:solidFill>
              </a:rPr>
              <a:t>四、</a:t>
            </a:r>
            <a:r>
              <a:rPr lang="zh-TW" altLang="en-US" b="1" dirty="0">
                <a:solidFill>
                  <a:schemeClr val="bg1"/>
                </a:solidFill>
              </a:rPr>
              <a:t>不定教</a:t>
            </a:r>
            <a:r>
              <a:rPr lang="zh-TW" altLang="en-US" dirty="0">
                <a:solidFill>
                  <a:schemeClr val="bg1"/>
                </a:solidFill>
              </a:rPr>
              <a:t>，各種根機之眾生雖同坐一席，然隨各人之能力，所體悟之教法不一定。</a:t>
            </a:r>
          </a:p>
          <a:p>
            <a:pPr>
              <a:lnSpc>
                <a:spcPts val="3400"/>
              </a:lnSpc>
              <a:spcBef>
                <a:spcPts val="2400"/>
              </a:spcBef>
            </a:pPr>
            <a:r>
              <a:rPr lang="zh-TW" altLang="en-US" dirty="0">
                <a:solidFill>
                  <a:schemeClr val="bg1"/>
                </a:solidFill>
              </a:rPr>
              <a:t>其中，祕密教與不定教之共同點為「同聽異聞」，即同座一席聽法，而所聞法各異，但前者相互俱不知利益之差別，是為人法俱不知，後者則了知相互利益之差別，是為人知法不知。又不定教原意謂各人所體悟之教法不一定，故嚴格言之，上述祕密教理應稱為祕密不定教，而不定教則應稱為顯露不定教。對此，頓漸二教乃為公開之教法，故稱之為顯露定教。</a:t>
            </a:r>
          </a:p>
        </p:txBody>
      </p:sp>
    </p:spTree>
    <p:extLst>
      <p:ext uri="{BB962C8B-B14F-4D97-AF65-F5344CB8AC3E}">
        <p14:creationId xmlns:p14="http://schemas.microsoft.com/office/powerpoint/2010/main" val="201912085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34824D2-5A36-4A82-B83B-43D1436A0C3E}"/>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5" name="文字方塊 4">
            <a:extLst>
              <a:ext uri="{FF2B5EF4-FFF2-40B4-BE49-F238E27FC236}">
                <a16:creationId xmlns:a16="http://schemas.microsoft.com/office/drawing/2014/main" id="{EBE559C4-5C0A-49EE-A8C2-A7EC2ADB90CB}"/>
              </a:ext>
            </a:extLst>
          </p:cNvPr>
          <p:cNvSpPr txBox="1"/>
          <p:nvPr/>
        </p:nvSpPr>
        <p:spPr>
          <a:xfrm>
            <a:off x="550596" y="496588"/>
            <a:ext cx="10341293" cy="5882606"/>
          </a:xfrm>
          <a:prstGeom prst="rect">
            <a:avLst/>
          </a:prstGeom>
          <a:noFill/>
        </p:spPr>
        <p:txBody>
          <a:bodyPr vert="eaVert" wrap="square" rtlCol="0">
            <a:spAutoFit/>
          </a:bodyPr>
          <a:lstStyle/>
          <a:p>
            <a:pPr>
              <a:lnSpc>
                <a:spcPts val="3600"/>
              </a:lnSpc>
              <a:spcBef>
                <a:spcPts val="1200"/>
              </a:spcBef>
            </a:pPr>
            <a:r>
              <a:rPr lang="zh-CN" altLang="en-US" dirty="0">
                <a:solidFill>
                  <a:schemeClr val="bg1"/>
                </a:solidFill>
              </a:rPr>
              <a:t>化法四教：</a:t>
            </a:r>
            <a:r>
              <a:rPr lang="zh-TW" altLang="en-US" dirty="0">
                <a:solidFill>
                  <a:schemeClr val="bg1"/>
                </a:solidFill>
              </a:rPr>
              <a:t>佛陀教化眾生所</a:t>
            </a:r>
            <a:r>
              <a:rPr lang="zh-CN" altLang="en-US" dirty="0">
                <a:solidFill>
                  <a:schemeClr val="bg1"/>
                </a:solidFill>
              </a:rPr>
              <a:t>講</a:t>
            </a:r>
            <a:r>
              <a:rPr lang="zh-TW" altLang="en-US" dirty="0">
                <a:solidFill>
                  <a:schemeClr val="bg1"/>
                </a:solidFill>
              </a:rPr>
              <a:t>之</a:t>
            </a:r>
            <a:r>
              <a:rPr lang="zh-CN" altLang="en-US" dirty="0">
                <a:solidFill>
                  <a:schemeClr val="bg1"/>
                </a:solidFill>
              </a:rPr>
              <a:t>內容。</a:t>
            </a:r>
            <a:endParaRPr lang="en-US" altLang="zh-CN" dirty="0">
              <a:solidFill>
                <a:schemeClr val="bg1"/>
              </a:solidFill>
            </a:endParaRPr>
          </a:p>
          <a:p>
            <a:pPr>
              <a:lnSpc>
                <a:spcPts val="3600"/>
              </a:lnSpc>
              <a:spcBef>
                <a:spcPts val="1800"/>
              </a:spcBef>
            </a:pPr>
            <a:r>
              <a:rPr lang="zh-CN" altLang="en-US" dirty="0">
                <a:solidFill>
                  <a:schemeClr val="bg1"/>
                </a:solidFill>
              </a:rPr>
              <a:t>一、</a:t>
            </a:r>
            <a:r>
              <a:rPr lang="zh-TW" altLang="en-US" dirty="0">
                <a:solidFill>
                  <a:schemeClr val="bg1"/>
                </a:solidFill>
              </a:rPr>
              <a:t>三藏教，略稱藏教。即小乘教。即為三乘人說阿含經，以明但空（僅知空之一面，而不知同時有不空之面）之理，並由</a:t>
            </a:r>
            <a:r>
              <a:rPr lang="zh-TW" altLang="en-US" b="1" u="sng" dirty="0">
                <a:solidFill>
                  <a:srgbClr val="FFFF00"/>
                </a:solidFill>
              </a:rPr>
              <a:t>析空觀</a:t>
            </a:r>
            <a:r>
              <a:rPr lang="zh-TW" altLang="en-US" dirty="0">
                <a:solidFill>
                  <a:schemeClr val="bg1"/>
                </a:solidFill>
              </a:rPr>
              <a:t>而入無餘涅槃之教。該教之菩薩已制伏見思二惑，惟未斷盡煩惱，為教化眾生，經三阿僧祇劫至證悟之長期間實踐因行，故稱伏惑行因。</a:t>
            </a:r>
            <a:endParaRPr lang="en-US" altLang="zh-TW" dirty="0">
              <a:solidFill>
                <a:schemeClr val="bg1"/>
              </a:solidFill>
            </a:endParaRPr>
          </a:p>
          <a:p>
            <a:pPr>
              <a:lnSpc>
                <a:spcPts val="3600"/>
              </a:lnSpc>
              <a:spcBef>
                <a:spcPts val="1800"/>
              </a:spcBef>
            </a:pPr>
            <a:r>
              <a:rPr lang="zh-CN" altLang="en-US" dirty="0">
                <a:solidFill>
                  <a:schemeClr val="bg1"/>
                </a:solidFill>
              </a:rPr>
              <a:t>二、</a:t>
            </a:r>
            <a:r>
              <a:rPr lang="zh-TW" altLang="en-US" dirty="0">
                <a:solidFill>
                  <a:schemeClr val="bg1"/>
                </a:solidFill>
              </a:rPr>
              <a:t>通教，以該教為聲聞、緣覺、菩薩三乘所共通之大乘初門教，故稱通教。即由如幻即空（一切事物皆由因緣所成立，故為如幻之空假）之理，觀</a:t>
            </a:r>
            <a:r>
              <a:rPr lang="zh-TW" altLang="en-US" b="1" u="sng" dirty="0">
                <a:solidFill>
                  <a:srgbClr val="FFFF00"/>
                </a:solidFill>
              </a:rPr>
              <a:t>體空觀</a:t>
            </a:r>
            <a:r>
              <a:rPr lang="zh-TW" altLang="en-US" dirty="0">
                <a:solidFill>
                  <a:schemeClr val="bg1"/>
                </a:solidFill>
              </a:rPr>
              <a:t>之教。此教菩薩中之鈍根者，僅能理解較淺之教理，與藏教之菩薩同證菩提果（通同）；勝根菩薩則能領悟教中所含深奧之中道妙理，最後入別圓二教（通入）。如此由通教轉進別教者，稱為別接通（或別入通），由通教轉進圓教者，稱為圓接通（或圓入通）。同時，通教之菩薩為學習別教之教，而以別教修行之名目來表示通教之位次，此稱為名別義通。</a:t>
            </a:r>
          </a:p>
        </p:txBody>
      </p:sp>
    </p:spTree>
    <p:extLst>
      <p:ext uri="{BB962C8B-B14F-4D97-AF65-F5344CB8AC3E}">
        <p14:creationId xmlns:p14="http://schemas.microsoft.com/office/powerpoint/2010/main" val="208654788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BCDCDC8-C980-44D4-ABA5-A1DE8AB77700}"/>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5" name="文字方塊 4">
            <a:extLst>
              <a:ext uri="{FF2B5EF4-FFF2-40B4-BE49-F238E27FC236}">
                <a16:creationId xmlns:a16="http://schemas.microsoft.com/office/drawing/2014/main" id="{3F0F2D20-A790-4047-A20D-54C4668F8001}"/>
              </a:ext>
            </a:extLst>
          </p:cNvPr>
          <p:cNvSpPr txBox="1"/>
          <p:nvPr/>
        </p:nvSpPr>
        <p:spPr>
          <a:xfrm>
            <a:off x="1626940" y="496588"/>
            <a:ext cx="9341019" cy="5882606"/>
          </a:xfrm>
          <a:prstGeom prst="rect">
            <a:avLst/>
          </a:prstGeom>
          <a:noFill/>
        </p:spPr>
        <p:txBody>
          <a:bodyPr vert="eaVert" wrap="square" rtlCol="0">
            <a:spAutoFit/>
          </a:bodyPr>
          <a:lstStyle/>
          <a:p>
            <a:pPr>
              <a:lnSpc>
                <a:spcPts val="4200"/>
              </a:lnSpc>
              <a:spcBef>
                <a:spcPts val="1200"/>
              </a:spcBef>
            </a:pPr>
            <a:r>
              <a:rPr lang="zh-CN" altLang="en-US" dirty="0">
                <a:solidFill>
                  <a:schemeClr val="bg1"/>
                </a:solidFill>
              </a:rPr>
              <a:t>三、</a:t>
            </a:r>
            <a:r>
              <a:rPr lang="zh-TW" altLang="en-US" dirty="0">
                <a:solidFill>
                  <a:schemeClr val="bg1"/>
                </a:solidFill>
              </a:rPr>
              <a:t>別教，不共二乘而獨為菩薩說，此點別於其他三教</a:t>
            </a:r>
            <a:r>
              <a:rPr lang="zh-CN" altLang="en-US" dirty="0">
                <a:solidFill>
                  <a:schemeClr val="bg1"/>
                </a:solidFill>
              </a:rPr>
              <a:t>；</a:t>
            </a:r>
            <a:r>
              <a:rPr lang="zh-TW" altLang="en-US" dirty="0">
                <a:solidFill>
                  <a:schemeClr val="bg1"/>
                </a:solidFill>
              </a:rPr>
              <a:t>又由差別面觀察諸法，故稱別教。此教次第觀空、假、中三諦而悟中道之理，但因其中道別於空、假，故稱但中（空、假之外另有獨立之中）之理；其觀法為</a:t>
            </a:r>
            <a:r>
              <a:rPr lang="zh-TW" altLang="en-US" b="1" u="sng" dirty="0">
                <a:solidFill>
                  <a:srgbClr val="FFFF00"/>
                </a:solidFill>
              </a:rPr>
              <a:t>次第三觀</a:t>
            </a:r>
            <a:r>
              <a:rPr lang="zh-TW" altLang="en-US" dirty="0">
                <a:solidFill>
                  <a:schemeClr val="bg1"/>
                </a:solidFill>
              </a:rPr>
              <a:t>。別教之菩薩，至初地後悟中道之理，與圓教之人相同，但在初地以前從但中之理體悟其中所含之不但中（空、假不離中）之理，即自十住至十迴向之間，有從別教轉進圓教者，此稱圓接別（或稱圓入別）。被接之意，主要是指於觀理之際，體悟其中所含之深意，由此再繼續轉進更高層次之教。以上三教，在理論上皆可通至佛果，但實際上行者在因中即被接，以致無人可達三藏教之斷惑位、通教八地以上，乃至別教初地以上，故稱為有教無人（無人證教）。</a:t>
            </a:r>
          </a:p>
        </p:txBody>
      </p:sp>
    </p:spTree>
    <p:extLst>
      <p:ext uri="{BB962C8B-B14F-4D97-AF65-F5344CB8AC3E}">
        <p14:creationId xmlns:p14="http://schemas.microsoft.com/office/powerpoint/2010/main" val="376000403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匾額 2" descr="佛學概要十四講表 習講">
            <a:extLst>
              <a:ext uri="{FF2B5EF4-FFF2-40B4-BE49-F238E27FC236}">
                <a16:creationId xmlns:a16="http://schemas.microsoft.com/office/drawing/2014/main" id="{A6A1E5AA-DB8F-4932-A0B2-5C0CC16C598D}"/>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4" name="文字方塊 3">
            <a:extLst>
              <a:ext uri="{FF2B5EF4-FFF2-40B4-BE49-F238E27FC236}">
                <a16:creationId xmlns:a16="http://schemas.microsoft.com/office/drawing/2014/main" id="{0AA20A29-608F-4378-A164-D62F3BD4B67B}"/>
              </a:ext>
            </a:extLst>
          </p:cNvPr>
          <p:cNvSpPr txBox="1"/>
          <p:nvPr/>
        </p:nvSpPr>
        <p:spPr>
          <a:xfrm>
            <a:off x="5704980" y="496588"/>
            <a:ext cx="5262979" cy="5882606"/>
          </a:xfrm>
          <a:prstGeom prst="rect">
            <a:avLst/>
          </a:prstGeom>
          <a:noFill/>
        </p:spPr>
        <p:txBody>
          <a:bodyPr vert="eaVert" wrap="square" rtlCol="0">
            <a:spAutoFit/>
          </a:bodyPr>
          <a:lstStyle/>
          <a:p>
            <a:pPr>
              <a:lnSpc>
                <a:spcPts val="3600"/>
              </a:lnSpc>
              <a:spcBef>
                <a:spcPts val="1200"/>
              </a:spcBef>
            </a:pPr>
            <a:r>
              <a:rPr lang="zh-CN" altLang="en-US" dirty="0">
                <a:solidFill>
                  <a:schemeClr val="bg1"/>
                </a:solidFill>
              </a:rPr>
              <a:t>四、</a:t>
            </a:r>
            <a:r>
              <a:rPr lang="zh-TW" altLang="en-US" dirty="0">
                <a:solidFill>
                  <a:schemeClr val="bg1"/>
                </a:solidFill>
              </a:rPr>
              <a:t>圓教，圓，意即不偏、圓融、互備。此教所詮中道之理，性相圓融，事理無礙，法法具足，但化最上利根之人，故名圓教。即不論迷悟，在本質上並無區別，此為真實之理，亦為佛所覺悟之理，故圓教在顯示佛之所悟，亦即為明示佛陀自內證之教。此教觀空、假、中三諦之理在一諦中互具其他二諦，故此中道之理稱為不但中之理。圓教之菩薩以一心觀空、假、中三觀，故此三觀稱為</a:t>
            </a:r>
            <a:r>
              <a:rPr lang="zh-TW" altLang="en-US" b="1" u="sng" dirty="0">
                <a:solidFill>
                  <a:srgbClr val="FFFF00"/>
                </a:solidFill>
              </a:rPr>
              <a:t>一心三觀</a:t>
            </a:r>
            <a:r>
              <a:rPr lang="zh-TW" altLang="en-US" dirty="0">
                <a:solidFill>
                  <a:schemeClr val="bg1"/>
                </a:solidFill>
              </a:rPr>
              <a:t>，或稱不次第三觀、圓融三觀。</a:t>
            </a:r>
          </a:p>
        </p:txBody>
      </p:sp>
      <p:sp>
        <p:nvSpPr>
          <p:cNvPr id="6" name="文字方塊 5">
            <a:extLst>
              <a:ext uri="{FF2B5EF4-FFF2-40B4-BE49-F238E27FC236}">
                <a16:creationId xmlns:a16="http://schemas.microsoft.com/office/drawing/2014/main" id="{D2ADF745-C056-46DC-896E-9407B67E2162}"/>
              </a:ext>
            </a:extLst>
          </p:cNvPr>
          <p:cNvSpPr txBox="1"/>
          <p:nvPr/>
        </p:nvSpPr>
        <p:spPr>
          <a:xfrm>
            <a:off x="2023414" y="496588"/>
            <a:ext cx="3416320" cy="5882606"/>
          </a:xfrm>
          <a:prstGeom prst="rect">
            <a:avLst/>
          </a:prstGeom>
          <a:noFill/>
        </p:spPr>
        <p:txBody>
          <a:bodyPr vert="eaVert" wrap="square" rtlCol="0">
            <a:spAutoFit/>
          </a:bodyPr>
          <a:lstStyle/>
          <a:p>
            <a:pPr>
              <a:lnSpc>
                <a:spcPts val="3600"/>
              </a:lnSpc>
              <a:spcBef>
                <a:spcPts val="1200"/>
              </a:spcBef>
            </a:pPr>
            <a:r>
              <a:rPr lang="zh-TW" altLang="en-US" dirty="0">
                <a:solidFill>
                  <a:schemeClr val="bg1"/>
                </a:solidFill>
              </a:rPr>
              <a:t>若以此</a:t>
            </a:r>
            <a:r>
              <a:rPr lang="zh-CN" altLang="en-US" dirty="0">
                <a:solidFill>
                  <a:schemeClr val="bg1"/>
                </a:solidFill>
              </a:rPr>
              <a:t>四教</a:t>
            </a:r>
            <a:r>
              <a:rPr lang="zh-TW" altLang="en-US" dirty="0">
                <a:solidFill>
                  <a:schemeClr val="bg1"/>
                </a:solidFill>
              </a:rPr>
              <a:t>配於五時，則第一華嚴時正說圓教兼說別教（兼），第二</a:t>
            </a:r>
            <a:r>
              <a:rPr lang="zh-CN" altLang="en-US" dirty="0">
                <a:solidFill>
                  <a:schemeClr val="bg1"/>
                </a:solidFill>
              </a:rPr>
              <a:t>阿含</a:t>
            </a:r>
            <a:r>
              <a:rPr lang="zh-TW" altLang="en-US" dirty="0">
                <a:solidFill>
                  <a:schemeClr val="bg1"/>
                </a:solidFill>
              </a:rPr>
              <a:t>時但說三藏教（但），第三方等時則對說四教（對），第四般若時帶通別二教正說圓教（帶），第五法華涅槃時中</a:t>
            </a:r>
            <a:r>
              <a:rPr lang="zh-CN" altLang="en-US" dirty="0">
                <a:solidFill>
                  <a:schemeClr val="bg1"/>
                </a:solidFill>
              </a:rPr>
              <a:t>，</a:t>
            </a:r>
            <a:r>
              <a:rPr lang="zh-TW" altLang="en-US" dirty="0">
                <a:solidFill>
                  <a:schemeClr val="bg1"/>
                </a:solidFill>
              </a:rPr>
              <a:t>法華為純圓教，而涅槃經之追說為並說四教，追泯則為純圓教。</a:t>
            </a:r>
          </a:p>
        </p:txBody>
      </p:sp>
    </p:spTree>
    <p:extLst>
      <p:ext uri="{BB962C8B-B14F-4D97-AF65-F5344CB8AC3E}">
        <p14:creationId xmlns:p14="http://schemas.microsoft.com/office/powerpoint/2010/main" val="3911548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EEFD43B-785F-4F06-897E-01BFA44E7027}"/>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7" name="文字方塊 6">
            <a:extLst>
              <a:ext uri="{FF2B5EF4-FFF2-40B4-BE49-F238E27FC236}">
                <a16:creationId xmlns:a16="http://schemas.microsoft.com/office/drawing/2014/main" id="{0290FFA8-CEDC-47A5-8B77-9E41F525BD5E}"/>
              </a:ext>
            </a:extLst>
          </p:cNvPr>
          <p:cNvSpPr txBox="1"/>
          <p:nvPr/>
        </p:nvSpPr>
        <p:spPr>
          <a:xfrm>
            <a:off x="5243315" y="496588"/>
            <a:ext cx="5724644" cy="5882606"/>
          </a:xfrm>
          <a:prstGeom prst="rect">
            <a:avLst/>
          </a:prstGeom>
          <a:noFill/>
        </p:spPr>
        <p:txBody>
          <a:bodyPr vert="eaVert" wrap="square" rtlCol="0">
            <a:spAutoFit/>
          </a:bodyPr>
          <a:lstStyle/>
          <a:p>
            <a:pPr>
              <a:lnSpc>
                <a:spcPts val="3600"/>
              </a:lnSpc>
              <a:spcBef>
                <a:spcPts val="1200"/>
              </a:spcBef>
            </a:pPr>
            <a:r>
              <a:rPr lang="zh-TW" altLang="en-US" dirty="0">
                <a:solidFill>
                  <a:schemeClr val="bg1"/>
                </a:solidFill>
              </a:rPr>
              <a:t>第一</a:t>
            </a:r>
            <a:r>
              <a:rPr lang="zh-CN" altLang="en-US" dirty="0">
                <a:solidFill>
                  <a:schemeClr val="bg1"/>
                </a:solidFill>
              </a:rPr>
              <a:t>、</a:t>
            </a:r>
            <a:r>
              <a:rPr lang="zh-TW" altLang="en-US" dirty="0">
                <a:solidFill>
                  <a:schemeClr val="bg1"/>
                </a:solidFill>
              </a:rPr>
              <a:t>華嚴時，指佛陀成道最初之三七日間說華嚴經之時期，如日照高山之時。當時說教之內容是正說圓教，兼說別教，而說法之對象是別教之大菩薩眾與圓教中之優秀份子。從佛陀教化之意義言，因是佛陀自內證之佛慧，擬試驗是否適合眾生根機，故稱擬宜時；從教之順序來說，相當於初從牛身擠出之乳味。華嚴經有前分與後分之區別，前分是三七日時之說法，不含聲聞在內；後分如入法界品，則有舍利弗等大聲聞在內。但此時之說法程度太高，聲聞皆如聾如啞，未能收到化益之效果。</a:t>
            </a:r>
          </a:p>
        </p:txBody>
      </p:sp>
      <p:sp>
        <p:nvSpPr>
          <p:cNvPr id="8" name="文字方塊 7">
            <a:extLst>
              <a:ext uri="{FF2B5EF4-FFF2-40B4-BE49-F238E27FC236}">
                <a16:creationId xmlns:a16="http://schemas.microsoft.com/office/drawing/2014/main" id="{3AEF4867-0B0B-4926-B9D5-C4690E40D1AD}"/>
              </a:ext>
            </a:extLst>
          </p:cNvPr>
          <p:cNvSpPr txBox="1"/>
          <p:nvPr/>
        </p:nvSpPr>
        <p:spPr>
          <a:xfrm>
            <a:off x="622598" y="477466"/>
            <a:ext cx="4339650" cy="5882606"/>
          </a:xfrm>
          <a:prstGeom prst="rect">
            <a:avLst/>
          </a:prstGeom>
          <a:noFill/>
        </p:spPr>
        <p:txBody>
          <a:bodyPr vert="eaVert" wrap="square" rtlCol="0">
            <a:spAutoFit/>
          </a:bodyPr>
          <a:lstStyle/>
          <a:p>
            <a:pPr>
              <a:lnSpc>
                <a:spcPts val="3600"/>
              </a:lnSpc>
              <a:spcBef>
                <a:spcPts val="1200"/>
              </a:spcBef>
            </a:pPr>
            <a:r>
              <a:rPr lang="zh-TW" altLang="en-US" dirty="0">
                <a:solidFill>
                  <a:schemeClr val="bg1"/>
                </a:solidFill>
              </a:rPr>
              <a:t>第二</a:t>
            </a:r>
            <a:r>
              <a:rPr lang="zh-CN" altLang="en-US" dirty="0">
                <a:solidFill>
                  <a:schemeClr val="bg1"/>
                </a:solidFill>
              </a:rPr>
              <a:t>、阿含</a:t>
            </a:r>
            <a:r>
              <a:rPr lang="zh-TW" altLang="en-US" dirty="0">
                <a:solidFill>
                  <a:schemeClr val="bg1"/>
                </a:solidFill>
              </a:rPr>
              <a:t>時，是指佛陀說華嚴經後之十二年間，於十六大國說小乘四阿含經之時期，如日照幽谷之時。因佛陀最初說法之場所在鹿野苑，故此時期稱作鹿苑時；又取所說經之名，故亦稱阿含時。此期所說之教法程度較低，僅為小乘法（即三藏教）。從佛陀教化之意義而言，因是以根機較淺者為對象而誘導之，故稱誘引時；在教之順序上，此期譬喻為酪味。</a:t>
            </a:r>
          </a:p>
        </p:txBody>
      </p:sp>
    </p:spTree>
    <p:extLst>
      <p:ext uri="{BB962C8B-B14F-4D97-AF65-F5344CB8AC3E}">
        <p14:creationId xmlns:p14="http://schemas.microsoft.com/office/powerpoint/2010/main" val="40390098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E6060E8B-D626-4C57-804A-93CC3969D740}"/>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9" name="文字方塊 8">
            <a:extLst>
              <a:ext uri="{FF2B5EF4-FFF2-40B4-BE49-F238E27FC236}">
                <a16:creationId xmlns:a16="http://schemas.microsoft.com/office/drawing/2014/main" id="{AE90125F-2690-47A2-A493-337068998DE4}"/>
              </a:ext>
            </a:extLst>
          </p:cNvPr>
          <p:cNvSpPr txBox="1"/>
          <p:nvPr/>
        </p:nvSpPr>
        <p:spPr>
          <a:xfrm>
            <a:off x="4320495" y="498507"/>
            <a:ext cx="6647974" cy="5882606"/>
          </a:xfrm>
          <a:prstGeom prst="rect">
            <a:avLst/>
          </a:prstGeom>
          <a:noFill/>
        </p:spPr>
        <p:txBody>
          <a:bodyPr vert="eaVert" wrap="square" rtlCol="0">
            <a:spAutoFit/>
          </a:bodyPr>
          <a:lstStyle/>
          <a:p>
            <a:pPr>
              <a:lnSpc>
                <a:spcPts val="4200"/>
              </a:lnSpc>
              <a:spcBef>
                <a:spcPts val="1200"/>
              </a:spcBef>
            </a:pPr>
            <a:r>
              <a:rPr lang="zh-TW" altLang="en-US" dirty="0">
                <a:solidFill>
                  <a:schemeClr val="bg1"/>
                </a:solidFill>
              </a:rPr>
              <a:t>第三</a:t>
            </a:r>
            <a:r>
              <a:rPr lang="zh-CN" altLang="en-US" dirty="0">
                <a:solidFill>
                  <a:schemeClr val="bg1"/>
                </a:solidFill>
              </a:rPr>
              <a:t>、</a:t>
            </a:r>
            <a:r>
              <a:rPr lang="zh-TW" altLang="en-US" dirty="0">
                <a:solidFill>
                  <a:schemeClr val="bg1"/>
                </a:solidFill>
              </a:rPr>
              <a:t>方等時，指鹿苑時之後八年間說維摩、思益、勝鬘等大乘經典之時期，如日照平地之時。此時之教法併說藏、通、別、圓四教，打破視第二時得小乘之淺證為與佛之深證同一之偏見。其中所說斥小歎大（斥責小乘而讚歎大乘）、彈偏褒圓（彈訶偏教而褒揚圓教）之意義，乃欲啟發小乘人生起恥小慕大（恥小乘，尊大乘）之心。若從佛陀教化之意義而言，此期稱彈訶（訶責小乘）時；在教之順序上，則喻為生酥味。又「方等」為大乘經之通稱，此時為初說大乘經之時期，故亦稱方等時。</a:t>
            </a:r>
          </a:p>
        </p:txBody>
      </p:sp>
    </p:spTree>
    <p:extLst>
      <p:ext uri="{BB962C8B-B14F-4D97-AF65-F5344CB8AC3E}">
        <p14:creationId xmlns:p14="http://schemas.microsoft.com/office/powerpoint/2010/main" val="293700904"/>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EC50337C-D8FE-4C8B-93C6-4676F888AE3E}"/>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7" name="文字方塊 6">
            <a:extLst>
              <a:ext uri="{FF2B5EF4-FFF2-40B4-BE49-F238E27FC236}">
                <a16:creationId xmlns:a16="http://schemas.microsoft.com/office/drawing/2014/main" id="{8E536FD7-4DDF-41B7-A1C7-9FD4E950BED7}"/>
              </a:ext>
            </a:extLst>
          </p:cNvPr>
          <p:cNvSpPr txBox="1"/>
          <p:nvPr/>
        </p:nvSpPr>
        <p:spPr>
          <a:xfrm>
            <a:off x="2391147" y="488491"/>
            <a:ext cx="8263801" cy="5882606"/>
          </a:xfrm>
          <a:prstGeom prst="rect">
            <a:avLst/>
          </a:prstGeom>
          <a:noFill/>
        </p:spPr>
        <p:txBody>
          <a:bodyPr vert="eaVert" wrap="square" rtlCol="0">
            <a:spAutoFit/>
          </a:bodyPr>
          <a:lstStyle/>
          <a:p>
            <a:pPr>
              <a:lnSpc>
                <a:spcPts val="4200"/>
              </a:lnSpc>
              <a:spcBef>
                <a:spcPts val="1200"/>
              </a:spcBef>
            </a:pPr>
            <a:r>
              <a:rPr lang="zh-TW" altLang="en-US" dirty="0">
                <a:solidFill>
                  <a:schemeClr val="bg1"/>
                </a:solidFill>
              </a:rPr>
              <a:t>第四</a:t>
            </a:r>
            <a:r>
              <a:rPr lang="zh-CN" altLang="en-US" dirty="0">
                <a:solidFill>
                  <a:schemeClr val="bg1"/>
                </a:solidFill>
              </a:rPr>
              <a:t>、</a:t>
            </a:r>
            <a:r>
              <a:rPr lang="zh-TW" altLang="en-US" dirty="0">
                <a:solidFill>
                  <a:schemeClr val="bg1"/>
                </a:solidFill>
              </a:rPr>
              <a:t>般若時，指方等時之後二十二年間，說諸般若經之時期，故依經名而立名，如日照禺中之時（巳時</a:t>
            </a:r>
            <a:r>
              <a:rPr lang="zh-CN" altLang="en-US" dirty="0">
                <a:solidFill>
                  <a:schemeClr val="bg1"/>
                </a:solidFill>
              </a:rPr>
              <a:t>，</a:t>
            </a:r>
            <a:r>
              <a:rPr lang="zh-TW" altLang="en-US" dirty="0">
                <a:solidFill>
                  <a:schemeClr val="bg1"/>
                </a:solidFill>
              </a:rPr>
              <a:t>即今之午前十時也）。此時所說教法，在內容上為通、別、圓三教。從佛陀教化之意義言，此時為淘汰大小乘分別之偏執，說諸法皆空，融合大小乘於一味，故稱為淘汰時；在教之順序上，喻為熟酥味。此一時期乃佛陀為須菩提等說般若，令其仰慕大乘，且由二乘更進展至大乘中之空，故稱為般若轉教；以此能消除法上之區別，故亦稱法開會。其中，除闡示通教的消極之空（即共般若，為三乘共學之般若）外，亦說明別圓二教積極的不空中道之理（即不共般若，為菩薩所學之般若）。</a:t>
            </a:r>
          </a:p>
        </p:txBody>
      </p:sp>
    </p:spTree>
    <p:extLst>
      <p:ext uri="{BB962C8B-B14F-4D97-AF65-F5344CB8AC3E}">
        <p14:creationId xmlns:p14="http://schemas.microsoft.com/office/powerpoint/2010/main" val="17343626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AD7BA00D-7D2A-4C8D-AE45-412C036B01FA}"/>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7" name="文字方塊 6">
            <a:extLst>
              <a:ext uri="{FF2B5EF4-FFF2-40B4-BE49-F238E27FC236}">
                <a16:creationId xmlns:a16="http://schemas.microsoft.com/office/drawing/2014/main" id="{2EB45548-7A3A-4990-898A-0461FA4E7174}"/>
              </a:ext>
            </a:extLst>
          </p:cNvPr>
          <p:cNvSpPr txBox="1"/>
          <p:nvPr/>
        </p:nvSpPr>
        <p:spPr>
          <a:xfrm>
            <a:off x="1990750" y="496588"/>
            <a:ext cx="8956298" cy="5882606"/>
          </a:xfrm>
          <a:prstGeom prst="rect">
            <a:avLst/>
          </a:prstGeom>
          <a:noFill/>
        </p:spPr>
        <p:txBody>
          <a:bodyPr vert="eaVert" wrap="square" rtlCol="0">
            <a:spAutoFit/>
          </a:bodyPr>
          <a:lstStyle/>
          <a:p>
            <a:pPr>
              <a:lnSpc>
                <a:spcPts val="3800"/>
              </a:lnSpc>
              <a:spcBef>
                <a:spcPts val="1200"/>
              </a:spcBef>
            </a:pPr>
            <a:r>
              <a:rPr lang="zh-TW" altLang="en-US" dirty="0">
                <a:solidFill>
                  <a:schemeClr val="bg1"/>
                </a:solidFill>
              </a:rPr>
              <a:t>第五</a:t>
            </a:r>
            <a:r>
              <a:rPr lang="zh-CN" altLang="en-US" dirty="0">
                <a:solidFill>
                  <a:schemeClr val="bg1"/>
                </a:solidFill>
              </a:rPr>
              <a:t>、</a:t>
            </a:r>
            <a:r>
              <a:rPr lang="zh-TW" altLang="en-US" dirty="0">
                <a:solidFill>
                  <a:schemeClr val="bg1"/>
                </a:solidFill>
              </a:rPr>
              <a:t>法華涅槃時，指為使受教者之能力進至最高境界，證入佛知見之時期，約於佛陀在最後八年間說法華經與入涅槃之前一日一夜說涅槃經之時期，如日輪當午之時。此時所說之教法純係圓滿之圓教，即會通前四時之淺方便教，並彰顯真實之開顯圓。從佛陀教化之意義上言，此不止於理論上之法開會，乃是實際令一切皆證入之人開會；在教之順序上，喻為醍醐味。法華經與涅槃經之關係在於顯揚畢竟一（佛）乘；法華經屬於前番五味中之後教後味，係將華嚴時以後至法華經間之二乘加以開會，令成就「入佛知見」為大目的（大收教）；涅槃經則對法華經所遺漏之有能力者，追說追泯藏、通、別、圓四教，並說佛性常住、扶律談常，教化使令成佛，故為後番五味中之後教後味，亦稱後教涅槃經（捃拾教）。</a:t>
            </a:r>
          </a:p>
        </p:txBody>
      </p:sp>
    </p:spTree>
    <p:extLst>
      <p:ext uri="{BB962C8B-B14F-4D97-AF65-F5344CB8AC3E}">
        <p14:creationId xmlns:p14="http://schemas.microsoft.com/office/powerpoint/2010/main" val="301107256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16281D2C-3177-4B0E-880B-3F8433F46B18}"/>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sp>
        <p:nvSpPr>
          <p:cNvPr id="7" name="文字方塊 6">
            <a:extLst>
              <a:ext uri="{FF2B5EF4-FFF2-40B4-BE49-F238E27FC236}">
                <a16:creationId xmlns:a16="http://schemas.microsoft.com/office/drawing/2014/main" id="{BEC24E11-7DA4-4278-85A8-E39EDB95C3D1}"/>
              </a:ext>
            </a:extLst>
          </p:cNvPr>
          <p:cNvSpPr txBox="1"/>
          <p:nvPr/>
        </p:nvSpPr>
        <p:spPr>
          <a:xfrm>
            <a:off x="8428216" y="496588"/>
            <a:ext cx="2621230" cy="5882606"/>
          </a:xfrm>
          <a:prstGeom prst="rect">
            <a:avLst/>
          </a:prstGeom>
          <a:noFill/>
        </p:spPr>
        <p:txBody>
          <a:bodyPr vert="eaVert" wrap="square" rtlCol="0">
            <a:spAutoFit/>
          </a:bodyPr>
          <a:lstStyle/>
          <a:p>
            <a:pPr>
              <a:lnSpc>
                <a:spcPts val="3800"/>
              </a:lnSpc>
              <a:spcBef>
                <a:spcPts val="1200"/>
              </a:spcBef>
            </a:pPr>
            <a:r>
              <a:rPr lang="zh-TW" altLang="en-US" dirty="0">
                <a:solidFill>
                  <a:schemeClr val="bg1"/>
                </a:solidFill>
              </a:rPr>
              <a:t>五時復有通、別二種。別五時，即將佛陀教化眾生之方法，依次分為五時期，以顯說法之次第；通五時，則指於每時期中，相應受教者之能力而說法，使其各得不同之法益，以顯教法之融通。</a:t>
            </a:r>
          </a:p>
        </p:txBody>
      </p:sp>
      <p:pic>
        <p:nvPicPr>
          <p:cNvPr id="8" name="圖片 7">
            <a:extLst>
              <a:ext uri="{FF2B5EF4-FFF2-40B4-BE49-F238E27FC236}">
                <a16:creationId xmlns:a16="http://schemas.microsoft.com/office/drawing/2014/main" id="{79494011-7A46-4DDC-8622-848EDC03F904}"/>
              </a:ext>
            </a:extLst>
          </p:cNvPr>
          <p:cNvPicPr>
            <a:picLocks noChangeAspect="1"/>
          </p:cNvPicPr>
          <p:nvPr/>
        </p:nvPicPr>
        <p:blipFill>
          <a:blip r:embed="rId3"/>
          <a:stretch>
            <a:fillRect/>
          </a:stretch>
        </p:blipFill>
        <p:spPr>
          <a:xfrm>
            <a:off x="406574" y="464752"/>
            <a:ext cx="7837883" cy="5773354"/>
          </a:xfrm>
          <a:prstGeom prst="rect">
            <a:avLst/>
          </a:prstGeom>
        </p:spPr>
      </p:pic>
    </p:spTree>
    <p:extLst>
      <p:ext uri="{BB962C8B-B14F-4D97-AF65-F5344CB8AC3E}">
        <p14:creationId xmlns:p14="http://schemas.microsoft.com/office/powerpoint/2010/main" val="241916318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匾額 6" descr="佛學概要十四講表 習講">
            <a:extLst>
              <a:ext uri="{FF2B5EF4-FFF2-40B4-BE49-F238E27FC236}">
                <a16:creationId xmlns:a16="http://schemas.microsoft.com/office/drawing/2014/main" id="{F48382BC-3326-41EB-8282-B89050E082D9}"/>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pic>
        <p:nvPicPr>
          <p:cNvPr id="3" name="圖片 2">
            <a:extLst>
              <a:ext uri="{FF2B5EF4-FFF2-40B4-BE49-F238E27FC236}">
                <a16:creationId xmlns:a16="http://schemas.microsoft.com/office/drawing/2014/main" id="{9E62E43F-299D-4A68-A47E-A74C30A6B10D}"/>
              </a:ext>
            </a:extLst>
          </p:cNvPr>
          <p:cNvPicPr>
            <a:picLocks noChangeAspect="1"/>
          </p:cNvPicPr>
          <p:nvPr/>
        </p:nvPicPr>
        <p:blipFill>
          <a:blip r:embed="rId3"/>
          <a:stretch>
            <a:fillRect/>
          </a:stretch>
        </p:blipFill>
        <p:spPr>
          <a:xfrm>
            <a:off x="550590" y="286713"/>
            <a:ext cx="10369152" cy="6286161"/>
          </a:xfrm>
          <a:prstGeom prst="rect">
            <a:avLst/>
          </a:prstGeom>
        </p:spPr>
      </p:pic>
    </p:spTree>
    <p:extLst>
      <p:ext uri="{BB962C8B-B14F-4D97-AF65-F5344CB8AC3E}">
        <p14:creationId xmlns:p14="http://schemas.microsoft.com/office/powerpoint/2010/main" val="254250284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AA8A6D62-3F47-4F38-B810-AEDFA8D3CE93}"/>
              </a:ext>
            </a:extLst>
          </p:cNvPr>
          <p:cNvSpPr/>
          <p:nvPr/>
        </p:nvSpPr>
        <p:spPr>
          <a:xfrm>
            <a:off x="11279782"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pic>
        <p:nvPicPr>
          <p:cNvPr id="3" name="圖片 2">
            <a:extLst>
              <a:ext uri="{FF2B5EF4-FFF2-40B4-BE49-F238E27FC236}">
                <a16:creationId xmlns:a16="http://schemas.microsoft.com/office/drawing/2014/main" id="{A8B932C6-DFB1-4C42-8762-6A99F58E4540}"/>
              </a:ext>
            </a:extLst>
          </p:cNvPr>
          <p:cNvPicPr>
            <a:picLocks noChangeAspect="1"/>
          </p:cNvPicPr>
          <p:nvPr/>
        </p:nvPicPr>
        <p:blipFill>
          <a:blip r:embed="rId3"/>
          <a:stretch>
            <a:fillRect/>
          </a:stretch>
        </p:blipFill>
        <p:spPr>
          <a:xfrm>
            <a:off x="5694648" y="161526"/>
            <a:ext cx="5513126" cy="3268267"/>
          </a:xfrm>
          <a:prstGeom prst="rect">
            <a:avLst/>
          </a:prstGeom>
        </p:spPr>
      </p:pic>
      <p:pic>
        <p:nvPicPr>
          <p:cNvPr id="13" name="圖片 12">
            <a:extLst>
              <a:ext uri="{FF2B5EF4-FFF2-40B4-BE49-F238E27FC236}">
                <a16:creationId xmlns:a16="http://schemas.microsoft.com/office/drawing/2014/main" id="{3D124F5B-CADE-4AB9-958F-93F6628564AE}"/>
              </a:ext>
            </a:extLst>
          </p:cNvPr>
          <p:cNvPicPr>
            <a:picLocks noChangeAspect="1"/>
          </p:cNvPicPr>
          <p:nvPr/>
        </p:nvPicPr>
        <p:blipFill>
          <a:blip r:embed="rId4"/>
          <a:stretch>
            <a:fillRect/>
          </a:stretch>
        </p:blipFill>
        <p:spPr>
          <a:xfrm>
            <a:off x="5694648" y="3504200"/>
            <a:ext cx="5513126" cy="3268266"/>
          </a:xfrm>
          <a:prstGeom prst="rect">
            <a:avLst/>
          </a:prstGeom>
        </p:spPr>
      </p:pic>
      <p:sp>
        <p:nvSpPr>
          <p:cNvPr id="14" name="文字方塊 13">
            <a:extLst>
              <a:ext uri="{FF2B5EF4-FFF2-40B4-BE49-F238E27FC236}">
                <a16:creationId xmlns:a16="http://schemas.microsoft.com/office/drawing/2014/main" id="{3B3D01F1-EBF8-4436-BDA9-C05D64CB5239}"/>
              </a:ext>
            </a:extLst>
          </p:cNvPr>
          <p:cNvSpPr txBox="1"/>
          <p:nvPr/>
        </p:nvSpPr>
        <p:spPr>
          <a:xfrm>
            <a:off x="2471459" y="4221882"/>
            <a:ext cx="2621230" cy="2808312"/>
          </a:xfrm>
          <a:prstGeom prst="rect">
            <a:avLst/>
          </a:prstGeom>
          <a:noFill/>
        </p:spPr>
        <p:txBody>
          <a:bodyPr vert="eaVert" wrap="square" rtlCol="0">
            <a:spAutoFit/>
          </a:bodyPr>
          <a:lstStyle/>
          <a:p>
            <a:pPr>
              <a:lnSpc>
                <a:spcPts val="3800"/>
              </a:lnSpc>
            </a:pPr>
            <a:r>
              <a:rPr lang="zh-CN" altLang="en-US" dirty="0">
                <a:solidFill>
                  <a:schemeClr val="bg1"/>
                </a:solidFill>
              </a:rPr>
              <a:t>十善業道經</a:t>
            </a:r>
            <a:endParaRPr lang="en-US" altLang="zh-TW" dirty="0">
              <a:solidFill>
                <a:schemeClr val="bg1"/>
              </a:solidFill>
            </a:endParaRPr>
          </a:p>
          <a:p>
            <a:pPr>
              <a:lnSpc>
                <a:spcPts val="3800"/>
              </a:lnSpc>
            </a:pPr>
            <a:r>
              <a:rPr lang="zh-CN" altLang="en-US" dirty="0">
                <a:solidFill>
                  <a:schemeClr val="bg1"/>
                </a:solidFill>
              </a:rPr>
              <a:t>判教</a:t>
            </a:r>
            <a:r>
              <a:rPr lang="en-US" altLang="zh-CN" dirty="0">
                <a:solidFill>
                  <a:schemeClr val="bg1"/>
                </a:solidFill>
              </a:rPr>
              <a:t>——</a:t>
            </a:r>
          </a:p>
          <a:p>
            <a:pPr>
              <a:lnSpc>
                <a:spcPts val="3800"/>
              </a:lnSpc>
            </a:pPr>
            <a:r>
              <a:rPr lang="zh-CN" altLang="en-US" dirty="0">
                <a:solidFill>
                  <a:schemeClr val="bg1"/>
                </a:solidFill>
              </a:rPr>
              <a:t>通教（兼別教），</a:t>
            </a:r>
            <a:endParaRPr lang="en-US" altLang="zh-CN" dirty="0">
              <a:solidFill>
                <a:schemeClr val="bg1"/>
              </a:solidFill>
            </a:endParaRPr>
          </a:p>
          <a:p>
            <a:pPr>
              <a:lnSpc>
                <a:spcPts val="3800"/>
              </a:lnSpc>
            </a:pPr>
            <a:r>
              <a:rPr lang="zh-CN" altLang="en-US" dirty="0">
                <a:solidFill>
                  <a:schemeClr val="bg1"/>
                </a:solidFill>
              </a:rPr>
              <a:t>漸教，</a:t>
            </a:r>
            <a:endParaRPr lang="en-US" altLang="zh-CN" dirty="0">
              <a:solidFill>
                <a:schemeClr val="bg1"/>
              </a:solidFill>
            </a:endParaRPr>
          </a:p>
          <a:p>
            <a:pPr>
              <a:lnSpc>
                <a:spcPts val="3800"/>
              </a:lnSpc>
            </a:pPr>
            <a:r>
              <a:rPr lang="zh-CN" altLang="en-US" dirty="0">
                <a:solidFill>
                  <a:schemeClr val="bg1"/>
                </a:solidFill>
              </a:rPr>
              <a:t>方等時。</a:t>
            </a:r>
            <a:endParaRPr lang="en-US" altLang="zh-CN" dirty="0">
              <a:solidFill>
                <a:schemeClr val="bg1"/>
              </a:solidFill>
            </a:endParaRPr>
          </a:p>
        </p:txBody>
      </p:sp>
      <p:pic>
        <p:nvPicPr>
          <p:cNvPr id="15" name="圖片 14">
            <a:extLst>
              <a:ext uri="{FF2B5EF4-FFF2-40B4-BE49-F238E27FC236}">
                <a16:creationId xmlns:a16="http://schemas.microsoft.com/office/drawing/2014/main" id="{B0F21F20-737C-4A6C-9602-1805AB4D7601}"/>
              </a:ext>
            </a:extLst>
          </p:cNvPr>
          <p:cNvPicPr>
            <a:picLocks noChangeAspect="1"/>
          </p:cNvPicPr>
          <p:nvPr/>
        </p:nvPicPr>
        <p:blipFill>
          <a:blip r:embed="rId5"/>
          <a:stretch>
            <a:fillRect/>
          </a:stretch>
        </p:blipFill>
        <p:spPr>
          <a:xfrm>
            <a:off x="88258" y="151560"/>
            <a:ext cx="5540911" cy="3849322"/>
          </a:xfrm>
          <a:prstGeom prst="rect">
            <a:avLst/>
          </a:prstGeom>
        </p:spPr>
      </p:pic>
    </p:spTree>
    <p:extLst>
      <p:ext uri="{BB962C8B-B14F-4D97-AF65-F5344CB8AC3E}">
        <p14:creationId xmlns:p14="http://schemas.microsoft.com/office/powerpoint/2010/main" val="11621968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8931501D-FCEA-47E4-8758-CB22D15966B1}"/>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pic>
        <p:nvPicPr>
          <p:cNvPr id="6" name="圖片 5">
            <a:extLst>
              <a:ext uri="{FF2B5EF4-FFF2-40B4-BE49-F238E27FC236}">
                <a16:creationId xmlns:a16="http://schemas.microsoft.com/office/drawing/2014/main" id="{38573F8D-609E-4D4F-A3D4-900382492F0D}"/>
              </a:ext>
            </a:extLst>
          </p:cNvPr>
          <p:cNvPicPr>
            <a:picLocks noChangeAspect="1"/>
          </p:cNvPicPr>
          <p:nvPr/>
        </p:nvPicPr>
        <p:blipFill>
          <a:blip r:embed="rId3"/>
          <a:stretch>
            <a:fillRect/>
          </a:stretch>
        </p:blipFill>
        <p:spPr>
          <a:xfrm>
            <a:off x="0" y="70099"/>
            <a:ext cx="12190413" cy="6719389"/>
          </a:xfrm>
          <a:prstGeom prst="rect">
            <a:avLst/>
          </a:prstGeom>
        </p:spPr>
      </p:pic>
    </p:spTree>
    <p:extLst>
      <p:ext uri="{BB962C8B-B14F-4D97-AF65-F5344CB8AC3E}">
        <p14:creationId xmlns:p14="http://schemas.microsoft.com/office/powerpoint/2010/main" val="42200808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2040FC60-041E-4941-8213-E8B67E09CCFA}"/>
              </a:ext>
            </a:extLst>
          </p:cNvPr>
          <p:cNvSpPr/>
          <p:nvPr/>
        </p:nvSpPr>
        <p:spPr>
          <a:xfrm>
            <a:off x="11233205" y="161527"/>
            <a:ext cx="792088"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dirty="0"/>
              <a:t>德行課程三</a:t>
            </a:r>
            <a:endParaRPr lang="en-US" altLang="zh-CN" dirty="0"/>
          </a:p>
          <a:p>
            <a:pPr algn="ctr"/>
            <a:endParaRPr lang="en-US" altLang="zh-CN" dirty="0"/>
          </a:p>
          <a:p>
            <a:pPr algn="ctr"/>
            <a:r>
              <a:rPr lang="zh-CN" altLang="en-US" dirty="0"/>
              <a:t>十善業道經 </a:t>
            </a:r>
            <a:endParaRPr lang="en-US" altLang="zh-CN" dirty="0"/>
          </a:p>
          <a:p>
            <a:pPr algn="ctr"/>
            <a:endParaRPr lang="en-US" altLang="zh-CN" dirty="0"/>
          </a:p>
          <a:p>
            <a:pPr algn="ctr"/>
            <a:r>
              <a:rPr lang="zh-CN" altLang="en-US" dirty="0"/>
              <a:t>第十五講</a:t>
            </a:r>
            <a:endParaRPr lang="zh-TW" altLang="en-US" dirty="0"/>
          </a:p>
        </p:txBody>
      </p:sp>
      <p:pic>
        <p:nvPicPr>
          <p:cNvPr id="6" name="圖片 5">
            <a:extLst>
              <a:ext uri="{FF2B5EF4-FFF2-40B4-BE49-F238E27FC236}">
                <a16:creationId xmlns:a16="http://schemas.microsoft.com/office/drawing/2014/main" id="{F47AC715-425D-483F-9793-AE48CB369E65}"/>
              </a:ext>
            </a:extLst>
          </p:cNvPr>
          <p:cNvPicPr>
            <a:picLocks noChangeAspect="1"/>
          </p:cNvPicPr>
          <p:nvPr/>
        </p:nvPicPr>
        <p:blipFill>
          <a:blip r:embed="rId3"/>
          <a:stretch>
            <a:fillRect/>
          </a:stretch>
        </p:blipFill>
        <p:spPr>
          <a:xfrm>
            <a:off x="622598" y="0"/>
            <a:ext cx="10242281" cy="6859588"/>
          </a:xfrm>
          <a:prstGeom prst="rect">
            <a:avLst/>
          </a:prstGeom>
        </p:spPr>
      </p:pic>
    </p:spTree>
    <p:extLst>
      <p:ext uri="{BB962C8B-B14F-4D97-AF65-F5344CB8AC3E}">
        <p14:creationId xmlns:p14="http://schemas.microsoft.com/office/powerpoint/2010/main" val="166130243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35214</TotalTime>
  <Words>2984</Words>
  <Application>Microsoft Office PowerPoint</Application>
  <PresentationFormat>自訂</PresentationFormat>
  <Paragraphs>137</Paragraphs>
  <Slides>17</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17</vt:i4>
      </vt:variant>
    </vt:vector>
  </HeadingPairs>
  <TitlesOfParts>
    <vt:vector size="20"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 Shi</cp:lastModifiedBy>
  <cp:revision>796</cp:revision>
  <dcterms:created xsi:type="dcterms:W3CDTF">2019-12-17T19:51:00Z</dcterms:created>
  <dcterms:modified xsi:type="dcterms:W3CDTF">2021-12-09T11:48:50Z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