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310" r:id="rId2"/>
    <p:sldId id="357" r:id="rId3"/>
    <p:sldId id="354" r:id="rId4"/>
    <p:sldId id="355" r:id="rId5"/>
    <p:sldId id="356" r:id="rId6"/>
    <p:sldId id="353" r:id="rId7"/>
    <p:sldId id="346" r:id="rId8"/>
    <p:sldId id="347" r:id="rId9"/>
    <p:sldId id="348" r:id="rId10"/>
    <p:sldId id="352" r:id="rId11"/>
    <p:sldId id="331" r:id="rId12"/>
    <p:sldId id="332" r:id="rId13"/>
    <p:sldId id="333" r:id="rId14"/>
    <p:sldId id="349" r:id="rId15"/>
    <p:sldId id="351" r:id="rId16"/>
    <p:sldId id="334" r:id="rId17"/>
    <p:sldId id="335" r:id="rId18"/>
    <p:sldId id="336" r:id="rId19"/>
    <p:sldId id="337" r:id="rId20"/>
    <p:sldId id="338" r:id="rId21"/>
    <p:sldId id="339" r:id="rId22"/>
    <p:sldId id="340" r:id="rId23"/>
    <p:sldId id="341" r:id="rId24"/>
    <p:sldId id="345" r:id="rId25"/>
    <p:sldId id="344" r:id="rId26"/>
    <p:sldId id="342" r:id="rId2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73" d="100"/>
          <a:sy n="73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764921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8380F6-10D2-4274-8DED-505C3DD3B15E}" type="slidenum">
              <a:rPr lang="en-GB"/>
              <a:pPr/>
              <a:t>1</a:t>
            </a:fld>
            <a:endParaRPr lang="en-GB"/>
          </a:p>
        </p:txBody>
      </p:sp>
      <p:sp>
        <p:nvSpPr>
          <p:cNvPr id="244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4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5C3C264-DC69-41DB-98A2-3A2C8DDFF27E}" type="slidenum">
              <a:rPr lang="en-GB"/>
              <a:pPr/>
              <a:t>16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67A969-47C2-4346-8B5B-0D5FEBE67E33}" type="slidenum">
              <a:rPr lang="en-GB"/>
              <a:pPr/>
              <a:t>17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54C9C30-B580-43E4-B1D5-8B5251D2EC3A}" type="slidenum">
              <a:rPr lang="en-GB"/>
              <a:pPr/>
              <a:t>18</a:t>
            </a:fld>
            <a:endParaRPr lang="en-GB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7E26A0-D726-4D48-8C9D-6516A2F34E4E}" type="slidenum">
              <a:rPr lang="en-GB"/>
              <a:pPr/>
              <a:t>19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61690C-45DA-44B9-8727-8C0BE979E8E2}" type="slidenum">
              <a:rPr lang="en-GB"/>
              <a:pPr/>
              <a:t>20</a:t>
            </a:fld>
            <a:endParaRPr lang="en-GB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7C7A21-5519-4541-9806-3F1E6CEE4BE6}" type="slidenum">
              <a:rPr lang="en-GB"/>
              <a:pPr/>
              <a:t>21</a:t>
            </a:fld>
            <a:endParaRPr lang="en-GB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00DD4D-B5A2-4B04-846D-BB73014B6965}" type="slidenum">
              <a:rPr lang="en-GB"/>
              <a:pPr/>
              <a:t>22</a:t>
            </a:fld>
            <a:endParaRPr lang="en-GB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42B44E-0553-4869-B521-8A19084E3F0E}" type="slidenum">
              <a:rPr lang="en-GB"/>
              <a:pPr/>
              <a:t>26</a:t>
            </a:fld>
            <a:endParaRPr lang="en-GB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182688" y="2017713"/>
            <a:ext cx="77724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62050" y="62436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576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42150" y="62436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5CC46BE2-CCA3-4A39-B589-F6952F88DC1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22/10/2012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ChangeArrowheads="1"/>
          </p:cNvSpPr>
          <p:nvPr/>
        </p:nvSpPr>
        <p:spPr bwMode="auto">
          <a:xfrm>
            <a:off x="1143000" y="188640"/>
            <a:ext cx="77724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/>
            <a:r>
              <a:rPr lang="en-GB" sz="4400" dirty="0" smtClean="0">
                <a:solidFill>
                  <a:srgbClr val="FFFF00"/>
                </a:solidFill>
                <a:latin typeface="Times New Roman" pitchFamily="18" charset="0"/>
              </a:rPr>
              <a:t>HRM - </a:t>
            </a:r>
            <a:r>
              <a:rPr lang="en-GB" sz="4400" dirty="0" smtClean="0">
                <a:solidFill>
                  <a:srgbClr val="FFFF00"/>
                </a:solidFill>
              </a:rPr>
              <a:t>Managing Diversity </a:t>
            </a:r>
            <a:endParaRPr lang="en-US" sz="4400" dirty="0" smtClean="0">
              <a:solidFill>
                <a:srgbClr val="FFFF00"/>
              </a:solidFill>
            </a:endParaRPr>
          </a:p>
          <a:p>
            <a:pPr algn="ctr"/>
            <a:r>
              <a:rPr lang="en-GB" sz="4400" dirty="0" smtClean="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lang="en-GB" sz="4400" dirty="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467544" y="1124744"/>
            <a:ext cx="5832648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514350" indent="-514350">
              <a:spcBef>
                <a:spcPct val="20000"/>
              </a:spcBef>
              <a:buClr>
                <a:srgbClr val="A50021"/>
              </a:buClr>
              <a:buSzPct val="75000"/>
              <a:buFont typeface="Wingdings" pitchFamily="2" charset="2"/>
              <a:buAutoNum type="arabicPeriod"/>
            </a:pPr>
            <a:r>
              <a:rPr lang="en-GB" sz="3200" dirty="0" smtClean="0"/>
              <a:t>D</a:t>
            </a:r>
            <a:r>
              <a:rPr lang="en-GB" sz="3200" dirty="0" smtClean="0">
                <a:latin typeface="Arial" charset="0"/>
              </a:rPr>
              <a:t>iversity in the workplace – Dimensions and Discrimination</a:t>
            </a:r>
          </a:p>
          <a:p>
            <a:pPr marL="514350" indent="-514350">
              <a:spcBef>
                <a:spcPct val="20000"/>
              </a:spcBef>
              <a:buClr>
                <a:srgbClr val="A50021"/>
              </a:buClr>
              <a:buSzPct val="75000"/>
              <a:buFont typeface="Wingdings" pitchFamily="2" charset="2"/>
              <a:buAutoNum type="arabicPeriod"/>
            </a:pPr>
            <a:r>
              <a:rPr lang="en-GB" sz="3200" dirty="0" smtClean="0"/>
              <a:t>Approaches</a:t>
            </a:r>
          </a:p>
          <a:p>
            <a:pPr marL="971550" lvl="1" indent="-514350">
              <a:spcBef>
                <a:spcPct val="20000"/>
              </a:spcBef>
              <a:buClr>
                <a:srgbClr val="A50021"/>
              </a:buClr>
              <a:buSzPct val="75000"/>
              <a:buFont typeface="Arial" pitchFamily="34" charset="0"/>
              <a:buChar char="•"/>
            </a:pPr>
            <a:r>
              <a:rPr lang="en-GB" sz="3200" dirty="0" smtClean="0">
                <a:latin typeface="Arial" charset="0"/>
              </a:rPr>
              <a:t>Legislation / Discrimination</a:t>
            </a:r>
          </a:p>
          <a:p>
            <a:pPr marL="971550" lvl="1" indent="-514350">
              <a:spcBef>
                <a:spcPct val="20000"/>
              </a:spcBef>
              <a:buClr>
                <a:srgbClr val="A50021"/>
              </a:buClr>
              <a:buSzPct val="75000"/>
              <a:buFont typeface="Arial" pitchFamily="34" charset="0"/>
              <a:buChar char="•"/>
            </a:pPr>
            <a:r>
              <a:rPr lang="en-GB" sz="3200" dirty="0" smtClean="0"/>
              <a:t>The Business Case</a:t>
            </a:r>
          </a:p>
          <a:p>
            <a:pPr marL="971550" lvl="1" indent="-514350">
              <a:spcBef>
                <a:spcPct val="20000"/>
              </a:spcBef>
              <a:buClr>
                <a:srgbClr val="A50021"/>
              </a:buClr>
              <a:buSzPct val="75000"/>
              <a:buFont typeface="Arial" pitchFamily="34" charset="0"/>
              <a:buChar char="•"/>
            </a:pPr>
            <a:r>
              <a:rPr lang="en-GB" sz="3200" dirty="0" smtClean="0">
                <a:latin typeface="Arial" charset="0"/>
              </a:rPr>
              <a:t>Management / HRM</a:t>
            </a:r>
          </a:p>
          <a:p>
            <a:pPr marL="457200" indent="-457200">
              <a:spcBef>
                <a:spcPct val="20000"/>
              </a:spcBef>
              <a:buClr>
                <a:srgbClr val="A50021"/>
              </a:buClr>
              <a:buSzPct val="75000"/>
              <a:buFont typeface="Wingdings" pitchFamily="2" charset="2"/>
              <a:buNone/>
            </a:pPr>
            <a:endParaRPr lang="en-GB" sz="3200" dirty="0" smtClean="0">
              <a:latin typeface="Arial" charset="0"/>
            </a:endParaRPr>
          </a:p>
          <a:p>
            <a:pPr marL="457200" indent="-457200">
              <a:spcBef>
                <a:spcPct val="20000"/>
              </a:spcBef>
              <a:buClr>
                <a:srgbClr val="A50021"/>
              </a:buClr>
              <a:buSzPct val="75000"/>
              <a:buFont typeface="Wingdings" pitchFamily="2" charset="2"/>
              <a:buNone/>
            </a:pPr>
            <a:r>
              <a:rPr lang="en-GB" sz="3200" dirty="0" smtClean="0">
                <a:latin typeface="Arial" charset="0"/>
              </a:rPr>
              <a:t> </a:t>
            </a:r>
            <a:endParaRPr lang="en-US" sz="3200" dirty="0">
              <a:latin typeface="Arial" charset="0"/>
            </a:endParaRPr>
          </a:p>
          <a:p>
            <a:pPr marL="457200" indent="-457200">
              <a:spcBef>
                <a:spcPct val="20000"/>
              </a:spcBef>
              <a:buClr>
                <a:srgbClr val="A50021"/>
              </a:buClr>
              <a:buSzPct val="75000"/>
              <a:buFont typeface="Wingdings" pitchFamily="2" charset="2"/>
              <a:buNone/>
            </a:pPr>
            <a:endParaRPr lang="en-US" sz="3200" dirty="0">
              <a:latin typeface="Arial" charset="0"/>
            </a:endParaRPr>
          </a:p>
        </p:txBody>
      </p:sp>
      <p:pic>
        <p:nvPicPr>
          <p:cNvPr id="2050" name="Picture 2" descr="\\lv16\Staff\sb021\My Pictures\diversity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132856"/>
            <a:ext cx="3383088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0" u="sng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b="0" u="sng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b="0" u="sng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b="0" u="sng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u="sng" dirty="0" smtClean="0">
                <a:solidFill>
                  <a:srgbClr val="FFFF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CIPD </a:t>
            </a:r>
            <a:r>
              <a:rPr lang="en-GB" u="sng" dirty="0" smtClean="0">
                <a:solidFill>
                  <a:srgbClr val="FFFF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- Diversity categories covered by work organisations’ policies </a:t>
            </a:r>
            <a:r>
              <a:rPr lang="en-GB" b="0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b="0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</a:b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457200" y="1196752"/>
            <a:ext cx="3008313" cy="4929411"/>
          </a:xfrm>
        </p:spPr>
        <p:txBody>
          <a:bodyPr/>
          <a:lstStyle/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Disability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Ethnicity/race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Gender/sex 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Religion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Sexual orientation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Nationality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Age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Marital status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Parental status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Trade union membership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Criminal convictions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Social and economic background 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Mental Health / ill-health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Physical appearance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Political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Weight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Postcode </a:t>
            </a:r>
            <a:endParaRPr lang="en-GB" sz="1800" dirty="0" smtClean="0"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spcBef>
                <a:spcPct val="0"/>
              </a:spcBef>
            </a:pPr>
            <a:r>
              <a:rPr lang="en-GB" sz="18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Accent</a:t>
            </a:r>
            <a:r>
              <a:rPr lang="en-GB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flipV="1">
            <a:off x="1692275" y="6669087"/>
            <a:ext cx="792163" cy="4571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flipV="1">
            <a:off x="2557463" y="6669087"/>
            <a:ext cx="4967287" cy="4571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CD6D9-1108-4251-89A2-8CE36F5C3490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1026" name="Picture 2" descr="\\lv16\Staff\sb021\My Pictures\Diversity 1.bmp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87800" y="832644"/>
            <a:ext cx="4286250" cy="4733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Employment discrimination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happens </a:t>
            </a:r>
            <a:r>
              <a:rPr lang="en-GB" dirty="0" smtClean="0"/>
              <a:t>when an employee is treated </a:t>
            </a:r>
            <a:r>
              <a:rPr lang="en-GB" dirty="0" smtClean="0"/>
              <a:t>unfavourably </a:t>
            </a:r>
            <a:r>
              <a:rPr lang="en-GB" dirty="0" smtClean="0"/>
              <a:t>because of his or her race, skin </a:t>
            </a:r>
            <a:r>
              <a:rPr lang="en-GB" dirty="0" smtClean="0"/>
              <a:t>colour, </a:t>
            </a:r>
            <a:r>
              <a:rPr lang="en-GB" dirty="0" smtClean="0"/>
              <a:t>national origin, gender, disability, religion, </a:t>
            </a:r>
            <a:r>
              <a:rPr lang="en-GB" dirty="0" smtClean="0"/>
              <a:t> age, etc </a:t>
            </a:r>
          </a:p>
          <a:p>
            <a:r>
              <a:rPr lang="en-GB" dirty="0" smtClean="0"/>
              <a:t>it </a:t>
            </a:r>
            <a:r>
              <a:rPr lang="en-GB" dirty="0" smtClean="0"/>
              <a:t>is illegal to discriminate in </a:t>
            </a:r>
            <a:r>
              <a:rPr lang="en-GB" i="1" dirty="0" smtClean="0"/>
              <a:t>any</a:t>
            </a:r>
            <a:r>
              <a:rPr lang="en-GB" dirty="0" smtClean="0"/>
              <a:t> facet of employment, so workplace discrimination extends beyond hiring and firing. 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293B4-8C48-4CDD-9281-64FBD05B9582}" type="datetime1">
              <a:rPr lang="en-GB" smtClean="0"/>
              <a:pPr/>
              <a:t>22/10/2012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CD6D9-1108-4251-89A2-8CE36F5C3490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sz="2000" dirty="0" smtClean="0"/>
              <a:t>For </a:t>
            </a:r>
            <a:r>
              <a:rPr lang="en-GB" sz="2000" dirty="0" smtClean="0"/>
              <a:t>example:</a:t>
            </a:r>
            <a:endParaRPr lang="en-GB" sz="20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624"/>
          </a:xfrm>
        </p:spPr>
        <p:txBody>
          <a:bodyPr/>
          <a:lstStyle/>
          <a:p>
            <a:r>
              <a:rPr lang="en-GB" sz="2000" dirty="0" smtClean="0"/>
              <a:t>Stating </a:t>
            </a:r>
            <a:r>
              <a:rPr lang="en-GB" sz="2000" dirty="0" smtClean="0"/>
              <a:t>or suggesting preferred candidates in a job advertisement </a:t>
            </a:r>
          </a:p>
          <a:p>
            <a:r>
              <a:rPr lang="en-GB" sz="2000" dirty="0" smtClean="0"/>
              <a:t>Excluding potential employees during recruitment </a:t>
            </a:r>
          </a:p>
          <a:p>
            <a:r>
              <a:rPr lang="en-GB" sz="2000" dirty="0" smtClean="0"/>
              <a:t>Denying certain employees compensation or benefits </a:t>
            </a:r>
          </a:p>
          <a:p>
            <a:r>
              <a:rPr lang="en-GB" sz="2000" dirty="0" smtClean="0"/>
              <a:t>Paying equally-qualified employees in the same position different salaries </a:t>
            </a:r>
          </a:p>
          <a:p>
            <a:r>
              <a:rPr lang="en-GB" sz="2000" dirty="0" smtClean="0"/>
              <a:t>Discriminating when assigning disability leave, maternity leave, or retirement options </a:t>
            </a:r>
          </a:p>
          <a:p>
            <a:r>
              <a:rPr lang="en-GB" sz="2000" dirty="0" smtClean="0"/>
              <a:t>Denying or disrupting the use of company facilities </a:t>
            </a:r>
          </a:p>
          <a:p>
            <a:r>
              <a:rPr lang="en-GB" sz="2000" dirty="0" smtClean="0"/>
              <a:t>Discrimination when issuing promotions or lay-offs </a:t>
            </a:r>
          </a:p>
          <a:p>
            <a:r>
              <a:rPr lang="en-GB" sz="2000" dirty="0" smtClean="0"/>
              <a:t>It's important to note that discriminatory practices can occur in any aspect of employment. It is illegal for an employer to make assumptions based on race, gender, or age-related stereotypes, and it's also unlawful for an employer to assume that an employee may be incapable because he or she is disabled.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346050"/>
          </a:xfrm>
        </p:spPr>
        <p:txBody>
          <a:bodyPr/>
          <a:lstStyle/>
          <a:p>
            <a:pPr algn="l"/>
            <a:r>
              <a:rPr lang="en-GB" dirty="0" smtClean="0"/>
              <a:t>And: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en-GB" dirty="0" smtClean="0"/>
              <a:t>Unlawful </a:t>
            </a:r>
            <a:r>
              <a:rPr lang="en-GB" dirty="0" smtClean="0"/>
              <a:t>discrimination also includes harassment based on legally protected personal traits, including (but not limited to) race, gender, age, and religion. </a:t>
            </a:r>
          </a:p>
          <a:p>
            <a:r>
              <a:rPr lang="en-GB" dirty="0" smtClean="0"/>
              <a:t>Employers are </a:t>
            </a:r>
            <a:r>
              <a:rPr lang="en-GB" dirty="0" smtClean="0"/>
              <a:t>advised </a:t>
            </a:r>
            <a:r>
              <a:rPr lang="en-GB" dirty="0" smtClean="0"/>
              <a:t>to inform employees about their </a:t>
            </a:r>
            <a:r>
              <a:rPr lang="en-GB" dirty="0" smtClean="0"/>
              <a:t>rights, </a:t>
            </a:r>
            <a:r>
              <a:rPr lang="en-GB" dirty="0" smtClean="0"/>
              <a:t>and </a:t>
            </a:r>
            <a:r>
              <a:rPr lang="en-GB" dirty="0" smtClean="0"/>
              <a:t>to assure </a:t>
            </a:r>
            <a:r>
              <a:rPr lang="en-GB" dirty="0" smtClean="0"/>
              <a:t>employees </a:t>
            </a:r>
            <a:r>
              <a:rPr lang="en-GB" dirty="0" smtClean="0"/>
              <a:t>that they will </a:t>
            </a:r>
            <a:r>
              <a:rPr lang="en-GB" dirty="0" smtClean="0"/>
              <a:t>be free from retaliation if they do file a discrimination complaint.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en-GB" sz="3600" b="1" dirty="0" smtClean="0">
                <a:latin typeface="Calibri" pitchFamily="34" charset="0"/>
                <a:cs typeface="Calibri" pitchFamily="34" charset="0"/>
              </a:rPr>
            </a:br>
            <a:r>
              <a:rPr lang="en-GB" sz="36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Significant evidence that Discrimination at Work continues</a:t>
            </a:r>
            <a:endParaRPr lang="en-GB" sz="36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Recruitment – employment rates / sectors / skills levels / part-time </a:t>
            </a:r>
            <a:r>
              <a:rPr lang="en-GB" dirty="0" err="1" smtClean="0"/>
              <a:t>vs</a:t>
            </a:r>
            <a:r>
              <a:rPr lang="en-GB" dirty="0" smtClean="0"/>
              <a:t> full-time etc.</a:t>
            </a:r>
          </a:p>
          <a:p>
            <a:r>
              <a:rPr lang="en-GB" dirty="0" smtClean="0"/>
              <a:t>Pay and Reward</a:t>
            </a:r>
          </a:p>
          <a:p>
            <a:r>
              <a:rPr lang="en-GB" dirty="0" smtClean="0"/>
              <a:t>Promotion and Career development</a:t>
            </a:r>
          </a:p>
          <a:p>
            <a:r>
              <a:rPr lang="en-GB" dirty="0" smtClean="0"/>
              <a:t>Training and CPD opportunities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293B4-8C48-4CDD-9281-64FBD05B9582}" type="datetime1">
              <a:rPr lang="en-GB" smtClean="0"/>
              <a:pPr/>
              <a:t>22/10/2012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CD6D9-1108-4251-89A2-8CE36F5C3490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178050"/>
            <a:ext cx="8229600" cy="3987800"/>
          </a:xfrm>
        </p:spPr>
        <p:txBody>
          <a:bodyPr/>
          <a:lstStyle/>
          <a:p>
            <a:pPr eaLnBrk="1" hangingPunct="1"/>
            <a:r>
              <a:rPr lang="en-GB" sz="2400" dirty="0" smtClean="0"/>
              <a:t>Recognising individual difference helps identify untapped skills, experiences and ability. This contributes to increased understanding and productivity and makes for a more welcoming and supportive organisation.</a:t>
            </a:r>
          </a:p>
          <a:p>
            <a:pPr eaLnBrk="1" hangingPunct="1"/>
            <a:endParaRPr lang="en-GB" sz="2400" dirty="0" smtClean="0"/>
          </a:p>
          <a:p>
            <a:pPr eaLnBrk="1" hangingPunct="1"/>
            <a:r>
              <a:rPr lang="en-GB" sz="2400" dirty="0" smtClean="0"/>
              <a:t>Exercising fair and flexible management practices ensures the organisation is adaptable and responsive to individual needs. This improves the attractiveness of the organisation as an employer and reduces staff turnover.</a:t>
            </a:r>
            <a:endParaRPr lang="en-US" sz="2400" dirty="0" smtClean="0"/>
          </a:p>
        </p:txBody>
      </p: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Diversity &amp; Organisations</a:t>
            </a:r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981200"/>
            <a:ext cx="8785225" cy="4687888"/>
          </a:xfr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smtClean="0"/>
              <a:t>Valuing diversity is not just an issue of awareness but also of organisational action.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 smtClean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smtClean="0"/>
              <a:t>Managing diversity should be a morally and strategically driven approach to accepting and valuing the contribution of each individual.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 smtClean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smtClean="0"/>
              <a:t>Promoting diversity should enable employees to achieve their potential results in improved services and creates a better organisation.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 smtClean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smtClean="0"/>
              <a:t>Managing diversity successfully will create a harmonious working environment which increases well being, inclusion and satisfaction.</a:t>
            </a:r>
            <a:endParaRPr lang="en-US" sz="2800" dirty="0" smtClean="0"/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Part 1: Diversity &amp; Organisations</a:t>
            </a:r>
            <a:endParaRPr lang="en-US" sz="40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dirty="0" smtClean="0"/>
              <a:t>	</a:t>
            </a:r>
            <a:r>
              <a:rPr lang="en-GB" sz="2800" dirty="0" smtClean="0"/>
              <a:t>“A strategy to promote values, behaviour and working practices which recognise the difference between people and thereby enhance staff motivation and performance and release potential, delivering improved service to customers”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 smtClean="0"/>
              <a:t>			</a:t>
            </a:r>
            <a:r>
              <a:rPr lang="en-GB" sz="1800" dirty="0" smtClean="0"/>
              <a:t>RR Thomas (1991) </a:t>
            </a:r>
            <a:r>
              <a:rPr lang="en-GB" sz="1800" i="1" dirty="0" smtClean="0"/>
              <a:t>Beyond Race &amp; </a:t>
            </a:r>
            <a:r>
              <a:rPr lang="en-GB" sz="1800" i="1" dirty="0" smtClean="0"/>
              <a:t>Gender  </a:t>
            </a:r>
            <a:r>
              <a:rPr lang="en-GB" sz="1800" dirty="0" smtClean="0"/>
              <a:t>New York </a:t>
            </a:r>
            <a:endParaRPr lang="en-US" sz="1800" dirty="0" smtClean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507413" cy="1371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Organisational diversity definition  </a:t>
            </a:r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latin typeface="Calibri" pitchFamily="34" charset="0"/>
                <a:cs typeface="Calibri" pitchFamily="34" charset="0"/>
              </a:rPr>
              <a:t>CIPD Survey of employers 2007</a:t>
            </a:r>
            <a:endParaRPr lang="en-GB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7864" y="1600200"/>
            <a:ext cx="5338936" cy="4525963"/>
          </a:xfrm>
        </p:spPr>
        <p:txBody>
          <a:bodyPr/>
          <a:lstStyle/>
          <a:p>
            <a:pPr>
              <a:buNone/>
            </a:pPr>
            <a:r>
              <a:rPr lang="en-GB" u="sng" dirty="0" smtClean="0"/>
              <a:t>Respondents reasons for managing Diversity effectively were</a:t>
            </a:r>
            <a:r>
              <a:rPr lang="en-GB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Meet the requirements of Legislation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Promote the Business Case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Social responsibility / justice.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3074" name="Picture 2" descr="\\lv16\Staff\sb021\My Pictures\diversity1(2)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12776"/>
            <a:ext cx="3108598" cy="22487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Why is </a:t>
            </a:r>
            <a:r>
              <a:rPr lang="en-GB" dirty="0" smtClean="0">
                <a:solidFill>
                  <a:srgbClr val="FFFF00"/>
                </a:solidFill>
              </a:rPr>
              <a:t>‘Diversity’ </a:t>
            </a:r>
            <a:r>
              <a:rPr lang="en-GB" dirty="0">
                <a:solidFill>
                  <a:srgbClr val="FFFF00"/>
                </a:solidFill>
              </a:rPr>
              <a:t>a necessity?</a:t>
            </a:r>
          </a:p>
        </p:txBody>
      </p:sp>
      <p:sp>
        <p:nvSpPr>
          <p:cNvPr id="51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0" indent="-457200" algn="ctr">
              <a:lnSpc>
                <a:spcPct val="80000"/>
              </a:lnSpc>
              <a:buFont typeface="Arial" charset="0"/>
              <a:buNone/>
            </a:pPr>
            <a:r>
              <a:rPr lang="en-GB" sz="2400" b="1" dirty="0"/>
              <a:t>Diversity is not a “nice to do”</a:t>
            </a:r>
          </a:p>
          <a:p>
            <a:pPr marL="457200" indent="-457200" algn="ctr">
              <a:lnSpc>
                <a:spcPct val="80000"/>
              </a:lnSpc>
              <a:buFont typeface="Arial" charset="0"/>
              <a:buNone/>
            </a:pPr>
            <a:r>
              <a:rPr lang="en-GB" sz="2400" b="1" dirty="0"/>
              <a:t>Human Resources Programme,</a:t>
            </a:r>
          </a:p>
          <a:p>
            <a:pPr marL="457200" indent="-457200" algn="ctr">
              <a:lnSpc>
                <a:spcPct val="80000"/>
              </a:lnSpc>
              <a:buFont typeface="Arial" charset="0"/>
              <a:buNone/>
            </a:pPr>
            <a:r>
              <a:rPr lang="en-GB" sz="2400" b="1" dirty="0"/>
              <a:t> it is </a:t>
            </a:r>
            <a:r>
              <a:rPr lang="en-GB" sz="2400" b="1" dirty="0" smtClean="0"/>
              <a:t>seen as essential </a:t>
            </a:r>
            <a:r>
              <a:rPr lang="en-GB" sz="2400" b="1" dirty="0"/>
              <a:t>to </a:t>
            </a:r>
            <a:r>
              <a:rPr lang="en-GB" sz="2400" b="1" dirty="0" smtClean="0"/>
              <a:t>business success</a:t>
            </a:r>
            <a:endParaRPr lang="en-GB" sz="2400" b="1" dirty="0"/>
          </a:p>
          <a:p>
            <a:pPr marL="457200" indent="-457200" algn="ctr">
              <a:lnSpc>
                <a:spcPct val="80000"/>
              </a:lnSpc>
              <a:buFont typeface="Arial" charset="0"/>
              <a:buNone/>
            </a:pPr>
            <a:endParaRPr lang="en-GB" sz="2400" b="1" dirty="0"/>
          </a:p>
          <a:p>
            <a:pPr marL="457200" indent="-457200">
              <a:lnSpc>
                <a:spcPct val="80000"/>
              </a:lnSpc>
            </a:pPr>
            <a:endParaRPr lang="en-GB" sz="2400" dirty="0"/>
          </a:p>
          <a:p>
            <a:pPr marL="457200" indent="-457200">
              <a:lnSpc>
                <a:spcPct val="80000"/>
              </a:lnSpc>
            </a:pPr>
            <a:r>
              <a:rPr lang="en-GB" sz="2400" dirty="0" smtClean="0"/>
              <a:t>Recruit </a:t>
            </a:r>
            <a:r>
              <a:rPr lang="en-GB" sz="2400" dirty="0"/>
              <a:t>&amp; </a:t>
            </a:r>
            <a:r>
              <a:rPr lang="en-GB" sz="2400" dirty="0" smtClean="0"/>
              <a:t>Retain the best talent</a:t>
            </a:r>
            <a:endParaRPr lang="en-GB" sz="2400" dirty="0"/>
          </a:p>
          <a:p>
            <a:pPr marL="457200" indent="-457200">
              <a:lnSpc>
                <a:spcPct val="80000"/>
              </a:lnSpc>
            </a:pPr>
            <a:r>
              <a:rPr lang="en-GB" sz="2400" dirty="0" smtClean="0"/>
              <a:t>Address recruitment problems</a:t>
            </a:r>
            <a:endParaRPr lang="en-GB" sz="2400" dirty="0"/>
          </a:p>
          <a:p>
            <a:pPr marL="457200" indent="-457200">
              <a:lnSpc>
                <a:spcPct val="80000"/>
              </a:lnSpc>
            </a:pPr>
            <a:r>
              <a:rPr lang="en-GB" sz="2400" dirty="0" smtClean="0"/>
              <a:t>Reach diverse markets / global markets</a:t>
            </a:r>
            <a:endParaRPr lang="en-GB" sz="2400" dirty="0"/>
          </a:p>
          <a:p>
            <a:pPr marL="457200" indent="-457200">
              <a:lnSpc>
                <a:spcPct val="80000"/>
              </a:lnSpc>
            </a:pPr>
            <a:r>
              <a:rPr lang="en-GB" sz="2400" dirty="0" smtClean="0"/>
              <a:t>Improve corporate image / branding</a:t>
            </a:r>
            <a:endParaRPr lang="en-GB" sz="2400" dirty="0"/>
          </a:p>
          <a:p>
            <a:pPr marL="457200" indent="-457200">
              <a:lnSpc>
                <a:spcPct val="80000"/>
              </a:lnSpc>
            </a:pPr>
            <a:r>
              <a:rPr lang="en-GB" sz="2400" dirty="0" smtClean="0"/>
              <a:t>Greater creativity / innovation – via ‘synergy’</a:t>
            </a:r>
            <a:endParaRPr lang="en-GB" sz="2400" dirty="0"/>
          </a:p>
          <a:p>
            <a:pPr marL="457200" indent="-457200">
              <a:lnSpc>
                <a:spcPct val="80000"/>
              </a:lnSpc>
            </a:pPr>
            <a:r>
              <a:rPr lang="en-GB" sz="2400" dirty="0"/>
              <a:t>Quality of </a:t>
            </a:r>
            <a:r>
              <a:rPr lang="en-GB" sz="2400" dirty="0" smtClean="0"/>
              <a:t>Service</a:t>
            </a:r>
            <a:endParaRPr lang="en-GB" sz="2400" dirty="0"/>
          </a:p>
        </p:txBody>
      </p:sp>
    </p:spTree>
    <p:extLst>
      <p:ext uri="{BB962C8B-B14F-4D97-AF65-F5344CB8AC3E}">
        <p14:creationId xmlns="" xmlns:p14="http://schemas.microsoft.com/office/powerpoint/2010/main" val="1793911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>
                <a:solidFill>
                  <a:srgbClr val="FFFF00"/>
                </a:solidFill>
              </a:rPr>
              <a:t>How is Diversity</a:t>
            </a:r>
            <a:br>
              <a:rPr lang="en-GB" sz="4000" b="1">
                <a:solidFill>
                  <a:srgbClr val="FFFF00"/>
                </a:solidFill>
              </a:rPr>
            </a:br>
            <a:r>
              <a:rPr lang="en-GB" sz="4000" b="1">
                <a:solidFill>
                  <a:srgbClr val="FFFF00"/>
                </a:solidFill>
              </a:rPr>
              <a:t>Different from Inclusion?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/>
              <a:t>Diversity</a:t>
            </a:r>
            <a:r>
              <a:rPr lang="en-GB" dirty="0"/>
              <a:t> stops at differences</a:t>
            </a:r>
          </a:p>
          <a:p>
            <a:r>
              <a:rPr lang="en-GB" u="sng" dirty="0"/>
              <a:t>Inclusion</a:t>
            </a:r>
            <a:r>
              <a:rPr lang="en-GB" dirty="0"/>
              <a:t> utilises differences to benefit employees, accomplish </a:t>
            </a:r>
            <a:r>
              <a:rPr lang="en-GB" dirty="0" smtClean="0"/>
              <a:t>organisational </a:t>
            </a:r>
            <a:r>
              <a:rPr lang="en-GB" dirty="0"/>
              <a:t>goals, and to better serve the public</a:t>
            </a:r>
          </a:p>
          <a:p>
            <a:pPr algn="ctr">
              <a:buFont typeface="Arial" charset="0"/>
              <a:buNone/>
            </a:pPr>
            <a:r>
              <a:rPr lang="en-GB" b="1" dirty="0"/>
              <a:t>Inclusion helps an organization achieve its goals by drawing on many perspectives, ideas, talents and solutions.</a:t>
            </a:r>
          </a:p>
        </p:txBody>
      </p:sp>
    </p:spTree>
    <p:extLst>
      <p:ext uri="{BB962C8B-B14F-4D97-AF65-F5344CB8AC3E}">
        <p14:creationId xmlns="" xmlns:p14="http://schemas.microsoft.com/office/powerpoint/2010/main" val="2182941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381000"/>
            <a:ext cx="8540750" cy="609600"/>
          </a:xfrm>
        </p:spPr>
        <p:txBody>
          <a:bodyPr/>
          <a:lstStyle/>
          <a:p>
            <a:r>
              <a:rPr lang="en-GB" sz="3600">
                <a:solidFill>
                  <a:srgbClr val="FFFF00"/>
                </a:solidFill>
              </a:rPr>
              <a:t>Different approaches to achieving equality</a:t>
            </a:r>
            <a:endParaRPr lang="en-GB" sz="3200">
              <a:solidFill>
                <a:srgbClr val="FFFF00"/>
              </a:solidFill>
            </a:endParaRP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828800"/>
            <a:ext cx="7772400" cy="43878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Equal opportunities approach</a:t>
            </a:r>
          </a:p>
          <a:p>
            <a:pPr lvl="1">
              <a:lnSpc>
                <a:spcPct val="90000"/>
              </a:lnSpc>
            </a:pPr>
            <a:endParaRPr lang="en-GB" sz="1800"/>
          </a:p>
          <a:p>
            <a:pPr lvl="1">
              <a:lnSpc>
                <a:spcPct val="90000"/>
              </a:lnSpc>
            </a:pPr>
            <a:r>
              <a:rPr lang="en-GB" sz="1800"/>
              <a:t>Seeking to influence behaviour through legislation so that discrimination is prevented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Management of diversity approach</a:t>
            </a:r>
          </a:p>
          <a:p>
            <a:pPr lvl="1">
              <a:lnSpc>
                <a:spcPct val="90000"/>
              </a:lnSpc>
            </a:pPr>
            <a:endParaRPr lang="en-GB" sz="1800"/>
          </a:p>
          <a:p>
            <a:pPr lvl="1">
              <a:lnSpc>
                <a:spcPct val="90000"/>
              </a:lnSpc>
            </a:pPr>
            <a:r>
              <a:rPr lang="en-GB" sz="1800"/>
              <a:t>Focusing on individuals rather than groups and encouraging the improvement of opportunities for all individuals and not just those in minority groups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2000"/>
              <a:t>	       			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2000"/>
              <a:t>   					                   </a:t>
            </a:r>
            <a:r>
              <a:rPr lang="en-GB" sz="1800"/>
              <a:t>-Torrington (2002)</a:t>
            </a:r>
          </a:p>
          <a:p>
            <a:pPr>
              <a:lnSpc>
                <a:spcPct val="90000"/>
              </a:lnSpc>
            </a:pPr>
            <a:endParaRPr lang="en-GB" sz="1800"/>
          </a:p>
        </p:txBody>
      </p:sp>
      <p:pic>
        <p:nvPicPr>
          <p:cNvPr id="18436" name="Picture 4" descr="BD06513_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0" y="304800"/>
            <a:ext cx="1295400" cy="1524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2290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FFFF00"/>
                </a:solidFill>
              </a:rPr>
              <a:t>Equality Act -1</a:t>
            </a:r>
            <a:r>
              <a:rPr lang="en-GB" sz="3600" baseline="30000" dirty="0">
                <a:solidFill>
                  <a:srgbClr val="FFFF00"/>
                </a:solidFill>
              </a:rPr>
              <a:t>st</a:t>
            </a:r>
            <a:r>
              <a:rPr lang="en-GB" sz="3600" dirty="0">
                <a:solidFill>
                  <a:srgbClr val="FFFF00"/>
                </a:solidFill>
              </a:rPr>
              <a:t> October 2010</a:t>
            </a:r>
          </a:p>
        </p:txBody>
      </p:sp>
      <p:sp>
        <p:nvSpPr>
          <p:cNvPr id="217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Since the first anti-discrimination legislation was passed the number of legal provisions to deal with discrimination has grown very rapidly: there are now more than 35 Acts, 52 Statutory Instruments, 13 Codes of Practice, 3 Codes of Guidance and 16 EC Directives and Recommendations. </a:t>
            </a:r>
          </a:p>
          <a:p>
            <a:pPr>
              <a:lnSpc>
                <a:spcPct val="90000"/>
              </a:lnSpc>
            </a:pPr>
            <a:r>
              <a:rPr lang="en-GB" sz="2800"/>
              <a:t>This makes it difficult for anyone to understand their rights and responsibilities, and there are numerous inconsistencies, with some people having more rights than others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27050"/>
            <a:ext cx="8229600" cy="511175"/>
          </a:xfrm>
        </p:spPr>
        <p:txBody>
          <a:bodyPr/>
          <a:lstStyle/>
          <a:p>
            <a:r>
              <a:rPr lang="en-GB" sz="3600" dirty="0">
                <a:solidFill>
                  <a:srgbClr val="FFFF00"/>
                </a:solidFill>
              </a:rPr>
              <a:t>The Equality Act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b="1" dirty="0" smtClean="0"/>
              <a:t>EQUALITY AND HUMAN RIGHTS COMMISSION </a:t>
            </a:r>
            <a:r>
              <a:rPr lang="en-GB" sz="2400" dirty="0" smtClean="0"/>
              <a:t>– aim to promote a fairer Britain, through awareness raising, advice and working within the legislative framework</a:t>
            </a:r>
          </a:p>
          <a:p>
            <a:pPr>
              <a:lnSpc>
                <a:spcPct val="90000"/>
              </a:lnSpc>
              <a:buNone/>
            </a:pPr>
            <a:r>
              <a:rPr lang="en-GB" sz="2400" u="sng" dirty="0" smtClean="0"/>
              <a:t>In the context of the workplace</a:t>
            </a:r>
            <a:r>
              <a:rPr lang="en-GB" sz="2400" dirty="0" smtClean="0"/>
              <a:t>: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sex</a:t>
            </a:r>
            <a:r>
              <a:rPr lang="en-GB" sz="2400" dirty="0"/>
              <a:t>, gender and sexual </a:t>
            </a:r>
            <a:r>
              <a:rPr lang="en-GB" sz="2400" dirty="0" smtClean="0"/>
              <a:t>orientation, marital </a:t>
            </a:r>
            <a:r>
              <a:rPr lang="en-GB" sz="2400" dirty="0"/>
              <a:t>status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r</a:t>
            </a:r>
            <a:r>
              <a:rPr lang="en-GB" sz="2400" dirty="0" smtClean="0"/>
              <a:t>ace, national origin, ethnicity, language, and religion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smtClean="0"/>
              <a:t>disability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smtClean="0"/>
              <a:t>age</a:t>
            </a:r>
            <a:endParaRPr lang="en-GB" sz="2400" dirty="0"/>
          </a:p>
          <a:p>
            <a:pPr>
              <a:lnSpc>
                <a:spcPct val="90000"/>
              </a:lnSpc>
              <a:buNone/>
            </a:pPr>
            <a:r>
              <a:rPr lang="en-GB" sz="2400" u="sng" dirty="0" smtClean="0"/>
              <a:t>Plus</a:t>
            </a:r>
            <a:r>
              <a:rPr lang="en-GB" sz="2400" dirty="0" smtClean="0"/>
              <a:t>: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smtClean="0"/>
              <a:t>union </a:t>
            </a:r>
            <a:r>
              <a:rPr lang="en-GB" sz="2400" dirty="0"/>
              <a:t>membership or non-membership</a:t>
            </a: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 smtClean="0"/>
              <a:t>part-time </a:t>
            </a:r>
            <a:r>
              <a:rPr lang="en-US" sz="2400" dirty="0"/>
              <a:t>workers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ex-offenders</a:t>
            </a: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381000"/>
            <a:ext cx="8540750" cy="609600"/>
          </a:xfrm>
        </p:spPr>
        <p:txBody>
          <a:bodyPr/>
          <a:lstStyle/>
          <a:p>
            <a:r>
              <a:rPr lang="en-GB" sz="2800">
                <a:solidFill>
                  <a:srgbClr val="FFFF00"/>
                </a:solidFill>
              </a:rPr>
              <a:t>Problems with equal opportunities approach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Assumption: equality of outcome will be achieved if fair procedures are used and monitored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The approach alienated large sections of the workforce who felt that there was no benefit for themselves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Equal opportunities results in the lowering of entry standards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The approach creates divisions in the workforce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‘Traditional equal opportunities strategies encourage a view that women have a problem and need help’.</a:t>
            </a:r>
            <a:r>
              <a:rPr lang="en-GB" sz="2400"/>
              <a:t> </a:t>
            </a:r>
          </a:p>
          <a:p>
            <a:pPr>
              <a:lnSpc>
                <a:spcPct val="90000"/>
              </a:lnSpc>
            </a:pPr>
            <a:r>
              <a:rPr lang="en-GB" sz="2000"/>
              <a:t>			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2000"/>
              <a:t>   					                   </a:t>
            </a:r>
            <a:r>
              <a:rPr lang="en-GB" sz="1800"/>
              <a:t>-Torrington (2002)</a:t>
            </a:r>
          </a:p>
          <a:p>
            <a:pPr>
              <a:lnSpc>
                <a:spcPct val="90000"/>
              </a:lnSpc>
            </a:pPr>
            <a:endParaRPr lang="en-GB" sz="1800"/>
          </a:p>
        </p:txBody>
      </p:sp>
    </p:spTree>
    <p:extLst>
      <p:ext uri="{BB962C8B-B14F-4D97-AF65-F5344CB8AC3E}">
        <p14:creationId xmlns="" xmlns:p14="http://schemas.microsoft.com/office/powerpoint/2010/main" val="233659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381000"/>
            <a:ext cx="8540750" cy="609600"/>
          </a:xfrm>
        </p:spPr>
        <p:txBody>
          <a:bodyPr/>
          <a:lstStyle/>
          <a:p>
            <a:r>
              <a:rPr lang="en-GB" sz="2800">
                <a:solidFill>
                  <a:srgbClr val="FFFF00"/>
                </a:solidFill>
              </a:rPr>
              <a:t>Problems with equal opportunities approach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endParaRPr lang="en-GB" sz="2800"/>
          </a:p>
          <a:p>
            <a:r>
              <a:rPr lang="en-GB" sz="2800"/>
              <a:t>In general,</a:t>
            </a:r>
          </a:p>
          <a:p>
            <a:pPr lvl="1"/>
            <a:endParaRPr lang="en-GB" sz="2400"/>
          </a:p>
          <a:p>
            <a:pPr lvl="1"/>
            <a:r>
              <a:rPr lang="en-GB" sz="2400"/>
              <a:t>The approach is regarded as simplistic;</a:t>
            </a:r>
          </a:p>
          <a:p>
            <a:pPr lvl="1"/>
            <a:endParaRPr lang="en-GB" sz="2400"/>
          </a:p>
          <a:p>
            <a:pPr lvl="1"/>
            <a:r>
              <a:rPr lang="en-GB" sz="2400"/>
              <a:t>Attempting to treat the symptoms rather than the causes of unfair discrimination</a:t>
            </a:r>
          </a:p>
          <a:p>
            <a:pPr>
              <a:buFont typeface="Arial" charset="0"/>
              <a:buNone/>
            </a:pPr>
            <a:r>
              <a:rPr lang="en-GB" sz="2400"/>
              <a:t>       			</a:t>
            </a:r>
          </a:p>
          <a:p>
            <a:pPr>
              <a:buFont typeface="Arial" charset="0"/>
              <a:buNone/>
            </a:pPr>
            <a:r>
              <a:rPr lang="en-GB" sz="2400"/>
              <a:t>   					                   </a:t>
            </a:r>
            <a:r>
              <a:rPr lang="en-GB" sz="2000"/>
              <a:t>-Torrington (2002)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="" xmlns:p14="http://schemas.microsoft.com/office/powerpoint/2010/main" val="214821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143000" y="762000"/>
            <a:ext cx="8001000" cy="609600"/>
          </a:xfrm>
        </p:spPr>
        <p:txBody>
          <a:bodyPr/>
          <a:lstStyle/>
          <a:p>
            <a:r>
              <a:rPr lang="en-GB" sz="2800">
                <a:solidFill>
                  <a:srgbClr val="FFFF00"/>
                </a:solidFill>
              </a:rPr>
              <a:t>Management of diversity approach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905000"/>
            <a:ext cx="7772400" cy="4311650"/>
          </a:xfrm>
        </p:spPr>
        <p:txBody>
          <a:bodyPr/>
          <a:lstStyle/>
          <a:p>
            <a:r>
              <a:rPr lang="en-GB" sz="2800"/>
              <a:t>‘Managing diversity is about the realisation of the potential of all employees…certain group based equal opportunities policies need to be seriously questioned, in particular, positive action and targets’</a:t>
            </a:r>
          </a:p>
          <a:p>
            <a:pPr>
              <a:buFont typeface="Arial" charset="0"/>
              <a:buNone/>
            </a:pPr>
            <a:r>
              <a:rPr lang="en-GB" sz="2400"/>
              <a:t>			</a:t>
            </a:r>
          </a:p>
          <a:p>
            <a:pPr>
              <a:buFont typeface="Arial" charset="0"/>
              <a:buNone/>
            </a:pPr>
            <a:r>
              <a:rPr lang="en-GB" sz="2400"/>
              <a:t>   				              </a:t>
            </a:r>
            <a:r>
              <a:rPr lang="en-GB" sz="2000"/>
              <a:t>- Kandola and Fullertoon (1994)</a:t>
            </a:r>
          </a:p>
        </p:txBody>
      </p:sp>
      <p:pic>
        <p:nvPicPr>
          <p:cNvPr id="4098" name="Picture 2" descr="\\lv16\Staff\sb021\My Pictures\Diversity 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221088"/>
            <a:ext cx="2362200" cy="19431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6405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143000" y="762000"/>
            <a:ext cx="8001000" cy="609600"/>
          </a:xfrm>
        </p:spPr>
        <p:txBody>
          <a:bodyPr/>
          <a:lstStyle/>
          <a:p>
            <a:r>
              <a:rPr lang="en-GB" sz="2800">
                <a:solidFill>
                  <a:srgbClr val="FFFF00"/>
                </a:solidFill>
              </a:rPr>
              <a:t>Management of diversity approach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905000"/>
            <a:ext cx="7772400" cy="4311650"/>
          </a:xfrm>
        </p:spPr>
        <p:txBody>
          <a:bodyPr/>
          <a:lstStyle/>
          <a:p>
            <a:r>
              <a:rPr lang="en-GB" sz="2800"/>
              <a:t>‘The challenge of meeting the needs of a culturally diverse workforce and of sensitising workers and managers to differences associated with gender, race, age and nationality in an attempt to maximise the potential productivity of all employees’</a:t>
            </a:r>
          </a:p>
          <a:p>
            <a:pPr>
              <a:buFont typeface="Arial" charset="0"/>
              <a:buNone/>
            </a:pPr>
            <a:r>
              <a:rPr lang="en-GB" sz="2400"/>
              <a:t>			</a:t>
            </a:r>
          </a:p>
          <a:p>
            <a:pPr>
              <a:buFont typeface="Arial" charset="0"/>
              <a:buNone/>
            </a:pPr>
            <a:r>
              <a:rPr lang="en-GB" sz="2400"/>
              <a:t>   				              </a:t>
            </a:r>
            <a:r>
              <a:rPr lang="en-GB" sz="2000"/>
              <a:t>- Ellis and Sonnenfield (1994)</a:t>
            </a:r>
          </a:p>
        </p:txBody>
      </p:sp>
    </p:spTree>
    <p:extLst>
      <p:ext uri="{BB962C8B-B14F-4D97-AF65-F5344CB8AC3E}">
        <p14:creationId xmlns="" xmlns:p14="http://schemas.microsoft.com/office/powerpoint/2010/main" val="397445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143000" y="762000"/>
            <a:ext cx="8001000" cy="609600"/>
          </a:xfrm>
        </p:spPr>
        <p:txBody>
          <a:bodyPr/>
          <a:lstStyle/>
          <a:p>
            <a:r>
              <a:rPr lang="en-GB" sz="2800">
                <a:solidFill>
                  <a:srgbClr val="FFFF00"/>
                </a:solidFill>
              </a:rPr>
              <a:t>Management of diversity approach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905000"/>
            <a:ext cx="7772400" cy="4311650"/>
          </a:xfrm>
        </p:spPr>
        <p:txBody>
          <a:bodyPr/>
          <a:lstStyle/>
          <a:p>
            <a:r>
              <a:rPr lang="en-GB" sz="2000"/>
              <a:t>‘Whereas the equal opportunities approach minimises difference, the managing diversity approach treats differences as a positive asset’</a:t>
            </a:r>
          </a:p>
          <a:p>
            <a:pPr>
              <a:buFont typeface="Arial" charset="0"/>
              <a:buNone/>
            </a:pPr>
            <a:r>
              <a:rPr lang="en-GB" sz="2000"/>
              <a:t>		</a:t>
            </a:r>
          </a:p>
          <a:p>
            <a:r>
              <a:rPr lang="en-GB" sz="2000"/>
              <a:t>It is based on the economic and business case for recognising and valuing difference, rather than the moral case for treating people equally.</a:t>
            </a:r>
          </a:p>
          <a:p>
            <a:endParaRPr lang="en-GB" sz="2000"/>
          </a:p>
          <a:p>
            <a:r>
              <a:rPr lang="en-GB" sz="2000"/>
              <a:t>Whereas equal opportunities are normally driven by the HR function, managing diversity is regarded as the responsibility of all managers.</a:t>
            </a: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6553200" y="6019800"/>
            <a:ext cx="2089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- Torrington (2002)</a:t>
            </a:r>
          </a:p>
        </p:txBody>
      </p:sp>
    </p:spTree>
    <p:extLst>
      <p:ext uri="{BB962C8B-B14F-4D97-AF65-F5344CB8AC3E}">
        <p14:creationId xmlns="" xmlns:p14="http://schemas.microsoft.com/office/powerpoint/2010/main" val="413791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40750" cy="609600"/>
          </a:xfrm>
        </p:spPr>
        <p:txBody>
          <a:bodyPr/>
          <a:lstStyle/>
          <a:p>
            <a:r>
              <a:rPr lang="en-GB" sz="2800">
                <a:solidFill>
                  <a:srgbClr val="FFFF00"/>
                </a:solidFill>
              </a:rPr>
              <a:t>A process for managing diversity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524000"/>
            <a:ext cx="7772400" cy="4692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Investigation of the current situation in terms of statistics, policy and culture, etc.;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Setting visions of what the organisation would look like if it successfully managed diversity;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Spreading the ownership;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Policy development; 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Initiating a range of training schemes;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Managing the programme to sustain momentum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1800"/>
              <a:t>					</a:t>
            </a:r>
            <a:r>
              <a:rPr lang="en-GB" sz="1600" b="1"/>
              <a:t>           - Ross and Schneide (1992) in 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1600" b="1"/>
              <a:t>                                                                             Torrington (2002)</a:t>
            </a:r>
            <a:r>
              <a:rPr lang="en-GB" sz="1800"/>
              <a:t>	</a:t>
            </a:r>
          </a:p>
          <a:p>
            <a:pPr>
              <a:lnSpc>
                <a:spcPct val="90000"/>
              </a:lnSpc>
            </a:pPr>
            <a:endParaRPr lang="en-GB" sz="1800"/>
          </a:p>
        </p:txBody>
      </p:sp>
    </p:spTree>
    <p:extLst>
      <p:ext uri="{BB962C8B-B14F-4D97-AF65-F5344CB8AC3E}">
        <p14:creationId xmlns="" xmlns:p14="http://schemas.microsoft.com/office/powerpoint/2010/main" val="29142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381000"/>
            <a:ext cx="8540750" cy="609600"/>
          </a:xfrm>
        </p:spPr>
        <p:txBody>
          <a:bodyPr/>
          <a:lstStyle/>
          <a:p>
            <a:r>
              <a:rPr lang="en-GB" sz="2800">
                <a:solidFill>
                  <a:srgbClr val="FFFF00"/>
                </a:solidFill>
              </a:rPr>
              <a:t>Problems with the managing diversity approach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Too many complications (different interpretations);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Concentration on the individuals may reduce the awareness  of social-group-based disadvantage; 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Managing diversity can be considered as introspective as it deals with people already in the organisation, rather than with getting people into the organisation        			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2400"/>
              <a:t>   					                   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en-GB" sz="2000"/>
              <a:t>							-Torrington (2002)</a:t>
            </a:r>
          </a:p>
          <a:p>
            <a:pPr>
              <a:lnSpc>
                <a:spcPct val="90000"/>
              </a:lnSpc>
            </a:pPr>
            <a:endParaRPr lang="en-GB" sz="2000"/>
          </a:p>
        </p:txBody>
      </p:sp>
    </p:spTree>
    <p:extLst>
      <p:ext uri="{BB962C8B-B14F-4D97-AF65-F5344CB8AC3E}">
        <p14:creationId xmlns="" xmlns:p14="http://schemas.microsoft.com/office/powerpoint/2010/main" val="149316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143000" y="188913"/>
            <a:ext cx="7772400" cy="936625"/>
          </a:xfrm>
        </p:spPr>
        <p:txBody>
          <a:bodyPr/>
          <a:lstStyle/>
          <a:p>
            <a:r>
              <a:rPr lang="en-GB" sz="2800">
                <a:solidFill>
                  <a:srgbClr val="FFFF00"/>
                </a:solidFill>
              </a:rPr>
              <a:t>‘Equal opportunities’ approach vs. ‘management of diversity’ approach</a:t>
            </a:r>
            <a:endParaRPr lang="en-GB" sz="2000">
              <a:solidFill>
                <a:srgbClr val="FFFF00"/>
              </a:solidFill>
            </a:endParaRPr>
          </a:p>
        </p:txBody>
      </p:sp>
      <p:graphicFrame>
        <p:nvGraphicFramePr>
          <p:cNvPr id="34870" name="Group 54"/>
          <p:cNvGraphicFramePr>
            <a:graphicFrameLocks noGrp="1"/>
          </p:cNvGraphicFramePr>
          <p:nvPr>
            <p:ph type="tbl" idx="1"/>
          </p:nvPr>
        </p:nvGraphicFramePr>
        <p:xfrm>
          <a:off x="1169988" y="1196975"/>
          <a:ext cx="7772400" cy="5183950"/>
        </p:xfrm>
        <a:graphic>
          <a:graphicData uri="http://schemas.openxmlformats.org/drawingml/2006/table">
            <a:tbl>
              <a:tblPr/>
              <a:tblGrid>
                <a:gridCol w="2030412"/>
                <a:gridCol w="2971800"/>
                <a:gridCol w="2770188"/>
              </a:tblGrid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505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Aspect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505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Equal opportunities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505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Managing diversity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Purpose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Reduce discrimination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Utilise employee potential to maximum advantage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Case argued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Moral and ethical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Business case-improve profitability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Whose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responsibility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HR/personnel department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All managers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Focuses 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Groups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Individuals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Perspective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Dealing with different needs of different groups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Integrated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Benefits for employees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Opportunities improved for disadvantaged groups, primarily through setting targets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Opportunities improved for all employees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1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Focus on management 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Recruitment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Managing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Remedies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Changing systems and practices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Changing the culture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0174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Key questions to ask are: </a:t>
            </a:r>
          </a:p>
          <a:p>
            <a:pPr eaLnBrk="1" hangingPunct="1"/>
            <a:endParaRPr lang="en-US" smtClean="0"/>
          </a:p>
          <a:p>
            <a:pPr lvl="2" eaLnBrk="1" hangingPunct="1"/>
            <a:r>
              <a:rPr lang="en-US" smtClean="0"/>
              <a:t>Does your organisation have an Equal Opportunities Policy, or Diversity statement? </a:t>
            </a:r>
          </a:p>
          <a:p>
            <a:pPr lvl="2" eaLnBrk="1" hangingPunct="1"/>
            <a:r>
              <a:rPr lang="en-US" smtClean="0"/>
              <a:t>Is your policy communicated to all staff? Have they been involved in its formulation? </a:t>
            </a:r>
          </a:p>
          <a:p>
            <a:pPr lvl="2" eaLnBrk="1" hangingPunct="1"/>
            <a:r>
              <a:rPr lang="en-US" smtClean="0"/>
              <a:t>Is your policy well publicised? </a:t>
            </a:r>
          </a:p>
          <a:p>
            <a:pPr lvl="2" eaLnBrk="1" hangingPunct="1"/>
            <a:r>
              <a:rPr lang="en-US" smtClean="0"/>
              <a:t>Is progress in equal opportunities reviewed regularly by your senior management?</a:t>
            </a:r>
          </a:p>
          <a:p>
            <a:pPr eaLnBrk="1" hangingPunct="1"/>
            <a:endParaRPr lang="en-US" smtClean="0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Equality Framework</a:t>
            </a:r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989138"/>
            <a:ext cx="8229600" cy="3886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smtClean="0"/>
              <a:t>recruitment procedures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staff in post and by grade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job application rates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job allocation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personal review and appraisal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eligibility and application for promotion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success rates in promotion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career development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take up of training and development programmes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smtClean="0"/>
              <a:t>resignation rates and reasons </a:t>
            </a:r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/>
              <a:t>Equality monitoring – consider: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381000"/>
            <a:ext cx="8540750" cy="609600"/>
          </a:xfrm>
        </p:spPr>
        <p:txBody>
          <a:bodyPr/>
          <a:lstStyle/>
          <a:p>
            <a:r>
              <a:rPr lang="en-GB" sz="2800" dirty="0"/>
              <a:t>‘</a:t>
            </a:r>
            <a:r>
              <a:rPr lang="en-GB" sz="2800" dirty="0">
                <a:solidFill>
                  <a:srgbClr val="FFFF00"/>
                </a:solidFill>
              </a:rPr>
              <a:t>Equal opportunities’ approach vs. ‘management of diversity’ approach</a:t>
            </a:r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66800" y="1676400"/>
            <a:ext cx="7772400" cy="4540250"/>
          </a:xfrm>
        </p:spPr>
        <p:txBody>
          <a:bodyPr/>
          <a:lstStyle/>
          <a:p>
            <a:r>
              <a:rPr lang="en-GB" sz="2400" dirty="0"/>
              <a:t>Much of literature suggest that management of diversity is a superior approach to equal opportunities, and is not compatible with the equal opportunities approach </a:t>
            </a:r>
          </a:p>
          <a:p>
            <a:pPr>
              <a:buFont typeface="Arial" charset="0"/>
              <a:buNone/>
            </a:pPr>
            <a:r>
              <a:rPr lang="en-GB" sz="2400" dirty="0"/>
              <a:t>					    </a:t>
            </a:r>
            <a:r>
              <a:rPr lang="en-GB" sz="2000" dirty="0"/>
              <a:t>- (</a:t>
            </a:r>
            <a:r>
              <a:rPr lang="en-GB" sz="2000" dirty="0" err="1"/>
              <a:t>Kandola</a:t>
            </a:r>
            <a:r>
              <a:rPr lang="en-GB" sz="2000" dirty="0"/>
              <a:t> et al., 1996</a:t>
            </a:r>
            <a:r>
              <a:rPr lang="en-GB" sz="2000" dirty="0" smtClean="0"/>
              <a:t>)</a:t>
            </a:r>
            <a:endParaRPr lang="en-GB" sz="2400" dirty="0"/>
          </a:p>
          <a:p>
            <a:r>
              <a:rPr lang="en-GB" sz="2400" dirty="0"/>
              <a:t>Mutually supportive</a:t>
            </a:r>
          </a:p>
          <a:p>
            <a:pPr>
              <a:buFont typeface="Arial" charset="0"/>
              <a:buNone/>
            </a:pPr>
            <a:r>
              <a:rPr lang="en-GB" sz="2400" dirty="0"/>
              <a:t>		  					                    </a:t>
            </a:r>
          </a:p>
          <a:p>
            <a:pPr>
              <a:buFont typeface="Arial" charset="0"/>
              <a:buNone/>
            </a:pPr>
            <a:r>
              <a:rPr lang="en-GB" sz="2000" dirty="0"/>
              <a:t>					    </a:t>
            </a:r>
            <a:r>
              <a:rPr lang="en-GB" sz="2000" dirty="0" smtClean="0"/>
              <a:t>-(Ford </a:t>
            </a:r>
            <a:r>
              <a:rPr lang="en-GB" sz="2000" dirty="0" smtClean="0"/>
              <a:t>- </a:t>
            </a:r>
            <a:r>
              <a:rPr lang="en-GB" sz="2000" dirty="0" smtClean="0"/>
              <a:t>1996</a:t>
            </a:r>
            <a:r>
              <a:rPr lang="en-GB" sz="2000" dirty="0"/>
              <a:t>)</a:t>
            </a:r>
          </a:p>
          <a:p>
            <a:endParaRPr lang="en-GB" sz="2000" dirty="0"/>
          </a:p>
        </p:txBody>
      </p:sp>
      <p:pic>
        <p:nvPicPr>
          <p:cNvPr id="5122" name="Picture 2" descr="\\lv16\Staff\sb021\My Pictures\Diversity 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653136"/>
            <a:ext cx="2990850" cy="15335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17764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173</TotalTime>
  <Words>1339</Words>
  <Application>Microsoft Office PowerPoint</Application>
  <PresentationFormat>On-screen Show (4:3)</PresentationFormat>
  <Paragraphs>245</Paragraphs>
  <Slides>26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TSD_PP3</vt:lpstr>
      <vt:lpstr>Slide 1</vt:lpstr>
      <vt:lpstr>  CIPD - Diversity categories covered by work organisations’ policies  </vt:lpstr>
      <vt:lpstr>Employment discrimination</vt:lpstr>
      <vt:lpstr>For example:</vt:lpstr>
      <vt:lpstr>And:</vt:lpstr>
      <vt:lpstr> Significant evidence that Discrimination at Work continues</vt:lpstr>
      <vt:lpstr>Diversity &amp; Organisations</vt:lpstr>
      <vt:lpstr>Part 1: Diversity &amp; Organisations</vt:lpstr>
      <vt:lpstr>Organisational diversity definition  </vt:lpstr>
      <vt:lpstr>CIPD Survey of employers 2007</vt:lpstr>
      <vt:lpstr>Why is ‘Diversity’ a necessity?</vt:lpstr>
      <vt:lpstr>How is Diversity Different from Inclusion?</vt:lpstr>
      <vt:lpstr>Different approaches to achieving equality</vt:lpstr>
      <vt:lpstr>Equality Act -1st October 2010</vt:lpstr>
      <vt:lpstr>The Equality Act</vt:lpstr>
      <vt:lpstr>Problems with equal opportunities approach</vt:lpstr>
      <vt:lpstr>Problems with equal opportunities approach</vt:lpstr>
      <vt:lpstr>Management of diversity approach</vt:lpstr>
      <vt:lpstr>Management of diversity approach</vt:lpstr>
      <vt:lpstr>Management of diversity approach</vt:lpstr>
      <vt:lpstr>A process for managing diversity</vt:lpstr>
      <vt:lpstr>Problems with the managing diversity approach</vt:lpstr>
      <vt:lpstr>‘Equal opportunities’ approach vs. ‘management of diversity’ approach</vt:lpstr>
      <vt:lpstr>Equality Framework</vt:lpstr>
      <vt:lpstr>Equality monitoring – consider:</vt:lpstr>
      <vt:lpstr>‘Equal opportunities’ approach vs. ‘management of diversity’ approach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Steve Emmens</cp:lastModifiedBy>
  <cp:revision>21</cp:revision>
  <dcterms:created xsi:type="dcterms:W3CDTF">2011-06-23T09:06:05Z</dcterms:created>
  <dcterms:modified xsi:type="dcterms:W3CDTF">2012-10-22T13:29:25Z</dcterms:modified>
</cp:coreProperties>
</file>