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British Airways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4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Gross Profit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Gross Profit     </a:t>
            </a:r>
            <a:r>
              <a:rPr lang="en-GB" dirty="0"/>
              <a:t>x 100 =              %</a:t>
            </a:r>
          </a:p>
          <a:p>
            <a:pPr marL="0" indent="0">
              <a:buNone/>
            </a:pPr>
            <a:r>
              <a:rPr lang="en-GB" dirty="0"/>
              <a:t>Sales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pPr marL="0" indent="0">
              <a:buNone/>
            </a:pPr>
            <a:r>
              <a:rPr lang="en-GB" dirty="0" smtClean="0"/>
              <a:t>9,962/11,333 x 100 = </a:t>
            </a:r>
            <a:r>
              <a:rPr lang="en-GB" dirty="0" smtClean="0">
                <a:solidFill>
                  <a:srgbClr val="FF0000"/>
                </a:solidFill>
              </a:rPr>
              <a:t>87.90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b="1" u="sng" dirty="0" smtClean="0">
                <a:solidFill>
                  <a:schemeClr val="tx1"/>
                </a:solidFill>
              </a:rPr>
              <a:t>2016</a:t>
            </a:r>
            <a:endParaRPr lang="en-GB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9,923/11,443 x 100 = </a:t>
            </a:r>
            <a:r>
              <a:rPr lang="en-GB" dirty="0" smtClean="0">
                <a:solidFill>
                  <a:srgbClr val="FF0000"/>
                </a:solidFill>
              </a:rPr>
              <a:t>86.71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680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 Profit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Net Profit</a:t>
            </a:r>
            <a:r>
              <a:rPr lang="en-GB" dirty="0"/>
              <a:t> x 100 =</a:t>
            </a:r>
          </a:p>
          <a:p>
            <a:pPr marL="0" indent="0">
              <a:buNone/>
            </a:pPr>
            <a:r>
              <a:rPr lang="en-GB" dirty="0"/>
              <a:t>Sales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pPr marL="0" indent="0">
              <a:buNone/>
            </a:pPr>
            <a:r>
              <a:rPr lang="en-GB" dirty="0" smtClean="0"/>
              <a:t>1,264/11,333 x 100 = </a:t>
            </a:r>
            <a:r>
              <a:rPr lang="en-GB" dirty="0" smtClean="0">
                <a:solidFill>
                  <a:srgbClr val="FF0000"/>
                </a:solidFill>
              </a:rPr>
              <a:t>11.15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r>
              <a:rPr lang="en-GB" b="1" u="sng" dirty="0" smtClean="0"/>
              <a:t>2016</a:t>
            </a:r>
          </a:p>
          <a:p>
            <a:pPr marL="0" indent="0">
              <a:buNone/>
            </a:pPr>
            <a:r>
              <a:rPr lang="en-GB" dirty="0" smtClean="0"/>
              <a:t>1,473/11,443 x 100 = </a:t>
            </a:r>
            <a:r>
              <a:rPr lang="en-GB" dirty="0" smtClean="0">
                <a:solidFill>
                  <a:srgbClr val="FF0000"/>
                </a:solidFill>
              </a:rPr>
              <a:t>12.87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664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Profit before interest/total assets less current liabilities x 100%</a:t>
            </a:r>
            <a:br>
              <a:rPr lang="en-US" dirty="0"/>
            </a:br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pPr marL="0" indent="0">
              <a:buNone/>
            </a:pPr>
            <a:r>
              <a:rPr lang="en-GB" dirty="0" smtClean="0"/>
              <a:t>1264/13,771 X 100 = </a:t>
            </a:r>
            <a:r>
              <a:rPr lang="en-GB" dirty="0" smtClean="0">
                <a:solidFill>
                  <a:srgbClr val="FF0000"/>
                </a:solidFill>
              </a:rPr>
              <a:t>9.17</a:t>
            </a:r>
          </a:p>
          <a:p>
            <a:endParaRPr lang="en-GB" dirty="0"/>
          </a:p>
          <a:p>
            <a:r>
              <a:rPr lang="en-GB" b="1" u="sng" dirty="0" smtClean="0"/>
              <a:t>2016</a:t>
            </a:r>
          </a:p>
          <a:p>
            <a:pPr marL="0" indent="0">
              <a:buNone/>
            </a:pPr>
            <a:r>
              <a:rPr lang="en-GB" dirty="0" smtClean="0"/>
              <a:t>1473/14,374 x 100 = </a:t>
            </a:r>
            <a:r>
              <a:rPr lang="en-GB" dirty="0" smtClean="0">
                <a:solidFill>
                  <a:srgbClr val="FF0000"/>
                </a:solidFill>
              </a:rPr>
              <a:t>10.24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723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 Turnover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Sales/total assets less current liabilities = *******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r>
              <a:rPr lang="en-GB" dirty="0" smtClean="0"/>
              <a:t>11,333/13,771 = </a:t>
            </a:r>
            <a:r>
              <a:rPr lang="en-GB" dirty="0" smtClean="0">
                <a:solidFill>
                  <a:srgbClr val="FF0000"/>
                </a:solidFill>
              </a:rPr>
              <a:t>0.82  </a:t>
            </a:r>
            <a:r>
              <a:rPr lang="en-GB" dirty="0"/>
              <a:t>(average </a:t>
            </a:r>
            <a:r>
              <a:rPr lang="en-GB" dirty="0" smtClean="0"/>
              <a:t>£0.82 </a:t>
            </a:r>
            <a:r>
              <a:rPr lang="en-GB" dirty="0"/>
              <a:t>of sales per £1 of the average total of assets for the year)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u="sng" dirty="0" smtClean="0"/>
              <a:t>2016</a:t>
            </a:r>
          </a:p>
          <a:p>
            <a:pPr marL="0" indent="0">
              <a:buNone/>
            </a:pPr>
            <a:r>
              <a:rPr lang="en-GB" dirty="0" smtClean="0"/>
              <a:t>11,443/14,374 = </a:t>
            </a:r>
            <a:r>
              <a:rPr lang="en-GB" dirty="0" smtClean="0">
                <a:solidFill>
                  <a:srgbClr val="FF0000"/>
                </a:solidFill>
              </a:rPr>
              <a:t>0.79 </a:t>
            </a:r>
            <a:r>
              <a:rPr lang="en-GB" dirty="0"/>
              <a:t>(average </a:t>
            </a:r>
            <a:r>
              <a:rPr lang="en-GB" dirty="0" smtClean="0"/>
              <a:t>£0.79 </a:t>
            </a:r>
            <a:r>
              <a:rPr lang="en-GB" dirty="0"/>
              <a:t>of sales per £1 of the average total of assets for the year)</a:t>
            </a: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96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is an efficiency ratio which tells how efficiently assets are being utilised.</a:t>
            </a:r>
          </a:p>
          <a:p>
            <a:pPr marL="0" indent="0">
              <a:buNone/>
            </a:pPr>
            <a:r>
              <a:rPr lang="en-GB" dirty="0"/>
              <a:t>Sales Turnover/net current assets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pPr marL="0" indent="0">
              <a:buNone/>
            </a:pPr>
            <a:r>
              <a:rPr lang="en-GB" dirty="0" smtClean="0"/>
              <a:t>11,333/1799 = </a:t>
            </a:r>
            <a:r>
              <a:rPr lang="en-GB" dirty="0" smtClean="0">
                <a:solidFill>
                  <a:srgbClr val="FF0000"/>
                </a:solidFill>
              </a:rPr>
              <a:t>6.29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u="sng" dirty="0" smtClean="0"/>
              <a:t>2016</a:t>
            </a:r>
          </a:p>
          <a:p>
            <a:pPr marL="0" indent="0">
              <a:buNone/>
            </a:pPr>
            <a:r>
              <a:rPr lang="en-GB" dirty="0" smtClean="0"/>
              <a:t>11,443/1974 = </a:t>
            </a:r>
            <a:r>
              <a:rPr lang="en-GB" dirty="0" smtClean="0">
                <a:solidFill>
                  <a:srgbClr val="FF0000"/>
                </a:solidFill>
              </a:rPr>
              <a:t>5.79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046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784654"/>
            <a:ext cx="9601200" cy="1485900"/>
          </a:xfrm>
        </p:spPr>
        <p:txBody>
          <a:bodyPr/>
          <a:lstStyle/>
          <a:p>
            <a:r>
              <a:rPr lang="en-GB" dirty="0" smtClean="0"/>
              <a:t>Current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Current Ratio = 	</a:t>
            </a:r>
            <a:r>
              <a:rPr lang="en-US" u="sng" dirty="0"/>
              <a:t>current assets/</a:t>
            </a:r>
            <a:r>
              <a:rPr lang="en-US" dirty="0"/>
              <a:t>             </a:t>
            </a:r>
          </a:p>
          <a:p>
            <a:pPr marL="0" indent="0">
              <a:buNone/>
            </a:pPr>
            <a:r>
              <a:rPr lang="en-US" dirty="0"/>
              <a:t>                       	current liabilities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pPr marL="0" indent="0">
              <a:buNone/>
            </a:pPr>
            <a:r>
              <a:rPr lang="en-GB" dirty="0" smtClean="0"/>
              <a:t>5996/4197 = </a:t>
            </a:r>
            <a:r>
              <a:rPr lang="en-GB" dirty="0" smtClean="0">
                <a:solidFill>
                  <a:srgbClr val="FF0000"/>
                </a:solidFill>
              </a:rPr>
              <a:t>1.42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u="sng" dirty="0" smtClean="0"/>
              <a:t>2016</a:t>
            </a:r>
          </a:p>
          <a:p>
            <a:pPr marL="0" indent="0">
              <a:buNone/>
            </a:pPr>
            <a:r>
              <a:rPr lang="en-GB" dirty="0" smtClean="0"/>
              <a:t>6310/4336 = </a:t>
            </a:r>
            <a:r>
              <a:rPr lang="en-GB" dirty="0" smtClean="0">
                <a:solidFill>
                  <a:srgbClr val="FF0000"/>
                </a:solidFill>
              </a:rPr>
              <a:t>1.45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90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Ratio </a:t>
            </a:r>
            <a:r>
              <a:rPr lang="en-GB" dirty="0"/>
              <a:t>(also referred to as acid ratio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Current assets – stock/current liabilities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pPr marL="0" indent="0">
              <a:buNone/>
            </a:pPr>
            <a:r>
              <a:rPr lang="en-GB" dirty="0" smtClean="0"/>
              <a:t>5996 – 139/4197 = </a:t>
            </a:r>
            <a:r>
              <a:rPr lang="en-GB" dirty="0" smtClean="0">
                <a:solidFill>
                  <a:srgbClr val="FF0000"/>
                </a:solidFill>
              </a:rPr>
              <a:t>1.39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u="sng" dirty="0" smtClean="0"/>
              <a:t>2016</a:t>
            </a:r>
          </a:p>
          <a:p>
            <a:pPr marL="0" indent="0">
              <a:buNone/>
            </a:pPr>
            <a:r>
              <a:rPr lang="en-GB" dirty="0" smtClean="0"/>
              <a:t>6310 – 133/4336 = </a:t>
            </a:r>
            <a:r>
              <a:rPr lang="en-GB" dirty="0" smtClean="0">
                <a:solidFill>
                  <a:srgbClr val="FF0000"/>
                </a:solidFill>
              </a:rPr>
              <a:t>1.42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682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Debtors x 365/ sales =     ******* days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r>
              <a:rPr lang="en-GB" dirty="0" smtClean="0"/>
              <a:t>541 x 365/3966 = </a:t>
            </a:r>
            <a:r>
              <a:rPr lang="en-GB" dirty="0" smtClean="0">
                <a:solidFill>
                  <a:srgbClr val="FF0000"/>
                </a:solidFill>
              </a:rPr>
              <a:t>49</a:t>
            </a:r>
          </a:p>
          <a:p>
            <a:endParaRPr lang="en-GB" dirty="0"/>
          </a:p>
          <a:p>
            <a:r>
              <a:rPr lang="en-GB" b="1" u="sng" dirty="0" smtClean="0"/>
              <a:t>2016</a:t>
            </a:r>
          </a:p>
          <a:p>
            <a:r>
              <a:rPr lang="en-GB" dirty="0" smtClean="0"/>
              <a:t>710 x 365/4463 = </a:t>
            </a:r>
            <a:r>
              <a:rPr lang="en-GB" dirty="0" smtClean="0">
                <a:solidFill>
                  <a:srgbClr val="FF0000"/>
                </a:solidFill>
              </a:rPr>
              <a:t>58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166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Creditor  x 365/ purchases  =   ***** days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r>
              <a:rPr lang="en-GB" dirty="0" smtClean="0"/>
              <a:t>4197 x 365/1371 = </a:t>
            </a:r>
            <a:r>
              <a:rPr lang="en-GB" dirty="0" smtClean="0">
                <a:solidFill>
                  <a:srgbClr val="FF0000"/>
                </a:solidFill>
              </a:rPr>
              <a:t>1117</a:t>
            </a:r>
          </a:p>
          <a:p>
            <a:endParaRPr lang="en-GB" dirty="0"/>
          </a:p>
          <a:p>
            <a:r>
              <a:rPr lang="en-GB" b="1" u="sng" dirty="0" smtClean="0"/>
              <a:t>2016</a:t>
            </a:r>
          </a:p>
          <a:p>
            <a:r>
              <a:rPr lang="en-GB" dirty="0" smtClean="0"/>
              <a:t>4336 x 365/1520 = </a:t>
            </a:r>
            <a:r>
              <a:rPr lang="en-GB" dirty="0" smtClean="0">
                <a:solidFill>
                  <a:srgbClr val="FF0000"/>
                </a:solidFill>
              </a:rPr>
              <a:t>1041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897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Total debt/total assets = ******</a:t>
            </a:r>
          </a:p>
          <a:p>
            <a:endParaRPr lang="en-GB" b="1" u="sng" dirty="0" smtClean="0"/>
          </a:p>
          <a:p>
            <a:r>
              <a:rPr lang="en-GB" b="1" u="sng" dirty="0" smtClean="0"/>
              <a:t>2015</a:t>
            </a:r>
          </a:p>
          <a:p>
            <a:r>
              <a:rPr lang="en-GB" dirty="0" smtClean="0"/>
              <a:t>12,306 / 17,968 = </a:t>
            </a:r>
            <a:r>
              <a:rPr lang="en-GB" dirty="0" smtClean="0">
                <a:solidFill>
                  <a:srgbClr val="FF0000"/>
                </a:solidFill>
              </a:rPr>
              <a:t>0.68</a:t>
            </a:r>
          </a:p>
          <a:p>
            <a:endParaRPr lang="en-GB" dirty="0"/>
          </a:p>
          <a:p>
            <a:r>
              <a:rPr lang="en-GB" b="1" u="sng" dirty="0" smtClean="0"/>
              <a:t>2016</a:t>
            </a:r>
          </a:p>
          <a:p>
            <a:r>
              <a:rPr lang="en-GB" dirty="0" smtClean="0"/>
              <a:t>13,196 / 18,710 = </a:t>
            </a:r>
            <a:r>
              <a:rPr lang="en-GB" dirty="0" smtClean="0">
                <a:solidFill>
                  <a:srgbClr val="FF0000"/>
                </a:solidFill>
              </a:rPr>
              <a:t>0.70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733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REQUIRED FOR THIS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78493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134</TotalTime>
  <Words>240</Words>
  <Application>Microsoft Office PowerPoint</Application>
  <PresentationFormat>Widescreen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Franklin Gothic Book</vt:lpstr>
      <vt:lpstr>Crop</vt:lpstr>
      <vt:lpstr>British Airways</vt:lpstr>
      <vt:lpstr>Gross Profit Margin</vt:lpstr>
      <vt:lpstr>Net Profit Margin</vt:lpstr>
      <vt:lpstr>ROCE</vt:lpstr>
      <vt:lpstr>Asset Turnover </vt:lpstr>
      <vt:lpstr>Working Capital</vt:lpstr>
      <vt:lpstr>Current Ratio</vt:lpstr>
      <vt:lpstr>Quick Ratio (also referred to as acid ratio</vt:lpstr>
      <vt:lpstr>Debtor Days</vt:lpstr>
      <vt:lpstr>Creditor Days</vt:lpstr>
      <vt:lpstr>Debt Ratio</vt:lpstr>
      <vt:lpstr>Interest Cover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Airways</dc:title>
  <dc:creator>Marie Pitson</dc:creator>
  <cp:lastModifiedBy>Marie Pitson</cp:lastModifiedBy>
  <cp:revision>1</cp:revision>
  <dcterms:created xsi:type="dcterms:W3CDTF">2020-02-27T07:40:01Z</dcterms:created>
  <dcterms:modified xsi:type="dcterms:W3CDTF">2020-02-27T09:54:13Z</dcterms:modified>
</cp:coreProperties>
</file>