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3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59" r:id="rId8"/>
    <p:sldId id="263" r:id="rId9"/>
    <p:sldId id="260" r:id="rId10"/>
    <p:sldId id="261" r:id="rId11"/>
    <p:sldId id="262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EA63DE4-4A6A-804A-0BF0-E521AE2EF9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85B304-C234-9FB4-E508-0C48D1B9096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55B1C-EF34-4187-96C2-11702C9BFBA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D2B52E-1791-4E1B-1412-BE5853EC5B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79A3E0-3B95-2B82-33A7-90FDEAEC0A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1FEE78-72CE-4CD5-B005-C7D95A1FB4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8663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8694CA-9F83-4E3C-AF58-549AE14FFF43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BFF0A5-2FB0-48ED-9624-EE29BAD66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54373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BFF0A5-2FB0-48ED-9624-EE29BAD662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93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80960-1ABA-4222-A76D-2D63D6B2F8A4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379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76E9D-7E54-4663-B507-A49122465588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670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9E4C-7825-47C5-9F0C-099F312196E0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290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6881A-C1DF-4F0F-B7A9-82B1FE8CB93C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863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184CB-A33B-43EF-8B48-137DB606A1EE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326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3142-29A0-4C27-9A15-420CD096C62F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558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D723A-8DBA-4C14-BA55-16E5D9E1714A}" type="datetime1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26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9C35D-BDAF-4384-83D2-856030DBCEA1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843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A19F2C43-F6B3-4B8E-BE62-879B61D210DA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520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DE155-F7BA-4E6E-B3FF-0800E9619ABD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918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506E5-9B34-4C42-92F0-8DD7C0A7721D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4EED5D11-0EF4-4AE4-9C5A-325591977408}" type="datetime1">
              <a:rPr lang="en-US" smtClean="0"/>
              <a:t>11/11/2025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2332187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3740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tritics.com/en/success-story/wagamamma/?utm_source=chatgpt.com" TargetMode="External"/><Relationship Id="rId2" Type="http://schemas.openxmlformats.org/officeDocument/2006/relationships/hyperlink" Target="https://en.wikipedia.org/wiki/Wagamama?utm_source=chatgpt.co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atocms-assets.com/99160/1748342887-wagamama-annual-report-fy-2024-1-1mb.pdf?utm_source=chatgpt.com" TargetMode="External"/><Relationship Id="rId3" Type="http://schemas.openxmlformats.org/officeDocument/2006/relationships/hyperlink" Target="https://parsmodir.com/wp-content/uploads/2018/11/TAM-Davis-1989.pdf?utm_source=chatgpt.com" TargetMode="External"/><Relationship Id="rId7" Type="http://schemas.openxmlformats.org/officeDocument/2006/relationships/hyperlink" Target="https://www.researchgate.net/publication/220393304_Alter_S_Defining_information_systems_as_work_systems_implications_for_the_IS_field_European_Journal_of_Information_Systems_17_448-469?utm_source=chatgpt.com" TargetMode="External"/><Relationship Id="rId2" Type="http://schemas.openxmlformats.org/officeDocument/2006/relationships/hyperlink" Target="https://books.google.com/books/about/Management_Information_Systems.html?id=SZSpxAEACAAJ&amp;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ourish.com/classes/readings/Orlikowski-DualityOfTechnology-OrgSci.pdf?utm_source=chatgpt.com" TargetMode="External"/><Relationship Id="rId5" Type="http://schemas.openxmlformats.org/officeDocument/2006/relationships/hyperlink" Target="https://hbr.org/1985/07/how-information-gives-you-competitive-advantage?utm_source=chatgpt.com" TargetMode="External"/><Relationship Id="rId10" Type="http://schemas.openxmlformats.org/officeDocument/2006/relationships/image" Target="../media/image3.jpeg"/><Relationship Id="rId4" Type="http://schemas.openxmlformats.org/officeDocument/2006/relationships/hyperlink" Target="https://eli.johogo.com/Class/p7.pdf?utm_source=chatgpt.com" TargetMode="External"/><Relationship Id="rId9" Type="http://schemas.openxmlformats.org/officeDocument/2006/relationships/hyperlink" Target="https://onlinelibrary.wiley.com/doi/pdf/10.1111/poms.13809?utm_source=chatgpt.co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C8730B7C-A7B2-4DD8-192B-EFF68B193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A8930-F967-2333-2597-091E1891FF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50162"/>
            <a:ext cx="5787611" cy="18025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Introduce Information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521F54-06EB-BC30-FA10-ED69C715B4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6312" y="2569464"/>
            <a:ext cx="5787611" cy="36350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/>
            <a:r>
              <a:rPr lang="en-US"/>
              <a:t>Student name: Pavel Kutnohorsky</a:t>
            </a:r>
          </a:p>
          <a:p>
            <a:pPr indent="-228600"/>
            <a:r>
              <a:rPr lang="en-US"/>
              <a:t>Student number: 2332187	</a:t>
            </a:r>
          </a:p>
          <a:p>
            <a:pPr indent="-228600"/>
            <a:r>
              <a:rPr lang="en-US"/>
              <a:t>Module code LCLM 5004	</a:t>
            </a:r>
          </a:p>
          <a:p>
            <a:pPr indent="-228600"/>
            <a:r>
              <a:rPr lang="en-US"/>
              <a:t>Lecture name: Amitave Banik</a:t>
            </a:r>
          </a:p>
        </p:txBody>
      </p:sp>
      <p:pic>
        <p:nvPicPr>
          <p:cNvPr id="7170" name="Picture 2" descr="University of Wales Trinity Saint David - Wikipedia">
            <a:extLst>
              <a:ext uri="{FF2B5EF4-FFF2-40B4-BE49-F238E27FC236}">
                <a16:creationId xmlns:a16="http://schemas.microsoft.com/office/drawing/2014/main" id="{58A9341D-0CE9-5AF5-7868-E82AE5ECEF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72" b="1316"/>
          <a:stretch>
            <a:fillRect/>
          </a:stretch>
        </p:blipFill>
        <p:spPr bwMode="auto">
          <a:xfrm>
            <a:off x="8125413" y="838200"/>
            <a:ext cx="3238500" cy="2556263"/>
          </a:xfrm>
          <a:custGeom>
            <a:avLst/>
            <a:gdLst/>
            <a:ahLst/>
            <a:cxnLst/>
            <a:rect l="l" t="t" r="r" b="b"/>
            <a:pathLst>
              <a:path w="3238500" h="2556263">
                <a:moveTo>
                  <a:pt x="565369" y="0"/>
                </a:moveTo>
                <a:lnTo>
                  <a:pt x="2673131" y="0"/>
                </a:lnTo>
                <a:cubicBezTo>
                  <a:pt x="2985376" y="0"/>
                  <a:pt x="3238500" y="253124"/>
                  <a:pt x="3238500" y="565369"/>
                </a:cubicBezTo>
                <a:lnTo>
                  <a:pt x="3238500" y="1990894"/>
                </a:lnTo>
                <a:cubicBezTo>
                  <a:pt x="3238500" y="2303139"/>
                  <a:pt x="2985376" y="2556263"/>
                  <a:pt x="2673131" y="2556263"/>
                </a:cubicBezTo>
                <a:lnTo>
                  <a:pt x="565369" y="2556263"/>
                </a:lnTo>
                <a:cubicBezTo>
                  <a:pt x="253124" y="2556263"/>
                  <a:pt x="0" y="2303139"/>
                  <a:pt x="0" y="1990894"/>
                </a:cubicBezTo>
                <a:lnTo>
                  <a:pt x="0" y="565369"/>
                </a:lnTo>
                <a:cubicBezTo>
                  <a:pt x="0" y="253124"/>
                  <a:pt x="253124" y="0"/>
                  <a:pt x="56536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olorful paint pigments">
            <a:extLst>
              <a:ext uri="{FF2B5EF4-FFF2-40B4-BE49-F238E27FC236}">
                <a16:creationId xmlns:a16="http://schemas.microsoft.com/office/drawing/2014/main" id="{A5ED9966-8A02-A3CF-AD77-0143A76F6F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0819" b="-1"/>
          <a:stretch>
            <a:fillRect/>
          </a:stretch>
        </p:blipFill>
        <p:spPr>
          <a:xfrm>
            <a:off x="8125413" y="3476464"/>
            <a:ext cx="3238500" cy="2556263"/>
          </a:xfrm>
          <a:custGeom>
            <a:avLst/>
            <a:gdLst/>
            <a:ahLst/>
            <a:cxnLst/>
            <a:rect l="l" t="t" r="r" b="b"/>
            <a:pathLst>
              <a:path w="3238500" h="2556263">
                <a:moveTo>
                  <a:pt x="565369" y="0"/>
                </a:moveTo>
                <a:lnTo>
                  <a:pt x="2673131" y="0"/>
                </a:lnTo>
                <a:cubicBezTo>
                  <a:pt x="2985376" y="0"/>
                  <a:pt x="3238500" y="253124"/>
                  <a:pt x="3238500" y="565369"/>
                </a:cubicBezTo>
                <a:lnTo>
                  <a:pt x="3238500" y="1990894"/>
                </a:lnTo>
                <a:cubicBezTo>
                  <a:pt x="3238500" y="2303139"/>
                  <a:pt x="2985376" y="2556263"/>
                  <a:pt x="2673131" y="2556263"/>
                </a:cubicBezTo>
                <a:lnTo>
                  <a:pt x="565369" y="2556263"/>
                </a:lnTo>
                <a:cubicBezTo>
                  <a:pt x="253124" y="2556263"/>
                  <a:pt x="0" y="2303139"/>
                  <a:pt x="0" y="1990894"/>
                </a:cubicBezTo>
                <a:lnTo>
                  <a:pt x="0" y="565369"/>
                </a:lnTo>
                <a:cubicBezTo>
                  <a:pt x="0" y="253124"/>
                  <a:pt x="253124" y="0"/>
                  <a:pt x="565369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91706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8C20D-08D8-C47F-F64D-968410D509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an Information System?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EA9272-74B5-E35B-F25D-D35827A4AF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 information system is a coordinated set of components — people, data, processes, and technology — that collect, process, store and distribute information to support decision-making and control in an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18028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22A4D-1026-9DF5-DB68-81B41C50E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Information Systems (examples)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E0704A-18D8-DBFD-6DB8-DFDBAC60A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59D2C483-0E02-7C5B-3589-75996F741D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5467" y="2672213"/>
            <a:ext cx="6458819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Transaction Processing Systems (TPS)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Management Information Systems (MIS)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Decision Support Systems (DSS) / Business Intelligence (BI)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Enterprise Resource Planning (ERP)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Customer Relationship Management (CRM)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Executive Information Systems (EIS) / dashboards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70DFA95-064E-337B-A0F3-F0DDE8448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499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43A9F-ADFD-1F06-50D6-424121BD0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creates value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7AFD2A-8B15-C50B-50A1-2411FB126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F9F9CBAA-6ECD-F27D-71F3-88E5C97A1B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5467" y="2810712"/>
            <a:ext cx="6644768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Improves operational efficiency (automation)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managerial decision-making (information + analytics)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Enables new business models (platforms, digital services)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customer experience (personalization)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Facilitates innovation and competitive advantage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185EA17-5FB4-C255-9ED5-BCC3DD6FF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01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5EA77-4F0E-2E2C-648B-690B90C90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Wagamama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F44D4A-DFEF-4105-B14D-1B6536B27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695F7CD-86E4-9259-EE9B-3624DD8412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8409" y="3257697"/>
            <a:ext cx="10330062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Wagamama is a British restaurant chain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specialising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Asian-inspired cuisine (ramen, teppanyaki,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Wikipedia+2Nutritics+2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was founded in 1992 in London (Bloomsbury) and has grown to over 150 UK restaurants and numerous international sites.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Nutritics+2DatoCMS+2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brand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emphasises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fresh food, modern casual dining, and an innovative customer experience.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Nutritics+1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D439103-BA91-C4FA-430E-4F1EDCC24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689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F5ACD-848E-4209-8E38-46215EAA2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Wagamama’s Core Information Systems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6BE6595-0E00-C53F-5318-6191443D900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4963" y="2458720"/>
          <a:ext cx="9956799" cy="3566160"/>
        </p:xfrm>
        <a:graphic>
          <a:graphicData uri="http://schemas.openxmlformats.org/drawingml/2006/table">
            <a:tbl>
              <a:tblPr/>
              <a:tblGrid>
                <a:gridCol w="3318933">
                  <a:extLst>
                    <a:ext uri="{9D8B030D-6E8A-4147-A177-3AD203B41FA5}">
                      <a16:colId xmlns:a16="http://schemas.microsoft.com/office/drawing/2014/main" val="3873102643"/>
                    </a:ext>
                  </a:extLst>
                </a:gridCol>
                <a:gridCol w="3318933">
                  <a:extLst>
                    <a:ext uri="{9D8B030D-6E8A-4147-A177-3AD203B41FA5}">
                      <a16:colId xmlns:a16="http://schemas.microsoft.com/office/drawing/2014/main" val="3178893734"/>
                    </a:ext>
                  </a:extLst>
                </a:gridCol>
                <a:gridCol w="3318933">
                  <a:extLst>
                    <a:ext uri="{9D8B030D-6E8A-4147-A177-3AD203B41FA5}">
                      <a16:colId xmlns:a16="http://schemas.microsoft.com/office/drawing/2014/main" val="182682916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System Type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Function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79352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POS (Point of Sale)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Orders, payments, billing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iPad-based ordering system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15755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ERP (Enterprise Resource Planning)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Integrates HR, inventory, finance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SAP Business One / similar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02323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CRM (Customer Relationship Management)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Manages customer loyalty &amp; feedback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App-based customer data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40383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DSS (Decision Support System)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Data analytics for forecasting &amp; menu optimization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BI dashboards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82011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Supply Chain IS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Stock control &amp; supplier coordination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Automated replenishment system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7114291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017C0-784F-C2C9-4C51-2CA1B05B3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AF680201-5F59-0546-599F-A1159D77EA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Slide 5 – Wagamama’s Core Information Systems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0E1916-1EE9-65AE-F9C5-BD53EB2DA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960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94C7D-4CCE-B104-58C4-A40A63810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Wagamama’s IS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6020D-FF29-47AF-A570-253C857DB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4C686943-F673-5375-9FF0-20B619C1EC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5467" y="3087711"/>
            <a:ext cx="7484741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Operational efficiency: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streamlined ordering and kitchen coordination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Data-driven decisions: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menu adjustments and staffing forecasts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Customer experience: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personalized offers via CRM &amp; mobile app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Reduced errors &amp; waste: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improved accuracy through automation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66C289D-D254-5011-B7D7-DF1327B72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840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0C58FCB-AB15-8F2D-ECB3-614828E43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EC704-D84B-E65A-1461-C5F449ED2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9" y="750626"/>
            <a:ext cx="5015852" cy="1805607"/>
          </a:xfrm>
        </p:spPr>
        <p:txBody>
          <a:bodyPr anchor="t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02D7F8CF-4400-D25E-1E55-17EE0E765C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9513" y="1590262"/>
            <a:ext cx="5933661" cy="519962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Laudon, K. C., &amp; Laudon, J. P. (2020).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Management information systems: Managing the digital firm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(16th ed.). Pearson.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— Core textbook: clear coverage of “What is an Information System?”, types of IS, and how IS creates business value.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2"/>
              </a:rPr>
              <a:t>Google Books+1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Davis, F. D. (1989). Perceived usefulness, perceived ease of use, and user acceptance of information technology.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MIS Quarterly, 13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(3), 319–340.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— Foundational theory (TAM) relevant to IS adoption and benefits (usefulness → value; ease of use → adoption). </a:t>
            </a:r>
            <a:r>
              <a:rPr kumimoji="0" lang="ar-SA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پارس‌مدیر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3"/>
              </a:rPr>
              <a:t>+1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DeLone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W. H., &amp; McLean, E. R. (2003). The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DeLone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and McLean model of information systems success: A ten-year update.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Journal of Management Information Systems, 19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(4), 9–30.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— Widely used framework for measuring IS success (system quality, information quality, service quality → net benefits).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4"/>
              </a:rPr>
              <a:t>Eldon Y. Li+1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Porter, M. E., &amp; Millar, V. E. (1985). How information gives you competitive advantage.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Harvard Business Review, 63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(4), 149–160.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— Classic article explaining how information and IS create strategic value and competitive advantage.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5"/>
              </a:rPr>
              <a:t>Harvard Business Review+1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Orlikowski, W. J. (1992). The duality of technology: Rethinking the concept of technology in organizations.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Organization Science, 3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(3), 398–427.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— Socio-technical perspective that helps explain how IS (tech + people/process) creates value and changes organizations.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6"/>
              </a:rPr>
              <a:t>dourish.com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Alter, S. (2008). Defining information systems as work systems: Implications for the IS field.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Communications of the Association for Information Systems, 23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Article 4.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— Useful alternative definition (work-system view) clarifying components and types of IS and linking them to organizational outcomes.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7"/>
              </a:rPr>
              <a:t>ResearchGate+1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Wagamama. (2024).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Wagamama annual report 2024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(FY2024 report). Wagamama (Holdings) Ltd.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— Primary source for Wagamama’s IT/digital initiatives, system integrations (POS, online ordering, delivery partnerships), and stated benefits/metrics.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8"/>
              </a:rPr>
              <a:t>DatoCMS+1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Roy, D. (2022). Restaurant analytics: Emerging practice and research.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Production and Operations Management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(special issue / article on restaurant analytics).</a:t>
            </a:r>
            <a:b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— Academic research on analytics, POS/tablet/tabletop tech and their operational benefits in restaurants (applies directly to Wagamama’s use of analytics &amp; POS).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9"/>
              </a:rPr>
              <a:t>Wiley Online Library+1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4C6D47F-9CA7-0F8E-CD7C-772991CF0B96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22722" r="27278"/>
          <a:stretch>
            <a:fillRect/>
          </a:stretch>
        </p:blipFill>
        <p:spPr>
          <a:xfrm>
            <a:off x="6096000" y="10"/>
            <a:ext cx="6096000" cy="6857990"/>
          </a:xfrm>
          <a:custGeom>
            <a:avLst/>
            <a:gdLst/>
            <a:ahLst/>
            <a:cxnLst/>
            <a:rect l="l" t="t" r="r" b="b"/>
            <a:pathLst>
              <a:path w="6096000" h="6858000">
                <a:moveTo>
                  <a:pt x="677913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close/>
              </a:path>
            </a:pathLst>
          </a:cu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43A607-CA8C-E146-B6D2-30B2832E9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2332187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EC1097-D44D-D506-7B4D-A566932A3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545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1E0E5-28D3-5FF9-5028-D1236812C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23729-420A-3AD1-0BD0-DCF7B70F0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2332187@student.uwtsd.ac.uk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6674B2-0B23-17B6-309F-D831A30C7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2332187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5CD25-11B9-61E1-2B88-FAE988717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199494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Custom 8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602636BD-A055-489B-83EC-AD971B7E5F9C}" vid="{CD33A9BC-C4B5-4F36-8A14-490DC4E38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1AB1221ACE1F46A9B011090C064A7D" ma:contentTypeVersion="10" ma:contentTypeDescription="Create a new document." ma:contentTypeScope="" ma:versionID="2a2b9c1bcae8db7616d36714a0177b25">
  <xsd:schema xmlns:xsd="http://www.w3.org/2001/XMLSchema" xmlns:xs="http://www.w3.org/2001/XMLSchema" xmlns:p="http://schemas.microsoft.com/office/2006/metadata/properties" xmlns:ns3="6b39b6f0-a755-40b3-9925-0d4bddb9b830" targetNamespace="http://schemas.microsoft.com/office/2006/metadata/properties" ma:root="true" ma:fieldsID="7143a6f98f8d27aea1d6121849db16c4" ns3:_="">
    <xsd:import namespace="6b39b6f0-a755-40b3-9925-0d4bddb9b83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39b6f0-a755-40b3-9925-0d4bddb9b83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b39b6f0-a755-40b3-9925-0d4bddb9b830" xsi:nil="true"/>
  </documentManagement>
</p:properties>
</file>

<file path=customXml/itemProps1.xml><?xml version="1.0" encoding="utf-8"?>
<ds:datastoreItem xmlns:ds="http://schemas.openxmlformats.org/officeDocument/2006/customXml" ds:itemID="{582662A0-76C3-4F64-9DA4-1FD09B59656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6299EC-7CBE-468D-A2AB-9FE3ADF8FD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b39b6f0-a755-40b3-9925-0d4bddb9b8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64EB908-5763-4DE3-94B7-F58731405C88}">
  <ds:schemaRefs>
    <ds:schemaRef ds:uri="http://schemas.microsoft.com/office/2006/metadata/properties"/>
    <ds:schemaRef ds:uri="http://purl.org/dc/terms/"/>
    <ds:schemaRef ds:uri="http://purl.org/dc/dcmitype/"/>
    <ds:schemaRef ds:uri="http://schemas.microsoft.com/office/2006/documentManagement/types"/>
    <ds:schemaRef ds:uri="6b39b6f0-a755-40b3-9925-0d4bddb9b830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843</Words>
  <Application>Microsoft Office PowerPoint</Application>
  <PresentationFormat>Widescreen</PresentationFormat>
  <Paragraphs>87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Neue Haas Grotesk Text Pro</vt:lpstr>
      <vt:lpstr>DylanVTI</vt:lpstr>
      <vt:lpstr>Introduce Information System</vt:lpstr>
      <vt:lpstr>What is an Information System?</vt:lpstr>
      <vt:lpstr>Types of Information Systems (examples)</vt:lpstr>
      <vt:lpstr>How IS creates value</vt:lpstr>
      <vt:lpstr>About Wagamama</vt:lpstr>
      <vt:lpstr>Wagamama’s Core Information Systems</vt:lpstr>
      <vt:lpstr>Benefits of Wagamama’s IS</vt:lpstr>
      <vt:lpstr>References</vt:lpstr>
      <vt:lpstr>Any question?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Pavel Kutnohorsky (2332187)</dc:creator>
  <cp:lastModifiedBy>Pavel Kutnohorsky (2332187)</cp:lastModifiedBy>
  <cp:revision>1</cp:revision>
  <dcterms:created xsi:type="dcterms:W3CDTF">2025-11-11T17:04:35Z</dcterms:created>
  <dcterms:modified xsi:type="dcterms:W3CDTF">2025-11-11T17:53:34Z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0x010100F81AB1221ACE1F46A9B011090C064A7D</vt:lpwstr>
  </property>
</Properties>
</file>