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3"/>
  </p:notesMasterIdLst>
  <p:sldIdLst>
    <p:sldId id="257" r:id="rId2"/>
  </p:sldIdLst>
  <p:sldSz cx="15113000" cy="10693400"/>
  <p:notesSz cx="6858000" cy="9144000"/>
  <p:embeddedFontLst>
    <p:embeddedFont>
      <p:font typeface="Times New Roman Bold" panose="02020803070505020304" pitchFamily="18" charset="0"/>
      <p:regular r:id="rId4"/>
      <p:bold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3595" autoAdjust="0"/>
  </p:normalViewPr>
  <p:slideViewPr>
    <p:cSldViewPr>
      <p:cViewPr>
        <p:scale>
          <a:sx n="62" d="100"/>
          <a:sy n="62" d="100"/>
        </p:scale>
        <p:origin x="468"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83D013-226F-4F2A-81A9-79CB51BC39E1}" type="datetimeFigureOut">
              <a:rPr lang="en-GB" smtClean="0"/>
              <a:t>08/03/2026</a:t>
            </a:fld>
            <a:endParaRPr lang="en-GB"/>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C3AD2B-54D8-492D-9AA5-6D12B4E6B022}" type="slidenum">
              <a:rPr lang="en-GB" smtClean="0"/>
              <a:t>‹#›</a:t>
            </a:fld>
            <a:endParaRPr lang="en-GB"/>
          </a:p>
        </p:txBody>
      </p:sp>
    </p:spTree>
    <p:extLst>
      <p:ext uri="{BB962C8B-B14F-4D97-AF65-F5344CB8AC3E}">
        <p14:creationId xmlns:p14="http://schemas.microsoft.com/office/powerpoint/2010/main" val="2918581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FDBFD-94BA-9805-36A5-B8CA9175C8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85254D-BE1B-8D9B-5659-31B41D690C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24BA5-400A-7D0C-366B-DF96E6D9A453}"/>
              </a:ext>
            </a:extLst>
          </p:cNvPr>
          <p:cNvSpPr>
            <a:spLocks noGrp="1"/>
          </p:cNvSpPr>
          <p:nvPr>
            <p:ph type="body" idx="1"/>
          </p:nvPr>
        </p:nvSpPr>
        <p:spPr/>
        <p:txBody>
          <a:bodyPr/>
          <a:lstStyle/>
          <a:p>
            <a:br>
              <a:rPr lang="en-GB" dirty="0"/>
            </a:br>
            <a:endParaRPr lang="en-GB" dirty="0"/>
          </a:p>
        </p:txBody>
      </p:sp>
      <p:sp>
        <p:nvSpPr>
          <p:cNvPr id="4" name="Slide Number Placeholder 3">
            <a:extLst>
              <a:ext uri="{FF2B5EF4-FFF2-40B4-BE49-F238E27FC236}">
                <a16:creationId xmlns:a16="http://schemas.microsoft.com/office/drawing/2014/main" id="{51D6A419-9978-F286-AEAC-55A913805C0F}"/>
              </a:ext>
            </a:extLst>
          </p:cNvPr>
          <p:cNvSpPr>
            <a:spLocks noGrp="1"/>
          </p:cNvSpPr>
          <p:nvPr>
            <p:ph type="sldNum" sz="quarter" idx="5"/>
          </p:nvPr>
        </p:nvSpPr>
        <p:spPr/>
        <p:txBody>
          <a:bodyPr/>
          <a:lstStyle/>
          <a:p>
            <a:fld id="{E2C3AD2B-54D8-492D-9AA5-6D12B4E6B022}" type="slidenum">
              <a:rPr lang="en-GB" smtClean="0"/>
              <a:t>1</a:t>
            </a:fld>
            <a:endParaRPr lang="en-GB"/>
          </a:p>
        </p:txBody>
      </p:sp>
    </p:spTree>
    <p:extLst>
      <p:ext uri="{BB962C8B-B14F-4D97-AF65-F5344CB8AC3E}">
        <p14:creationId xmlns:p14="http://schemas.microsoft.com/office/powerpoint/2010/main" val="3535121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111/jcv2.12009" TargetMode="External"/><Relationship Id="rId3" Type="http://schemas.openxmlformats.org/officeDocument/2006/relationships/image" Target="../media/image1.png"/><Relationship Id="rId7" Type="http://schemas.openxmlformats.org/officeDocument/2006/relationships/hyperlink" Target="https://doi.org/10.3390/ijerph18031062"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oi.org/10.1016/j.childyouth.2023.107367" TargetMode="External"/><Relationship Id="rId5" Type="http://schemas.openxmlformats.org/officeDocument/2006/relationships/hyperlink" Target="https://doi.org/10.22105/ad338t15" TargetMode="External"/><Relationship Id="rId4" Type="http://schemas.openxmlformats.org/officeDocument/2006/relationships/hyperlink" Target="mailto:2505012@student.uwtsd.ac.uk" TargetMode="External"/><Relationship Id="rId9" Type="http://schemas.openxmlformats.org/officeDocument/2006/relationships/hyperlink" Target="https://doi.org/10.1016/j.ssmph.2023.1015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9D9D9"/>
        </a:solidFill>
        <a:effectLst/>
      </p:bgPr>
    </p:bg>
    <p:spTree>
      <p:nvGrpSpPr>
        <p:cNvPr id="1" name="">
          <a:extLst>
            <a:ext uri="{FF2B5EF4-FFF2-40B4-BE49-F238E27FC236}">
              <a16:creationId xmlns:a16="http://schemas.microsoft.com/office/drawing/2014/main" id="{FE3FA2B1-8350-9573-4EAD-270A63137D3C}"/>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22C52144-7D52-1259-31CB-5A85D1B69C29}"/>
              </a:ext>
            </a:extLst>
          </p:cNvPr>
          <p:cNvGrpSpPr/>
          <p:nvPr/>
        </p:nvGrpSpPr>
        <p:grpSpPr>
          <a:xfrm>
            <a:off x="0" y="1155700"/>
            <a:ext cx="5374341" cy="4816680"/>
            <a:chOff x="0" y="0"/>
            <a:chExt cx="1314023" cy="1525314"/>
          </a:xfrm>
          <a:solidFill>
            <a:schemeClr val="accent4">
              <a:lumMod val="40000"/>
              <a:lumOff val="60000"/>
            </a:schemeClr>
          </a:solidFill>
        </p:grpSpPr>
        <p:sp>
          <p:nvSpPr>
            <p:cNvPr id="6" name="Freeform 6">
              <a:extLst>
                <a:ext uri="{FF2B5EF4-FFF2-40B4-BE49-F238E27FC236}">
                  <a16:creationId xmlns:a16="http://schemas.microsoft.com/office/drawing/2014/main" id="{1B8B9489-9AC5-301D-008A-ABD88E88EAAB}"/>
                </a:ext>
              </a:extLst>
            </p:cNvPr>
            <p:cNvSpPr/>
            <p:nvPr/>
          </p:nvSpPr>
          <p:spPr>
            <a:xfrm>
              <a:off x="0" y="0"/>
              <a:ext cx="1314023" cy="1525314"/>
            </a:xfrm>
            <a:custGeom>
              <a:avLst/>
              <a:gdLst/>
              <a:ahLst/>
              <a:cxnLst/>
              <a:rect l="l" t="t" r="r" b="b"/>
              <a:pathLst>
                <a:path w="1314023" h="1525314">
                  <a:moveTo>
                    <a:pt x="79127" y="0"/>
                  </a:moveTo>
                  <a:lnTo>
                    <a:pt x="1234896" y="0"/>
                  </a:lnTo>
                  <a:cubicBezTo>
                    <a:pt x="1255882" y="0"/>
                    <a:pt x="1276008" y="8337"/>
                    <a:pt x="1290847" y="23176"/>
                  </a:cubicBezTo>
                  <a:cubicBezTo>
                    <a:pt x="1305687" y="38015"/>
                    <a:pt x="1314023" y="58141"/>
                    <a:pt x="1314023" y="79127"/>
                  </a:cubicBezTo>
                  <a:lnTo>
                    <a:pt x="1314023" y="1446187"/>
                  </a:lnTo>
                  <a:cubicBezTo>
                    <a:pt x="1314023" y="1467173"/>
                    <a:pt x="1305687" y="1487299"/>
                    <a:pt x="1290847" y="1502138"/>
                  </a:cubicBezTo>
                  <a:cubicBezTo>
                    <a:pt x="1276008" y="1516977"/>
                    <a:pt x="1255882" y="1525314"/>
                    <a:pt x="1234896" y="1525314"/>
                  </a:cubicBezTo>
                  <a:lnTo>
                    <a:pt x="79127" y="1525314"/>
                  </a:lnTo>
                  <a:cubicBezTo>
                    <a:pt x="58141" y="1525314"/>
                    <a:pt x="38015" y="1516977"/>
                    <a:pt x="23176" y="1502138"/>
                  </a:cubicBezTo>
                  <a:cubicBezTo>
                    <a:pt x="8337" y="1487299"/>
                    <a:pt x="0" y="1467173"/>
                    <a:pt x="0" y="1446187"/>
                  </a:cubicBezTo>
                  <a:lnTo>
                    <a:pt x="0" y="79127"/>
                  </a:lnTo>
                  <a:cubicBezTo>
                    <a:pt x="0" y="58141"/>
                    <a:pt x="8337" y="38015"/>
                    <a:pt x="23176" y="23176"/>
                  </a:cubicBezTo>
                  <a:cubicBezTo>
                    <a:pt x="38015" y="8337"/>
                    <a:pt x="58141" y="0"/>
                    <a:pt x="79127" y="0"/>
                  </a:cubicBezTo>
                  <a:close/>
                </a:path>
              </a:pathLst>
            </a:custGeom>
            <a:grpFill/>
          </p:spPr>
          <p:txBody>
            <a:bodyPr/>
            <a:lstStyle/>
            <a:p>
              <a:endParaRPr lang="en-IN"/>
            </a:p>
          </p:txBody>
        </p:sp>
        <p:sp>
          <p:nvSpPr>
            <p:cNvPr id="7" name="TextBox 7">
              <a:extLst>
                <a:ext uri="{FF2B5EF4-FFF2-40B4-BE49-F238E27FC236}">
                  <a16:creationId xmlns:a16="http://schemas.microsoft.com/office/drawing/2014/main" id="{E2CD782E-283C-CFAF-D2D7-C030E4831F8D}"/>
                </a:ext>
              </a:extLst>
            </p:cNvPr>
            <p:cNvSpPr txBox="1"/>
            <p:nvPr/>
          </p:nvSpPr>
          <p:spPr>
            <a:xfrm>
              <a:off x="0" y="-38100"/>
              <a:ext cx="1314023" cy="1563414"/>
            </a:xfrm>
            <a:prstGeom prst="rect">
              <a:avLst/>
            </a:prstGeom>
            <a:grpFill/>
          </p:spPr>
          <p:txBody>
            <a:bodyPr lIns="50800" tIns="50800" rIns="50800" bIns="50800" rtlCol="0" anchor="t"/>
            <a:lstStyle/>
            <a:p>
              <a:pPr algn="ctr">
                <a:lnSpc>
                  <a:spcPts val="1679"/>
                </a:lnSpc>
                <a:spcBef>
                  <a:spcPct val="0"/>
                </a:spcBef>
              </a:pPr>
              <a:endParaRPr/>
            </a:p>
          </p:txBody>
        </p:sp>
      </p:grpSp>
      <p:grpSp>
        <p:nvGrpSpPr>
          <p:cNvPr id="8" name="Group 8">
            <a:extLst>
              <a:ext uri="{FF2B5EF4-FFF2-40B4-BE49-F238E27FC236}">
                <a16:creationId xmlns:a16="http://schemas.microsoft.com/office/drawing/2014/main" id="{06B59893-3883-DF29-5EB8-4145D6975546}"/>
              </a:ext>
            </a:extLst>
          </p:cNvPr>
          <p:cNvGrpSpPr/>
          <p:nvPr/>
        </p:nvGrpSpPr>
        <p:grpSpPr>
          <a:xfrm>
            <a:off x="5404170" y="1079500"/>
            <a:ext cx="4743130" cy="5454083"/>
            <a:chOff x="0" y="0"/>
            <a:chExt cx="1187583" cy="1566474"/>
          </a:xfrm>
        </p:grpSpPr>
        <p:sp>
          <p:nvSpPr>
            <p:cNvPr id="9" name="Freeform 9">
              <a:extLst>
                <a:ext uri="{FF2B5EF4-FFF2-40B4-BE49-F238E27FC236}">
                  <a16:creationId xmlns:a16="http://schemas.microsoft.com/office/drawing/2014/main" id="{2917F899-6C17-89DD-A19A-59FDC640B710}"/>
                </a:ext>
              </a:extLst>
            </p:cNvPr>
            <p:cNvSpPr/>
            <p:nvPr/>
          </p:nvSpPr>
          <p:spPr>
            <a:xfrm>
              <a:off x="0" y="0"/>
              <a:ext cx="1187583" cy="1566474"/>
            </a:xfrm>
            <a:custGeom>
              <a:avLst/>
              <a:gdLst/>
              <a:ahLst/>
              <a:cxnLst/>
              <a:rect l="l" t="t" r="r" b="b"/>
              <a:pathLst>
                <a:path w="1187583" h="1566474">
                  <a:moveTo>
                    <a:pt x="87552" y="0"/>
                  </a:moveTo>
                  <a:lnTo>
                    <a:pt x="1100031" y="0"/>
                  </a:lnTo>
                  <a:cubicBezTo>
                    <a:pt x="1148385" y="0"/>
                    <a:pt x="1187583" y="39198"/>
                    <a:pt x="1187583" y="87552"/>
                  </a:cubicBezTo>
                  <a:lnTo>
                    <a:pt x="1187583" y="1478923"/>
                  </a:lnTo>
                  <a:cubicBezTo>
                    <a:pt x="1187583" y="1527276"/>
                    <a:pt x="1148385" y="1566474"/>
                    <a:pt x="1100031" y="1566474"/>
                  </a:cubicBezTo>
                  <a:lnTo>
                    <a:pt x="87552" y="1566474"/>
                  </a:lnTo>
                  <a:cubicBezTo>
                    <a:pt x="39198" y="1566474"/>
                    <a:pt x="0" y="1527276"/>
                    <a:pt x="0" y="1478923"/>
                  </a:cubicBezTo>
                  <a:lnTo>
                    <a:pt x="0" y="87552"/>
                  </a:lnTo>
                  <a:cubicBezTo>
                    <a:pt x="0" y="39198"/>
                    <a:pt x="39198" y="0"/>
                    <a:pt x="87552" y="0"/>
                  </a:cubicBezTo>
                  <a:close/>
                </a:path>
              </a:pathLst>
            </a:custGeom>
            <a:solidFill>
              <a:srgbClr val="C1FF72"/>
            </a:solidFill>
          </p:spPr>
          <p:txBody>
            <a:bodyPr/>
            <a:lstStyle/>
            <a:p>
              <a:endParaRPr lang="en-IN"/>
            </a:p>
          </p:txBody>
        </p:sp>
        <p:sp>
          <p:nvSpPr>
            <p:cNvPr id="10" name="TextBox 10">
              <a:extLst>
                <a:ext uri="{FF2B5EF4-FFF2-40B4-BE49-F238E27FC236}">
                  <a16:creationId xmlns:a16="http://schemas.microsoft.com/office/drawing/2014/main" id="{50E06031-15FA-73E6-5C3E-B1C8573875A8}"/>
                </a:ext>
              </a:extLst>
            </p:cNvPr>
            <p:cNvSpPr txBox="1"/>
            <p:nvPr/>
          </p:nvSpPr>
          <p:spPr>
            <a:xfrm>
              <a:off x="0" y="-38100"/>
              <a:ext cx="1187583" cy="1604574"/>
            </a:xfrm>
            <a:prstGeom prst="rect">
              <a:avLst/>
            </a:prstGeom>
          </p:spPr>
          <p:txBody>
            <a:bodyPr lIns="50800" tIns="50800" rIns="50800" bIns="50800" rtlCol="0" anchor="t"/>
            <a:lstStyle/>
            <a:p>
              <a:pPr algn="ctr">
                <a:lnSpc>
                  <a:spcPts val="1679"/>
                </a:lnSpc>
                <a:spcBef>
                  <a:spcPct val="0"/>
                </a:spcBef>
              </a:pPr>
              <a:endParaRPr/>
            </a:p>
          </p:txBody>
        </p:sp>
      </p:grpSp>
      <p:sp>
        <p:nvSpPr>
          <p:cNvPr id="13" name="TextBox 13">
            <a:extLst>
              <a:ext uri="{FF2B5EF4-FFF2-40B4-BE49-F238E27FC236}">
                <a16:creationId xmlns:a16="http://schemas.microsoft.com/office/drawing/2014/main" id="{3F3426A0-70F6-43C5-78A9-6177300298EB}"/>
              </a:ext>
            </a:extLst>
          </p:cNvPr>
          <p:cNvSpPr txBox="1"/>
          <p:nvPr/>
        </p:nvSpPr>
        <p:spPr>
          <a:xfrm>
            <a:off x="10621239" y="5820740"/>
            <a:ext cx="4363986" cy="5084986"/>
          </a:xfrm>
          <a:prstGeom prst="rect">
            <a:avLst/>
          </a:prstGeom>
        </p:spPr>
        <p:txBody>
          <a:bodyPr lIns="50800" tIns="50800" rIns="50800" bIns="50800" rtlCol="0" anchor="t"/>
          <a:lstStyle/>
          <a:p>
            <a:pPr algn="ctr">
              <a:lnSpc>
                <a:spcPts val="1260"/>
              </a:lnSpc>
              <a:spcBef>
                <a:spcPct val="0"/>
              </a:spcBef>
            </a:pPr>
            <a:endParaRPr/>
          </a:p>
        </p:txBody>
      </p:sp>
      <p:grpSp>
        <p:nvGrpSpPr>
          <p:cNvPr id="14" name="Group 14">
            <a:extLst>
              <a:ext uri="{FF2B5EF4-FFF2-40B4-BE49-F238E27FC236}">
                <a16:creationId xmlns:a16="http://schemas.microsoft.com/office/drawing/2014/main" id="{1073E8E7-ABA6-9EBE-5181-A07DB359EF09}"/>
              </a:ext>
            </a:extLst>
          </p:cNvPr>
          <p:cNvGrpSpPr/>
          <p:nvPr/>
        </p:nvGrpSpPr>
        <p:grpSpPr>
          <a:xfrm>
            <a:off x="10239235" y="1035075"/>
            <a:ext cx="4708665" cy="5759425"/>
            <a:chOff x="0" y="-38100"/>
            <a:chExt cx="1193167" cy="1270707"/>
          </a:xfrm>
        </p:grpSpPr>
        <p:sp>
          <p:nvSpPr>
            <p:cNvPr id="15" name="Freeform 15">
              <a:extLst>
                <a:ext uri="{FF2B5EF4-FFF2-40B4-BE49-F238E27FC236}">
                  <a16:creationId xmlns:a16="http://schemas.microsoft.com/office/drawing/2014/main" id="{0ED45407-20E4-5A66-9CC1-CB4866F3B8C1}"/>
                </a:ext>
              </a:extLst>
            </p:cNvPr>
            <p:cNvSpPr/>
            <p:nvPr/>
          </p:nvSpPr>
          <p:spPr>
            <a:xfrm>
              <a:off x="0" y="-33624"/>
              <a:ext cx="1193167" cy="1232607"/>
            </a:xfrm>
            <a:custGeom>
              <a:avLst/>
              <a:gdLst/>
              <a:ahLst/>
              <a:cxnLst/>
              <a:rect l="l" t="t" r="r" b="b"/>
              <a:pathLst>
                <a:path w="1193167" h="1232607">
                  <a:moveTo>
                    <a:pt x="87142" y="0"/>
                  </a:moveTo>
                  <a:lnTo>
                    <a:pt x="1106025" y="0"/>
                  </a:lnTo>
                  <a:cubicBezTo>
                    <a:pt x="1154152" y="0"/>
                    <a:pt x="1193167" y="39015"/>
                    <a:pt x="1193167" y="87142"/>
                  </a:cubicBezTo>
                  <a:lnTo>
                    <a:pt x="1193167" y="1145465"/>
                  </a:lnTo>
                  <a:cubicBezTo>
                    <a:pt x="1193167" y="1168576"/>
                    <a:pt x="1183986" y="1190741"/>
                    <a:pt x="1167644" y="1207083"/>
                  </a:cubicBezTo>
                  <a:cubicBezTo>
                    <a:pt x="1151302" y="1223426"/>
                    <a:pt x="1129137" y="1232607"/>
                    <a:pt x="1106025" y="1232607"/>
                  </a:cubicBezTo>
                  <a:lnTo>
                    <a:pt x="87142" y="1232607"/>
                  </a:lnTo>
                  <a:cubicBezTo>
                    <a:pt x="64030" y="1232607"/>
                    <a:pt x="41866" y="1223426"/>
                    <a:pt x="25523" y="1207083"/>
                  </a:cubicBezTo>
                  <a:cubicBezTo>
                    <a:pt x="9181" y="1190741"/>
                    <a:pt x="0" y="1168576"/>
                    <a:pt x="0" y="1145465"/>
                  </a:cubicBezTo>
                  <a:lnTo>
                    <a:pt x="0" y="87142"/>
                  </a:lnTo>
                  <a:cubicBezTo>
                    <a:pt x="0" y="64030"/>
                    <a:pt x="9181" y="41866"/>
                    <a:pt x="25523" y="25523"/>
                  </a:cubicBezTo>
                  <a:cubicBezTo>
                    <a:pt x="41866" y="9181"/>
                    <a:pt x="64030" y="0"/>
                    <a:pt x="87142" y="0"/>
                  </a:cubicBezTo>
                  <a:close/>
                </a:path>
              </a:pathLst>
            </a:custGeom>
            <a:gradFill rotWithShape="1">
              <a:gsLst>
                <a:gs pos="0">
                  <a:srgbClr val="89D957">
                    <a:alpha val="100000"/>
                  </a:srgbClr>
                </a:gs>
                <a:gs pos="100000">
                  <a:srgbClr val="C9E265">
                    <a:alpha val="100000"/>
                  </a:srgbClr>
                </a:gs>
              </a:gsLst>
              <a:lin ang="0"/>
            </a:gradFill>
          </p:spPr>
          <p:txBody>
            <a:bodyPr/>
            <a:lstStyle/>
            <a:p>
              <a:endParaRPr lang="en-IN"/>
            </a:p>
          </p:txBody>
        </p:sp>
        <p:sp>
          <p:nvSpPr>
            <p:cNvPr id="16" name="TextBox 16">
              <a:extLst>
                <a:ext uri="{FF2B5EF4-FFF2-40B4-BE49-F238E27FC236}">
                  <a16:creationId xmlns:a16="http://schemas.microsoft.com/office/drawing/2014/main" id="{913D168D-200D-EF53-B7DC-4B74E665213D}"/>
                </a:ext>
              </a:extLst>
            </p:cNvPr>
            <p:cNvSpPr txBox="1"/>
            <p:nvPr/>
          </p:nvSpPr>
          <p:spPr>
            <a:xfrm>
              <a:off x="0" y="-38100"/>
              <a:ext cx="1193167" cy="1270707"/>
            </a:xfrm>
            <a:prstGeom prst="rect">
              <a:avLst/>
            </a:prstGeom>
          </p:spPr>
          <p:txBody>
            <a:bodyPr lIns="50800" tIns="50800" rIns="50800" bIns="50800" rtlCol="0" anchor="t"/>
            <a:lstStyle/>
            <a:p>
              <a:pPr algn="ctr">
                <a:lnSpc>
                  <a:spcPts val="1540"/>
                </a:lnSpc>
                <a:spcBef>
                  <a:spcPct val="0"/>
                </a:spcBef>
              </a:pPr>
              <a:endParaRPr/>
            </a:p>
          </p:txBody>
        </p:sp>
      </p:grpSp>
      <p:grpSp>
        <p:nvGrpSpPr>
          <p:cNvPr id="17" name="Group 17">
            <a:extLst>
              <a:ext uri="{FF2B5EF4-FFF2-40B4-BE49-F238E27FC236}">
                <a16:creationId xmlns:a16="http://schemas.microsoft.com/office/drawing/2014/main" id="{82690350-B092-353E-9E18-CBB5117660D4}"/>
              </a:ext>
            </a:extLst>
          </p:cNvPr>
          <p:cNvGrpSpPr/>
          <p:nvPr/>
        </p:nvGrpSpPr>
        <p:grpSpPr>
          <a:xfrm>
            <a:off x="5460111" y="6642100"/>
            <a:ext cx="9659889" cy="4051302"/>
            <a:chOff x="0" y="-38100"/>
            <a:chExt cx="2514706" cy="830622"/>
          </a:xfrm>
          <a:solidFill>
            <a:schemeClr val="accent4">
              <a:lumMod val="60000"/>
              <a:lumOff val="40000"/>
            </a:schemeClr>
          </a:solidFill>
        </p:grpSpPr>
        <p:sp>
          <p:nvSpPr>
            <p:cNvPr id="18" name="Freeform 18">
              <a:extLst>
                <a:ext uri="{FF2B5EF4-FFF2-40B4-BE49-F238E27FC236}">
                  <a16:creationId xmlns:a16="http://schemas.microsoft.com/office/drawing/2014/main" id="{B903DD8F-5A0F-3377-97EA-A60E1A4EBD5E}"/>
                </a:ext>
              </a:extLst>
            </p:cNvPr>
            <p:cNvSpPr/>
            <p:nvPr/>
          </p:nvSpPr>
          <p:spPr>
            <a:xfrm>
              <a:off x="1137327" y="-28444"/>
              <a:ext cx="1377379" cy="820966"/>
            </a:xfrm>
            <a:custGeom>
              <a:avLst/>
              <a:gdLst/>
              <a:ahLst/>
              <a:cxnLst/>
              <a:rect l="l" t="t" r="r" b="b"/>
              <a:pathLst>
                <a:path w="1377379" h="755870">
                  <a:moveTo>
                    <a:pt x="75487" y="0"/>
                  </a:moveTo>
                  <a:lnTo>
                    <a:pt x="1301892" y="0"/>
                  </a:lnTo>
                  <a:cubicBezTo>
                    <a:pt x="1321913" y="0"/>
                    <a:pt x="1341113" y="7953"/>
                    <a:pt x="1355270" y="22110"/>
                  </a:cubicBezTo>
                  <a:cubicBezTo>
                    <a:pt x="1369426" y="36266"/>
                    <a:pt x="1377379" y="55467"/>
                    <a:pt x="1377379" y="75487"/>
                  </a:cubicBezTo>
                  <a:lnTo>
                    <a:pt x="1377379" y="680382"/>
                  </a:lnTo>
                  <a:cubicBezTo>
                    <a:pt x="1377379" y="700403"/>
                    <a:pt x="1369426" y="719603"/>
                    <a:pt x="1355270" y="733760"/>
                  </a:cubicBezTo>
                  <a:cubicBezTo>
                    <a:pt x="1341113" y="747917"/>
                    <a:pt x="1321913" y="755870"/>
                    <a:pt x="1301892" y="755870"/>
                  </a:cubicBezTo>
                  <a:lnTo>
                    <a:pt x="75487" y="755870"/>
                  </a:lnTo>
                  <a:cubicBezTo>
                    <a:pt x="55467" y="755870"/>
                    <a:pt x="36266" y="747917"/>
                    <a:pt x="22110" y="733760"/>
                  </a:cubicBezTo>
                  <a:cubicBezTo>
                    <a:pt x="7953" y="719603"/>
                    <a:pt x="0" y="700403"/>
                    <a:pt x="0" y="680382"/>
                  </a:cubicBezTo>
                  <a:lnTo>
                    <a:pt x="0" y="75487"/>
                  </a:lnTo>
                  <a:cubicBezTo>
                    <a:pt x="0" y="55467"/>
                    <a:pt x="7953" y="36266"/>
                    <a:pt x="22110" y="22110"/>
                  </a:cubicBezTo>
                  <a:cubicBezTo>
                    <a:pt x="36266" y="7953"/>
                    <a:pt x="55467" y="0"/>
                    <a:pt x="75487" y="0"/>
                  </a:cubicBezTo>
                  <a:close/>
                </a:path>
              </a:pathLst>
            </a:custGeom>
            <a:grpFill/>
          </p:spPr>
          <p:txBody>
            <a:bodyPr/>
            <a:lstStyle/>
            <a:p>
              <a:endParaRPr lang="en-IN" dirty="0"/>
            </a:p>
          </p:txBody>
        </p:sp>
        <p:sp>
          <p:nvSpPr>
            <p:cNvPr id="19" name="TextBox 19">
              <a:extLst>
                <a:ext uri="{FF2B5EF4-FFF2-40B4-BE49-F238E27FC236}">
                  <a16:creationId xmlns:a16="http://schemas.microsoft.com/office/drawing/2014/main" id="{14FA9086-FD97-F7D7-F98B-5C9DA4CE4748}"/>
                </a:ext>
              </a:extLst>
            </p:cNvPr>
            <p:cNvSpPr txBox="1"/>
            <p:nvPr/>
          </p:nvSpPr>
          <p:spPr>
            <a:xfrm>
              <a:off x="0" y="-38100"/>
              <a:ext cx="1377379" cy="793970"/>
            </a:xfrm>
            <a:prstGeom prst="rect">
              <a:avLst/>
            </a:prstGeom>
            <a:grpFill/>
          </p:spPr>
          <p:txBody>
            <a:bodyPr lIns="50800" tIns="50800" rIns="50800" bIns="50800" rtlCol="0" anchor="t"/>
            <a:lstStyle/>
            <a:p>
              <a:pPr algn="ctr">
                <a:lnSpc>
                  <a:spcPts val="1680"/>
                </a:lnSpc>
                <a:spcBef>
                  <a:spcPct val="0"/>
                </a:spcBef>
              </a:pPr>
              <a:endParaRPr/>
            </a:p>
          </p:txBody>
        </p:sp>
      </p:grpSp>
      <p:grpSp>
        <p:nvGrpSpPr>
          <p:cNvPr id="20" name="Group 20">
            <a:extLst>
              <a:ext uri="{FF2B5EF4-FFF2-40B4-BE49-F238E27FC236}">
                <a16:creationId xmlns:a16="http://schemas.microsoft.com/office/drawing/2014/main" id="{81D52E3E-93E9-6D5F-0742-C942C859A901}"/>
              </a:ext>
            </a:extLst>
          </p:cNvPr>
          <p:cNvGrpSpPr/>
          <p:nvPr/>
        </p:nvGrpSpPr>
        <p:grpSpPr>
          <a:xfrm>
            <a:off x="3822700" y="6489700"/>
            <a:ext cx="5901632" cy="4203700"/>
            <a:chOff x="0" y="-38100"/>
            <a:chExt cx="1393564" cy="815140"/>
          </a:xfrm>
        </p:grpSpPr>
        <p:sp>
          <p:nvSpPr>
            <p:cNvPr id="21" name="Freeform 21">
              <a:extLst>
                <a:ext uri="{FF2B5EF4-FFF2-40B4-BE49-F238E27FC236}">
                  <a16:creationId xmlns:a16="http://schemas.microsoft.com/office/drawing/2014/main" id="{847828B3-FE8E-1E3E-70E4-C51FF4B2EEA3}"/>
                </a:ext>
              </a:extLst>
            </p:cNvPr>
            <p:cNvSpPr/>
            <p:nvPr/>
          </p:nvSpPr>
          <p:spPr>
            <a:xfrm>
              <a:off x="39166" y="-23089"/>
              <a:ext cx="1354398" cy="800129"/>
            </a:xfrm>
            <a:custGeom>
              <a:avLst/>
              <a:gdLst/>
              <a:ahLst/>
              <a:cxnLst/>
              <a:rect l="l" t="t" r="r" b="b"/>
              <a:pathLst>
                <a:path w="1377379" h="755870">
                  <a:moveTo>
                    <a:pt x="75487" y="0"/>
                  </a:moveTo>
                  <a:lnTo>
                    <a:pt x="1301892" y="0"/>
                  </a:lnTo>
                  <a:cubicBezTo>
                    <a:pt x="1321913" y="0"/>
                    <a:pt x="1341113" y="7953"/>
                    <a:pt x="1355270" y="22110"/>
                  </a:cubicBezTo>
                  <a:cubicBezTo>
                    <a:pt x="1369426" y="36266"/>
                    <a:pt x="1377379" y="55467"/>
                    <a:pt x="1377379" y="75487"/>
                  </a:cubicBezTo>
                  <a:lnTo>
                    <a:pt x="1377379" y="680382"/>
                  </a:lnTo>
                  <a:cubicBezTo>
                    <a:pt x="1377379" y="700403"/>
                    <a:pt x="1369426" y="719603"/>
                    <a:pt x="1355270" y="733760"/>
                  </a:cubicBezTo>
                  <a:cubicBezTo>
                    <a:pt x="1341113" y="747917"/>
                    <a:pt x="1321913" y="755870"/>
                    <a:pt x="1301892" y="755870"/>
                  </a:cubicBezTo>
                  <a:lnTo>
                    <a:pt x="75487" y="755870"/>
                  </a:lnTo>
                  <a:cubicBezTo>
                    <a:pt x="55467" y="755870"/>
                    <a:pt x="36266" y="747917"/>
                    <a:pt x="22110" y="733760"/>
                  </a:cubicBezTo>
                  <a:cubicBezTo>
                    <a:pt x="7953" y="719603"/>
                    <a:pt x="0" y="700403"/>
                    <a:pt x="0" y="680382"/>
                  </a:cubicBezTo>
                  <a:lnTo>
                    <a:pt x="0" y="75487"/>
                  </a:lnTo>
                  <a:cubicBezTo>
                    <a:pt x="0" y="55467"/>
                    <a:pt x="7953" y="36266"/>
                    <a:pt x="22110" y="22110"/>
                  </a:cubicBezTo>
                  <a:cubicBezTo>
                    <a:pt x="36266" y="7953"/>
                    <a:pt x="55467" y="0"/>
                    <a:pt x="75487" y="0"/>
                  </a:cubicBezTo>
                  <a:close/>
                </a:path>
              </a:pathLst>
            </a:custGeom>
            <a:solidFill>
              <a:srgbClr val="8A669D"/>
            </a:solidFill>
          </p:spPr>
          <p:txBody>
            <a:bodyPr/>
            <a:lstStyle/>
            <a:p>
              <a:endParaRPr lang="en-IN" dirty="0"/>
            </a:p>
          </p:txBody>
        </p:sp>
        <p:sp>
          <p:nvSpPr>
            <p:cNvPr id="22" name="TextBox 22">
              <a:extLst>
                <a:ext uri="{FF2B5EF4-FFF2-40B4-BE49-F238E27FC236}">
                  <a16:creationId xmlns:a16="http://schemas.microsoft.com/office/drawing/2014/main" id="{D4639C5C-E5A2-32D6-22CE-2021CDB95753}"/>
                </a:ext>
              </a:extLst>
            </p:cNvPr>
            <p:cNvSpPr txBox="1"/>
            <p:nvPr/>
          </p:nvSpPr>
          <p:spPr>
            <a:xfrm>
              <a:off x="0" y="-38100"/>
              <a:ext cx="1377379" cy="793970"/>
            </a:xfrm>
            <a:prstGeom prst="rect">
              <a:avLst/>
            </a:prstGeom>
          </p:spPr>
          <p:txBody>
            <a:bodyPr lIns="50800" tIns="50800" rIns="50800" bIns="50800" rtlCol="0" anchor="t"/>
            <a:lstStyle/>
            <a:p>
              <a:pPr algn="ctr">
                <a:lnSpc>
                  <a:spcPts val="1680"/>
                </a:lnSpc>
                <a:spcBef>
                  <a:spcPct val="0"/>
                </a:spcBef>
              </a:pPr>
              <a:endParaRPr/>
            </a:p>
          </p:txBody>
        </p:sp>
      </p:grpSp>
      <p:sp>
        <p:nvSpPr>
          <p:cNvPr id="23" name="Freeform 23">
            <a:extLst>
              <a:ext uri="{FF2B5EF4-FFF2-40B4-BE49-F238E27FC236}">
                <a16:creationId xmlns:a16="http://schemas.microsoft.com/office/drawing/2014/main" id="{B1721158-66DC-EBDC-9D44-E032C7D921D7}"/>
              </a:ext>
            </a:extLst>
          </p:cNvPr>
          <p:cNvSpPr/>
          <p:nvPr/>
        </p:nvSpPr>
        <p:spPr>
          <a:xfrm>
            <a:off x="1" y="5996784"/>
            <a:ext cx="3930328" cy="4696615"/>
          </a:xfrm>
          <a:custGeom>
            <a:avLst/>
            <a:gdLst/>
            <a:ahLst/>
            <a:cxnLst/>
            <a:rect l="l" t="t" r="r" b="b"/>
            <a:pathLst>
              <a:path w="4327132" h="2066329">
                <a:moveTo>
                  <a:pt x="0" y="0"/>
                </a:moveTo>
                <a:lnTo>
                  <a:pt x="4327132" y="0"/>
                </a:lnTo>
                <a:lnTo>
                  <a:pt x="4327132" y="2066329"/>
                </a:lnTo>
                <a:lnTo>
                  <a:pt x="0" y="2066329"/>
                </a:lnTo>
                <a:lnTo>
                  <a:pt x="0" y="0"/>
                </a:lnTo>
                <a:close/>
              </a:path>
            </a:pathLst>
          </a:custGeom>
          <a:blipFill>
            <a:blip r:embed="rId3"/>
            <a:stretch>
              <a:fillRect l="-808" r="-808" b="-24487"/>
            </a:stretch>
          </a:blipFill>
        </p:spPr>
        <p:txBody>
          <a:bodyPr/>
          <a:lstStyle/>
          <a:p>
            <a:endParaRPr lang="en-IN" dirty="0"/>
          </a:p>
        </p:txBody>
      </p:sp>
      <p:sp>
        <p:nvSpPr>
          <p:cNvPr id="24" name="TextBox 24">
            <a:extLst>
              <a:ext uri="{FF2B5EF4-FFF2-40B4-BE49-F238E27FC236}">
                <a16:creationId xmlns:a16="http://schemas.microsoft.com/office/drawing/2014/main" id="{939FB5C8-190D-876C-0512-5494751E6F33}"/>
              </a:ext>
            </a:extLst>
          </p:cNvPr>
          <p:cNvSpPr txBox="1"/>
          <p:nvPr/>
        </p:nvSpPr>
        <p:spPr>
          <a:xfrm>
            <a:off x="10453662" y="1209904"/>
            <a:ext cx="4363986" cy="4964436"/>
          </a:xfrm>
          <a:prstGeom prst="rect">
            <a:avLst/>
          </a:prstGeom>
        </p:spPr>
        <p:txBody>
          <a:bodyPr wrap="square" lIns="0" tIns="0" rIns="0" bIns="0" rtlCol="0" anchor="t">
            <a:spAutoFit/>
          </a:bodyPr>
          <a:lstStyle/>
          <a:p>
            <a:pPr algn="just">
              <a:lnSpc>
                <a:spcPts val="1679"/>
              </a:lnSpc>
              <a:spcBef>
                <a:spcPct val="0"/>
              </a:spcBef>
            </a:pPr>
            <a:r>
              <a:rPr lang="en-US" sz="1150" b="1" dirty="0">
                <a:latin typeface="Times New Roman" panose="02020603050405020304" pitchFamily="18" charset="0"/>
                <a:ea typeface="Times New Roman Bold"/>
                <a:cs typeface="Times New Roman" panose="02020603050405020304" pitchFamily="18" charset="0"/>
                <a:sym typeface="Times New Roman Bold"/>
              </a:rPr>
              <a:t>3. Rationale </a:t>
            </a:r>
          </a:p>
          <a:p>
            <a:pPr algn="just">
              <a:lnSpc>
                <a:spcPct val="150000"/>
              </a:lnSpc>
            </a:pPr>
            <a:r>
              <a:rPr lang="en-GB" sz="1150" dirty="0">
                <a:latin typeface="Times New Roman" panose="02020603050405020304" pitchFamily="18" charset="0"/>
                <a:cs typeface="Times New Roman" panose="02020603050405020304" pitchFamily="18" charset="0"/>
              </a:rPr>
              <a:t>Mental health among children has become a highly important issue in the United Kingdom (Watson </a:t>
            </a:r>
            <a:r>
              <a:rPr lang="en-GB" sz="1150" i="1" dirty="0">
                <a:latin typeface="Times New Roman" panose="02020603050405020304" pitchFamily="18" charset="0"/>
                <a:cs typeface="Times New Roman" panose="02020603050405020304" pitchFamily="18" charset="0"/>
              </a:rPr>
              <a:t>et al.</a:t>
            </a:r>
            <a:r>
              <a:rPr lang="en-GB" sz="1150" dirty="0">
                <a:latin typeface="Times New Roman" panose="02020603050405020304" pitchFamily="18" charset="0"/>
                <a:cs typeface="Times New Roman" panose="02020603050405020304" pitchFamily="18" charset="0"/>
              </a:rPr>
              <a:t> 2021). There are indicators that emotional and behavioural problems tend to appear at an early stage of childhood (Ogundele </a:t>
            </a:r>
            <a:r>
              <a:rPr lang="en-GB" sz="1150" i="1" dirty="0">
                <a:latin typeface="Times New Roman" panose="02020603050405020304" pitchFamily="18" charset="0"/>
                <a:cs typeface="Times New Roman" panose="02020603050405020304" pitchFamily="18" charset="0"/>
              </a:rPr>
              <a:t>et al</a:t>
            </a:r>
            <a:r>
              <a:rPr lang="en-GB" sz="1150" dirty="0">
                <a:latin typeface="Times New Roman" panose="02020603050405020304" pitchFamily="18" charset="0"/>
                <a:cs typeface="Times New Roman" panose="02020603050405020304" pitchFamily="18" charset="0"/>
              </a:rPr>
              <a:t> 2018). Therefore, early detection and treatment are necessary for the development of mild mental issues to serious ones in the future (Colizzi, 2020). The study has shown that the mental health outcomes of children are dependent on a range of social and economic factors, such as family income (Yang </a:t>
            </a:r>
            <a:r>
              <a:rPr lang="en-GB" sz="1150" i="1" dirty="0">
                <a:latin typeface="Times New Roman" panose="02020603050405020304" pitchFamily="18" charset="0"/>
                <a:cs typeface="Times New Roman" panose="02020603050405020304" pitchFamily="18" charset="0"/>
              </a:rPr>
              <a:t>et al.</a:t>
            </a:r>
            <a:r>
              <a:rPr lang="en-GB" sz="1150" dirty="0">
                <a:latin typeface="Times New Roman" panose="02020603050405020304" pitchFamily="18" charset="0"/>
                <a:cs typeface="Times New Roman" panose="02020603050405020304" pitchFamily="18" charset="0"/>
              </a:rPr>
              <a:t> 2025). The living conditions may also cause mental development inequalities in the early childhood period and adolescence (Yang </a:t>
            </a:r>
            <a:r>
              <a:rPr lang="en-GB" sz="1150" i="1" dirty="0">
                <a:latin typeface="Times New Roman" panose="02020603050405020304" pitchFamily="18" charset="0"/>
                <a:cs typeface="Times New Roman" panose="02020603050405020304" pitchFamily="18" charset="0"/>
              </a:rPr>
              <a:t>et al.</a:t>
            </a:r>
            <a:r>
              <a:rPr lang="en-GB" sz="1150" dirty="0">
                <a:latin typeface="Times New Roman" panose="02020603050405020304" pitchFamily="18" charset="0"/>
                <a:cs typeface="Times New Roman" panose="02020603050405020304" pitchFamily="18" charset="0"/>
              </a:rPr>
              <a:t> 2023). In addition, recent research has also pointed to the increased mental health symptoms in children and adolescents due to external stress (</a:t>
            </a:r>
            <a:r>
              <a:rPr lang="en-GB" sz="1150" dirty="0" err="1">
                <a:latin typeface="Times New Roman" panose="02020603050405020304" pitchFamily="18" charset="0"/>
                <a:cs typeface="Times New Roman" panose="02020603050405020304" pitchFamily="18" charset="0"/>
              </a:rPr>
              <a:t>Rapee</a:t>
            </a:r>
            <a:r>
              <a:rPr lang="en-GB" sz="1150" dirty="0">
                <a:latin typeface="Times New Roman" panose="02020603050405020304" pitchFamily="18" charset="0"/>
                <a:cs typeface="Times New Roman" panose="02020603050405020304" pitchFamily="18" charset="0"/>
              </a:rPr>
              <a:t> </a:t>
            </a:r>
            <a:r>
              <a:rPr lang="en-GB" sz="1150" i="1" dirty="0">
                <a:latin typeface="Times New Roman" panose="02020603050405020304" pitchFamily="18" charset="0"/>
                <a:cs typeface="Times New Roman" panose="02020603050405020304" pitchFamily="18" charset="0"/>
              </a:rPr>
              <a:t>et al.</a:t>
            </a:r>
            <a:r>
              <a:rPr lang="en-GB" sz="1150" dirty="0">
                <a:latin typeface="Times New Roman" panose="02020603050405020304" pitchFamily="18" charset="0"/>
                <a:cs typeface="Times New Roman" panose="02020603050405020304" pitchFamily="18" charset="0"/>
              </a:rPr>
              <a:t> 2023). Such reactions can be seen during COVID-19, which has shown the susceptibility of young populations to environmental and social disturbances (Waite </a:t>
            </a:r>
            <a:r>
              <a:rPr lang="en-GB" sz="1150" i="1" dirty="0">
                <a:latin typeface="Times New Roman" panose="02020603050405020304" pitchFamily="18" charset="0"/>
                <a:cs typeface="Times New Roman" panose="02020603050405020304" pitchFamily="18" charset="0"/>
              </a:rPr>
              <a:t>et al.</a:t>
            </a:r>
            <a:r>
              <a:rPr lang="en-GB" sz="1150" dirty="0">
                <a:latin typeface="Times New Roman" panose="02020603050405020304" pitchFamily="18" charset="0"/>
                <a:cs typeface="Times New Roman" panose="02020603050405020304" pitchFamily="18" charset="0"/>
              </a:rPr>
              <a:t> 2021). Although more people are recognizing the need for early mental health support, there still exist policy-related barriers and service delivery that limit access to timely intervention services, especially in urban settings such as the UK.</a:t>
            </a:r>
          </a:p>
        </p:txBody>
      </p:sp>
      <p:sp>
        <p:nvSpPr>
          <p:cNvPr id="25" name="TextBox 25">
            <a:extLst>
              <a:ext uri="{FF2B5EF4-FFF2-40B4-BE49-F238E27FC236}">
                <a16:creationId xmlns:a16="http://schemas.microsoft.com/office/drawing/2014/main" id="{BF8675FE-6425-A67A-5B2C-BF5ECA3D5D53}"/>
              </a:ext>
            </a:extLst>
          </p:cNvPr>
          <p:cNvSpPr txBox="1"/>
          <p:nvPr/>
        </p:nvSpPr>
        <p:spPr>
          <a:xfrm>
            <a:off x="295353" y="1113006"/>
            <a:ext cx="5004156" cy="5011885"/>
          </a:xfrm>
          <a:prstGeom prst="rect">
            <a:avLst/>
          </a:prstGeom>
        </p:spPr>
        <p:txBody>
          <a:bodyPr wrap="square" lIns="0" tIns="0" rIns="0" bIns="0" rtlCol="0" anchor="t">
            <a:spAutoFit/>
          </a:bodyPr>
          <a:lstStyle/>
          <a:p>
            <a:pPr algn="just">
              <a:lnSpc>
                <a:spcPct val="150000"/>
              </a:lnSpc>
              <a:spcBef>
                <a:spcPct val="0"/>
              </a:spcBef>
            </a:pPr>
            <a:r>
              <a:rPr lang="en-US" sz="115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1. Prevalence</a:t>
            </a:r>
          </a:p>
          <a:p>
            <a:pPr algn="just">
              <a:lnSpc>
                <a:spcPct val="150000"/>
              </a:lnSpc>
            </a:pPr>
            <a:r>
              <a:rPr lang="en-GB" sz="1150" dirty="0">
                <a:latin typeface="Times New Roman" panose="02020603050405020304" pitchFamily="18" charset="0"/>
                <a:cs typeface="Times New Roman" panose="02020603050405020304" pitchFamily="18" charset="0"/>
              </a:rPr>
              <a:t>Mental health challenges among children and young people have increasingly become a well-known public health concern in the United Kingdom (Tarasenko </a:t>
            </a:r>
            <a:r>
              <a:rPr lang="en-GB" sz="1150" i="1" dirty="0">
                <a:latin typeface="Times New Roman" panose="02020603050405020304" pitchFamily="18" charset="0"/>
                <a:cs typeface="Times New Roman" panose="02020603050405020304" pitchFamily="18" charset="0"/>
              </a:rPr>
              <a:t>et al.</a:t>
            </a:r>
            <a:r>
              <a:rPr lang="en-GB" sz="1150" dirty="0">
                <a:latin typeface="Times New Roman" panose="02020603050405020304" pitchFamily="18" charset="0"/>
                <a:cs typeface="Times New Roman" panose="02020603050405020304" pitchFamily="18" charset="0"/>
              </a:rPr>
              <a:t> 2025). Research has shown that a massive percentage of children face emotional, behavioural, or psychological issues during the initial stages of their developmental life (NLM, 2022). These problems may involve anxiety, behavioural problems, and emotional distress that may affect the well-being, social life, and educational achievement of children.  Recent researches refer to the fact that such issues of mental healthcare are particularly widespread in vulnerable youth, including those with care experience (Westberg </a:t>
            </a:r>
            <a:r>
              <a:rPr lang="en-GB" sz="1150" i="1" dirty="0">
                <a:latin typeface="Times New Roman" panose="02020603050405020304" pitchFamily="18" charset="0"/>
                <a:cs typeface="Times New Roman" panose="02020603050405020304" pitchFamily="18" charset="0"/>
              </a:rPr>
              <a:t>et al.</a:t>
            </a:r>
            <a:r>
              <a:rPr lang="en-GB" sz="1150" dirty="0">
                <a:latin typeface="Times New Roman" panose="02020603050405020304" pitchFamily="18" charset="0"/>
                <a:cs typeface="Times New Roman" panose="02020603050405020304" pitchFamily="18" charset="0"/>
              </a:rPr>
              <a:t> 2022). They are often subjected to other social and environmental influences, and the result is worse in terms of mental health (Adeniran </a:t>
            </a:r>
            <a:r>
              <a:rPr lang="en-GB" sz="1150" i="1" dirty="0">
                <a:latin typeface="Times New Roman" panose="02020603050405020304" pitchFamily="18" charset="0"/>
                <a:cs typeface="Times New Roman" panose="02020603050405020304" pitchFamily="18" charset="0"/>
              </a:rPr>
              <a:t>et al</a:t>
            </a:r>
            <a:r>
              <a:rPr lang="en-GB" sz="1150" dirty="0">
                <a:latin typeface="Times New Roman" panose="02020603050405020304" pitchFamily="18" charset="0"/>
                <a:cs typeface="Times New Roman" panose="02020603050405020304" pitchFamily="18" charset="0"/>
              </a:rPr>
              <a:t>. 2024)).  Engaging in a systematic review of the commonality of mental health issues in youth with care experience in the UK, there have been systematically higher rates of mental health issues, compared to non-adopted children (</a:t>
            </a:r>
            <a:r>
              <a:rPr lang="en-GB" sz="1150" dirty="0" err="1">
                <a:latin typeface="Times New Roman" panose="02020603050405020304" pitchFamily="18" charset="0"/>
                <a:cs typeface="Times New Roman" panose="02020603050405020304" pitchFamily="18" charset="0"/>
              </a:rPr>
              <a:t>Cummingset</a:t>
            </a:r>
            <a:r>
              <a:rPr lang="en-GB" sz="1150" dirty="0">
                <a:latin typeface="Times New Roman" panose="02020603050405020304" pitchFamily="18" charset="0"/>
                <a:cs typeface="Times New Roman" panose="02020603050405020304" pitchFamily="18" charset="0"/>
              </a:rPr>
              <a:t> et al. 2024). These results point to the broader importance of efficient support systems of early mental health, as numerous children with minor mental health problems might face the risk of not receiving adequate services (O’Sullivan et</a:t>
            </a:r>
            <a:r>
              <a:rPr lang="en-GB" sz="1150" i="1" dirty="0">
                <a:latin typeface="Times New Roman" panose="02020603050405020304" pitchFamily="18" charset="0"/>
                <a:cs typeface="Times New Roman" panose="02020603050405020304" pitchFamily="18" charset="0"/>
              </a:rPr>
              <a:t> al. </a:t>
            </a:r>
            <a:r>
              <a:rPr lang="en-GB" sz="1150" dirty="0">
                <a:latin typeface="Times New Roman" panose="02020603050405020304" pitchFamily="18" charset="0"/>
                <a:cs typeface="Times New Roman" panose="02020603050405020304" pitchFamily="18" charset="0"/>
              </a:rPr>
              <a:t>2021).</a:t>
            </a:r>
          </a:p>
          <a:p>
            <a:pPr algn="just">
              <a:lnSpc>
                <a:spcPct val="150000"/>
              </a:lnSpc>
              <a:spcBef>
                <a:spcPct val="0"/>
              </a:spcBef>
            </a:pPr>
            <a:endParaRPr lang="en-US" sz="115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sp>
        <p:nvSpPr>
          <p:cNvPr id="26" name="TextBox 26">
            <a:extLst>
              <a:ext uri="{FF2B5EF4-FFF2-40B4-BE49-F238E27FC236}">
                <a16:creationId xmlns:a16="http://schemas.microsoft.com/office/drawing/2014/main" id="{2458044C-5EB9-7F23-0041-CAC4EE7D6212}"/>
              </a:ext>
            </a:extLst>
          </p:cNvPr>
          <p:cNvSpPr txBox="1"/>
          <p:nvPr/>
        </p:nvSpPr>
        <p:spPr>
          <a:xfrm>
            <a:off x="5678566" y="1155700"/>
            <a:ext cx="4194338" cy="5277342"/>
          </a:xfrm>
          <a:prstGeom prst="rect">
            <a:avLst/>
          </a:prstGeom>
        </p:spPr>
        <p:txBody>
          <a:bodyPr lIns="0" tIns="0" rIns="0" bIns="0" rtlCol="0" anchor="t">
            <a:spAutoFit/>
          </a:bodyPr>
          <a:lstStyle/>
          <a:p>
            <a:pPr algn="just">
              <a:lnSpc>
                <a:spcPct val="150000"/>
              </a:lnSpc>
              <a:spcBef>
                <a:spcPct val="0"/>
              </a:spcBef>
            </a:pPr>
            <a:r>
              <a:rPr lang="en-US" sz="115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2. Research Aim, Objectives, </a:t>
            </a:r>
            <a:r>
              <a:rPr lang="en-US" sz="1150" b="1">
                <a:solidFill>
                  <a:srgbClr val="000000"/>
                </a:solidFill>
                <a:latin typeface="Times New Roman" panose="02020603050405020304" pitchFamily="18" charset="0"/>
                <a:ea typeface="Times New Roman Bold"/>
                <a:cs typeface="Times New Roman" panose="02020603050405020304" pitchFamily="18" charset="0"/>
                <a:sym typeface="Times New Roman Bold"/>
              </a:rPr>
              <a:t>and Question</a:t>
            </a:r>
            <a:endParaRPr lang="en-US" sz="115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endParaRPr>
          </a:p>
          <a:p>
            <a:pPr algn="just">
              <a:lnSpc>
                <a:spcPct val="150000"/>
              </a:lnSpc>
              <a:spcBef>
                <a:spcPct val="0"/>
              </a:spcBef>
            </a:pPr>
            <a:r>
              <a:rPr lang="en-US" sz="115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Aim</a:t>
            </a:r>
          </a:p>
          <a:p>
            <a:pPr algn="just">
              <a:lnSpc>
                <a:spcPct val="150000"/>
              </a:lnSpc>
              <a:spcBef>
                <a:spcPct val="0"/>
              </a:spcBef>
            </a:pPr>
            <a:r>
              <a:rPr lang="en-US" sz="1150" dirty="0">
                <a:solidFill>
                  <a:srgbClr val="000000"/>
                </a:solidFill>
                <a:latin typeface="Times New Roman" panose="02020603050405020304" pitchFamily="18" charset="0"/>
                <a:ea typeface="Times New Roman"/>
                <a:cs typeface="Times New Roman" panose="02020603050405020304" pitchFamily="18" charset="0"/>
                <a:sym typeface="Times New Roman"/>
              </a:rPr>
              <a:t>To critically examine the key barriers to early mental health intervention for children aged 5-11 with Mild MH difficulties in London, focusing on policy frameworks and service delivery challenges. </a:t>
            </a:r>
          </a:p>
          <a:p>
            <a:pPr algn="just">
              <a:lnSpc>
                <a:spcPct val="150000"/>
              </a:lnSpc>
              <a:spcBef>
                <a:spcPct val="0"/>
              </a:spcBef>
            </a:pPr>
            <a:r>
              <a:rPr lang="en-US" sz="115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Objectives</a:t>
            </a:r>
          </a:p>
          <a:p>
            <a:pPr marL="259211" lvl="1" indent="-129606" algn="just">
              <a:lnSpc>
                <a:spcPct val="150000"/>
              </a:lnSpc>
              <a:buFont typeface="Arial"/>
              <a:buChar char="•"/>
            </a:pPr>
            <a:r>
              <a:rPr lang="en-US" sz="1150" dirty="0">
                <a:solidFill>
                  <a:srgbClr val="000000"/>
                </a:solidFill>
                <a:latin typeface="Times New Roman" panose="02020603050405020304" pitchFamily="18" charset="0"/>
                <a:ea typeface="Times New Roman"/>
                <a:cs typeface="Times New Roman" panose="02020603050405020304" pitchFamily="18" charset="0"/>
                <a:sym typeface="Times New Roman"/>
              </a:rPr>
              <a:t>To review relevant national and London-specific policies on early intervention.</a:t>
            </a:r>
          </a:p>
          <a:p>
            <a:pPr marL="259211" lvl="1" indent="-129606" algn="just">
              <a:lnSpc>
                <a:spcPct val="150000"/>
              </a:lnSpc>
              <a:buFont typeface="Arial"/>
              <a:buChar char="•"/>
            </a:pPr>
            <a:r>
              <a:rPr lang="en-US" sz="1150" dirty="0">
                <a:solidFill>
                  <a:srgbClr val="000000"/>
                </a:solidFill>
                <a:latin typeface="Times New Roman" panose="02020603050405020304" pitchFamily="18" charset="0"/>
                <a:ea typeface="Times New Roman"/>
                <a:cs typeface="Times New Roman" panose="02020603050405020304" pitchFamily="18" charset="0"/>
                <a:sym typeface="Times New Roman"/>
              </a:rPr>
              <a:t>To identify systemic and </a:t>
            </a:r>
            <a:r>
              <a:rPr lang="en-US" sz="1150" dirty="0" err="1">
                <a:solidFill>
                  <a:srgbClr val="000000"/>
                </a:solidFill>
                <a:latin typeface="Times New Roman" panose="02020603050405020304" pitchFamily="18" charset="0"/>
                <a:ea typeface="Times New Roman"/>
                <a:cs typeface="Times New Roman" panose="02020603050405020304" pitchFamily="18" charset="0"/>
                <a:sym typeface="Times New Roman"/>
              </a:rPr>
              <a:t>organisational</a:t>
            </a:r>
            <a:r>
              <a:rPr lang="en-US" sz="1150" dirty="0">
                <a:solidFill>
                  <a:srgbClr val="000000"/>
                </a:solidFill>
                <a:latin typeface="Times New Roman" panose="02020603050405020304" pitchFamily="18" charset="0"/>
                <a:ea typeface="Times New Roman"/>
                <a:cs typeface="Times New Roman" panose="02020603050405020304" pitchFamily="18" charset="0"/>
                <a:sym typeface="Times New Roman"/>
              </a:rPr>
              <a:t> barriers affecting access to services.</a:t>
            </a:r>
          </a:p>
          <a:p>
            <a:pPr marL="259211" lvl="1" indent="-129606" algn="just">
              <a:lnSpc>
                <a:spcPct val="150000"/>
              </a:lnSpc>
              <a:buFont typeface="Arial"/>
              <a:buChar char="•"/>
            </a:pPr>
            <a:r>
              <a:rPr lang="en-US" sz="1150" dirty="0">
                <a:solidFill>
                  <a:srgbClr val="000000"/>
                </a:solidFill>
                <a:latin typeface="Times New Roman" panose="02020603050405020304" pitchFamily="18" charset="0"/>
                <a:ea typeface="Times New Roman"/>
                <a:cs typeface="Times New Roman" panose="02020603050405020304" pitchFamily="18" charset="0"/>
                <a:sym typeface="Times New Roman"/>
              </a:rPr>
              <a:t>To understand how these policies and service-level barriers influence access to early mental health intervention services in London.</a:t>
            </a:r>
          </a:p>
          <a:p>
            <a:pPr marL="259211" lvl="1" indent="-129606" algn="just">
              <a:lnSpc>
                <a:spcPct val="150000"/>
              </a:lnSpc>
              <a:buFont typeface="Arial"/>
              <a:buChar char="•"/>
            </a:pPr>
            <a:r>
              <a:rPr lang="en-US" sz="1150" dirty="0">
                <a:solidFill>
                  <a:srgbClr val="000000"/>
                </a:solidFill>
                <a:latin typeface="Times New Roman" panose="02020603050405020304" pitchFamily="18" charset="0"/>
                <a:ea typeface="Times New Roman"/>
                <a:cs typeface="Times New Roman" panose="02020603050405020304" pitchFamily="18" charset="0"/>
                <a:sym typeface="Times New Roman"/>
              </a:rPr>
              <a:t>To provide recommendations to strengthen early mental health intervention services for children aged 5–11 in London.</a:t>
            </a:r>
          </a:p>
          <a:p>
            <a:pPr algn="just">
              <a:lnSpc>
                <a:spcPct val="150000"/>
              </a:lnSpc>
              <a:spcBef>
                <a:spcPct val="0"/>
              </a:spcBef>
            </a:pPr>
            <a:r>
              <a:rPr lang="en-US" sz="115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Research Question</a:t>
            </a:r>
          </a:p>
          <a:p>
            <a:pPr algn="just">
              <a:lnSpc>
                <a:spcPct val="150000"/>
              </a:lnSpc>
              <a:spcBef>
                <a:spcPct val="0"/>
              </a:spcBef>
            </a:pPr>
            <a:r>
              <a:rPr lang="en-US" sz="1150" dirty="0">
                <a:solidFill>
                  <a:srgbClr val="000000"/>
                </a:solidFill>
                <a:latin typeface="Times New Roman" panose="02020603050405020304" pitchFamily="18" charset="0"/>
                <a:ea typeface="Times New Roman"/>
                <a:cs typeface="Times New Roman" panose="02020603050405020304" pitchFamily="18" charset="0"/>
                <a:sym typeface="Times New Roman"/>
              </a:rPr>
              <a:t>What policy and service delivery barriers affect access to early mental health intervention for children aged 5–11 with mild mental health difficulties in London?</a:t>
            </a:r>
          </a:p>
        </p:txBody>
      </p:sp>
      <p:sp>
        <p:nvSpPr>
          <p:cNvPr id="28" name="TextBox 28">
            <a:extLst>
              <a:ext uri="{FF2B5EF4-FFF2-40B4-BE49-F238E27FC236}">
                <a16:creationId xmlns:a16="http://schemas.microsoft.com/office/drawing/2014/main" id="{C8009A30-3C9D-978E-9A9C-BABF6CD5CBA0}"/>
              </a:ext>
            </a:extLst>
          </p:cNvPr>
          <p:cNvSpPr txBox="1"/>
          <p:nvPr/>
        </p:nvSpPr>
        <p:spPr>
          <a:xfrm>
            <a:off x="10051059" y="7189849"/>
            <a:ext cx="4846874" cy="3603038"/>
          </a:xfrm>
          <a:prstGeom prst="rect">
            <a:avLst/>
          </a:prstGeom>
        </p:spPr>
        <p:txBody>
          <a:bodyPr wrap="square" lIns="0" tIns="0" rIns="0" bIns="0" rtlCol="0" anchor="t">
            <a:spAutoFit/>
          </a:bodyPr>
          <a:lstStyle/>
          <a:p>
            <a:pPr algn="just">
              <a:lnSpc>
                <a:spcPts val="1680"/>
              </a:lnSpc>
              <a:spcBef>
                <a:spcPct val="0"/>
              </a:spcBef>
            </a:pPr>
            <a:r>
              <a:rPr lang="en-US" sz="1200" b="1" dirty="0">
                <a:solidFill>
                  <a:srgbClr val="000000"/>
                </a:solidFill>
                <a:latin typeface="Times New Roman Bold"/>
                <a:ea typeface="Times New Roman Bold"/>
                <a:cs typeface="Times New Roman Bold"/>
                <a:sym typeface="Times New Roman Bold"/>
              </a:rPr>
              <a:t>4. Research Impact</a:t>
            </a:r>
          </a:p>
          <a:p>
            <a:pPr algn="just">
              <a:lnSpc>
                <a:spcPct val="150000"/>
              </a:lnSpc>
            </a:pPr>
            <a:r>
              <a:rPr lang="en-GB" sz="1150" dirty="0">
                <a:latin typeface="Times New Roman" panose="02020603050405020304" pitchFamily="18" charset="0"/>
                <a:cs typeface="Times New Roman" panose="02020603050405020304" pitchFamily="18" charset="0"/>
              </a:rPr>
              <a:t>It is anticipated that the research will enable better mental health intervention services to children aged 5-11 years in London by establishing the key policy and service delivery barriers that restrict access to mental health services. The study can be an evidence-based guideline that can guide policy makers and health service providers because of its analysis of current frameworks and organisational issues, and how they can be used to enhance the early intervention strategies. The possibility to increase the access to timely mental health support can contribute to the improvement of the emotional well-being of children and decrease the chances of developing more severe mental health conditions in the future (</a:t>
            </a:r>
            <a:r>
              <a:rPr lang="en-GB" sz="1150" dirty="0" err="1">
                <a:latin typeface="Times New Roman" panose="02020603050405020304" pitchFamily="18" charset="0"/>
                <a:cs typeface="Times New Roman" panose="02020603050405020304" pitchFamily="18" charset="0"/>
              </a:rPr>
              <a:t>Sappiej</a:t>
            </a:r>
            <a:r>
              <a:rPr lang="en-GB" sz="1150" dirty="0">
                <a:latin typeface="Times New Roman" panose="02020603050405020304" pitchFamily="18" charset="0"/>
                <a:cs typeface="Times New Roman" panose="02020603050405020304" pitchFamily="18" charset="0"/>
              </a:rPr>
              <a:t> et al. 2025). There is evidence that mental health outcomes among young people can become much better in the case of effective early intervention methods and help in long-term wellbeing (Appleton </a:t>
            </a:r>
            <a:r>
              <a:rPr lang="en-GB" sz="1150" i="1" dirty="0">
                <a:latin typeface="Times New Roman" panose="02020603050405020304" pitchFamily="18" charset="0"/>
                <a:cs typeface="Times New Roman" panose="02020603050405020304" pitchFamily="18" charset="0"/>
              </a:rPr>
              <a:t>et al.</a:t>
            </a:r>
            <a:r>
              <a:rPr lang="en-GB" sz="1150" dirty="0">
                <a:latin typeface="Times New Roman" panose="02020603050405020304" pitchFamily="18" charset="0"/>
                <a:cs typeface="Times New Roman" panose="02020603050405020304" pitchFamily="18" charset="0"/>
              </a:rPr>
              <a:t> 2025).</a:t>
            </a:r>
          </a:p>
          <a:p>
            <a:pPr algn="just">
              <a:lnSpc>
                <a:spcPts val="1680"/>
              </a:lnSpc>
              <a:spcBef>
                <a:spcPct val="0"/>
              </a:spcBef>
            </a:pPr>
            <a:endParaRPr lang="en-US" sz="1200" dirty="0">
              <a:solidFill>
                <a:srgbClr val="000000"/>
              </a:solidFill>
              <a:latin typeface="Times New Roman"/>
              <a:ea typeface="Times New Roman"/>
              <a:cs typeface="Times New Roman"/>
              <a:sym typeface="Times New Roman"/>
            </a:endParaRPr>
          </a:p>
        </p:txBody>
      </p:sp>
      <p:sp>
        <p:nvSpPr>
          <p:cNvPr id="29" name="TextBox 29">
            <a:extLst>
              <a:ext uri="{FF2B5EF4-FFF2-40B4-BE49-F238E27FC236}">
                <a16:creationId xmlns:a16="http://schemas.microsoft.com/office/drawing/2014/main" id="{0C6413A5-2285-A242-CCB1-E23C25442888}"/>
              </a:ext>
            </a:extLst>
          </p:cNvPr>
          <p:cNvSpPr txBox="1"/>
          <p:nvPr/>
        </p:nvSpPr>
        <p:spPr>
          <a:xfrm>
            <a:off x="5238944" y="6946900"/>
            <a:ext cx="4455274" cy="132857"/>
          </a:xfrm>
          <a:prstGeom prst="rect">
            <a:avLst/>
          </a:prstGeom>
        </p:spPr>
        <p:txBody>
          <a:bodyPr wrap="square" lIns="0" tIns="0" rIns="0" bIns="0" rtlCol="0" anchor="t">
            <a:spAutoFit/>
          </a:bodyPr>
          <a:lstStyle/>
          <a:p>
            <a:pPr algn="just">
              <a:lnSpc>
                <a:spcPts val="1055"/>
              </a:lnSpc>
              <a:spcBef>
                <a:spcPct val="0"/>
              </a:spcBef>
            </a:pPr>
            <a:endParaRPr lang="en-US" sz="900" dirty="0">
              <a:solidFill>
                <a:srgbClr val="000000"/>
              </a:solidFill>
              <a:latin typeface="Times New Roman"/>
              <a:ea typeface="Times New Roman"/>
              <a:cs typeface="Times New Roman"/>
              <a:sym typeface="Times New Roman"/>
            </a:endParaRPr>
          </a:p>
        </p:txBody>
      </p:sp>
      <p:sp>
        <p:nvSpPr>
          <p:cNvPr id="30" name="TextBox 30">
            <a:extLst>
              <a:ext uri="{FF2B5EF4-FFF2-40B4-BE49-F238E27FC236}">
                <a16:creationId xmlns:a16="http://schemas.microsoft.com/office/drawing/2014/main" id="{030756A0-2B86-43D1-FC69-D15963F8B978}"/>
              </a:ext>
            </a:extLst>
          </p:cNvPr>
          <p:cNvSpPr txBox="1"/>
          <p:nvPr/>
        </p:nvSpPr>
        <p:spPr>
          <a:xfrm>
            <a:off x="-125013" y="143390"/>
            <a:ext cx="15120000" cy="565861"/>
          </a:xfrm>
          <a:prstGeom prst="rect">
            <a:avLst/>
          </a:prstGeom>
        </p:spPr>
        <p:txBody>
          <a:bodyPr lIns="0" tIns="0" rIns="0" bIns="0" rtlCol="0" anchor="t">
            <a:spAutoFit/>
          </a:bodyPr>
          <a:lstStyle/>
          <a:p>
            <a:pPr algn="ctr">
              <a:lnSpc>
                <a:spcPts val="2240"/>
              </a:lnSpc>
              <a:spcBef>
                <a:spcPct val="0"/>
              </a:spcBef>
            </a:pPr>
            <a:r>
              <a:rPr lang="en-US" sz="2400" b="1" dirty="0">
                <a:solidFill>
                  <a:srgbClr val="000000"/>
                </a:solidFill>
                <a:latin typeface="Times New Roman Bold"/>
                <a:ea typeface="Times New Roman Bold"/>
                <a:cs typeface="Times New Roman Bold"/>
                <a:sym typeface="Times New Roman Bold"/>
              </a:rPr>
              <a:t>Barriers to Early Mental Health Intervention for Children aged 5-11 with Mild MH difficulties in London: An Analysis of Policy and Service Delivery Challenges</a:t>
            </a:r>
          </a:p>
        </p:txBody>
      </p:sp>
      <p:sp>
        <p:nvSpPr>
          <p:cNvPr id="31" name="TextBox 31">
            <a:extLst>
              <a:ext uri="{FF2B5EF4-FFF2-40B4-BE49-F238E27FC236}">
                <a16:creationId xmlns:a16="http://schemas.microsoft.com/office/drawing/2014/main" id="{BABC1EB5-7E4B-C838-8D2A-316DC0ACE4B7}"/>
              </a:ext>
            </a:extLst>
          </p:cNvPr>
          <p:cNvSpPr txBox="1"/>
          <p:nvPr/>
        </p:nvSpPr>
        <p:spPr>
          <a:xfrm>
            <a:off x="255209" y="716309"/>
            <a:ext cx="14850450" cy="218008"/>
          </a:xfrm>
          <a:prstGeom prst="rect">
            <a:avLst/>
          </a:prstGeom>
        </p:spPr>
        <p:txBody>
          <a:bodyPr wrap="square" lIns="0" tIns="0" rIns="0" bIns="0" rtlCol="0" anchor="t">
            <a:spAutoFit/>
          </a:bodyPr>
          <a:lstStyle/>
          <a:p>
            <a:pPr>
              <a:lnSpc>
                <a:spcPts val="1680"/>
              </a:lnSpc>
              <a:spcBef>
                <a:spcPct val="0"/>
              </a:spcBef>
            </a:pPr>
            <a:r>
              <a:rPr lang="en-US" sz="1400" b="1" dirty="0">
                <a:solidFill>
                  <a:srgbClr val="000000"/>
                </a:solidFill>
                <a:latin typeface="Times New Roman Bold"/>
                <a:ea typeface="Times New Roman Bold"/>
                <a:cs typeface="Times New Roman Bold"/>
                <a:sym typeface="Times New Roman Bold"/>
              </a:rPr>
              <a:t>Name: </a:t>
            </a:r>
            <a:r>
              <a:rPr lang="en-US" sz="1400" b="1" dirty="0" err="1">
                <a:solidFill>
                  <a:srgbClr val="000000"/>
                </a:solidFill>
                <a:latin typeface="Times New Roman Bold"/>
                <a:ea typeface="Times New Roman Bold"/>
                <a:cs typeface="Times New Roman Bold"/>
                <a:sym typeface="Times New Roman Bold"/>
              </a:rPr>
              <a:t>Monalikumari</a:t>
            </a:r>
            <a:r>
              <a:rPr lang="en-US" sz="1400" b="1" dirty="0">
                <a:solidFill>
                  <a:srgbClr val="000000"/>
                </a:solidFill>
                <a:latin typeface="Times New Roman Bold"/>
                <a:ea typeface="Times New Roman Bold"/>
                <a:cs typeface="Times New Roman Bold"/>
                <a:sym typeface="Times New Roman Bold"/>
              </a:rPr>
              <a:t> </a:t>
            </a:r>
            <a:r>
              <a:rPr lang="en-US" sz="1400" b="1" dirty="0" err="1">
                <a:solidFill>
                  <a:srgbClr val="000000"/>
                </a:solidFill>
                <a:latin typeface="Times New Roman Bold"/>
                <a:ea typeface="Times New Roman Bold"/>
                <a:cs typeface="Times New Roman Bold"/>
                <a:sym typeface="Times New Roman Bold"/>
              </a:rPr>
              <a:t>Ishwarbhai</a:t>
            </a:r>
            <a:r>
              <a:rPr lang="en-US" sz="1400" b="1" dirty="0">
                <a:solidFill>
                  <a:srgbClr val="000000"/>
                </a:solidFill>
                <a:latin typeface="Times New Roman Bold"/>
                <a:ea typeface="Times New Roman Bold"/>
                <a:cs typeface="Times New Roman Bold"/>
                <a:sym typeface="Times New Roman Bold"/>
              </a:rPr>
              <a:t> </a:t>
            </a:r>
            <a:r>
              <a:rPr lang="en-US" sz="1400" b="1" dirty="0" err="1">
                <a:solidFill>
                  <a:srgbClr val="000000"/>
                </a:solidFill>
                <a:latin typeface="Times New Roman Bold"/>
                <a:ea typeface="Times New Roman Bold"/>
                <a:cs typeface="Times New Roman Bold"/>
                <a:sym typeface="Times New Roman Bold"/>
              </a:rPr>
              <a:t>Tandel</a:t>
            </a:r>
            <a:r>
              <a:rPr lang="en-US" sz="1400" b="1" dirty="0">
                <a:solidFill>
                  <a:srgbClr val="000000"/>
                </a:solidFill>
                <a:latin typeface="Times New Roman Bold"/>
                <a:ea typeface="Times New Roman Bold"/>
                <a:cs typeface="Times New Roman Bold"/>
                <a:sym typeface="Times New Roman Bold"/>
              </a:rPr>
              <a:t>         Department: </a:t>
            </a:r>
            <a:r>
              <a:rPr lang="en-US" sz="1400" b="1" dirty="0" err="1">
                <a:solidFill>
                  <a:srgbClr val="000000"/>
                </a:solidFill>
                <a:latin typeface="Times New Roman Bold"/>
                <a:ea typeface="Times New Roman Bold"/>
                <a:cs typeface="Times New Roman Bold"/>
                <a:sym typeface="Times New Roman Bold"/>
              </a:rPr>
              <a:t>Msc</a:t>
            </a:r>
            <a:r>
              <a:rPr lang="en-US" sz="1400" b="1" dirty="0">
                <a:solidFill>
                  <a:srgbClr val="000000"/>
                </a:solidFill>
                <a:latin typeface="Times New Roman Bold"/>
                <a:ea typeface="Times New Roman Bold"/>
                <a:cs typeface="Times New Roman Bold"/>
                <a:sym typeface="Times New Roman Bold"/>
              </a:rPr>
              <a:t> Public health and social care     Email: </a:t>
            </a:r>
            <a:r>
              <a:rPr lang="en-US" sz="1400" b="1" dirty="0">
                <a:solidFill>
                  <a:srgbClr val="000000"/>
                </a:solidFill>
                <a:latin typeface="Times New Roman Bold"/>
                <a:ea typeface="Times New Roman Bold"/>
                <a:cs typeface="Times New Roman Bold"/>
                <a:sym typeface="Times New Roman Bold"/>
                <a:hlinkClick r:id="rId4"/>
              </a:rPr>
              <a:t>2505012@student.uwtsd.ac.uk</a:t>
            </a:r>
            <a:r>
              <a:rPr lang="en-US" sz="1400" b="1" dirty="0">
                <a:solidFill>
                  <a:srgbClr val="000000"/>
                </a:solidFill>
                <a:latin typeface="Times New Roman Bold"/>
                <a:ea typeface="Times New Roman Bold"/>
                <a:cs typeface="Times New Roman Bold"/>
                <a:sym typeface="Times New Roman Bold"/>
              </a:rPr>
              <a:t>        ID: 2505012   Supervisor Name: Farah </a:t>
            </a:r>
            <a:r>
              <a:rPr lang="en-US" sz="1400" b="1" dirty="0" err="1">
                <a:solidFill>
                  <a:srgbClr val="000000"/>
                </a:solidFill>
                <a:latin typeface="Times New Roman Bold"/>
                <a:ea typeface="Times New Roman Bold"/>
                <a:cs typeface="Times New Roman Bold"/>
                <a:sym typeface="Times New Roman Bold"/>
              </a:rPr>
              <a:t>wiita</a:t>
            </a:r>
            <a:endParaRPr lang="en-US" sz="1400" b="1" dirty="0">
              <a:solidFill>
                <a:srgbClr val="000000"/>
              </a:solidFill>
              <a:latin typeface="Times New Roman Bold"/>
              <a:ea typeface="Times New Roman Bold"/>
              <a:cs typeface="Times New Roman Bold"/>
              <a:sym typeface="Times New Roman Bold"/>
            </a:endParaRPr>
          </a:p>
        </p:txBody>
      </p:sp>
      <p:sp>
        <p:nvSpPr>
          <p:cNvPr id="12" name="TextBox 11">
            <a:extLst>
              <a:ext uri="{FF2B5EF4-FFF2-40B4-BE49-F238E27FC236}">
                <a16:creationId xmlns:a16="http://schemas.microsoft.com/office/drawing/2014/main" id="{53FF0C58-BD71-6EFA-A4A0-6223732022B2}"/>
              </a:ext>
            </a:extLst>
          </p:cNvPr>
          <p:cNvSpPr txBox="1"/>
          <p:nvPr/>
        </p:nvSpPr>
        <p:spPr>
          <a:xfrm>
            <a:off x="4051300" y="6589504"/>
            <a:ext cx="5410200" cy="3970318"/>
          </a:xfrm>
          <a:prstGeom prst="rect">
            <a:avLst/>
          </a:prstGeom>
          <a:noFill/>
        </p:spPr>
        <p:txBody>
          <a:bodyPr wrap="square">
            <a:spAutoFit/>
          </a:bodyPr>
          <a:lstStyle/>
          <a:p>
            <a:r>
              <a:rPr lang="en-IN" sz="700" b="1" dirty="0">
                <a:latin typeface="Times New Roman" panose="02020603050405020304" pitchFamily="18" charset="0"/>
                <a:cs typeface="Times New Roman" panose="02020603050405020304" pitchFamily="18" charset="0"/>
              </a:rPr>
              <a:t>References </a:t>
            </a:r>
            <a:br>
              <a:rPr lang="en-IN" sz="700" dirty="0">
                <a:latin typeface="Times New Roman" panose="02020603050405020304" pitchFamily="18" charset="0"/>
                <a:cs typeface="Times New Roman" panose="02020603050405020304" pitchFamily="18" charset="0"/>
              </a:rPr>
            </a:br>
            <a:r>
              <a:rPr lang="en-IN" sz="700" dirty="0">
                <a:latin typeface="Times New Roman" panose="02020603050405020304" pitchFamily="18" charset="0"/>
                <a:cs typeface="Times New Roman" panose="02020603050405020304" pitchFamily="18" charset="0"/>
              </a:rPr>
              <a:t>Adeniran, A.O. and Tayo-</a:t>
            </a:r>
            <a:r>
              <a:rPr lang="en-IN" sz="700" dirty="0" err="1">
                <a:latin typeface="Times New Roman" panose="02020603050405020304" pitchFamily="18" charset="0"/>
                <a:cs typeface="Times New Roman" panose="02020603050405020304" pitchFamily="18" charset="0"/>
              </a:rPr>
              <a:t>Ladega</a:t>
            </a:r>
            <a:r>
              <a:rPr lang="en-IN" sz="700" dirty="0">
                <a:latin typeface="Times New Roman" panose="02020603050405020304" pitchFamily="18" charset="0"/>
                <a:cs typeface="Times New Roman" panose="02020603050405020304" pitchFamily="18" charset="0"/>
              </a:rPr>
              <a:t>, O., 2024. Critical analysis of phenomenological research design in a qualitative research method. </a:t>
            </a:r>
            <a:r>
              <a:rPr lang="en-IN" sz="700" i="1" dirty="0">
                <a:latin typeface="Times New Roman" panose="02020603050405020304" pitchFamily="18" charset="0"/>
                <a:cs typeface="Times New Roman" panose="02020603050405020304" pitchFamily="18" charset="0"/>
              </a:rPr>
              <a:t>Management analytics and social insights</a:t>
            </a:r>
            <a:r>
              <a:rPr lang="en-IN" sz="700" dirty="0">
                <a:latin typeface="Times New Roman" panose="02020603050405020304" pitchFamily="18" charset="0"/>
                <a:cs typeface="Times New Roman" panose="02020603050405020304" pitchFamily="18" charset="0"/>
              </a:rPr>
              <a:t>, </a:t>
            </a:r>
            <a:r>
              <a:rPr lang="en-IN" sz="700" i="1" dirty="0">
                <a:latin typeface="Times New Roman" panose="02020603050405020304" pitchFamily="18" charset="0"/>
                <a:cs typeface="Times New Roman" panose="02020603050405020304" pitchFamily="18" charset="0"/>
              </a:rPr>
              <a:t>1</a:t>
            </a:r>
            <a:r>
              <a:rPr lang="en-IN" sz="700" dirty="0">
                <a:latin typeface="Times New Roman" panose="02020603050405020304" pitchFamily="18" charset="0"/>
                <a:cs typeface="Times New Roman" panose="02020603050405020304" pitchFamily="18" charset="0"/>
              </a:rPr>
              <a:t>(2), pp.186-196.</a:t>
            </a:r>
            <a:r>
              <a:rPr lang="en-IN" sz="700" u="sng" dirty="0">
                <a:latin typeface="Times New Roman" panose="02020603050405020304" pitchFamily="18" charset="0"/>
                <a:cs typeface="Times New Roman" panose="02020603050405020304" pitchFamily="18" charset="0"/>
                <a:hlinkClick r:id="rId5"/>
              </a:rPr>
              <a:t>https://doi.org/10.22105/ad338t15</a:t>
            </a:r>
            <a:endParaRPr lang="en-GB" sz="700" dirty="0">
              <a:latin typeface="Times New Roman" panose="02020603050405020304" pitchFamily="18" charset="0"/>
              <a:cs typeface="Times New Roman" panose="02020603050405020304" pitchFamily="18" charset="0"/>
            </a:endParaRPr>
          </a:p>
          <a:p>
            <a:pPr algn="just"/>
            <a:r>
              <a:rPr lang="en-IN" sz="700" dirty="0">
                <a:latin typeface="Times New Roman" panose="02020603050405020304" pitchFamily="18" charset="0"/>
                <a:cs typeface="Times New Roman" panose="02020603050405020304" pitchFamily="18" charset="0"/>
              </a:rPr>
              <a:t>Appleton, R., Barnett, P., Clarke, C., Yang, J., Begum, S., </a:t>
            </a:r>
            <a:r>
              <a:rPr lang="en-IN" sz="700" dirty="0" err="1">
                <a:latin typeface="Times New Roman" panose="02020603050405020304" pitchFamily="18" charset="0"/>
                <a:cs typeface="Times New Roman" panose="02020603050405020304" pitchFamily="18" charset="0"/>
              </a:rPr>
              <a:t>Edbrooke</a:t>
            </a:r>
            <a:r>
              <a:rPr lang="en-IN" sz="700" dirty="0">
                <a:latin typeface="Times New Roman" panose="02020603050405020304" pitchFamily="18" charset="0"/>
                <a:cs typeface="Times New Roman" panose="02020603050405020304" pitchFamily="18" charset="0"/>
              </a:rPr>
              <a:t>-Childs, J., Emptage, I., Foye, U., Griffiths, J.L., Hanson, I. and Hunt, N.C., 2025. Approaches to early intervention for common mental health problems in young people: a systematic review. </a:t>
            </a:r>
            <a:r>
              <a:rPr lang="en-IN" sz="700" i="1" dirty="0">
                <a:latin typeface="Times New Roman" panose="02020603050405020304" pitchFamily="18" charset="0"/>
                <a:cs typeface="Times New Roman" panose="02020603050405020304" pitchFamily="18" charset="0"/>
              </a:rPr>
              <a:t>BMC medicine</a:t>
            </a:r>
            <a:r>
              <a:rPr lang="en-IN" sz="700" dirty="0">
                <a:latin typeface="Times New Roman" panose="02020603050405020304" pitchFamily="18" charset="0"/>
                <a:cs typeface="Times New Roman" panose="02020603050405020304" pitchFamily="18" charset="0"/>
              </a:rPr>
              <a:t>, </a:t>
            </a:r>
            <a:r>
              <a:rPr lang="en-IN" sz="700" i="1" dirty="0">
                <a:latin typeface="Times New Roman" panose="02020603050405020304" pitchFamily="18" charset="0"/>
                <a:cs typeface="Times New Roman" panose="02020603050405020304" pitchFamily="18" charset="0"/>
              </a:rPr>
              <a:t>23</a:t>
            </a:r>
            <a:r>
              <a:rPr lang="en-IN" sz="700" dirty="0">
                <a:latin typeface="Times New Roman" panose="02020603050405020304" pitchFamily="18" charset="0"/>
                <a:cs typeface="Times New Roman" panose="02020603050405020304" pitchFamily="18" charset="0"/>
              </a:rPr>
              <a:t>(1), p.651.https://doi.org/10.1186/s12916-025-04438-8</a:t>
            </a:r>
            <a:endParaRPr lang="en-GB" sz="700" dirty="0">
              <a:latin typeface="Times New Roman" panose="02020603050405020304" pitchFamily="18" charset="0"/>
              <a:cs typeface="Times New Roman" panose="02020603050405020304" pitchFamily="18" charset="0"/>
            </a:endParaRPr>
          </a:p>
          <a:p>
            <a:pPr algn="just"/>
            <a:r>
              <a:rPr lang="en-GB" sz="700" dirty="0">
                <a:latin typeface="Times New Roman" panose="02020603050405020304" pitchFamily="18" charset="0"/>
                <a:cs typeface="Times New Roman" panose="02020603050405020304" pitchFamily="18" charset="0"/>
              </a:rPr>
              <a:t>Colizzi, Marco, et al. “Prevention and Early Intervention in Youth Mental Health: Is It Time for a Multidisciplinary and Trans-Diagnostic Model for Care?” </a:t>
            </a:r>
            <a:r>
              <a:rPr lang="en-GB" sz="700" i="1" dirty="0">
                <a:latin typeface="Times New Roman" panose="02020603050405020304" pitchFamily="18" charset="0"/>
                <a:cs typeface="Times New Roman" panose="02020603050405020304" pitchFamily="18" charset="0"/>
              </a:rPr>
              <a:t>International Journal of Mental Health Systems</a:t>
            </a:r>
            <a:r>
              <a:rPr lang="en-GB" sz="700" dirty="0">
                <a:latin typeface="Times New Roman" panose="02020603050405020304" pitchFamily="18" charset="0"/>
                <a:cs typeface="Times New Roman" panose="02020603050405020304" pitchFamily="18" charset="0"/>
              </a:rPr>
              <a:t>, vol. 14, no. 1, 2020, pp. 1–14, ijmhs.biomedcentral.com/articles/10.1186/s13033-020-00356-9, https://doi.org/10.1186/s13033-020-00356-9.</a:t>
            </a:r>
          </a:p>
          <a:p>
            <a:pPr algn="just"/>
            <a:r>
              <a:rPr lang="en-IN" sz="700" dirty="0">
                <a:latin typeface="Times New Roman" panose="02020603050405020304" pitchFamily="18" charset="0"/>
                <a:cs typeface="Times New Roman" panose="02020603050405020304" pitchFamily="18" charset="0"/>
              </a:rPr>
              <a:t>Cummings, A. and Shelton, K., 2024. The prevalence of mental health disorders amongst care-experienced young people in the UK: A systematic review. </a:t>
            </a:r>
            <a:r>
              <a:rPr lang="en-IN" sz="700" i="1" dirty="0">
                <a:latin typeface="Times New Roman" panose="02020603050405020304" pitchFamily="18" charset="0"/>
                <a:cs typeface="Times New Roman" panose="02020603050405020304" pitchFamily="18" charset="0"/>
              </a:rPr>
              <a:t>Children and Youth Services Review</a:t>
            </a:r>
            <a:r>
              <a:rPr lang="en-IN" sz="700" dirty="0">
                <a:latin typeface="Times New Roman" panose="02020603050405020304" pitchFamily="18" charset="0"/>
                <a:cs typeface="Times New Roman" panose="02020603050405020304" pitchFamily="18" charset="0"/>
              </a:rPr>
              <a:t>, </a:t>
            </a:r>
            <a:r>
              <a:rPr lang="en-IN" sz="700" i="1" dirty="0">
                <a:latin typeface="Times New Roman" panose="02020603050405020304" pitchFamily="18" charset="0"/>
                <a:cs typeface="Times New Roman" panose="02020603050405020304" pitchFamily="18" charset="0"/>
              </a:rPr>
              <a:t>156</a:t>
            </a:r>
            <a:r>
              <a:rPr lang="en-IN" sz="700" dirty="0">
                <a:latin typeface="Times New Roman" panose="02020603050405020304" pitchFamily="18" charset="0"/>
                <a:cs typeface="Times New Roman" panose="02020603050405020304" pitchFamily="18" charset="0"/>
              </a:rPr>
              <a:t>, p.107367.</a:t>
            </a:r>
            <a:r>
              <a:rPr lang="en-IN" sz="700" u="sng" dirty="0">
                <a:latin typeface="Times New Roman" panose="02020603050405020304" pitchFamily="18" charset="0"/>
                <a:cs typeface="Times New Roman" panose="02020603050405020304" pitchFamily="18" charset="0"/>
                <a:hlinkClick r:id="rId6"/>
              </a:rPr>
              <a:t>https://doi.org/10.1016/j.childyouth.2023.107367</a:t>
            </a:r>
            <a:endParaRPr lang="en-GB" sz="700" dirty="0">
              <a:latin typeface="Times New Roman" panose="02020603050405020304" pitchFamily="18" charset="0"/>
              <a:cs typeface="Times New Roman" panose="02020603050405020304" pitchFamily="18" charset="0"/>
            </a:endParaRPr>
          </a:p>
          <a:p>
            <a:pPr algn="just"/>
            <a:r>
              <a:rPr lang="en-GB" sz="700" dirty="0">
                <a:latin typeface="Times New Roman" panose="02020603050405020304" pitchFamily="18" charset="0"/>
                <a:cs typeface="Times New Roman" panose="02020603050405020304" pitchFamily="18" charset="0"/>
              </a:rPr>
              <a:t>NLM. </a:t>
            </a:r>
            <a:r>
              <a:rPr lang="en-GB" sz="700" i="1" dirty="0">
                <a:latin typeface="Times New Roman" panose="02020603050405020304" pitchFamily="18" charset="0"/>
                <a:cs typeface="Times New Roman" panose="02020603050405020304" pitchFamily="18" charset="0"/>
              </a:rPr>
              <a:t>Child and Adolescent Mental Health</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Www.ncbi.nlm.nih.gov</a:t>
            </a:r>
            <a:r>
              <a:rPr lang="en-GB" sz="700" dirty="0">
                <a:latin typeface="Times New Roman" panose="02020603050405020304" pitchFamily="18" charset="0"/>
                <a:cs typeface="Times New Roman" panose="02020603050405020304" pitchFamily="18" charset="0"/>
              </a:rPr>
              <a:t>, Agency for Healthcare Research and Quality (US), 1 Oct. 2022, www.ncbi.nlm.nih.gov/books/NBK587174/.</a:t>
            </a:r>
          </a:p>
          <a:p>
            <a:pPr algn="just"/>
            <a:r>
              <a:rPr lang="en-IN" sz="700" dirty="0">
                <a:latin typeface="Times New Roman" panose="02020603050405020304" pitchFamily="18" charset="0"/>
                <a:cs typeface="Times New Roman" panose="02020603050405020304" pitchFamily="18" charset="0"/>
              </a:rPr>
              <a:t>O’Sullivan, K., Clark, S., McGrane, A., Rock, N., Burke, L., Boyle, N., </a:t>
            </a:r>
            <a:r>
              <a:rPr lang="en-IN" sz="700" dirty="0" err="1">
                <a:latin typeface="Times New Roman" panose="02020603050405020304" pitchFamily="18" charset="0"/>
                <a:cs typeface="Times New Roman" panose="02020603050405020304" pitchFamily="18" charset="0"/>
              </a:rPr>
              <a:t>Joksimovic</a:t>
            </a:r>
            <a:r>
              <a:rPr lang="en-IN" sz="700" dirty="0">
                <a:latin typeface="Times New Roman" panose="02020603050405020304" pitchFamily="18" charset="0"/>
                <a:cs typeface="Times New Roman" panose="02020603050405020304" pitchFamily="18" charset="0"/>
              </a:rPr>
              <a:t>, N. and Marshall, K., 2021. A qualitative study of child and adolescent mental health during the COVID-19 pandemic in Ireland. </a:t>
            </a:r>
            <a:r>
              <a:rPr lang="en-IN" sz="700" i="1" dirty="0">
                <a:latin typeface="Times New Roman" panose="02020603050405020304" pitchFamily="18" charset="0"/>
                <a:cs typeface="Times New Roman" panose="02020603050405020304" pitchFamily="18" charset="0"/>
              </a:rPr>
              <a:t>International journal of environmental research and public health</a:t>
            </a:r>
            <a:r>
              <a:rPr lang="en-IN" sz="700" dirty="0">
                <a:latin typeface="Times New Roman" panose="02020603050405020304" pitchFamily="18" charset="0"/>
                <a:cs typeface="Times New Roman" panose="02020603050405020304" pitchFamily="18" charset="0"/>
              </a:rPr>
              <a:t>, </a:t>
            </a:r>
            <a:r>
              <a:rPr lang="en-IN" sz="700" i="1" dirty="0">
                <a:latin typeface="Times New Roman" panose="02020603050405020304" pitchFamily="18" charset="0"/>
                <a:cs typeface="Times New Roman" panose="02020603050405020304" pitchFamily="18" charset="0"/>
              </a:rPr>
              <a:t>18</a:t>
            </a:r>
            <a:r>
              <a:rPr lang="en-IN" sz="700" dirty="0">
                <a:latin typeface="Times New Roman" panose="02020603050405020304" pitchFamily="18" charset="0"/>
                <a:cs typeface="Times New Roman" panose="02020603050405020304" pitchFamily="18" charset="0"/>
              </a:rPr>
              <a:t>(3), p.1062.</a:t>
            </a:r>
            <a:r>
              <a:rPr lang="en-IN" sz="700" u="sng" dirty="0">
                <a:latin typeface="Times New Roman" panose="02020603050405020304" pitchFamily="18" charset="0"/>
                <a:cs typeface="Times New Roman" panose="02020603050405020304" pitchFamily="18" charset="0"/>
                <a:hlinkClick r:id="rId7"/>
              </a:rPr>
              <a:t>https://doi.org/10.3390/ijerph18031062</a:t>
            </a:r>
            <a:endParaRPr lang="en-GB" sz="700" dirty="0">
              <a:latin typeface="Times New Roman" panose="02020603050405020304" pitchFamily="18" charset="0"/>
              <a:cs typeface="Times New Roman" panose="02020603050405020304" pitchFamily="18" charset="0"/>
            </a:endParaRPr>
          </a:p>
          <a:p>
            <a:pPr algn="just"/>
            <a:r>
              <a:rPr lang="en-GB" sz="700" dirty="0">
                <a:latin typeface="Times New Roman" panose="02020603050405020304" pitchFamily="18" charset="0"/>
                <a:cs typeface="Times New Roman" panose="02020603050405020304" pitchFamily="18" charset="0"/>
              </a:rPr>
              <a:t>Ogundele, Michael O. “Behavioural and Emotional Disorders in Childhood: A Brief Overview for Paediatricians.” </a:t>
            </a:r>
            <a:r>
              <a:rPr lang="en-GB" sz="700" i="1" dirty="0">
                <a:latin typeface="Times New Roman" panose="02020603050405020304" pitchFamily="18" charset="0"/>
                <a:cs typeface="Times New Roman" panose="02020603050405020304" pitchFamily="18" charset="0"/>
              </a:rPr>
              <a:t>World Journal of Clinical </a:t>
            </a:r>
            <a:r>
              <a:rPr lang="en-GB" sz="700" i="1" dirty="0" err="1">
                <a:latin typeface="Times New Roman" panose="02020603050405020304" pitchFamily="18" charset="0"/>
                <a:cs typeface="Times New Roman" panose="02020603050405020304" pitchFamily="18" charset="0"/>
              </a:rPr>
              <a:t>Pediatrics</a:t>
            </a:r>
            <a:r>
              <a:rPr lang="en-GB" sz="700" dirty="0">
                <a:latin typeface="Times New Roman" panose="02020603050405020304" pitchFamily="18" charset="0"/>
                <a:cs typeface="Times New Roman" panose="02020603050405020304" pitchFamily="18" charset="0"/>
              </a:rPr>
              <a:t>, vol. 7, no. 1, 2018, pp. 9–26, pmc.ncbi.nlm.nih.gov/articles/PMC5803568/, https://doi.org/10.5409/wjcp.v7.i1.9.</a:t>
            </a:r>
          </a:p>
          <a:p>
            <a:pPr algn="just"/>
            <a:r>
              <a:rPr lang="en-GB" sz="700" dirty="0" err="1">
                <a:latin typeface="Times New Roman" panose="02020603050405020304" pitchFamily="18" charset="0"/>
                <a:cs typeface="Times New Roman" panose="02020603050405020304" pitchFamily="18" charset="0"/>
              </a:rPr>
              <a:t>Rapee</a:t>
            </a:r>
            <a:r>
              <a:rPr lang="en-GB" sz="700" dirty="0">
                <a:latin typeface="Times New Roman" panose="02020603050405020304" pitchFamily="18" charset="0"/>
                <a:cs typeface="Times New Roman" panose="02020603050405020304" pitchFamily="18" charset="0"/>
              </a:rPr>
              <a:t>, Ronald M, et al. “Anxiety Disorders in Children and Adolescents: A Summary and Overview of the Literature.” </a:t>
            </a:r>
            <a:r>
              <a:rPr lang="en-GB" sz="700" i="1" dirty="0">
                <a:latin typeface="Times New Roman" panose="02020603050405020304" pitchFamily="18" charset="0"/>
                <a:cs typeface="Times New Roman" panose="02020603050405020304" pitchFamily="18" charset="0"/>
              </a:rPr>
              <a:t>Behaviour Research and Therapy</a:t>
            </a:r>
            <a:r>
              <a:rPr lang="en-GB" sz="700" dirty="0">
                <a:latin typeface="Times New Roman" panose="02020603050405020304" pitchFamily="18" charset="0"/>
                <a:cs typeface="Times New Roman" panose="02020603050405020304" pitchFamily="18" charset="0"/>
              </a:rPr>
              <a:t>, vol. 168, no. 1, 1 Sept. 2023, https://doi.org/10.1016/j.brat.2023.104376.</a:t>
            </a:r>
          </a:p>
          <a:p>
            <a:pPr algn="just"/>
            <a:r>
              <a:rPr lang="en-GB" sz="700" dirty="0" err="1">
                <a:latin typeface="Times New Roman" panose="02020603050405020304" pitchFamily="18" charset="0"/>
                <a:cs typeface="Times New Roman" panose="02020603050405020304" pitchFamily="18" charset="0"/>
              </a:rPr>
              <a:t>Suppiej</a:t>
            </a:r>
            <a:r>
              <a:rPr lang="en-GB" sz="700" dirty="0">
                <a:latin typeface="Times New Roman" panose="02020603050405020304" pitchFamily="18" charset="0"/>
                <a:cs typeface="Times New Roman" panose="02020603050405020304" pitchFamily="18" charset="0"/>
              </a:rPr>
              <a:t>, Agnese, et al. “The Pivotal Role of Mental Health in Child and Adolescent Development.” </a:t>
            </a:r>
            <a:r>
              <a:rPr lang="en-GB" sz="700" i="1" dirty="0">
                <a:latin typeface="Times New Roman" panose="02020603050405020304" pitchFamily="18" charset="0"/>
                <a:cs typeface="Times New Roman" panose="02020603050405020304" pitchFamily="18" charset="0"/>
              </a:rPr>
              <a:t>Global </a:t>
            </a:r>
            <a:r>
              <a:rPr lang="en-GB" sz="700" i="1" dirty="0" err="1">
                <a:latin typeface="Times New Roman" panose="02020603050405020304" pitchFamily="18" charset="0"/>
                <a:cs typeface="Times New Roman" panose="02020603050405020304" pitchFamily="18" charset="0"/>
              </a:rPr>
              <a:t>Pediatrics</a:t>
            </a:r>
            <a:r>
              <a:rPr lang="en-GB" sz="700" dirty="0">
                <a:latin typeface="Times New Roman" panose="02020603050405020304" pitchFamily="18" charset="0"/>
                <a:cs typeface="Times New Roman" panose="02020603050405020304" pitchFamily="18" charset="0"/>
              </a:rPr>
              <a:t>, vol. 13, Sept. 2025, p. 100277, https://doi.org/10.1016/j.gpeds.2025.100277.</a:t>
            </a:r>
          </a:p>
          <a:p>
            <a:pPr algn="just"/>
            <a:r>
              <a:rPr lang="en-GB" sz="700" dirty="0">
                <a:latin typeface="Times New Roman" panose="02020603050405020304" pitchFamily="18" charset="0"/>
                <a:cs typeface="Times New Roman" panose="02020603050405020304" pitchFamily="18" charset="0"/>
              </a:rPr>
              <a:t>Tarasenko, Anna, et al. “Mental Health of Children and Young People in the WHO Europe Region.” </a:t>
            </a:r>
            <a:r>
              <a:rPr lang="en-GB" sz="700" i="1" dirty="0">
                <a:latin typeface="Times New Roman" panose="02020603050405020304" pitchFamily="18" charset="0"/>
                <a:cs typeface="Times New Roman" panose="02020603050405020304" pitchFamily="18" charset="0"/>
              </a:rPr>
              <a:t>The Lancet Regional Health - Europe</a:t>
            </a:r>
            <a:r>
              <a:rPr lang="en-GB" sz="700" dirty="0">
                <a:latin typeface="Times New Roman" panose="02020603050405020304" pitchFamily="18" charset="0"/>
                <a:cs typeface="Times New Roman" panose="02020603050405020304" pitchFamily="18" charset="0"/>
              </a:rPr>
              <a:t>, vol. 57, Oct. 2025, p. 101459, www.thelancet.com/journals/lanepe/article/PIIS2666-7762(25)00251-0/fulltext, https://doi.org/10.1016/j.lanepe.2025.101459.</a:t>
            </a:r>
          </a:p>
          <a:p>
            <a:pPr algn="just"/>
            <a:r>
              <a:rPr lang="en-IN" sz="700" dirty="0">
                <a:latin typeface="Times New Roman" panose="02020603050405020304" pitchFamily="18" charset="0"/>
                <a:cs typeface="Times New Roman" panose="02020603050405020304" pitchFamily="18" charset="0"/>
              </a:rPr>
              <a:t>Waite, P., Pearcey, S., Shum, A., Raw, J.A., </a:t>
            </a:r>
            <a:r>
              <a:rPr lang="en-IN" sz="700" dirty="0" err="1">
                <a:latin typeface="Times New Roman" panose="02020603050405020304" pitchFamily="18" charset="0"/>
                <a:cs typeface="Times New Roman" panose="02020603050405020304" pitchFamily="18" charset="0"/>
              </a:rPr>
              <a:t>Patalay</a:t>
            </a:r>
            <a:r>
              <a:rPr lang="en-IN" sz="700" dirty="0">
                <a:latin typeface="Times New Roman" panose="02020603050405020304" pitchFamily="18" charset="0"/>
                <a:cs typeface="Times New Roman" panose="02020603050405020304" pitchFamily="18" charset="0"/>
              </a:rPr>
              <a:t>, P. and Creswell, C., 2021. How did the mental health symptoms of children and adolescents change over early lockdown during the COVID‐19 pandemic in the UK?. </a:t>
            </a:r>
            <a:r>
              <a:rPr lang="en-IN" sz="700" i="1" dirty="0">
                <a:latin typeface="Times New Roman" panose="02020603050405020304" pitchFamily="18" charset="0"/>
                <a:cs typeface="Times New Roman" panose="02020603050405020304" pitchFamily="18" charset="0"/>
              </a:rPr>
              <a:t>JCPP advances</a:t>
            </a:r>
            <a:r>
              <a:rPr lang="en-IN" sz="700" dirty="0">
                <a:latin typeface="Times New Roman" panose="02020603050405020304" pitchFamily="18" charset="0"/>
                <a:cs typeface="Times New Roman" panose="02020603050405020304" pitchFamily="18" charset="0"/>
              </a:rPr>
              <a:t>, </a:t>
            </a:r>
            <a:r>
              <a:rPr lang="en-IN" sz="700" i="1" dirty="0">
                <a:latin typeface="Times New Roman" panose="02020603050405020304" pitchFamily="18" charset="0"/>
                <a:cs typeface="Times New Roman" panose="02020603050405020304" pitchFamily="18" charset="0"/>
              </a:rPr>
              <a:t>1</a:t>
            </a:r>
            <a:r>
              <a:rPr lang="en-IN" sz="700" dirty="0">
                <a:latin typeface="Times New Roman" panose="02020603050405020304" pitchFamily="18" charset="0"/>
                <a:cs typeface="Times New Roman" panose="02020603050405020304" pitchFamily="18" charset="0"/>
              </a:rPr>
              <a:t>(1), p.e12009.</a:t>
            </a:r>
            <a:r>
              <a:rPr lang="en-IN" sz="700" u="sng" dirty="0">
                <a:latin typeface="Times New Roman" panose="02020603050405020304" pitchFamily="18" charset="0"/>
                <a:cs typeface="Times New Roman" panose="02020603050405020304" pitchFamily="18" charset="0"/>
                <a:hlinkClick r:id="rId8"/>
              </a:rPr>
              <a:t>https://doi.org/10.1111/jcv2.12009</a:t>
            </a:r>
            <a:endParaRPr lang="en-GB" sz="700" dirty="0">
              <a:latin typeface="Times New Roman" panose="02020603050405020304" pitchFamily="18" charset="0"/>
              <a:cs typeface="Times New Roman" panose="02020603050405020304" pitchFamily="18" charset="0"/>
            </a:endParaRPr>
          </a:p>
          <a:p>
            <a:pPr algn="just"/>
            <a:r>
              <a:rPr lang="en-GB" sz="700" dirty="0">
                <a:latin typeface="Times New Roman" panose="02020603050405020304" pitchFamily="18" charset="0"/>
                <a:cs typeface="Times New Roman" panose="02020603050405020304" pitchFamily="18" charset="0"/>
              </a:rPr>
              <a:t>Watson, Michael Craig, and John Lloyd. “Children’s Mental Health: The UK Government Needs to Be Far More Ambitious.” </a:t>
            </a:r>
            <a:r>
              <a:rPr lang="en-GB" sz="700" i="1" dirty="0">
                <a:latin typeface="Times New Roman" panose="02020603050405020304" pitchFamily="18" charset="0"/>
                <a:cs typeface="Times New Roman" panose="02020603050405020304" pitchFamily="18" charset="0"/>
              </a:rPr>
              <a:t>BMJ</a:t>
            </a:r>
            <a:r>
              <a:rPr lang="en-GB" sz="700" dirty="0">
                <a:latin typeface="Times New Roman" panose="02020603050405020304" pitchFamily="18" charset="0"/>
                <a:cs typeface="Times New Roman" panose="02020603050405020304" pitchFamily="18" charset="0"/>
              </a:rPr>
              <a:t>, 2 Mar. 2021, p. n573, https://doi.org/10.1136/bmj.n573. Accessed 10 May 2021.</a:t>
            </a:r>
          </a:p>
          <a:p>
            <a:pPr algn="just"/>
            <a:r>
              <a:rPr lang="en-GB" sz="700" dirty="0">
                <a:latin typeface="Times New Roman" panose="02020603050405020304" pitchFamily="18" charset="0"/>
                <a:cs typeface="Times New Roman" panose="02020603050405020304" pitchFamily="18" charset="0"/>
              </a:rPr>
              <a:t>Westberg, Katrin Häggström, et al. “Mental Health Problems among Young People—a Scoping Review of Help-Seeking.” </a:t>
            </a:r>
            <a:r>
              <a:rPr lang="en-GB" sz="700" i="1" dirty="0">
                <a:latin typeface="Times New Roman" panose="02020603050405020304" pitchFamily="18" charset="0"/>
                <a:cs typeface="Times New Roman" panose="02020603050405020304" pitchFamily="18" charset="0"/>
              </a:rPr>
              <a:t>International Journal of Environmental Research and Public Health</a:t>
            </a:r>
            <a:r>
              <a:rPr lang="en-GB" sz="700" dirty="0">
                <a:latin typeface="Times New Roman" panose="02020603050405020304" pitchFamily="18" charset="0"/>
                <a:cs typeface="Times New Roman" panose="02020603050405020304" pitchFamily="18" charset="0"/>
              </a:rPr>
              <a:t>, vol. 19, no. 3, 27 Jan. 2022, pp. 1–15, www.ncbi.nlm.nih.gov/pmc/articles/PMC8835517/, https://doi.org/10.3390/ijerph19031430.</a:t>
            </a:r>
          </a:p>
          <a:p>
            <a:pPr algn="just"/>
            <a:r>
              <a:rPr lang="en-IN" sz="700" dirty="0">
                <a:latin typeface="Times New Roman" panose="02020603050405020304" pitchFamily="18" charset="0"/>
                <a:cs typeface="Times New Roman" panose="02020603050405020304" pitchFamily="18" charset="0"/>
              </a:rPr>
              <a:t>Yang, M., Carson, C., Creswell, C. and </a:t>
            </a:r>
            <a:r>
              <a:rPr lang="en-IN" sz="700" dirty="0" err="1">
                <a:latin typeface="Times New Roman" panose="02020603050405020304" pitchFamily="18" charset="0"/>
                <a:cs typeface="Times New Roman" panose="02020603050405020304" pitchFamily="18" charset="0"/>
              </a:rPr>
              <a:t>Violato</a:t>
            </a:r>
            <a:r>
              <a:rPr lang="en-IN" sz="700" dirty="0">
                <a:latin typeface="Times New Roman" panose="02020603050405020304" pitchFamily="18" charset="0"/>
                <a:cs typeface="Times New Roman" panose="02020603050405020304" pitchFamily="18" charset="0"/>
              </a:rPr>
              <a:t>, M., 2023. Child mental health and income gradient from early childhood to adolescence: Evidence from the UK. </a:t>
            </a:r>
            <a:r>
              <a:rPr lang="en-IN" sz="700" i="1" dirty="0">
                <a:latin typeface="Times New Roman" panose="02020603050405020304" pitchFamily="18" charset="0"/>
                <a:cs typeface="Times New Roman" panose="02020603050405020304" pitchFamily="18" charset="0"/>
              </a:rPr>
              <a:t>SSM-Population Health</a:t>
            </a:r>
            <a:r>
              <a:rPr lang="en-IN" sz="700" dirty="0">
                <a:latin typeface="Times New Roman" panose="02020603050405020304" pitchFamily="18" charset="0"/>
                <a:cs typeface="Times New Roman" panose="02020603050405020304" pitchFamily="18" charset="0"/>
              </a:rPr>
              <a:t>, </a:t>
            </a:r>
            <a:r>
              <a:rPr lang="en-IN" sz="700" i="1" dirty="0">
                <a:latin typeface="Times New Roman" panose="02020603050405020304" pitchFamily="18" charset="0"/>
                <a:cs typeface="Times New Roman" panose="02020603050405020304" pitchFamily="18" charset="0"/>
              </a:rPr>
              <a:t>24</a:t>
            </a:r>
            <a:r>
              <a:rPr lang="en-IN" sz="700" dirty="0">
                <a:latin typeface="Times New Roman" panose="02020603050405020304" pitchFamily="18" charset="0"/>
                <a:cs typeface="Times New Roman" panose="02020603050405020304" pitchFamily="18" charset="0"/>
              </a:rPr>
              <a:t>, p.101534.</a:t>
            </a:r>
            <a:r>
              <a:rPr lang="en-IN" sz="700" u="sng" dirty="0">
                <a:latin typeface="Times New Roman" panose="02020603050405020304" pitchFamily="18" charset="0"/>
                <a:cs typeface="Times New Roman" panose="02020603050405020304" pitchFamily="18" charset="0"/>
                <a:hlinkClick r:id="rId9"/>
              </a:rPr>
              <a:t>https://doi.org/10.1016/j.ssmph.2023.101534</a:t>
            </a:r>
            <a:endParaRPr lang="en-GB" sz="700" dirty="0">
              <a:latin typeface="Times New Roman" panose="02020603050405020304" pitchFamily="18" charset="0"/>
              <a:cs typeface="Times New Roman" panose="02020603050405020304" pitchFamily="18" charset="0"/>
            </a:endParaRPr>
          </a:p>
          <a:p>
            <a:pPr algn="just"/>
            <a:r>
              <a:rPr lang="en-GB" sz="700" dirty="0">
                <a:latin typeface="Times New Roman" panose="02020603050405020304" pitchFamily="18" charset="0"/>
                <a:cs typeface="Times New Roman" panose="02020603050405020304" pitchFamily="18" charset="0"/>
              </a:rPr>
              <a:t>Yang, </a:t>
            </a:r>
            <a:r>
              <a:rPr lang="en-GB" sz="700" dirty="0" err="1">
                <a:latin typeface="Times New Roman" panose="02020603050405020304" pitchFamily="18" charset="0"/>
                <a:cs typeface="Times New Roman" panose="02020603050405020304" pitchFamily="18" charset="0"/>
              </a:rPr>
              <a:t>Murong</a:t>
            </a:r>
            <a:r>
              <a:rPr lang="en-GB" sz="700" dirty="0">
                <a:latin typeface="Times New Roman" panose="02020603050405020304" pitchFamily="18" charset="0"/>
                <a:cs typeface="Times New Roman" panose="02020603050405020304" pitchFamily="18" charset="0"/>
              </a:rPr>
              <a:t>, et al. “The Changing Role of Family Income in Mental Health from Childhood to Adolescence: Findings from a UK Longitudinal Study.” </a:t>
            </a:r>
            <a:r>
              <a:rPr lang="en-GB" sz="700" i="1" dirty="0">
                <a:latin typeface="Times New Roman" panose="02020603050405020304" pitchFamily="18" charset="0"/>
                <a:cs typeface="Times New Roman" panose="02020603050405020304" pitchFamily="18" charset="0"/>
              </a:rPr>
              <a:t>Archives of Public Health</a:t>
            </a:r>
            <a:r>
              <a:rPr lang="en-GB" sz="700" dirty="0">
                <a:latin typeface="Times New Roman" panose="02020603050405020304" pitchFamily="18" charset="0"/>
                <a:cs typeface="Times New Roman" panose="02020603050405020304" pitchFamily="18" charset="0"/>
              </a:rPr>
              <a:t>, vol. 83, no. 1, 1 Sept. 2025, https://doi.org/10.1186/s13690-025-01702-4.</a:t>
            </a:r>
          </a:p>
        </p:txBody>
      </p:sp>
    </p:spTree>
    <p:extLst>
      <p:ext uri="{BB962C8B-B14F-4D97-AF65-F5344CB8AC3E}">
        <p14:creationId xmlns:p14="http://schemas.microsoft.com/office/powerpoint/2010/main" val="2133095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1732</Words>
  <Application>Microsoft Office PowerPoint</Application>
  <PresentationFormat>Custom</PresentationFormat>
  <Paragraphs>35</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Times New Roman Bold</vt:lpstr>
      <vt:lpstr>Times New Roman</vt:lpstr>
      <vt:lpstr>Calibri</vt:lpstr>
      <vt:lpstr>Arial</vt:lpstr>
      <vt:lpstr>Aptos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2026-03-04T12:55:38Z</dcterms:created>
  <dcterms:modified xsi:type="dcterms:W3CDTF">2026-03-08T04:24:18Z</dcterms:modified>
  <dc:identifier/>
</cp:coreProperties>
</file>