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DBC7"/>
    <a:srgbClr val="D8C4DA"/>
    <a:srgbClr val="E8DEA2"/>
    <a:srgbClr val="ABE3CA"/>
    <a:srgbClr val="BEFEF2"/>
    <a:srgbClr val="FFCCFF"/>
    <a:srgbClr val="F3F5FA"/>
    <a:srgbClr val="F1D906"/>
    <a:srgbClr val="107A74"/>
    <a:srgbClr val="1431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94434" autoAdjust="0"/>
  </p:normalViewPr>
  <p:slideViewPr>
    <p:cSldViewPr snapToGrid="0" snapToObjects="1" showGuides="1">
      <p:cViewPr varScale="1">
        <p:scale>
          <a:sx n="16" d="100"/>
          <a:sy n="16" d="100"/>
        </p:scale>
        <p:origin x="1997" y="91"/>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820EF9-1508-4282-98DE-7677CC0C0E28}" type="doc">
      <dgm:prSet loTypeId="urn:microsoft.com/office/officeart/2008/layout/LinedList" loCatId="list" qsTypeId="urn:microsoft.com/office/officeart/2005/8/quickstyle/simple1" qsCatId="simple" csTypeId="urn:microsoft.com/office/officeart/2005/8/colors/accent1_4" csCatId="accent1"/>
      <dgm:spPr/>
      <dgm:t>
        <a:bodyPr/>
        <a:lstStyle/>
        <a:p>
          <a:endParaRPr lang="en-GB"/>
        </a:p>
      </dgm:t>
    </dgm:pt>
    <dgm:pt modelId="{74BD59B4-4820-4F3B-944B-1CD50A8E869E}">
      <dgm:prSet custT="1"/>
      <dgm:spPr/>
      <dgm:t>
        <a:bodyPr/>
        <a:lstStyle/>
        <a:p>
          <a:pPr algn="just" rtl="0"/>
          <a:r>
            <a:rPr lang="en-GB" sz="3200" b="1" dirty="0">
              <a:latin typeface="Times New Roman" panose="02020603050405020304" pitchFamily="18" charset="0"/>
              <a:cs typeface="Times New Roman" panose="02020603050405020304" pitchFamily="18" charset="0"/>
            </a:rPr>
            <a:t>Impact on UK Women:</a:t>
          </a:r>
          <a:r>
            <a:rPr lang="en-GB" sz="3200" dirty="0">
              <a:latin typeface="Times New Roman" panose="02020603050405020304" pitchFamily="18" charset="0"/>
              <a:cs typeface="Times New Roman" panose="02020603050405020304" pitchFamily="18" charset="0"/>
            </a:rPr>
            <a:t> The findings could improve early detection, timely diagnosis (particularly amongst ethnic minorities in the UK) and breast cancer outcomes for women eligible for screening in the UK.</a:t>
          </a:r>
        </a:p>
      </dgm:t>
    </dgm:pt>
    <dgm:pt modelId="{B432AE47-4451-4917-B1B6-D9F6AC1FEF5F}" type="parTrans" cxnId="{D7F0502A-D261-4F1A-8623-B9DD488AB3A7}">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596743BE-D812-49A6-82C3-AA01511BC26A}" type="sibTrans" cxnId="{D7F0502A-D261-4F1A-8623-B9DD488AB3A7}">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EDB17486-480F-4E9E-810E-672627410DBE}">
      <dgm:prSet custT="1"/>
      <dgm:spPr/>
      <dgm:t>
        <a:bodyPr/>
        <a:lstStyle/>
        <a:p>
          <a:pPr algn="just" rtl="0"/>
          <a:r>
            <a:rPr lang="en-GB" sz="3200" b="1" dirty="0">
              <a:latin typeface="Times New Roman" panose="02020603050405020304" pitchFamily="18" charset="0"/>
              <a:cs typeface="Times New Roman" panose="02020603050405020304" pitchFamily="18" charset="0"/>
            </a:rPr>
            <a:t>Impact on NHS/Healthcare Professionals: </a:t>
          </a:r>
          <a:r>
            <a:rPr lang="en-GB" sz="3200" dirty="0">
              <a:latin typeface="Times New Roman" panose="02020603050405020304" pitchFamily="18" charset="0"/>
              <a:cs typeface="Times New Roman" panose="02020603050405020304" pitchFamily="18" charset="0"/>
            </a:rPr>
            <a:t>The evidence from the current research may support screening practice, clinical decision-making, and improve NHS Breast Screening Programme outcome in the UK (NHS, 2026).</a:t>
          </a:r>
        </a:p>
      </dgm:t>
    </dgm:pt>
    <dgm:pt modelId="{B78A98F5-87A3-4D6B-8179-7D882922DAD1}" type="parTrans" cxnId="{BDA2F452-E0E5-4C27-B9A5-A5CAA9E9EC5F}">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D33F0C74-55D9-45C5-8248-9D0AEB91EFF8}" type="sibTrans" cxnId="{BDA2F452-E0E5-4C27-B9A5-A5CAA9E9EC5F}">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0E3A70E7-6CC8-474D-97AE-59D11A06BD9A}">
      <dgm:prSet custT="1"/>
      <dgm:spPr/>
      <dgm:t>
        <a:bodyPr/>
        <a:lstStyle/>
        <a:p>
          <a:pPr algn="just" rtl="0"/>
          <a:r>
            <a:rPr lang="en-GB" sz="3200" b="1" dirty="0">
              <a:latin typeface="Times New Roman" panose="02020603050405020304" pitchFamily="18" charset="0"/>
              <a:cs typeface="Times New Roman" panose="02020603050405020304" pitchFamily="18" charset="0"/>
            </a:rPr>
            <a:t>Impact on Policy:</a:t>
          </a:r>
          <a:r>
            <a:rPr lang="en-GB" sz="3200" dirty="0">
              <a:latin typeface="Times New Roman" panose="02020603050405020304" pitchFamily="18" charset="0"/>
              <a:cs typeface="Times New Roman" panose="02020603050405020304" pitchFamily="18" charset="0"/>
            </a:rPr>
            <a:t> The findings could inform policymakers on future screening policies, strengthen evidence-based screening guidelines and optimise NHS resource allocation in the UK.</a:t>
          </a:r>
        </a:p>
      </dgm:t>
    </dgm:pt>
    <dgm:pt modelId="{1C51D179-4E78-492F-8019-59D8B2AF3622}" type="parTrans" cxnId="{8CC4588C-51CF-44A5-BA3A-03554ACD807C}">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0A6BC87D-9FE7-40C1-8B75-8B0AFB777730}" type="sibTrans" cxnId="{8CC4588C-51CF-44A5-BA3A-03554ACD807C}">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F951C40F-60F8-4567-8CD5-A934CF3FD819}">
      <dgm:prSet custT="1"/>
      <dgm:spPr/>
      <dgm:t>
        <a:bodyPr/>
        <a:lstStyle/>
        <a:p>
          <a:pPr algn="just" rtl="0"/>
          <a:r>
            <a:rPr lang="en-GB" sz="3200" b="1" dirty="0">
              <a:latin typeface="Times New Roman" panose="02020603050405020304" pitchFamily="18" charset="0"/>
              <a:cs typeface="Times New Roman" panose="02020603050405020304" pitchFamily="18" charset="0"/>
            </a:rPr>
            <a:t>Impact on Public Health and Social Care Services/Programmes: </a:t>
          </a:r>
          <a:r>
            <a:rPr lang="en-GB" sz="3200" dirty="0">
              <a:latin typeface="Times New Roman" panose="02020603050405020304" pitchFamily="18" charset="0"/>
              <a:cs typeface="Times New Roman" panose="02020603050405020304" pitchFamily="18" charset="0"/>
            </a:rPr>
            <a:t>The findings could promote equitable access to screening services and enhance the quality of preventive healthcare in the UK.</a:t>
          </a:r>
        </a:p>
      </dgm:t>
    </dgm:pt>
    <dgm:pt modelId="{2A747540-E245-4035-A69C-300B3FD016CE}" type="parTrans" cxnId="{7B9A82FD-0A49-4E78-8301-31B411932816}">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5C707475-D8C1-4E4E-8DF1-3B6F77D9878D}" type="sibTrans" cxnId="{7B9A82FD-0A49-4E78-8301-31B411932816}">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3C5DEC76-CD04-480A-A94A-222881767825}" type="pres">
      <dgm:prSet presAssocID="{46820EF9-1508-4282-98DE-7677CC0C0E28}" presName="vert0" presStyleCnt="0">
        <dgm:presLayoutVars>
          <dgm:dir/>
          <dgm:animOne val="branch"/>
          <dgm:animLvl val="lvl"/>
        </dgm:presLayoutVars>
      </dgm:prSet>
      <dgm:spPr/>
    </dgm:pt>
    <dgm:pt modelId="{AEF8D4BC-B718-4310-930D-A1404889DB46}" type="pres">
      <dgm:prSet presAssocID="{74BD59B4-4820-4F3B-944B-1CD50A8E869E}" presName="thickLine" presStyleLbl="alignNode1" presStyleIdx="0" presStyleCnt="4"/>
      <dgm:spPr/>
    </dgm:pt>
    <dgm:pt modelId="{870B3F49-A2B8-43A1-ABA2-79FDB61EEF4B}" type="pres">
      <dgm:prSet presAssocID="{74BD59B4-4820-4F3B-944B-1CD50A8E869E}" presName="horz1" presStyleCnt="0"/>
      <dgm:spPr/>
    </dgm:pt>
    <dgm:pt modelId="{CDF424D1-ABB5-4662-B5BA-1A885FBD97B8}" type="pres">
      <dgm:prSet presAssocID="{74BD59B4-4820-4F3B-944B-1CD50A8E869E}" presName="tx1" presStyleLbl="revTx" presStyleIdx="0" presStyleCnt="4"/>
      <dgm:spPr/>
    </dgm:pt>
    <dgm:pt modelId="{066216A3-C605-434D-BF10-72D60779BD0A}" type="pres">
      <dgm:prSet presAssocID="{74BD59B4-4820-4F3B-944B-1CD50A8E869E}" presName="vert1" presStyleCnt="0"/>
      <dgm:spPr/>
    </dgm:pt>
    <dgm:pt modelId="{7285404C-FD65-48FB-A35D-FFBEC1265F7F}" type="pres">
      <dgm:prSet presAssocID="{EDB17486-480F-4E9E-810E-672627410DBE}" presName="thickLine" presStyleLbl="alignNode1" presStyleIdx="1" presStyleCnt="4"/>
      <dgm:spPr/>
    </dgm:pt>
    <dgm:pt modelId="{419967B4-50D1-4B58-BA3F-A1AA7146F08E}" type="pres">
      <dgm:prSet presAssocID="{EDB17486-480F-4E9E-810E-672627410DBE}" presName="horz1" presStyleCnt="0"/>
      <dgm:spPr/>
    </dgm:pt>
    <dgm:pt modelId="{5420F0EA-950E-45FE-89AE-4A67EA980A8F}" type="pres">
      <dgm:prSet presAssocID="{EDB17486-480F-4E9E-810E-672627410DBE}" presName="tx1" presStyleLbl="revTx" presStyleIdx="1" presStyleCnt="4"/>
      <dgm:spPr/>
    </dgm:pt>
    <dgm:pt modelId="{7D772656-C7EC-4633-9000-7F072E47B786}" type="pres">
      <dgm:prSet presAssocID="{EDB17486-480F-4E9E-810E-672627410DBE}" presName="vert1" presStyleCnt="0"/>
      <dgm:spPr/>
    </dgm:pt>
    <dgm:pt modelId="{91B9EA45-0B3A-4297-9BC1-D5A741B94EF6}" type="pres">
      <dgm:prSet presAssocID="{0E3A70E7-6CC8-474D-97AE-59D11A06BD9A}" presName="thickLine" presStyleLbl="alignNode1" presStyleIdx="2" presStyleCnt="4"/>
      <dgm:spPr/>
    </dgm:pt>
    <dgm:pt modelId="{57F807CB-ED0E-4F40-8B13-26C3E9956C5C}" type="pres">
      <dgm:prSet presAssocID="{0E3A70E7-6CC8-474D-97AE-59D11A06BD9A}" presName="horz1" presStyleCnt="0"/>
      <dgm:spPr/>
    </dgm:pt>
    <dgm:pt modelId="{4DACFA8B-099A-498A-824B-1D1720AF829E}" type="pres">
      <dgm:prSet presAssocID="{0E3A70E7-6CC8-474D-97AE-59D11A06BD9A}" presName="tx1" presStyleLbl="revTx" presStyleIdx="2" presStyleCnt="4"/>
      <dgm:spPr/>
    </dgm:pt>
    <dgm:pt modelId="{684A046D-B017-4B72-A062-B6BBD41013B6}" type="pres">
      <dgm:prSet presAssocID="{0E3A70E7-6CC8-474D-97AE-59D11A06BD9A}" presName="vert1" presStyleCnt="0"/>
      <dgm:spPr/>
    </dgm:pt>
    <dgm:pt modelId="{FC94FCF2-1E20-4C5B-9E55-603F68CCAC78}" type="pres">
      <dgm:prSet presAssocID="{F951C40F-60F8-4567-8CD5-A934CF3FD819}" presName="thickLine" presStyleLbl="alignNode1" presStyleIdx="3" presStyleCnt="4"/>
      <dgm:spPr/>
    </dgm:pt>
    <dgm:pt modelId="{72F7A21F-5E9B-4F86-800B-2F5A5B7A5749}" type="pres">
      <dgm:prSet presAssocID="{F951C40F-60F8-4567-8CD5-A934CF3FD819}" presName="horz1" presStyleCnt="0"/>
      <dgm:spPr/>
    </dgm:pt>
    <dgm:pt modelId="{FA7AE3C5-82ED-466E-9F9E-C232125D7690}" type="pres">
      <dgm:prSet presAssocID="{F951C40F-60F8-4567-8CD5-A934CF3FD819}" presName="tx1" presStyleLbl="revTx" presStyleIdx="3" presStyleCnt="4"/>
      <dgm:spPr/>
    </dgm:pt>
    <dgm:pt modelId="{ECD780A0-6870-4CA0-B786-DF5CB4C03879}" type="pres">
      <dgm:prSet presAssocID="{F951C40F-60F8-4567-8CD5-A934CF3FD819}" presName="vert1" presStyleCnt="0"/>
      <dgm:spPr/>
    </dgm:pt>
  </dgm:ptLst>
  <dgm:cxnLst>
    <dgm:cxn modelId="{D7F0502A-D261-4F1A-8623-B9DD488AB3A7}" srcId="{46820EF9-1508-4282-98DE-7677CC0C0E28}" destId="{74BD59B4-4820-4F3B-944B-1CD50A8E869E}" srcOrd="0" destOrd="0" parTransId="{B432AE47-4451-4917-B1B6-D9F6AC1FEF5F}" sibTransId="{596743BE-D812-49A6-82C3-AA01511BC26A}"/>
    <dgm:cxn modelId="{BE3C692F-540C-4763-9E05-B37452AACA32}" type="presOf" srcId="{F951C40F-60F8-4567-8CD5-A934CF3FD819}" destId="{FA7AE3C5-82ED-466E-9F9E-C232125D7690}" srcOrd="0" destOrd="0" presId="urn:microsoft.com/office/officeart/2008/layout/LinedList"/>
    <dgm:cxn modelId="{9DB56068-8538-43BD-AAFB-BF34F6E149E4}" type="presOf" srcId="{74BD59B4-4820-4F3B-944B-1CD50A8E869E}" destId="{CDF424D1-ABB5-4662-B5BA-1A885FBD97B8}" srcOrd="0" destOrd="0" presId="urn:microsoft.com/office/officeart/2008/layout/LinedList"/>
    <dgm:cxn modelId="{BDA2F452-E0E5-4C27-B9A5-A5CAA9E9EC5F}" srcId="{46820EF9-1508-4282-98DE-7677CC0C0E28}" destId="{EDB17486-480F-4E9E-810E-672627410DBE}" srcOrd="1" destOrd="0" parTransId="{B78A98F5-87A3-4D6B-8179-7D882922DAD1}" sibTransId="{D33F0C74-55D9-45C5-8248-9D0AEB91EFF8}"/>
    <dgm:cxn modelId="{8CC4588C-51CF-44A5-BA3A-03554ACD807C}" srcId="{46820EF9-1508-4282-98DE-7677CC0C0E28}" destId="{0E3A70E7-6CC8-474D-97AE-59D11A06BD9A}" srcOrd="2" destOrd="0" parTransId="{1C51D179-4E78-492F-8019-59D8B2AF3622}" sibTransId="{0A6BC87D-9FE7-40C1-8B75-8B0AFB777730}"/>
    <dgm:cxn modelId="{AE1F40B0-FC90-477B-85CA-D0500868C498}" type="presOf" srcId="{EDB17486-480F-4E9E-810E-672627410DBE}" destId="{5420F0EA-950E-45FE-89AE-4A67EA980A8F}" srcOrd="0" destOrd="0" presId="urn:microsoft.com/office/officeart/2008/layout/LinedList"/>
    <dgm:cxn modelId="{0BE029BB-2F65-48B7-9D23-C609DF5A7304}" type="presOf" srcId="{46820EF9-1508-4282-98DE-7677CC0C0E28}" destId="{3C5DEC76-CD04-480A-A94A-222881767825}" srcOrd="0" destOrd="0" presId="urn:microsoft.com/office/officeart/2008/layout/LinedList"/>
    <dgm:cxn modelId="{5E65E0DE-412D-47F3-A656-533714C53F60}" type="presOf" srcId="{0E3A70E7-6CC8-474D-97AE-59D11A06BD9A}" destId="{4DACFA8B-099A-498A-824B-1D1720AF829E}" srcOrd="0" destOrd="0" presId="urn:microsoft.com/office/officeart/2008/layout/LinedList"/>
    <dgm:cxn modelId="{7B9A82FD-0A49-4E78-8301-31B411932816}" srcId="{46820EF9-1508-4282-98DE-7677CC0C0E28}" destId="{F951C40F-60F8-4567-8CD5-A934CF3FD819}" srcOrd="3" destOrd="0" parTransId="{2A747540-E245-4035-A69C-300B3FD016CE}" sibTransId="{5C707475-D8C1-4E4E-8DF1-3B6F77D9878D}"/>
    <dgm:cxn modelId="{F9DD0276-0461-4224-87F0-DE5F7BB320D8}" type="presParOf" srcId="{3C5DEC76-CD04-480A-A94A-222881767825}" destId="{AEF8D4BC-B718-4310-930D-A1404889DB46}" srcOrd="0" destOrd="0" presId="urn:microsoft.com/office/officeart/2008/layout/LinedList"/>
    <dgm:cxn modelId="{EEDFB341-79EB-48C8-9A94-B9030583023B}" type="presParOf" srcId="{3C5DEC76-CD04-480A-A94A-222881767825}" destId="{870B3F49-A2B8-43A1-ABA2-79FDB61EEF4B}" srcOrd="1" destOrd="0" presId="urn:microsoft.com/office/officeart/2008/layout/LinedList"/>
    <dgm:cxn modelId="{920B9866-6882-4742-A5A3-10CA37BD58C2}" type="presParOf" srcId="{870B3F49-A2B8-43A1-ABA2-79FDB61EEF4B}" destId="{CDF424D1-ABB5-4662-B5BA-1A885FBD97B8}" srcOrd="0" destOrd="0" presId="urn:microsoft.com/office/officeart/2008/layout/LinedList"/>
    <dgm:cxn modelId="{4C662AE4-3FAE-4A4D-A255-A7810D7D1A44}" type="presParOf" srcId="{870B3F49-A2B8-43A1-ABA2-79FDB61EEF4B}" destId="{066216A3-C605-434D-BF10-72D60779BD0A}" srcOrd="1" destOrd="0" presId="urn:microsoft.com/office/officeart/2008/layout/LinedList"/>
    <dgm:cxn modelId="{BED00BFA-03AF-4A5F-B9CB-FCB961BAE419}" type="presParOf" srcId="{3C5DEC76-CD04-480A-A94A-222881767825}" destId="{7285404C-FD65-48FB-A35D-FFBEC1265F7F}" srcOrd="2" destOrd="0" presId="urn:microsoft.com/office/officeart/2008/layout/LinedList"/>
    <dgm:cxn modelId="{CABD6421-2131-4429-81A6-2B0AA22CBA4D}" type="presParOf" srcId="{3C5DEC76-CD04-480A-A94A-222881767825}" destId="{419967B4-50D1-4B58-BA3F-A1AA7146F08E}" srcOrd="3" destOrd="0" presId="urn:microsoft.com/office/officeart/2008/layout/LinedList"/>
    <dgm:cxn modelId="{02CB4F1D-051A-4A1E-8243-23A16C795AFE}" type="presParOf" srcId="{419967B4-50D1-4B58-BA3F-A1AA7146F08E}" destId="{5420F0EA-950E-45FE-89AE-4A67EA980A8F}" srcOrd="0" destOrd="0" presId="urn:microsoft.com/office/officeart/2008/layout/LinedList"/>
    <dgm:cxn modelId="{D6259E8E-D3C2-43AE-B3B7-E5C1B8DBCE77}" type="presParOf" srcId="{419967B4-50D1-4B58-BA3F-A1AA7146F08E}" destId="{7D772656-C7EC-4633-9000-7F072E47B786}" srcOrd="1" destOrd="0" presId="urn:microsoft.com/office/officeart/2008/layout/LinedList"/>
    <dgm:cxn modelId="{34B7E42C-E3EE-4CE4-B8A4-08A097E12F17}" type="presParOf" srcId="{3C5DEC76-CD04-480A-A94A-222881767825}" destId="{91B9EA45-0B3A-4297-9BC1-D5A741B94EF6}" srcOrd="4" destOrd="0" presId="urn:microsoft.com/office/officeart/2008/layout/LinedList"/>
    <dgm:cxn modelId="{98CBEFDC-C9B9-4678-93B7-6311BBA4996E}" type="presParOf" srcId="{3C5DEC76-CD04-480A-A94A-222881767825}" destId="{57F807CB-ED0E-4F40-8B13-26C3E9956C5C}" srcOrd="5" destOrd="0" presId="urn:microsoft.com/office/officeart/2008/layout/LinedList"/>
    <dgm:cxn modelId="{4C066F71-E3CB-42F1-A505-8951D2E4735C}" type="presParOf" srcId="{57F807CB-ED0E-4F40-8B13-26C3E9956C5C}" destId="{4DACFA8B-099A-498A-824B-1D1720AF829E}" srcOrd="0" destOrd="0" presId="urn:microsoft.com/office/officeart/2008/layout/LinedList"/>
    <dgm:cxn modelId="{FB91B735-075C-458A-B4B3-44D11A36AA60}" type="presParOf" srcId="{57F807CB-ED0E-4F40-8B13-26C3E9956C5C}" destId="{684A046D-B017-4B72-A062-B6BBD41013B6}" srcOrd="1" destOrd="0" presId="urn:microsoft.com/office/officeart/2008/layout/LinedList"/>
    <dgm:cxn modelId="{1BF4044A-80D1-4CD6-90D2-4B561731E8B3}" type="presParOf" srcId="{3C5DEC76-CD04-480A-A94A-222881767825}" destId="{FC94FCF2-1E20-4C5B-9E55-603F68CCAC78}" srcOrd="6" destOrd="0" presId="urn:microsoft.com/office/officeart/2008/layout/LinedList"/>
    <dgm:cxn modelId="{002E0F9F-DBBE-4E6E-945E-B741341F74CC}" type="presParOf" srcId="{3C5DEC76-CD04-480A-A94A-222881767825}" destId="{72F7A21F-5E9B-4F86-800B-2F5A5B7A5749}" srcOrd="7" destOrd="0" presId="urn:microsoft.com/office/officeart/2008/layout/LinedList"/>
    <dgm:cxn modelId="{96058BC2-49E8-4560-AD86-6A767EFA9E1A}" type="presParOf" srcId="{72F7A21F-5E9B-4F86-800B-2F5A5B7A5749}" destId="{FA7AE3C5-82ED-466E-9F9E-C232125D7690}" srcOrd="0" destOrd="0" presId="urn:microsoft.com/office/officeart/2008/layout/LinedList"/>
    <dgm:cxn modelId="{317A450C-EE0E-41F9-849A-6B6B3D4A4423}" type="presParOf" srcId="{72F7A21F-5E9B-4F86-800B-2F5A5B7A5749}" destId="{ECD780A0-6870-4CA0-B786-DF5CB4C03879}" srcOrd="1" destOrd="0" presId="urn:microsoft.com/office/officeart/2008/layout/LinedList"/>
  </dgm:cxnLst>
  <dgm:bg>
    <a:solidFill>
      <a:schemeClr val="accent1">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FC42BF-5367-4BCB-AF69-A9B89C930A93}" type="doc">
      <dgm:prSet loTypeId="urn:microsoft.com/office/officeart/2008/layout/LinedList" loCatId="list" qsTypeId="urn:microsoft.com/office/officeart/2005/8/quickstyle/simple1" qsCatId="simple" csTypeId="urn:microsoft.com/office/officeart/2005/8/colors/accent1_4" csCatId="accent1" phldr="1"/>
      <dgm:spPr/>
      <dgm:t>
        <a:bodyPr/>
        <a:lstStyle/>
        <a:p>
          <a:endParaRPr lang="en-GB"/>
        </a:p>
      </dgm:t>
    </dgm:pt>
    <dgm:pt modelId="{1321FDF8-0D14-4DCC-8D4C-CFB69EE5D815}">
      <dgm:prSet custT="1"/>
      <dgm:spPr>
        <a:solidFill>
          <a:schemeClr val="accent1">
            <a:lumMod val="20000"/>
            <a:lumOff val="80000"/>
          </a:schemeClr>
        </a:solidFill>
      </dgm:spPr>
      <dgm:t>
        <a:bodyPr/>
        <a:lstStyle/>
        <a:p>
          <a:pPr algn="just" rtl="0"/>
          <a:r>
            <a:rPr lang="en-GB" sz="3200" dirty="0">
              <a:latin typeface="Times New Roman" panose="02020603050405020304" pitchFamily="18" charset="0"/>
              <a:cs typeface="Times New Roman" panose="02020603050405020304" pitchFamily="18" charset="0"/>
            </a:rPr>
            <a:t>To evaluate the role of mammography screening in detecting breast cancer at an early stage amongst UK women.</a:t>
          </a:r>
        </a:p>
      </dgm:t>
    </dgm:pt>
    <dgm:pt modelId="{294C491E-4A25-4E28-A8C6-4A0F8CB5BE2F}" type="parTrans" cxnId="{B603A307-B4D6-4DC7-87D6-5C98F7D3AA9F}">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BFE1BF12-97CF-4C65-BB98-4472B077E31F}" type="sibTrans" cxnId="{B603A307-B4D6-4DC7-87D6-5C98F7D3AA9F}">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8F54568A-FB08-44BE-8F96-7D2CB9A5AA91}">
      <dgm:prSet custT="1"/>
      <dgm:spPr>
        <a:solidFill>
          <a:schemeClr val="accent6">
            <a:lumMod val="20000"/>
            <a:lumOff val="80000"/>
          </a:schemeClr>
        </a:solidFill>
      </dgm:spPr>
      <dgm:t>
        <a:bodyPr/>
        <a:lstStyle/>
        <a:p>
          <a:pPr algn="just" rtl="0"/>
          <a:r>
            <a:rPr lang="en-GB" sz="3200" dirty="0">
              <a:latin typeface="Times New Roman" panose="02020603050405020304" pitchFamily="18" charset="0"/>
              <a:cs typeface="Times New Roman" panose="02020603050405020304" pitchFamily="18" charset="0"/>
            </a:rPr>
            <a:t>To examine how effective mammography screening is in identifying breast cancer at an early stage.</a:t>
          </a:r>
        </a:p>
      </dgm:t>
    </dgm:pt>
    <dgm:pt modelId="{8B595BA3-3E28-4797-9896-C821575BC14B}" type="parTrans" cxnId="{E7BB8870-57C1-46CA-B1A6-3FB56E52FCD0}">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F91F8F56-33D1-4E4D-9A47-39F31CE91CF8}" type="sibTrans" cxnId="{E7BB8870-57C1-46CA-B1A6-3FB56E52FCD0}">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D8B42C1E-E51C-497E-A329-8399DB6ECAC7}">
      <dgm:prSet custT="1"/>
      <dgm:spPr>
        <a:solidFill>
          <a:schemeClr val="accent3">
            <a:lumMod val="20000"/>
            <a:lumOff val="80000"/>
          </a:schemeClr>
        </a:solidFill>
      </dgm:spPr>
      <dgm:t>
        <a:bodyPr/>
        <a:lstStyle/>
        <a:p>
          <a:pPr algn="just" rtl="0"/>
          <a:r>
            <a:rPr lang="en-GB" sz="3200" dirty="0">
              <a:latin typeface="Times New Roman" panose="02020603050405020304" pitchFamily="18" charset="0"/>
              <a:cs typeface="Times New Roman" panose="02020603050405020304" pitchFamily="18" charset="0"/>
            </a:rPr>
            <a:t>To assess the contribution of mammography screening to breast cancer outcomes amongst UK women.</a:t>
          </a:r>
        </a:p>
      </dgm:t>
    </dgm:pt>
    <dgm:pt modelId="{EEC0A68E-A1EF-49C7-BCBD-BAC97F58ED30}" type="parTrans" cxnId="{723F5CD8-EF4C-48ED-9F5F-34CC13CB88A5}">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D6BC9882-574C-4C02-AF4D-A6620B6A3FB7}" type="sibTrans" cxnId="{723F5CD8-EF4C-48ED-9F5F-34CC13CB88A5}">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ACACBB3E-7C22-4221-A33B-99D4A148D435}">
      <dgm:prSet custT="1"/>
      <dgm:spPr>
        <a:solidFill>
          <a:schemeClr val="tx2">
            <a:lumMod val="20000"/>
            <a:lumOff val="80000"/>
          </a:schemeClr>
        </a:solidFill>
      </dgm:spPr>
      <dgm:t>
        <a:bodyPr/>
        <a:lstStyle/>
        <a:p>
          <a:pPr algn="just" rtl="0"/>
          <a:r>
            <a:rPr lang="en-GB" sz="3200" dirty="0">
              <a:latin typeface="Times New Roman" panose="02020603050405020304" pitchFamily="18" charset="0"/>
              <a:cs typeface="Times New Roman" panose="02020603050405020304" pitchFamily="18" charset="0"/>
            </a:rPr>
            <a:t>To determine the influencing factors of mammography screening programmes’ efficacy in the UK.</a:t>
          </a:r>
        </a:p>
      </dgm:t>
    </dgm:pt>
    <dgm:pt modelId="{304D5BDC-97B2-4658-B087-8D7B363556F1}" type="parTrans" cxnId="{FEBFAB7D-C06D-4CA3-90B9-C7F0411BFC6C}">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405E8367-D973-41DE-A876-439D7ADBFE4F}" type="sibTrans" cxnId="{FEBFAB7D-C06D-4CA3-90B9-C7F0411BFC6C}">
      <dgm:prSet/>
      <dgm:spPr/>
      <dgm:t>
        <a:bodyPr/>
        <a:lstStyle/>
        <a:p>
          <a:pPr algn="just"/>
          <a:endParaRPr lang="en-GB" sz="3200">
            <a:latin typeface="Times New Roman" panose="02020603050405020304" pitchFamily="18" charset="0"/>
            <a:cs typeface="Times New Roman" panose="02020603050405020304" pitchFamily="18" charset="0"/>
          </a:endParaRPr>
        </a:p>
      </dgm:t>
    </dgm:pt>
    <dgm:pt modelId="{CD1B525F-CB8E-46C9-AC01-9B3ED8DFC404}" type="pres">
      <dgm:prSet presAssocID="{37FC42BF-5367-4BCB-AF69-A9B89C930A93}" presName="vert0" presStyleCnt="0">
        <dgm:presLayoutVars>
          <dgm:dir/>
          <dgm:animOne val="branch"/>
          <dgm:animLvl val="lvl"/>
        </dgm:presLayoutVars>
      </dgm:prSet>
      <dgm:spPr/>
    </dgm:pt>
    <dgm:pt modelId="{5AD50BC6-A0BA-4A3F-BDA2-A9982709F6B4}" type="pres">
      <dgm:prSet presAssocID="{1321FDF8-0D14-4DCC-8D4C-CFB69EE5D815}" presName="thickLine" presStyleLbl="alignNode1" presStyleIdx="0" presStyleCnt="4"/>
      <dgm:spPr/>
    </dgm:pt>
    <dgm:pt modelId="{648007B1-8667-4FDF-AB01-65E3C22E8CAC}" type="pres">
      <dgm:prSet presAssocID="{1321FDF8-0D14-4DCC-8D4C-CFB69EE5D815}" presName="horz1" presStyleCnt="0"/>
      <dgm:spPr/>
    </dgm:pt>
    <dgm:pt modelId="{4736F13E-DF23-4345-8183-81F1EFD2C0CE}" type="pres">
      <dgm:prSet presAssocID="{1321FDF8-0D14-4DCC-8D4C-CFB69EE5D815}" presName="tx1" presStyleLbl="revTx" presStyleIdx="0" presStyleCnt="4"/>
      <dgm:spPr/>
    </dgm:pt>
    <dgm:pt modelId="{9162A857-45AB-4916-8BCD-5BE84600BE62}" type="pres">
      <dgm:prSet presAssocID="{1321FDF8-0D14-4DCC-8D4C-CFB69EE5D815}" presName="vert1" presStyleCnt="0"/>
      <dgm:spPr/>
    </dgm:pt>
    <dgm:pt modelId="{885E1076-F0C9-4F1A-9927-CC65B0FF7BDC}" type="pres">
      <dgm:prSet presAssocID="{8F54568A-FB08-44BE-8F96-7D2CB9A5AA91}" presName="thickLine" presStyleLbl="alignNode1" presStyleIdx="1" presStyleCnt="4"/>
      <dgm:spPr/>
    </dgm:pt>
    <dgm:pt modelId="{EF5E53E5-B635-4307-9257-9E81F515A426}" type="pres">
      <dgm:prSet presAssocID="{8F54568A-FB08-44BE-8F96-7D2CB9A5AA91}" presName="horz1" presStyleCnt="0"/>
      <dgm:spPr/>
    </dgm:pt>
    <dgm:pt modelId="{073E04B9-790A-47EB-ACD4-F6B4D2935D19}" type="pres">
      <dgm:prSet presAssocID="{8F54568A-FB08-44BE-8F96-7D2CB9A5AA91}" presName="tx1" presStyleLbl="revTx" presStyleIdx="1" presStyleCnt="4"/>
      <dgm:spPr/>
    </dgm:pt>
    <dgm:pt modelId="{76A1A555-FCDF-4378-8E30-33C4B6F92004}" type="pres">
      <dgm:prSet presAssocID="{8F54568A-FB08-44BE-8F96-7D2CB9A5AA91}" presName="vert1" presStyleCnt="0"/>
      <dgm:spPr/>
    </dgm:pt>
    <dgm:pt modelId="{2AF4F439-7F9A-48CD-B40A-C0433B7579D2}" type="pres">
      <dgm:prSet presAssocID="{D8B42C1E-E51C-497E-A329-8399DB6ECAC7}" presName="thickLine" presStyleLbl="alignNode1" presStyleIdx="2" presStyleCnt="4"/>
      <dgm:spPr/>
    </dgm:pt>
    <dgm:pt modelId="{5CBDE6BA-65FA-45C5-9820-AE7E835E7AC9}" type="pres">
      <dgm:prSet presAssocID="{D8B42C1E-E51C-497E-A329-8399DB6ECAC7}" presName="horz1" presStyleCnt="0"/>
      <dgm:spPr/>
    </dgm:pt>
    <dgm:pt modelId="{6064D774-C596-4604-B5FA-4A37AE0A0D8B}" type="pres">
      <dgm:prSet presAssocID="{D8B42C1E-E51C-497E-A329-8399DB6ECAC7}" presName="tx1" presStyleLbl="revTx" presStyleIdx="2" presStyleCnt="4"/>
      <dgm:spPr/>
    </dgm:pt>
    <dgm:pt modelId="{A8F1E2E7-231C-4C50-B398-11C12482755B}" type="pres">
      <dgm:prSet presAssocID="{D8B42C1E-E51C-497E-A329-8399DB6ECAC7}" presName="vert1" presStyleCnt="0"/>
      <dgm:spPr/>
    </dgm:pt>
    <dgm:pt modelId="{8C09E0B5-7D9C-4900-A106-564B6AE0D2DB}" type="pres">
      <dgm:prSet presAssocID="{ACACBB3E-7C22-4221-A33B-99D4A148D435}" presName="thickLine" presStyleLbl="alignNode1" presStyleIdx="3" presStyleCnt="4"/>
      <dgm:spPr/>
    </dgm:pt>
    <dgm:pt modelId="{AB2C6553-C96D-45B8-814E-669775B8CCB7}" type="pres">
      <dgm:prSet presAssocID="{ACACBB3E-7C22-4221-A33B-99D4A148D435}" presName="horz1" presStyleCnt="0"/>
      <dgm:spPr/>
    </dgm:pt>
    <dgm:pt modelId="{C0A08CED-6221-46EB-8182-01AA5E04F819}" type="pres">
      <dgm:prSet presAssocID="{ACACBB3E-7C22-4221-A33B-99D4A148D435}" presName="tx1" presStyleLbl="revTx" presStyleIdx="3" presStyleCnt="4"/>
      <dgm:spPr/>
    </dgm:pt>
    <dgm:pt modelId="{D44CAD6B-32E7-4214-8F5B-64CBDB8DA44C}" type="pres">
      <dgm:prSet presAssocID="{ACACBB3E-7C22-4221-A33B-99D4A148D435}" presName="vert1" presStyleCnt="0"/>
      <dgm:spPr/>
    </dgm:pt>
  </dgm:ptLst>
  <dgm:cxnLst>
    <dgm:cxn modelId="{B603A307-B4D6-4DC7-87D6-5C98F7D3AA9F}" srcId="{37FC42BF-5367-4BCB-AF69-A9B89C930A93}" destId="{1321FDF8-0D14-4DCC-8D4C-CFB69EE5D815}" srcOrd="0" destOrd="0" parTransId="{294C491E-4A25-4E28-A8C6-4A0F8CB5BE2F}" sibTransId="{BFE1BF12-97CF-4C65-BB98-4472B077E31F}"/>
    <dgm:cxn modelId="{53EAAA08-3134-4B4D-8EDB-89DEBC3958FD}" type="presOf" srcId="{8F54568A-FB08-44BE-8F96-7D2CB9A5AA91}" destId="{073E04B9-790A-47EB-ACD4-F6B4D2935D19}" srcOrd="0" destOrd="0" presId="urn:microsoft.com/office/officeart/2008/layout/LinedList"/>
    <dgm:cxn modelId="{1BE32E45-994C-495A-B800-05A825D2EA9A}" type="presOf" srcId="{ACACBB3E-7C22-4221-A33B-99D4A148D435}" destId="{C0A08CED-6221-46EB-8182-01AA5E04F819}" srcOrd="0" destOrd="0" presId="urn:microsoft.com/office/officeart/2008/layout/LinedList"/>
    <dgm:cxn modelId="{E7BB8870-57C1-46CA-B1A6-3FB56E52FCD0}" srcId="{37FC42BF-5367-4BCB-AF69-A9B89C930A93}" destId="{8F54568A-FB08-44BE-8F96-7D2CB9A5AA91}" srcOrd="1" destOrd="0" parTransId="{8B595BA3-3E28-4797-9896-C821575BC14B}" sibTransId="{F91F8F56-33D1-4E4D-9A47-39F31CE91CF8}"/>
    <dgm:cxn modelId="{FEBFAB7D-C06D-4CA3-90B9-C7F0411BFC6C}" srcId="{37FC42BF-5367-4BCB-AF69-A9B89C930A93}" destId="{ACACBB3E-7C22-4221-A33B-99D4A148D435}" srcOrd="3" destOrd="0" parTransId="{304D5BDC-97B2-4658-B087-8D7B363556F1}" sibTransId="{405E8367-D973-41DE-A876-439D7ADBFE4F}"/>
    <dgm:cxn modelId="{F77D388E-70E6-433D-940C-1B5ED49D4671}" type="presOf" srcId="{37FC42BF-5367-4BCB-AF69-A9B89C930A93}" destId="{CD1B525F-CB8E-46C9-AC01-9B3ED8DFC404}" srcOrd="0" destOrd="0" presId="urn:microsoft.com/office/officeart/2008/layout/LinedList"/>
    <dgm:cxn modelId="{723F5CD8-EF4C-48ED-9F5F-34CC13CB88A5}" srcId="{37FC42BF-5367-4BCB-AF69-A9B89C930A93}" destId="{D8B42C1E-E51C-497E-A329-8399DB6ECAC7}" srcOrd="2" destOrd="0" parTransId="{EEC0A68E-A1EF-49C7-BCBD-BAC97F58ED30}" sibTransId="{D6BC9882-574C-4C02-AF4D-A6620B6A3FB7}"/>
    <dgm:cxn modelId="{E8BA0BE5-E8F6-48C5-B798-CC04899DB6D3}" type="presOf" srcId="{1321FDF8-0D14-4DCC-8D4C-CFB69EE5D815}" destId="{4736F13E-DF23-4345-8183-81F1EFD2C0CE}" srcOrd="0" destOrd="0" presId="urn:microsoft.com/office/officeart/2008/layout/LinedList"/>
    <dgm:cxn modelId="{37E867E6-A401-4285-99F9-2D65F9203657}" type="presOf" srcId="{D8B42C1E-E51C-497E-A329-8399DB6ECAC7}" destId="{6064D774-C596-4604-B5FA-4A37AE0A0D8B}" srcOrd="0" destOrd="0" presId="urn:microsoft.com/office/officeart/2008/layout/LinedList"/>
    <dgm:cxn modelId="{EAB804D6-7B2E-46FB-9B39-169D99FD9FFA}" type="presParOf" srcId="{CD1B525F-CB8E-46C9-AC01-9B3ED8DFC404}" destId="{5AD50BC6-A0BA-4A3F-BDA2-A9982709F6B4}" srcOrd="0" destOrd="0" presId="urn:microsoft.com/office/officeart/2008/layout/LinedList"/>
    <dgm:cxn modelId="{059929B6-24A3-4522-B687-61EA03457B6D}" type="presParOf" srcId="{CD1B525F-CB8E-46C9-AC01-9B3ED8DFC404}" destId="{648007B1-8667-4FDF-AB01-65E3C22E8CAC}" srcOrd="1" destOrd="0" presId="urn:microsoft.com/office/officeart/2008/layout/LinedList"/>
    <dgm:cxn modelId="{3A150D1C-DBB0-468A-B81A-E548FBCAABC5}" type="presParOf" srcId="{648007B1-8667-4FDF-AB01-65E3C22E8CAC}" destId="{4736F13E-DF23-4345-8183-81F1EFD2C0CE}" srcOrd="0" destOrd="0" presId="urn:microsoft.com/office/officeart/2008/layout/LinedList"/>
    <dgm:cxn modelId="{F4D6C5FA-4EA1-4478-8D6C-27BA93F71781}" type="presParOf" srcId="{648007B1-8667-4FDF-AB01-65E3C22E8CAC}" destId="{9162A857-45AB-4916-8BCD-5BE84600BE62}" srcOrd="1" destOrd="0" presId="urn:microsoft.com/office/officeart/2008/layout/LinedList"/>
    <dgm:cxn modelId="{75C16D27-359F-4C02-8759-7F5D983FA8E4}" type="presParOf" srcId="{CD1B525F-CB8E-46C9-AC01-9B3ED8DFC404}" destId="{885E1076-F0C9-4F1A-9927-CC65B0FF7BDC}" srcOrd="2" destOrd="0" presId="urn:microsoft.com/office/officeart/2008/layout/LinedList"/>
    <dgm:cxn modelId="{727B6BE2-502D-4ABE-BAFB-A8AE817F659E}" type="presParOf" srcId="{CD1B525F-CB8E-46C9-AC01-9B3ED8DFC404}" destId="{EF5E53E5-B635-4307-9257-9E81F515A426}" srcOrd="3" destOrd="0" presId="urn:microsoft.com/office/officeart/2008/layout/LinedList"/>
    <dgm:cxn modelId="{1698B107-0C9D-4002-8332-E74DDD800EB6}" type="presParOf" srcId="{EF5E53E5-B635-4307-9257-9E81F515A426}" destId="{073E04B9-790A-47EB-ACD4-F6B4D2935D19}" srcOrd="0" destOrd="0" presId="urn:microsoft.com/office/officeart/2008/layout/LinedList"/>
    <dgm:cxn modelId="{C6714ADA-A99E-470A-AC41-F21049C652AB}" type="presParOf" srcId="{EF5E53E5-B635-4307-9257-9E81F515A426}" destId="{76A1A555-FCDF-4378-8E30-33C4B6F92004}" srcOrd="1" destOrd="0" presId="urn:microsoft.com/office/officeart/2008/layout/LinedList"/>
    <dgm:cxn modelId="{F9297A39-EE05-4DDC-9C72-3BDF0EB115EE}" type="presParOf" srcId="{CD1B525F-CB8E-46C9-AC01-9B3ED8DFC404}" destId="{2AF4F439-7F9A-48CD-B40A-C0433B7579D2}" srcOrd="4" destOrd="0" presId="urn:microsoft.com/office/officeart/2008/layout/LinedList"/>
    <dgm:cxn modelId="{5F0D4167-DAB0-41BC-A692-34A80955ADD4}" type="presParOf" srcId="{CD1B525F-CB8E-46C9-AC01-9B3ED8DFC404}" destId="{5CBDE6BA-65FA-45C5-9820-AE7E835E7AC9}" srcOrd="5" destOrd="0" presId="urn:microsoft.com/office/officeart/2008/layout/LinedList"/>
    <dgm:cxn modelId="{61C4081E-F858-4015-B3DD-D125536EFCDD}" type="presParOf" srcId="{5CBDE6BA-65FA-45C5-9820-AE7E835E7AC9}" destId="{6064D774-C596-4604-B5FA-4A37AE0A0D8B}" srcOrd="0" destOrd="0" presId="urn:microsoft.com/office/officeart/2008/layout/LinedList"/>
    <dgm:cxn modelId="{2A190FE0-4E05-4554-A183-D0F133485F8E}" type="presParOf" srcId="{5CBDE6BA-65FA-45C5-9820-AE7E835E7AC9}" destId="{A8F1E2E7-231C-4C50-B398-11C12482755B}" srcOrd="1" destOrd="0" presId="urn:microsoft.com/office/officeart/2008/layout/LinedList"/>
    <dgm:cxn modelId="{2FCC9D8C-3211-4F1B-8911-3A49EA6752EC}" type="presParOf" srcId="{CD1B525F-CB8E-46C9-AC01-9B3ED8DFC404}" destId="{8C09E0B5-7D9C-4900-A106-564B6AE0D2DB}" srcOrd="6" destOrd="0" presId="urn:microsoft.com/office/officeart/2008/layout/LinedList"/>
    <dgm:cxn modelId="{355B8406-FAC7-48FD-846E-333E6F1B2704}" type="presParOf" srcId="{CD1B525F-CB8E-46C9-AC01-9B3ED8DFC404}" destId="{AB2C6553-C96D-45B8-814E-669775B8CCB7}" srcOrd="7" destOrd="0" presId="urn:microsoft.com/office/officeart/2008/layout/LinedList"/>
    <dgm:cxn modelId="{4BC90F67-75D3-4F3F-8FE1-34F5499E53AF}" type="presParOf" srcId="{AB2C6553-C96D-45B8-814E-669775B8CCB7}" destId="{C0A08CED-6221-46EB-8182-01AA5E04F819}" srcOrd="0" destOrd="0" presId="urn:microsoft.com/office/officeart/2008/layout/LinedList"/>
    <dgm:cxn modelId="{4130745B-3665-42C8-A881-56EE5D4DD73A}" type="presParOf" srcId="{AB2C6553-C96D-45B8-814E-669775B8CCB7}" destId="{D44CAD6B-32E7-4214-8F5B-64CBDB8DA44C}" srcOrd="1" destOrd="0" presId="urn:microsoft.com/office/officeart/2008/layout/LinedList"/>
  </dgm:cxnLst>
  <dgm:bg/>
  <dgm:whole>
    <a:ln>
      <a:solidFill>
        <a:schemeClr val="accent1"/>
      </a:solidFill>
    </a:ln>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8D4BC-B718-4310-930D-A1404889DB46}">
      <dsp:nvSpPr>
        <dsp:cNvPr id="0" name=""/>
        <dsp:cNvSpPr/>
      </dsp:nvSpPr>
      <dsp:spPr>
        <a:xfrm>
          <a:off x="0" y="0"/>
          <a:ext cx="9943265" cy="0"/>
        </a:xfrm>
        <a:prstGeom prst="line">
          <a:avLst/>
        </a:prstGeom>
        <a:solidFill>
          <a:schemeClr val="accent1">
            <a:shade val="5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F424D1-ABB5-4662-B5BA-1A885FBD97B8}">
      <dsp:nvSpPr>
        <dsp:cNvPr id="0" name=""/>
        <dsp:cNvSpPr/>
      </dsp:nvSpPr>
      <dsp:spPr>
        <a:xfrm>
          <a:off x="0" y="0"/>
          <a:ext cx="9943265" cy="252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Impact on UK Women:</a:t>
          </a:r>
          <a:r>
            <a:rPr lang="en-GB" sz="3200" kern="1200" dirty="0">
              <a:latin typeface="Times New Roman" panose="02020603050405020304" pitchFamily="18" charset="0"/>
              <a:cs typeface="Times New Roman" panose="02020603050405020304" pitchFamily="18" charset="0"/>
            </a:rPr>
            <a:t> The findings could improve early detection, timely diagnosis (particularly amongst ethnic minorities in the UK) and breast cancer outcomes for women eligible for screening in the UK.</a:t>
          </a:r>
        </a:p>
      </dsp:txBody>
      <dsp:txXfrm>
        <a:off x="0" y="0"/>
        <a:ext cx="9943265" cy="2521817"/>
      </dsp:txXfrm>
    </dsp:sp>
    <dsp:sp modelId="{7285404C-FD65-48FB-A35D-FFBEC1265F7F}">
      <dsp:nvSpPr>
        <dsp:cNvPr id="0" name=""/>
        <dsp:cNvSpPr/>
      </dsp:nvSpPr>
      <dsp:spPr>
        <a:xfrm>
          <a:off x="0" y="2521817"/>
          <a:ext cx="9943265" cy="0"/>
        </a:xfrm>
        <a:prstGeom prst="line">
          <a:avLst/>
        </a:prstGeom>
        <a:solidFill>
          <a:schemeClr val="accent1">
            <a:shade val="50000"/>
            <a:hueOff val="167129"/>
            <a:satOff val="4478"/>
            <a:lumOff val="19726"/>
            <a:alphaOff val="0"/>
          </a:schemeClr>
        </a:solidFill>
        <a:ln w="25400" cap="flat" cmpd="sng" algn="ctr">
          <a:solidFill>
            <a:schemeClr val="accent1">
              <a:shade val="50000"/>
              <a:hueOff val="167129"/>
              <a:satOff val="4478"/>
              <a:lumOff val="19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20F0EA-950E-45FE-89AE-4A67EA980A8F}">
      <dsp:nvSpPr>
        <dsp:cNvPr id="0" name=""/>
        <dsp:cNvSpPr/>
      </dsp:nvSpPr>
      <dsp:spPr>
        <a:xfrm>
          <a:off x="0" y="2521817"/>
          <a:ext cx="9943265" cy="252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Impact on NHS/Healthcare Professionals: </a:t>
          </a:r>
          <a:r>
            <a:rPr lang="en-GB" sz="3200" kern="1200" dirty="0">
              <a:latin typeface="Times New Roman" panose="02020603050405020304" pitchFamily="18" charset="0"/>
              <a:cs typeface="Times New Roman" panose="02020603050405020304" pitchFamily="18" charset="0"/>
            </a:rPr>
            <a:t>The evidence from the current research may support screening practice, clinical decision-making, and improve NHS Breast Screening Programme outcome in the UK (NHS, 2026).</a:t>
          </a:r>
        </a:p>
      </dsp:txBody>
      <dsp:txXfrm>
        <a:off x="0" y="2521817"/>
        <a:ext cx="9943265" cy="2521817"/>
      </dsp:txXfrm>
    </dsp:sp>
    <dsp:sp modelId="{91B9EA45-0B3A-4297-9BC1-D5A741B94EF6}">
      <dsp:nvSpPr>
        <dsp:cNvPr id="0" name=""/>
        <dsp:cNvSpPr/>
      </dsp:nvSpPr>
      <dsp:spPr>
        <a:xfrm>
          <a:off x="0" y="5043635"/>
          <a:ext cx="9943265" cy="0"/>
        </a:xfrm>
        <a:prstGeom prst="line">
          <a:avLst/>
        </a:prstGeom>
        <a:solidFill>
          <a:schemeClr val="accent1">
            <a:shade val="50000"/>
            <a:hueOff val="334258"/>
            <a:satOff val="8955"/>
            <a:lumOff val="39453"/>
            <a:alphaOff val="0"/>
          </a:schemeClr>
        </a:solidFill>
        <a:ln w="25400" cap="flat" cmpd="sng" algn="ctr">
          <a:solidFill>
            <a:schemeClr val="accent1">
              <a:shade val="50000"/>
              <a:hueOff val="334258"/>
              <a:satOff val="8955"/>
              <a:lumOff val="394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ACFA8B-099A-498A-824B-1D1720AF829E}">
      <dsp:nvSpPr>
        <dsp:cNvPr id="0" name=""/>
        <dsp:cNvSpPr/>
      </dsp:nvSpPr>
      <dsp:spPr>
        <a:xfrm>
          <a:off x="0" y="5043635"/>
          <a:ext cx="9943265" cy="252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Impact on Policy:</a:t>
          </a:r>
          <a:r>
            <a:rPr lang="en-GB" sz="3200" kern="1200" dirty="0">
              <a:latin typeface="Times New Roman" panose="02020603050405020304" pitchFamily="18" charset="0"/>
              <a:cs typeface="Times New Roman" panose="02020603050405020304" pitchFamily="18" charset="0"/>
            </a:rPr>
            <a:t> The findings could inform policymakers on future screening policies, strengthen evidence-based screening guidelines and optimise NHS resource allocation in the UK.</a:t>
          </a:r>
        </a:p>
      </dsp:txBody>
      <dsp:txXfrm>
        <a:off x="0" y="5043635"/>
        <a:ext cx="9943265" cy="2521817"/>
      </dsp:txXfrm>
    </dsp:sp>
    <dsp:sp modelId="{FC94FCF2-1E20-4C5B-9E55-603F68CCAC78}">
      <dsp:nvSpPr>
        <dsp:cNvPr id="0" name=""/>
        <dsp:cNvSpPr/>
      </dsp:nvSpPr>
      <dsp:spPr>
        <a:xfrm>
          <a:off x="0" y="7565452"/>
          <a:ext cx="9943265" cy="0"/>
        </a:xfrm>
        <a:prstGeom prst="line">
          <a:avLst/>
        </a:prstGeom>
        <a:solidFill>
          <a:schemeClr val="accent1">
            <a:shade val="50000"/>
            <a:hueOff val="167129"/>
            <a:satOff val="4478"/>
            <a:lumOff val="19726"/>
            <a:alphaOff val="0"/>
          </a:schemeClr>
        </a:solidFill>
        <a:ln w="25400" cap="flat" cmpd="sng" algn="ctr">
          <a:solidFill>
            <a:schemeClr val="accent1">
              <a:shade val="50000"/>
              <a:hueOff val="167129"/>
              <a:satOff val="4478"/>
              <a:lumOff val="19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AE3C5-82ED-466E-9F9E-C232125D7690}">
      <dsp:nvSpPr>
        <dsp:cNvPr id="0" name=""/>
        <dsp:cNvSpPr/>
      </dsp:nvSpPr>
      <dsp:spPr>
        <a:xfrm>
          <a:off x="0" y="7565452"/>
          <a:ext cx="9943265" cy="2521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b="1" kern="1200" dirty="0">
              <a:latin typeface="Times New Roman" panose="02020603050405020304" pitchFamily="18" charset="0"/>
              <a:cs typeface="Times New Roman" panose="02020603050405020304" pitchFamily="18" charset="0"/>
            </a:rPr>
            <a:t>Impact on Public Health and Social Care Services/Programmes: </a:t>
          </a:r>
          <a:r>
            <a:rPr lang="en-GB" sz="3200" kern="1200" dirty="0">
              <a:latin typeface="Times New Roman" panose="02020603050405020304" pitchFamily="18" charset="0"/>
              <a:cs typeface="Times New Roman" panose="02020603050405020304" pitchFamily="18" charset="0"/>
            </a:rPr>
            <a:t>The findings could promote equitable access to screening services and enhance the quality of preventive healthcare in the UK.</a:t>
          </a:r>
        </a:p>
      </dsp:txBody>
      <dsp:txXfrm>
        <a:off x="0" y="7565452"/>
        <a:ext cx="9943265" cy="2521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D50BC6-A0BA-4A3F-BDA2-A9982709F6B4}">
      <dsp:nvSpPr>
        <dsp:cNvPr id="0" name=""/>
        <dsp:cNvSpPr/>
      </dsp:nvSpPr>
      <dsp:spPr>
        <a:xfrm>
          <a:off x="0" y="0"/>
          <a:ext cx="10003121" cy="0"/>
        </a:xfrm>
        <a:prstGeom prst="line">
          <a:avLst/>
        </a:prstGeom>
        <a:solidFill>
          <a:schemeClr val="accent1">
            <a:shade val="5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36F13E-DF23-4345-8183-81F1EFD2C0CE}">
      <dsp:nvSpPr>
        <dsp:cNvPr id="0" name=""/>
        <dsp:cNvSpPr/>
      </dsp:nvSpPr>
      <dsp:spPr>
        <a:xfrm>
          <a:off x="0" y="0"/>
          <a:ext cx="10003121" cy="1695221"/>
        </a:xfrm>
        <a:prstGeom prst="rect">
          <a:avLst/>
        </a:prstGeom>
        <a:solidFill>
          <a:schemeClr val="accent1">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To evaluate the role of mammography screening in detecting breast cancer at an early stage amongst UK women.</a:t>
          </a:r>
        </a:p>
      </dsp:txBody>
      <dsp:txXfrm>
        <a:off x="0" y="0"/>
        <a:ext cx="10003121" cy="1695221"/>
      </dsp:txXfrm>
    </dsp:sp>
    <dsp:sp modelId="{885E1076-F0C9-4F1A-9927-CC65B0FF7BDC}">
      <dsp:nvSpPr>
        <dsp:cNvPr id="0" name=""/>
        <dsp:cNvSpPr/>
      </dsp:nvSpPr>
      <dsp:spPr>
        <a:xfrm>
          <a:off x="0" y="1695221"/>
          <a:ext cx="10003121" cy="0"/>
        </a:xfrm>
        <a:prstGeom prst="line">
          <a:avLst/>
        </a:prstGeom>
        <a:solidFill>
          <a:schemeClr val="accent1">
            <a:shade val="50000"/>
            <a:hueOff val="167129"/>
            <a:satOff val="4478"/>
            <a:lumOff val="19726"/>
            <a:alphaOff val="0"/>
          </a:schemeClr>
        </a:solidFill>
        <a:ln w="25400" cap="flat" cmpd="sng" algn="ctr">
          <a:solidFill>
            <a:schemeClr val="accent1">
              <a:shade val="50000"/>
              <a:hueOff val="167129"/>
              <a:satOff val="4478"/>
              <a:lumOff val="19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3E04B9-790A-47EB-ACD4-F6B4D2935D19}">
      <dsp:nvSpPr>
        <dsp:cNvPr id="0" name=""/>
        <dsp:cNvSpPr/>
      </dsp:nvSpPr>
      <dsp:spPr>
        <a:xfrm>
          <a:off x="0" y="1695221"/>
          <a:ext cx="10003121" cy="1695221"/>
        </a:xfrm>
        <a:prstGeom prst="rect">
          <a:avLst/>
        </a:prstGeom>
        <a:solidFill>
          <a:schemeClr val="accent6">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To examine how effective mammography screening is in identifying breast cancer at an early stage.</a:t>
          </a:r>
        </a:p>
      </dsp:txBody>
      <dsp:txXfrm>
        <a:off x="0" y="1695221"/>
        <a:ext cx="10003121" cy="1695221"/>
      </dsp:txXfrm>
    </dsp:sp>
    <dsp:sp modelId="{2AF4F439-7F9A-48CD-B40A-C0433B7579D2}">
      <dsp:nvSpPr>
        <dsp:cNvPr id="0" name=""/>
        <dsp:cNvSpPr/>
      </dsp:nvSpPr>
      <dsp:spPr>
        <a:xfrm>
          <a:off x="0" y="3390443"/>
          <a:ext cx="10003121" cy="0"/>
        </a:xfrm>
        <a:prstGeom prst="line">
          <a:avLst/>
        </a:prstGeom>
        <a:solidFill>
          <a:schemeClr val="accent1">
            <a:shade val="50000"/>
            <a:hueOff val="334258"/>
            <a:satOff val="8955"/>
            <a:lumOff val="39453"/>
            <a:alphaOff val="0"/>
          </a:schemeClr>
        </a:solidFill>
        <a:ln w="25400" cap="flat" cmpd="sng" algn="ctr">
          <a:solidFill>
            <a:schemeClr val="accent1">
              <a:shade val="50000"/>
              <a:hueOff val="334258"/>
              <a:satOff val="8955"/>
              <a:lumOff val="394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64D774-C596-4604-B5FA-4A37AE0A0D8B}">
      <dsp:nvSpPr>
        <dsp:cNvPr id="0" name=""/>
        <dsp:cNvSpPr/>
      </dsp:nvSpPr>
      <dsp:spPr>
        <a:xfrm>
          <a:off x="0" y="3390443"/>
          <a:ext cx="10003121" cy="1695221"/>
        </a:xfrm>
        <a:prstGeom prst="rect">
          <a:avLst/>
        </a:prstGeom>
        <a:solidFill>
          <a:schemeClr val="accent3">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To assess the contribution of mammography screening to breast cancer outcomes amongst UK women.</a:t>
          </a:r>
        </a:p>
      </dsp:txBody>
      <dsp:txXfrm>
        <a:off x="0" y="3390443"/>
        <a:ext cx="10003121" cy="1695221"/>
      </dsp:txXfrm>
    </dsp:sp>
    <dsp:sp modelId="{8C09E0B5-7D9C-4900-A106-564B6AE0D2DB}">
      <dsp:nvSpPr>
        <dsp:cNvPr id="0" name=""/>
        <dsp:cNvSpPr/>
      </dsp:nvSpPr>
      <dsp:spPr>
        <a:xfrm>
          <a:off x="0" y="5085665"/>
          <a:ext cx="10003121" cy="0"/>
        </a:xfrm>
        <a:prstGeom prst="line">
          <a:avLst/>
        </a:prstGeom>
        <a:solidFill>
          <a:schemeClr val="accent1">
            <a:shade val="50000"/>
            <a:hueOff val="167129"/>
            <a:satOff val="4478"/>
            <a:lumOff val="19726"/>
            <a:alphaOff val="0"/>
          </a:schemeClr>
        </a:solidFill>
        <a:ln w="25400" cap="flat" cmpd="sng" algn="ctr">
          <a:solidFill>
            <a:schemeClr val="accent1">
              <a:shade val="50000"/>
              <a:hueOff val="167129"/>
              <a:satOff val="4478"/>
              <a:lumOff val="19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A08CED-6221-46EB-8182-01AA5E04F819}">
      <dsp:nvSpPr>
        <dsp:cNvPr id="0" name=""/>
        <dsp:cNvSpPr/>
      </dsp:nvSpPr>
      <dsp:spPr>
        <a:xfrm>
          <a:off x="0" y="5085665"/>
          <a:ext cx="10003121" cy="1695221"/>
        </a:xfrm>
        <a:prstGeom prst="rect">
          <a:avLst/>
        </a:prstGeom>
        <a:solidFill>
          <a:schemeClr val="tx2">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To determine the influencing factors of mammography screening programmes’ efficacy in the UK.</a:t>
          </a:r>
        </a:p>
      </dsp:txBody>
      <dsp:txXfrm>
        <a:off x="0" y="5085665"/>
        <a:ext cx="10003121" cy="169522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4143007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929717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3" Type="http://schemas.openxmlformats.org/officeDocument/2006/relationships/diagramData" Target="../diagrams/data2.xml"/><Relationship Id="rId18" Type="http://schemas.openxmlformats.org/officeDocument/2006/relationships/image" Target="../media/image15.png"/><Relationship Id="rId26" Type="http://schemas.openxmlformats.org/officeDocument/2006/relationships/hyperlink" Target="https://doi.org/10.1016/j.radi.2023.11.016" TargetMode="External"/><Relationship Id="rId39" Type="http://schemas.openxmlformats.org/officeDocument/2006/relationships/hyperlink" Target="https://www.statista.com/statistics/312771/breast-cancer-cases-england-age/" TargetMode="External"/><Relationship Id="rId21" Type="http://schemas.openxmlformats.org/officeDocument/2006/relationships/image" Target="../media/image18.png"/><Relationship Id="rId34" Type="http://schemas.openxmlformats.org/officeDocument/2006/relationships/hyperlink" Target="https://www.nhs.uk/tests-and-treatments/breast-screening-mammogram/" TargetMode="External"/><Relationship Id="rId42" Type="http://schemas.openxmlformats.org/officeDocument/2006/relationships/hyperlink" Target="https://www.wcrf.org/preventing-cancer/cancer-types/breast-cancer/about-breast-cancer/" TargetMode="External"/><Relationship Id="rId7" Type="http://schemas.microsoft.com/office/2007/relationships/diagramDrawing" Target="../diagrams/drawing1.xml"/><Relationship Id="rId2" Type="http://schemas.openxmlformats.org/officeDocument/2006/relationships/notesSlide" Target="../notesSlides/notesSlide2.xml"/><Relationship Id="rId16" Type="http://schemas.openxmlformats.org/officeDocument/2006/relationships/diagramColors" Target="../diagrams/colors2.xml"/><Relationship Id="rId20" Type="http://schemas.openxmlformats.org/officeDocument/2006/relationships/image" Target="../media/image17.png"/><Relationship Id="rId29" Type="http://schemas.openxmlformats.org/officeDocument/2006/relationships/hyperlink" Target="https://www.hwics.org.uk/our-services/girlss-and-womens-health/know-your-breast/breast-screening" TargetMode="External"/><Relationship Id="rId41" Type="http://schemas.openxmlformats.org/officeDocument/2006/relationships/hyperlink" Target="https://www.wcrf.org/preventing-cancer/cancer-statistics/uk-cancer-statistics/#breast-cancer" TargetMode="Externa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3.png"/><Relationship Id="rId24" Type="http://schemas.openxmlformats.org/officeDocument/2006/relationships/hyperlink" Target="https://doi.org/10.1038/s41598-024-69006-1" TargetMode="External"/><Relationship Id="rId32" Type="http://schemas.openxmlformats.org/officeDocument/2006/relationships/hyperlink" Target="https://doi.org/10.1136/bmj-2025-085029" TargetMode="External"/><Relationship Id="rId37" Type="http://schemas.openxmlformats.org/officeDocument/2006/relationships/hyperlink" Target="https://redrosedesire.co.uk/tag/breast-cancer/" TargetMode="External"/><Relationship Id="rId40" Type="http://schemas.openxmlformats.org/officeDocument/2006/relationships/hyperlink" Target="https://www.wcrf.org/preventing-cancer/cancer-types/breast-cancer/signs-symptoms/" TargetMode="External"/><Relationship Id="rId5" Type="http://schemas.openxmlformats.org/officeDocument/2006/relationships/diagramQuickStyle" Target="../diagrams/quickStyle1.xml"/><Relationship Id="rId15" Type="http://schemas.openxmlformats.org/officeDocument/2006/relationships/diagramQuickStyle" Target="../diagrams/quickStyle2.xml"/><Relationship Id="rId23" Type="http://schemas.openxmlformats.org/officeDocument/2006/relationships/hyperlink" Target="https://doi.org/10.1080/20565623.2025.2510871" TargetMode="External"/><Relationship Id="rId28" Type="http://schemas.openxmlformats.org/officeDocument/2006/relationships/hyperlink" Target="https://www.gov.uk/government/publications/breast-screening-helping-women-decide/nhs-breast-screening-helping-you-decide" TargetMode="External"/><Relationship Id="rId36" Type="http://schemas.openxmlformats.org/officeDocument/2006/relationships/hyperlink" Target="https://cancerscreening.org.uk/breastscreen/index.html" TargetMode="External"/><Relationship Id="rId10" Type="http://schemas.openxmlformats.org/officeDocument/2006/relationships/image" Target="../media/image12.png"/><Relationship Id="rId19" Type="http://schemas.openxmlformats.org/officeDocument/2006/relationships/image" Target="../media/image16.png"/><Relationship Id="rId31" Type="http://schemas.openxmlformats.org/officeDocument/2006/relationships/hyperlink" Target="https://doi.org/10.1016/j.cviu.2023.103884" TargetMode="External"/><Relationship Id="rId4" Type="http://schemas.openxmlformats.org/officeDocument/2006/relationships/diagramLayout" Target="../diagrams/layout1.xml"/><Relationship Id="rId9" Type="http://schemas.openxmlformats.org/officeDocument/2006/relationships/image" Target="../media/image11.png"/><Relationship Id="rId14" Type="http://schemas.openxmlformats.org/officeDocument/2006/relationships/diagramLayout" Target="../diagrams/layout2.xml"/><Relationship Id="rId22" Type="http://schemas.openxmlformats.org/officeDocument/2006/relationships/image" Target="../media/image19.png"/><Relationship Id="rId27" Type="http://schemas.openxmlformats.org/officeDocument/2006/relationships/hyperlink" Target="https://doi.org/10.1016/j.ejso.2021.08.025" TargetMode="External"/><Relationship Id="rId30" Type="http://schemas.openxmlformats.org/officeDocument/2006/relationships/hyperlink" Target="https://phescreening.blog.gov.uk/2018/02/06/breast-screening-performance-report-shows-we-are-detecting-cancers-early-but-uptake-is-falling/" TargetMode="External"/><Relationship Id="rId35" Type="http://schemas.openxmlformats.org/officeDocument/2006/relationships/hyperlink" Target="https://www.nhs.uk/conditions/breast-cancer-in-women/causes-of-breast-cancer-in-women/" TargetMode="External"/><Relationship Id="rId8" Type="http://schemas.openxmlformats.org/officeDocument/2006/relationships/image" Target="../media/image10.png"/><Relationship Id="rId3" Type="http://schemas.openxmlformats.org/officeDocument/2006/relationships/diagramData" Target="../diagrams/data1.xml"/><Relationship Id="rId12" Type="http://schemas.openxmlformats.org/officeDocument/2006/relationships/image" Target="../media/image14.png"/><Relationship Id="rId17" Type="http://schemas.microsoft.com/office/2007/relationships/diagramDrawing" Target="../diagrams/drawing2.xml"/><Relationship Id="rId25" Type="http://schemas.openxmlformats.org/officeDocument/2006/relationships/hyperlink" Target="https://www.cancerresearchuk.org/about-cancer/breast-cancer/survival#survival-by-stage" TargetMode="External"/><Relationship Id="rId33" Type="http://schemas.openxmlformats.org/officeDocument/2006/relationships/hyperlink" Target="https://www.healthcentral.com/condition/breast-cancer/what-are-the-4-stages-of-breast-cancer" TargetMode="External"/><Relationship Id="rId38" Type="http://schemas.openxmlformats.org/officeDocument/2006/relationships/hyperlink" Target="https://doi.org/10.3109/14992027.2013.7910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0609928"/>
            <a:ext cx="40987579" cy="9811672"/>
          </a:xfrm>
        </p:spPr>
        <p:txBody>
          <a:bodyPr>
            <a:noAutofit/>
          </a:bodyPr>
          <a:lstStyle/>
          <a:p>
            <a:br>
              <a:rPr lang="en-GB" sz="4000" b="1" dirty="0">
                <a:effectLst/>
                <a:latin typeface="Arial" panose="020B0604020202020204" pitchFamily="34" charset="0"/>
                <a:ea typeface="Aptos" panose="020B0004020202020204" pitchFamily="34" charset="0"/>
                <a:cs typeface="Arial" panose="020B0604020202020204" pitchFamily="34" charset="0"/>
              </a:rPr>
            </a:br>
            <a:br>
              <a:rPr lang="en-GB" sz="4000" b="1" dirty="0">
                <a:latin typeface="Arial" panose="020B0604020202020204" pitchFamily="34" charset="0"/>
                <a:cs typeface="Arial" panose="020B0604020202020204" pitchFamily="34" charset="0"/>
              </a:rPr>
            </a:br>
            <a:r>
              <a:rPr lang="en-GB" sz="8000" b="1" dirty="0">
                <a:latin typeface="Times New Roman" panose="02020603050405020304" pitchFamily="18" charset="0"/>
                <a:cs typeface="Times New Roman" panose="02020603050405020304" pitchFamily="18" charset="0"/>
              </a:rPr>
              <a:t>Student </a:t>
            </a:r>
            <a:r>
              <a:rPr lang="en-GB" sz="8000" b="1" dirty="0" err="1">
                <a:latin typeface="Times New Roman" panose="02020603050405020304" pitchFamily="18" charset="0"/>
                <a:cs typeface="Times New Roman" panose="02020603050405020304" pitchFamily="18" charset="0"/>
              </a:rPr>
              <a:t>Name:Zakiyabanu</a:t>
            </a:r>
            <a:r>
              <a:rPr lang="en-GB" sz="8000" b="1" dirty="0">
                <a:latin typeface="Times New Roman" panose="02020603050405020304" pitchFamily="18" charset="0"/>
                <a:cs typeface="Times New Roman" panose="02020603050405020304" pitchFamily="18" charset="0"/>
              </a:rPr>
              <a:t> </a:t>
            </a:r>
            <a:r>
              <a:rPr lang="en-GB" sz="8000" b="1" dirty="0" err="1">
                <a:latin typeface="Times New Roman" panose="02020603050405020304" pitchFamily="18" charset="0"/>
                <a:cs typeface="Times New Roman" panose="02020603050405020304" pitchFamily="18" charset="0"/>
              </a:rPr>
              <a:t>Zakirhusen</a:t>
            </a:r>
            <a:r>
              <a:rPr lang="en-GB" sz="8000" b="1" dirty="0">
                <a:latin typeface="Times New Roman" panose="02020603050405020304" pitchFamily="18" charset="0"/>
                <a:cs typeface="Times New Roman" panose="02020603050405020304" pitchFamily="18" charset="0"/>
              </a:rPr>
              <a:t> Malek</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Student ID : 2531983</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Module: Practice Based Research</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Module code: LCHS7008</a:t>
            </a: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Lecturer: Oluwadamilola Tayo</a:t>
            </a:r>
            <a:br>
              <a:rPr lang="en-GB" sz="8000" b="1" dirty="0">
                <a:latin typeface="Times New Roman" panose="02020603050405020304" pitchFamily="18" charset="0"/>
                <a:cs typeface="Times New Roman" panose="02020603050405020304" pitchFamily="18" charset="0"/>
              </a:rPr>
            </a:br>
            <a:br>
              <a:rPr lang="en-GB" sz="8000" b="1" dirty="0">
                <a:latin typeface="Times New Roman" panose="02020603050405020304" pitchFamily="18" charset="0"/>
                <a:cs typeface="Times New Roman" panose="02020603050405020304" pitchFamily="18" charset="0"/>
              </a:rPr>
            </a:br>
            <a:r>
              <a:rPr lang="en-GB" sz="8000" b="1" dirty="0">
                <a:latin typeface="Times New Roman" panose="02020603050405020304" pitchFamily="18" charset="0"/>
                <a:cs typeface="Times New Roman" panose="02020603050405020304" pitchFamily="18" charset="0"/>
              </a:rPr>
              <a:t>TOPIC:THE EFFECTIVENESS OF MAMMOGRAPHY SCREENING FOR EARLY DETECTION OF BREAST CANCER AMONG WOMEN IN THE UK</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689809" y="24306839"/>
            <a:ext cx="40987579" cy="6282411"/>
          </a:xfrm>
        </p:spPr>
        <p:txBody>
          <a:bodyPr>
            <a:normAutofit/>
          </a:bodyPr>
          <a:lstStyle/>
          <a:p>
            <a:r>
              <a:rPr lang="en-GB" sz="4400" b="1" dirty="0">
                <a:latin typeface="Times New Roman" panose="02020603050405020304" pitchFamily="18" charset="0"/>
                <a:cs typeface="Times New Roman" panose="02020603050405020304" pitchFamily="18" charset="0"/>
              </a:rPr>
              <a:t>Acknowledgement of the use of AI tools</a:t>
            </a:r>
          </a:p>
          <a:p>
            <a:r>
              <a:rPr lang="en-GB" sz="44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7538116"/>
            <a:ext cx="29036209" cy="2800767"/>
          </a:xfrm>
          <a:prstGeom prst="rect">
            <a:avLst/>
          </a:prstGeom>
          <a:noFill/>
        </p:spPr>
        <p:txBody>
          <a:bodyPr wrap="square" rtlCol="0">
            <a:spAutoFit/>
          </a:bodyPr>
          <a:lstStyle/>
          <a:p>
            <a:pPr algn="ctr"/>
            <a:r>
              <a:rPr lang="en-GB" sz="8800" b="1" dirty="0">
                <a:latin typeface="Times New Roman" panose="02020603050405020304" pitchFamily="18" charset="0"/>
                <a:cs typeface="Times New Roman" panose="02020603050405020304" pitchFamily="18" charset="0"/>
              </a:rPr>
              <a:t>LCHS7008</a:t>
            </a:r>
          </a:p>
          <a:p>
            <a:pPr algn="ctr"/>
            <a:r>
              <a:rPr lang="en-GB" sz="8800" b="1" dirty="0">
                <a:latin typeface="Times New Roman" panose="02020603050405020304" pitchFamily="18" charset="0"/>
                <a:cs typeface="Times New Roman" panose="02020603050405020304" pitchFamily="18" charset="0"/>
              </a:rPr>
              <a:t>MSc Public Health and Social Care in Practice</a:t>
            </a:r>
            <a:endParaRPr lang="en-GB" sz="8800" b="1" i="0" u="none" strike="noStrike" dirty="0">
              <a:effectLst/>
              <a:latin typeface="Times New Roman" panose="02020603050405020304" pitchFamily="18" charset="0"/>
              <a:cs typeface="Times New Roman" panose="02020603050405020304" pitchFamily="18"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721775" y="6358380"/>
            <a:ext cx="9453092" cy="10458225"/>
          </a:xfrm>
          <a:solidFill>
            <a:srgbClr val="D8C4DA"/>
          </a:solidFill>
        </p:spPr>
        <p:txBody>
          <a:bodyPr/>
          <a:lstStyle/>
          <a:p>
            <a:pPr lvl="0" algn="just"/>
            <a:r>
              <a:rPr lang="en-GB" sz="2800" dirty="0"/>
              <a:t>Breast cancer refers to the abnormal and uncontrolled growth of breast cells (GOV UK, 2026). For instance, in 2022/2023, the United Kingdom (UK) registered 60,763 new cases of breast cancer in women (highest); that is 30.2% or every 3 in 10 new cancer cases in women being breast cancer (WCRF, 2026a). The NHS utilises X-rays/mammograms for breast screening that pick up cancers that are not visible or cannot be felt (NHS, 2025; Ma et al., 2025). </a:t>
            </a:r>
            <a:r>
              <a:rPr lang="en-US" sz="2800" dirty="0"/>
              <a:t>Early detection using mammography can reduce the risk of mortality and increase recovery chances for breast cancer patients (GOV UK, 2026; Ding et al., 2023).</a:t>
            </a:r>
          </a:p>
          <a:p>
            <a:pPr algn="just"/>
            <a:r>
              <a:rPr lang="en-GB" sz="2800" dirty="0"/>
              <a:t>The prevalence of breast cancer is more amongst white women than ethnic minorities in the early screening stage (WCRF, 2026b). Whilst women from ethnic minorities are diagnosed at later stages, making treatment more difficult (WCRF, 2026b; </a:t>
            </a:r>
            <a:r>
              <a:rPr lang="en-GB" sz="2800" dirty="0" err="1"/>
              <a:t>Gathani</a:t>
            </a:r>
            <a:r>
              <a:rPr lang="en-GB" sz="2800" dirty="0"/>
              <a:t> et al., 2021). </a:t>
            </a:r>
            <a:r>
              <a:rPr lang="en-US" sz="2800" dirty="0"/>
              <a:t>Most women in the UK develop breast cancer post the age of 50 (5,786 new breast cancer cases between the age group 50-54 in 2022) (Statista, 2026); it could be inherited, due to dense breast tissue or mild breast diseases (GOV UK, 2026). Signs and symptoms include appearance of lumps, pain in breasts or armpits, discharge from the nipples and change in sizes or skin </a:t>
            </a:r>
            <a:r>
              <a:rPr lang="en-US" sz="2800" dirty="0" err="1"/>
              <a:t>colour</a:t>
            </a:r>
            <a:r>
              <a:rPr lang="en-US" sz="2800" dirty="0"/>
              <a:t> of breasts (WCRF, 2025; Menon et al., 2024).</a:t>
            </a:r>
            <a:endParaRPr lang="en-GB" sz="28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553984"/>
            <a:ext cx="10048875" cy="1661985"/>
          </a:xfrm>
        </p:spPr>
        <p:txBody>
          <a:bodyPr/>
          <a:lstStyle/>
          <a:p>
            <a:r>
              <a:rPr lang="en-GB" sz="4800" dirty="0">
                <a:latin typeface="Times New Roman" panose="02020603050405020304" pitchFamily="18" charset="0"/>
                <a:cs typeface="Times New Roman" panose="02020603050405020304" pitchFamily="18" charset="0"/>
              </a:rPr>
              <a:t>Introduction and Prevalence of Breast Cancer </a:t>
            </a:r>
            <a:r>
              <a:rPr lang="en-GB" sz="4800" dirty="0">
                <a:latin typeface="Aptos" panose="020B0004020202020204" pitchFamily="34" charset="0"/>
              </a:rPr>
              <a:t>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871728" y="22117889"/>
            <a:ext cx="9153184" cy="5718466"/>
          </a:xfrm>
          <a:solidFill>
            <a:srgbClr val="EFDBC7"/>
          </a:solidFill>
        </p:spPr>
        <p:txBody>
          <a:bodyPr/>
          <a:lstStyle/>
          <a:p>
            <a:pPr lvl="0" algn="just"/>
            <a:r>
              <a:rPr lang="en-GB" sz="2800" dirty="0"/>
              <a:t>Breast cancer remains a major public health concern amongst UK women (</a:t>
            </a:r>
            <a:r>
              <a:rPr lang="en-GB" sz="2800" dirty="0" err="1"/>
              <a:t>Rezaei</a:t>
            </a:r>
            <a:r>
              <a:rPr lang="en-GB" sz="2800" dirty="0"/>
              <a:t>, 2023). Mammography is the primary screening and secondary prevention method used by the NHS to facilitate early detection (Li and </a:t>
            </a:r>
            <a:r>
              <a:rPr lang="en-GB" sz="2800" dirty="0" err="1"/>
              <a:t>Zwiggelaar</a:t>
            </a:r>
            <a:r>
              <a:rPr lang="en-GB" sz="2800" dirty="0"/>
              <a:t>, 2023). Concerns remain regarding its overall effectiveness, including </a:t>
            </a:r>
            <a:r>
              <a:rPr lang="en-GB" sz="2800" dirty="0" err="1"/>
              <a:t>overdiagnoses</a:t>
            </a:r>
            <a:r>
              <a:rPr lang="en-GB" sz="2800" dirty="0"/>
              <a:t>, false positives and variations in screening participation (GOV UK, 2026). </a:t>
            </a:r>
          </a:p>
          <a:p>
            <a:pPr algn="just"/>
            <a:r>
              <a:rPr lang="en-US" sz="2800" dirty="0"/>
              <a:t>However, scant studies exist that studied this effectiveness, leaving a huge research gap. A systematic review is necessary to </a:t>
            </a:r>
            <a:r>
              <a:rPr lang="en-US" sz="2800" dirty="0" err="1"/>
              <a:t>synthesise</a:t>
            </a:r>
            <a:r>
              <a:rPr lang="en-US" sz="2800" dirty="0"/>
              <a:t> current evidence and determine the efficacy of mammography screening in improving early detection and breast cancer outcomes amongst UK women.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50945" y="4327737"/>
            <a:ext cx="10048875" cy="1292653"/>
          </a:xfrm>
        </p:spPr>
        <p:txBody>
          <a:bodyPr anchor="t"/>
          <a:lstStyle/>
          <a:p>
            <a:pPr>
              <a:lnSpc>
                <a:spcPct val="150000"/>
              </a:lnSpc>
              <a:spcAft>
                <a:spcPts val="0"/>
              </a:spcAft>
            </a:pPr>
            <a:r>
              <a:rPr lang="en-GB" sz="4800" dirty="0">
                <a:latin typeface="Times New Roman" panose="02020603050405020304" pitchFamily="18" charset="0"/>
                <a:ea typeface="Times New Roman" panose="02020603050405020304" pitchFamily="18" charset="0"/>
              </a:rPr>
              <a:t>Research Question</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254962" y="13478825"/>
            <a:ext cx="10047018" cy="1606586"/>
          </a:xfrm>
        </p:spPr>
        <p:txBody>
          <a:bodyPr/>
          <a:lstStyle/>
          <a:p>
            <a:pPr>
              <a:spcAft>
                <a:spcPts val="0"/>
              </a:spcAft>
            </a:pPr>
            <a:r>
              <a:rPr lang="en-GB" sz="4800" dirty="0">
                <a:latin typeface="Times New Roman" panose="02020603050405020304" pitchFamily="18" charset="0"/>
                <a:ea typeface="Times New Roman" panose="02020603050405020304" pitchFamily="18" charset="0"/>
              </a:rPr>
              <a:t>References </a:t>
            </a:r>
          </a:p>
          <a:p>
            <a:endParaRPr lang="en-GB" dirty="0"/>
          </a:p>
        </p:txBody>
      </p:sp>
      <p:graphicFrame>
        <p:nvGraphicFramePr>
          <p:cNvPr id="48" name="Diagram 47"/>
          <p:cNvGraphicFramePr/>
          <p:nvPr>
            <p:extLst>
              <p:ext uri="{D42A27DB-BD31-4B8C-83A1-F6EECF244321}">
                <p14:modId xmlns:p14="http://schemas.microsoft.com/office/powerpoint/2010/main" val="1891958776"/>
              </p:ext>
            </p:extLst>
          </p:nvPr>
        </p:nvGraphicFramePr>
        <p:xfrm>
          <a:off x="22424062" y="21002330"/>
          <a:ext cx="9943265" cy="10087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745022" y="1255282"/>
            <a:ext cx="32118590" cy="2554545"/>
          </a:xfrm>
        </p:spPr>
        <p:txBody>
          <a:bodyPr/>
          <a:lstStyle/>
          <a:p>
            <a:r>
              <a:rPr lang="en-GB" sz="8000" u="sng" dirty="0">
                <a:latin typeface="Times New Roman" panose="02020603050405020304" pitchFamily="18" charset="0"/>
                <a:cs typeface="Times New Roman" panose="02020603050405020304" pitchFamily="18" charset="0"/>
              </a:rPr>
              <a:t>The Effectiveness of Mammography Screening for Early Detection of Breast Cancer among Women in the UK: A Systematic Review</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17" name="image5.png"/>
          <p:cNvPicPr/>
          <p:nvPr/>
        </p:nvPicPr>
        <p:blipFill>
          <a:blip r:embed="rId8"/>
          <a:srcRect/>
          <a:stretch>
            <a:fillRect/>
          </a:stretch>
        </p:blipFill>
        <p:spPr>
          <a:xfrm>
            <a:off x="11826625" y="7956795"/>
            <a:ext cx="4176309" cy="4773599"/>
          </a:xfrm>
          <a:prstGeom prst="rect">
            <a:avLst/>
          </a:prstGeom>
          <a:ln>
            <a:noFill/>
          </a:ln>
          <a:effectLst>
            <a:outerShdw blurRad="190500" algn="tl" rotWithShape="0">
              <a:srgbClr val="000000">
                <a:alpha val="70000"/>
              </a:srgbClr>
            </a:outerShdw>
          </a:effectLst>
        </p:spPr>
      </p:pic>
      <p:pic>
        <p:nvPicPr>
          <p:cNvPr id="7" name="Picture 6"/>
          <p:cNvPicPr>
            <a:picLocks noChangeAspect="1"/>
          </p:cNvPicPr>
          <p:nvPr/>
        </p:nvPicPr>
        <p:blipFill>
          <a:blip r:embed="rId9"/>
          <a:stretch>
            <a:fillRect/>
          </a:stretch>
        </p:blipFill>
        <p:spPr>
          <a:xfrm>
            <a:off x="7962472" y="28251690"/>
            <a:ext cx="2062440" cy="2158228"/>
          </a:xfrm>
          <a:prstGeom prst="rect">
            <a:avLst/>
          </a:prstGeom>
          <a:ln>
            <a:noFill/>
          </a:ln>
          <a:effectLst>
            <a:outerShdw blurRad="190500" algn="tl" rotWithShape="0">
              <a:srgbClr val="000000">
                <a:alpha val="70000"/>
              </a:srgbClr>
            </a:outerShdw>
          </a:effectLst>
        </p:spPr>
      </p:pic>
      <p:pic>
        <p:nvPicPr>
          <p:cNvPr id="20" name="Picture 19"/>
          <p:cNvPicPr>
            <a:picLocks noChangeAspect="1"/>
          </p:cNvPicPr>
          <p:nvPr/>
        </p:nvPicPr>
        <p:blipFill>
          <a:blip r:embed="rId10"/>
          <a:stretch>
            <a:fillRect/>
          </a:stretch>
        </p:blipFill>
        <p:spPr>
          <a:xfrm>
            <a:off x="713570" y="17240524"/>
            <a:ext cx="4719885" cy="2639773"/>
          </a:xfrm>
          <a:prstGeom prst="rect">
            <a:avLst/>
          </a:prstGeom>
          <a:ln>
            <a:noFill/>
          </a:ln>
          <a:effectLst>
            <a:outerShdw blurRad="190500" algn="tl" rotWithShape="0">
              <a:srgbClr val="000000">
                <a:alpha val="70000"/>
              </a:srgbClr>
            </a:outerShdw>
          </a:effectLst>
        </p:spPr>
      </p:pic>
      <p:sp>
        <p:nvSpPr>
          <p:cNvPr id="22" name="TextBox 21"/>
          <p:cNvSpPr txBox="1"/>
          <p:nvPr/>
        </p:nvSpPr>
        <p:spPr>
          <a:xfrm>
            <a:off x="341553" y="19927813"/>
            <a:ext cx="5463917" cy="461665"/>
          </a:xfrm>
          <a:prstGeom prst="rect">
            <a:avLst/>
          </a:prstGeom>
          <a:noFill/>
        </p:spPr>
        <p:txBody>
          <a:bodyPr wrap="square" rtlCol="0">
            <a:spAutoFit/>
          </a:bodyPr>
          <a:lstStyle/>
          <a:p>
            <a:pPr algn="ctr"/>
            <a:r>
              <a:rPr lang="en-GB" sz="2400" dirty="0">
                <a:latin typeface="Times New Roman" panose="02020603050405020304" pitchFamily="18" charset="0"/>
                <a:cs typeface="Times New Roman" panose="02020603050405020304" pitchFamily="18" charset="0"/>
              </a:rPr>
              <a:t>(Source: WCRF, 2026a)</a:t>
            </a:r>
          </a:p>
        </p:txBody>
      </p:sp>
      <p:pic>
        <p:nvPicPr>
          <p:cNvPr id="25" name="Picture 24"/>
          <p:cNvPicPr>
            <a:picLocks noChangeAspect="1"/>
          </p:cNvPicPr>
          <p:nvPr/>
        </p:nvPicPr>
        <p:blipFill>
          <a:blip r:embed="rId11"/>
          <a:stretch>
            <a:fillRect/>
          </a:stretch>
        </p:blipFill>
        <p:spPr>
          <a:xfrm>
            <a:off x="871728" y="28256318"/>
            <a:ext cx="4561727" cy="2153600"/>
          </a:xfrm>
          <a:prstGeom prst="rect">
            <a:avLst/>
          </a:prstGeom>
          <a:ln>
            <a:noFill/>
          </a:ln>
          <a:effectLst>
            <a:outerShdw blurRad="190500" algn="tl" rotWithShape="0">
              <a:srgbClr val="000000">
                <a:alpha val="70000"/>
              </a:srgbClr>
            </a:outerShdw>
          </a:effectLst>
        </p:spPr>
      </p:pic>
      <p:sp>
        <p:nvSpPr>
          <p:cNvPr id="29"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423883" y="21002330"/>
            <a:ext cx="10048875" cy="923322"/>
          </a:xfrm>
        </p:spPr>
        <p:txBody>
          <a:bodyPr/>
          <a:lstStyle/>
          <a:p>
            <a:r>
              <a:rPr lang="en-GB" sz="4800" dirty="0">
                <a:latin typeface="Times New Roman" panose="02020603050405020304" pitchFamily="18" charset="0"/>
                <a:cs typeface="Times New Roman" panose="02020603050405020304" pitchFamily="18" charset="0"/>
              </a:rPr>
              <a:t>Rationale</a:t>
            </a:r>
            <a:r>
              <a:rPr lang="en-GB" sz="4800" dirty="0">
                <a:latin typeface="Aptos" panose="020B0004020202020204" pitchFamily="34" charset="0"/>
              </a:rPr>
              <a:t> </a:t>
            </a:r>
          </a:p>
        </p:txBody>
      </p:sp>
      <p:sp>
        <p:nvSpPr>
          <p:cNvPr id="30"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424063" y="4674099"/>
            <a:ext cx="10048875" cy="923322"/>
          </a:xfrm>
        </p:spPr>
        <p:txBody>
          <a:bodyPr/>
          <a:lstStyle/>
          <a:p>
            <a:r>
              <a:rPr lang="en-GB" sz="4800" dirty="0">
                <a:latin typeface="Times New Roman" panose="02020603050405020304" pitchFamily="18" charset="0"/>
                <a:ea typeface="Times New Roman" panose="02020603050405020304" pitchFamily="18" charset="0"/>
              </a:rPr>
              <a:t>Research Methodology</a:t>
            </a:r>
            <a:endParaRPr lang="en-GB" sz="4800" dirty="0">
              <a:latin typeface="Aptos" panose="020B0004020202020204" pitchFamily="34" charset="0"/>
            </a:endParaRPr>
          </a:p>
        </p:txBody>
      </p:sp>
      <p:sp>
        <p:nvSpPr>
          <p:cNvPr id="31" name="Rectangle 30"/>
          <p:cNvSpPr/>
          <p:nvPr/>
        </p:nvSpPr>
        <p:spPr>
          <a:xfrm>
            <a:off x="11779770" y="6358380"/>
            <a:ext cx="9056233" cy="954107"/>
          </a:xfrm>
          <a:prstGeom prst="rect">
            <a:avLst/>
          </a:prstGeom>
          <a:solidFill>
            <a:srgbClr val="ABE3CA"/>
          </a:solidFill>
        </p:spPr>
        <p:txBody>
          <a:bodyPr wrap="square">
            <a:spAutoFit/>
          </a:bodyPr>
          <a:lstStyle/>
          <a:p>
            <a:pPr lvl="0" algn="just">
              <a:spcAft>
                <a:spcPts val="0"/>
              </a:spcAft>
            </a:pPr>
            <a:r>
              <a:rPr lang="en-GB" sz="2800" dirty="0">
                <a:latin typeface="Times New Roman" panose="02020603050405020304" pitchFamily="18" charset="0"/>
                <a:ea typeface="Times New Roman" panose="02020603050405020304" pitchFamily="18" charset="0"/>
              </a:rPr>
              <a:t>How effective is mammography screening in facilitating the early detection of breast cancer amongst women in the UK?</a:t>
            </a:r>
          </a:p>
        </p:txBody>
      </p:sp>
      <p:pic>
        <p:nvPicPr>
          <p:cNvPr id="32" name="Picture 31"/>
          <p:cNvPicPr>
            <a:picLocks noChangeAspect="1"/>
          </p:cNvPicPr>
          <p:nvPr/>
        </p:nvPicPr>
        <p:blipFill>
          <a:blip r:embed="rId12"/>
          <a:stretch>
            <a:fillRect/>
          </a:stretch>
        </p:blipFill>
        <p:spPr>
          <a:xfrm>
            <a:off x="5433455" y="17240523"/>
            <a:ext cx="4695826" cy="2687289"/>
          </a:xfrm>
          <a:prstGeom prst="rect">
            <a:avLst/>
          </a:prstGeom>
          <a:ln>
            <a:noFill/>
          </a:ln>
          <a:effectLst>
            <a:outerShdw blurRad="190500" algn="tl" rotWithShape="0">
              <a:srgbClr val="000000">
                <a:alpha val="70000"/>
              </a:srgbClr>
            </a:outerShdw>
          </a:effectLst>
        </p:spPr>
      </p:pic>
      <p:sp>
        <p:nvSpPr>
          <p:cNvPr id="35" name="Text Placeholder 34"/>
          <p:cNvSpPr>
            <a:spLocks noGrp="1"/>
          </p:cNvSpPr>
          <p:nvPr>
            <p:ph type="body" sz="quarter" idx="24"/>
          </p:nvPr>
        </p:nvSpPr>
        <p:spPr>
          <a:xfrm>
            <a:off x="11395666" y="14282118"/>
            <a:ext cx="10058400" cy="923322"/>
          </a:xfrm>
        </p:spPr>
        <p:txBody>
          <a:bodyPr/>
          <a:lstStyle/>
          <a:p>
            <a:r>
              <a:rPr lang="en-GB" sz="4800" dirty="0">
                <a:latin typeface="Times New Roman" panose="02020603050405020304" pitchFamily="18" charset="0"/>
                <a:cs typeface="Times New Roman" panose="02020603050405020304" pitchFamily="18" charset="0"/>
              </a:rPr>
              <a:t>Research Aim</a:t>
            </a:r>
          </a:p>
        </p:txBody>
      </p:sp>
      <p:sp>
        <p:nvSpPr>
          <p:cNvPr id="37" name="Text Placeholder 34"/>
          <p:cNvSpPr>
            <a:spLocks noGrp="1"/>
          </p:cNvSpPr>
          <p:nvPr>
            <p:ph type="body" sz="quarter" idx="24"/>
          </p:nvPr>
        </p:nvSpPr>
        <p:spPr>
          <a:xfrm>
            <a:off x="11395666" y="22935350"/>
            <a:ext cx="10058400" cy="923322"/>
          </a:xfrm>
        </p:spPr>
        <p:txBody>
          <a:bodyPr/>
          <a:lstStyle/>
          <a:p>
            <a:r>
              <a:rPr lang="en-GB" sz="4800" dirty="0">
                <a:latin typeface="Times New Roman" panose="02020603050405020304" pitchFamily="18" charset="0"/>
                <a:cs typeface="Times New Roman" panose="02020603050405020304" pitchFamily="18" charset="0"/>
              </a:rPr>
              <a:t>Research Objectives</a:t>
            </a:r>
          </a:p>
        </p:txBody>
      </p:sp>
      <p:sp>
        <p:nvSpPr>
          <p:cNvPr id="39" name="Rectangle 38"/>
          <p:cNvSpPr/>
          <p:nvPr/>
        </p:nvSpPr>
        <p:spPr>
          <a:xfrm>
            <a:off x="11779770" y="15742332"/>
            <a:ext cx="9319154" cy="1384995"/>
          </a:xfrm>
          <a:prstGeom prst="rect">
            <a:avLst/>
          </a:prstGeom>
          <a:solidFill>
            <a:srgbClr val="BEFEF2"/>
          </a:solidFill>
        </p:spPr>
        <p:txBody>
          <a:bodyPr wrap="square">
            <a:spAutoFit/>
          </a:bodyPr>
          <a:lstStyle/>
          <a:p>
            <a:pPr lvl="0" algn="just">
              <a:spcAft>
                <a:spcPts val="0"/>
              </a:spcAft>
            </a:pPr>
            <a:r>
              <a:rPr lang="en-GB" sz="2800" dirty="0">
                <a:latin typeface="Times New Roman" panose="02020603050405020304" pitchFamily="18" charset="0"/>
                <a:ea typeface="Times New Roman" panose="02020603050405020304" pitchFamily="18" charset="0"/>
              </a:rPr>
              <a:t>To assess the effectiveness of mammography screening in facilitating the early detection of breast cancer amongst UK women. </a:t>
            </a:r>
          </a:p>
        </p:txBody>
      </p:sp>
      <p:graphicFrame>
        <p:nvGraphicFramePr>
          <p:cNvPr id="8" name="Diagram 7"/>
          <p:cNvGraphicFramePr/>
          <p:nvPr>
            <p:extLst>
              <p:ext uri="{D42A27DB-BD31-4B8C-83A1-F6EECF244321}">
                <p14:modId xmlns:p14="http://schemas.microsoft.com/office/powerpoint/2010/main" val="2521772699"/>
              </p:ext>
            </p:extLst>
          </p:nvPr>
        </p:nvGraphicFramePr>
        <p:xfrm>
          <a:off x="11450944" y="24308712"/>
          <a:ext cx="10003121" cy="678088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43" name="Picture 42"/>
          <p:cNvPicPr>
            <a:picLocks noChangeAspect="1"/>
          </p:cNvPicPr>
          <p:nvPr/>
        </p:nvPicPr>
        <p:blipFill>
          <a:blip r:embed="rId18"/>
          <a:stretch>
            <a:fillRect/>
          </a:stretch>
        </p:blipFill>
        <p:spPr>
          <a:xfrm>
            <a:off x="12023447" y="17493213"/>
            <a:ext cx="8793311" cy="4432439"/>
          </a:xfrm>
          <a:prstGeom prst="rect">
            <a:avLst/>
          </a:prstGeom>
          <a:ln>
            <a:noFill/>
          </a:ln>
          <a:effectLst>
            <a:outerShdw blurRad="190500" algn="tl" rotWithShape="0">
              <a:srgbClr val="000000">
                <a:alpha val="70000"/>
              </a:srgbClr>
            </a:outerShdw>
          </a:effectLst>
        </p:spPr>
      </p:pic>
      <p:sp>
        <p:nvSpPr>
          <p:cNvPr id="44" name="TextBox 43"/>
          <p:cNvSpPr txBox="1"/>
          <p:nvPr/>
        </p:nvSpPr>
        <p:spPr>
          <a:xfrm>
            <a:off x="14296030" y="22168891"/>
            <a:ext cx="4248144" cy="523220"/>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(Source: Millard, 2026)</a:t>
            </a:r>
          </a:p>
        </p:txBody>
      </p:sp>
      <p:pic>
        <p:nvPicPr>
          <p:cNvPr id="38" name="Picture 37"/>
          <p:cNvPicPr>
            <a:picLocks noChangeAspect="1"/>
          </p:cNvPicPr>
          <p:nvPr/>
        </p:nvPicPr>
        <p:blipFill>
          <a:blip r:embed="rId19"/>
          <a:stretch>
            <a:fillRect/>
          </a:stretch>
        </p:blipFill>
        <p:spPr>
          <a:xfrm>
            <a:off x="5922393" y="28251690"/>
            <a:ext cx="1824159" cy="2158228"/>
          </a:xfrm>
          <a:prstGeom prst="rect">
            <a:avLst/>
          </a:prstGeom>
          <a:ln>
            <a:noFill/>
          </a:ln>
          <a:effectLst>
            <a:outerShdw blurRad="190500" algn="tl" rotWithShape="0">
              <a:srgbClr val="000000">
                <a:alpha val="70000"/>
              </a:srgbClr>
            </a:outerShdw>
          </a:effectLst>
        </p:spPr>
      </p:pic>
      <p:sp>
        <p:nvSpPr>
          <p:cNvPr id="45" name="TextBox 44"/>
          <p:cNvSpPr txBox="1"/>
          <p:nvPr/>
        </p:nvSpPr>
        <p:spPr>
          <a:xfrm>
            <a:off x="1987346" y="30481730"/>
            <a:ext cx="7029836" cy="400110"/>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(Source: GOV UK, 2026; Jenkins, 2018; HWICS, 2026)</a:t>
            </a:r>
          </a:p>
        </p:txBody>
      </p:sp>
      <p:pic>
        <p:nvPicPr>
          <p:cNvPr id="41" name="Picture 40"/>
          <p:cNvPicPr>
            <a:picLocks noChangeAspect="1"/>
          </p:cNvPicPr>
          <p:nvPr/>
        </p:nvPicPr>
        <p:blipFill>
          <a:blip r:embed="rId20"/>
          <a:stretch>
            <a:fillRect/>
          </a:stretch>
        </p:blipFill>
        <p:spPr>
          <a:xfrm>
            <a:off x="34061696" y="5013206"/>
            <a:ext cx="8433550" cy="6574286"/>
          </a:xfrm>
          <a:prstGeom prst="rect">
            <a:avLst/>
          </a:prstGeom>
          <a:ln>
            <a:noFill/>
          </a:ln>
          <a:effectLst>
            <a:outerShdw blurRad="190500" algn="tl" rotWithShape="0">
              <a:srgbClr val="000000">
                <a:alpha val="70000"/>
              </a:srgbClr>
            </a:outerShdw>
          </a:effectLst>
        </p:spPr>
      </p:pic>
      <p:sp>
        <p:nvSpPr>
          <p:cNvPr id="46" name="TextBox 45"/>
          <p:cNvSpPr txBox="1"/>
          <p:nvPr/>
        </p:nvSpPr>
        <p:spPr>
          <a:xfrm>
            <a:off x="35159564" y="12035952"/>
            <a:ext cx="6460600" cy="584775"/>
          </a:xfrm>
          <a:prstGeom prst="rect">
            <a:avLst/>
          </a:prstGeom>
          <a:noFill/>
        </p:spPr>
        <p:txBody>
          <a:bodyPr wrap="square" rtlCol="0">
            <a:spAutoFit/>
          </a:bodyPr>
          <a:lstStyle/>
          <a:p>
            <a:pPr algn="ctr"/>
            <a:r>
              <a:rPr lang="en-GB" sz="3200" dirty="0">
                <a:latin typeface="Times New Roman" panose="02020603050405020304" pitchFamily="18" charset="0"/>
                <a:cs typeface="Times New Roman" panose="02020603050405020304" pitchFamily="18" charset="0"/>
              </a:rPr>
              <a:t>(Source: Cancer Research UK, 2022)</a:t>
            </a:r>
          </a:p>
        </p:txBody>
      </p:sp>
      <p:pic>
        <p:nvPicPr>
          <p:cNvPr id="47" name="Picture 46"/>
          <p:cNvPicPr>
            <a:picLocks noChangeAspect="1"/>
          </p:cNvPicPr>
          <p:nvPr/>
        </p:nvPicPr>
        <p:blipFill>
          <a:blip r:embed="rId21"/>
          <a:stretch>
            <a:fillRect/>
          </a:stretch>
        </p:blipFill>
        <p:spPr>
          <a:xfrm>
            <a:off x="24370419" y="12027374"/>
            <a:ext cx="6477027" cy="6533036"/>
          </a:xfrm>
          <a:prstGeom prst="rect">
            <a:avLst/>
          </a:prstGeom>
          <a:ln>
            <a:noFill/>
          </a:ln>
          <a:effectLst>
            <a:outerShdw blurRad="190500" algn="tl" rotWithShape="0">
              <a:srgbClr val="000000">
                <a:alpha val="70000"/>
              </a:srgbClr>
            </a:outerShdw>
          </a:effectLst>
        </p:spPr>
      </p:pic>
      <p:sp>
        <p:nvSpPr>
          <p:cNvPr id="49" name="TextBox 48"/>
          <p:cNvSpPr txBox="1"/>
          <p:nvPr/>
        </p:nvSpPr>
        <p:spPr>
          <a:xfrm>
            <a:off x="24725925" y="18845103"/>
            <a:ext cx="5766016" cy="523220"/>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(Source: Red Rose Desire, 2026)</a:t>
            </a:r>
          </a:p>
        </p:txBody>
      </p:sp>
      <p:pic>
        <p:nvPicPr>
          <p:cNvPr id="50" name="Picture 49"/>
          <p:cNvPicPr>
            <a:picLocks noChangeAspect="1"/>
          </p:cNvPicPr>
          <p:nvPr/>
        </p:nvPicPr>
        <p:blipFill>
          <a:blip r:embed="rId22"/>
          <a:stretch>
            <a:fillRect/>
          </a:stretch>
        </p:blipFill>
        <p:spPr>
          <a:xfrm>
            <a:off x="16743108" y="7956795"/>
            <a:ext cx="4092895" cy="4773599"/>
          </a:xfrm>
          <a:prstGeom prst="rect">
            <a:avLst/>
          </a:prstGeom>
          <a:ln>
            <a:noFill/>
          </a:ln>
          <a:effectLst>
            <a:outerShdw blurRad="190500" algn="tl" rotWithShape="0">
              <a:srgbClr val="000000">
                <a:alpha val="70000"/>
              </a:srgbClr>
            </a:outerShdw>
          </a:effectLst>
        </p:spPr>
      </p:pic>
      <p:sp>
        <p:nvSpPr>
          <p:cNvPr id="51" name="TextBox 50"/>
          <p:cNvSpPr txBox="1"/>
          <p:nvPr/>
        </p:nvSpPr>
        <p:spPr>
          <a:xfrm>
            <a:off x="16516639" y="12789266"/>
            <a:ext cx="4545832" cy="954107"/>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(Source: Cancer Research UK, 2017)</a:t>
            </a:r>
          </a:p>
        </p:txBody>
      </p:sp>
      <p:sp>
        <p:nvSpPr>
          <p:cNvPr id="54" name="TextBox 53"/>
          <p:cNvSpPr txBox="1"/>
          <p:nvPr/>
        </p:nvSpPr>
        <p:spPr>
          <a:xfrm>
            <a:off x="11553152" y="13004709"/>
            <a:ext cx="4723253" cy="523220"/>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(Source: HWICS, 2026)</a:t>
            </a:r>
          </a:p>
        </p:txBody>
      </p:sp>
      <p:sp>
        <p:nvSpPr>
          <p:cNvPr id="42" name="TextBox 41"/>
          <p:cNvSpPr txBox="1"/>
          <p:nvPr/>
        </p:nvSpPr>
        <p:spPr>
          <a:xfrm>
            <a:off x="5005072" y="19957240"/>
            <a:ext cx="5514823" cy="1015663"/>
          </a:xfrm>
          <a:prstGeom prst="rect">
            <a:avLst/>
          </a:prstGeom>
          <a:noFill/>
          <a:ln>
            <a:noFill/>
          </a:ln>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Age-based distribution of new breast cancer cases in the UK in 2022</a:t>
            </a:r>
          </a:p>
          <a:p>
            <a:pPr algn="ctr"/>
            <a:r>
              <a:rPr lang="en-GB" sz="2000" dirty="0">
                <a:latin typeface="Times New Roman" panose="02020603050405020304" pitchFamily="18" charset="0"/>
                <a:cs typeface="Times New Roman" panose="02020603050405020304" pitchFamily="18" charset="0"/>
              </a:rPr>
              <a:t>(Source: Statista, 2026)</a:t>
            </a:r>
          </a:p>
        </p:txBody>
      </p:sp>
      <p:sp>
        <p:nvSpPr>
          <p:cNvPr id="52" name="Rectangle 51"/>
          <p:cNvSpPr/>
          <p:nvPr/>
        </p:nvSpPr>
        <p:spPr>
          <a:xfrm>
            <a:off x="22878801" y="6363296"/>
            <a:ext cx="9097815" cy="5262979"/>
          </a:xfrm>
          <a:prstGeom prst="rect">
            <a:avLst/>
          </a:prstGeom>
          <a:solidFill>
            <a:srgbClr val="E8DEA2"/>
          </a:solidFill>
        </p:spPr>
        <p:txBody>
          <a:bodyPr wrap="square">
            <a:spAutoFit/>
          </a:bodyPr>
          <a:lstStyle/>
          <a:p>
            <a:pPr lvl="0" algn="just">
              <a:spcAft>
                <a:spcPts val="0"/>
              </a:spcAft>
            </a:pPr>
            <a:r>
              <a:rPr lang="en-GB" sz="2800" dirty="0">
                <a:latin typeface="Times New Roman" panose="02020603050405020304" pitchFamily="18" charset="0"/>
                <a:ea typeface="Times New Roman" panose="02020603050405020304" pitchFamily="18" charset="0"/>
              </a:rPr>
              <a:t>This study will conduct a systematic review of existing secondary evidence relating to mammography screening and breast cancer detection amongst UK women. Data will be gathered from peer-reviewed research, NHS sources, government publications, cancer organisations and statistical/industry reports (GOV UK, 2026; NHS, 2025; WCRF, 2026a; Statista, 2026). Literature published predominantly between 2017 and 2026 will be evaluated. Evidence will be critically compared and interpreted to identify the effectiveness, limitations and influencing factors associated with mammography screening programmes in the UK.</a:t>
            </a:r>
          </a:p>
        </p:txBody>
      </p:sp>
      <p:sp>
        <p:nvSpPr>
          <p:cNvPr id="55"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472710" y="19738585"/>
            <a:ext cx="10047018" cy="1606586"/>
          </a:xfrm>
        </p:spPr>
        <p:txBody>
          <a:bodyPr/>
          <a:lstStyle/>
          <a:p>
            <a:pPr>
              <a:spcAft>
                <a:spcPts val="0"/>
              </a:spcAft>
            </a:pPr>
            <a:r>
              <a:rPr lang="en-GB" sz="4800" dirty="0">
                <a:latin typeface="Times New Roman" panose="02020603050405020304" pitchFamily="18" charset="0"/>
                <a:ea typeface="Times New Roman" panose="02020603050405020304" pitchFamily="18" charset="0"/>
              </a:rPr>
              <a:t>Potential Impact </a:t>
            </a:r>
          </a:p>
          <a:p>
            <a:endParaRPr lang="en-GB" dirty="0"/>
          </a:p>
        </p:txBody>
      </p:sp>
      <p:sp>
        <p:nvSpPr>
          <p:cNvPr id="10" name="Rectangle 9"/>
          <p:cNvSpPr/>
          <p:nvPr/>
        </p:nvSpPr>
        <p:spPr>
          <a:xfrm>
            <a:off x="33713130" y="14753815"/>
            <a:ext cx="9353468" cy="16050548"/>
          </a:xfrm>
          <a:prstGeom prst="rect">
            <a:avLst/>
          </a:prstGeom>
        </p:spPr>
        <p:txBody>
          <a:bodyPr wrap="square">
            <a:spAutoFit/>
          </a:bodyPr>
          <a:lstStyle/>
          <a:p>
            <a:pPr marL="457200" indent="-457200" algn="just">
              <a:buFont typeface="Arial" panose="020B0604020202020204" pitchFamily="34" charset="0"/>
              <a:buChar char="•"/>
            </a:pPr>
            <a:r>
              <a:rPr lang="en-GB" sz="1700" dirty="0" err="1">
                <a:latin typeface="Times New Roman" panose="02020603050405020304" pitchFamily="18" charset="0"/>
                <a:cs typeface="Times New Roman" panose="02020603050405020304" pitchFamily="18" charset="0"/>
              </a:rPr>
              <a:t>Alrosan</a:t>
            </a:r>
            <a:r>
              <a:rPr lang="en-GB" sz="1700" dirty="0">
                <a:latin typeface="Times New Roman" panose="02020603050405020304" pitchFamily="18" charset="0"/>
                <a:cs typeface="Times New Roman" panose="02020603050405020304" pitchFamily="18" charset="0"/>
              </a:rPr>
              <a:t>, A.Z. </a:t>
            </a:r>
            <a:r>
              <a:rPr lang="en-GB" sz="1700" i="1" dirty="0">
                <a:latin typeface="Times New Roman" panose="02020603050405020304" pitchFamily="18" charset="0"/>
                <a:cs typeface="Times New Roman" panose="02020603050405020304" pitchFamily="18" charset="0"/>
              </a:rPr>
              <a:t>et al.</a:t>
            </a:r>
            <a:r>
              <a:rPr lang="en-GB" sz="1700" dirty="0">
                <a:latin typeface="Times New Roman" panose="02020603050405020304" pitchFamily="18" charset="0"/>
                <a:cs typeface="Times New Roman" panose="02020603050405020304" pitchFamily="18" charset="0"/>
              </a:rPr>
              <a:t> (2025) 'Knowledge and awareness of breast cancer signs and symptoms among Jordanian women,' </a:t>
            </a:r>
            <a:r>
              <a:rPr lang="en-GB" sz="1700" i="1" dirty="0">
                <a:latin typeface="Times New Roman" panose="02020603050405020304" pitchFamily="18" charset="0"/>
                <a:cs typeface="Times New Roman" panose="02020603050405020304" pitchFamily="18" charset="0"/>
              </a:rPr>
              <a:t>Future Science OA</a:t>
            </a:r>
            <a:r>
              <a:rPr lang="en-GB" sz="1700" dirty="0">
                <a:latin typeface="Times New Roman" panose="02020603050405020304" pitchFamily="18" charset="0"/>
                <a:cs typeface="Times New Roman" panose="02020603050405020304" pitchFamily="18" charset="0"/>
              </a:rPr>
              <a:t>, 11(1), p. 2510871. </a:t>
            </a:r>
            <a:r>
              <a:rPr lang="en-GB" sz="1700" u="sng" dirty="0">
                <a:latin typeface="Times New Roman" panose="02020603050405020304" pitchFamily="18" charset="0"/>
                <a:cs typeface="Times New Roman" panose="02020603050405020304" pitchFamily="18" charset="0"/>
                <a:hlinkClick r:id="rId23"/>
              </a:rPr>
              <a:t>https://doi.org/10.1080/20565623.2025.2510871</a:t>
            </a:r>
            <a:r>
              <a:rPr lang="en-GB" sz="1700" dirty="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Barclay, N.L. </a:t>
            </a:r>
            <a:r>
              <a:rPr lang="en-GB" sz="1700" i="1" dirty="0">
                <a:latin typeface="Times New Roman" panose="02020603050405020304" pitchFamily="18" charset="0"/>
                <a:cs typeface="Times New Roman" panose="02020603050405020304" pitchFamily="18" charset="0"/>
              </a:rPr>
              <a:t>et al.</a:t>
            </a:r>
            <a:r>
              <a:rPr lang="en-GB" sz="1700" dirty="0">
                <a:latin typeface="Times New Roman" panose="02020603050405020304" pitchFamily="18" charset="0"/>
                <a:cs typeface="Times New Roman" panose="02020603050405020304" pitchFamily="18" charset="0"/>
              </a:rPr>
              <a:t> (2024) 'Trends in incidence, prevalence, and survival of breast cancer in the United Kingdom from 2000 to 2021,' </a:t>
            </a:r>
            <a:r>
              <a:rPr lang="en-GB" sz="1700" i="1" dirty="0">
                <a:latin typeface="Times New Roman" panose="02020603050405020304" pitchFamily="18" charset="0"/>
                <a:cs typeface="Times New Roman" panose="02020603050405020304" pitchFamily="18" charset="0"/>
              </a:rPr>
              <a:t>Scientific Reports</a:t>
            </a:r>
            <a:r>
              <a:rPr lang="en-GB" sz="1700" dirty="0">
                <a:latin typeface="Times New Roman" panose="02020603050405020304" pitchFamily="18" charset="0"/>
                <a:cs typeface="Times New Roman" panose="02020603050405020304" pitchFamily="18" charset="0"/>
              </a:rPr>
              <a:t>, 14(1), p. 19069. </a:t>
            </a:r>
            <a:r>
              <a:rPr lang="en-GB" sz="1700" u="sng" dirty="0">
                <a:latin typeface="Times New Roman" panose="02020603050405020304" pitchFamily="18" charset="0"/>
                <a:cs typeface="Times New Roman" panose="02020603050405020304" pitchFamily="18" charset="0"/>
                <a:hlinkClick r:id="rId24"/>
              </a:rPr>
              <a:t>https://doi.org/10.1038/s41598-024-69006-1</a:t>
            </a:r>
            <a:r>
              <a:rPr lang="en-GB" sz="1700" dirty="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Cancer Research UK (2022) </a:t>
            </a:r>
            <a:r>
              <a:rPr lang="en-GB" sz="1700" i="1" dirty="0">
                <a:latin typeface="Times New Roman" panose="02020603050405020304" pitchFamily="18" charset="0"/>
                <a:cs typeface="Times New Roman" panose="02020603050405020304" pitchFamily="18" charset="0"/>
              </a:rPr>
              <a:t>Survival for breast cancer</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25"/>
              </a:rPr>
              <a:t>https://www.cancerresearchuk.org/about-cancer/breast-cancer/survival#survival-by-stage</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Ding, S. </a:t>
            </a:r>
            <a:r>
              <a:rPr lang="en-GB" sz="1700" i="1" dirty="0">
                <a:latin typeface="Times New Roman" panose="02020603050405020304" pitchFamily="18" charset="0"/>
                <a:cs typeface="Times New Roman" panose="02020603050405020304" pitchFamily="18" charset="0"/>
              </a:rPr>
              <a:t>et al.</a:t>
            </a:r>
            <a:r>
              <a:rPr lang="en-GB" sz="1700" dirty="0">
                <a:latin typeface="Times New Roman" panose="02020603050405020304" pitchFamily="18" charset="0"/>
                <a:cs typeface="Times New Roman" panose="02020603050405020304" pitchFamily="18" charset="0"/>
              </a:rPr>
              <a:t> (2023) 'Strategies enhancing the patient experience in mammography: A scoping review,' </a:t>
            </a:r>
            <a:r>
              <a:rPr lang="en-GB" sz="1700" i="1" dirty="0">
                <a:latin typeface="Times New Roman" panose="02020603050405020304" pitchFamily="18" charset="0"/>
                <a:cs typeface="Times New Roman" panose="02020603050405020304" pitchFamily="18" charset="0"/>
              </a:rPr>
              <a:t>Radiography</a:t>
            </a:r>
            <a:r>
              <a:rPr lang="en-GB" sz="1700" dirty="0">
                <a:latin typeface="Times New Roman" panose="02020603050405020304" pitchFamily="18" charset="0"/>
                <a:cs typeface="Times New Roman" panose="02020603050405020304" pitchFamily="18" charset="0"/>
              </a:rPr>
              <a:t>, 30(1), pp. 340–352. </a:t>
            </a:r>
            <a:r>
              <a:rPr lang="en-GB" sz="1700" u="sng" dirty="0">
                <a:latin typeface="Times New Roman" panose="02020603050405020304" pitchFamily="18" charset="0"/>
                <a:cs typeface="Times New Roman" panose="02020603050405020304" pitchFamily="18" charset="0"/>
                <a:hlinkClick r:id="rId26"/>
              </a:rPr>
              <a:t>https://doi.org/10.1016/j.radi.2023.11.016</a:t>
            </a:r>
            <a:r>
              <a:rPr lang="en-GB" sz="1700" dirty="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GB" sz="1700" dirty="0" err="1">
                <a:latin typeface="Times New Roman" panose="02020603050405020304" pitchFamily="18" charset="0"/>
                <a:cs typeface="Times New Roman" panose="02020603050405020304" pitchFamily="18" charset="0"/>
              </a:rPr>
              <a:t>Gathani</a:t>
            </a:r>
            <a:r>
              <a:rPr lang="en-GB" sz="1700" dirty="0">
                <a:latin typeface="Times New Roman" panose="02020603050405020304" pitchFamily="18" charset="0"/>
                <a:cs typeface="Times New Roman" panose="02020603050405020304" pitchFamily="18" charset="0"/>
              </a:rPr>
              <a:t>, T. </a:t>
            </a:r>
            <a:r>
              <a:rPr lang="en-GB" sz="1700" i="1" dirty="0">
                <a:latin typeface="Times New Roman" panose="02020603050405020304" pitchFamily="18" charset="0"/>
                <a:cs typeface="Times New Roman" panose="02020603050405020304" pitchFamily="18" charset="0"/>
              </a:rPr>
              <a:t>et al.</a:t>
            </a:r>
            <a:r>
              <a:rPr lang="en-GB" sz="1700" dirty="0">
                <a:latin typeface="Times New Roman" panose="02020603050405020304" pitchFamily="18" charset="0"/>
                <a:cs typeface="Times New Roman" panose="02020603050405020304" pitchFamily="18" charset="0"/>
              </a:rPr>
              <a:t> (2021) 'Ethnicity and breast cancer in the UK: Where are we now?,' </a:t>
            </a:r>
            <a:r>
              <a:rPr lang="en-GB" sz="1700" i="1" dirty="0">
                <a:latin typeface="Times New Roman" panose="02020603050405020304" pitchFamily="18" charset="0"/>
                <a:cs typeface="Times New Roman" panose="02020603050405020304" pitchFamily="18" charset="0"/>
              </a:rPr>
              <a:t>European Journal of Surgical Oncology</a:t>
            </a:r>
            <a:r>
              <a:rPr lang="en-GB" sz="1700" dirty="0">
                <a:latin typeface="Times New Roman" panose="02020603050405020304" pitchFamily="18" charset="0"/>
                <a:cs typeface="Times New Roman" panose="02020603050405020304" pitchFamily="18" charset="0"/>
              </a:rPr>
              <a:t>, 47(12), pp. 2978–2981. </a:t>
            </a:r>
            <a:r>
              <a:rPr lang="en-GB" sz="1700" u="sng" dirty="0">
                <a:latin typeface="Times New Roman" panose="02020603050405020304" pitchFamily="18" charset="0"/>
                <a:cs typeface="Times New Roman" panose="02020603050405020304" pitchFamily="18" charset="0"/>
                <a:hlinkClick r:id="rId27"/>
              </a:rPr>
              <a:t>https://doi.org/10.1016/j.ejso.2021.08.025</a:t>
            </a:r>
            <a:r>
              <a:rPr lang="en-GB" sz="1700" dirty="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GOV UK (2026) </a:t>
            </a:r>
            <a:r>
              <a:rPr lang="en-GB" sz="1700" i="1" dirty="0">
                <a:latin typeface="Times New Roman" panose="02020603050405020304" pitchFamily="18" charset="0"/>
                <a:cs typeface="Times New Roman" panose="02020603050405020304" pitchFamily="18" charset="0"/>
              </a:rPr>
              <a:t>Your guide to NHS breast screening</a:t>
            </a:r>
            <a:r>
              <a:rPr lang="en-GB" sz="1700" dirty="0">
                <a:latin typeface="Times New Roman" panose="02020603050405020304" pitchFamily="18" charset="0"/>
                <a:cs typeface="Times New Roman" panose="02020603050405020304" pitchFamily="18" charset="0"/>
              </a:rPr>
              <a:t>. Available </a:t>
            </a:r>
            <a:r>
              <a:rPr lang="en-GB" sz="1700" dirty="0" err="1">
                <a:latin typeface="Times New Roman" panose="02020603050405020304" pitchFamily="18" charset="0"/>
                <a:cs typeface="Times New Roman" panose="02020603050405020304" pitchFamily="18" charset="0"/>
              </a:rPr>
              <a:t>at:</a:t>
            </a:r>
            <a:r>
              <a:rPr lang="en-GB" sz="1700" u="sng" dirty="0" err="1">
                <a:latin typeface="Times New Roman" panose="02020603050405020304" pitchFamily="18" charset="0"/>
                <a:cs typeface="Times New Roman" panose="02020603050405020304" pitchFamily="18" charset="0"/>
                <a:hlinkClick r:id="rId28"/>
              </a:rPr>
              <a:t>https</a:t>
            </a:r>
            <a:r>
              <a:rPr lang="en-GB" sz="1700" u="sng" dirty="0">
                <a:latin typeface="Times New Roman" panose="02020603050405020304" pitchFamily="18" charset="0"/>
                <a:cs typeface="Times New Roman" panose="02020603050405020304" pitchFamily="18" charset="0"/>
                <a:hlinkClick r:id="rId28"/>
              </a:rPr>
              <a:t>://www.gov.uk/government/publications/breast-screening-helping-women-decide/nhs-breast-screening-helping-you-decide</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HWICS (2026) </a:t>
            </a:r>
            <a:r>
              <a:rPr lang="en-GB" sz="1700" i="1" dirty="0">
                <a:latin typeface="Times New Roman" panose="02020603050405020304" pitchFamily="18" charset="0"/>
                <a:cs typeface="Times New Roman" panose="02020603050405020304" pitchFamily="18" charset="0"/>
              </a:rPr>
              <a:t>Breast Screening :: Herefordshire and Worcestershire Integrated Care System</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29"/>
              </a:rPr>
              <a:t>https://www.hwics.org.uk/our-services/girlss-and-womens-health/know-your-breast/breast-screening</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Jenkins, J. (2018) </a:t>
            </a:r>
            <a:r>
              <a:rPr lang="en-GB" sz="1700" i="1" dirty="0">
                <a:latin typeface="Times New Roman" panose="02020603050405020304" pitchFamily="18" charset="0"/>
                <a:cs typeface="Times New Roman" panose="02020603050405020304" pitchFamily="18" charset="0"/>
              </a:rPr>
              <a:t>Breast screening performance report shows we are detecting cancers early but uptake is falling</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0"/>
              </a:rPr>
              <a:t>https://phescreening.blog.gov.uk/2018/02/06/breast-screening-performance-report-shows-we-are-detecting-cancers-early-but-uptake-is-falling/</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Li, G. and </a:t>
            </a:r>
            <a:r>
              <a:rPr lang="en-GB" sz="1700" dirty="0" err="1">
                <a:latin typeface="Times New Roman" panose="02020603050405020304" pitchFamily="18" charset="0"/>
                <a:cs typeface="Times New Roman" panose="02020603050405020304" pitchFamily="18" charset="0"/>
              </a:rPr>
              <a:t>Zwiggelaar</a:t>
            </a:r>
            <a:r>
              <a:rPr lang="en-GB" sz="1700" dirty="0">
                <a:latin typeface="Times New Roman" panose="02020603050405020304" pitchFamily="18" charset="0"/>
                <a:cs typeface="Times New Roman" panose="02020603050405020304" pitchFamily="18" charset="0"/>
              </a:rPr>
              <a:t>, R. (2023) 'Feature learning based on connectivity estimation for unbiased mammography mass classification,' </a:t>
            </a:r>
            <a:r>
              <a:rPr lang="en-GB" sz="1700" i="1" dirty="0">
                <a:latin typeface="Times New Roman" panose="02020603050405020304" pitchFamily="18" charset="0"/>
                <a:cs typeface="Times New Roman" panose="02020603050405020304" pitchFamily="18" charset="0"/>
              </a:rPr>
              <a:t>Computer Vision and Image Understanding</a:t>
            </a:r>
            <a:r>
              <a:rPr lang="en-GB" sz="1700" dirty="0">
                <a:latin typeface="Times New Roman" panose="02020603050405020304" pitchFamily="18" charset="0"/>
                <a:cs typeface="Times New Roman" panose="02020603050405020304" pitchFamily="18" charset="0"/>
              </a:rPr>
              <a:t>, 238, p. 103884. </a:t>
            </a:r>
            <a:r>
              <a:rPr lang="en-GB" sz="1700" u="sng" dirty="0">
                <a:latin typeface="Times New Roman" panose="02020603050405020304" pitchFamily="18" charset="0"/>
                <a:cs typeface="Times New Roman" panose="02020603050405020304" pitchFamily="18" charset="0"/>
                <a:hlinkClick r:id="rId31"/>
              </a:rPr>
              <a:t>https://doi.org/10.1016/j.cviu.2023.103884</a:t>
            </a:r>
            <a:r>
              <a:rPr lang="en-GB" sz="1700" dirty="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Ma, Z. </a:t>
            </a:r>
            <a:r>
              <a:rPr lang="en-GB" sz="1700" i="1" dirty="0">
                <a:latin typeface="Times New Roman" panose="02020603050405020304" pitchFamily="18" charset="0"/>
                <a:cs typeface="Times New Roman" panose="02020603050405020304" pitchFamily="18" charset="0"/>
              </a:rPr>
              <a:t>et al.</a:t>
            </a:r>
            <a:r>
              <a:rPr lang="en-GB" sz="1700" dirty="0">
                <a:latin typeface="Times New Roman" panose="02020603050405020304" pitchFamily="18" charset="0"/>
                <a:cs typeface="Times New Roman" panose="02020603050405020304" pitchFamily="18" charset="0"/>
              </a:rPr>
              <a:t> (2025) 'First mammography screening participation and breast cancer incidence and mortality in the subsequent 25 years: population based cohort study,' </a:t>
            </a:r>
            <a:r>
              <a:rPr lang="en-GB" sz="1700" i="1" dirty="0">
                <a:latin typeface="Times New Roman" panose="02020603050405020304" pitchFamily="18" charset="0"/>
                <a:cs typeface="Times New Roman" panose="02020603050405020304" pitchFamily="18" charset="0"/>
              </a:rPr>
              <a:t>BMJ</a:t>
            </a:r>
            <a:r>
              <a:rPr lang="en-GB" sz="1700" dirty="0">
                <a:latin typeface="Times New Roman" panose="02020603050405020304" pitchFamily="18" charset="0"/>
                <a:cs typeface="Times New Roman" panose="02020603050405020304" pitchFamily="18" charset="0"/>
              </a:rPr>
              <a:t>, 390, p. e085029. </a:t>
            </a:r>
            <a:r>
              <a:rPr lang="en-GB" sz="1700" u="sng" dirty="0">
                <a:latin typeface="Times New Roman" panose="02020603050405020304" pitchFamily="18" charset="0"/>
                <a:cs typeface="Times New Roman" panose="02020603050405020304" pitchFamily="18" charset="0"/>
                <a:hlinkClick r:id="rId32"/>
              </a:rPr>
              <a:t>https://doi.org/10.1136/bmj-2025-085029</a:t>
            </a:r>
            <a:r>
              <a:rPr lang="en-GB" sz="1700" dirty="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Menon, G., </a:t>
            </a:r>
            <a:r>
              <a:rPr lang="en-GB" sz="1700" dirty="0" err="1">
                <a:latin typeface="Times New Roman" panose="02020603050405020304" pitchFamily="18" charset="0"/>
                <a:cs typeface="Times New Roman" panose="02020603050405020304" pitchFamily="18" charset="0"/>
              </a:rPr>
              <a:t>Alkabban</a:t>
            </a:r>
            <a:r>
              <a:rPr lang="en-GB" sz="1700" dirty="0">
                <a:latin typeface="Times New Roman" panose="02020603050405020304" pitchFamily="18" charset="0"/>
                <a:cs typeface="Times New Roman" panose="02020603050405020304" pitchFamily="18" charset="0"/>
              </a:rPr>
              <a:t>, F.M. and Ferguson, T. (2024) </a:t>
            </a:r>
            <a:r>
              <a:rPr lang="en-GB" sz="1700" i="1" dirty="0">
                <a:latin typeface="Times New Roman" panose="02020603050405020304" pitchFamily="18" charset="0"/>
                <a:cs typeface="Times New Roman" panose="02020603050405020304" pitchFamily="18" charset="0"/>
              </a:rPr>
              <a:t>Breast cancer</a:t>
            </a:r>
            <a:r>
              <a:rPr lang="en-GB" sz="1700" dirty="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GB" sz="1700" dirty="0" err="1">
                <a:latin typeface="Times New Roman" panose="02020603050405020304" pitchFamily="18" charset="0"/>
                <a:cs typeface="Times New Roman" panose="02020603050405020304" pitchFamily="18" charset="0"/>
              </a:rPr>
              <a:t>Milard</a:t>
            </a:r>
            <a:r>
              <a:rPr lang="en-GB" sz="1700" dirty="0">
                <a:latin typeface="Times New Roman" panose="02020603050405020304" pitchFamily="18" charset="0"/>
                <a:cs typeface="Times New Roman" panose="02020603050405020304" pitchFamily="18" charset="0"/>
              </a:rPr>
              <a:t>, E. (2026) </a:t>
            </a:r>
            <a:r>
              <a:rPr lang="en-GB" sz="1700" i="1" dirty="0">
                <a:latin typeface="Times New Roman" panose="02020603050405020304" pitchFamily="18" charset="0"/>
                <a:cs typeface="Times New Roman" panose="02020603050405020304" pitchFamily="18" charset="0"/>
              </a:rPr>
              <a:t>The stages of breast cancer, explained</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3"/>
              </a:rPr>
              <a:t>https://www.healthcentral.com/condition/breast-cancer/what-are-the-4-stages-of-breast-cancer</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err="1">
                <a:latin typeface="Times New Roman" panose="02020603050405020304" pitchFamily="18" charset="0"/>
                <a:cs typeface="Times New Roman" panose="02020603050405020304" pitchFamily="18" charset="0"/>
              </a:rPr>
              <a:t>Milard</a:t>
            </a:r>
            <a:r>
              <a:rPr lang="en-GB" sz="1700" dirty="0">
                <a:latin typeface="Times New Roman" panose="02020603050405020304" pitchFamily="18" charset="0"/>
                <a:cs typeface="Times New Roman" panose="02020603050405020304" pitchFamily="18" charset="0"/>
              </a:rPr>
              <a:t>, E. (2026) </a:t>
            </a:r>
            <a:r>
              <a:rPr lang="en-GB" sz="1700" i="1" dirty="0">
                <a:latin typeface="Times New Roman" panose="02020603050405020304" pitchFamily="18" charset="0"/>
                <a:cs typeface="Times New Roman" panose="02020603050405020304" pitchFamily="18" charset="0"/>
              </a:rPr>
              <a:t>The stages of breast cancer, explained</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3"/>
              </a:rPr>
              <a:t>https://www.healthcentral.com/condition/breast-cancer/what-are-the-4-stages-of-breast-cancer</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NHS (2025) </a:t>
            </a:r>
            <a:r>
              <a:rPr lang="en-GB" sz="1700" i="1" dirty="0">
                <a:latin typeface="Times New Roman" panose="02020603050405020304" pitchFamily="18" charset="0"/>
                <a:cs typeface="Times New Roman" panose="02020603050405020304" pitchFamily="18" charset="0"/>
              </a:rPr>
              <a:t>Breast screening (mammogram)</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4"/>
              </a:rPr>
              <a:t>https://www.nhs.uk/tests-and-treatments/breast-screening-mammogram/</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NHS (2026) </a:t>
            </a:r>
            <a:r>
              <a:rPr lang="en-GB" sz="1700" i="1" dirty="0">
                <a:latin typeface="Times New Roman" panose="02020603050405020304" pitchFamily="18" charset="0"/>
                <a:cs typeface="Times New Roman" panose="02020603050405020304" pitchFamily="18" charset="0"/>
              </a:rPr>
              <a:t>Causes of breast cancer in women</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5"/>
              </a:rPr>
              <a:t>https://www.nhs.uk/conditions/breast-cancer-in-women/causes-of-breast-cancer-in-women/</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NHS (2026) </a:t>
            </a:r>
            <a:r>
              <a:rPr lang="en-GB" sz="1700" i="1" dirty="0">
                <a:latin typeface="Times New Roman" panose="02020603050405020304" pitchFamily="18" charset="0"/>
                <a:cs typeface="Times New Roman" panose="02020603050405020304" pitchFamily="18" charset="0"/>
              </a:rPr>
              <a:t>NHS Breast Screening Programme (NHSBSP)</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6"/>
              </a:rPr>
              <a:t>https://cancerscreening.org.uk/breastscreen/index.html</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Red Rose Desire (2026) </a:t>
            </a:r>
            <a:r>
              <a:rPr lang="en-GB" sz="1700" i="1" dirty="0">
                <a:latin typeface="Times New Roman" panose="02020603050405020304" pitchFamily="18" charset="0"/>
                <a:cs typeface="Times New Roman" panose="02020603050405020304" pitchFamily="18" charset="0"/>
              </a:rPr>
              <a:t>breast cancer Archives - Red Rose Desire Cosmetic Surgery</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Red Rose Desire Cosmetic Surgery</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7"/>
              </a:rPr>
              <a:t>https://redrosedesire.co.uk/tag/breast-cancer/</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err="1">
                <a:latin typeface="Times New Roman" panose="02020603050405020304" pitchFamily="18" charset="0"/>
                <a:cs typeface="Times New Roman" panose="02020603050405020304" pitchFamily="18" charset="0"/>
              </a:rPr>
              <a:t>Rezaei</a:t>
            </a:r>
            <a:r>
              <a:rPr lang="en-GB" sz="1700" dirty="0">
                <a:latin typeface="Times New Roman" panose="02020603050405020304" pitchFamily="18" charset="0"/>
                <a:cs typeface="Times New Roman" panose="02020603050405020304" pitchFamily="18" charset="0"/>
              </a:rPr>
              <a:t>, N. (2023) </a:t>
            </a:r>
            <a:r>
              <a:rPr lang="en-GB" sz="1700" i="1" dirty="0">
                <a:latin typeface="Times New Roman" panose="02020603050405020304" pitchFamily="18" charset="0"/>
                <a:cs typeface="Times New Roman" panose="02020603050405020304" pitchFamily="18" charset="0"/>
              </a:rPr>
              <a:t>Cancer Research: an Interdisciplinary approach</a:t>
            </a:r>
            <a:r>
              <a:rPr lang="en-GB" sz="1700" dirty="0">
                <a:latin typeface="Times New Roman" panose="02020603050405020304" pitchFamily="18" charset="0"/>
                <a:cs typeface="Times New Roman" panose="02020603050405020304" pitchFamily="18" charset="0"/>
              </a:rPr>
              <a:t>, </a:t>
            </a:r>
            <a:r>
              <a:rPr lang="en-GB" sz="1700" i="1" dirty="0">
                <a:latin typeface="Times New Roman" panose="02020603050405020304" pitchFamily="18" charset="0"/>
                <a:cs typeface="Times New Roman" panose="02020603050405020304" pitchFamily="18" charset="0"/>
              </a:rPr>
              <a:t>Google Books</a:t>
            </a:r>
            <a:r>
              <a:rPr lang="en-GB" sz="1700" dirty="0">
                <a:latin typeface="Times New Roman" panose="02020603050405020304" pitchFamily="18" charset="0"/>
                <a:cs typeface="Times New Roman" panose="02020603050405020304" pitchFamily="18" charset="0"/>
              </a:rPr>
              <a:t>. Springer Nature.</a:t>
            </a:r>
          </a:p>
          <a:p>
            <a:pPr marL="457200" indent="-457200"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Saunders, G.H. et al. (2013) 'Application of the health belief model: Development of the hearing beliefs questionnaire (HBQ) and its associations with hearing health behaviors,' International Journal of Audiology, 52(8), pp. 558–567. </a:t>
            </a:r>
            <a:r>
              <a:rPr lang="en-US" sz="1700" dirty="0">
                <a:latin typeface="Times New Roman" panose="02020603050405020304" pitchFamily="18" charset="0"/>
                <a:cs typeface="Times New Roman" panose="02020603050405020304" pitchFamily="18" charset="0"/>
                <a:hlinkClick r:id="rId38"/>
              </a:rPr>
              <a:t>https://doi.org/10.3109/14992027.2013.791030</a:t>
            </a:r>
            <a:r>
              <a:rPr lang="en-US" sz="1700" dirty="0">
                <a:latin typeface="Times New Roman" panose="02020603050405020304" pitchFamily="18" charset="0"/>
                <a:cs typeface="Times New Roman" panose="02020603050405020304" pitchFamily="18" charset="0"/>
              </a:rPr>
              <a:t>. </a:t>
            </a:r>
            <a:endParaRPr lang="en-GB" sz="17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Statista (2026) </a:t>
            </a:r>
            <a:r>
              <a:rPr lang="en-GB" sz="1700" i="1" dirty="0">
                <a:latin typeface="Times New Roman" panose="02020603050405020304" pitchFamily="18" charset="0"/>
                <a:cs typeface="Times New Roman" panose="02020603050405020304" pitchFamily="18" charset="0"/>
              </a:rPr>
              <a:t>Breast cancer cases in England 2022, by age and gender</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39"/>
              </a:rPr>
              <a:t>https://www.statista.com/statistics/312771/breast-cancer-cases-england-age/</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WCRF (2025) </a:t>
            </a:r>
            <a:r>
              <a:rPr lang="en-GB" sz="1700" i="1" dirty="0">
                <a:latin typeface="Times New Roman" panose="02020603050405020304" pitchFamily="18" charset="0"/>
                <a:cs typeface="Times New Roman" panose="02020603050405020304" pitchFamily="18" charset="0"/>
              </a:rPr>
              <a:t>Signs and symptoms of breast cancer | World Cancer Research Fund</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40"/>
              </a:rPr>
              <a:t>https://www.wcrf.org/preventing-cancer/cancer-types/breast-cancer/signs-symptoms/</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WCRF (2026a) </a:t>
            </a:r>
            <a:r>
              <a:rPr lang="en-GB" sz="1700" i="1" dirty="0">
                <a:latin typeface="Times New Roman" panose="02020603050405020304" pitchFamily="18" charset="0"/>
                <a:cs typeface="Times New Roman" panose="02020603050405020304" pitchFamily="18" charset="0"/>
              </a:rPr>
              <a:t>UK cancer statistics | World Cancer Research Fund</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41"/>
              </a:rPr>
              <a:t>https://www.wcrf.org/preventing-cancer/cancer-statistics/uk-cancer-statistics/#breast-cancer</a:t>
            </a:r>
            <a:r>
              <a:rPr lang="en-GB" sz="1700" dirty="0">
                <a:latin typeface="Times New Roman" panose="02020603050405020304" pitchFamily="18" charset="0"/>
                <a:cs typeface="Times New Roman" panose="02020603050405020304" pitchFamily="18" charset="0"/>
              </a:rPr>
              <a:t> (Accessed 19 June 2026)</a:t>
            </a:r>
          </a:p>
          <a:p>
            <a:pPr marL="457200" indent="-457200" algn="just">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WCRF (2026b) </a:t>
            </a:r>
            <a:r>
              <a:rPr lang="en-GB" sz="1700" i="1" dirty="0">
                <a:latin typeface="Times New Roman" panose="02020603050405020304" pitchFamily="18" charset="0"/>
                <a:cs typeface="Times New Roman" panose="02020603050405020304" pitchFamily="18" charset="0"/>
              </a:rPr>
              <a:t>About breast cancer  | World Cancer Research Fund</a:t>
            </a:r>
            <a:r>
              <a:rPr lang="en-GB" sz="1700" dirty="0">
                <a:latin typeface="Times New Roman" panose="02020603050405020304" pitchFamily="18" charset="0"/>
                <a:cs typeface="Times New Roman" panose="02020603050405020304" pitchFamily="18" charset="0"/>
              </a:rPr>
              <a:t>. Available at: </a:t>
            </a:r>
            <a:r>
              <a:rPr lang="en-GB" sz="1700" u="sng" dirty="0">
                <a:latin typeface="Times New Roman" panose="02020603050405020304" pitchFamily="18" charset="0"/>
                <a:cs typeface="Times New Roman" panose="02020603050405020304" pitchFamily="18" charset="0"/>
                <a:hlinkClick r:id="rId42"/>
              </a:rPr>
              <a:t>https://www.wcrf.org/preventing-cancer/cancer-types/breast-cancer/about-breast-cancer/</a:t>
            </a:r>
            <a:r>
              <a:rPr lang="en-GB" sz="1700" dirty="0">
                <a:latin typeface="Times New Roman" panose="02020603050405020304" pitchFamily="18" charset="0"/>
                <a:cs typeface="Times New Roman" panose="02020603050405020304" pitchFamily="18" charset="0"/>
              </a:rPr>
              <a:t> (Accessed 19 June 2026)</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3239</TotalTime>
  <Words>1865</Words>
  <Application>Microsoft Office PowerPoint</Application>
  <PresentationFormat>Custom</PresentationFormat>
  <Paragraphs>63</Paragraphs>
  <Slides>2</Slides>
  <Notes>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Name:Zakiyabanu Zakirhusen Malek Student ID : 2531983 Module: Practice Based Research Module code: LCHS7008 Lecturer: Oluwadamilola Tayo  TOPIC:THE EFFECTIVENESS OF MAMMOGRAPHY SCREENING FOR EARLY DETECTION OF BREAST CANCER AMONG WOMEN IN THE 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Norin Qureshi</dc:creator>
  <cp:lastModifiedBy>Norin Qureshi</cp:lastModifiedBy>
  <cp:revision>1</cp:revision>
  <cp:lastPrinted>2015-06-29T17:31:11Z</cp:lastPrinted>
  <dcterms:created xsi:type="dcterms:W3CDTF">2012-02-03T19:11:35Z</dcterms:created>
  <dcterms:modified xsi:type="dcterms:W3CDTF">2026-07-03T08:19:39Z</dcterms:modified>
</cp:coreProperties>
</file>