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59" autoAdjust="0"/>
    <p:restoredTop sz="94660"/>
  </p:normalViewPr>
  <p:slideViewPr>
    <p:cSldViewPr snapToGrid="0">
      <p:cViewPr>
        <p:scale>
          <a:sx n="73" d="100"/>
          <a:sy n="73" d="100"/>
        </p:scale>
        <p:origin x="918"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7/13/2026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58091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7/13/2026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87772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7/13/2026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63045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7/13/2026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09174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7/13/2026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57366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7/13/2026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45874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7/13/2026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32556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7/13/2026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88689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7/13/2026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56158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7/13/2026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06605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7/13/2026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2013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7/13/2026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32225925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ooks.google.com/books/about/Attachment_and_Loss.html?id=miKhxgEACAAJ" TargetMode="External"/><Relationship Id="rId2" Type="http://schemas.openxmlformats.org/officeDocument/2006/relationships/hyperlink" Target="https://www.pearson.co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 TargetMode="External"/><Relationship Id="rId2" Type="http://schemas.openxmlformats.org/officeDocument/2006/relationships/hyperlink" Target="https://www.routledge.com/" TargetMode="External"/><Relationship Id="rId1" Type="http://schemas.openxmlformats.org/officeDocument/2006/relationships/slideLayout" Target="../slideLayouts/slideLayout2.xml"/><Relationship Id="rId4" Type="http://schemas.openxmlformats.org/officeDocument/2006/relationships/hyperlink" Target="https://www.hoddereducati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ircular pattern of small squares&#10;&#10;AI-generated content may be incorrect.">
            <a:extLst>
              <a:ext uri="{FF2B5EF4-FFF2-40B4-BE49-F238E27FC236}">
                <a16:creationId xmlns:a16="http://schemas.microsoft.com/office/drawing/2014/main" id="{94F81CA8-FEEC-4F7F-4A6F-0475A81E2FA8}"/>
              </a:ext>
            </a:extLst>
          </p:cNvPr>
          <p:cNvPicPr>
            <a:picLocks noChangeAspect="1"/>
          </p:cNvPicPr>
          <p:nvPr/>
        </p:nvPicPr>
        <p:blipFill>
          <a:blip r:embed="rId2">
            <a:alphaModFix amt="60000"/>
          </a:blip>
          <a:srcRect t="3054" b="9398"/>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6BF1D9EF-726A-F068-5576-CACFC57A8A40}"/>
              </a:ext>
            </a:extLst>
          </p:cNvPr>
          <p:cNvSpPr>
            <a:spLocks noGrp="1"/>
          </p:cNvSpPr>
          <p:nvPr>
            <p:ph type="ctrTitle"/>
          </p:nvPr>
        </p:nvSpPr>
        <p:spPr>
          <a:xfrm>
            <a:off x="3114722" y="1889002"/>
            <a:ext cx="7588155" cy="2236264"/>
          </a:xfrm>
        </p:spPr>
        <p:txBody>
          <a:bodyPr>
            <a:normAutofit/>
          </a:bodyPr>
          <a:lstStyle/>
          <a:p>
            <a:r>
              <a:rPr lang="en-GB" sz="5400" dirty="0">
                <a:solidFill>
                  <a:srgbClr val="FFFFFF"/>
                </a:solidFill>
              </a:rPr>
              <a:t>Psychology in health and social care </a:t>
            </a:r>
          </a:p>
        </p:txBody>
      </p:sp>
      <p:sp>
        <p:nvSpPr>
          <p:cNvPr id="5" name="Subtitle 2">
            <a:extLst>
              <a:ext uri="{FF2B5EF4-FFF2-40B4-BE49-F238E27FC236}">
                <a16:creationId xmlns:a16="http://schemas.microsoft.com/office/drawing/2014/main" id="{C629AAF0-F037-D49C-6E7D-F8455A880D22}"/>
              </a:ext>
            </a:extLst>
          </p:cNvPr>
          <p:cNvSpPr>
            <a:spLocks noGrp="1"/>
          </p:cNvSpPr>
          <p:nvPr>
            <p:ph type="subTitle" idx="1"/>
          </p:nvPr>
        </p:nvSpPr>
        <p:spPr>
          <a:xfrm>
            <a:off x="2301923" y="4470400"/>
            <a:ext cx="7588155" cy="1905000"/>
          </a:xfrm>
        </p:spPr>
        <p:txBody>
          <a:bodyPr>
            <a:normAutofit/>
          </a:bodyPr>
          <a:lstStyle/>
          <a:p>
            <a:r>
              <a:rPr lang="en-GB" sz="2200" dirty="0">
                <a:solidFill>
                  <a:srgbClr val="FFFFFF"/>
                </a:solidFill>
              </a:rPr>
              <a:t>Humayera hossain</a:t>
            </a:r>
          </a:p>
          <a:p>
            <a:r>
              <a:rPr lang="en-GB" sz="2200" dirty="0">
                <a:solidFill>
                  <a:srgbClr val="FFFFFF"/>
                </a:solidFill>
              </a:rPr>
              <a:t>Module code- </a:t>
            </a:r>
            <a:r>
              <a:rPr lang="en-GB" sz="2400" dirty="0"/>
              <a:t>LCHS4010</a:t>
            </a:r>
          </a:p>
          <a:p>
            <a:r>
              <a:rPr lang="en-GB" sz="2400" dirty="0">
                <a:solidFill>
                  <a:srgbClr val="FFFFFF"/>
                </a:solidFill>
              </a:rPr>
              <a:t>Student number- 2518298</a:t>
            </a:r>
            <a:r>
              <a:rPr lang="en-GB" sz="2200" dirty="0">
                <a:solidFill>
                  <a:srgbClr val="FFFFFF"/>
                </a:solidFill>
              </a:rPr>
              <a:t> </a:t>
            </a:r>
          </a:p>
          <a:p>
            <a:endParaRPr lang="en-GB" sz="2200" dirty="0">
              <a:solidFill>
                <a:srgbClr val="FFFFFF"/>
              </a:solidFill>
            </a:endParaRPr>
          </a:p>
        </p:txBody>
      </p:sp>
    </p:spTree>
    <p:extLst>
      <p:ext uri="{BB962C8B-B14F-4D97-AF65-F5344CB8AC3E}">
        <p14:creationId xmlns:p14="http://schemas.microsoft.com/office/powerpoint/2010/main" val="182343646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72C6C-D391-2AED-B031-C3B54DAE6706}"/>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042DC5F1-F95A-51E3-081C-94D9817E4015}"/>
              </a:ext>
            </a:extLst>
          </p:cNvPr>
          <p:cNvSpPr>
            <a:spLocks noGrp="1"/>
          </p:cNvSpPr>
          <p:nvPr>
            <p:ph idx="1"/>
          </p:nvPr>
        </p:nvSpPr>
        <p:spPr/>
        <p:txBody>
          <a:bodyPr>
            <a:normAutofit/>
          </a:bodyPr>
          <a:lstStyle/>
          <a:p>
            <a:pPr marL="0" indent="0">
              <a:buNone/>
            </a:pPr>
            <a:r>
              <a:rPr lang="en-GB" sz="2400" dirty="0"/>
              <a:t>This presentation looks at the case study of Isaac, a four-year-old boy who is showing signs of social, emotional and language development difficulties. The aim is to explain how Isaac's early experiences may have affected his development by using Bowlby's Attachment Theory. The presentation will look at the possible reasons for Isaac's behaviour and development and suggest ways that professionals can support him. It will also explain why working with different services and supporting both Isaac and his mother is important for his wellbeing and future development.</a:t>
            </a:r>
          </a:p>
        </p:txBody>
      </p:sp>
    </p:spTree>
    <p:extLst>
      <p:ext uri="{BB962C8B-B14F-4D97-AF65-F5344CB8AC3E}">
        <p14:creationId xmlns:p14="http://schemas.microsoft.com/office/powerpoint/2010/main" val="1037317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88F03-6642-FCDF-E330-191108A0597C}"/>
              </a:ext>
            </a:extLst>
          </p:cNvPr>
          <p:cNvSpPr>
            <a:spLocks noGrp="1"/>
          </p:cNvSpPr>
          <p:nvPr>
            <p:ph type="title"/>
          </p:nvPr>
        </p:nvSpPr>
        <p:spPr/>
        <p:txBody>
          <a:bodyPr/>
          <a:lstStyle/>
          <a:p>
            <a:r>
              <a:rPr lang="en-GB" dirty="0"/>
              <a:t> Bowlby's attachment theory </a:t>
            </a:r>
          </a:p>
        </p:txBody>
      </p:sp>
      <p:sp>
        <p:nvSpPr>
          <p:cNvPr id="3" name="Content Placeholder 2">
            <a:extLst>
              <a:ext uri="{FF2B5EF4-FFF2-40B4-BE49-F238E27FC236}">
                <a16:creationId xmlns:a16="http://schemas.microsoft.com/office/drawing/2014/main" id="{C27AEC2D-878A-EC5F-ADD2-00F9782FD075}"/>
              </a:ext>
            </a:extLst>
          </p:cNvPr>
          <p:cNvSpPr>
            <a:spLocks noGrp="1"/>
          </p:cNvSpPr>
          <p:nvPr>
            <p:ph idx="1"/>
          </p:nvPr>
        </p:nvSpPr>
        <p:spPr/>
        <p:txBody>
          <a:bodyPr>
            <a:normAutofit fontScale="92500" lnSpcReduction="10000"/>
          </a:bodyPr>
          <a:lstStyle/>
          <a:p>
            <a:pPr marL="0" indent="0">
              <a:buNone/>
            </a:pPr>
            <a:r>
              <a:rPr lang="en-GB" dirty="0"/>
              <a:t>John Bowlby believed that children need a strong and loving relationship with their main caregiver from a young age. This relationship is called attachment. When children feel safe and loved, they are more confident and able to learn and build good relationships with others (Bowlby, 1969). One of Bowlby's main ideas is a secure attachment. This means the child trusts their caregiver and sees them as a safe base. The child feels safe to explore and knows they can go back to their caregiver if they need comfort.</a:t>
            </a:r>
          </a:p>
          <a:p>
            <a:pPr marL="0" indent="0">
              <a:buNone/>
            </a:pPr>
            <a:r>
              <a:rPr lang="en-GB" dirty="0"/>
              <a:t>Bowlby believed that a child's early experiences are very important. If children have a secure attachment, they are more likely to have healthy emotional and social development. If they do not, they may become anxious, shy or struggle with relationships.</a:t>
            </a:r>
          </a:p>
          <a:p>
            <a:pPr marL="0" indent="0">
              <a:buNone/>
            </a:pPr>
            <a:r>
              <a:rPr lang="en-GB" dirty="0"/>
              <a:t>This theory is useful for understanding Isaac because he becomes upset when his mother leaves, is quiet during play and finds it hard to join group activities. His mother's post-natal depression and changes in childcare may have affected his attachment. Bowlby's theory helps explain why Isaac may need extra support to feel safe and confident.</a:t>
            </a:r>
          </a:p>
          <a:p>
            <a:pPr marL="0" indent="0">
              <a:buNone/>
            </a:pPr>
            <a:endParaRPr lang="en-GB" dirty="0"/>
          </a:p>
        </p:txBody>
      </p:sp>
    </p:spTree>
    <p:extLst>
      <p:ext uri="{BB962C8B-B14F-4D97-AF65-F5344CB8AC3E}">
        <p14:creationId xmlns:p14="http://schemas.microsoft.com/office/powerpoint/2010/main" val="611181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8292F-7947-3F6D-6CA0-787C990426BD}"/>
              </a:ext>
            </a:extLst>
          </p:cNvPr>
          <p:cNvSpPr>
            <a:spLocks noGrp="1"/>
          </p:cNvSpPr>
          <p:nvPr>
            <p:ph type="title"/>
          </p:nvPr>
        </p:nvSpPr>
        <p:spPr/>
        <p:txBody>
          <a:bodyPr/>
          <a:lstStyle/>
          <a:p>
            <a:r>
              <a:rPr lang="en-GB" dirty="0"/>
              <a:t>Issacs experiences </a:t>
            </a:r>
          </a:p>
        </p:txBody>
      </p:sp>
      <p:sp>
        <p:nvSpPr>
          <p:cNvPr id="3" name="Content Placeholder 2">
            <a:extLst>
              <a:ext uri="{FF2B5EF4-FFF2-40B4-BE49-F238E27FC236}">
                <a16:creationId xmlns:a16="http://schemas.microsoft.com/office/drawing/2014/main" id="{0AE83EC4-C25D-1536-A2EB-03FD005A1AE7}"/>
              </a:ext>
            </a:extLst>
          </p:cNvPr>
          <p:cNvSpPr>
            <a:spLocks noGrp="1"/>
          </p:cNvSpPr>
          <p:nvPr>
            <p:ph idx="1"/>
          </p:nvPr>
        </p:nvSpPr>
        <p:spPr>
          <a:xfrm>
            <a:off x="612648" y="1295400"/>
            <a:ext cx="10653578" cy="5013960"/>
          </a:xfrm>
        </p:spPr>
        <p:txBody>
          <a:bodyPr>
            <a:normAutofit/>
          </a:bodyPr>
          <a:lstStyle/>
          <a:p>
            <a:r>
              <a:rPr lang="en-GB" dirty="0"/>
              <a:t>Bowlby's Attachment Theory helps explain why Isaac may be finding things difficult. Isaac has had disrupted childcare because he has had different people looking after him. This may have made it harder for him to feel safe and build a strong attachment with one adult.</a:t>
            </a:r>
          </a:p>
          <a:p>
            <a:r>
              <a:rPr lang="en-GB" dirty="0"/>
              <a:t>Isaac's mother has post-natal depression, which may have affected how she responds to his emotional needs. Bowlby believed that when children do not always get comfort and support, they can become anxious and less confident (Bowlby, 1969).</a:t>
            </a:r>
          </a:p>
          <a:p>
            <a:r>
              <a:rPr lang="en-GB" dirty="0"/>
              <a:t>Isaac becomes very upset when his mother leaves, which shows he may feel anxious when they are apart. Bowlby believed this can happen when a child does not feel fully secure with their caregiver (Bowlby, 1969).</a:t>
            </a:r>
          </a:p>
          <a:p>
            <a:r>
              <a:rPr lang="en-GB" dirty="0"/>
              <a:t>Isaac also has a language delay, which may make it harder for him to communicate and join in with other children. This can affect his confidence and development.</a:t>
            </a:r>
          </a:p>
          <a:p>
            <a:endParaRPr lang="en-GB" dirty="0"/>
          </a:p>
        </p:txBody>
      </p:sp>
    </p:spTree>
    <p:extLst>
      <p:ext uri="{BB962C8B-B14F-4D97-AF65-F5344CB8AC3E}">
        <p14:creationId xmlns:p14="http://schemas.microsoft.com/office/powerpoint/2010/main" val="1397604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A7192-CB4B-FBB0-06C9-814D8133BA3C}"/>
              </a:ext>
            </a:extLst>
          </p:cNvPr>
          <p:cNvSpPr>
            <a:spLocks noGrp="1"/>
          </p:cNvSpPr>
          <p:nvPr>
            <p:ph type="title"/>
          </p:nvPr>
        </p:nvSpPr>
        <p:spPr>
          <a:xfrm>
            <a:off x="612647" y="548640"/>
            <a:ext cx="10653579" cy="746760"/>
          </a:xfrm>
        </p:spPr>
        <p:txBody>
          <a:bodyPr/>
          <a:lstStyle/>
          <a:p>
            <a:r>
              <a:rPr lang="en-GB" dirty="0"/>
              <a:t>Nature vs nurture</a:t>
            </a:r>
          </a:p>
        </p:txBody>
      </p:sp>
      <p:sp>
        <p:nvSpPr>
          <p:cNvPr id="3" name="Content Placeholder 2">
            <a:extLst>
              <a:ext uri="{FF2B5EF4-FFF2-40B4-BE49-F238E27FC236}">
                <a16:creationId xmlns:a16="http://schemas.microsoft.com/office/drawing/2014/main" id="{FAF6720A-90FF-AF73-3CFE-D82C10E7C9CB}"/>
              </a:ext>
            </a:extLst>
          </p:cNvPr>
          <p:cNvSpPr>
            <a:spLocks noGrp="1"/>
          </p:cNvSpPr>
          <p:nvPr>
            <p:ph idx="1"/>
          </p:nvPr>
        </p:nvSpPr>
        <p:spPr>
          <a:xfrm>
            <a:off x="612647" y="1295400"/>
            <a:ext cx="10653579" cy="5013960"/>
          </a:xfrm>
        </p:spPr>
        <p:txBody>
          <a:bodyPr/>
          <a:lstStyle/>
          <a:p>
            <a:pPr marL="0" indent="0">
              <a:buNone/>
            </a:pPr>
            <a:r>
              <a:rPr lang="en-GB" dirty="0"/>
              <a:t>Nature refers to the biological influences that a child is born with. Isaac may have his own temperament, meaning he may naturally be a quieter or more sensitive child. Early brain development can also be affected by a child’s experiences and relationships during the first years of life.</a:t>
            </a:r>
            <a:r>
              <a:rPr lang="en-GB" b="1" dirty="0"/>
              <a:t> (</a:t>
            </a:r>
            <a:r>
              <a:rPr lang="en-GB" dirty="0"/>
              <a:t>nature and biological influences:</a:t>
            </a:r>
            <a:br>
              <a:rPr lang="en-GB" dirty="0"/>
            </a:br>
            <a:r>
              <a:rPr lang="en-GB" dirty="0"/>
              <a:t>(Berk, 2018)</a:t>
            </a:r>
          </a:p>
          <a:p>
            <a:pPr marL="0" indent="0">
              <a:buNone/>
            </a:pPr>
            <a:r>
              <a:rPr lang="en-GB" dirty="0"/>
              <a:t>Nurture refers to the environment and experiences a child has while growing up. Isaac’s development may have been affected by his mother’s post-natal depression, changes in childcare, moving to London, and having limited social interaction. These experiences may have affected his confidence, emotional wellbeing and language development.</a:t>
            </a:r>
          </a:p>
          <a:p>
            <a:pPr marL="0" indent="0">
              <a:buNone/>
            </a:pPr>
            <a:r>
              <a:rPr lang="en-GB" dirty="0"/>
              <a:t>Both nature and nurture work together to shape Isaac’s development. His natural personality and his early experiences may have influenced how he responds to situations and relationships.</a:t>
            </a:r>
          </a:p>
        </p:txBody>
      </p:sp>
    </p:spTree>
    <p:extLst>
      <p:ext uri="{BB962C8B-B14F-4D97-AF65-F5344CB8AC3E}">
        <p14:creationId xmlns:p14="http://schemas.microsoft.com/office/powerpoint/2010/main" val="1213346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5FE29-89E4-48D5-A557-A398D43B2B0F}"/>
              </a:ext>
            </a:extLst>
          </p:cNvPr>
          <p:cNvSpPr>
            <a:spLocks noGrp="1"/>
          </p:cNvSpPr>
          <p:nvPr>
            <p:ph type="title"/>
          </p:nvPr>
        </p:nvSpPr>
        <p:spPr>
          <a:xfrm>
            <a:off x="612648" y="36142"/>
            <a:ext cx="10653578" cy="878258"/>
          </a:xfrm>
        </p:spPr>
        <p:txBody>
          <a:bodyPr/>
          <a:lstStyle/>
          <a:p>
            <a:r>
              <a:rPr lang="en-GB" dirty="0"/>
              <a:t>Support plan for Issac</a:t>
            </a:r>
          </a:p>
        </p:txBody>
      </p:sp>
      <p:sp>
        <p:nvSpPr>
          <p:cNvPr id="3" name="Content Placeholder 2">
            <a:extLst>
              <a:ext uri="{FF2B5EF4-FFF2-40B4-BE49-F238E27FC236}">
                <a16:creationId xmlns:a16="http://schemas.microsoft.com/office/drawing/2014/main" id="{6405796B-D0CC-C4E8-E08A-A83BFA796EFD}"/>
              </a:ext>
            </a:extLst>
          </p:cNvPr>
          <p:cNvSpPr>
            <a:spLocks noGrp="1"/>
          </p:cNvSpPr>
          <p:nvPr>
            <p:ph idx="1"/>
          </p:nvPr>
        </p:nvSpPr>
        <p:spPr>
          <a:xfrm>
            <a:off x="612648" y="660400"/>
            <a:ext cx="10653578" cy="5648960"/>
          </a:xfrm>
        </p:spPr>
        <p:txBody>
          <a:bodyPr>
            <a:normAutofit fontScale="77500" lnSpcReduction="20000"/>
          </a:bodyPr>
          <a:lstStyle/>
          <a:p>
            <a:pPr marL="0" indent="0">
              <a:buNone/>
            </a:pPr>
            <a:r>
              <a:rPr lang="en-GB" sz="1900" b="1" dirty="0"/>
              <a:t>Attachment-based approach:</a:t>
            </a:r>
            <a:br>
              <a:rPr lang="en-GB" sz="1900" dirty="0"/>
            </a:br>
            <a:r>
              <a:rPr lang="en-GB" sz="1900" dirty="0"/>
              <a:t>Isaac should have a consistent key worker who builds a trusting relationship with him. This can help him feel safe and less worried when separating from his mother</a:t>
            </a:r>
          </a:p>
          <a:p>
            <a:pPr marL="0" indent="0">
              <a:buNone/>
            </a:pPr>
            <a:r>
              <a:rPr lang="en-GB" sz="1900" b="1" dirty="0"/>
              <a:t>Play-based learning:</a:t>
            </a:r>
            <a:br>
              <a:rPr lang="en-GB" sz="1900" dirty="0"/>
            </a:br>
            <a:r>
              <a:rPr lang="en-GB" sz="1900" dirty="0"/>
              <a:t>Staff can use play activities to help Isaac build confidence, express his feelings and develop friendships with other children.</a:t>
            </a:r>
          </a:p>
          <a:p>
            <a:r>
              <a:rPr lang="en-GB" sz="1900" b="1" dirty="0"/>
              <a:t>Language support:</a:t>
            </a:r>
            <a:br>
              <a:rPr lang="en-GB" sz="1900" dirty="0"/>
            </a:br>
            <a:r>
              <a:rPr lang="en-GB" sz="1900" dirty="0"/>
              <a:t>Adults can talk, read stories and ask simple questions during activities to help improve Isaac’s language and communication skills.</a:t>
            </a:r>
          </a:p>
          <a:p>
            <a:r>
              <a:rPr lang="en-GB" sz="1900" b="1" dirty="0"/>
              <a:t>Parental support:</a:t>
            </a:r>
            <a:br>
              <a:rPr lang="en-GB" sz="1900" dirty="0"/>
            </a:br>
            <a:r>
              <a:rPr lang="en-GB" sz="1900" dirty="0"/>
              <a:t>The centre can support Isaac’s mother by offering advice and encouragement. Helping the mother feel more confident can also support Isaac’s emotional wellbeing.</a:t>
            </a:r>
          </a:p>
          <a:p>
            <a:r>
              <a:rPr lang="en-GB" sz="1900" b="1" dirty="0"/>
              <a:t>Multi-agency support:</a:t>
            </a:r>
            <a:br>
              <a:rPr lang="en-GB" sz="1900" dirty="0"/>
            </a:br>
            <a:r>
              <a:rPr lang="en-GB" sz="1900" dirty="0"/>
              <a:t>The children’s centre can work with professionals such as health visitors, speech and language therapists and family support workers to give Isaac the right help.</a:t>
            </a:r>
          </a:p>
          <a:p>
            <a:r>
              <a:rPr lang="en-GB" sz="1900" b="1" dirty="0"/>
              <a:t>Emotional support:</a:t>
            </a:r>
            <a:br>
              <a:rPr lang="en-GB" sz="1900" dirty="0"/>
            </a:br>
            <a:r>
              <a:rPr lang="en-GB" sz="1900" dirty="0"/>
              <a:t>Staff can help Isaac name his feelings and use calming activities, such as quiet time and breathing exercises, to help him manage emotions.</a:t>
            </a:r>
          </a:p>
          <a:p>
            <a:r>
              <a:rPr lang="en-GB" sz="1900" dirty="0"/>
              <a:t>These strategies link to Bowlby’s theory because they focus on helping Isaac develop a secure attachment and feel safe, which can support his emotional and social development (Bowlby, 1969).</a:t>
            </a:r>
          </a:p>
          <a:p>
            <a:endParaRPr lang="en-GB" sz="1400" dirty="0"/>
          </a:p>
          <a:p>
            <a:pPr marL="0" indent="0">
              <a:buNone/>
            </a:pPr>
            <a:endParaRPr lang="en-GB" sz="1400" dirty="0"/>
          </a:p>
        </p:txBody>
      </p:sp>
    </p:spTree>
    <p:extLst>
      <p:ext uri="{BB962C8B-B14F-4D97-AF65-F5344CB8AC3E}">
        <p14:creationId xmlns:p14="http://schemas.microsoft.com/office/powerpoint/2010/main" val="742898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3A7F4-7595-D858-F4DF-D0B340183A9B}"/>
              </a:ext>
            </a:extLst>
          </p:cNvPr>
          <p:cNvSpPr>
            <a:spLocks noGrp="1"/>
          </p:cNvSpPr>
          <p:nvPr>
            <p:ph type="title"/>
          </p:nvPr>
        </p:nvSpPr>
        <p:spPr/>
        <p:txBody>
          <a:bodyPr/>
          <a:lstStyle/>
          <a:p>
            <a:r>
              <a:rPr lang="en-GB" dirty="0"/>
              <a:t>Strengths and Limitations of Bowlby’s Attachment Theory</a:t>
            </a:r>
          </a:p>
        </p:txBody>
      </p:sp>
      <p:sp>
        <p:nvSpPr>
          <p:cNvPr id="3" name="Content Placeholder 2">
            <a:extLst>
              <a:ext uri="{FF2B5EF4-FFF2-40B4-BE49-F238E27FC236}">
                <a16:creationId xmlns:a16="http://schemas.microsoft.com/office/drawing/2014/main" id="{CE723E65-DD6C-5325-4952-848367DE4ED0}"/>
              </a:ext>
            </a:extLst>
          </p:cNvPr>
          <p:cNvSpPr>
            <a:spLocks noGrp="1"/>
          </p:cNvSpPr>
          <p:nvPr>
            <p:ph idx="1"/>
          </p:nvPr>
        </p:nvSpPr>
        <p:spPr/>
        <p:txBody>
          <a:bodyPr>
            <a:normAutofit lnSpcReduction="10000"/>
          </a:bodyPr>
          <a:lstStyle/>
          <a:p>
            <a:r>
              <a:rPr lang="en-GB" b="1" dirty="0"/>
              <a:t>Strengths:</a:t>
            </a:r>
            <a:br>
              <a:rPr lang="en-GB" dirty="0"/>
            </a:br>
            <a:r>
              <a:rPr lang="en-GB" dirty="0"/>
              <a:t>Bowlby’s theory is useful because it helps early years workers understand how a child’s relationships can affect their feelings, behaviour and development. It helps staff support children like Isaac by giving them safety, care and trust (Bowlby, 1969).</a:t>
            </a:r>
          </a:p>
          <a:p>
            <a:r>
              <a:rPr lang="en-GB" b="1" dirty="0"/>
              <a:t>Limitations:</a:t>
            </a:r>
            <a:br>
              <a:rPr lang="en-GB" dirty="0"/>
            </a:br>
            <a:r>
              <a:rPr lang="en-GB" dirty="0"/>
              <a:t>Some people say Bowlby focused too much on the mother being the main person a child attaches to. Children can also build strong bonds with fathers, family members and other carers.</a:t>
            </a:r>
          </a:p>
          <a:p>
            <a:pPr marL="0" indent="0">
              <a:buNone/>
            </a:pPr>
            <a:r>
              <a:rPr lang="en-GB" b="1" dirty="0"/>
              <a:t>Culture and social factors:</a:t>
            </a:r>
            <a:br>
              <a:rPr lang="en-GB" dirty="0"/>
            </a:br>
            <a:r>
              <a:rPr lang="en-GB" dirty="0"/>
              <a:t>Every family is different. Some cultures have children cared for by many family members, and this can still create strong relationships. Practitioners should respect each family’s background.</a:t>
            </a:r>
          </a:p>
        </p:txBody>
      </p:sp>
    </p:spTree>
    <p:extLst>
      <p:ext uri="{BB962C8B-B14F-4D97-AF65-F5344CB8AC3E}">
        <p14:creationId xmlns:p14="http://schemas.microsoft.com/office/powerpoint/2010/main" val="1974654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71B4E8-39E5-A14D-0611-60C42ABB6694}"/>
              </a:ext>
            </a:extLst>
          </p:cNvPr>
          <p:cNvSpPr>
            <a:spLocks noGrp="1"/>
          </p:cNvSpPr>
          <p:nvPr>
            <p:ph idx="1"/>
          </p:nvPr>
        </p:nvSpPr>
        <p:spPr>
          <a:xfrm>
            <a:off x="716887" y="642620"/>
            <a:ext cx="10758226" cy="5572760"/>
          </a:xfrm>
        </p:spPr>
        <p:txBody>
          <a:bodyPr>
            <a:normAutofit lnSpcReduction="10000"/>
          </a:bodyPr>
          <a:lstStyle/>
          <a:p>
            <a:r>
              <a:rPr lang="en-GB" sz="2400" b="1" dirty="0"/>
              <a:t>London communities:</a:t>
            </a:r>
            <a:br>
              <a:rPr lang="en-GB" sz="2400" dirty="0"/>
            </a:br>
            <a:r>
              <a:rPr lang="en-GB" sz="2400" dirty="0"/>
              <a:t>London has many different families and cultures. Early years workers should understand each child’s situation and give support that matches their needs.</a:t>
            </a:r>
          </a:p>
          <a:p>
            <a:r>
              <a:rPr lang="en-GB" sz="2400" dirty="0"/>
              <a:t>Overall, Bowlby’s theory is helpful, but workers should remember that every child and family is different.</a:t>
            </a:r>
          </a:p>
          <a:p>
            <a:pPr marL="0" indent="0">
              <a:buNone/>
            </a:pPr>
            <a:r>
              <a:rPr lang="en-GB" b="1" u="sng" dirty="0"/>
              <a:t>Reference </a:t>
            </a:r>
          </a:p>
          <a:p>
            <a:pPr marL="0" indent="0">
              <a:buNone/>
            </a:pPr>
            <a:r>
              <a:rPr lang="en-GB" dirty="0"/>
              <a:t>Berk, L.E. (2018) </a:t>
            </a:r>
            <a:r>
              <a:rPr lang="en-GB" i="1" dirty="0"/>
              <a:t>Development Through the Lifespan</a:t>
            </a:r>
            <a:r>
              <a:rPr lang="en-GB" dirty="0"/>
              <a:t>. 7th </a:t>
            </a:r>
            <a:r>
              <a:rPr lang="en-GB" dirty="0" err="1"/>
              <a:t>edn</a:t>
            </a:r>
            <a:r>
              <a:rPr lang="en-GB" dirty="0"/>
              <a:t>. Boston: Pearson. Available at: </a:t>
            </a:r>
            <a:r>
              <a:rPr lang="en-GB" dirty="0">
                <a:hlinkClick r:id="rId2"/>
              </a:rPr>
              <a:t>https://www.pearson.com/</a:t>
            </a:r>
            <a:r>
              <a:rPr lang="en-GB" dirty="0"/>
              <a:t> (Accessed: 13 July 2026).</a:t>
            </a:r>
          </a:p>
          <a:p>
            <a:pPr marL="0" indent="0">
              <a:buNone/>
            </a:pPr>
            <a:r>
              <a:rPr lang="en-GB" dirty="0"/>
              <a:t>Bowlby, J. (1969) </a:t>
            </a:r>
            <a:r>
              <a:rPr lang="en-GB" i="1" dirty="0"/>
              <a:t>Attachment and Loss: Volume 1. Attachment</a:t>
            </a:r>
            <a:r>
              <a:rPr lang="en-GB" dirty="0"/>
              <a:t>. London: Hogarth Press. Available at: </a:t>
            </a:r>
            <a:r>
              <a:rPr lang="en-GB" dirty="0">
                <a:hlinkClick r:id="rId3"/>
              </a:rPr>
              <a:t>https://books.google.com/books/about/Attachment_and_Loss.html?id=miKhxgEACAAJ</a:t>
            </a:r>
            <a:r>
              <a:rPr lang="en-GB" dirty="0"/>
              <a:t> (Accessed: 13 July 2026).</a:t>
            </a:r>
          </a:p>
        </p:txBody>
      </p:sp>
    </p:spTree>
    <p:extLst>
      <p:ext uri="{BB962C8B-B14F-4D97-AF65-F5344CB8AC3E}">
        <p14:creationId xmlns:p14="http://schemas.microsoft.com/office/powerpoint/2010/main" val="2699444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611F29-6FDE-6A7B-8336-0C5915194101}"/>
              </a:ext>
            </a:extLst>
          </p:cNvPr>
          <p:cNvSpPr>
            <a:spLocks noGrp="1"/>
          </p:cNvSpPr>
          <p:nvPr>
            <p:ph idx="1"/>
          </p:nvPr>
        </p:nvSpPr>
        <p:spPr>
          <a:xfrm>
            <a:off x="685800" y="609600"/>
            <a:ext cx="10580426" cy="5699760"/>
          </a:xfrm>
        </p:spPr>
        <p:txBody>
          <a:bodyPr>
            <a:normAutofit lnSpcReduction="10000"/>
          </a:bodyPr>
          <a:lstStyle/>
          <a:p>
            <a:r>
              <a:rPr lang="en-GB" dirty="0"/>
              <a:t>Bowlby, J. (1988) </a:t>
            </a:r>
            <a:r>
              <a:rPr lang="en-GB" i="1" dirty="0"/>
              <a:t>A Secure Base: Parent-Child Attachment and Healthy Human Development</a:t>
            </a:r>
            <a:r>
              <a:rPr lang="en-GB" dirty="0"/>
              <a:t>. London: Routledge. Available at: </a:t>
            </a:r>
            <a:r>
              <a:rPr lang="en-GB" dirty="0">
                <a:hlinkClick r:id="rId2"/>
              </a:rPr>
              <a:t>https://www.routledge.com/</a:t>
            </a:r>
            <a:r>
              <a:rPr lang="en-GB" dirty="0"/>
              <a:t> (Accessed: 13 July 2026).</a:t>
            </a:r>
          </a:p>
          <a:p>
            <a:r>
              <a:rPr lang="en-GB" dirty="0"/>
              <a:t>Department for Education (2024) </a:t>
            </a:r>
            <a:r>
              <a:rPr lang="en-GB" i="1" dirty="0"/>
              <a:t>Statutory Framework for the Early Years Foundation Stage</a:t>
            </a:r>
            <a:r>
              <a:rPr lang="en-GB" dirty="0"/>
              <a:t>. Available at: </a:t>
            </a:r>
            <a:r>
              <a:rPr lang="en-GB" dirty="0">
                <a:hlinkClick r:id="rId3"/>
              </a:rPr>
              <a:t>https://www.gov.uk/government/publications/early-years-foundation-stage-framework--2</a:t>
            </a:r>
            <a:r>
              <a:rPr lang="en-GB" dirty="0"/>
              <a:t> (Accessed: 13 July 2026).</a:t>
            </a:r>
          </a:p>
          <a:p>
            <a:r>
              <a:rPr lang="en-GB" dirty="0"/>
              <a:t>Tassoni, P. (2022) </a:t>
            </a:r>
            <a:r>
              <a:rPr lang="en-GB" i="1" dirty="0"/>
              <a:t>Supporting Teaching and Learning in the Early Years</a:t>
            </a:r>
            <a:r>
              <a:rPr lang="en-GB" dirty="0"/>
              <a:t>. London: Hodder Education. Available at: </a:t>
            </a:r>
            <a:r>
              <a:rPr lang="en-GB" dirty="0">
                <a:hlinkClick r:id="rId4"/>
              </a:rPr>
              <a:t>https://www.hoddereducation.com/</a:t>
            </a:r>
            <a:r>
              <a:rPr lang="en-GB" dirty="0"/>
              <a:t>. Accessed: 13 July 2026).</a:t>
            </a:r>
          </a:p>
          <a:p>
            <a:endParaRPr lang="en-GB" dirty="0"/>
          </a:p>
          <a:p>
            <a:endParaRPr lang="en-GB" dirty="0"/>
          </a:p>
          <a:p>
            <a:endParaRPr lang="en-GB" dirty="0"/>
          </a:p>
          <a:p>
            <a:endParaRPr lang="en-GB" dirty="0"/>
          </a:p>
          <a:p>
            <a:pPr marL="0" indent="0">
              <a:buNone/>
            </a:pPr>
            <a:r>
              <a:rPr lang="en-GB" dirty="0"/>
              <a:t>Thank you </a:t>
            </a:r>
          </a:p>
          <a:p>
            <a:pPr marL="0" indent="0">
              <a:buNone/>
            </a:pPr>
            <a:endParaRPr lang="en-GB" dirty="0"/>
          </a:p>
        </p:txBody>
      </p:sp>
    </p:spTree>
    <p:extLst>
      <p:ext uri="{BB962C8B-B14F-4D97-AF65-F5344CB8AC3E}">
        <p14:creationId xmlns:p14="http://schemas.microsoft.com/office/powerpoint/2010/main" val="366263610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165</TotalTime>
  <Words>1228</Words>
  <Application>Microsoft Office PowerPoint</Application>
  <PresentationFormat>Widescreen</PresentationFormat>
  <Paragraphs>44</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Neue Haas Grotesk Text Pro</vt:lpstr>
      <vt:lpstr>VanillaVTI</vt:lpstr>
      <vt:lpstr>Psychology in health and social care </vt:lpstr>
      <vt:lpstr>Introduction </vt:lpstr>
      <vt:lpstr> Bowlby's attachment theory </vt:lpstr>
      <vt:lpstr>Issacs experiences </vt:lpstr>
      <vt:lpstr>Nature vs nurture</vt:lpstr>
      <vt:lpstr>Support plan for Issac</vt:lpstr>
      <vt:lpstr>Strengths and Limitations of Bowlby’s Attachment Theory</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Humayera Hossain (2518298)</dc:creator>
  <cp:lastModifiedBy>Humayera Hossain (2518298)</cp:lastModifiedBy>
  <cp:revision>6</cp:revision>
  <dcterms:created xsi:type="dcterms:W3CDTF">2026-07-13T08:07:37Z</dcterms:created>
  <dcterms:modified xsi:type="dcterms:W3CDTF">2026-07-13T10:52:40Z</dcterms:modified>
</cp:coreProperties>
</file>