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22" r:id="rId4"/>
  </p:sldMasterIdLst>
  <p:notesMasterIdLst>
    <p:notesMasterId r:id="rId19"/>
  </p:notesMasterIdLst>
  <p:handoutMasterIdLst>
    <p:handoutMasterId r:id="rId20"/>
  </p:handoutMasterIdLst>
  <p:sldIdLst>
    <p:sldId id="256" r:id="rId5"/>
    <p:sldId id="280" r:id="rId6"/>
    <p:sldId id="272" r:id="rId7"/>
    <p:sldId id="279" r:id="rId8"/>
    <p:sldId id="274" r:id="rId9"/>
    <p:sldId id="281" r:id="rId10"/>
    <p:sldId id="269" r:id="rId11"/>
    <p:sldId id="266" r:id="rId12"/>
    <p:sldId id="267" r:id="rId13"/>
    <p:sldId id="275" r:id="rId14"/>
    <p:sldId id="276" r:id="rId15"/>
    <p:sldId id="277" r:id="rId16"/>
    <p:sldId id="271" r:id="rId17"/>
    <p:sldId id="264" r:id="rId18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3091" autoAdjust="0"/>
  </p:normalViewPr>
  <p:slideViewPr>
    <p:cSldViewPr snapToGrid="0">
      <p:cViewPr>
        <p:scale>
          <a:sx n="68" d="100"/>
          <a:sy n="68" d="100"/>
        </p:scale>
        <p:origin x="708" y="59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9" d="100"/>
          <a:sy n="89" d="100"/>
        </p:scale>
        <p:origin x="3786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outline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2A1789F-59E1-472A-AB4B-C3856069E5A5}" type="doc">
      <dgm:prSet loTypeId="urn:microsoft.com/office/officeart/2018/5/layout/IconLeafOutlineLabelList" loCatId="other" qsTypeId="urn:microsoft.com/office/officeart/2005/8/quickstyle/simple1" qsCatId="simple" csTypeId="urn:microsoft.com/office/officeart/2018/5/colors/Iconchunking_coloredoutline_colorful1" csCatId="colorful" phldr="1"/>
      <dgm:spPr/>
      <dgm:t>
        <a:bodyPr rtlCol="0"/>
        <a:lstStyle/>
        <a:p>
          <a:pPr rtl="0"/>
          <a:endParaRPr lang="en-US"/>
        </a:p>
      </dgm:t>
    </dgm:pt>
    <dgm:pt modelId="{1DF2D302-1C75-4F44-971A-89DAD54C775C}">
      <dgm:prSet/>
      <dgm:spPr/>
      <dgm:t>
        <a:bodyPr rtlCol="0"/>
        <a:lstStyle/>
        <a:p>
          <a:pPr>
            <a:lnSpc>
              <a:spcPct val="100000"/>
            </a:lnSpc>
            <a:defRPr cap="all"/>
          </a:pPr>
          <a:r>
            <a:rPr lang="en-GB" noProof="0" dirty="0"/>
            <a:t>DIWYLLIANT</a:t>
          </a:r>
        </a:p>
        <a:p>
          <a:pPr>
            <a:lnSpc>
              <a:spcPct val="100000"/>
            </a:lnSpc>
            <a:defRPr cap="all"/>
          </a:pPr>
          <a:r>
            <a:rPr lang="en-GB" noProof="0" dirty="0"/>
            <a:t>Culture</a:t>
          </a:r>
        </a:p>
      </dgm:t>
    </dgm:pt>
    <dgm:pt modelId="{11D3FAAD-0463-4F82-916E-27B4C12C687F}" type="parTrans" cxnId="{62856601-185D-4723-87D1-AADD4CB750B4}">
      <dgm:prSet/>
      <dgm:spPr/>
      <dgm:t>
        <a:bodyPr rtlCol="0"/>
        <a:lstStyle/>
        <a:p>
          <a:pPr rtl="0"/>
          <a:endParaRPr lang="en-GB" noProof="0" dirty="0"/>
        </a:p>
      </dgm:t>
    </dgm:pt>
    <dgm:pt modelId="{D4F16693-9DA3-48D6-B56C-49910C5D634C}" type="sibTrans" cxnId="{62856601-185D-4723-87D1-AADD4CB750B4}">
      <dgm:prSet/>
      <dgm:spPr/>
      <dgm:t>
        <a:bodyPr rtlCol="0"/>
        <a:lstStyle/>
        <a:p>
          <a:pPr rtl="0"/>
          <a:endParaRPr lang="en-GB" noProof="0" dirty="0"/>
        </a:p>
      </dgm:t>
    </dgm:pt>
    <dgm:pt modelId="{359C9BF5-BCB5-4E42-A87E-A37621CAD579}">
      <dgm:prSet/>
      <dgm:spPr/>
      <dgm:t>
        <a:bodyPr rtlCol="0"/>
        <a:lstStyle/>
        <a:p>
          <a:pPr>
            <a:lnSpc>
              <a:spcPct val="100000"/>
            </a:lnSpc>
            <a:defRPr cap="all"/>
          </a:pPr>
          <a:r>
            <a:rPr lang="en-GB" noProof="0" dirty="0"/>
            <a:t>AMGYLCHEDD</a:t>
          </a:r>
        </a:p>
        <a:p>
          <a:pPr>
            <a:lnSpc>
              <a:spcPct val="100000"/>
            </a:lnSpc>
            <a:defRPr cap="all"/>
          </a:pPr>
          <a:r>
            <a:rPr lang="en-GB" noProof="0" dirty="0"/>
            <a:t>Environment</a:t>
          </a:r>
        </a:p>
      </dgm:t>
    </dgm:pt>
    <dgm:pt modelId="{D38251A0-3795-43EE-8284-F5380A7B07E9}" type="parTrans" cxnId="{FEE27B29-81CC-4318-A16E-3E89D43D2807}">
      <dgm:prSet/>
      <dgm:spPr/>
      <dgm:t>
        <a:bodyPr rtlCol="0"/>
        <a:lstStyle/>
        <a:p>
          <a:pPr rtl="0"/>
          <a:endParaRPr lang="en-GB" noProof="0" dirty="0"/>
        </a:p>
      </dgm:t>
    </dgm:pt>
    <dgm:pt modelId="{7A7ECCA9-D7A3-4FE3-B824-4E149D473EC5}" type="sibTrans" cxnId="{FEE27B29-81CC-4318-A16E-3E89D43D2807}">
      <dgm:prSet/>
      <dgm:spPr/>
      <dgm:t>
        <a:bodyPr rtlCol="0"/>
        <a:lstStyle/>
        <a:p>
          <a:pPr rtl="0"/>
          <a:endParaRPr lang="en-GB" noProof="0" dirty="0"/>
        </a:p>
      </dgm:t>
    </dgm:pt>
    <dgm:pt modelId="{C74D94FA-8B44-4D50-A64B-ECFDD75E6EA6}">
      <dgm:prSet/>
      <dgm:spPr/>
      <dgm:t>
        <a:bodyPr rtlCol="0"/>
        <a:lstStyle/>
        <a:p>
          <a:pPr>
            <a:lnSpc>
              <a:spcPct val="100000"/>
            </a:lnSpc>
            <a:defRPr cap="all"/>
          </a:pPr>
          <a:r>
            <a:rPr lang="en-GB" noProof="0" dirty="0"/>
            <a:t>Artist</a:t>
          </a:r>
        </a:p>
      </dgm:t>
    </dgm:pt>
    <dgm:pt modelId="{C89CCE46-4A03-452C-AB77-2BCE98149E56}" type="parTrans" cxnId="{7D2C0319-9ABA-4B6E-BF2D-0E386E413C4D}">
      <dgm:prSet/>
      <dgm:spPr/>
      <dgm:t>
        <a:bodyPr rtlCol="0"/>
        <a:lstStyle/>
        <a:p>
          <a:pPr rtl="0"/>
          <a:endParaRPr lang="en-GB" noProof="0" dirty="0"/>
        </a:p>
      </dgm:t>
    </dgm:pt>
    <dgm:pt modelId="{6F9A8EE0-DF50-4238-8E4D-2B6334A07342}" type="sibTrans" cxnId="{7D2C0319-9ABA-4B6E-BF2D-0E386E413C4D}">
      <dgm:prSet/>
      <dgm:spPr/>
      <dgm:t>
        <a:bodyPr rtlCol="0"/>
        <a:lstStyle/>
        <a:p>
          <a:pPr rtl="0"/>
          <a:endParaRPr lang="en-GB" noProof="0" dirty="0"/>
        </a:p>
      </dgm:t>
    </dgm:pt>
    <dgm:pt modelId="{C04D4B19-A3C1-499B-82B0-8E7FE9AF5178}" type="pres">
      <dgm:prSet presAssocID="{92A1789F-59E1-472A-AB4B-C3856069E5A5}" presName="root" presStyleCnt="0">
        <dgm:presLayoutVars>
          <dgm:dir/>
          <dgm:resizeHandles val="exact"/>
        </dgm:presLayoutVars>
      </dgm:prSet>
      <dgm:spPr/>
    </dgm:pt>
    <dgm:pt modelId="{DD9B2CAD-98F6-4324-9676-968576DC423C}" type="pres">
      <dgm:prSet presAssocID="{1DF2D302-1C75-4F44-971A-89DAD54C775C}" presName="compNode" presStyleCnt="0"/>
      <dgm:spPr/>
    </dgm:pt>
    <dgm:pt modelId="{86504349-D895-4762-975A-69454000B659}" type="pres">
      <dgm:prSet presAssocID="{1DF2D302-1C75-4F44-971A-89DAD54C775C}" presName="iconBgRect" presStyleLbl="trAlignAcc1" presStyleIdx="0" presStyleCnt="3"/>
      <dgm:spPr>
        <a:solidFill>
          <a:schemeClr val="lt1">
            <a:alpha val="0"/>
            <a:hueOff val="0"/>
            <a:satOff val="0"/>
            <a:lumOff val="0"/>
            <a:alphaOff val="0"/>
          </a:schemeClr>
        </a:solidFill>
        <a:ln w="793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gm:spPr>
    </dgm:pt>
    <dgm:pt modelId="{DAA9C2D5-E0AF-44C4-AA43-03D98BC88726}" type="pres">
      <dgm:prSet presAssocID="{1DF2D302-1C75-4F44-971A-89DAD54C775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rama"/>
        </a:ext>
      </dgm:extLst>
    </dgm:pt>
    <dgm:pt modelId="{B3948778-9179-46EA-957D-6C7A38EF81C1}" type="pres">
      <dgm:prSet presAssocID="{1DF2D302-1C75-4F44-971A-89DAD54C775C}" presName="spaceRect" presStyleCnt="0"/>
      <dgm:spPr/>
    </dgm:pt>
    <dgm:pt modelId="{4379C661-DE23-4F1C-833B-E90DAE3B3E08}" type="pres">
      <dgm:prSet presAssocID="{1DF2D302-1C75-4F44-971A-89DAD54C775C}" presName="textRect" presStyleLbl="revTx" presStyleIdx="0" presStyleCnt="3">
        <dgm:presLayoutVars>
          <dgm:chMax val="1"/>
          <dgm:chPref val="1"/>
        </dgm:presLayoutVars>
      </dgm:prSet>
      <dgm:spPr/>
    </dgm:pt>
    <dgm:pt modelId="{866C24E2-6B51-47B0-9C09-4B4B78B6710A}" type="pres">
      <dgm:prSet presAssocID="{D4F16693-9DA3-48D6-B56C-49910C5D634C}" presName="sibTrans" presStyleCnt="0"/>
      <dgm:spPr/>
    </dgm:pt>
    <dgm:pt modelId="{C38ED55A-FF81-494E-AFB4-5E4753E62D1E}" type="pres">
      <dgm:prSet presAssocID="{359C9BF5-BCB5-4E42-A87E-A37621CAD579}" presName="compNode" presStyleCnt="0"/>
      <dgm:spPr/>
    </dgm:pt>
    <dgm:pt modelId="{67577FE9-4C04-467C-9D18-D4DE87D4DE14}" type="pres">
      <dgm:prSet presAssocID="{359C9BF5-BCB5-4E42-A87E-A37621CAD579}" presName="iconBgRect" presStyleLbl="trAlignAcc1" presStyleIdx="1" presStyleCnt="3"/>
      <dgm:spPr>
        <a:solidFill>
          <a:schemeClr val="lt1">
            <a:alpha val="0"/>
            <a:hueOff val="0"/>
            <a:satOff val="0"/>
            <a:lumOff val="0"/>
            <a:alphaOff val="0"/>
          </a:schemeClr>
        </a:solidFill>
        <a:ln w="793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gm:spPr>
    </dgm:pt>
    <dgm:pt modelId="{F79CBFD4-DC0A-4969-92C4-C7B9686ACE6A}" type="pres">
      <dgm:prSet presAssocID="{359C9BF5-BCB5-4E42-A87E-A37621CAD57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D1E0128A-CBA8-40EB-8AC9-0B631D352626}" type="pres">
      <dgm:prSet presAssocID="{359C9BF5-BCB5-4E42-A87E-A37621CAD579}" presName="spaceRect" presStyleCnt="0"/>
      <dgm:spPr/>
    </dgm:pt>
    <dgm:pt modelId="{BFC99E90-DC39-4CD3-8818-7916D482EC7D}" type="pres">
      <dgm:prSet presAssocID="{359C9BF5-BCB5-4E42-A87E-A37621CAD579}" presName="textRect" presStyleLbl="revTx" presStyleIdx="1" presStyleCnt="3">
        <dgm:presLayoutVars>
          <dgm:chMax val="1"/>
          <dgm:chPref val="1"/>
        </dgm:presLayoutVars>
      </dgm:prSet>
      <dgm:spPr/>
    </dgm:pt>
    <dgm:pt modelId="{F2CFE6C6-0544-43C1-8B41-AC347E4D336B}" type="pres">
      <dgm:prSet presAssocID="{7A7ECCA9-D7A3-4FE3-B824-4E149D473EC5}" presName="sibTrans" presStyleCnt="0"/>
      <dgm:spPr/>
    </dgm:pt>
    <dgm:pt modelId="{D51FD768-0147-4D00-BCB7-E2A6D97D57F2}" type="pres">
      <dgm:prSet presAssocID="{C74D94FA-8B44-4D50-A64B-ECFDD75E6EA6}" presName="compNode" presStyleCnt="0"/>
      <dgm:spPr/>
    </dgm:pt>
    <dgm:pt modelId="{C7AE699B-DEDF-4849-9BAB-0F114C233F0B}" type="pres">
      <dgm:prSet presAssocID="{C74D94FA-8B44-4D50-A64B-ECFDD75E6EA6}" presName="iconBgRect" presStyleLbl="trAlignAcc1" presStyleIdx="2" presStyleCnt="3"/>
      <dgm:spPr>
        <a:solidFill>
          <a:schemeClr val="lt1">
            <a:alpha val="0"/>
            <a:hueOff val="0"/>
            <a:satOff val="0"/>
            <a:lumOff val="0"/>
            <a:alphaOff val="0"/>
          </a:schemeClr>
        </a:solidFill>
        <a:ln w="793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gm:spPr>
    </dgm:pt>
    <dgm:pt modelId="{9536CDB1-E6B7-4446-86C3-A02F282DC83D}" type="pres">
      <dgm:prSet presAssocID="{C74D94FA-8B44-4D50-A64B-ECFDD75E6EA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asel"/>
        </a:ext>
      </dgm:extLst>
    </dgm:pt>
    <dgm:pt modelId="{46977651-374F-4B47-B906-05D4EB83A76F}" type="pres">
      <dgm:prSet presAssocID="{C74D94FA-8B44-4D50-A64B-ECFDD75E6EA6}" presName="spaceRect" presStyleCnt="0"/>
      <dgm:spPr/>
    </dgm:pt>
    <dgm:pt modelId="{EA32F607-B48B-4485-97AF-932883E3EE3A}" type="pres">
      <dgm:prSet presAssocID="{C74D94FA-8B44-4D50-A64B-ECFDD75E6EA6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62856601-185D-4723-87D1-AADD4CB750B4}" srcId="{92A1789F-59E1-472A-AB4B-C3856069E5A5}" destId="{1DF2D302-1C75-4F44-971A-89DAD54C775C}" srcOrd="0" destOrd="0" parTransId="{11D3FAAD-0463-4F82-916E-27B4C12C687F}" sibTransId="{D4F16693-9DA3-48D6-B56C-49910C5D634C}"/>
    <dgm:cxn modelId="{7D2C0319-9ABA-4B6E-BF2D-0E386E413C4D}" srcId="{92A1789F-59E1-472A-AB4B-C3856069E5A5}" destId="{C74D94FA-8B44-4D50-A64B-ECFDD75E6EA6}" srcOrd="2" destOrd="0" parTransId="{C89CCE46-4A03-452C-AB77-2BCE98149E56}" sibTransId="{6F9A8EE0-DF50-4238-8E4D-2B6334A07342}"/>
    <dgm:cxn modelId="{FEE27B29-81CC-4318-A16E-3E89D43D2807}" srcId="{92A1789F-59E1-472A-AB4B-C3856069E5A5}" destId="{359C9BF5-BCB5-4E42-A87E-A37621CAD579}" srcOrd="1" destOrd="0" parTransId="{D38251A0-3795-43EE-8284-F5380A7B07E9}" sibTransId="{7A7ECCA9-D7A3-4FE3-B824-4E149D473EC5}"/>
    <dgm:cxn modelId="{6B16702D-2D71-4D07-86FA-0DC2B6F1ACFA}" type="presOf" srcId="{1DF2D302-1C75-4F44-971A-89DAD54C775C}" destId="{4379C661-DE23-4F1C-833B-E90DAE3B3E08}" srcOrd="0" destOrd="0" presId="urn:microsoft.com/office/officeart/2018/5/layout/IconLeafOutlineLabelList"/>
    <dgm:cxn modelId="{43839781-5DA2-4231-9148-A89300109096}" type="presOf" srcId="{359C9BF5-BCB5-4E42-A87E-A37621CAD579}" destId="{BFC99E90-DC39-4CD3-8818-7916D482EC7D}" srcOrd="0" destOrd="0" presId="urn:microsoft.com/office/officeart/2018/5/layout/IconLeafOutlineLabelList"/>
    <dgm:cxn modelId="{14AF6B8A-2A0A-4A2C-A372-2BDFF172E0B7}" type="presOf" srcId="{92A1789F-59E1-472A-AB4B-C3856069E5A5}" destId="{C04D4B19-A3C1-499B-82B0-8E7FE9AF5178}" srcOrd="0" destOrd="0" presId="urn:microsoft.com/office/officeart/2018/5/layout/IconLeafOutlineLabelList"/>
    <dgm:cxn modelId="{7B49AFDE-45A1-44CA-9567-5172F89B6A9B}" type="presOf" srcId="{C74D94FA-8B44-4D50-A64B-ECFDD75E6EA6}" destId="{EA32F607-B48B-4485-97AF-932883E3EE3A}" srcOrd="0" destOrd="0" presId="urn:microsoft.com/office/officeart/2018/5/layout/IconLeafOutlineLabelList"/>
    <dgm:cxn modelId="{DF5E460B-E1EC-481E-9361-21BC0FCC0653}" type="presParOf" srcId="{C04D4B19-A3C1-499B-82B0-8E7FE9AF5178}" destId="{DD9B2CAD-98F6-4324-9676-968576DC423C}" srcOrd="0" destOrd="0" presId="urn:microsoft.com/office/officeart/2018/5/layout/IconLeafOutlineLabelList"/>
    <dgm:cxn modelId="{B188C551-7A37-46E6-9AC2-611A7A7CA525}" type="presParOf" srcId="{DD9B2CAD-98F6-4324-9676-968576DC423C}" destId="{86504349-D895-4762-975A-69454000B659}" srcOrd="0" destOrd="0" presId="urn:microsoft.com/office/officeart/2018/5/layout/IconLeafOutlineLabelList"/>
    <dgm:cxn modelId="{C7E5C2AB-CABC-40EB-B78A-D049FAEBE60F}" type="presParOf" srcId="{DD9B2CAD-98F6-4324-9676-968576DC423C}" destId="{DAA9C2D5-E0AF-44C4-AA43-03D98BC88726}" srcOrd="1" destOrd="0" presId="urn:microsoft.com/office/officeart/2018/5/layout/IconLeafOutlineLabelList"/>
    <dgm:cxn modelId="{8B0AD19A-BFFE-4663-B619-5C8A56570C63}" type="presParOf" srcId="{DD9B2CAD-98F6-4324-9676-968576DC423C}" destId="{B3948778-9179-46EA-957D-6C7A38EF81C1}" srcOrd="2" destOrd="0" presId="urn:microsoft.com/office/officeart/2018/5/layout/IconLeafOutlineLabelList"/>
    <dgm:cxn modelId="{778DCD2F-D71D-423C-8238-33787C64427A}" type="presParOf" srcId="{DD9B2CAD-98F6-4324-9676-968576DC423C}" destId="{4379C661-DE23-4F1C-833B-E90DAE3B3E08}" srcOrd="3" destOrd="0" presId="urn:microsoft.com/office/officeart/2018/5/layout/IconLeafOutlineLabelList"/>
    <dgm:cxn modelId="{6CEE96C5-7963-4766-9ABF-0E614A3CD2ED}" type="presParOf" srcId="{C04D4B19-A3C1-499B-82B0-8E7FE9AF5178}" destId="{866C24E2-6B51-47B0-9C09-4B4B78B6710A}" srcOrd="1" destOrd="0" presId="urn:microsoft.com/office/officeart/2018/5/layout/IconLeafOutlineLabelList"/>
    <dgm:cxn modelId="{1FBA4ED5-E71B-4216-8899-0AD2EBA10FC3}" type="presParOf" srcId="{C04D4B19-A3C1-499B-82B0-8E7FE9AF5178}" destId="{C38ED55A-FF81-494E-AFB4-5E4753E62D1E}" srcOrd="2" destOrd="0" presId="urn:microsoft.com/office/officeart/2018/5/layout/IconLeafOutlineLabelList"/>
    <dgm:cxn modelId="{BF7A9841-98A2-4E95-98E9-530D47E89475}" type="presParOf" srcId="{C38ED55A-FF81-494E-AFB4-5E4753E62D1E}" destId="{67577FE9-4C04-467C-9D18-D4DE87D4DE14}" srcOrd="0" destOrd="0" presId="urn:microsoft.com/office/officeart/2018/5/layout/IconLeafOutlineLabelList"/>
    <dgm:cxn modelId="{9454315F-48F7-4568-8C03-AC61EBD79730}" type="presParOf" srcId="{C38ED55A-FF81-494E-AFB4-5E4753E62D1E}" destId="{F79CBFD4-DC0A-4969-92C4-C7B9686ACE6A}" srcOrd="1" destOrd="0" presId="urn:microsoft.com/office/officeart/2018/5/layout/IconLeafOutlineLabelList"/>
    <dgm:cxn modelId="{ED877EAD-FA92-4954-8537-154C00CE89DB}" type="presParOf" srcId="{C38ED55A-FF81-494E-AFB4-5E4753E62D1E}" destId="{D1E0128A-CBA8-40EB-8AC9-0B631D352626}" srcOrd="2" destOrd="0" presId="urn:microsoft.com/office/officeart/2018/5/layout/IconLeafOutlineLabelList"/>
    <dgm:cxn modelId="{F557EE51-C50C-4DCD-AD3D-80678E80212D}" type="presParOf" srcId="{C38ED55A-FF81-494E-AFB4-5E4753E62D1E}" destId="{BFC99E90-DC39-4CD3-8818-7916D482EC7D}" srcOrd="3" destOrd="0" presId="urn:microsoft.com/office/officeart/2018/5/layout/IconLeafOutlineLabelList"/>
    <dgm:cxn modelId="{07DBF16B-3865-4BE7-83F3-752A2C9BD7E2}" type="presParOf" srcId="{C04D4B19-A3C1-499B-82B0-8E7FE9AF5178}" destId="{F2CFE6C6-0544-43C1-8B41-AC347E4D336B}" srcOrd="3" destOrd="0" presId="urn:microsoft.com/office/officeart/2018/5/layout/IconLeafOutlineLabelList"/>
    <dgm:cxn modelId="{81578B15-D74A-46F6-8A68-46660C27FEFE}" type="presParOf" srcId="{C04D4B19-A3C1-499B-82B0-8E7FE9AF5178}" destId="{D51FD768-0147-4D00-BCB7-E2A6D97D57F2}" srcOrd="4" destOrd="0" presId="urn:microsoft.com/office/officeart/2018/5/layout/IconLeafOutlineLabelList"/>
    <dgm:cxn modelId="{86E7877E-B84F-4308-AA72-F9C1CE479AFB}" type="presParOf" srcId="{D51FD768-0147-4D00-BCB7-E2A6D97D57F2}" destId="{C7AE699B-DEDF-4849-9BAB-0F114C233F0B}" srcOrd="0" destOrd="0" presId="urn:microsoft.com/office/officeart/2018/5/layout/IconLeafOutlineLabelList"/>
    <dgm:cxn modelId="{A597B4D3-F168-4301-8527-BC709CE3ED0D}" type="presParOf" srcId="{D51FD768-0147-4D00-BCB7-E2A6D97D57F2}" destId="{9536CDB1-E6B7-4446-86C3-A02F282DC83D}" srcOrd="1" destOrd="0" presId="urn:microsoft.com/office/officeart/2018/5/layout/IconLeafOutlineLabelList"/>
    <dgm:cxn modelId="{C841177A-DBF7-48C7-8C84-60DE95A5B4AC}" type="presParOf" srcId="{D51FD768-0147-4D00-BCB7-E2A6D97D57F2}" destId="{46977651-374F-4B47-B906-05D4EB83A76F}" srcOrd="2" destOrd="0" presId="urn:microsoft.com/office/officeart/2018/5/layout/IconLeafOutlineLabelList"/>
    <dgm:cxn modelId="{C83C32D7-B3CE-4EA3-86E0-34F537027A80}" type="presParOf" srcId="{D51FD768-0147-4D00-BCB7-E2A6D97D57F2}" destId="{EA32F607-B48B-4485-97AF-932883E3EE3A}" srcOrd="3" destOrd="0" presId="urn:microsoft.com/office/officeart/2018/5/layout/IconLeafOutline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504349-D895-4762-975A-69454000B659}">
      <dsp:nvSpPr>
        <dsp:cNvPr id="0" name=""/>
        <dsp:cNvSpPr/>
      </dsp:nvSpPr>
      <dsp:spPr>
        <a:xfrm>
          <a:off x="664949" y="369656"/>
          <a:ext cx="1955812" cy="1955812"/>
        </a:xfrm>
        <a:prstGeom prst="round2DiagRect">
          <a:avLst/>
        </a:prstGeom>
        <a:solidFill>
          <a:schemeClr val="lt1">
            <a:alpha val="0"/>
            <a:hueOff val="0"/>
            <a:satOff val="0"/>
            <a:lumOff val="0"/>
            <a:alphaOff val="0"/>
          </a:schemeClr>
        </a:solidFill>
        <a:ln w="793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A9C2D5-E0AF-44C4-AA43-03D98BC88726}">
      <dsp:nvSpPr>
        <dsp:cNvPr id="0" name=""/>
        <dsp:cNvSpPr/>
      </dsp:nvSpPr>
      <dsp:spPr>
        <a:xfrm>
          <a:off x="1081762" y="786468"/>
          <a:ext cx="1122187" cy="1122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79C661-DE23-4F1C-833B-E90DAE3B3E08}">
      <dsp:nvSpPr>
        <dsp:cNvPr id="0" name=""/>
        <dsp:cNvSpPr/>
      </dsp:nvSpPr>
      <dsp:spPr>
        <a:xfrm>
          <a:off x="39731" y="2934656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rtlCol="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 noProof="0" dirty="0"/>
            <a:t>DIWYLLIANT</a:t>
          </a:r>
        </a:p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 noProof="0" dirty="0"/>
            <a:t>Culture</a:t>
          </a:r>
        </a:p>
      </dsp:txBody>
      <dsp:txXfrm>
        <a:off x="39731" y="2934656"/>
        <a:ext cx="3206250" cy="720000"/>
      </dsp:txXfrm>
    </dsp:sp>
    <dsp:sp modelId="{67577FE9-4C04-467C-9D18-D4DE87D4DE14}">
      <dsp:nvSpPr>
        <dsp:cNvPr id="0" name=""/>
        <dsp:cNvSpPr/>
      </dsp:nvSpPr>
      <dsp:spPr>
        <a:xfrm>
          <a:off x="4432293" y="369656"/>
          <a:ext cx="1955812" cy="1955812"/>
        </a:xfrm>
        <a:prstGeom prst="round2DiagRect">
          <a:avLst/>
        </a:prstGeom>
        <a:solidFill>
          <a:schemeClr val="lt1">
            <a:alpha val="0"/>
            <a:hueOff val="0"/>
            <a:satOff val="0"/>
            <a:lumOff val="0"/>
            <a:alphaOff val="0"/>
          </a:schemeClr>
        </a:solidFill>
        <a:ln w="793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9CBFD4-DC0A-4969-92C4-C7B9686ACE6A}">
      <dsp:nvSpPr>
        <dsp:cNvPr id="0" name=""/>
        <dsp:cNvSpPr/>
      </dsp:nvSpPr>
      <dsp:spPr>
        <a:xfrm>
          <a:off x="4849106" y="786468"/>
          <a:ext cx="1122187" cy="1122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C99E90-DC39-4CD3-8818-7916D482EC7D}">
      <dsp:nvSpPr>
        <dsp:cNvPr id="0" name=""/>
        <dsp:cNvSpPr/>
      </dsp:nvSpPr>
      <dsp:spPr>
        <a:xfrm>
          <a:off x="3807075" y="2934656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rtlCol="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 noProof="0" dirty="0"/>
            <a:t>AMGYLCHEDD</a:t>
          </a:r>
        </a:p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 noProof="0" dirty="0"/>
            <a:t>Environment</a:t>
          </a:r>
        </a:p>
      </dsp:txBody>
      <dsp:txXfrm>
        <a:off x="3807075" y="2934656"/>
        <a:ext cx="3206250" cy="720000"/>
      </dsp:txXfrm>
    </dsp:sp>
    <dsp:sp modelId="{C7AE699B-DEDF-4849-9BAB-0F114C233F0B}">
      <dsp:nvSpPr>
        <dsp:cNvPr id="0" name=""/>
        <dsp:cNvSpPr/>
      </dsp:nvSpPr>
      <dsp:spPr>
        <a:xfrm>
          <a:off x="8199637" y="369656"/>
          <a:ext cx="1955812" cy="1955812"/>
        </a:xfrm>
        <a:prstGeom prst="round2DiagRect">
          <a:avLst/>
        </a:prstGeom>
        <a:solidFill>
          <a:schemeClr val="lt1">
            <a:alpha val="0"/>
            <a:hueOff val="0"/>
            <a:satOff val="0"/>
            <a:lumOff val="0"/>
            <a:alphaOff val="0"/>
          </a:schemeClr>
        </a:solidFill>
        <a:ln w="793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36CDB1-E6B7-4446-86C3-A02F282DC83D}">
      <dsp:nvSpPr>
        <dsp:cNvPr id="0" name=""/>
        <dsp:cNvSpPr/>
      </dsp:nvSpPr>
      <dsp:spPr>
        <a:xfrm>
          <a:off x="8616450" y="786468"/>
          <a:ext cx="1122187" cy="1122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32F607-B48B-4485-97AF-932883E3EE3A}">
      <dsp:nvSpPr>
        <dsp:cNvPr id="0" name=""/>
        <dsp:cNvSpPr/>
      </dsp:nvSpPr>
      <dsp:spPr>
        <a:xfrm>
          <a:off x="7574418" y="2934656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rtlCol="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 noProof="0" dirty="0"/>
            <a:t>Artist</a:t>
          </a:r>
        </a:p>
      </dsp:txBody>
      <dsp:txXfrm>
        <a:off x="7574418" y="2934656"/>
        <a:ext cx="32062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OutlineLabelList">
  <dgm:title val="Icon Leaf Outlin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trAlignAcc1">
          <dgm:alg type="sp"/>
          <dgm:choose name="Name9">
            <dgm:if name="Name10" axis="root des" ptType="all norm" func="cnt" op="lte" val="3">
              <dgm:shape xmlns:r="http://schemas.openxmlformats.org/officeDocument/2006/relationships" type="round2DiagRect" r:blip="">
                <dgm:adjLst/>
                <dgm:extLst>
                  <a:ext uri="{B698B0E9-8C71-41B9-8309-B3DCBF30829C}">
                    <dgm1612:spPr xmlns:dgm1612="http://schemas.microsoft.com/office/drawing/2016/12/diagram">
                      <a:ln w="79375"/>
                    </dgm1612:spPr>
                  </a:ext>
                </dgm:extLst>
              </dgm:shape>
            </dgm:if>
            <dgm:if name="Name11" axis="root des" ptType="all norm" func="cnt" op="lte" val="5">
              <dgm:shape xmlns:r="http://schemas.openxmlformats.org/officeDocument/2006/relationships" type="round2DiagRect" r:blip="">
                <dgm:adjLst/>
                <dgm:extLst>
                  <a:ext uri="{B698B0E9-8C71-41B9-8309-B3DCBF30829C}">
                    <dgm1612:spPr xmlns:dgm1612="http://schemas.microsoft.com/office/drawing/2016/12/diagram">
                      <a:ln w="50800"/>
                    </dgm1612:spPr>
                  </a:ext>
                </dgm:extLst>
              </dgm:shape>
            </dgm:if>
            <dgm:if name="Name12" axis="root des" ptType="all norm" func="cnt" op="lte" val="10">
              <dgm:shape xmlns:r="http://schemas.openxmlformats.org/officeDocument/2006/relationships" type="round2DiagRect" r:blip="">
                <dgm:adjLst/>
                <dgm:extLst>
                  <a:ext uri="{B698B0E9-8C71-41B9-8309-B3DCBF30829C}">
                    <dgm1612:spPr xmlns:dgm1612="http://schemas.microsoft.com/office/drawing/2016/12/diagram">
                      <a:ln w="47625"/>
                    </dgm1612:spPr>
                  </a:ext>
                </dgm:extLst>
              </dgm:shape>
            </dgm:if>
            <dgm:else name="Name13">
              <dgm:shape xmlns:r="http://schemas.openxmlformats.org/officeDocument/2006/relationships" type="round2DiagRect" r:blip="">
                <dgm:adjLst/>
                <dgm:extLst>
                  <a:ext uri="{B698B0E9-8C71-41B9-8309-B3DCBF30829C}">
                    <dgm1612:spPr xmlns:dgm1612="http://schemas.microsoft.com/office/drawing/2016/12/diagram">
                      <a:ln w="38100"/>
                    </dgm1612:spPr>
                  </a:ext>
                </dgm:extLst>
              </dgm:shape>
            </dgm:else>
          </dgm:choos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09ACA12-BE35-4C1D-8332-C728434F1AA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6E15248-8C8B-473C-A91F-9DE9B23B88C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C5CA12-6BBE-4068-8A3B-523EB836B5AE}" type="datetime1">
              <a:rPr lang="en-GB" smtClean="0"/>
              <a:t>26/02/2024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A6A7F8-EE2C-4525-A0ED-1B8A2C25695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7C1F99-9D39-4A4A-A4DC-38E07C8B9E1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D3544D-3C30-4BB7-B635-6BC5388A6F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1728735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3D6393-22BE-4C3E-BDD4-61FC252F8A72}" type="datetime1">
              <a:rPr lang="en-GB" noProof="0" smtClean="0"/>
              <a:t>26/02/2024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691A9A-9CC3-4496-A735-0C3BB340169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86401497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691A9A-9CC3-4496-A735-0C3BB340169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3558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691A9A-9CC3-4496-A735-0C3BB340169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60931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691A9A-9CC3-4496-A735-0C3BB340169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89105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691A9A-9CC3-4496-A735-0C3BB340169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9188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691A9A-9CC3-4496-A735-0C3BB340169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36367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691A9A-9CC3-4496-A735-0C3BB340169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260218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691A9A-9CC3-4496-A735-0C3BB340169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961362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691A9A-9CC3-4496-A735-0C3BB340169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272545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691A9A-9CC3-4496-A735-0C3BB340169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173334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691A9A-9CC3-4496-A735-0C3BB340169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524432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691A9A-9CC3-4496-A735-0C3BB340169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36795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rtlCol="0" anchor="b">
            <a:normAutofit/>
          </a:bodyPr>
          <a:lstStyle>
            <a:lvl1pPr algn="l">
              <a:defRPr sz="6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 rtlCol="0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 rtlCol="0"/>
          <a:lstStyle/>
          <a:p>
            <a:pPr rtl="0"/>
            <a:fld id="{11231920-759A-4C45-8CAA-A127077B921B}" type="datetime1">
              <a:rPr lang="en-GB" noProof="0" smtClean="0"/>
              <a:t>26/02/2024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 rtlCol="0"/>
          <a:lstStyle/>
          <a:p>
            <a:pPr rtl="0"/>
            <a:r>
              <a:rPr lang="en-GB" noProof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675148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/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5161367-7DF1-4125-ACF1-174BC302367F}" type="datetime1">
              <a:rPr lang="en-GB" noProof="0" smtClean="0"/>
              <a:t>26/02/2024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1400922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rtlCol="0" anchor="b">
            <a:normAutofit/>
          </a:bodyPr>
          <a:lstStyle>
            <a:lvl1pPr algn="r"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1024467" y="3641725"/>
            <a:ext cx="10490200" cy="955675"/>
          </a:xfrm>
        </p:spPr>
        <p:txBody>
          <a:bodyPr rtlCol="0"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 rtlCol="0"/>
          <a:lstStyle>
            <a:lvl1pPr algn="r">
              <a:defRPr/>
            </a:lvl1pPr>
          </a:lstStyle>
          <a:p>
            <a:pPr rtl="0"/>
            <a:fld id="{4C0D591A-0A57-439A-BE9F-A30D003BF25C}" type="datetime1">
              <a:rPr lang="en-GB" noProof="0" smtClean="0"/>
              <a:t>26/02/2024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 rtlCol="0"/>
          <a:lstStyle/>
          <a:p>
            <a:pPr rtl="0"/>
            <a:r>
              <a:rPr lang="en-GB" noProof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457381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 hasCustomPrompt="1"/>
          </p:nvPr>
        </p:nvSpPr>
        <p:spPr>
          <a:xfrm>
            <a:off x="685800" y="2194559"/>
            <a:ext cx="5334000" cy="4024125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6172200" y="2194559"/>
            <a:ext cx="5334000" cy="4024125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79CCB4E-C16E-455C-B513-0ED03894CC9A}" type="datetime1">
              <a:rPr lang="en-GB" noProof="0" smtClean="0"/>
              <a:t>26/02/2024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332687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914409" y="2183802"/>
            <a:ext cx="5079991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685800" y="3132666"/>
            <a:ext cx="5311775" cy="3086019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6400800" y="2183802"/>
            <a:ext cx="5105400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 hasCustomPrompt="1"/>
          </p:nvPr>
        </p:nvSpPr>
        <p:spPr>
          <a:xfrm>
            <a:off x="6172200" y="3132666"/>
            <a:ext cx="5334000" cy="3086019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860601D-EEB7-4908-9B69-84BC03286453}" type="datetime1">
              <a:rPr lang="en-GB" noProof="0" smtClean="0"/>
              <a:t>26/02/2024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781014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7446763-B17F-44DF-A7B4-48E3334DCA84}" type="datetime1">
              <a:rPr lang="en-GB" noProof="0" smtClean="0"/>
              <a:t>26/02/2024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95571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A3031BA-A026-4081-B828-25F4A63867B6}" type="datetime1">
              <a:rPr lang="en-GB" noProof="0" smtClean="0"/>
              <a:t>26/02/2024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21407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rtlCol="0" anchor="b"/>
          <a:lstStyle>
            <a:lvl1pPr algn="l"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995582" y="746759"/>
            <a:ext cx="6510618" cy="5471925"/>
          </a:xfrm>
        </p:spPr>
        <p:txBody>
          <a:bodyPr rtlCol="0" anchor="ctr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685800" y="3124199"/>
            <a:ext cx="4114800" cy="3094485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331DE40-C3D3-4791-9796-90C6DEC75DEE}" type="datetime1">
              <a:rPr lang="en-GB" noProof="0" smtClean="0"/>
              <a:t>26/02/2024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311598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rtlCol="0" anchor="b"/>
          <a:lstStyle>
            <a:lvl1pPr algn="l"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rtlCol="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685800" y="3124199"/>
            <a:ext cx="6873240" cy="3094485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81BE46E-EB03-4D9E-90B6-8215575F6BFA}" type="datetime1">
              <a:rPr lang="en-GB" noProof="0" smtClean="0"/>
              <a:t>26/02/2024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839004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rtlCol="0" anchor="b"/>
          <a:lstStyle>
            <a:lvl1pPr algn="l"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rtlCol="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685800" y="5516715"/>
            <a:ext cx="10820400" cy="701969"/>
          </a:xfrm>
        </p:spPr>
        <p:txBody>
          <a:bodyPr rtlCol="0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BA379FA-0685-4D32-8468-960A3FC8E8C3}" type="datetime1">
              <a:rPr lang="en-GB" noProof="0" smtClean="0"/>
              <a:t>26/02/2024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222328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rtlCol="0" anchor="ctr"/>
          <a:lstStyle>
            <a:lvl1pPr algn="l"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1024467" y="3649133"/>
            <a:ext cx="10130516" cy="999067"/>
          </a:xfrm>
        </p:spPr>
        <p:txBody>
          <a:bodyPr rtlCol="0"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 rtlCol="0"/>
          <a:lstStyle>
            <a:lvl1pPr algn="r">
              <a:defRPr/>
            </a:lvl1pPr>
          </a:lstStyle>
          <a:p>
            <a:pPr rtl="0"/>
            <a:fld id="{F8A27CA2-CD97-4CB8-BD16-E125A4C84F25}" type="datetime1">
              <a:rPr lang="en-GB" noProof="0" smtClean="0"/>
              <a:t>26/02/2024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 rtlCol="0"/>
          <a:lstStyle/>
          <a:p>
            <a:pPr rtl="0"/>
            <a:r>
              <a:rPr lang="en-GB" noProof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418739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rtlCol="0" anchor="ctr"/>
          <a:lstStyle>
            <a:lvl1pPr algn="l"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 hasCustomPrompt="1"/>
          </p:nvPr>
        </p:nvSpPr>
        <p:spPr>
          <a:xfrm>
            <a:off x="1303865" y="3365556"/>
            <a:ext cx="9592736" cy="444443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1024467" y="3959862"/>
            <a:ext cx="10151533" cy="679871"/>
          </a:xfrm>
        </p:spPr>
        <p:txBody>
          <a:bodyPr rtlCol="0"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 rtlCol="0"/>
          <a:lstStyle>
            <a:lvl1pPr algn="r">
              <a:defRPr/>
            </a:lvl1pPr>
          </a:lstStyle>
          <a:p>
            <a:pPr rtl="0"/>
            <a:fld id="{3B312E3C-262C-4EBF-829C-38A8ABBEF05B}" type="datetime1">
              <a:rPr lang="en-GB" noProof="0" smtClean="0"/>
              <a:t>26/02/2024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 rtlCol="0"/>
          <a:lstStyle/>
          <a:p>
            <a:pPr rtl="0"/>
            <a:r>
              <a:rPr lang="en-GB" noProof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rtl="0"/>
            <a:r>
              <a:rPr lang="en-GB" sz="8000" noProof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 rtl="0"/>
            <a:r>
              <a:rPr lang="en-GB" sz="8000" noProof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436612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rtlCol="0" anchor="b"/>
          <a:lstStyle>
            <a:lvl1pPr algn="l"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1024467" y="3648315"/>
            <a:ext cx="10144654" cy="999885"/>
          </a:xfrm>
        </p:spPr>
        <p:txBody>
          <a:bodyPr rtlCol="0"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 rtlCol="0"/>
          <a:lstStyle>
            <a:lvl1pPr algn="r">
              <a:defRPr/>
            </a:lvl1pPr>
          </a:lstStyle>
          <a:p>
            <a:pPr rtl="0"/>
            <a:fld id="{009AFD76-AEBB-4604-AA02-34572EB23F28}" type="datetime1">
              <a:rPr lang="en-GB" noProof="0" smtClean="0"/>
              <a:t>26/02/2024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 rtlCol="0"/>
          <a:lstStyle/>
          <a:p>
            <a:pPr rtl="0"/>
            <a:r>
              <a:rPr lang="en-GB" noProof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668322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-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685800" y="2202080"/>
            <a:ext cx="3456432" cy="617320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 hasCustomPrompt="1"/>
          </p:nvPr>
        </p:nvSpPr>
        <p:spPr>
          <a:xfrm>
            <a:off x="685799" y="2904565"/>
            <a:ext cx="3456432" cy="3314132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4368800" y="2201333"/>
            <a:ext cx="3456432" cy="626534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 hasCustomPrompt="1"/>
          </p:nvPr>
        </p:nvSpPr>
        <p:spPr>
          <a:xfrm>
            <a:off x="4366858" y="2904067"/>
            <a:ext cx="3456432" cy="3314618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 hasCustomPrompt="1"/>
          </p:nvPr>
        </p:nvSpPr>
        <p:spPr>
          <a:xfrm>
            <a:off x="8051800" y="2192866"/>
            <a:ext cx="3456432" cy="626534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 hasCustomPrompt="1"/>
          </p:nvPr>
        </p:nvSpPr>
        <p:spPr>
          <a:xfrm>
            <a:off x="8051801" y="2904565"/>
            <a:ext cx="3456432" cy="3314132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DEC42C2-CD55-4AA4-87F6-759507F413C6}" type="datetime1">
              <a:rPr lang="en-GB" noProof="0" smtClean="0"/>
              <a:t>26/02/2024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275230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-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688618" y="4191000"/>
            <a:ext cx="3451582" cy="682765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 hasCustomPrompt="1"/>
          </p:nvPr>
        </p:nvSpPr>
        <p:spPr>
          <a:xfrm>
            <a:off x="688618" y="4873764"/>
            <a:ext cx="3451582" cy="1344921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4374263" y="4191000"/>
            <a:ext cx="3448935" cy="682765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 hasCustomPrompt="1"/>
          </p:nvPr>
        </p:nvSpPr>
        <p:spPr>
          <a:xfrm>
            <a:off x="4374264" y="4873763"/>
            <a:ext cx="3448935" cy="1344921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 hasCustomPrompt="1"/>
          </p:nvPr>
        </p:nvSpPr>
        <p:spPr>
          <a:xfrm>
            <a:off x="8049731" y="4191000"/>
            <a:ext cx="3456469" cy="682765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 hasCustomPrompt="1"/>
          </p:nvPr>
        </p:nvSpPr>
        <p:spPr>
          <a:xfrm>
            <a:off x="8049731" y="4873761"/>
            <a:ext cx="3452445" cy="1344921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5A3F0DC-94AB-4EC7-9107-4F4FB9904C70}" type="datetime1">
              <a:rPr lang="en-GB" noProof="0" smtClean="0"/>
              <a:t>26/02/2024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342567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>
          <a:xfrm>
            <a:off x="685800" y="2194559"/>
            <a:ext cx="10820400" cy="4024125"/>
          </a:xfrm>
        </p:spPr>
        <p:txBody>
          <a:bodyPr vert="eaVert"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8CEDBE0-338A-4E5E-BE6E-53E3BE5821C0}" type="datetime1">
              <a:rPr lang="en-GB" noProof="0" smtClean="0"/>
              <a:t>26/02/2024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83108995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 rtlCol="0"/>
          <a:lstStyle>
            <a:lvl1pPr algn="l"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>
          <a:xfrm>
            <a:off x="1024466" y="745067"/>
            <a:ext cx="8204201" cy="3903133"/>
          </a:xfrm>
        </p:spPr>
        <p:txBody>
          <a:bodyPr vert="eaVert"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 rtlCol="0"/>
          <a:lstStyle>
            <a:lvl1pPr algn="r">
              <a:defRPr/>
            </a:lvl1pPr>
          </a:lstStyle>
          <a:p>
            <a:pPr rtl="0"/>
            <a:fld id="{C6ED2569-E23B-4969-97B7-3EF470BD9E9E}" type="datetime1">
              <a:rPr lang="en-GB" noProof="0" smtClean="0"/>
              <a:t>26/02/2024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 rtlCol="0"/>
          <a:lstStyle/>
          <a:p>
            <a:pPr rtl="0"/>
            <a:r>
              <a:rPr lang="en-GB" noProof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38662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51D8EECA-DD93-4ADC-A41C-56A1097F0EDE}" type="datetime1">
              <a:rPr lang="en-GB" noProof="0" smtClean="0"/>
              <a:t>26/02/2024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6D22F896-40B5-4ADD-8801-0D06FADFA09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57206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23" r:id="rId1"/>
    <p:sldLayoutId id="2147483824" r:id="rId2"/>
    <p:sldLayoutId id="2147483825" r:id="rId3"/>
    <p:sldLayoutId id="2147483826" r:id="rId4"/>
    <p:sldLayoutId id="2147483827" r:id="rId5"/>
    <p:sldLayoutId id="2147483828" r:id="rId6"/>
    <p:sldLayoutId id="2147483829" r:id="rId7"/>
    <p:sldLayoutId id="2147483830" r:id="rId8"/>
    <p:sldLayoutId id="2147483831" r:id="rId9"/>
    <p:sldLayoutId id="2147483832" r:id="rId10"/>
    <p:sldLayoutId id="2147483833" r:id="rId11"/>
    <p:sldLayoutId id="2147483834" r:id="rId12"/>
    <p:sldLayoutId id="2147483835" r:id="rId13"/>
    <p:sldLayoutId id="2147483836" r:id="rId14"/>
    <p:sldLayoutId id="2147483837" r:id="rId15"/>
    <p:sldLayoutId id="2147483838" r:id="rId16"/>
    <p:sldLayoutId id="2147483839" r:id="rId17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hyperlink" Target="https://hwb.gov.wales/curriculum-for-wales/designing-your-curriculum/pedagogy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microsoft.com/office/2007/relationships/hdphoto" Target="../media/hdphoto1.wdp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youtu.be/0ZfxYo77Hvk?si=nCoSMOewVhBwWvYk" TargetMode="External"/><Relationship Id="rId13" Type="http://schemas.openxmlformats.org/officeDocument/2006/relationships/hyperlink" Target="https://www.bbc.co.uk/cbeebies/watch/chinese-new-year" TargetMode="External"/><Relationship Id="rId3" Type="http://schemas.openxmlformats.org/officeDocument/2006/relationships/hyperlink" Target="https://youtu.be/by5sTzh67fU?si=8k5havA21cLGQPbr" TargetMode="External"/><Relationship Id="rId7" Type="http://schemas.openxmlformats.org/officeDocument/2006/relationships/hyperlink" Target="https://youtu.be/CeZKYGmuZn0?si=uA-h0SM_9QoGXwGL" TargetMode="External"/><Relationship Id="rId12" Type="http://schemas.openxmlformats.org/officeDocument/2006/relationships/hyperlink" Target="https://youtu.be/TI-pdBfOdcQ?si=2B4Pb_czozwGMHR_" TargetMode="External"/><Relationship Id="rId17" Type="http://schemas.openxmlformats.org/officeDocument/2006/relationships/hyperlink" Target="https://toytheater.com/category/art/" TargetMode="External"/><Relationship Id="rId2" Type="http://schemas.openxmlformats.org/officeDocument/2006/relationships/hyperlink" Target="https://youtu.be/8FsoHQb_aK0?si=67Yab4YBy2EpigJx" TargetMode="External"/><Relationship Id="rId16" Type="http://schemas.openxmlformats.org/officeDocument/2006/relationships/hyperlink" Target="https://aminahsworld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youtu.be/WPWJQsbDuNA?si=5debNDX7J7uV4WjO" TargetMode="External"/><Relationship Id="rId11" Type="http://schemas.openxmlformats.org/officeDocument/2006/relationships/hyperlink" Target="https://youtu.be/MPlHcRj_bvg?si=yoYeevXeI_iNU6Pz" TargetMode="External"/><Relationship Id="rId5" Type="http://schemas.openxmlformats.org/officeDocument/2006/relationships/hyperlink" Target="https://youtu.be/P_l9AdCH2oM?si=OAE59sGqITVGFHMq" TargetMode="External"/><Relationship Id="rId15" Type="http://schemas.openxmlformats.org/officeDocument/2006/relationships/hyperlink" Target="https://bomomo.com/" TargetMode="External"/><Relationship Id="rId10" Type="http://schemas.openxmlformats.org/officeDocument/2006/relationships/hyperlink" Target="https://youtube.com/shorts/mJ3YpOii-Wg?si=ff_bYRrgX2ipcY36" TargetMode="External"/><Relationship Id="rId4" Type="http://schemas.openxmlformats.org/officeDocument/2006/relationships/hyperlink" Target="https://youtu.be/HIM3MqLFlFo?si=R__Hi4FduYgyLaiq" TargetMode="External"/><Relationship Id="rId9" Type="http://schemas.openxmlformats.org/officeDocument/2006/relationships/hyperlink" Target="https://youtu.be/aH9pDqn1F2U?si=YxZTVu22jQBZfozT" TargetMode="External"/><Relationship Id="rId14" Type="http://schemas.openxmlformats.org/officeDocument/2006/relationships/hyperlink" Target="http://scrapcoloring.com/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microsoft.com/office/2007/relationships/hdphoto" Target="../media/hdphoto1.wdp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4.jpeg"/><Relationship Id="rId7" Type="http://schemas.openxmlformats.org/officeDocument/2006/relationships/diagramQuickStyle" Target="../diagrams/quickStyle1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1.png"/><Relationship Id="rId9" Type="http://schemas.microsoft.com/office/2007/relationships/diagramDrawing" Target="../diagrams/drawing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077D6507-8E8D-40E1-A7B9-63012EF949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pic>
        <p:nvPicPr>
          <p:cNvPr id="8" name="Picture 7" descr="Flower">
            <a:extLst>
              <a:ext uri="{FF2B5EF4-FFF2-40B4-BE49-F238E27FC236}">
                <a16:creationId xmlns:a16="http://schemas.microsoft.com/office/drawing/2014/main" id="{3F803F0C-D1ED-48FB-B5CD-1F2FC0FF7CB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alphaModFix amt="4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encilSketch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157" r="157"/>
          <a:stretch/>
        </p:blipFill>
        <p:spPr>
          <a:xfrm>
            <a:off x="0" y="-1"/>
            <a:ext cx="12192000" cy="6858001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23FF3D86-2916-4F9F-9752-304810CF59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AB048875-14D1-4CC7-8AC3-7ABC73AAA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50E78D6-F072-48E7-8270-20EFBDD26F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6709" y="1280706"/>
            <a:ext cx="9448800" cy="1825096"/>
          </a:xfrm>
          <a:prstGeom prst="parallelogram">
            <a:avLst>
              <a:gd name="adj" fmla="val 99234"/>
            </a:avLst>
          </a:prstGeom>
        </p:spPr>
        <p:txBody>
          <a:bodyPr lIns="0" rIns="180000" rtlCol="0">
            <a:normAutofit fontScale="90000"/>
          </a:bodyPr>
          <a:lstStyle/>
          <a:p>
            <a:pPr rtl="0"/>
            <a:r>
              <a:rPr lang="en-GB" sz="3800" b="1" dirty="0" err="1"/>
              <a:t>Celfyddydau</a:t>
            </a:r>
            <a:r>
              <a:rPr lang="en-GB" sz="3800" b="1" dirty="0"/>
              <a:t> </a:t>
            </a:r>
            <a:r>
              <a:rPr lang="en-GB" sz="3800" b="1" dirty="0" err="1"/>
              <a:t>Mynegiannol</a:t>
            </a:r>
            <a:r>
              <a:rPr lang="en-GB" sz="3800" b="1" dirty="0"/>
              <a:t> </a:t>
            </a:r>
            <a:br>
              <a:rPr lang="en-GB" sz="3800" b="1" dirty="0"/>
            </a:br>
            <a:r>
              <a:rPr lang="en-GB" sz="3800" b="1" dirty="0"/>
              <a:t>EXPRESSIVE ARTS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C7BD98-5486-489C-BAA0-A69CEFF691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6709" y="2946818"/>
            <a:ext cx="9448800" cy="685800"/>
          </a:xfrm>
          <a:prstGeom prst="rect">
            <a:avLst/>
          </a:prstGeom>
        </p:spPr>
        <p:txBody>
          <a:bodyPr lIns="0" rIns="0" rtlCol="0">
            <a:noAutofit/>
          </a:bodyPr>
          <a:lstStyle/>
          <a:p>
            <a:pPr marL="1544638" rtl="0"/>
            <a:r>
              <a:rPr lang="en-GB" sz="2800" noProof="1"/>
              <a:t>Cylchdro 2 / Rotation 2 </a:t>
            </a:r>
          </a:p>
          <a:p>
            <a:pPr marL="1544638" rtl="0"/>
            <a:endParaRPr lang="en-GB" sz="2800" noProof="1"/>
          </a:p>
          <a:p>
            <a:pPr marL="1544638" rtl="0"/>
            <a:endParaRPr lang="en-GB" sz="2800" noProof="1"/>
          </a:p>
          <a:p>
            <a:pPr marL="1544638" rtl="0"/>
            <a:r>
              <a:rPr lang="en-GB" sz="2800" noProof="1"/>
              <a:t>Arwain y dysgu – beth, sut a pham ydw i’n dysgu?</a:t>
            </a:r>
          </a:p>
          <a:p>
            <a:pPr marL="1544638" rtl="0"/>
            <a:r>
              <a:rPr lang="en-GB" sz="2800" noProof="1"/>
              <a:t>Leading the learning – what, how and why am I teaching?</a:t>
            </a:r>
          </a:p>
          <a:p>
            <a:pPr marL="1544638" rtl="0"/>
            <a:r>
              <a:rPr lang="en-GB" sz="2800" noProof="1"/>
              <a:t>4008</a:t>
            </a:r>
          </a:p>
        </p:txBody>
      </p:sp>
    </p:spTree>
    <p:extLst>
      <p:ext uri="{BB962C8B-B14F-4D97-AF65-F5344CB8AC3E}">
        <p14:creationId xmlns:p14="http://schemas.microsoft.com/office/powerpoint/2010/main" val="8340504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077D6507-8E8D-40E1-A7B9-63012EF949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pic>
        <p:nvPicPr>
          <p:cNvPr id="8" name="Picture 7" descr="Flower">
            <a:extLst>
              <a:ext uri="{FF2B5EF4-FFF2-40B4-BE49-F238E27FC236}">
                <a16:creationId xmlns:a16="http://schemas.microsoft.com/office/drawing/2014/main" id="{3F803F0C-D1ED-48FB-B5CD-1F2FC0FF7CB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alphaModFix amt="4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encilSketch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157" r="157"/>
          <a:stretch/>
        </p:blipFill>
        <p:spPr>
          <a:xfrm>
            <a:off x="0" y="-1"/>
            <a:ext cx="12192000" cy="6858001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23FF3D86-2916-4F9F-9752-304810CF59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AB048875-14D1-4CC7-8AC3-7ABC73AAA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50E78D6-F072-48E7-8270-20EFBDD26F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5611" y="280987"/>
            <a:ext cx="9448800" cy="1825096"/>
          </a:xfrm>
          <a:prstGeom prst="parallelogram">
            <a:avLst>
              <a:gd name="adj" fmla="val 99234"/>
            </a:avLst>
          </a:prstGeom>
        </p:spPr>
        <p:txBody>
          <a:bodyPr lIns="0" rIns="180000" rtlCol="0">
            <a:normAutofit/>
          </a:bodyPr>
          <a:lstStyle/>
          <a:p>
            <a:pPr rtl="0"/>
            <a:r>
              <a:rPr lang="en-GB" sz="3800" b="1" dirty="0"/>
              <a:t> 4008 MODULE OUTCOMES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962AAE4-45DF-DE4C-77AD-7582DE6481DC}"/>
              </a:ext>
            </a:extLst>
          </p:cNvPr>
          <p:cNvSpPr txBox="1"/>
          <p:nvPr/>
        </p:nvSpPr>
        <p:spPr>
          <a:xfrm>
            <a:off x="661850" y="1953875"/>
            <a:ext cx="11173097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2400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Arial Unicode MS"/>
                <a:cs typeface="Arial Unicode MS"/>
              </a:rPr>
              <a:t>Upon the successful completion of this module, the student should be able to demonstrate the ability to:</a:t>
            </a:r>
            <a:endParaRPr lang="en-GB" sz="2400" dirty="0">
              <a:ln>
                <a:noFill/>
              </a:ln>
              <a:effectLst/>
              <a:uFill>
                <a:solidFill>
                  <a:srgbClr val="000000"/>
                </a:solidFill>
              </a:uFill>
              <a:latin typeface="Times New Roman" panose="02020603050405020304" pitchFamily="18" charset="0"/>
              <a:ea typeface="Arial Unicode MS"/>
              <a:cs typeface="Arial Unicode MS"/>
            </a:endParaRPr>
          </a:p>
          <a:p>
            <a:pPr marL="342900" lvl="0" indent="-342900" algn="just" fontAlgn="base">
              <a:spcBef>
                <a:spcPts val="1200"/>
              </a:spcBef>
              <a:spcAft>
                <a:spcPts val="0"/>
              </a:spcAft>
              <a:buFont typeface="Arial" panose="020B0604020202020204" pitchFamily="34" charset="0"/>
              <a:buChar char="·"/>
            </a:pPr>
            <a:r>
              <a:rPr lang="en-US" sz="2400" u="none" strike="noStrike" kern="0" spc="0" dirty="0"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  <a:cs typeface="Arial Unicode MS"/>
              </a:rPr>
              <a:t>explore and develop </a:t>
            </a:r>
            <a:r>
              <a:rPr lang="en-US" sz="2400" u="none" strike="noStrike" kern="0" spc="0" dirty="0"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  <a:cs typeface="Arial Unicode MS"/>
              </a:rPr>
              <a:t>subject knowledge </a:t>
            </a:r>
            <a:r>
              <a:rPr lang="en-US" sz="2400" u="none" strike="noStrike" kern="0" spc="0" dirty="0"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  <a:cs typeface="Arial Unicode MS"/>
              </a:rPr>
              <a:t>and an understanding of the </a:t>
            </a:r>
            <a:r>
              <a:rPr lang="en-US" sz="2400" u="none" strike="noStrike" kern="0" spc="0" dirty="0"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  <a:cs typeface="Arial Unicode MS"/>
              </a:rPr>
              <a:t>pedagogic principles </a:t>
            </a:r>
            <a:r>
              <a:rPr lang="en-US" sz="2400" u="none" strike="noStrike" kern="0" spc="0" dirty="0"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  <a:cs typeface="Arial Unicode MS"/>
              </a:rPr>
              <a:t>and how these relate to planning, delivery and assessment of effective learning opportunities;</a:t>
            </a:r>
            <a:endParaRPr lang="en-GB" sz="2400" u="none" strike="noStrike" kern="0" spc="0" dirty="0">
              <a:effectLst/>
              <a:uFill>
                <a:solidFill>
                  <a:srgbClr val="000000"/>
                </a:solidFill>
              </a:uFill>
              <a:latin typeface="Symbol" panose="05050102010706020507" pitchFamily="18" charset="2"/>
              <a:ea typeface="Symbol" panose="05050102010706020507" pitchFamily="18" charset="2"/>
              <a:cs typeface="Symbol" panose="05050102010706020507" pitchFamily="18" charset="2"/>
            </a:endParaRPr>
          </a:p>
          <a:p>
            <a:pPr marL="342900" lvl="0" indent="-342900" algn="just" fontAlgn="base">
              <a:spcBef>
                <a:spcPts val="1200"/>
              </a:spcBef>
              <a:spcAft>
                <a:spcPts val="0"/>
              </a:spcAft>
              <a:buFont typeface="Arial" panose="020B0604020202020204" pitchFamily="34" charset="0"/>
              <a:buChar char="·"/>
            </a:pPr>
            <a:r>
              <a:rPr lang="en-US" sz="2400" u="none" strike="noStrike" kern="0" spc="0" dirty="0"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  <a:cs typeface="Arial Unicode MS"/>
              </a:rPr>
              <a:t>examine and gain an initial understanding of the complex nature of the </a:t>
            </a:r>
            <a:r>
              <a:rPr lang="en-US" sz="2400" u="none" strike="noStrike" kern="0" spc="0" dirty="0"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  <a:cs typeface="Arial Unicode MS"/>
              </a:rPr>
              <a:t>learning environment </a:t>
            </a:r>
            <a:r>
              <a:rPr lang="en-US" sz="2400" u="none" strike="noStrike" kern="0" spc="0" dirty="0"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  <a:cs typeface="Arial Unicode MS"/>
              </a:rPr>
              <a:t>and, in collaboration, begin to question pedagogic choices; </a:t>
            </a:r>
            <a:endParaRPr lang="en-GB" sz="2400" u="none" strike="noStrike" kern="0" spc="0" dirty="0">
              <a:effectLst/>
              <a:uFill>
                <a:solidFill>
                  <a:srgbClr val="000000"/>
                </a:solidFill>
              </a:uFill>
              <a:latin typeface="Symbol" panose="05050102010706020507" pitchFamily="18" charset="2"/>
              <a:ea typeface="Symbol" panose="05050102010706020507" pitchFamily="18" charset="2"/>
              <a:cs typeface="Symbol" panose="05050102010706020507" pitchFamily="18" charset="2"/>
            </a:endParaRPr>
          </a:p>
          <a:p>
            <a:pPr marL="342900" lvl="0" indent="-342900" algn="just" fontAlgn="base">
              <a:spcBef>
                <a:spcPts val="1200"/>
              </a:spcBef>
              <a:spcAft>
                <a:spcPts val="0"/>
              </a:spcAft>
              <a:buFont typeface="Arial" panose="020B0604020202020204" pitchFamily="34" charset="0"/>
              <a:buChar char="·"/>
            </a:pPr>
            <a:r>
              <a:rPr lang="en-US" sz="2400" u="none" strike="noStrike" kern="0" spc="0" dirty="0"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  <a:cs typeface="Arial Unicode MS"/>
              </a:rPr>
              <a:t>consider the </a:t>
            </a:r>
            <a:r>
              <a:rPr lang="en-US" sz="2400" u="none" strike="noStrike" kern="0" spc="0" dirty="0"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  <a:cs typeface="Arial Unicode MS"/>
              </a:rPr>
              <a:t>role of the professional teacher </a:t>
            </a:r>
            <a:r>
              <a:rPr lang="en-US" sz="2400" u="none" strike="noStrike" kern="0" spc="0" dirty="0"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  <a:cs typeface="Arial Unicode MS"/>
              </a:rPr>
              <a:t>in light of transformative practice through </a:t>
            </a:r>
            <a:r>
              <a:rPr lang="en-US" sz="2400" u="none" strike="noStrike" kern="0" spc="0" dirty="0"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  <a:cs typeface="Arial Unicode MS"/>
              </a:rPr>
              <a:t>meeting, testing and sharing pedagogic principles.</a:t>
            </a:r>
            <a:endParaRPr lang="en-GB" sz="2400" u="none" strike="noStrike" kern="0" spc="0" dirty="0">
              <a:solidFill>
                <a:srgbClr val="92D050"/>
              </a:solidFill>
              <a:effectLst/>
              <a:uFill>
                <a:solidFill>
                  <a:srgbClr val="000000"/>
                </a:solidFill>
              </a:uFill>
              <a:latin typeface="Symbol" panose="05050102010706020507" pitchFamily="18" charset="2"/>
              <a:ea typeface="Symbol" panose="05050102010706020507" pitchFamily="18" charset="2"/>
              <a:cs typeface="Symbol" panose="05050102010706020507" pitchFamily="18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36889808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077D6507-8E8D-40E1-A7B9-63012EF949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pic>
        <p:nvPicPr>
          <p:cNvPr id="8" name="Picture 7" descr="Flower">
            <a:extLst>
              <a:ext uri="{FF2B5EF4-FFF2-40B4-BE49-F238E27FC236}">
                <a16:creationId xmlns:a16="http://schemas.microsoft.com/office/drawing/2014/main" id="{3F803F0C-D1ED-48FB-B5CD-1F2FC0FF7CB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alphaModFix amt="4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encilSketch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157" r="157"/>
          <a:stretch/>
        </p:blipFill>
        <p:spPr>
          <a:xfrm>
            <a:off x="0" y="-1"/>
            <a:ext cx="12192000" cy="6858001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23FF3D86-2916-4F9F-9752-304810CF59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AB048875-14D1-4CC7-8AC3-7ABC73AAA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50E78D6-F072-48E7-8270-20EFBDD26F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5611" y="280987"/>
            <a:ext cx="12008666" cy="1825096"/>
          </a:xfrm>
          <a:prstGeom prst="parallelogram">
            <a:avLst>
              <a:gd name="adj" fmla="val 99234"/>
            </a:avLst>
          </a:prstGeom>
        </p:spPr>
        <p:txBody>
          <a:bodyPr lIns="0" rIns="180000" rtlCol="0">
            <a:normAutofit/>
          </a:bodyPr>
          <a:lstStyle/>
          <a:p>
            <a:pPr rtl="0"/>
            <a:r>
              <a:rPr lang="en-GB" sz="3800" b="1" dirty="0"/>
              <a:t>Referring back to assignment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962AAE4-45DF-DE4C-77AD-7582DE6481DC}"/>
              </a:ext>
            </a:extLst>
          </p:cNvPr>
          <p:cNvSpPr txBox="1"/>
          <p:nvPr/>
        </p:nvSpPr>
        <p:spPr>
          <a:xfrm>
            <a:off x="661850" y="1953875"/>
            <a:ext cx="11173097" cy="40934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/>
            <a:r>
              <a:rPr lang="en-GB" sz="2800" b="1" u="sng" dirty="0">
                <a:latin typeface="Cambria" panose="020405030504060302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Good teaching and learning</a:t>
            </a:r>
            <a:r>
              <a:rPr lang="en-GB" sz="2800" b="1" u="sng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:</a:t>
            </a:r>
            <a:endParaRPr lang="en-GB" sz="2800" b="1" u="sng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GB" sz="24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lang="en-GB" sz="2400" b="1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                                       (</a:t>
            </a:r>
            <a:r>
              <a:rPr lang="en-GB" sz="2400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Donaldson 2015:68)</a:t>
            </a:r>
            <a:endParaRPr lang="en-GB" sz="2400" dirty="0">
              <a:ln>
                <a:noFill/>
              </a:ln>
              <a:effectLst/>
              <a:uFill>
                <a:solidFill>
                  <a:srgbClr val="000000"/>
                </a:solidFill>
              </a:u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rtl="0" fontAlgn="base">
              <a:buFont typeface="Courier New" panose="02070309020205020404" pitchFamily="49" charset="0"/>
              <a:buChar char="o"/>
            </a:pPr>
            <a:r>
              <a:rPr lang="en-US" sz="2400" u="none" strike="noStrike" kern="0" spc="0" dirty="0"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Courier New" panose="02070309020205020404" pitchFamily="49" charset="0"/>
                <a:cs typeface="Times New Roman" panose="02020603050405020304" pitchFamily="18" charset="0"/>
              </a:rPr>
              <a:t>means employing a </a:t>
            </a:r>
            <a:r>
              <a:rPr lang="en-US" sz="2400" u="none" strike="noStrike" kern="0" spc="0" dirty="0"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Courier New" panose="02070309020205020404" pitchFamily="49" charset="0"/>
                <a:cs typeface="Times New Roman" panose="02020603050405020304" pitchFamily="18" charset="0"/>
              </a:rPr>
              <a:t>blend of approaches </a:t>
            </a:r>
            <a:r>
              <a:rPr lang="en-US" sz="2400" u="none" strike="noStrike" kern="0" spc="0" dirty="0"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Courier New" panose="02070309020205020404" pitchFamily="49" charset="0"/>
                <a:cs typeface="Times New Roman" panose="02020603050405020304" pitchFamily="18" charset="0"/>
              </a:rPr>
              <a:t>including direct teaching</a:t>
            </a:r>
            <a:endParaRPr lang="en-GB" sz="2400" u="none" strike="noStrike" kern="0" spc="0" dirty="0">
              <a:effectLst/>
              <a:uFill>
                <a:solidFill>
                  <a:srgbClr val="000000"/>
                </a:solidFill>
              </a:uFill>
              <a:latin typeface="Courier New" panose="02070309020205020404" pitchFamily="49" charset="0"/>
              <a:ea typeface="Courier New" panose="02070309020205020404" pitchFamily="49" charset="0"/>
              <a:cs typeface="Courier New" panose="02070309020205020404" pitchFamily="49" charset="0"/>
            </a:endParaRPr>
          </a:p>
          <a:p>
            <a:pPr marL="457200"/>
            <a:r>
              <a:rPr lang="en-GB" sz="2400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Calibri" panose="020F0502020204030204" pitchFamily="34" charset="0"/>
                <a:cs typeface="Arial Unicode MS"/>
              </a:rPr>
              <a:t> </a:t>
            </a:r>
            <a:endParaRPr lang="en-GB" sz="2400" dirty="0">
              <a:ln>
                <a:noFill/>
              </a:ln>
              <a:effectLst/>
              <a:uFill>
                <a:solidFill>
                  <a:srgbClr val="000000"/>
                </a:solidFill>
              </a:uFill>
              <a:latin typeface="Times New Roman" panose="02020603050405020304" pitchFamily="18" charset="0"/>
              <a:ea typeface="Arial Unicode MS"/>
              <a:cs typeface="Arial Unicode MS"/>
            </a:endParaRPr>
          </a:p>
          <a:p>
            <a:pPr marL="342900" lvl="0" indent="-342900" fontAlgn="base">
              <a:buFont typeface="Courier New" panose="02070309020205020404" pitchFamily="49" charset="0"/>
              <a:buChar char="o"/>
            </a:pPr>
            <a:r>
              <a:rPr lang="en-US" sz="2400" u="none" strike="noStrike" kern="0" spc="0" dirty="0"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Courier New" panose="02070309020205020404" pitchFamily="49" charset="0"/>
                <a:cs typeface="Times New Roman" panose="02020603050405020304" pitchFamily="18" charset="0"/>
              </a:rPr>
              <a:t>sets tasks and selects resources that build on </a:t>
            </a:r>
            <a:r>
              <a:rPr lang="en-US" sz="2400" u="none" strike="noStrike" kern="0" spc="0" dirty="0"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Courier New" panose="02070309020205020404" pitchFamily="49" charset="0"/>
                <a:cs typeface="Times New Roman" panose="02020603050405020304" pitchFamily="18" charset="0"/>
              </a:rPr>
              <a:t>previous knowledge</a:t>
            </a:r>
            <a:r>
              <a:rPr lang="en-US" sz="2400" u="none" strike="noStrike" kern="0" spc="0" dirty="0"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Courier New" panose="02070309020205020404" pitchFamily="49" charset="0"/>
                <a:cs typeface="Times New Roman" panose="02020603050405020304" pitchFamily="18" charset="0"/>
              </a:rPr>
              <a:t> and experience and engage interest</a:t>
            </a:r>
            <a:endParaRPr lang="en-GB" sz="2400" u="none" strike="noStrike" kern="0" spc="0" dirty="0">
              <a:effectLst/>
              <a:uFill>
                <a:solidFill>
                  <a:srgbClr val="000000"/>
                </a:solidFill>
              </a:uFill>
              <a:latin typeface="Courier New" panose="02070309020205020404" pitchFamily="49" charset="0"/>
              <a:ea typeface="Courier New" panose="02070309020205020404" pitchFamily="49" charset="0"/>
              <a:cs typeface="Courier New" panose="02070309020205020404" pitchFamily="49" charset="0"/>
            </a:endParaRPr>
          </a:p>
          <a:p>
            <a:pPr marL="457200"/>
            <a:r>
              <a:rPr lang="en-GB" sz="2400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Calibri" panose="020F0502020204030204" pitchFamily="34" charset="0"/>
                <a:cs typeface="Arial Unicode MS"/>
              </a:rPr>
              <a:t> </a:t>
            </a:r>
            <a:endParaRPr lang="en-GB" sz="2400" dirty="0">
              <a:ln>
                <a:noFill/>
              </a:ln>
              <a:effectLst/>
              <a:uFill>
                <a:solidFill>
                  <a:srgbClr val="000000"/>
                </a:solidFill>
              </a:uFill>
              <a:latin typeface="Times New Roman" panose="02020603050405020304" pitchFamily="18" charset="0"/>
              <a:ea typeface="Arial Unicode MS"/>
              <a:cs typeface="Arial Unicode MS"/>
            </a:endParaRPr>
          </a:p>
          <a:p>
            <a:pPr marL="342900" lvl="0" indent="-342900" fontAlgn="base">
              <a:buFont typeface="Courier New" panose="02070309020205020404" pitchFamily="49" charset="0"/>
              <a:buChar char="o"/>
            </a:pPr>
            <a:r>
              <a:rPr lang="en-US" sz="2400" u="none" strike="noStrike" kern="0" spc="0" dirty="0"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Courier New" panose="02070309020205020404" pitchFamily="49" charset="0"/>
                <a:cs typeface="Times New Roman" panose="02020603050405020304" pitchFamily="18" charset="0"/>
              </a:rPr>
              <a:t>ranges within and </a:t>
            </a:r>
            <a:r>
              <a:rPr lang="en-US" sz="2400" u="none" strike="noStrike" kern="0" spc="0" dirty="0"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Courier New" panose="02070309020205020404" pitchFamily="49" charset="0"/>
                <a:cs typeface="Times New Roman" panose="02020603050405020304" pitchFamily="18" charset="0"/>
              </a:rPr>
              <a:t>across Areas of Learning and Experience</a:t>
            </a:r>
            <a:endParaRPr lang="en-GB" sz="2400" u="none" strike="noStrike" kern="0" spc="0" dirty="0">
              <a:solidFill>
                <a:srgbClr val="92D050"/>
              </a:solidFill>
              <a:effectLst/>
              <a:uFill>
                <a:solidFill>
                  <a:srgbClr val="000000"/>
                </a:solidFill>
              </a:uFill>
              <a:latin typeface="Courier New" panose="02070309020205020404" pitchFamily="49" charset="0"/>
              <a:ea typeface="Courier New" panose="02070309020205020404" pitchFamily="49" charset="0"/>
              <a:cs typeface="Courier New" panose="02070309020205020404" pitchFamily="49" charset="0"/>
            </a:endParaRPr>
          </a:p>
          <a:p>
            <a:r>
              <a:rPr lang="en-GB" sz="1800" b="1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Calibri" panose="020F0502020204030204" pitchFamily="34" charset="0"/>
                <a:cs typeface="Arial Unicode MS"/>
              </a:rPr>
              <a:t> </a:t>
            </a:r>
            <a:endParaRPr lang="en-GB" sz="1800" dirty="0">
              <a:ln>
                <a:noFill/>
              </a:ln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18" charset="0"/>
              <a:ea typeface="Arial Unicode MS"/>
              <a:cs typeface="Arial Unicode MS"/>
            </a:endParaRPr>
          </a:p>
          <a:p>
            <a:pPr marL="457200"/>
            <a:r>
              <a:rPr lang="en-GB" sz="1800" b="1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Arial Unicode MS"/>
                <a:cs typeface="Arial Unicode MS"/>
              </a:rPr>
              <a:t>                                                                        </a:t>
            </a:r>
            <a:r>
              <a:rPr lang="en-GB" sz="1800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Arial Unicode MS"/>
                <a:cs typeface="Arial Unicode MS"/>
              </a:rPr>
              <a:t>  (</a:t>
            </a:r>
            <a:r>
              <a:rPr lang="en-GB" sz="1800" u="sng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7"/>
              </a:rPr>
              <a:t>Pedagogy - Hwb (</a:t>
            </a:r>
            <a:r>
              <a:rPr lang="en-GB" sz="1800" u="sng" dirty="0" err="1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7"/>
              </a:rPr>
              <a:t>gov.wales</a:t>
            </a:r>
            <a:r>
              <a:rPr lang="en-GB" sz="1800" u="sng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7"/>
              </a:rPr>
              <a:t>)</a:t>
            </a:r>
            <a:endParaRPr lang="en-GB" sz="1800" dirty="0">
              <a:ln>
                <a:noFill/>
              </a:ln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18" charset="0"/>
              <a:ea typeface="Arial Unicode MS"/>
              <a:cs typeface="Arial Unicode MS"/>
            </a:endParaRPr>
          </a:p>
          <a:p>
            <a:pPr marL="457200"/>
            <a:endParaRPr lang="en-GB" sz="2800" dirty="0">
              <a:solidFill>
                <a:srgbClr val="92D05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948213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077D6507-8E8D-40E1-A7B9-63012EF949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pic>
        <p:nvPicPr>
          <p:cNvPr id="8" name="Picture 7" descr="Flower">
            <a:extLst>
              <a:ext uri="{FF2B5EF4-FFF2-40B4-BE49-F238E27FC236}">
                <a16:creationId xmlns:a16="http://schemas.microsoft.com/office/drawing/2014/main" id="{3F803F0C-D1ED-48FB-B5CD-1F2FC0FF7CB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alphaModFix amt="4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encilSketch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157" r="157"/>
          <a:stretch/>
        </p:blipFill>
        <p:spPr>
          <a:xfrm>
            <a:off x="0" y="-1"/>
            <a:ext cx="12192000" cy="6858001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23FF3D86-2916-4F9F-9752-304810CF59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AB048875-14D1-4CC7-8AC3-7ABC73AAA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50E78D6-F072-48E7-8270-20EFBDD26F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5611" y="280987"/>
            <a:ext cx="11571100" cy="1825096"/>
          </a:xfrm>
          <a:prstGeom prst="parallelogram">
            <a:avLst>
              <a:gd name="adj" fmla="val 99234"/>
            </a:avLst>
          </a:prstGeom>
        </p:spPr>
        <p:txBody>
          <a:bodyPr lIns="0" rIns="180000" rtlCol="0">
            <a:normAutofit/>
          </a:bodyPr>
          <a:lstStyle/>
          <a:p>
            <a:pPr rtl="0"/>
            <a:r>
              <a:rPr lang="en-GB" sz="3800" b="1" dirty="0"/>
              <a:t>Referring back to assignment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5960593-9A78-FDF8-3150-1F9E26B6AA00}"/>
              </a:ext>
            </a:extLst>
          </p:cNvPr>
          <p:cNvSpPr txBox="1"/>
          <p:nvPr/>
        </p:nvSpPr>
        <p:spPr>
          <a:xfrm>
            <a:off x="109390" y="2024171"/>
            <a:ext cx="11727321" cy="31700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algn="ctr"/>
            <a:r>
              <a:rPr lang="en-US" sz="4000" b="1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Arial Unicode MS"/>
                <a:cs typeface="Arial Unicode MS"/>
              </a:rPr>
              <a:t>Consider the </a:t>
            </a:r>
            <a:r>
              <a:rPr lang="en-US" sz="4000" b="1" dirty="0">
                <a:ln>
                  <a:noFill/>
                </a:ln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Arial Unicode MS"/>
                <a:cs typeface="Arial Unicode MS"/>
              </a:rPr>
              <a:t>3 pedagogic principles </a:t>
            </a:r>
            <a:r>
              <a:rPr lang="en-US" sz="4000" b="1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Arial Unicode MS"/>
                <a:cs typeface="Arial Unicode MS"/>
              </a:rPr>
              <a:t>outlined above. </a:t>
            </a:r>
            <a:r>
              <a:rPr lang="en-US" sz="4000" b="1" dirty="0">
                <a:ln>
                  <a:noFill/>
                </a:ln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Arial Unicode MS"/>
                <a:cs typeface="Arial Unicode MS"/>
              </a:rPr>
              <a:t>Discuss</a:t>
            </a:r>
            <a:r>
              <a:rPr lang="en-US" sz="4000" b="1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Arial Unicode MS"/>
                <a:cs typeface="Arial Unicode MS"/>
              </a:rPr>
              <a:t> these principles in relation to practices in education, showing secure understanding, identifying </a:t>
            </a:r>
            <a:r>
              <a:rPr lang="en-US" sz="4000" b="1" dirty="0">
                <a:ln>
                  <a:noFill/>
                </a:ln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Arial Unicode MS"/>
                <a:cs typeface="Arial Unicode MS"/>
              </a:rPr>
              <a:t>strengths and areas for development </a:t>
            </a:r>
            <a:r>
              <a:rPr lang="en-US" sz="4000" b="1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Arial Unicode MS"/>
                <a:cs typeface="Arial Unicode MS"/>
              </a:rPr>
              <a:t>for each principle.</a:t>
            </a:r>
            <a:endParaRPr lang="en-GB" sz="4000" dirty="0">
              <a:ln>
                <a:noFill/>
              </a:ln>
              <a:effectLst/>
              <a:uFill>
                <a:solidFill>
                  <a:srgbClr val="000000"/>
                </a:solidFill>
              </a:uFill>
              <a:latin typeface="Times New Roman" panose="02020603050405020304" pitchFamily="18" charset="0"/>
              <a:ea typeface="Arial Unicode MS"/>
              <a:cs typeface="Arial Unicode MS"/>
            </a:endParaRPr>
          </a:p>
        </p:txBody>
      </p:sp>
    </p:spTree>
    <p:extLst>
      <p:ext uri="{BB962C8B-B14F-4D97-AF65-F5344CB8AC3E}">
        <p14:creationId xmlns:p14="http://schemas.microsoft.com/office/powerpoint/2010/main" val="38230340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077D6507-8E8D-40E1-A7B9-63012EF949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pic>
        <p:nvPicPr>
          <p:cNvPr id="8" name="Picture 7" descr="Flower">
            <a:extLst>
              <a:ext uri="{FF2B5EF4-FFF2-40B4-BE49-F238E27FC236}">
                <a16:creationId xmlns:a16="http://schemas.microsoft.com/office/drawing/2014/main" id="{3F803F0C-D1ED-48FB-B5CD-1F2FC0FF7CB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alphaModFix amt="4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encilSketch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157" r="157"/>
          <a:stretch/>
        </p:blipFill>
        <p:spPr>
          <a:xfrm>
            <a:off x="0" y="-1"/>
            <a:ext cx="12192000" cy="6858001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23FF3D86-2916-4F9F-9752-304810CF59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AB048875-14D1-4CC7-8AC3-7ABC73AAA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50E78D6-F072-48E7-8270-20EFBDD26F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77585" y="6027943"/>
            <a:ext cx="9448800" cy="1825096"/>
          </a:xfrm>
          <a:prstGeom prst="parallelogram">
            <a:avLst>
              <a:gd name="adj" fmla="val 99234"/>
            </a:avLst>
          </a:prstGeom>
        </p:spPr>
        <p:txBody>
          <a:bodyPr lIns="0" rIns="180000" rtlCol="0">
            <a:normAutofit fontScale="90000"/>
          </a:bodyPr>
          <a:lstStyle/>
          <a:p>
            <a:pPr rtl="0"/>
            <a:br>
              <a:rPr lang="en-GB" sz="3800" b="1" dirty="0"/>
            </a:br>
            <a:br>
              <a:rPr lang="en-GB" sz="3800" b="1" dirty="0"/>
            </a:br>
            <a:r>
              <a:rPr lang="en-GB" sz="3600" b="1" dirty="0"/>
              <a:t>YR ASEINIAD /</a:t>
            </a:r>
            <a:br>
              <a:rPr lang="en-GB" sz="3600" b="1" dirty="0"/>
            </a:br>
            <a:r>
              <a:rPr lang="en-GB" sz="3600" b="1" dirty="0"/>
              <a:t>The ASSIGNMENT</a:t>
            </a:r>
            <a:br>
              <a:rPr lang="en-GB" sz="3600" b="1" dirty="0"/>
            </a:br>
            <a:br>
              <a:rPr lang="en-GB" sz="3600" b="1" dirty="0"/>
            </a:br>
            <a:r>
              <a:rPr lang="en-GB" sz="3600" b="1" dirty="0"/>
              <a:t>PORTFFOLIO SY’N ADLEWYRCHU</a:t>
            </a:r>
            <a:br>
              <a:rPr lang="en-GB" sz="3600" b="1" dirty="0"/>
            </a:br>
            <a:r>
              <a:rPr lang="en-GB" sz="3600" b="1" dirty="0"/>
              <a:t>A PORTFOLIO THAT REFLECTS</a:t>
            </a:r>
            <a:br>
              <a:rPr lang="en-GB" sz="3600" b="1" dirty="0"/>
            </a:br>
            <a:br>
              <a:rPr lang="en-GB" sz="3600" b="1" dirty="0"/>
            </a:br>
            <a:r>
              <a:rPr lang="en-GB" sz="3600" b="1" dirty="0"/>
              <a:t>3,000</a:t>
            </a:r>
            <a:br>
              <a:rPr lang="en-GB" sz="3600" b="1" dirty="0"/>
            </a:br>
            <a:br>
              <a:rPr lang="en-GB" sz="3600" b="1" dirty="0"/>
            </a:br>
            <a:r>
              <a:rPr lang="en-GB" sz="3600" b="1" dirty="0" err="1"/>
              <a:t>Dyddiad</a:t>
            </a:r>
            <a:r>
              <a:rPr lang="en-GB" sz="3600" b="1" dirty="0"/>
              <a:t> </a:t>
            </a:r>
            <a:r>
              <a:rPr lang="en-GB" sz="3600" b="1" dirty="0" err="1"/>
              <a:t>cyflwyno</a:t>
            </a:r>
            <a:r>
              <a:rPr lang="en-GB" sz="3600" b="1" dirty="0"/>
              <a:t>/</a:t>
            </a:r>
            <a:br>
              <a:rPr lang="en-GB" sz="3600" b="1" dirty="0"/>
            </a:br>
            <a:r>
              <a:rPr lang="en-GB" sz="3600" b="1" dirty="0"/>
              <a:t>SUBMISSION DATE – </a:t>
            </a:r>
            <a:r>
              <a:rPr lang="en-GB" sz="3600" b="1" dirty="0">
                <a:solidFill>
                  <a:srgbClr val="92D050"/>
                </a:solidFill>
              </a:rPr>
              <a:t>18.03.24</a:t>
            </a:r>
            <a:br>
              <a:rPr lang="en-GB" sz="3600" b="1" dirty="0"/>
            </a:br>
            <a:br>
              <a:rPr lang="en-GB" sz="3600" b="1" dirty="0"/>
            </a:br>
            <a:r>
              <a:rPr lang="en-GB" sz="3600" b="1" dirty="0" err="1"/>
              <a:t>Dyddiad</a:t>
            </a:r>
            <a:r>
              <a:rPr lang="en-GB" sz="3600" b="1" dirty="0"/>
              <a:t> </a:t>
            </a:r>
            <a:r>
              <a:rPr lang="en-GB" sz="3600" b="1" dirty="0" err="1"/>
              <a:t>dychwelyd</a:t>
            </a:r>
            <a:r>
              <a:rPr lang="en-GB" sz="3600" b="1" dirty="0"/>
              <a:t>/</a:t>
            </a:r>
            <a:br>
              <a:rPr lang="en-GB" sz="3600" b="1" dirty="0"/>
            </a:br>
            <a:r>
              <a:rPr lang="en-GB" sz="3600" b="1" dirty="0"/>
              <a:t>RETURN DATE – </a:t>
            </a:r>
            <a:r>
              <a:rPr lang="en-GB" sz="3600" b="1" dirty="0">
                <a:solidFill>
                  <a:srgbClr val="92D050"/>
                </a:solidFill>
              </a:rPr>
              <a:t>18.04.24</a:t>
            </a:r>
            <a:br>
              <a:rPr lang="en-GB" sz="3800" b="1" dirty="0"/>
            </a:br>
            <a:br>
              <a:rPr lang="en-GB" sz="3800" b="1" dirty="0"/>
            </a:br>
            <a:endParaRPr lang="en-GB" sz="3800" b="1" dirty="0"/>
          </a:p>
        </p:txBody>
      </p:sp>
    </p:spTree>
    <p:extLst>
      <p:ext uri="{BB962C8B-B14F-4D97-AF65-F5344CB8AC3E}">
        <p14:creationId xmlns:p14="http://schemas.microsoft.com/office/powerpoint/2010/main" val="23862888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077D6507-8E8D-40E1-A7B9-63012EF949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pic>
        <p:nvPicPr>
          <p:cNvPr id="8" name="Picture 7" descr="Flower">
            <a:extLst>
              <a:ext uri="{FF2B5EF4-FFF2-40B4-BE49-F238E27FC236}">
                <a16:creationId xmlns:a16="http://schemas.microsoft.com/office/drawing/2014/main" id="{3F803F0C-D1ED-48FB-B5CD-1F2FC0FF7CB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alphaModFix amt="4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encilSketch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157" r="157"/>
          <a:stretch/>
        </p:blipFill>
        <p:spPr>
          <a:xfrm>
            <a:off x="-50488" y="332315"/>
            <a:ext cx="12192000" cy="6858001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23FF3D86-2916-4F9F-9752-304810CF59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AB048875-14D1-4CC7-8AC3-7ABC73AAA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50E78D6-F072-48E7-8270-20EFBDD26F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990989" y="4704027"/>
            <a:ext cx="13405511" cy="1825096"/>
          </a:xfrm>
          <a:prstGeom prst="parallelogram">
            <a:avLst>
              <a:gd name="adj" fmla="val 99234"/>
            </a:avLst>
          </a:prstGeom>
        </p:spPr>
        <p:txBody>
          <a:bodyPr lIns="0" rIns="180000" rtlCol="0">
            <a:normAutofit fontScale="90000"/>
          </a:bodyPr>
          <a:lstStyle/>
          <a:p>
            <a:pPr rtl="0"/>
            <a:r>
              <a:rPr lang="en-GB" sz="3800" b="1" dirty="0"/>
              <a:t>LEARNING INTENTION</a:t>
            </a:r>
            <a:br>
              <a:rPr lang="en-GB" sz="3800" b="1" dirty="0"/>
            </a:br>
            <a:br>
              <a:rPr lang="en-GB" sz="3800" b="1" dirty="0"/>
            </a:br>
            <a:r>
              <a:rPr lang="en-GB" sz="3800" b="1" dirty="0"/>
              <a:t>WE WILL DEEPEN OUR UNDERSTANDING OF CROSS-CURRICULAR EDUCATION BY USING THE EXPRESSIVE ARTS TO PROVIDE DIFFERENT APPROACHES AND SKILLS TO TECHING AND LEARNING.</a:t>
            </a:r>
            <a:br>
              <a:rPr lang="en-GB" sz="3800" b="1" dirty="0"/>
            </a:br>
            <a:endParaRPr lang="en-GB" sz="3800" b="1" dirty="0"/>
          </a:p>
        </p:txBody>
      </p:sp>
    </p:spTree>
    <p:extLst>
      <p:ext uri="{BB962C8B-B14F-4D97-AF65-F5344CB8AC3E}">
        <p14:creationId xmlns:p14="http://schemas.microsoft.com/office/powerpoint/2010/main" val="14102053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077D6507-8E8D-40E1-A7B9-63012EF949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pic>
        <p:nvPicPr>
          <p:cNvPr id="8" name="Picture 7" descr="Flower">
            <a:extLst>
              <a:ext uri="{FF2B5EF4-FFF2-40B4-BE49-F238E27FC236}">
                <a16:creationId xmlns:a16="http://schemas.microsoft.com/office/drawing/2014/main" id="{3F803F0C-D1ED-48FB-B5CD-1F2FC0FF7CB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alphaModFix amt="4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encilSketch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157" r="157"/>
          <a:stretch/>
        </p:blipFill>
        <p:spPr>
          <a:xfrm>
            <a:off x="0" y="-1"/>
            <a:ext cx="12192000" cy="6858001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23FF3D86-2916-4F9F-9752-304810CF59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AB048875-14D1-4CC7-8AC3-7ABC73AAA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50E78D6-F072-48E7-8270-20EFBDD26F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341120" y="4645828"/>
            <a:ext cx="13778082" cy="1825096"/>
          </a:xfrm>
          <a:prstGeom prst="parallelogram">
            <a:avLst>
              <a:gd name="adj" fmla="val 99234"/>
            </a:avLst>
          </a:prstGeom>
        </p:spPr>
        <p:txBody>
          <a:bodyPr lIns="0" rIns="180000" rtlCol="0">
            <a:normAutofit fontScale="90000"/>
          </a:bodyPr>
          <a:lstStyle/>
          <a:p>
            <a:pPr algn="ctr" rtl="0"/>
            <a:r>
              <a:rPr lang="en-GB" sz="3800" b="1" dirty="0"/>
              <a:t>Y PUM DDISGYBLAETH (CM)/ </a:t>
            </a:r>
            <a:br>
              <a:rPr lang="en-GB" sz="3800" b="1" dirty="0"/>
            </a:br>
            <a:r>
              <a:rPr lang="en-GB" sz="3800" b="1" dirty="0"/>
              <a:t>THE FIVE DISCIPLINES (EA)</a:t>
            </a:r>
            <a:br>
              <a:rPr lang="en-GB" sz="3800" b="1" dirty="0"/>
            </a:br>
            <a:br>
              <a:rPr lang="en-GB" sz="3800" b="1" dirty="0"/>
            </a:br>
            <a:r>
              <a:rPr lang="en-GB" sz="3800" b="1" dirty="0"/>
              <a:t> CELF / ART</a:t>
            </a:r>
            <a:br>
              <a:rPr lang="en-GB" sz="3800" b="1" dirty="0"/>
            </a:br>
            <a:br>
              <a:rPr lang="en-GB" sz="3800" b="1" dirty="0"/>
            </a:br>
            <a:r>
              <a:rPr lang="en-GB" sz="3800" b="1" dirty="0"/>
              <a:t>DRAMA</a:t>
            </a:r>
            <a:br>
              <a:rPr lang="en-GB" sz="3800" b="1" dirty="0"/>
            </a:br>
            <a:br>
              <a:rPr lang="en-GB" sz="3800" b="1" dirty="0"/>
            </a:br>
            <a:r>
              <a:rPr lang="en-GB" sz="3800" b="1" dirty="0"/>
              <a:t>DAWNS / DANCE</a:t>
            </a:r>
            <a:br>
              <a:rPr lang="en-GB" sz="3800" b="1" dirty="0"/>
            </a:br>
            <a:br>
              <a:rPr lang="en-GB" sz="3800" b="1" dirty="0"/>
            </a:br>
            <a:r>
              <a:rPr lang="en-GB" sz="3800" b="1" dirty="0"/>
              <a:t>CERDDORIAETH / MUSIC</a:t>
            </a:r>
            <a:br>
              <a:rPr lang="en-GB" sz="3800" b="1" dirty="0"/>
            </a:br>
            <a:br>
              <a:rPr lang="en-GB" sz="3800" b="1" dirty="0"/>
            </a:br>
            <a:r>
              <a:rPr lang="en-GB" sz="3800" b="1" dirty="0"/>
              <a:t>FFILM A’R CYFRYNGAU DIGIDOL/</a:t>
            </a:r>
            <a:br>
              <a:rPr lang="en-GB" sz="3800" b="1" dirty="0"/>
            </a:br>
            <a:r>
              <a:rPr lang="en-GB" sz="3800" b="1" dirty="0"/>
              <a:t>FILM AND DIGITAL MEDIA</a:t>
            </a:r>
          </a:p>
        </p:txBody>
      </p:sp>
    </p:spTree>
    <p:extLst>
      <p:ext uri="{BB962C8B-B14F-4D97-AF65-F5344CB8AC3E}">
        <p14:creationId xmlns:p14="http://schemas.microsoft.com/office/powerpoint/2010/main" val="2023624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077D6507-8E8D-40E1-A7B9-63012EF949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pic>
        <p:nvPicPr>
          <p:cNvPr id="8" name="Picture 7" descr="Flower">
            <a:extLst>
              <a:ext uri="{FF2B5EF4-FFF2-40B4-BE49-F238E27FC236}">
                <a16:creationId xmlns:a16="http://schemas.microsoft.com/office/drawing/2014/main" id="{3F803F0C-D1ED-48FB-B5CD-1F2FC0FF7CB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alphaModFix amt="4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encilSketch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157" r="157"/>
          <a:stretch/>
        </p:blipFill>
        <p:spPr>
          <a:xfrm>
            <a:off x="0" y="-1"/>
            <a:ext cx="12192000" cy="6858001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23FF3D86-2916-4F9F-9752-304810CF59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AB048875-14D1-4CC7-8AC3-7ABC73AAA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50E78D6-F072-48E7-8270-20EFBDD26F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06107" y="2482850"/>
            <a:ext cx="11357928" cy="1825096"/>
          </a:xfrm>
          <a:prstGeom prst="parallelogram">
            <a:avLst>
              <a:gd name="adj" fmla="val 99234"/>
            </a:avLst>
          </a:prstGeom>
        </p:spPr>
        <p:txBody>
          <a:bodyPr lIns="0" rIns="180000" rtlCol="0">
            <a:normAutofit fontScale="90000"/>
          </a:bodyPr>
          <a:lstStyle/>
          <a:p>
            <a:pPr rtl="0"/>
            <a:r>
              <a:rPr lang="en-GB" sz="3800" b="1" dirty="0" err="1"/>
              <a:t>tasg</a:t>
            </a:r>
            <a:r>
              <a:rPr lang="en-GB" sz="3800" b="1" dirty="0"/>
              <a:t> </a:t>
            </a:r>
            <a:r>
              <a:rPr lang="en-GB" sz="3800" b="1" dirty="0" err="1"/>
              <a:t>gynhesu</a:t>
            </a:r>
            <a:r>
              <a:rPr lang="en-GB" sz="3800" b="1" dirty="0"/>
              <a:t> / WARM UP </a:t>
            </a:r>
            <a:br>
              <a:rPr lang="en-GB" sz="3800" b="1" dirty="0"/>
            </a:br>
            <a:br>
              <a:rPr lang="en-GB" sz="3800" b="1" dirty="0"/>
            </a:br>
            <a:br>
              <a:rPr lang="en-GB" sz="3800" b="1" dirty="0"/>
            </a:br>
            <a:endParaRPr lang="en-GB" sz="3800" b="1" dirty="0"/>
          </a:p>
        </p:txBody>
      </p:sp>
    </p:spTree>
    <p:extLst>
      <p:ext uri="{BB962C8B-B14F-4D97-AF65-F5344CB8AC3E}">
        <p14:creationId xmlns:p14="http://schemas.microsoft.com/office/powerpoint/2010/main" val="17168829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077D6507-8E8D-40E1-A7B9-63012EF949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pic>
        <p:nvPicPr>
          <p:cNvPr id="8" name="Picture 7" descr="Flower">
            <a:extLst>
              <a:ext uri="{FF2B5EF4-FFF2-40B4-BE49-F238E27FC236}">
                <a16:creationId xmlns:a16="http://schemas.microsoft.com/office/drawing/2014/main" id="{3F803F0C-D1ED-48FB-B5CD-1F2FC0FF7CB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alphaModFix amt="4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encilSketch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157" r="157"/>
          <a:stretch/>
        </p:blipFill>
        <p:spPr>
          <a:xfrm>
            <a:off x="0" y="-1"/>
            <a:ext cx="12192000" cy="6858001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23FF3D86-2916-4F9F-9752-304810CF59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AB048875-14D1-4CC7-8AC3-7ABC73AAA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50E78D6-F072-48E7-8270-20EFBDD26F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842940" y="-706360"/>
            <a:ext cx="12829649" cy="1825096"/>
          </a:xfrm>
          <a:prstGeom prst="parallelogram">
            <a:avLst>
              <a:gd name="adj" fmla="val 99234"/>
            </a:avLst>
          </a:prstGeom>
        </p:spPr>
        <p:txBody>
          <a:bodyPr lIns="0" rIns="180000" rtlCol="0">
            <a:normAutofit/>
          </a:bodyPr>
          <a:lstStyle/>
          <a:p>
            <a:pPr rtl="0"/>
            <a:r>
              <a:rPr lang="en-GB" sz="3800" b="1" dirty="0"/>
              <a:t>AMCANION / OBJECTIVES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2D40A25-AC8C-E937-1D1D-78640AF0A7EA}"/>
              </a:ext>
            </a:extLst>
          </p:cNvPr>
          <p:cNvSpPr txBox="1"/>
          <p:nvPr/>
        </p:nvSpPr>
        <p:spPr>
          <a:xfrm>
            <a:off x="535650" y="851441"/>
            <a:ext cx="10619382" cy="60939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 err="1"/>
              <a:t>Cynllunio’n</a:t>
            </a:r>
            <a:r>
              <a:rPr lang="en-GB" sz="1600" b="1" dirty="0"/>
              <a:t> </a:t>
            </a:r>
            <a:r>
              <a:rPr lang="en-GB" sz="1600" b="1" dirty="0" err="1"/>
              <a:t>gryno</a:t>
            </a:r>
            <a:r>
              <a:rPr lang="en-GB" sz="1600" b="1" dirty="0"/>
              <a:t> </a:t>
            </a:r>
            <a:r>
              <a:rPr lang="en-GB" sz="1600" b="1" dirty="0" err="1"/>
              <a:t>fesul</a:t>
            </a:r>
            <a:r>
              <a:rPr lang="en-GB" sz="1600" b="1" dirty="0"/>
              <a:t> </a:t>
            </a:r>
            <a:r>
              <a:rPr lang="en-GB" sz="1600" b="1" dirty="0" err="1"/>
              <a:t>grŵp</a:t>
            </a:r>
            <a:r>
              <a:rPr lang="en-GB" sz="1600" b="1" dirty="0"/>
              <a:t> </a:t>
            </a:r>
            <a:r>
              <a:rPr lang="en-GB" sz="1600" b="1" dirty="0" err="1"/>
              <a:t>ar</a:t>
            </a:r>
            <a:r>
              <a:rPr lang="en-GB" sz="1600" b="1" dirty="0"/>
              <a:t> draws </a:t>
            </a:r>
            <a:r>
              <a:rPr lang="en-GB" sz="1600" b="1" dirty="0" err="1"/>
              <a:t>disgyblaethau’r</a:t>
            </a:r>
            <a:r>
              <a:rPr lang="en-GB" sz="1600" b="1" dirty="0"/>
              <a:t> </a:t>
            </a:r>
            <a:r>
              <a:rPr lang="en-GB" sz="1600" b="1" dirty="0" err="1"/>
              <a:t>Celfyddydau</a:t>
            </a:r>
            <a:r>
              <a:rPr lang="en-GB" sz="1600" b="1" dirty="0"/>
              <a:t> </a:t>
            </a:r>
            <a:r>
              <a:rPr lang="en-GB" sz="1600" b="1" dirty="0" err="1"/>
              <a:t>Mynegiannol</a:t>
            </a:r>
            <a:r>
              <a:rPr lang="en-GB" sz="1600" b="1" dirty="0"/>
              <a:t> </a:t>
            </a:r>
            <a:r>
              <a:rPr lang="en-GB" sz="1600" b="1" dirty="0" err="1"/>
              <a:t>ar</a:t>
            </a:r>
            <a:r>
              <a:rPr lang="en-GB" sz="1600" b="1" dirty="0"/>
              <a:t> y </a:t>
            </a:r>
            <a:r>
              <a:rPr lang="en-GB" sz="1600" b="1" dirty="0" err="1"/>
              <a:t>thema</a:t>
            </a:r>
            <a:r>
              <a:rPr lang="en-GB" sz="1600" b="1" dirty="0"/>
              <a:t> </a:t>
            </a:r>
            <a:r>
              <a:rPr lang="en-GB" sz="1600" b="1" dirty="0" err="1"/>
              <a:t>Blwyddyn</a:t>
            </a:r>
            <a:r>
              <a:rPr lang="en-GB" sz="1600" b="1" dirty="0"/>
              <a:t> Newydd </a:t>
            </a:r>
            <a:r>
              <a:rPr lang="en-GB" sz="1600" b="1" dirty="0" err="1"/>
              <a:t>Tsieiniaidd</a:t>
            </a:r>
            <a:r>
              <a:rPr lang="en-GB" sz="1600" b="1" dirty="0"/>
              <a:t>.</a:t>
            </a:r>
          </a:p>
          <a:p>
            <a:endParaRPr lang="en-GB" sz="1600" dirty="0"/>
          </a:p>
          <a:p>
            <a:r>
              <a:rPr lang="en-GB" sz="1600" dirty="0"/>
              <a:t>To briefly plan across the EA disciplines on the theme ‘ Chinese New Year’.</a:t>
            </a:r>
          </a:p>
          <a:p>
            <a:endParaRPr lang="en-GB" sz="1600" dirty="0"/>
          </a:p>
          <a:p>
            <a:endParaRPr lang="en-GB" sz="1600" dirty="0"/>
          </a:p>
          <a:p>
            <a:endParaRPr lang="en-GB" sz="1600" b="1" dirty="0"/>
          </a:p>
          <a:p>
            <a:r>
              <a:rPr lang="en-GB" sz="1600" b="1" dirty="0" err="1"/>
              <a:t>Rhannu</a:t>
            </a:r>
            <a:r>
              <a:rPr lang="en-GB" sz="1600" b="1" dirty="0"/>
              <a:t> </a:t>
            </a:r>
            <a:r>
              <a:rPr lang="en-GB" sz="1600" b="1" dirty="0" err="1"/>
              <a:t>i</a:t>
            </a:r>
            <a:r>
              <a:rPr lang="en-GB" sz="1600" b="1" dirty="0"/>
              <a:t> </a:t>
            </a:r>
            <a:r>
              <a:rPr lang="en-GB" sz="1600" b="1" dirty="0" err="1"/>
              <a:t>gyfoedion</a:t>
            </a:r>
            <a:r>
              <a:rPr lang="en-GB" sz="1600" b="1" dirty="0"/>
              <a:t> </a:t>
            </a:r>
            <a:r>
              <a:rPr lang="en-GB" sz="1600" dirty="0"/>
              <a:t>/ Share with peers</a:t>
            </a:r>
          </a:p>
          <a:p>
            <a:endParaRPr lang="en-GB" sz="1600" dirty="0"/>
          </a:p>
          <a:p>
            <a:endParaRPr lang="en-GB" sz="1600" dirty="0"/>
          </a:p>
          <a:p>
            <a:r>
              <a:rPr lang="en-GB" sz="1600" b="1" dirty="0" err="1"/>
              <a:t>Casglu</a:t>
            </a:r>
            <a:r>
              <a:rPr lang="en-GB" sz="1600" b="1" dirty="0"/>
              <a:t> </a:t>
            </a:r>
            <a:r>
              <a:rPr lang="en-GB" sz="1600" b="1" dirty="0" err="1"/>
              <a:t>syniadau</a:t>
            </a:r>
            <a:r>
              <a:rPr lang="en-GB" sz="1600" b="1" dirty="0"/>
              <a:t> </a:t>
            </a:r>
            <a:r>
              <a:rPr lang="en-GB" sz="1600" b="1" dirty="0" err="1"/>
              <a:t>ar</a:t>
            </a:r>
            <a:r>
              <a:rPr lang="en-GB" sz="1600" b="1" dirty="0"/>
              <a:t> </a:t>
            </a:r>
            <a:r>
              <a:rPr lang="en-GB" sz="1600" b="1" dirty="0" err="1"/>
              <a:t>gyfer</a:t>
            </a:r>
            <a:r>
              <a:rPr lang="en-GB" sz="1600" b="1" dirty="0"/>
              <a:t> </a:t>
            </a:r>
            <a:r>
              <a:rPr lang="en-GB" sz="1600" b="1" dirty="0" err="1"/>
              <a:t>gweithgareddau</a:t>
            </a:r>
            <a:r>
              <a:rPr lang="en-GB" sz="1600" b="1" dirty="0"/>
              <a:t> </a:t>
            </a:r>
            <a:r>
              <a:rPr lang="en-GB" sz="1600" b="1" dirty="0" err="1"/>
              <a:t>ymarferol</a:t>
            </a:r>
            <a:r>
              <a:rPr lang="en-GB" sz="1600" b="1" dirty="0"/>
              <a:t> </a:t>
            </a:r>
            <a:r>
              <a:rPr lang="en-GB" sz="1600" b="1" dirty="0" err="1"/>
              <a:t>i</a:t>
            </a:r>
            <a:r>
              <a:rPr lang="en-GB" sz="1600" b="1" dirty="0"/>
              <a:t> </a:t>
            </a:r>
            <a:r>
              <a:rPr lang="en-GB" sz="1600" b="1" dirty="0" err="1"/>
              <a:t>atgyfnerthu’r</a:t>
            </a:r>
            <a:r>
              <a:rPr lang="en-GB" sz="1600" b="1" dirty="0"/>
              <a:t> </a:t>
            </a:r>
            <a:r>
              <a:rPr lang="en-GB" sz="1600" b="1" dirty="0" err="1"/>
              <a:t>dysgu</a:t>
            </a:r>
            <a:endParaRPr lang="en-GB" sz="1600" b="1" dirty="0"/>
          </a:p>
          <a:p>
            <a:r>
              <a:rPr lang="en-GB" sz="1600" dirty="0"/>
              <a:t>Collate practical activities/ideas to reinforce learning.</a:t>
            </a:r>
          </a:p>
          <a:p>
            <a:endParaRPr lang="en-GB" sz="1600" dirty="0"/>
          </a:p>
          <a:p>
            <a:endParaRPr lang="en-GB" sz="1600" b="1" dirty="0"/>
          </a:p>
          <a:p>
            <a:r>
              <a:rPr lang="en-GB" sz="1600" b="1" dirty="0" err="1"/>
              <a:t>Ymgymryd</a:t>
            </a:r>
            <a:r>
              <a:rPr lang="en-GB" sz="1600" b="1" dirty="0"/>
              <a:t> â </a:t>
            </a:r>
            <a:r>
              <a:rPr lang="en-GB" sz="1600" b="1" dirty="0" err="1"/>
              <a:t>thasg</a:t>
            </a:r>
            <a:r>
              <a:rPr lang="en-GB" sz="1600" b="1" dirty="0"/>
              <a:t> </a:t>
            </a:r>
            <a:r>
              <a:rPr lang="en-GB" sz="1600" b="1" dirty="0" err="1"/>
              <a:t>ymarferol</a:t>
            </a:r>
            <a:r>
              <a:rPr lang="en-GB" sz="1600" b="1" dirty="0"/>
              <a:t> / </a:t>
            </a:r>
            <a:r>
              <a:rPr lang="en-GB" sz="1600" dirty="0"/>
              <a:t>Practical task</a:t>
            </a:r>
          </a:p>
          <a:p>
            <a:endParaRPr lang="en-GB" sz="1600" dirty="0"/>
          </a:p>
          <a:p>
            <a:endParaRPr lang="en-GB" sz="1600" b="1" dirty="0"/>
          </a:p>
          <a:p>
            <a:r>
              <a:rPr lang="en-GB" sz="1600" b="1" dirty="0" err="1"/>
              <a:t>Rhannu</a:t>
            </a:r>
            <a:r>
              <a:rPr lang="en-GB" sz="1600" b="1" dirty="0"/>
              <a:t> </a:t>
            </a:r>
            <a:r>
              <a:rPr lang="en-GB" sz="1600" b="1" dirty="0" err="1"/>
              <a:t>campweithiau</a:t>
            </a:r>
            <a:r>
              <a:rPr lang="en-GB" sz="1600" b="1" dirty="0"/>
              <a:t> / </a:t>
            </a:r>
            <a:r>
              <a:rPr lang="en-GB" sz="1600" dirty="0"/>
              <a:t>Share masterpieces</a:t>
            </a:r>
          </a:p>
          <a:p>
            <a:endParaRPr lang="en-GB" sz="1600" b="1" dirty="0"/>
          </a:p>
          <a:p>
            <a:endParaRPr lang="en-GB" sz="1600" b="1" dirty="0"/>
          </a:p>
          <a:p>
            <a:r>
              <a:rPr lang="en-GB" sz="1600" b="1" dirty="0" err="1"/>
              <a:t>Cynllunio</a:t>
            </a:r>
            <a:r>
              <a:rPr lang="en-GB" sz="1600" b="1" dirty="0"/>
              <a:t> </a:t>
            </a:r>
            <a:r>
              <a:rPr lang="en-GB" sz="1600" b="1" dirty="0" err="1"/>
              <a:t>ar</a:t>
            </a:r>
            <a:r>
              <a:rPr lang="en-GB" sz="1600" b="1" dirty="0"/>
              <a:t> draws </a:t>
            </a:r>
            <a:r>
              <a:rPr lang="en-GB" sz="1600" b="1" dirty="0" err="1"/>
              <a:t>disgyblaethau’r</a:t>
            </a:r>
            <a:r>
              <a:rPr lang="en-GB" sz="1600" b="1" dirty="0"/>
              <a:t> </a:t>
            </a:r>
            <a:r>
              <a:rPr lang="en-GB" sz="1600" b="1" dirty="0" err="1"/>
              <a:t>Celfyddydau</a:t>
            </a:r>
            <a:r>
              <a:rPr lang="en-GB" sz="1600" b="1" dirty="0"/>
              <a:t> </a:t>
            </a:r>
            <a:r>
              <a:rPr lang="en-GB" sz="1600" b="1" dirty="0" err="1"/>
              <a:t>Mynegiannol</a:t>
            </a:r>
            <a:r>
              <a:rPr lang="en-GB" sz="1600" b="1" dirty="0"/>
              <a:t> </a:t>
            </a:r>
            <a:r>
              <a:rPr lang="en-GB" sz="1600" b="1" dirty="0" err="1"/>
              <a:t>ar</a:t>
            </a:r>
            <a:r>
              <a:rPr lang="en-GB" sz="1600" b="1" dirty="0"/>
              <a:t> </a:t>
            </a:r>
            <a:r>
              <a:rPr lang="en-GB" sz="1600" b="1" dirty="0" err="1"/>
              <a:t>gyfer</a:t>
            </a:r>
            <a:r>
              <a:rPr lang="en-GB" sz="1600" b="1" dirty="0"/>
              <a:t> </a:t>
            </a:r>
            <a:r>
              <a:rPr lang="en-GB" sz="1600" b="1" dirty="0" err="1"/>
              <a:t>Dydd</a:t>
            </a:r>
            <a:r>
              <a:rPr lang="en-GB" sz="1600" b="1" dirty="0"/>
              <a:t> </a:t>
            </a:r>
            <a:r>
              <a:rPr lang="en-GB" sz="1600" b="1" dirty="0" err="1"/>
              <a:t>Gwyl</a:t>
            </a:r>
            <a:r>
              <a:rPr lang="en-GB" sz="1600" b="1" dirty="0"/>
              <a:t> Dewi</a:t>
            </a:r>
          </a:p>
          <a:p>
            <a:r>
              <a:rPr lang="en-GB" dirty="0"/>
              <a:t>Plan across the EA disciplines on the theme ‘St. David’s Day’.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58889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44C197-3FBD-52AC-D3AE-0B31A8F349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2423" y="184795"/>
            <a:ext cx="8610600" cy="1293028"/>
          </a:xfrm>
        </p:spPr>
        <p:txBody>
          <a:bodyPr/>
          <a:lstStyle/>
          <a:p>
            <a:br>
              <a:rPr lang="en-GB" dirty="0"/>
            </a:br>
            <a:r>
              <a:rPr lang="en-GB" sz="1600" dirty="0" err="1"/>
              <a:t>Gwnewch</a:t>
            </a:r>
            <a:r>
              <a:rPr lang="en-GB" sz="1600" dirty="0"/>
              <a:t> </a:t>
            </a:r>
            <a:r>
              <a:rPr lang="en-GB" sz="1600" dirty="0" err="1"/>
              <a:t>nodyn</a:t>
            </a:r>
            <a:r>
              <a:rPr lang="en-GB" sz="1600" dirty="0"/>
              <a:t>/ </a:t>
            </a:r>
            <a:r>
              <a:rPr lang="en-GB" sz="1600" dirty="0" err="1"/>
              <a:t>maKE</a:t>
            </a:r>
            <a:r>
              <a:rPr lang="en-GB" sz="1600" dirty="0"/>
              <a:t> A NOTE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5F6D99C-A648-ECEC-975E-B2B8735C1D31}"/>
              </a:ext>
            </a:extLst>
          </p:cNvPr>
          <p:cNvSpPr txBox="1"/>
          <p:nvPr/>
        </p:nvSpPr>
        <p:spPr>
          <a:xfrm>
            <a:off x="4149394" y="486918"/>
            <a:ext cx="410708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CYNLLUN TYMOR BYR (</a:t>
            </a:r>
            <a:r>
              <a:rPr lang="en-GB" dirty="0" err="1"/>
              <a:t>Cryno</a:t>
            </a:r>
            <a:r>
              <a:rPr lang="en-GB" dirty="0"/>
              <a:t>)</a:t>
            </a:r>
          </a:p>
          <a:p>
            <a:r>
              <a:rPr lang="en-GB" dirty="0"/>
              <a:t>SHORT TERM PLANNING (Brief)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49AC399-BEED-F1E7-B5BD-8E6FE220DACF}"/>
              </a:ext>
            </a:extLst>
          </p:cNvPr>
          <p:cNvSpPr txBox="1"/>
          <p:nvPr/>
        </p:nvSpPr>
        <p:spPr>
          <a:xfrm>
            <a:off x="264596" y="422454"/>
            <a:ext cx="26048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solidFill>
                  <a:schemeClr val="bg1"/>
                </a:solidFill>
              </a:rPr>
              <a:t>Dewiswch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r>
              <a:rPr lang="en-GB" b="1" dirty="0" err="1">
                <a:solidFill>
                  <a:schemeClr val="bg1"/>
                </a:solidFill>
              </a:rPr>
              <a:t>thema</a:t>
            </a:r>
            <a:r>
              <a:rPr lang="en-GB" b="1" dirty="0">
                <a:solidFill>
                  <a:schemeClr val="bg1"/>
                </a:solidFill>
              </a:rPr>
              <a:t> / Choose a theme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0AB7428-04FB-61CC-53F1-5D7CF0AD7465}"/>
              </a:ext>
            </a:extLst>
          </p:cNvPr>
          <p:cNvSpPr txBox="1"/>
          <p:nvPr/>
        </p:nvSpPr>
        <p:spPr>
          <a:xfrm>
            <a:off x="4916770" y="1899832"/>
            <a:ext cx="29825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solidFill>
                  <a:srgbClr val="92D050"/>
                </a:solidFill>
              </a:rPr>
              <a:t>Bwriad</a:t>
            </a:r>
            <a:r>
              <a:rPr lang="en-GB" b="1" dirty="0">
                <a:solidFill>
                  <a:srgbClr val="92D050"/>
                </a:solidFill>
              </a:rPr>
              <a:t> </a:t>
            </a:r>
            <a:r>
              <a:rPr lang="en-GB" b="1" dirty="0" err="1">
                <a:solidFill>
                  <a:srgbClr val="92D050"/>
                </a:solidFill>
              </a:rPr>
              <a:t>Dysgu</a:t>
            </a:r>
            <a:r>
              <a:rPr lang="en-GB" b="1" dirty="0">
                <a:solidFill>
                  <a:srgbClr val="92D050"/>
                </a:solidFill>
              </a:rPr>
              <a:t> (BD)</a:t>
            </a:r>
          </a:p>
          <a:p>
            <a:r>
              <a:rPr lang="en-GB" b="1" dirty="0">
                <a:solidFill>
                  <a:srgbClr val="92D050"/>
                </a:solidFill>
              </a:rPr>
              <a:t>Learning Intention (LI)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71BA23D-FEE3-BB54-7B27-F10C7B0DCE1C}"/>
              </a:ext>
            </a:extLst>
          </p:cNvPr>
          <p:cNvSpPr txBox="1"/>
          <p:nvPr/>
        </p:nvSpPr>
        <p:spPr>
          <a:xfrm>
            <a:off x="7968742" y="3650059"/>
            <a:ext cx="294328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7030A0"/>
                </a:solidFill>
              </a:rPr>
              <a:t>Y </a:t>
            </a:r>
            <a:r>
              <a:rPr lang="en-GB" b="1" dirty="0" err="1">
                <a:solidFill>
                  <a:srgbClr val="7030A0"/>
                </a:solidFill>
              </a:rPr>
              <a:t>Brif</a:t>
            </a:r>
            <a:r>
              <a:rPr lang="en-GB" b="1" dirty="0">
                <a:solidFill>
                  <a:srgbClr val="7030A0"/>
                </a:solidFill>
              </a:rPr>
              <a:t> </a:t>
            </a:r>
            <a:r>
              <a:rPr lang="en-GB" b="1" dirty="0" err="1">
                <a:solidFill>
                  <a:srgbClr val="7030A0"/>
                </a:solidFill>
              </a:rPr>
              <a:t>Weithgaredd</a:t>
            </a:r>
            <a:endParaRPr lang="en-GB" b="1" dirty="0">
              <a:solidFill>
                <a:srgbClr val="7030A0"/>
              </a:solidFill>
            </a:endParaRPr>
          </a:p>
          <a:p>
            <a:r>
              <a:rPr lang="en-GB" b="1" dirty="0">
                <a:solidFill>
                  <a:srgbClr val="7030A0"/>
                </a:solidFill>
              </a:rPr>
              <a:t>Main Activity</a:t>
            </a:r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4251432-F382-CC00-E139-588201C70DE2}"/>
              </a:ext>
            </a:extLst>
          </p:cNvPr>
          <p:cNvSpPr txBox="1"/>
          <p:nvPr/>
        </p:nvSpPr>
        <p:spPr>
          <a:xfrm>
            <a:off x="9306686" y="2460291"/>
            <a:ext cx="16053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solidFill>
                  <a:srgbClr val="FFFF00"/>
                </a:solidFill>
              </a:rPr>
              <a:t>Cyflwyniad</a:t>
            </a:r>
            <a:endParaRPr lang="en-GB" b="1" dirty="0">
              <a:solidFill>
                <a:srgbClr val="FFFF00"/>
              </a:solidFill>
            </a:endParaRPr>
          </a:p>
          <a:p>
            <a:r>
              <a:rPr lang="en-GB" b="1" dirty="0">
                <a:solidFill>
                  <a:srgbClr val="FFFF00"/>
                </a:solidFill>
              </a:rPr>
              <a:t>Starter</a:t>
            </a:r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523A578-4260-E01F-C41B-64BFC4F475EC}"/>
              </a:ext>
            </a:extLst>
          </p:cNvPr>
          <p:cNvSpPr txBox="1"/>
          <p:nvPr/>
        </p:nvSpPr>
        <p:spPr>
          <a:xfrm>
            <a:off x="7968743" y="1391951"/>
            <a:ext cx="38123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solidFill>
                  <a:srgbClr val="92D050"/>
                </a:solidFill>
              </a:rPr>
              <a:t>Meini</a:t>
            </a:r>
            <a:r>
              <a:rPr lang="en-GB" b="1" dirty="0">
                <a:solidFill>
                  <a:srgbClr val="92D050"/>
                </a:solidFill>
              </a:rPr>
              <a:t> </a:t>
            </a:r>
            <a:r>
              <a:rPr lang="en-GB" b="1" dirty="0" err="1">
                <a:solidFill>
                  <a:srgbClr val="92D050"/>
                </a:solidFill>
              </a:rPr>
              <a:t>Prawf</a:t>
            </a:r>
            <a:r>
              <a:rPr lang="en-GB" b="1" dirty="0">
                <a:solidFill>
                  <a:srgbClr val="92D050"/>
                </a:solidFill>
              </a:rPr>
              <a:t> </a:t>
            </a:r>
            <a:r>
              <a:rPr lang="en-GB" b="1" dirty="0" err="1">
                <a:solidFill>
                  <a:srgbClr val="92D050"/>
                </a:solidFill>
              </a:rPr>
              <a:t>Llwyddiant</a:t>
            </a:r>
            <a:r>
              <a:rPr lang="en-GB" b="1" dirty="0">
                <a:solidFill>
                  <a:srgbClr val="92D050"/>
                </a:solidFill>
              </a:rPr>
              <a:t> (</a:t>
            </a:r>
            <a:r>
              <a:rPr lang="en-GB" b="1" dirty="0" err="1">
                <a:solidFill>
                  <a:srgbClr val="92D050"/>
                </a:solidFill>
              </a:rPr>
              <a:t>MPLl</a:t>
            </a:r>
            <a:r>
              <a:rPr lang="en-GB" b="1" dirty="0">
                <a:solidFill>
                  <a:srgbClr val="92D050"/>
                </a:solidFill>
              </a:rPr>
              <a:t>)</a:t>
            </a:r>
          </a:p>
          <a:p>
            <a:r>
              <a:rPr lang="en-GB" b="1" dirty="0">
                <a:solidFill>
                  <a:srgbClr val="92D050"/>
                </a:solidFill>
              </a:rPr>
              <a:t>Success Criteria (SC)</a:t>
            </a:r>
          </a:p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5BDB2B2-9C5E-F094-114A-0CC998FE3C74}"/>
              </a:ext>
            </a:extLst>
          </p:cNvPr>
          <p:cNvSpPr txBox="1"/>
          <p:nvPr/>
        </p:nvSpPr>
        <p:spPr>
          <a:xfrm>
            <a:off x="5366724" y="4253625"/>
            <a:ext cx="157261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FF00"/>
                </a:solidFill>
              </a:rPr>
              <a:t>Clo </a:t>
            </a:r>
          </a:p>
          <a:p>
            <a:r>
              <a:rPr lang="en-GB" b="1" dirty="0">
                <a:solidFill>
                  <a:srgbClr val="FFFF00"/>
                </a:solidFill>
              </a:rPr>
              <a:t>Plenary</a:t>
            </a:r>
          </a:p>
          <a:p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EBA0319-4083-F96A-90F1-65462E4DABBD}"/>
              </a:ext>
            </a:extLst>
          </p:cNvPr>
          <p:cNvSpPr txBox="1"/>
          <p:nvPr/>
        </p:nvSpPr>
        <p:spPr>
          <a:xfrm>
            <a:off x="438967" y="1954631"/>
            <a:ext cx="248234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B0F0"/>
                </a:solidFill>
              </a:rPr>
              <a:t>5 </a:t>
            </a:r>
            <a:r>
              <a:rPr lang="en-GB" b="1" dirty="0" err="1">
                <a:solidFill>
                  <a:srgbClr val="00B0F0"/>
                </a:solidFill>
              </a:rPr>
              <a:t>disgyblaeth</a:t>
            </a:r>
            <a:r>
              <a:rPr lang="en-GB" b="1" dirty="0">
                <a:solidFill>
                  <a:srgbClr val="00B0F0"/>
                </a:solidFill>
              </a:rPr>
              <a:t> disciplines</a:t>
            </a:r>
          </a:p>
          <a:p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B46FE43-5F68-94E9-2963-DE1D4BCB7B0F}"/>
              </a:ext>
            </a:extLst>
          </p:cNvPr>
          <p:cNvSpPr txBox="1"/>
          <p:nvPr/>
        </p:nvSpPr>
        <p:spPr>
          <a:xfrm>
            <a:off x="2544051" y="2756761"/>
            <a:ext cx="149034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solidFill>
                  <a:srgbClr val="7030A0"/>
                </a:solidFill>
              </a:rPr>
              <a:t>AdnoddauResources</a:t>
            </a:r>
            <a:endParaRPr lang="en-GB" b="1" dirty="0">
              <a:solidFill>
                <a:srgbClr val="7030A0"/>
              </a:solidFill>
            </a:endParaRPr>
          </a:p>
          <a:p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661FA20-0D78-F261-AEBB-92610745EE17}"/>
              </a:ext>
            </a:extLst>
          </p:cNvPr>
          <p:cNvSpPr txBox="1"/>
          <p:nvPr/>
        </p:nvSpPr>
        <p:spPr>
          <a:xfrm>
            <a:off x="646065" y="4461025"/>
            <a:ext cx="338832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solidFill>
                  <a:srgbClr val="FF0000"/>
                </a:solidFill>
              </a:rPr>
              <a:t>Themau</a:t>
            </a:r>
            <a:r>
              <a:rPr lang="en-GB" b="1" dirty="0">
                <a:solidFill>
                  <a:srgbClr val="FF0000"/>
                </a:solidFill>
              </a:rPr>
              <a:t> </a:t>
            </a:r>
            <a:r>
              <a:rPr lang="en-GB" b="1" dirty="0" err="1">
                <a:solidFill>
                  <a:srgbClr val="FF0000"/>
                </a:solidFill>
              </a:rPr>
              <a:t>Trawsgwricwlaidd</a:t>
            </a:r>
            <a:endParaRPr lang="en-GB" b="1" dirty="0">
              <a:solidFill>
                <a:srgbClr val="FF0000"/>
              </a:solidFill>
            </a:endParaRPr>
          </a:p>
          <a:p>
            <a:r>
              <a:rPr lang="en-GB" b="1" dirty="0">
                <a:solidFill>
                  <a:srgbClr val="FF0000"/>
                </a:solidFill>
              </a:rPr>
              <a:t>Cross-Curricular themes</a:t>
            </a:r>
          </a:p>
          <a:p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8B780C5-BA88-8F07-598B-69A945A75DF0}"/>
              </a:ext>
            </a:extLst>
          </p:cNvPr>
          <p:cNvSpPr txBox="1"/>
          <p:nvPr/>
        </p:nvSpPr>
        <p:spPr>
          <a:xfrm>
            <a:off x="7090808" y="4908757"/>
            <a:ext cx="460285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solidFill>
                  <a:srgbClr val="7030A0"/>
                </a:solidFill>
              </a:rPr>
              <a:t>Dulliau</a:t>
            </a:r>
            <a:r>
              <a:rPr lang="en-GB" b="1" dirty="0">
                <a:solidFill>
                  <a:srgbClr val="7030A0"/>
                </a:solidFill>
              </a:rPr>
              <a:t> </a:t>
            </a:r>
            <a:r>
              <a:rPr lang="en-GB" b="1" dirty="0" err="1">
                <a:solidFill>
                  <a:srgbClr val="7030A0"/>
                </a:solidFill>
              </a:rPr>
              <a:t>amrywiol</a:t>
            </a:r>
            <a:r>
              <a:rPr lang="en-GB" b="1" dirty="0">
                <a:solidFill>
                  <a:srgbClr val="7030A0"/>
                </a:solidFill>
              </a:rPr>
              <a:t> o </a:t>
            </a:r>
            <a:r>
              <a:rPr lang="en-GB" b="1" dirty="0" err="1">
                <a:solidFill>
                  <a:srgbClr val="7030A0"/>
                </a:solidFill>
              </a:rPr>
              <a:t>addysgu</a:t>
            </a:r>
            <a:r>
              <a:rPr lang="en-GB" b="1" dirty="0">
                <a:solidFill>
                  <a:srgbClr val="7030A0"/>
                </a:solidFill>
              </a:rPr>
              <a:t> a </a:t>
            </a:r>
            <a:r>
              <a:rPr lang="en-GB" b="1" dirty="0" err="1">
                <a:solidFill>
                  <a:srgbClr val="7030A0"/>
                </a:solidFill>
              </a:rPr>
              <a:t>dysgu</a:t>
            </a:r>
            <a:endParaRPr lang="en-GB" b="1" dirty="0">
              <a:solidFill>
                <a:srgbClr val="7030A0"/>
              </a:solidFill>
            </a:endParaRPr>
          </a:p>
          <a:p>
            <a:r>
              <a:rPr lang="en-GB" b="1" dirty="0">
                <a:solidFill>
                  <a:srgbClr val="7030A0"/>
                </a:solidFill>
              </a:rPr>
              <a:t>Blended Learning/Teaching</a:t>
            </a:r>
          </a:p>
          <a:p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F6C5760-B179-1E8C-3C09-3D704336814B}"/>
              </a:ext>
            </a:extLst>
          </p:cNvPr>
          <p:cNvSpPr txBox="1"/>
          <p:nvPr/>
        </p:nvSpPr>
        <p:spPr>
          <a:xfrm>
            <a:off x="5486401" y="5961086"/>
            <a:ext cx="410708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solidFill>
                  <a:srgbClr val="FFFF00"/>
                </a:solidFill>
              </a:rPr>
              <a:t>Adeiladu</a:t>
            </a:r>
            <a:r>
              <a:rPr lang="en-GB" b="1" dirty="0">
                <a:solidFill>
                  <a:srgbClr val="FFFF00"/>
                </a:solidFill>
              </a:rPr>
              <a:t> </a:t>
            </a:r>
            <a:r>
              <a:rPr lang="en-GB" b="1" dirty="0" err="1">
                <a:solidFill>
                  <a:srgbClr val="FFFF00"/>
                </a:solidFill>
              </a:rPr>
              <a:t>ar</a:t>
            </a:r>
            <a:r>
              <a:rPr lang="en-GB" b="1" dirty="0">
                <a:solidFill>
                  <a:srgbClr val="FFFF00"/>
                </a:solidFill>
              </a:rPr>
              <a:t> </a:t>
            </a:r>
            <a:r>
              <a:rPr lang="en-GB" b="1" dirty="0" err="1">
                <a:solidFill>
                  <a:srgbClr val="FFFF00"/>
                </a:solidFill>
              </a:rPr>
              <a:t>wybodaeth</a:t>
            </a:r>
            <a:r>
              <a:rPr lang="en-GB" b="1" dirty="0">
                <a:solidFill>
                  <a:srgbClr val="FFFF00"/>
                </a:solidFill>
              </a:rPr>
              <a:t> </a:t>
            </a:r>
            <a:r>
              <a:rPr lang="en-GB" b="1" dirty="0" err="1">
                <a:solidFill>
                  <a:srgbClr val="FFFF00"/>
                </a:solidFill>
              </a:rPr>
              <a:t>blaenorol</a:t>
            </a:r>
            <a:endParaRPr lang="en-GB" b="1" dirty="0">
              <a:solidFill>
                <a:srgbClr val="FFFF00"/>
              </a:solidFill>
            </a:endParaRPr>
          </a:p>
          <a:p>
            <a:r>
              <a:rPr lang="en-GB" b="1" dirty="0">
                <a:solidFill>
                  <a:srgbClr val="FFFF00"/>
                </a:solidFill>
              </a:rPr>
              <a:t>Build on previous knowledge</a:t>
            </a:r>
          </a:p>
          <a:p>
            <a:endParaRPr lang="en-GB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2ABCDC1-5CBB-FE1F-85F2-9F797B232285}"/>
              </a:ext>
            </a:extLst>
          </p:cNvPr>
          <p:cNvSpPr txBox="1"/>
          <p:nvPr/>
        </p:nvSpPr>
        <p:spPr>
          <a:xfrm>
            <a:off x="2055998" y="5961087"/>
            <a:ext cx="338832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solidFill>
                  <a:srgbClr val="FF0000"/>
                </a:solidFill>
              </a:rPr>
              <a:t>Cwricwlwm</a:t>
            </a:r>
            <a:r>
              <a:rPr lang="en-GB" b="1" dirty="0">
                <a:solidFill>
                  <a:srgbClr val="FF0000"/>
                </a:solidFill>
              </a:rPr>
              <a:t> </a:t>
            </a:r>
            <a:r>
              <a:rPr lang="en-GB" b="1" dirty="0" err="1">
                <a:solidFill>
                  <a:srgbClr val="FF0000"/>
                </a:solidFill>
              </a:rPr>
              <a:t>i</a:t>
            </a:r>
            <a:r>
              <a:rPr lang="en-GB" b="1" dirty="0">
                <a:solidFill>
                  <a:srgbClr val="FF0000"/>
                </a:solidFill>
              </a:rPr>
              <a:t> </a:t>
            </a:r>
            <a:r>
              <a:rPr lang="en-GB" b="1" dirty="0" err="1">
                <a:solidFill>
                  <a:srgbClr val="FF0000"/>
                </a:solidFill>
              </a:rPr>
              <a:t>Gymru</a:t>
            </a:r>
            <a:endParaRPr lang="en-GB" b="1" dirty="0">
              <a:solidFill>
                <a:srgbClr val="FF0000"/>
              </a:solidFill>
            </a:endParaRPr>
          </a:p>
          <a:p>
            <a:r>
              <a:rPr lang="en-GB" b="1" dirty="0">
                <a:solidFill>
                  <a:srgbClr val="FF0000"/>
                </a:solidFill>
              </a:rPr>
              <a:t>Curriculum for Wales</a:t>
            </a:r>
          </a:p>
          <a:p>
            <a:endParaRPr lang="en-GB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EE29DEF-7E97-E046-1348-45F4805622B1}"/>
              </a:ext>
            </a:extLst>
          </p:cNvPr>
          <p:cNvSpPr txBox="1"/>
          <p:nvPr/>
        </p:nvSpPr>
        <p:spPr>
          <a:xfrm>
            <a:off x="2586125" y="1059192"/>
            <a:ext cx="211268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 err="1">
                <a:solidFill>
                  <a:srgbClr val="92D050"/>
                </a:solidFill>
              </a:rPr>
              <a:t>MDaPh</a:t>
            </a:r>
            <a:r>
              <a:rPr lang="en-GB" sz="1200" b="1" dirty="0">
                <a:solidFill>
                  <a:srgbClr val="92D050"/>
                </a:solidFill>
              </a:rPr>
              <a:t> DHB</a:t>
            </a:r>
          </a:p>
          <a:p>
            <a:r>
              <a:rPr lang="en-GB" sz="1200" b="1" dirty="0">
                <a:solidFill>
                  <a:srgbClr val="92D050"/>
                </a:solidFill>
              </a:rPr>
              <a:t>Cam </a:t>
            </a:r>
            <a:r>
              <a:rPr lang="en-GB" sz="1200" b="1" dirty="0" err="1">
                <a:solidFill>
                  <a:srgbClr val="92D050"/>
                </a:solidFill>
              </a:rPr>
              <a:t>Cynnydd</a:t>
            </a:r>
            <a:r>
              <a:rPr lang="en-GB" sz="1200" b="1" dirty="0">
                <a:solidFill>
                  <a:srgbClr val="92D050"/>
                </a:solidFill>
              </a:rPr>
              <a:t> (DS)</a:t>
            </a:r>
          </a:p>
          <a:p>
            <a:r>
              <a:rPr lang="en-GB" sz="1200" b="1" dirty="0" err="1">
                <a:solidFill>
                  <a:srgbClr val="92D050"/>
                </a:solidFill>
              </a:rPr>
              <a:t>AoLE</a:t>
            </a:r>
            <a:r>
              <a:rPr lang="en-GB" sz="1200" b="1" dirty="0">
                <a:solidFill>
                  <a:srgbClr val="92D050"/>
                </a:solidFill>
              </a:rPr>
              <a:t> – WMS</a:t>
            </a:r>
          </a:p>
          <a:p>
            <a:r>
              <a:rPr lang="en-GB" sz="1200" b="1" dirty="0">
                <a:solidFill>
                  <a:srgbClr val="92D050"/>
                </a:solidFill>
              </a:rPr>
              <a:t>Progression Step (FL)</a:t>
            </a:r>
          </a:p>
        </p:txBody>
      </p:sp>
    </p:spTree>
    <p:extLst>
      <p:ext uri="{BB962C8B-B14F-4D97-AF65-F5344CB8AC3E}">
        <p14:creationId xmlns:p14="http://schemas.microsoft.com/office/powerpoint/2010/main" val="28523994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5F6D99C-A648-ECEC-975E-B2B8735C1D31}"/>
              </a:ext>
            </a:extLst>
          </p:cNvPr>
          <p:cNvSpPr txBox="1"/>
          <p:nvPr/>
        </p:nvSpPr>
        <p:spPr>
          <a:xfrm>
            <a:off x="79706" y="89343"/>
            <a:ext cx="475969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The 5 Disciplines of Expressive Arts</a:t>
            </a:r>
          </a:p>
          <a:p>
            <a:pPr algn="ctr"/>
            <a:r>
              <a:rPr lang="en-GB" dirty="0"/>
              <a:t>Mid/Long term plan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49AC399-BEED-F1E7-B5BD-8E6FE220DACF}"/>
              </a:ext>
            </a:extLst>
          </p:cNvPr>
          <p:cNvSpPr txBox="1"/>
          <p:nvPr/>
        </p:nvSpPr>
        <p:spPr>
          <a:xfrm>
            <a:off x="3966723" y="2624768"/>
            <a:ext cx="3592857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/>
              <a:t>THEMA / Theme</a:t>
            </a:r>
          </a:p>
          <a:p>
            <a:pPr algn="ctr"/>
            <a:r>
              <a:rPr lang="en-GB" sz="1600" dirty="0" err="1"/>
              <a:t>Blwyddyn</a:t>
            </a:r>
            <a:r>
              <a:rPr lang="en-GB" sz="1600" dirty="0"/>
              <a:t> Newydd </a:t>
            </a:r>
            <a:r>
              <a:rPr lang="en-GB" sz="1600" dirty="0" err="1"/>
              <a:t>Tsieiniaidd</a:t>
            </a:r>
            <a:endParaRPr lang="en-GB" sz="1600" dirty="0"/>
          </a:p>
          <a:p>
            <a:pPr algn="ctr"/>
            <a:r>
              <a:rPr lang="en-GB" sz="1600" dirty="0"/>
              <a:t>Chinese New Year</a:t>
            </a:r>
          </a:p>
          <a:p>
            <a:pPr algn="ctr"/>
            <a:r>
              <a:rPr lang="en-GB" sz="1600" dirty="0"/>
              <a:t>Sad 10fed o </a:t>
            </a:r>
            <a:r>
              <a:rPr lang="en-GB" sz="1600" dirty="0" err="1"/>
              <a:t>Chwefror</a:t>
            </a:r>
            <a:endParaRPr lang="en-GB" sz="1600" dirty="0"/>
          </a:p>
          <a:p>
            <a:pPr algn="ctr"/>
            <a:r>
              <a:rPr lang="en-GB" sz="1600" dirty="0"/>
              <a:t>Sat 10</a:t>
            </a:r>
            <a:r>
              <a:rPr lang="en-GB" sz="1600" baseline="30000" dirty="0"/>
              <a:t>th</a:t>
            </a:r>
            <a:r>
              <a:rPr lang="en-GB" sz="1600" dirty="0"/>
              <a:t> February</a:t>
            </a:r>
          </a:p>
          <a:p>
            <a:endParaRPr lang="en-GB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223F044-FA2A-FDA2-1584-F2073C91CA50}"/>
              </a:ext>
            </a:extLst>
          </p:cNvPr>
          <p:cNvSpPr txBox="1"/>
          <p:nvPr/>
        </p:nvSpPr>
        <p:spPr>
          <a:xfrm>
            <a:off x="73513" y="812898"/>
            <a:ext cx="402223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 err="1"/>
              <a:t>CerddoriaethMusic</a:t>
            </a:r>
            <a:endParaRPr lang="en-GB" sz="1400" b="1" dirty="0"/>
          </a:p>
          <a:p>
            <a:r>
              <a:rPr lang="en-GB" sz="1400" dirty="0"/>
              <a:t>The 12 Chinese Zodiac Song</a:t>
            </a:r>
          </a:p>
          <a:p>
            <a:r>
              <a:rPr lang="en-GB" sz="1400" b="1" dirty="0">
                <a:hlinkClick r:id="rId2"/>
              </a:rPr>
              <a:t>https://youtu.be/8FsoHQb_aK0?si=67Yab4YBy2EpigJx</a:t>
            </a:r>
            <a:endParaRPr lang="en-GB" sz="1400" b="1" dirty="0"/>
          </a:p>
          <a:p>
            <a:endParaRPr lang="en-GB" sz="1400" b="1" dirty="0"/>
          </a:p>
          <a:p>
            <a:r>
              <a:rPr lang="en-GB" sz="1400" b="1" dirty="0">
                <a:hlinkClick r:id="rId3"/>
              </a:rPr>
              <a:t>https://youtu.be/by5sTzh67fU?si=8k5havA21cLGQPbr</a:t>
            </a:r>
            <a:endParaRPr lang="en-GB" sz="1400" b="1" dirty="0"/>
          </a:p>
          <a:p>
            <a:r>
              <a:rPr lang="en-GB" sz="1400" dirty="0"/>
              <a:t>(Chinese New Year Dragon)</a:t>
            </a:r>
          </a:p>
          <a:p>
            <a:endParaRPr lang="en-GB" sz="1600" b="1" dirty="0"/>
          </a:p>
          <a:p>
            <a:endParaRPr lang="en-GB" sz="1600" b="1" dirty="0"/>
          </a:p>
          <a:p>
            <a:endParaRPr lang="en-GB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64FB824-C9B8-183E-6DDB-F188A9E7F408}"/>
              </a:ext>
            </a:extLst>
          </p:cNvPr>
          <p:cNvSpPr txBox="1"/>
          <p:nvPr/>
        </p:nvSpPr>
        <p:spPr>
          <a:xfrm>
            <a:off x="209431" y="2692550"/>
            <a:ext cx="3317271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/>
              <a:t>DAWNS / DANCE</a:t>
            </a:r>
          </a:p>
          <a:p>
            <a:r>
              <a:rPr lang="en-GB" sz="1200" dirty="0"/>
              <a:t>The Dragon Dance</a:t>
            </a:r>
          </a:p>
          <a:p>
            <a:r>
              <a:rPr lang="en-GB" sz="1200" b="1" dirty="0">
                <a:hlinkClick r:id="rId4"/>
              </a:rPr>
              <a:t>https://youtu.be/HIM3MqLFlFo?si=R__Hi4FduYgyLaiq</a:t>
            </a:r>
            <a:endParaRPr lang="en-GB" sz="1200" b="1" dirty="0"/>
          </a:p>
          <a:p>
            <a:endParaRPr lang="en-GB" sz="1200" b="1" dirty="0"/>
          </a:p>
          <a:p>
            <a:r>
              <a:rPr lang="en-GB" sz="1200" b="1" dirty="0">
                <a:hlinkClick r:id="rId5"/>
              </a:rPr>
              <a:t>https://youtu.be/P_l9AdCH2oM?si=OAE59sGqITVGFHMq</a:t>
            </a:r>
            <a:r>
              <a:rPr lang="en-GB" sz="1200" b="1" dirty="0"/>
              <a:t> </a:t>
            </a:r>
          </a:p>
          <a:p>
            <a:endParaRPr lang="en-GB" b="1" dirty="0"/>
          </a:p>
          <a:p>
            <a:endParaRPr lang="en-GB" b="1" dirty="0"/>
          </a:p>
          <a:p>
            <a:endParaRPr lang="en-GB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F579B66-F9A7-FCB1-C9D2-0BFF4538DAEC}"/>
              </a:ext>
            </a:extLst>
          </p:cNvPr>
          <p:cNvSpPr txBox="1"/>
          <p:nvPr/>
        </p:nvSpPr>
        <p:spPr>
          <a:xfrm>
            <a:off x="4089557" y="362477"/>
            <a:ext cx="3592858" cy="2154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DRAMA</a:t>
            </a:r>
          </a:p>
          <a:p>
            <a:endParaRPr lang="en-GB" b="1" dirty="0"/>
          </a:p>
          <a:p>
            <a:r>
              <a:rPr lang="en-GB" sz="1400" dirty="0">
                <a:hlinkClick r:id="rId6"/>
              </a:rPr>
              <a:t>https://youtu.be/WPWJQsbDuNA?si=5debNDX7J7uV4WjO</a:t>
            </a:r>
            <a:endParaRPr lang="en-GB" sz="1400" dirty="0"/>
          </a:p>
          <a:p>
            <a:r>
              <a:rPr lang="en-GB" sz="1400" dirty="0"/>
              <a:t>(The Story of the Chinese New Year, The Great Race.</a:t>
            </a:r>
          </a:p>
          <a:p>
            <a:endParaRPr lang="en-GB" sz="1400" dirty="0"/>
          </a:p>
          <a:p>
            <a:r>
              <a:rPr lang="en-GB" sz="1400" dirty="0"/>
              <a:t>Guess who? (12 animals) Sounds/Expression/Sentence Structure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A13F69E-516D-B72B-A79D-4CAEB9CC93CE}"/>
              </a:ext>
            </a:extLst>
          </p:cNvPr>
          <p:cNvSpPr txBox="1"/>
          <p:nvPr/>
        </p:nvSpPr>
        <p:spPr>
          <a:xfrm>
            <a:off x="7778950" y="812898"/>
            <a:ext cx="4333344" cy="7602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/>
              <a:t>Celf</a:t>
            </a:r>
            <a:r>
              <a:rPr lang="en-GB" b="1" dirty="0"/>
              <a:t> / Art</a:t>
            </a:r>
          </a:p>
          <a:p>
            <a:r>
              <a:rPr lang="en-GB" sz="1400" dirty="0"/>
              <a:t>Paper Lanterns</a:t>
            </a:r>
          </a:p>
          <a:p>
            <a:r>
              <a:rPr lang="en-GB" sz="1400" dirty="0">
                <a:hlinkClick r:id="rId7"/>
              </a:rPr>
              <a:t>https://youtu.be/CeZKYGmuZn0?si=uA-h0SM_9QoGXwGL</a:t>
            </a:r>
            <a:r>
              <a:rPr lang="en-GB" sz="1400" dirty="0"/>
              <a:t> </a:t>
            </a:r>
          </a:p>
          <a:p>
            <a:endParaRPr lang="en-GB" sz="1400" dirty="0"/>
          </a:p>
          <a:p>
            <a:r>
              <a:rPr lang="en-GB" sz="1400" u="sng" dirty="0"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Lanterns and symbols</a:t>
            </a:r>
          </a:p>
          <a:p>
            <a:r>
              <a:rPr lang="en-GB" sz="1400" dirty="0">
                <a:solidFill>
                  <a:srgbClr val="F0532B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https://youtu.be/0ZfxYo77Hvk?si=nCoSMOewVhBwWvYk</a:t>
            </a:r>
            <a:endParaRPr lang="en-GB" sz="1400" dirty="0">
              <a:solidFill>
                <a:srgbClr val="F0532B"/>
              </a:solidFill>
            </a:endParaRPr>
          </a:p>
          <a:p>
            <a:endParaRPr lang="en-GB" sz="1400" dirty="0">
              <a:solidFill>
                <a:srgbClr val="F0532B"/>
              </a:solidFill>
            </a:endParaRPr>
          </a:p>
          <a:p>
            <a:r>
              <a:rPr lang="en-GB" sz="1400" dirty="0"/>
              <a:t>Fire Crackers</a:t>
            </a:r>
          </a:p>
          <a:p>
            <a:r>
              <a:rPr lang="en-GB" sz="1400" dirty="0">
                <a:hlinkClick r:id="rId9"/>
              </a:rPr>
              <a:t>https://youtu.be/aH9pDqn1F2U?si=YxZTVu22jQBZfozT</a:t>
            </a:r>
            <a:r>
              <a:rPr lang="en-GB" sz="1400" dirty="0"/>
              <a:t> </a:t>
            </a:r>
          </a:p>
          <a:p>
            <a:endParaRPr lang="en-GB" sz="1400" dirty="0"/>
          </a:p>
          <a:p>
            <a:r>
              <a:rPr lang="en-GB" sz="1400" dirty="0"/>
              <a:t>Colourful Lantern</a:t>
            </a:r>
          </a:p>
          <a:p>
            <a:r>
              <a:rPr lang="en-GB" sz="1400" dirty="0">
                <a:hlinkClick r:id="rId10"/>
              </a:rPr>
              <a:t>https://youtube.com/shorts/mJ3YpOii-Wg?si=ff_bYRrgX2ipcY36</a:t>
            </a:r>
            <a:r>
              <a:rPr lang="en-GB" sz="1400" dirty="0"/>
              <a:t> </a:t>
            </a:r>
          </a:p>
          <a:p>
            <a:endParaRPr lang="en-GB" sz="1400" dirty="0"/>
          </a:p>
          <a:p>
            <a:r>
              <a:rPr lang="en-GB" sz="1400" dirty="0"/>
              <a:t>Monkey Drum</a:t>
            </a:r>
          </a:p>
          <a:p>
            <a:r>
              <a:rPr lang="en-GB" sz="1400" dirty="0">
                <a:hlinkClick r:id="rId11"/>
              </a:rPr>
              <a:t>https://youtu.be/MPlHcRj_bvg?si=yoYeevXeI_iNU6Pz</a:t>
            </a:r>
            <a:endParaRPr lang="en-GB" sz="1400" dirty="0"/>
          </a:p>
          <a:p>
            <a:endParaRPr lang="en-GB" sz="1400" dirty="0"/>
          </a:p>
          <a:p>
            <a:r>
              <a:rPr lang="en-GB" sz="1400" dirty="0"/>
              <a:t>Fan</a:t>
            </a:r>
          </a:p>
          <a:p>
            <a:r>
              <a:rPr lang="en-GB" sz="1400" dirty="0">
                <a:hlinkClick r:id="rId12"/>
              </a:rPr>
              <a:t>https://youtu.be/TI-pdBfOdcQ?si=2B4Pb_czozwGMHR_</a:t>
            </a:r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en-GB" b="1" dirty="0"/>
          </a:p>
          <a:p>
            <a:endParaRPr lang="en-GB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12D83C4-86CA-582A-F031-A59F633A756D}"/>
              </a:ext>
            </a:extLst>
          </p:cNvPr>
          <p:cNvSpPr txBox="1"/>
          <p:nvPr/>
        </p:nvSpPr>
        <p:spPr>
          <a:xfrm>
            <a:off x="2870355" y="3967890"/>
            <a:ext cx="4759695" cy="3077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/>
              <a:t>Ffilm</a:t>
            </a:r>
            <a:r>
              <a:rPr lang="en-GB" b="1" dirty="0"/>
              <a:t> </a:t>
            </a:r>
            <a:r>
              <a:rPr lang="en-GB" b="1" dirty="0" err="1"/>
              <a:t>a’r</a:t>
            </a:r>
            <a:r>
              <a:rPr lang="en-GB" b="1" dirty="0"/>
              <a:t> </a:t>
            </a:r>
            <a:r>
              <a:rPr lang="en-GB" b="1" dirty="0" err="1"/>
              <a:t>Cyfryngau</a:t>
            </a:r>
            <a:r>
              <a:rPr lang="en-GB" b="1" dirty="0"/>
              <a:t> </a:t>
            </a:r>
            <a:r>
              <a:rPr lang="en-GB" b="1" dirty="0" err="1"/>
              <a:t>Digidol</a:t>
            </a:r>
            <a:endParaRPr lang="en-GB" b="1" dirty="0"/>
          </a:p>
          <a:p>
            <a:r>
              <a:rPr lang="en-GB" b="1" dirty="0"/>
              <a:t>Film and Digital Media</a:t>
            </a:r>
          </a:p>
          <a:p>
            <a:r>
              <a:rPr lang="en-GB" sz="1400" dirty="0">
                <a:hlinkClick r:id="rId13"/>
              </a:rPr>
              <a:t>Chinese and Lunar New Year - CBeebies – BBC</a:t>
            </a:r>
            <a:endParaRPr lang="en-GB" sz="1400" dirty="0"/>
          </a:p>
          <a:p>
            <a:endParaRPr lang="en-GB" sz="1400" b="1" dirty="0"/>
          </a:p>
          <a:p>
            <a:r>
              <a:rPr lang="en-GB" sz="1400" dirty="0" err="1">
                <a:hlinkClick r:id="rId14"/>
              </a:rPr>
              <a:t>ScrapColoring</a:t>
            </a:r>
            <a:r>
              <a:rPr lang="en-GB" sz="1400" dirty="0">
                <a:hlinkClick r:id="rId14"/>
              </a:rPr>
              <a:t> - Free Online </a:t>
            </a:r>
            <a:r>
              <a:rPr lang="en-GB" sz="1400" dirty="0" err="1">
                <a:hlinkClick r:id="rId14"/>
              </a:rPr>
              <a:t>Coloring</a:t>
            </a:r>
            <a:r>
              <a:rPr lang="en-GB" sz="1400" dirty="0">
                <a:hlinkClick r:id="rId14"/>
              </a:rPr>
              <a:t> Pages and Printable </a:t>
            </a:r>
            <a:r>
              <a:rPr lang="en-GB" sz="1400" dirty="0" err="1">
                <a:hlinkClick r:id="rId14"/>
              </a:rPr>
              <a:t>Coloring</a:t>
            </a:r>
            <a:r>
              <a:rPr lang="en-GB" sz="1400" dirty="0">
                <a:hlinkClick r:id="rId14"/>
              </a:rPr>
              <a:t> Book</a:t>
            </a:r>
            <a:endParaRPr lang="en-GB" sz="1400" dirty="0"/>
          </a:p>
          <a:p>
            <a:endParaRPr lang="en-GB" sz="1400" b="1" dirty="0"/>
          </a:p>
          <a:p>
            <a:r>
              <a:rPr lang="en-GB" sz="1400" dirty="0" err="1">
                <a:hlinkClick r:id="rId15"/>
              </a:rPr>
              <a:t>Bomomo</a:t>
            </a:r>
            <a:endParaRPr lang="en-GB" sz="1400" dirty="0"/>
          </a:p>
          <a:p>
            <a:endParaRPr lang="en-GB" sz="1400" b="1" dirty="0"/>
          </a:p>
          <a:p>
            <a:r>
              <a:rPr lang="en-GB" sz="1400" dirty="0">
                <a:hlinkClick r:id="rId16"/>
              </a:rPr>
              <a:t>Aminah's World (aminahsworld.org)</a:t>
            </a:r>
            <a:endParaRPr lang="en-GB" sz="1400" dirty="0"/>
          </a:p>
          <a:p>
            <a:endParaRPr lang="en-GB" sz="1400" b="1" dirty="0"/>
          </a:p>
          <a:p>
            <a:r>
              <a:rPr lang="en-GB" sz="1400" dirty="0">
                <a:hlinkClick r:id="rId17"/>
              </a:rPr>
              <a:t>Art for Kids | Toy </a:t>
            </a:r>
            <a:r>
              <a:rPr lang="en-GB" sz="1400" dirty="0" err="1">
                <a:hlinkClick r:id="rId17"/>
              </a:rPr>
              <a:t>Theater</a:t>
            </a:r>
            <a:r>
              <a:rPr lang="en-GB" sz="1400" dirty="0">
                <a:hlinkClick r:id="rId17"/>
              </a:rPr>
              <a:t> Educational Games</a:t>
            </a:r>
            <a:endParaRPr lang="en-GB" sz="1400" b="1" dirty="0"/>
          </a:p>
          <a:p>
            <a:endParaRPr lang="en-GB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7EF97263-ADB0-EB41-7CF8-5BBF59DB6479}"/>
              </a:ext>
            </a:extLst>
          </p:cNvPr>
          <p:cNvSpPr txBox="1"/>
          <p:nvPr/>
        </p:nvSpPr>
        <p:spPr>
          <a:xfrm>
            <a:off x="273241" y="4395787"/>
            <a:ext cx="2248368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Colour Digital Patterns.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Abstract composition.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Choose a digital background and build a collage with various layers.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Building with colour blocks.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Animation.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6575B4F9-DD06-9D1B-DFB4-71BC21C57D00}"/>
              </a:ext>
            </a:extLst>
          </p:cNvPr>
          <p:cNvSpPr txBox="1"/>
          <p:nvPr/>
        </p:nvSpPr>
        <p:spPr>
          <a:xfrm>
            <a:off x="7012270" y="89343"/>
            <a:ext cx="523863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5 </a:t>
            </a:r>
            <a:r>
              <a:rPr lang="en-GB" b="1" dirty="0" err="1"/>
              <a:t>disgyblaeth</a:t>
            </a:r>
            <a:r>
              <a:rPr lang="en-GB" b="1" dirty="0"/>
              <a:t> y </a:t>
            </a:r>
            <a:r>
              <a:rPr lang="en-GB" b="1" dirty="0" err="1"/>
              <a:t>Celfyddydau</a:t>
            </a:r>
            <a:r>
              <a:rPr lang="en-GB" b="1" dirty="0"/>
              <a:t> </a:t>
            </a:r>
            <a:r>
              <a:rPr lang="en-GB" b="1" dirty="0" err="1"/>
              <a:t>Mynegiannol</a:t>
            </a:r>
            <a:endParaRPr lang="en-GB" b="1" dirty="0"/>
          </a:p>
          <a:p>
            <a:pPr algn="ctr"/>
            <a:r>
              <a:rPr lang="en-GB" dirty="0" err="1"/>
              <a:t>Cynllun</a:t>
            </a:r>
            <a:r>
              <a:rPr lang="en-GB" dirty="0"/>
              <a:t> </a:t>
            </a:r>
            <a:r>
              <a:rPr lang="en-GB" dirty="0" err="1"/>
              <a:t>Tymor</a:t>
            </a:r>
            <a:r>
              <a:rPr lang="en-GB" dirty="0"/>
              <a:t> Hir/</a:t>
            </a:r>
            <a:r>
              <a:rPr lang="en-GB" dirty="0" err="1"/>
              <a:t>Canol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0317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44C197-3FBD-52AC-D3AE-0B31A8F349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5133" y="151706"/>
            <a:ext cx="4477098" cy="1293028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Tasg</a:t>
            </a:r>
            <a:r>
              <a:rPr lang="en-GB" dirty="0"/>
              <a:t> </a:t>
            </a:r>
            <a:r>
              <a:rPr lang="en-GB" dirty="0" err="1"/>
              <a:t>gyfeiriol</a:t>
            </a:r>
            <a:br>
              <a:rPr lang="en-GB" dirty="0"/>
            </a:br>
            <a:r>
              <a:rPr lang="en-GB" dirty="0"/>
              <a:t>DIRECTED TASK</a:t>
            </a:r>
            <a:br>
              <a:rPr lang="en-GB" dirty="0"/>
            </a:br>
            <a:endParaRPr lang="en-GB" sz="16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5F6D99C-A648-ECEC-975E-B2B8735C1D31}"/>
              </a:ext>
            </a:extLst>
          </p:cNvPr>
          <p:cNvSpPr txBox="1"/>
          <p:nvPr/>
        </p:nvSpPr>
        <p:spPr>
          <a:xfrm>
            <a:off x="79706" y="89343"/>
            <a:ext cx="555815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5 </a:t>
            </a:r>
            <a:r>
              <a:rPr lang="en-GB" b="1" dirty="0" err="1"/>
              <a:t>Disgyblaeth</a:t>
            </a:r>
            <a:r>
              <a:rPr lang="en-GB" b="1" dirty="0"/>
              <a:t> </a:t>
            </a:r>
            <a:r>
              <a:rPr lang="en-GB" b="1" dirty="0" err="1"/>
              <a:t>o’r</a:t>
            </a:r>
            <a:r>
              <a:rPr lang="en-GB" b="1" dirty="0"/>
              <a:t> </a:t>
            </a:r>
            <a:r>
              <a:rPr lang="en-GB" b="1" dirty="0" err="1"/>
              <a:t>Celfyddydau</a:t>
            </a:r>
            <a:r>
              <a:rPr lang="en-GB" b="1" dirty="0"/>
              <a:t> </a:t>
            </a:r>
            <a:r>
              <a:rPr lang="en-GB" b="1" dirty="0" err="1"/>
              <a:t>Mynegiannol</a:t>
            </a:r>
            <a:endParaRPr lang="en-GB" b="1" dirty="0"/>
          </a:p>
          <a:p>
            <a:r>
              <a:rPr lang="en-GB" b="1" dirty="0"/>
              <a:t>5 Disciplines of Expressive Arts</a:t>
            </a:r>
          </a:p>
          <a:p>
            <a:r>
              <a:rPr lang="en-GB" dirty="0" err="1"/>
              <a:t>Cynllunio</a:t>
            </a:r>
            <a:r>
              <a:rPr lang="en-GB" dirty="0"/>
              <a:t> </a:t>
            </a:r>
            <a:r>
              <a:rPr lang="en-GB" dirty="0" err="1"/>
              <a:t>Tymor</a:t>
            </a:r>
            <a:r>
              <a:rPr lang="en-GB" dirty="0"/>
              <a:t> Hir/ </a:t>
            </a:r>
            <a:r>
              <a:rPr lang="en-GB" dirty="0" err="1"/>
              <a:t>Canol</a:t>
            </a:r>
            <a:endParaRPr lang="en-GB" dirty="0"/>
          </a:p>
          <a:p>
            <a:r>
              <a:rPr lang="en-GB" dirty="0"/>
              <a:t>Mid/Long term plan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49AC399-BEED-F1E7-B5BD-8E6FE220DACF}"/>
              </a:ext>
            </a:extLst>
          </p:cNvPr>
          <p:cNvSpPr txBox="1"/>
          <p:nvPr/>
        </p:nvSpPr>
        <p:spPr>
          <a:xfrm>
            <a:off x="3909109" y="3105834"/>
            <a:ext cx="334438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Thema / Theme</a:t>
            </a:r>
          </a:p>
          <a:p>
            <a:pPr algn="ctr"/>
            <a:r>
              <a:rPr lang="en-GB" dirty="0" err="1"/>
              <a:t>Dydd</a:t>
            </a:r>
            <a:r>
              <a:rPr lang="en-GB" dirty="0"/>
              <a:t> </a:t>
            </a:r>
            <a:r>
              <a:rPr lang="en-GB" dirty="0" err="1"/>
              <a:t>Gwyl</a:t>
            </a:r>
            <a:r>
              <a:rPr lang="en-GB" dirty="0"/>
              <a:t> Dewi</a:t>
            </a:r>
          </a:p>
          <a:p>
            <a:pPr algn="ctr"/>
            <a:r>
              <a:rPr lang="en-GB" dirty="0"/>
              <a:t>1af o </a:t>
            </a:r>
            <a:r>
              <a:rPr lang="en-GB" dirty="0" err="1"/>
              <a:t>Fawrth</a:t>
            </a:r>
            <a:r>
              <a:rPr lang="en-GB" dirty="0"/>
              <a:t> / 1</a:t>
            </a:r>
            <a:r>
              <a:rPr lang="en-GB" baseline="30000" dirty="0"/>
              <a:t>st</a:t>
            </a:r>
            <a:r>
              <a:rPr lang="en-GB" dirty="0"/>
              <a:t> of March</a:t>
            </a:r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0A7BE08-FE84-E48D-5B62-06CD2912E1FE}"/>
              </a:ext>
            </a:extLst>
          </p:cNvPr>
          <p:cNvSpPr txBox="1"/>
          <p:nvPr/>
        </p:nvSpPr>
        <p:spPr>
          <a:xfrm>
            <a:off x="10250653" y="1929034"/>
            <a:ext cx="14031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/>
              <a:t>Celf</a:t>
            </a:r>
            <a:r>
              <a:rPr lang="en-GB" b="1" dirty="0"/>
              <a:t> / Art</a:t>
            </a:r>
          </a:p>
          <a:p>
            <a:endParaRPr lang="en-GB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223F044-FA2A-FDA2-1584-F2073C91CA50}"/>
              </a:ext>
            </a:extLst>
          </p:cNvPr>
          <p:cNvSpPr txBox="1"/>
          <p:nvPr/>
        </p:nvSpPr>
        <p:spPr>
          <a:xfrm>
            <a:off x="8322161" y="4450709"/>
            <a:ext cx="33883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/>
              <a:t>Cerddoriaeth</a:t>
            </a:r>
            <a:r>
              <a:rPr lang="en-GB" b="1" dirty="0"/>
              <a:t> / Music</a:t>
            </a:r>
          </a:p>
          <a:p>
            <a:endParaRPr lang="en-GB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64FB824-C9B8-183E-6DDB-F188A9E7F408}"/>
              </a:ext>
            </a:extLst>
          </p:cNvPr>
          <p:cNvSpPr txBox="1"/>
          <p:nvPr/>
        </p:nvSpPr>
        <p:spPr>
          <a:xfrm>
            <a:off x="2657183" y="2279122"/>
            <a:ext cx="14604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Dawns Dance</a:t>
            </a:r>
          </a:p>
          <a:p>
            <a:endParaRPr lang="en-GB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F579B66-F9A7-FCB1-C9D2-0BFF4538DAEC}"/>
              </a:ext>
            </a:extLst>
          </p:cNvPr>
          <p:cNvSpPr txBox="1"/>
          <p:nvPr/>
        </p:nvSpPr>
        <p:spPr>
          <a:xfrm>
            <a:off x="5679003" y="1101519"/>
            <a:ext cx="11504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DRAMA</a:t>
            </a:r>
          </a:p>
          <a:p>
            <a:endParaRPr lang="en-GB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12D83C4-86CA-582A-F031-A59F633A756D}"/>
              </a:ext>
            </a:extLst>
          </p:cNvPr>
          <p:cNvSpPr txBox="1"/>
          <p:nvPr/>
        </p:nvSpPr>
        <p:spPr>
          <a:xfrm>
            <a:off x="1591317" y="4671210"/>
            <a:ext cx="338832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/>
              <a:t>Ffilm</a:t>
            </a:r>
            <a:r>
              <a:rPr lang="en-GB" b="1" dirty="0"/>
              <a:t> </a:t>
            </a:r>
            <a:r>
              <a:rPr lang="en-GB" b="1" dirty="0" err="1"/>
              <a:t>a’r</a:t>
            </a:r>
            <a:r>
              <a:rPr lang="en-GB" b="1" dirty="0"/>
              <a:t> </a:t>
            </a:r>
            <a:r>
              <a:rPr lang="en-GB" b="1" dirty="0" err="1"/>
              <a:t>Cyfryngau</a:t>
            </a:r>
            <a:r>
              <a:rPr lang="en-GB" b="1" dirty="0"/>
              <a:t> </a:t>
            </a:r>
            <a:r>
              <a:rPr lang="en-GB" b="1" dirty="0" err="1"/>
              <a:t>Digidol</a:t>
            </a:r>
            <a:endParaRPr lang="en-GB" b="1" dirty="0"/>
          </a:p>
          <a:p>
            <a:r>
              <a:rPr lang="en-GB" b="1" dirty="0"/>
              <a:t>Film and Digital Media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5137869-0EAD-14E2-A235-FD6A820FD61C}"/>
              </a:ext>
            </a:extLst>
          </p:cNvPr>
          <p:cNvSpPr txBox="1"/>
          <p:nvPr/>
        </p:nvSpPr>
        <p:spPr>
          <a:xfrm>
            <a:off x="6829483" y="5367098"/>
            <a:ext cx="521151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rgbClr val="FF0000"/>
                </a:solidFill>
              </a:rPr>
              <a:t>Tasg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ymestynnol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/>
              <a:t>– </a:t>
            </a:r>
            <a:r>
              <a:rPr lang="en-GB" dirty="0" err="1"/>
              <a:t>Chwiliwch</a:t>
            </a:r>
            <a:r>
              <a:rPr lang="en-GB" dirty="0"/>
              <a:t> am </a:t>
            </a:r>
            <a:r>
              <a:rPr lang="en-GB" dirty="0" err="1"/>
              <a:t>wefan</a:t>
            </a:r>
            <a:r>
              <a:rPr lang="en-GB" dirty="0"/>
              <a:t> neu </a:t>
            </a:r>
            <a:r>
              <a:rPr lang="en-GB" dirty="0" err="1"/>
              <a:t>ddogfennau</a:t>
            </a:r>
            <a:r>
              <a:rPr lang="en-GB" dirty="0"/>
              <a:t> </a:t>
            </a:r>
            <a:r>
              <a:rPr lang="en-GB" dirty="0" err="1"/>
              <a:t>perthnasol</a:t>
            </a:r>
            <a:r>
              <a:rPr lang="en-GB" dirty="0"/>
              <a:t> a </a:t>
            </a:r>
            <a:r>
              <a:rPr lang="en-GB" dirty="0" err="1"/>
              <a:t>fedr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hybu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dealltwriaeth</a:t>
            </a:r>
            <a:r>
              <a:rPr lang="en-GB" dirty="0"/>
              <a:t> o </a:t>
            </a:r>
            <a:r>
              <a:rPr lang="en-GB" dirty="0" err="1"/>
              <a:t>addysgu’n</a:t>
            </a:r>
            <a:r>
              <a:rPr lang="en-GB" dirty="0"/>
              <a:t> </a:t>
            </a:r>
            <a:r>
              <a:rPr lang="en-GB" dirty="0" err="1"/>
              <a:t>drawsgwricwlaidd</a:t>
            </a:r>
            <a:r>
              <a:rPr lang="en-GB" dirty="0"/>
              <a:t> (CM yn </a:t>
            </a:r>
            <a:r>
              <a:rPr lang="en-GB" dirty="0" err="1"/>
              <a:t>benodol</a:t>
            </a:r>
            <a:r>
              <a:rPr lang="en-GB" dirty="0"/>
              <a:t>).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53CC6F4-6A66-45FF-36C2-7BEC0898B650}"/>
              </a:ext>
            </a:extLst>
          </p:cNvPr>
          <p:cNvSpPr txBox="1"/>
          <p:nvPr/>
        </p:nvSpPr>
        <p:spPr>
          <a:xfrm>
            <a:off x="339982" y="5644097"/>
            <a:ext cx="609482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accent1"/>
                </a:solidFill>
              </a:rPr>
              <a:t>Extension Task</a:t>
            </a:r>
            <a:r>
              <a:rPr lang="en-GB" dirty="0"/>
              <a:t>– Find  relevant websites or documents that can be used to further your understanding of cross-curricular teaching (EA in particular).</a:t>
            </a:r>
          </a:p>
        </p:txBody>
      </p:sp>
    </p:spTree>
    <p:extLst>
      <p:ext uri="{BB962C8B-B14F-4D97-AF65-F5344CB8AC3E}">
        <p14:creationId xmlns:p14="http://schemas.microsoft.com/office/powerpoint/2010/main" val="32049076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077D6507-8E8D-40E1-A7B9-63012EF949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pic>
        <p:nvPicPr>
          <p:cNvPr id="8" name="Picture 7" descr="Flower">
            <a:extLst>
              <a:ext uri="{FF2B5EF4-FFF2-40B4-BE49-F238E27FC236}">
                <a16:creationId xmlns:a16="http://schemas.microsoft.com/office/drawing/2014/main" id="{3F803F0C-D1ED-48FB-B5CD-1F2FC0FF7CB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alphaModFix amt="4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encilSketch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157" r="157"/>
          <a:stretch/>
        </p:blipFill>
        <p:spPr>
          <a:xfrm>
            <a:off x="-50488" y="645128"/>
            <a:ext cx="12192000" cy="6858001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23FF3D86-2916-4F9F-9752-304810CF59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AB048875-14D1-4CC7-8AC3-7ABC73AAA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50E78D6-F072-48E7-8270-20EFBDD26F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267021" y="7055808"/>
            <a:ext cx="12726041" cy="1825096"/>
          </a:xfrm>
          <a:prstGeom prst="parallelogram">
            <a:avLst>
              <a:gd name="adj" fmla="val 99234"/>
            </a:avLst>
          </a:prstGeom>
        </p:spPr>
        <p:txBody>
          <a:bodyPr lIns="0" rIns="180000" rtlCol="0">
            <a:normAutofit fontScale="90000"/>
          </a:bodyPr>
          <a:lstStyle/>
          <a:p>
            <a:pPr algn="ctr" rtl="0"/>
            <a:r>
              <a:rPr lang="en-GB" sz="3100" b="1" dirty="0"/>
              <a:t>CLO / PLENARY</a:t>
            </a:r>
            <a:br>
              <a:rPr lang="en-GB" sz="3100" b="1" dirty="0"/>
            </a:br>
            <a:br>
              <a:rPr lang="en-GB" sz="3100" b="1" dirty="0"/>
            </a:br>
            <a:r>
              <a:rPr lang="en-GB" sz="3100" b="1" dirty="0" err="1">
                <a:solidFill>
                  <a:srgbClr val="92D050"/>
                </a:solidFill>
              </a:rPr>
              <a:t>Adrodd</a:t>
            </a:r>
            <a:r>
              <a:rPr lang="en-GB" sz="3100" b="1" dirty="0">
                <a:solidFill>
                  <a:srgbClr val="92D050"/>
                </a:solidFill>
              </a:rPr>
              <a:t> yn </a:t>
            </a:r>
            <a:r>
              <a:rPr lang="en-GB" sz="3100" b="1" dirty="0" err="1">
                <a:solidFill>
                  <a:srgbClr val="92D050"/>
                </a:solidFill>
              </a:rPr>
              <a:t>ôl</a:t>
            </a:r>
            <a:r>
              <a:rPr lang="en-GB" sz="3100" b="1" dirty="0">
                <a:solidFill>
                  <a:srgbClr val="92D050"/>
                </a:solidFill>
              </a:rPr>
              <a:t> – </a:t>
            </a:r>
            <a:r>
              <a:rPr lang="en-GB" sz="3100" b="1" dirty="0" err="1">
                <a:solidFill>
                  <a:srgbClr val="92D050"/>
                </a:solidFill>
              </a:rPr>
              <a:t>cynllun</a:t>
            </a:r>
            <a:r>
              <a:rPr lang="en-GB" sz="3100" b="1" dirty="0">
                <a:solidFill>
                  <a:srgbClr val="92D050"/>
                </a:solidFill>
              </a:rPr>
              <a:t> </a:t>
            </a:r>
            <a:r>
              <a:rPr lang="en-GB" sz="3100" b="1" dirty="0" err="1">
                <a:solidFill>
                  <a:srgbClr val="92D050"/>
                </a:solidFill>
              </a:rPr>
              <a:t>cryno</a:t>
            </a:r>
            <a:br>
              <a:rPr lang="en-GB" sz="3100" b="1" dirty="0">
                <a:solidFill>
                  <a:srgbClr val="92D050"/>
                </a:solidFill>
              </a:rPr>
            </a:br>
            <a:r>
              <a:rPr lang="en-GB" sz="3100" b="1" dirty="0" err="1">
                <a:solidFill>
                  <a:srgbClr val="92D050"/>
                </a:solidFill>
              </a:rPr>
              <a:t>Dydd</a:t>
            </a:r>
            <a:r>
              <a:rPr lang="en-GB" sz="3100" b="1" dirty="0">
                <a:solidFill>
                  <a:srgbClr val="92D050"/>
                </a:solidFill>
              </a:rPr>
              <a:t> </a:t>
            </a:r>
            <a:r>
              <a:rPr lang="en-GB" sz="3100" b="1" dirty="0" err="1">
                <a:solidFill>
                  <a:srgbClr val="92D050"/>
                </a:solidFill>
              </a:rPr>
              <a:t>Gŵyl</a:t>
            </a:r>
            <a:r>
              <a:rPr lang="en-GB" sz="3100" b="1" dirty="0">
                <a:solidFill>
                  <a:srgbClr val="92D050"/>
                </a:solidFill>
              </a:rPr>
              <a:t> Dewi</a:t>
            </a:r>
            <a:br>
              <a:rPr lang="en-GB" sz="3100" b="1" dirty="0">
                <a:solidFill>
                  <a:srgbClr val="92D050"/>
                </a:solidFill>
              </a:rPr>
            </a:br>
            <a:r>
              <a:rPr lang="en-GB" sz="3100" b="1" dirty="0">
                <a:solidFill>
                  <a:srgbClr val="92D050"/>
                </a:solidFill>
              </a:rPr>
              <a:t>	Share your short term plan on St David’s day</a:t>
            </a:r>
            <a:br>
              <a:rPr lang="en-GB" sz="3800" b="1" dirty="0">
                <a:solidFill>
                  <a:srgbClr val="92D050"/>
                </a:solidFill>
              </a:rPr>
            </a:br>
            <a:br>
              <a:rPr lang="en-GB" sz="3800" b="1" dirty="0">
                <a:solidFill>
                  <a:srgbClr val="92D050"/>
                </a:solidFill>
              </a:rPr>
            </a:br>
            <a:r>
              <a:rPr lang="en-GB" sz="3800" b="1" dirty="0">
                <a:solidFill>
                  <a:srgbClr val="FFFF00"/>
                </a:solidFill>
              </a:rPr>
              <a:t>Learning Intention</a:t>
            </a:r>
            <a:br>
              <a:rPr lang="en-GB" sz="3800" b="1" dirty="0">
                <a:solidFill>
                  <a:srgbClr val="FFFF00"/>
                </a:solidFill>
              </a:rPr>
            </a:br>
            <a:br>
              <a:rPr lang="en-GB" sz="3800" b="1" dirty="0">
                <a:solidFill>
                  <a:srgbClr val="FFFF00"/>
                </a:solidFill>
              </a:rPr>
            </a:br>
            <a:r>
              <a:rPr lang="en-GB" sz="3800" b="1" dirty="0"/>
              <a:t>WE WILL DEEPEN OUR UNDERSTANDING OF CROSS-CURRICULAR EDUCATION BY USING THE EXPRESSIVE ARTS TO PROVIDE DIFFERENT APPROACHES AND SKILLS TO TECHING AND LEARNING.</a:t>
            </a:r>
            <a:br>
              <a:rPr lang="en-GB" sz="3800" b="1" dirty="0"/>
            </a:br>
            <a:br>
              <a:rPr lang="en-GB" sz="3800" b="1" dirty="0"/>
            </a:br>
            <a:br>
              <a:rPr lang="en-GB" sz="3800" b="1" dirty="0"/>
            </a:br>
            <a:br>
              <a:rPr lang="en-GB" sz="3800" b="1" dirty="0"/>
            </a:br>
            <a:endParaRPr lang="en-GB" sz="3800" b="1" dirty="0"/>
          </a:p>
        </p:txBody>
      </p:sp>
    </p:spTree>
    <p:extLst>
      <p:ext uri="{BB962C8B-B14F-4D97-AF65-F5344CB8AC3E}">
        <p14:creationId xmlns:p14="http://schemas.microsoft.com/office/powerpoint/2010/main" val="35672217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1EA5387D-64D8-4D6C-B109-FF4E81DF60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pic>
        <p:nvPicPr>
          <p:cNvPr id="9" name="Picture 8" descr="Abstract vapour trail">
            <a:extLst>
              <a:ext uri="{FF2B5EF4-FFF2-40B4-BE49-F238E27FC236}">
                <a16:creationId xmlns:a16="http://schemas.microsoft.com/office/drawing/2014/main" id="{672405C2-14A9-4567-8A94-9EEAB9EE187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duotone>
              <a:prstClr val="black"/>
              <a:schemeClr val="tx2">
                <a:tint val="45000"/>
                <a:satMod val="400000"/>
              </a:schemeClr>
            </a:duotone>
            <a:alphaModFix amt="3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1974" r="3469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6319FFD2-07B5-4029-BFB3-26FCFCC2F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97023BE-6816-482B-9AB3-EFCB0B4539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 rtlCol="0">
            <a:normAutofit/>
          </a:bodyPr>
          <a:lstStyle/>
          <a:p>
            <a:pPr rtl="0"/>
            <a:r>
              <a:rPr lang="en-GB" b="1" dirty="0"/>
              <a:t>Mae </a:t>
            </a:r>
            <a:r>
              <a:rPr lang="en-GB" b="1" dirty="0" err="1"/>
              <a:t>celf</a:t>
            </a:r>
            <a:r>
              <a:rPr lang="en-GB" b="1" dirty="0"/>
              <a:t> yn </a:t>
            </a:r>
            <a:r>
              <a:rPr lang="en-GB" b="1" dirty="0" err="1"/>
              <a:t>drawsdoriad</a:t>
            </a:r>
            <a:r>
              <a:rPr lang="en-GB" b="1" dirty="0"/>
              <a:t> o…. Art is a cross-section of….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81AFE345-0008-4D0F-99AC-76C69B8297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09931204"/>
              </p:ext>
            </p:extLst>
          </p:nvPr>
        </p:nvGraphicFramePr>
        <p:xfrm>
          <a:off x="685800" y="2193925"/>
          <a:ext cx="10820400" cy="40243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208621606"/>
      </p:ext>
    </p:extLst>
  </p:cSld>
  <p:clrMapOvr>
    <a:masterClrMapping/>
  </p:clrMapOvr>
</p:sld>
</file>

<file path=ppt/theme/theme1.xml><?xml version="1.0" encoding="utf-8"?>
<a:theme xmlns:a="http://schemas.openxmlformats.org/drawingml/2006/main" name="Vapou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1c2eb7a32e66fb6e4260f3771546a5e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04e1f6479c48b08974ba73b5ca973489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7411068-54FB-4183-BE8D-9A5F0DE062BA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C776B320-E975-4049-B758-D52F391461D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78A686E-C507-4F7D-AEA6-9FFC7523CBC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Art Vapour Trail design </Template>
  <TotalTime>0</TotalTime>
  <Words>1050</Words>
  <Application>Microsoft Office PowerPoint</Application>
  <PresentationFormat>Widescreen</PresentationFormat>
  <Paragraphs>182</Paragraphs>
  <Slides>14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Arial</vt:lpstr>
      <vt:lpstr>Calibri</vt:lpstr>
      <vt:lpstr>Cambria</vt:lpstr>
      <vt:lpstr>Century Gothic</vt:lpstr>
      <vt:lpstr>Courier New</vt:lpstr>
      <vt:lpstr>Symbol</vt:lpstr>
      <vt:lpstr>Times New Roman</vt:lpstr>
      <vt:lpstr>Vapour trail</vt:lpstr>
      <vt:lpstr>Celfyddydau Mynegiannol  EXPRESSIVE ARTS</vt:lpstr>
      <vt:lpstr> 4008 MODULE OUTCOMES</vt:lpstr>
      <vt:lpstr>Referring back to assignment</vt:lpstr>
      <vt:lpstr>Referring back to assignment</vt:lpstr>
      <vt:lpstr>  YR ASEINIAD / The ASSIGNMENT  PORTFFOLIO SY’N ADLEWYRCHU A PORTFOLIO THAT REFLECTS  3,000  Dyddiad cyflwyno/ SUBMISSION DATE – 18.03.24  Dyddiad dychwelyd/ RETURN DATE – 18.04.24  </vt:lpstr>
      <vt:lpstr>LEARNING INTENTION  WE WILL DEEPEN OUR UNDERSTANDING OF CROSS-CURRICULAR EDUCATION BY USING THE EXPRESSIVE ARTS TO PROVIDE DIFFERENT APPROACHES AND SKILLS TO TECHING AND LEARNING. </vt:lpstr>
      <vt:lpstr>Y PUM DDISGYBLAETH (CM)/  THE FIVE DISCIPLINES (EA)   CELF / ART  DRAMA  DAWNS / DANCE  CERDDORIAETH / MUSIC  FFILM A’R CYFRYNGAU DIGIDOL/ FILM AND DIGITAL MEDIA</vt:lpstr>
      <vt:lpstr>tasg gynhesu / WARM UP    </vt:lpstr>
      <vt:lpstr>AMCANION / OBJECTIVES</vt:lpstr>
      <vt:lpstr> Gwnewch nodyn/ maKE A NOTE</vt:lpstr>
      <vt:lpstr>PowerPoint Presentation</vt:lpstr>
      <vt:lpstr>Tasg gyfeiriol DIRECTED TASK </vt:lpstr>
      <vt:lpstr>CLO / PLENARY  Adrodd yn ôl – cynllun cryno Dydd Gŵyl Dewi  Share your short term plan on St David’s day  Learning Intention  WE WILL DEEPEN OUR UNDERSTANDING OF CROSS-CURRICULAR EDUCATION BY USING THE EXPRESSIVE ARTS TO PROVIDE DIFFERENT APPROACHES AND SKILLS TO TECHING AND LEARNING.    </vt:lpstr>
      <vt:lpstr>Mae celf yn drawsdoriad o…. Art is a cross-section of….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EXPRESSIVE ARTS</dc:title>
  <dc:creator>Lisa Regan</dc:creator>
  <cp:lastModifiedBy>Lisa Regan</cp:lastModifiedBy>
  <cp:revision>10</cp:revision>
  <dcterms:created xsi:type="dcterms:W3CDTF">2024-02-01T04:13:57Z</dcterms:created>
  <dcterms:modified xsi:type="dcterms:W3CDTF">2024-02-26T07:44:56Z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