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3/1/2023</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239196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3/1/2023</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15938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3/1/2023</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027762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3/1/2023</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089677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3/1/2023</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5118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3/1/2023</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74475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3/1/2023</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517205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3/1/2023</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7972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3/1/2023</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2894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3/1/2023</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38734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3/1/2023</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271899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3/1/2023</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5490435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3D6BEF06-DA48-48B6-8AA5-02C90A8F9B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
            <a:ext cx="12191980" cy="6858000"/>
          </a:xfrm>
          <a:prstGeom prst="rect">
            <a:avLst/>
          </a:prstGeom>
        </p:spPr>
      </p:pic>
      <p:sp>
        <p:nvSpPr>
          <p:cNvPr id="11" name="Rectangle 10">
            <a:extLst>
              <a:ext uri="{FF2B5EF4-FFF2-40B4-BE49-F238E27FC236}">
                <a16:creationId xmlns:a16="http://schemas.microsoft.com/office/drawing/2014/main" id="{9C982AD0-6B29-4C72-8F4E-229BAA86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33917"/>
            <a:ext cx="12192000" cy="1060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4481E2-4FB1-CAFA-0C2B-BA8EAC65AAD8}"/>
              </a:ext>
            </a:extLst>
          </p:cNvPr>
          <p:cNvSpPr>
            <a:spLocks noGrp="1"/>
          </p:cNvSpPr>
          <p:nvPr>
            <p:ph type="ctrTitle"/>
          </p:nvPr>
        </p:nvSpPr>
        <p:spPr>
          <a:xfrm>
            <a:off x="762001" y="5307069"/>
            <a:ext cx="6765516" cy="914400"/>
          </a:xfrm>
        </p:spPr>
        <p:txBody>
          <a:bodyPr anchor="ctr">
            <a:normAutofit/>
          </a:bodyPr>
          <a:lstStyle/>
          <a:p>
            <a:pPr algn="l"/>
            <a:r>
              <a:rPr lang="en-GB" sz="2600"/>
              <a:t>Changemakers: Building your Personal Brand for Sustainable Employment</a:t>
            </a:r>
          </a:p>
        </p:txBody>
      </p:sp>
      <p:sp>
        <p:nvSpPr>
          <p:cNvPr id="3" name="Subtitle 2">
            <a:extLst>
              <a:ext uri="{FF2B5EF4-FFF2-40B4-BE49-F238E27FC236}">
                <a16:creationId xmlns:a16="http://schemas.microsoft.com/office/drawing/2014/main" id="{73B63472-E688-E4AB-066C-A01D7A5BD8B1}"/>
              </a:ext>
            </a:extLst>
          </p:cNvPr>
          <p:cNvSpPr>
            <a:spLocks noGrp="1"/>
          </p:cNvSpPr>
          <p:nvPr>
            <p:ph type="subTitle" idx="1"/>
          </p:nvPr>
        </p:nvSpPr>
        <p:spPr>
          <a:xfrm>
            <a:off x="8129873" y="5307069"/>
            <a:ext cx="3300126" cy="914400"/>
          </a:xfrm>
        </p:spPr>
        <p:txBody>
          <a:bodyPr anchor="ctr">
            <a:normAutofit/>
          </a:bodyPr>
          <a:lstStyle/>
          <a:p>
            <a:pPr algn="l"/>
            <a:r>
              <a:rPr lang="en-GB" sz="2200"/>
              <a:t>BMSW5011</a:t>
            </a:r>
          </a:p>
          <a:p>
            <a:pPr algn="l"/>
            <a:r>
              <a:rPr lang="en-GB" sz="2200"/>
              <a:t>Assessment 2 Guidance</a:t>
            </a:r>
          </a:p>
        </p:txBody>
      </p:sp>
    </p:spTree>
    <p:extLst>
      <p:ext uri="{BB962C8B-B14F-4D97-AF65-F5344CB8AC3E}">
        <p14:creationId xmlns:p14="http://schemas.microsoft.com/office/powerpoint/2010/main" val="3860651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descr="Calendar">
            <a:extLst>
              <a:ext uri="{FF2B5EF4-FFF2-40B4-BE49-F238E27FC236}">
                <a16:creationId xmlns:a16="http://schemas.microsoft.com/office/drawing/2014/main" id="{B8017240-5539-1BEB-CDEF-ED0BB8E69B58}"/>
              </a:ext>
            </a:extLst>
          </p:cNvPr>
          <p:cNvPicPr>
            <a:picLocks noChangeAspect="1"/>
          </p:cNvPicPr>
          <p:nvPr/>
        </p:nvPicPr>
        <p:blipFill rotWithShape="1">
          <a:blip r:embed="rId2"/>
          <a:srcRect t="15730"/>
          <a:stretch/>
        </p:blipFill>
        <p:spPr>
          <a:xfrm>
            <a:off x="20" y="10"/>
            <a:ext cx="12191977" cy="6857990"/>
          </a:xfrm>
          <a:prstGeom prst="rect">
            <a:avLst/>
          </a:prstGeom>
        </p:spPr>
      </p:pic>
      <p:sp>
        <p:nvSpPr>
          <p:cNvPr id="12" name="Rectangle 11">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5114AC-FAB6-2F1A-2EEB-6CB21F6D35F2}"/>
              </a:ext>
            </a:extLst>
          </p:cNvPr>
          <p:cNvSpPr>
            <a:spLocks noGrp="1"/>
          </p:cNvSpPr>
          <p:nvPr>
            <p:ph type="title"/>
          </p:nvPr>
        </p:nvSpPr>
        <p:spPr>
          <a:xfrm>
            <a:off x="762000" y="3651624"/>
            <a:ext cx="10668000" cy="1775010"/>
          </a:xfrm>
        </p:spPr>
        <p:txBody>
          <a:bodyPr vert="horz" lIns="91440" tIns="45720" rIns="91440" bIns="45720" rtlCol="0" anchor="b">
            <a:normAutofit/>
          </a:bodyPr>
          <a:lstStyle/>
          <a:p>
            <a:r>
              <a:rPr lang="en-US" sz="3800">
                <a:solidFill>
                  <a:schemeClr val="bg1"/>
                </a:solidFill>
              </a:rPr>
              <a:t>Submission deadline Reminder: </a:t>
            </a:r>
            <a:r>
              <a:rPr lang="en-US" sz="3800" b="1" i="0">
                <a:solidFill>
                  <a:schemeClr val="bg1"/>
                </a:solidFill>
                <a:effectLst/>
              </a:rPr>
              <a:t>Friday 24th March 2023 @ 3pm</a:t>
            </a:r>
            <a:r>
              <a:rPr lang="en-US" sz="3800" b="0" i="0">
                <a:solidFill>
                  <a:schemeClr val="bg1"/>
                </a:solidFill>
                <a:effectLst/>
              </a:rPr>
              <a:t> </a:t>
            </a:r>
            <a:br>
              <a:rPr lang="en-US" sz="3800">
                <a:solidFill>
                  <a:schemeClr val="bg1"/>
                </a:solidFill>
              </a:rPr>
            </a:br>
            <a:endParaRPr lang="en-US" sz="3800">
              <a:solidFill>
                <a:schemeClr val="bg1"/>
              </a:solidFill>
            </a:endParaRPr>
          </a:p>
        </p:txBody>
      </p:sp>
    </p:spTree>
    <p:extLst>
      <p:ext uri="{BB962C8B-B14F-4D97-AF65-F5344CB8AC3E}">
        <p14:creationId xmlns:p14="http://schemas.microsoft.com/office/powerpoint/2010/main" val="1143538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62C53B-9C02-F66F-B750-23BD36CDA448}"/>
              </a:ext>
            </a:extLst>
          </p:cNvPr>
          <p:cNvSpPr txBox="1"/>
          <p:nvPr/>
        </p:nvSpPr>
        <p:spPr>
          <a:xfrm>
            <a:off x="864524" y="868276"/>
            <a:ext cx="10584872" cy="5632311"/>
          </a:xfrm>
          <a:prstGeom prst="rect">
            <a:avLst/>
          </a:prstGeom>
          <a:noFill/>
        </p:spPr>
        <p:txBody>
          <a:bodyPr wrap="square">
            <a:spAutoFit/>
          </a:bodyPr>
          <a:lstStyle/>
          <a:p>
            <a:pPr algn="just" rtl="0" fontAlgn="base"/>
            <a:r>
              <a:rPr lang="en-GB" sz="1800" b="0" i="0" dirty="0">
                <a:solidFill>
                  <a:srgbClr val="000000"/>
                </a:solidFill>
                <a:effectLst/>
                <a:latin typeface="Arial" panose="020B0604020202020204" pitchFamily="34" charset="0"/>
              </a:rPr>
              <a:t>Employability skills are the basic necessary skills that an employee requires to obtain employment, to perform their duties well and sustain their employment status.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 are required to read </a:t>
            </a:r>
            <a:r>
              <a:rPr lang="en-GB" sz="1800" b="1" i="0" dirty="0">
                <a:solidFill>
                  <a:srgbClr val="000000"/>
                </a:solidFill>
                <a:effectLst/>
                <a:latin typeface="Arial" panose="020B0604020202020204" pitchFamily="34" charset="0"/>
              </a:rPr>
              <a:t>both Job description and Person Specification below </a:t>
            </a:r>
            <a:r>
              <a:rPr lang="en-GB" sz="1800" b="0" i="0" dirty="0">
                <a:solidFill>
                  <a:srgbClr val="000000"/>
                </a:solidFill>
                <a:effectLst/>
                <a:latin typeface="Arial" panose="020B0604020202020204" pitchFamily="34" charset="0"/>
              </a:rPr>
              <a:t>for the two advertised positions. </a:t>
            </a:r>
            <a:r>
              <a:rPr lang="en-GB" sz="1800" b="0" i="0" u="sng" dirty="0">
                <a:solidFill>
                  <a:srgbClr val="000000"/>
                </a:solidFill>
                <a:effectLst/>
                <a:latin typeface="Arial" panose="020B0604020202020204" pitchFamily="34" charset="0"/>
              </a:rPr>
              <a:t>Evaluate</a:t>
            </a:r>
            <a:r>
              <a:rPr lang="en-GB" sz="1800" b="0" i="0" dirty="0">
                <a:solidFill>
                  <a:srgbClr val="000000"/>
                </a:solidFill>
                <a:effectLst/>
                <a:latin typeface="Arial" panose="020B0604020202020204" pitchFamily="34" charset="0"/>
              </a:rPr>
              <a:t> your personal employability skills against the skills required by your chosen employers for the specific job role.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Following your evaluation, conclusions should be drawn as to which </a:t>
            </a:r>
            <a:r>
              <a:rPr lang="en-GB" sz="1800" b="1" i="0" dirty="0">
                <a:solidFill>
                  <a:srgbClr val="000000"/>
                </a:solidFill>
                <a:effectLst/>
                <a:latin typeface="Arial" panose="020B0604020202020204" pitchFamily="34" charset="0"/>
              </a:rPr>
              <a:t>one job opportunity</a:t>
            </a:r>
            <a:r>
              <a:rPr lang="en-GB" sz="1800" b="0" i="0" dirty="0">
                <a:solidFill>
                  <a:srgbClr val="000000"/>
                </a:solidFill>
                <a:effectLst/>
                <a:latin typeface="Arial" panose="020B0604020202020204" pitchFamily="34" charset="0"/>
              </a:rPr>
              <a:t> you feel you have the right skills for, highlighting how your personal brand and professional identity makes you the right candidate for your chosen opportunity.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Your evaluation should be captured in the form of a </a:t>
            </a:r>
            <a:r>
              <a:rPr lang="en-GB" sz="1800" b="1" i="0" dirty="0">
                <a:solidFill>
                  <a:srgbClr val="000000"/>
                </a:solidFill>
                <a:effectLst/>
                <a:latin typeface="Arial" panose="020B0604020202020204" pitchFamily="34" charset="0"/>
              </a:rPr>
              <a:t>5-minute video presentation</a:t>
            </a:r>
            <a:r>
              <a:rPr lang="en-GB" sz="1800" b="0" i="0" dirty="0">
                <a:solidFill>
                  <a:srgbClr val="000000"/>
                </a:solidFill>
                <a:effectLst/>
                <a:latin typeface="Arial" panose="020B0604020202020204" pitchFamily="34" charset="0"/>
              </a:rPr>
              <a:t> that features yourself evaluating your skills with appropriate supporting text and images.  You can choose any video presentation software that you feel comfortable using, but the link to your video must work for assessment purposes and be shared along with a list of references. Please use the below template to submit to Turnitin.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Your presentation should be supported with PowerPoint slides which clearly highlight the links between your own skills and those discussed in the job description/person specification.  </a:t>
            </a:r>
            <a:endParaRPr lang="en-GB" b="0" i="0" dirty="0">
              <a:solidFill>
                <a:srgbClr val="000000"/>
              </a:solidFill>
              <a:effectLst/>
              <a:latin typeface="Segoe UI" panose="020B0502040204020203" pitchFamily="34" charset="0"/>
            </a:endParaRPr>
          </a:p>
          <a:p>
            <a:pPr algn="just" rtl="0" fontAlgn="base"/>
            <a:r>
              <a:rPr lang="en-GB" sz="1800" b="0" i="1" dirty="0">
                <a:solidFill>
                  <a:srgbClr val="000000"/>
                </a:solidFill>
                <a:effectLst/>
                <a:latin typeface="Arial" panose="020B0604020202020204" pitchFamily="34" charset="0"/>
              </a:rPr>
              <a:t>Please note; you are not required to submit your </a:t>
            </a:r>
            <a:r>
              <a:rPr lang="en-GB" sz="1800" b="0" i="1" dirty="0" err="1">
                <a:solidFill>
                  <a:srgbClr val="000000"/>
                </a:solidFill>
                <a:effectLst/>
                <a:latin typeface="Arial" panose="020B0604020202020204" pitchFamily="34" charset="0"/>
              </a:rPr>
              <a:t>Powerpoint</a:t>
            </a:r>
            <a:r>
              <a:rPr lang="en-GB" sz="1800" b="0" i="1" dirty="0">
                <a:solidFill>
                  <a:srgbClr val="000000"/>
                </a:solidFill>
                <a:effectLst/>
                <a:latin typeface="Arial" panose="020B0604020202020204" pitchFamily="34" charset="0"/>
              </a:rPr>
              <a:t> slides. </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946834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935378A-89D2-FEDA-B347-E909A2317530}"/>
              </a:ext>
            </a:extLst>
          </p:cNvPr>
          <p:cNvPicPr>
            <a:picLocks noChangeAspect="1"/>
          </p:cNvPicPr>
          <p:nvPr/>
        </p:nvPicPr>
        <p:blipFill rotWithShape="1">
          <a:blip r:embed="rId2"/>
          <a:srcRect t="1747"/>
          <a:stretch/>
        </p:blipFill>
        <p:spPr>
          <a:xfrm>
            <a:off x="20" y="10"/>
            <a:ext cx="12191977" cy="6857990"/>
          </a:xfrm>
          <a:prstGeom prst="rect">
            <a:avLst/>
          </a:prstGeom>
        </p:spPr>
      </p:pic>
      <p:sp>
        <p:nvSpPr>
          <p:cNvPr id="12" name="Rectangle 11">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2855D-6373-AB3F-5514-0BF2CA90617F}"/>
              </a:ext>
            </a:extLst>
          </p:cNvPr>
          <p:cNvSpPr>
            <a:spLocks noGrp="1"/>
          </p:cNvSpPr>
          <p:nvPr>
            <p:ph type="title"/>
          </p:nvPr>
        </p:nvSpPr>
        <p:spPr>
          <a:xfrm>
            <a:off x="762000" y="3651624"/>
            <a:ext cx="10668000" cy="1775010"/>
          </a:xfrm>
        </p:spPr>
        <p:txBody>
          <a:bodyPr vert="horz" lIns="91440" tIns="45720" rIns="91440" bIns="45720" rtlCol="0" anchor="b">
            <a:normAutofit/>
          </a:bodyPr>
          <a:lstStyle/>
          <a:p>
            <a:r>
              <a:rPr lang="en-US" sz="6000">
                <a:solidFill>
                  <a:schemeClr val="bg1"/>
                </a:solidFill>
              </a:rPr>
              <a:t>Let’s break it down..</a:t>
            </a:r>
          </a:p>
        </p:txBody>
      </p:sp>
    </p:spTree>
    <p:extLst>
      <p:ext uri="{BB962C8B-B14F-4D97-AF65-F5344CB8AC3E}">
        <p14:creationId xmlns:p14="http://schemas.microsoft.com/office/powerpoint/2010/main" val="3347650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4843B56B-DD63-40AB-85E1-E18901E13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19344E4-CB02-427C-9FF0-E06375167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B2AF7-8DB5-E2CB-BD41-EC2C7419C2CD}"/>
              </a:ext>
            </a:extLst>
          </p:cNvPr>
          <p:cNvSpPr>
            <a:spLocks noGrp="1"/>
          </p:cNvSpPr>
          <p:nvPr>
            <p:ph type="title"/>
          </p:nvPr>
        </p:nvSpPr>
        <p:spPr>
          <a:xfrm>
            <a:off x="762000" y="1148536"/>
            <a:ext cx="10668000" cy="964078"/>
          </a:xfrm>
        </p:spPr>
        <p:txBody>
          <a:bodyPr vert="horz" lIns="91440" tIns="45720" rIns="91440" bIns="45720" rtlCol="0" anchor="b">
            <a:normAutofit/>
          </a:bodyPr>
          <a:lstStyle/>
          <a:p>
            <a:r>
              <a:rPr lang="en-US" sz="4800"/>
              <a:t>Two Job Advertisements on Moodle</a:t>
            </a:r>
          </a:p>
        </p:txBody>
      </p:sp>
      <p:pic>
        <p:nvPicPr>
          <p:cNvPr id="6" name="Picture 5">
            <a:extLst>
              <a:ext uri="{FF2B5EF4-FFF2-40B4-BE49-F238E27FC236}">
                <a16:creationId xmlns:a16="http://schemas.microsoft.com/office/drawing/2014/main" id="{9EE869EB-C73D-F923-24C2-579F46E02247}"/>
              </a:ext>
            </a:extLst>
          </p:cNvPr>
          <p:cNvPicPr>
            <a:picLocks noChangeAspect="1"/>
          </p:cNvPicPr>
          <p:nvPr/>
        </p:nvPicPr>
        <p:blipFill>
          <a:blip r:embed="rId2"/>
          <a:stretch>
            <a:fillRect/>
          </a:stretch>
        </p:blipFill>
        <p:spPr>
          <a:xfrm>
            <a:off x="758953" y="2884805"/>
            <a:ext cx="4021187" cy="3106367"/>
          </a:xfrm>
          <a:prstGeom prst="rect">
            <a:avLst/>
          </a:prstGeom>
        </p:spPr>
      </p:pic>
      <p:pic>
        <p:nvPicPr>
          <p:cNvPr id="4" name="Picture 3">
            <a:extLst>
              <a:ext uri="{FF2B5EF4-FFF2-40B4-BE49-F238E27FC236}">
                <a16:creationId xmlns:a16="http://schemas.microsoft.com/office/drawing/2014/main" id="{DC35C753-C5DE-5430-2EA0-F42A52C4CCF2}"/>
              </a:ext>
            </a:extLst>
          </p:cNvPr>
          <p:cNvPicPr>
            <a:picLocks noChangeAspect="1"/>
          </p:cNvPicPr>
          <p:nvPr/>
        </p:nvPicPr>
        <p:blipFill>
          <a:blip r:embed="rId3"/>
          <a:stretch>
            <a:fillRect/>
          </a:stretch>
        </p:blipFill>
        <p:spPr>
          <a:xfrm>
            <a:off x="6472428" y="2884805"/>
            <a:ext cx="4375164" cy="3106367"/>
          </a:xfrm>
          <a:prstGeom prst="rect">
            <a:avLst/>
          </a:prstGeom>
        </p:spPr>
      </p:pic>
    </p:spTree>
    <p:extLst>
      <p:ext uri="{BB962C8B-B14F-4D97-AF65-F5344CB8AC3E}">
        <p14:creationId xmlns:p14="http://schemas.microsoft.com/office/powerpoint/2010/main" val="95448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5AD8E-5378-C89D-5AFA-B0B1AFE9A380}"/>
              </a:ext>
            </a:extLst>
          </p:cNvPr>
          <p:cNvSpPr>
            <a:spLocks noGrp="1"/>
          </p:cNvSpPr>
          <p:nvPr>
            <p:ph type="title"/>
          </p:nvPr>
        </p:nvSpPr>
        <p:spPr/>
        <p:txBody>
          <a:bodyPr>
            <a:noAutofit/>
          </a:bodyPr>
          <a:lstStyle/>
          <a:p>
            <a:r>
              <a:rPr lang="en-GB" sz="3200" b="0" i="0" u="sng" dirty="0">
                <a:solidFill>
                  <a:srgbClr val="000000"/>
                </a:solidFill>
                <a:effectLst/>
                <a:latin typeface="Arial" panose="020B0604020202020204" pitchFamily="34" charset="0"/>
              </a:rPr>
              <a:t>Evaluate</a:t>
            </a:r>
            <a:r>
              <a:rPr lang="en-GB" sz="3200" b="0" i="0" dirty="0">
                <a:solidFill>
                  <a:srgbClr val="000000"/>
                </a:solidFill>
                <a:effectLst/>
                <a:latin typeface="Arial" panose="020B0604020202020204" pitchFamily="34" charset="0"/>
              </a:rPr>
              <a:t> your personal </a:t>
            </a:r>
            <a:r>
              <a:rPr lang="en-GB" sz="3200" b="1" i="1" dirty="0">
                <a:solidFill>
                  <a:srgbClr val="000000"/>
                </a:solidFill>
                <a:effectLst/>
                <a:latin typeface="Arial" panose="020B0604020202020204" pitchFamily="34" charset="0"/>
              </a:rPr>
              <a:t>employability skills </a:t>
            </a:r>
            <a:r>
              <a:rPr lang="en-GB" sz="3200" b="0" i="0" dirty="0">
                <a:solidFill>
                  <a:srgbClr val="000000"/>
                </a:solidFill>
                <a:effectLst/>
                <a:latin typeface="Arial" panose="020B0604020202020204" pitchFamily="34" charset="0"/>
              </a:rPr>
              <a:t>against the skills required by your chosen employers for the specific job role.  </a:t>
            </a:r>
            <a:br>
              <a:rPr lang="en-GB" sz="3200" b="0" i="0" dirty="0">
                <a:solidFill>
                  <a:srgbClr val="000000"/>
                </a:solidFill>
                <a:effectLst/>
                <a:latin typeface="Arial" panose="020B0604020202020204" pitchFamily="34" charset="0"/>
              </a:rPr>
            </a:br>
            <a:br>
              <a:rPr lang="en-GB" sz="3200" dirty="0">
                <a:solidFill>
                  <a:srgbClr val="000000"/>
                </a:solidFill>
                <a:latin typeface="Arial" panose="020B0604020202020204" pitchFamily="34" charset="0"/>
              </a:rPr>
            </a:br>
            <a:r>
              <a:rPr lang="en-GB" sz="3200" b="0" i="0" dirty="0">
                <a:solidFill>
                  <a:srgbClr val="000000"/>
                </a:solidFill>
                <a:effectLst/>
                <a:latin typeface="Arial" panose="020B0604020202020204" pitchFamily="34" charset="0"/>
              </a:rPr>
              <a:t>Following your evaluation, conclusions should be drawn as to which </a:t>
            </a:r>
            <a:r>
              <a:rPr lang="en-GB" sz="3200" b="1" i="0" dirty="0">
                <a:solidFill>
                  <a:srgbClr val="000000"/>
                </a:solidFill>
                <a:effectLst/>
                <a:latin typeface="Arial" panose="020B0604020202020204" pitchFamily="34" charset="0"/>
              </a:rPr>
              <a:t>one job opportunity</a:t>
            </a:r>
            <a:r>
              <a:rPr lang="en-GB" sz="3200" b="0" i="0" dirty="0">
                <a:solidFill>
                  <a:srgbClr val="000000"/>
                </a:solidFill>
                <a:effectLst/>
                <a:latin typeface="Arial" panose="020B0604020202020204" pitchFamily="34" charset="0"/>
              </a:rPr>
              <a:t> you feel you have the right skills for, </a:t>
            </a:r>
            <a:r>
              <a:rPr lang="en-GB" sz="3200" b="1" i="0" u="sng" dirty="0">
                <a:solidFill>
                  <a:srgbClr val="000000"/>
                </a:solidFill>
                <a:effectLst/>
                <a:latin typeface="Arial" panose="020B0604020202020204" pitchFamily="34" charset="0"/>
              </a:rPr>
              <a:t>highlighting how your personal brand and professional identity </a:t>
            </a:r>
            <a:r>
              <a:rPr lang="en-GB" sz="3200" b="0" i="0" dirty="0">
                <a:solidFill>
                  <a:srgbClr val="000000"/>
                </a:solidFill>
                <a:effectLst/>
                <a:latin typeface="Arial" panose="020B0604020202020204" pitchFamily="34" charset="0"/>
              </a:rPr>
              <a:t>makes you the right candidate for your chosen opportunity.  </a:t>
            </a:r>
            <a:endParaRPr lang="en-GB" sz="3200" dirty="0"/>
          </a:p>
        </p:txBody>
      </p:sp>
    </p:spTree>
    <p:extLst>
      <p:ext uri="{BB962C8B-B14F-4D97-AF65-F5344CB8AC3E}">
        <p14:creationId xmlns:p14="http://schemas.microsoft.com/office/powerpoint/2010/main" val="2319211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F15863-2576-B87F-5175-667820363963}"/>
              </a:ext>
            </a:extLst>
          </p:cNvPr>
          <p:cNvSpPr txBox="1"/>
          <p:nvPr/>
        </p:nvSpPr>
        <p:spPr>
          <a:xfrm>
            <a:off x="3047413" y="2413338"/>
            <a:ext cx="7404455" cy="2031325"/>
          </a:xfrm>
          <a:prstGeom prst="rect">
            <a:avLst/>
          </a:prstGeom>
          <a:noFill/>
        </p:spPr>
        <p:txBody>
          <a:bodyPr wrap="square">
            <a:spAutoFit/>
          </a:bodyPr>
          <a:lstStyle/>
          <a:p>
            <a:r>
              <a:rPr lang="en-GB" sz="1800" b="0" i="0" dirty="0">
                <a:solidFill>
                  <a:srgbClr val="000000"/>
                </a:solidFill>
                <a:effectLst/>
                <a:latin typeface="Arial" panose="020B0604020202020204" pitchFamily="34" charset="0"/>
              </a:rPr>
              <a:t>Your evaluation should be captured in the form of a </a:t>
            </a:r>
            <a:r>
              <a:rPr lang="en-GB" sz="1800" b="1" i="0" dirty="0">
                <a:solidFill>
                  <a:srgbClr val="000000"/>
                </a:solidFill>
                <a:effectLst/>
                <a:latin typeface="Arial" panose="020B0604020202020204" pitchFamily="34" charset="0"/>
              </a:rPr>
              <a:t>5-minute video presentation</a:t>
            </a:r>
            <a:r>
              <a:rPr lang="en-GB" sz="1800" b="0" i="0" dirty="0">
                <a:solidFill>
                  <a:srgbClr val="000000"/>
                </a:solidFill>
                <a:effectLst/>
                <a:latin typeface="Arial" panose="020B0604020202020204" pitchFamily="34" charset="0"/>
              </a:rPr>
              <a:t> that features yourself evaluating your skills with appropriate supporting text and images. </a:t>
            </a:r>
          </a:p>
          <a:p>
            <a:endParaRPr lang="en-GB" dirty="0">
              <a:solidFill>
                <a:srgbClr val="000000"/>
              </a:solidFill>
              <a:latin typeface="Arial" panose="020B0604020202020204" pitchFamily="34" charset="0"/>
            </a:endParaRPr>
          </a:p>
          <a:p>
            <a:r>
              <a:rPr lang="en-GB" sz="1800" b="0" i="0" dirty="0">
                <a:solidFill>
                  <a:srgbClr val="000000"/>
                </a:solidFill>
                <a:effectLst/>
                <a:latin typeface="Arial" panose="020B0604020202020204" pitchFamily="34" charset="0"/>
              </a:rPr>
              <a:t> You can choose any video presentation software that you feel comfortable using, but the link to your video must work for assessment purposes and be shared along with a list of references</a:t>
            </a:r>
            <a:endParaRPr lang="en-GB" dirty="0"/>
          </a:p>
        </p:txBody>
      </p:sp>
    </p:spTree>
    <p:extLst>
      <p:ext uri="{BB962C8B-B14F-4D97-AF65-F5344CB8AC3E}">
        <p14:creationId xmlns:p14="http://schemas.microsoft.com/office/powerpoint/2010/main" val="3255864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AF5A1-4884-4FBA-B1BB-80A2939E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867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0" name="Rectangle 9">
            <a:extLst>
              <a:ext uri="{FF2B5EF4-FFF2-40B4-BE49-F238E27FC236}">
                <a16:creationId xmlns:a16="http://schemas.microsoft.com/office/drawing/2014/main" id="{5A8C16DA-E452-4500-B803-5D451BB09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57238"/>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F23062BF-ABBF-42C4-918F-EEF254C8E45F}"/>
              </a:ext>
            </a:extLst>
          </p:cNvPr>
          <p:cNvPicPr>
            <a:picLocks noChangeAspect="1"/>
          </p:cNvPicPr>
          <p:nvPr/>
        </p:nvPicPr>
        <p:blipFill rotWithShape="1">
          <a:blip r:embed="rId2"/>
          <a:srcRect b="45367"/>
          <a:stretch/>
        </p:blipFill>
        <p:spPr>
          <a:xfrm>
            <a:off x="761999" y="743803"/>
            <a:ext cx="10668000" cy="5347435"/>
          </a:xfrm>
          <a:prstGeom prst="rect">
            <a:avLst/>
          </a:prstGeom>
        </p:spPr>
      </p:pic>
    </p:spTree>
    <p:extLst>
      <p:ext uri="{BB962C8B-B14F-4D97-AF65-F5344CB8AC3E}">
        <p14:creationId xmlns:p14="http://schemas.microsoft.com/office/powerpoint/2010/main" val="424729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EDC033-8DAA-4024-87F5-57430053A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584A691-C497-4066-927B-46560195E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619A6F3B-F0D9-4CB0-B8A1-B84B57852C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1D21995-4CF2-E8CD-89DB-5AEEC7307EC9}"/>
              </a:ext>
            </a:extLst>
          </p:cNvPr>
          <p:cNvPicPr>
            <a:picLocks noChangeAspect="1"/>
          </p:cNvPicPr>
          <p:nvPr/>
        </p:nvPicPr>
        <p:blipFill>
          <a:blip r:embed="rId2"/>
          <a:stretch>
            <a:fillRect/>
          </a:stretch>
        </p:blipFill>
        <p:spPr>
          <a:xfrm>
            <a:off x="1041359" y="934081"/>
            <a:ext cx="11003070" cy="5171443"/>
          </a:xfrm>
          <a:prstGeom prst="rect">
            <a:avLst/>
          </a:prstGeom>
        </p:spPr>
      </p:pic>
    </p:spTree>
    <p:extLst>
      <p:ext uri="{BB962C8B-B14F-4D97-AF65-F5344CB8AC3E}">
        <p14:creationId xmlns:p14="http://schemas.microsoft.com/office/powerpoint/2010/main" val="2588926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EE0CB4-1931-0051-6B35-579CDB8C020C}"/>
              </a:ext>
            </a:extLst>
          </p:cNvPr>
          <p:cNvSpPr txBox="1"/>
          <p:nvPr/>
        </p:nvSpPr>
        <p:spPr>
          <a:xfrm>
            <a:off x="1790007" y="1874728"/>
            <a:ext cx="8611985" cy="3108543"/>
          </a:xfrm>
          <a:prstGeom prst="rect">
            <a:avLst/>
          </a:prstGeom>
          <a:noFill/>
        </p:spPr>
        <p:txBody>
          <a:bodyPr wrap="square">
            <a:spAutoFit/>
          </a:bodyPr>
          <a:lstStyle/>
          <a:p>
            <a:pPr algn="just" rtl="0" fontAlgn="base"/>
            <a:r>
              <a:rPr lang="en-GB" sz="2800" b="0" i="0" dirty="0">
                <a:solidFill>
                  <a:srgbClr val="000000"/>
                </a:solidFill>
                <a:effectLst/>
                <a:latin typeface="Arial" panose="020B0604020202020204" pitchFamily="34" charset="0"/>
              </a:rPr>
              <a:t>Your presentation should be supported with PowerPoint slides which clearly highlight the links between your own skills and those discussed in the job description/person specification.  </a:t>
            </a:r>
          </a:p>
          <a:p>
            <a:pPr algn="just" rtl="0" fontAlgn="base"/>
            <a:endParaRPr lang="en-GB" sz="2800" b="0" i="0" dirty="0">
              <a:solidFill>
                <a:srgbClr val="000000"/>
              </a:solidFill>
              <a:effectLst/>
              <a:latin typeface="Segoe UI" panose="020B0502040204020203" pitchFamily="34" charset="0"/>
            </a:endParaRPr>
          </a:p>
          <a:p>
            <a:pPr algn="just" rtl="0" fontAlgn="base"/>
            <a:r>
              <a:rPr lang="en-GB" sz="2800" b="0" i="1" dirty="0">
                <a:solidFill>
                  <a:srgbClr val="000000"/>
                </a:solidFill>
                <a:effectLst/>
                <a:latin typeface="Arial" panose="020B0604020202020204" pitchFamily="34" charset="0"/>
              </a:rPr>
              <a:t>Please note; you are </a:t>
            </a:r>
            <a:r>
              <a:rPr lang="en-GB" sz="2800" b="1" i="1" dirty="0">
                <a:solidFill>
                  <a:srgbClr val="000000"/>
                </a:solidFill>
                <a:effectLst/>
                <a:latin typeface="Arial" panose="020B0604020202020204" pitchFamily="34" charset="0"/>
              </a:rPr>
              <a:t>not required </a:t>
            </a:r>
            <a:r>
              <a:rPr lang="en-GB" sz="2800" b="0" i="1" dirty="0">
                <a:solidFill>
                  <a:srgbClr val="000000"/>
                </a:solidFill>
                <a:effectLst/>
                <a:latin typeface="Arial" panose="020B0604020202020204" pitchFamily="34" charset="0"/>
              </a:rPr>
              <a:t>to submit your </a:t>
            </a:r>
            <a:r>
              <a:rPr lang="en-GB" sz="2800" b="0" i="1" dirty="0" err="1">
                <a:solidFill>
                  <a:srgbClr val="000000"/>
                </a:solidFill>
                <a:effectLst/>
                <a:latin typeface="Arial" panose="020B0604020202020204" pitchFamily="34" charset="0"/>
              </a:rPr>
              <a:t>Powerpoint</a:t>
            </a:r>
            <a:r>
              <a:rPr lang="en-GB" sz="2800" b="0" i="1" dirty="0">
                <a:solidFill>
                  <a:srgbClr val="000000"/>
                </a:solidFill>
                <a:effectLst/>
                <a:latin typeface="Arial" panose="020B0604020202020204" pitchFamily="34" charset="0"/>
              </a:rPr>
              <a:t> slides. </a:t>
            </a:r>
            <a:r>
              <a:rPr lang="en-GB" sz="2800" b="0" i="0" dirty="0">
                <a:solidFill>
                  <a:srgbClr val="000000"/>
                </a:solidFill>
                <a:effectLst/>
                <a:latin typeface="Arial" panose="020B0604020202020204" pitchFamily="34" charset="0"/>
              </a:rPr>
              <a:t> </a:t>
            </a:r>
            <a:endParaRPr lang="en-GB" sz="2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55107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AC477-8E6D-1C98-1ACE-EB22DA998695}"/>
              </a:ext>
            </a:extLst>
          </p:cNvPr>
          <p:cNvSpPr>
            <a:spLocks noGrp="1"/>
          </p:cNvSpPr>
          <p:nvPr>
            <p:ph type="title"/>
          </p:nvPr>
        </p:nvSpPr>
        <p:spPr>
          <a:xfrm>
            <a:off x="764217" y="309788"/>
            <a:ext cx="9144000" cy="1344168"/>
          </a:xfrm>
        </p:spPr>
        <p:txBody>
          <a:bodyPr/>
          <a:lstStyle/>
          <a:p>
            <a:r>
              <a:rPr lang="en-GB" sz="1800" b="1" i="0" cap="all" dirty="0">
                <a:solidFill>
                  <a:srgbClr val="000000"/>
                </a:solidFill>
                <a:effectLst/>
                <a:latin typeface="Arial" panose="020B0604020202020204" pitchFamily="34" charset="0"/>
              </a:rPr>
              <a:t>GUIDANCE FOR STUDENTS IN THE COMPLETION OF TASKS</a:t>
            </a:r>
            <a:r>
              <a:rPr lang="en-GB" sz="1800" b="0" i="0" dirty="0">
                <a:solidFill>
                  <a:srgbClr val="000000"/>
                </a:solidFill>
                <a:effectLst/>
                <a:latin typeface="Arial" panose="020B0604020202020204" pitchFamily="34" charset="0"/>
              </a:rPr>
              <a:t> </a:t>
            </a:r>
            <a:endParaRPr lang="en-GB" dirty="0"/>
          </a:p>
        </p:txBody>
      </p:sp>
      <p:sp>
        <p:nvSpPr>
          <p:cNvPr id="4" name="TextBox 3">
            <a:extLst>
              <a:ext uri="{FF2B5EF4-FFF2-40B4-BE49-F238E27FC236}">
                <a16:creationId xmlns:a16="http://schemas.microsoft.com/office/drawing/2014/main" id="{A065068A-F841-5D3F-91E8-D1DB6DE1AF4C}"/>
              </a:ext>
            </a:extLst>
          </p:cNvPr>
          <p:cNvSpPr txBox="1"/>
          <p:nvPr/>
        </p:nvSpPr>
        <p:spPr>
          <a:xfrm>
            <a:off x="881149" y="1117800"/>
            <a:ext cx="10429702" cy="4939814"/>
          </a:xfrm>
          <a:prstGeom prst="rect">
            <a:avLst/>
          </a:prstGeom>
          <a:noFill/>
        </p:spPr>
        <p:txBody>
          <a:bodyPr wrap="square">
            <a:spAutoFit/>
          </a:bodyPr>
          <a:lstStyle/>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Your video presentation must be supported with </a:t>
            </a:r>
            <a:r>
              <a:rPr lang="en-GB" sz="2100" b="1" i="1" dirty="0">
                <a:solidFill>
                  <a:srgbClr val="000000"/>
                </a:solidFill>
                <a:effectLst/>
                <a:latin typeface="Arial" panose="020B0604020202020204" pitchFamily="34" charset="0"/>
              </a:rPr>
              <a:t>10 academic sources </a:t>
            </a:r>
            <a:r>
              <a:rPr lang="en-GB" sz="2100" b="0" i="1" dirty="0">
                <a:solidFill>
                  <a:srgbClr val="000000"/>
                </a:solidFill>
                <a:effectLst/>
                <a:latin typeface="Arial" panose="020B0604020202020204" pitchFamily="34" charset="0"/>
              </a:rPr>
              <a:t>that are verbally articulated and recorded in a reference list following the Harvard Referencing method.</a:t>
            </a:r>
            <a:r>
              <a:rPr lang="en-GB" sz="2100" b="0" i="0" dirty="0">
                <a:solidFill>
                  <a:srgbClr val="000000"/>
                </a:solidFill>
                <a:effectLst/>
                <a:latin typeface="Arial" panose="020B0604020202020204" pitchFamily="34" charset="0"/>
              </a:rPr>
              <a:t> </a:t>
            </a: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Throughout your video presentation you should demonstrate a sound level of knowledge and critical understanding of a variety of employability skills that are relevant to the specific job opportunities that you have researched. </a:t>
            </a:r>
            <a:endParaRPr lang="en-GB" sz="2100" dirty="0">
              <a:solidFill>
                <a:srgbClr val="000000"/>
              </a:solidFill>
              <a:latin typeface="Arial" panose="020B0604020202020204" pitchFamily="34" charset="0"/>
            </a:endParaRP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Your video presentation should be evaluative in nature, comparing your employability skills to the skills required for two specific job opportunities with conclusions drawn towards the end highlighting which one opportunity you feel you have the right skills for. </a:t>
            </a: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Throughout your video presentation you should apply your employability skills to the skills advertised.  </a:t>
            </a:r>
            <a:endParaRPr lang="en-GB" sz="2100" i="1" dirty="0">
              <a:solidFill>
                <a:srgbClr val="000000"/>
              </a:solidFill>
              <a:latin typeface="Arial" panose="020B0604020202020204" pitchFamily="34" charset="0"/>
            </a:endParaRP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Your video presentation must be produced using appropriate software, a working link must be shared that features yourself and appropriate supporting text and images. Effective </a:t>
            </a:r>
            <a:r>
              <a:rPr lang="en-GB" sz="2100" b="0" i="1" dirty="0" err="1">
                <a:solidFill>
                  <a:srgbClr val="000000"/>
                </a:solidFill>
                <a:effectLst/>
                <a:latin typeface="Arial" panose="020B0604020202020204" pitchFamily="34" charset="0"/>
              </a:rPr>
              <a:t>Powerpoint</a:t>
            </a:r>
            <a:r>
              <a:rPr lang="en-GB" sz="2100" b="0" i="1" dirty="0">
                <a:solidFill>
                  <a:srgbClr val="000000"/>
                </a:solidFill>
                <a:effectLst/>
                <a:latin typeface="Arial" panose="020B0604020202020204" pitchFamily="34" charset="0"/>
              </a:rPr>
              <a:t> slides must be shared during the video presentation.</a:t>
            </a:r>
            <a:endParaRPr lang="en-GB" sz="2100" dirty="0"/>
          </a:p>
        </p:txBody>
      </p:sp>
    </p:spTree>
    <p:extLst>
      <p:ext uri="{BB962C8B-B14F-4D97-AF65-F5344CB8AC3E}">
        <p14:creationId xmlns:p14="http://schemas.microsoft.com/office/powerpoint/2010/main" val="4179701569"/>
      </p:ext>
    </p:extLst>
  </p:cSld>
  <p:clrMapOvr>
    <a:masterClrMapping/>
  </p:clrMapOvr>
</p:sld>
</file>

<file path=ppt/theme/theme1.xml><?xml version="1.0" encoding="utf-8"?>
<a:theme xmlns:a="http://schemas.openxmlformats.org/drawingml/2006/main" name="PrismaticVTI">
  <a:themeElements>
    <a:clrScheme name="AnalogousFromLightSeedRightStep">
      <a:dk1>
        <a:srgbClr val="000000"/>
      </a:dk1>
      <a:lt1>
        <a:srgbClr val="FFFFFF"/>
      </a:lt1>
      <a:dk2>
        <a:srgbClr val="242541"/>
      </a:dk2>
      <a:lt2>
        <a:srgbClr val="E8E2E3"/>
      </a:lt2>
      <a:accent1>
        <a:srgbClr val="34B394"/>
      </a:accent1>
      <a:accent2>
        <a:srgbClr val="28AEC9"/>
      </a:accent2>
      <a:accent3>
        <a:srgbClr val="6EA3EE"/>
      </a:accent3>
      <a:accent4>
        <a:srgbClr val="4E4EEB"/>
      </a:accent4>
      <a:accent5>
        <a:srgbClr val="A46EEE"/>
      </a:accent5>
      <a:accent6>
        <a:srgbClr val="D14EEB"/>
      </a:accent6>
      <a:hlink>
        <a:srgbClr val="AE697A"/>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otalTime>69</TotalTime>
  <Words>577</Words>
  <Application>Microsoft Office PowerPoint</Application>
  <PresentationFormat>Widescreen</PresentationFormat>
  <Paragraphs>29</Paragraphs>
  <Slides>11</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Aharoni</vt:lpstr>
      <vt:lpstr>Arial</vt:lpstr>
      <vt:lpstr>Avenir Next LT Pro</vt:lpstr>
      <vt:lpstr>Segoe UI</vt:lpstr>
      <vt:lpstr>Wingdings</vt:lpstr>
      <vt:lpstr>PrismaticVTI</vt:lpstr>
      <vt:lpstr>Changemakers: Building your Personal Brand for Sustainable Employment</vt:lpstr>
      <vt:lpstr>Submission deadline Reminder: Friday 24th March 2023 @ 3pm  </vt:lpstr>
      <vt:lpstr>PowerPoint Presentation</vt:lpstr>
      <vt:lpstr>Let’s break it down..</vt:lpstr>
      <vt:lpstr>Two Job Advertisements on Moodle</vt:lpstr>
      <vt:lpstr>Evaluate your personal employability skills against the skills required by your chosen employers for the specific job role.    Following your evaluation, conclusions should be drawn as to which one job opportunity you feel you have the right skills for, highlighting how your personal brand and professional identity makes you the right candidate for your chosen opportunity.  </vt:lpstr>
      <vt:lpstr>PowerPoint Presentation</vt:lpstr>
      <vt:lpstr>PowerPoint Presentation</vt:lpstr>
      <vt:lpstr>PowerPoint Presentation</vt:lpstr>
      <vt:lpstr>PowerPoint Presentation</vt:lpstr>
      <vt:lpstr>GUIDANCE FOR STUDENTS IN THE COMPLETION OF TASKS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Laura James</dc:creator>
  <cp:lastModifiedBy>Melanie Squire</cp:lastModifiedBy>
  <cp:revision>1</cp:revision>
  <dcterms:created xsi:type="dcterms:W3CDTF">2023-02-21T10:32:10Z</dcterms:created>
  <dcterms:modified xsi:type="dcterms:W3CDTF">2023-03-01T09:33:26Z</dcterms:modified>
</cp:coreProperties>
</file>