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824152-2A6C-C3F2-916C-56FAEA65557B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836412" y="6642100"/>
            <a:ext cx="544513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OFFICIAL</a:t>
            </a:r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storefron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@embracing.differences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qi.elft.nhs.uk/resource/cause-and-effect-diagram-fish-bone" TargetMode="External"/><Relationship Id="rId3" Type="http://schemas.openxmlformats.org/officeDocument/2006/relationships/hyperlink" Target="https://www.cipd.org/uk/knowledge/factsheets/pestle-analysis-factsheet/" TargetMode="External"/><Relationship Id="rId7" Type="http://schemas.openxmlformats.org/officeDocument/2006/relationships/hyperlink" Target="https://www.linkedin.com/pulse/top-criticisms-5-why-approachand-what-critics-dont-mark-galley" TargetMode="External"/><Relationship Id="rId2" Type="http://schemas.openxmlformats.org/officeDocument/2006/relationships/hyperlink" Target="https://onstrategyhq.com/resources/pestle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indeed.com/career-advice/career-development/cause-and-effect-analysis" TargetMode="External"/><Relationship Id="rId5" Type="http://schemas.openxmlformats.org/officeDocument/2006/relationships/hyperlink" Target="https://www.youtube.com/watch?v=LjpyG5jQ1C0" TargetMode="External"/><Relationship Id="rId4" Type="http://schemas.openxmlformats.org/officeDocument/2006/relationships/hyperlink" Target="https://www.youtube.com/@embracing.differences" TargetMode="External"/><Relationship Id="rId9" Type="http://schemas.openxmlformats.org/officeDocument/2006/relationships/hyperlink" Target="https://www.youtube.com/watch?v=MTXwdw_-EHI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Raqeeb Ahmed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2526179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Yetunde Everard-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Igweh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 Overview of my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Raqeeb Ahmed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370892"/>
            <a:ext cx="10515600" cy="3531379"/>
          </a:xfrm>
        </p:spPr>
        <p:txBody>
          <a:bodyPr>
            <a:normAutofit/>
          </a:bodyPr>
          <a:lstStyle/>
          <a:p>
            <a:r>
              <a:rPr lang="en-GB" dirty="0"/>
              <a:t>Basil’s Bakery is a small, independent business located in a shopping retail park in Coventry, UK.  </a:t>
            </a:r>
          </a:p>
          <a:p>
            <a:r>
              <a:rPr lang="en-GB" dirty="0"/>
              <a:t>The business was opened in 2015.</a:t>
            </a:r>
          </a:p>
          <a:p>
            <a:r>
              <a:rPr lang="en-GB" dirty="0"/>
              <a:t>Basil is an accomplished artisan baker and prides himself on sourcing high quality organic ingredients.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D35A45-B481-6713-1057-2333F926F1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8572" y="3733800"/>
            <a:ext cx="10874828" cy="295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 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5554"/>
            <a:ext cx="10515600" cy="584008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Decrease of sales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cs typeface="Arial" panose="020B0604020202020204" pitchFamily="34" charset="0"/>
              </a:rPr>
              <a:t>The issues: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Pandemic lockdown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Footfall decreased due to restrictions.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Customers working from home.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Retail shops closing down regularly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No delivery service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Lack of preorder service</a:t>
            </a:r>
          </a:p>
          <a:p>
            <a:pPr>
              <a:lnSpc>
                <a:spcPct val="120000"/>
              </a:lnSpc>
            </a:pPr>
            <a:r>
              <a:rPr lang="en-GB" dirty="0">
                <a:cs typeface="Arial" panose="020B0604020202020204" pitchFamily="34" charset="0"/>
              </a:rPr>
              <a:t>Overheads increasing</a:t>
            </a:r>
          </a:p>
          <a:p>
            <a:pPr>
              <a:lnSpc>
                <a:spcPct val="120000"/>
              </a:lnSpc>
            </a:pPr>
            <a:endParaRPr lang="en-GB" sz="900" dirty="0">
              <a:cs typeface="Arial" panose="020B0604020202020204" pitchFamily="34" charset="0"/>
            </a:endParaRPr>
          </a:p>
          <a:p>
            <a:r>
              <a:rPr lang="en-GB" sz="2600" dirty="0">
                <a:cs typeface="Arial" panose="020B0604020202020204" pitchFamily="34" charset="0"/>
              </a:rPr>
              <a:t>Most of these problems are external issues which basil has no control over.</a:t>
            </a:r>
          </a:p>
          <a:p>
            <a:r>
              <a:rPr lang="en-GB" sz="2600" dirty="0">
                <a:cs typeface="Arial" panose="020B0604020202020204" pitchFamily="34" charset="0"/>
              </a:rPr>
              <a:t>However, he could hire some staff to help with a delivery and preorder service.</a:t>
            </a:r>
          </a:p>
          <a:p>
            <a:pPr marL="0" indent="0">
              <a:buNone/>
            </a:pPr>
            <a:endParaRPr lang="en-GB" sz="2600" dirty="0">
              <a:solidFill>
                <a:srgbClr val="FF0000"/>
              </a:solidFill>
              <a:cs typeface="Arial" panose="020B0604020202020204" pitchFamily="34" charset="0"/>
            </a:endParaRPr>
          </a:p>
          <a:p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86845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 The PESTEL Framework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4619"/>
            <a:ext cx="10515600" cy="6133381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A PESTEL analysis is a strategic business framework used to identify and evaluate factors that can impact a business. (Hayden,2026).</a:t>
            </a:r>
          </a:p>
          <a:p>
            <a:pPr lvl="1" algn="just"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The tool is typically used to spot external risks and opportunities, support strategic planning, and formulate market research before entering a new market or launching a new product. (Wood, 2026).</a:t>
            </a:r>
          </a:p>
          <a:p>
            <a:pPr lvl="1" algn="just"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This helpful analysis can help you assess and plan for what might impact your business</a:t>
            </a:r>
          </a:p>
          <a:p>
            <a:pPr lvl="1" algn="just">
              <a:lnSpc>
                <a:spcPct val="100000"/>
              </a:lnSpc>
            </a:pP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00000"/>
              </a:lnSpc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	The benefits of Pestel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Simple and straightforward framework that is easy to implement.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Allows teams to facilitate a great understanding of the wider business environment.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Helps organizations anticipate business threats and figure out how to mitigate the risks and spot business opportunities on which they can capitalize.</a:t>
            </a:r>
          </a:p>
          <a:p>
            <a:pPr algn="just"/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	The disadvantages of Pestel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This assessment can be as light or as heavy as one wants to make it.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Easy to oversimplify the data or collect insufficient data.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Easy to make it too heavy by collecting too much data and becoming so overwhelmed that you do not know where to start. This is a phenomenon called ‘</a:t>
            </a: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analysis paralysis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.’</a:t>
            </a:r>
          </a:p>
          <a:p>
            <a:pPr algn="just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Great tool, but it doesn’t analyse your organization’s internal strengths and weaknesses.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426672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lockdown restrictions.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Insurance increase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Businesses closing down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Overheads increasing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People working from home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People not coming to the retail park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delivery service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Lack of pre order service due to inability to answer phone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Health and safety guidelines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laws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Coronavirus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Unpredictable organic crop.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The Cause-and-Effect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717" y="1259456"/>
            <a:ext cx="10793083" cy="559854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00000"/>
              </a:lnSpc>
            </a:pPr>
            <a:r>
              <a:rPr lang="en-GB" sz="2800" dirty="0"/>
              <a:t>Cause and Effect model is a structured problem-solving method designed to identify the root causes of a specific issue. (Quality improvement, 2026).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used to </a:t>
            </a:r>
            <a:r>
              <a:rPr lang="en-GB" sz="2800" dirty="0"/>
              <a:t>Finds Root Causes, Visualizes Problems, Encourages Collaboration and Prevents Future Mistakes.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00000"/>
              </a:lnSpc>
            </a:pPr>
            <a:r>
              <a:rPr lang="en-GB" sz="2800" dirty="0"/>
              <a:t>This technique is highly versatile and applied across many sectors. (Indeed, 2026).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benefits are: </a:t>
            </a:r>
            <a:r>
              <a:rPr lang="en-GB" sz="2800" dirty="0"/>
              <a:t>Solves Root Problems, Reduces Costs &amp; Waste, Improves Reliability &amp; Safety, Encourages Team Collaboration, Visualizes Complex Issues and Data-Driven Prioritization.</a:t>
            </a:r>
          </a:p>
          <a:p>
            <a:pPr lvl="1" algn="just">
              <a:lnSpc>
                <a:spcPct val="100000"/>
              </a:lnSpc>
            </a:pPr>
            <a:r>
              <a:rPr lang="en-GB" sz="2800" dirty="0"/>
              <a:t>The criticisms are: Oversimplification and Reductionism, Confirmation Bias (Galley, 2018), Lack of Objective Structure, Susceptibility to Logical Fallacies (</a:t>
            </a:r>
            <a:r>
              <a:rPr lang="en-GB" dirty="0"/>
              <a:t>SNHU Academic Support, 2024) </a:t>
            </a:r>
            <a:r>
              <a:rPr lang="en-GB" sz="2800" dirty="0"/>
              <a:t>Disregard for Human and Environmental Factors. (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Embracing</a:t>
            </a:r>
            <a:r>
              <a:rPr lang="en-GB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Differences</a:t>
            </a:r>
            <a:r>
              <a:rPr lang="en-GB" dirty="0"/>
              <a:t>, 2025).</a:t>
            </a:r>
            <a:endParaRPr lang="en-GB" sz="2800" dirty="0"/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25% Decrease in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Shops closing down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Pandemic lockdown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Restrictions in coming out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Working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of stock unpredictable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 in bills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staff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Vulnerable to crop failure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delivery service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pre ordering service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grown produce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Preordering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Summary of my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4513"/>
            <a:ext cx="10515600" cy="4888362"/>
          </a:xfrm>
        </p:spPr>
        <p:txBody>
          <a:bodyPr/>
          <a:lstStyle/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root problem: decrease in sales.</a:t>
            </a:r>
          </a:p>
          <a:p>
            <a:pPr marL="914400" lvl="2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reasons of the problems (Fishbone analysis and PESTEL)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How to solve the problems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And how to improve the business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4"/>
            <a:ext cx="10515600" cy="5268239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Alayna Wood (2026) </a:t>
            </a:r>
            <a:r>
              <a:rPr lang="en-GB" dirty="0"/>
              <a:t>What is a PESTLE Analysis? A Complete PESTLE Analysis Guide. Available at: </a:t>
            </a:r>
            <a:r>
              <a:rPr lang="en-GB" dirty="0">
                <a:hlinkClick r:id="rId2"/>
              </a:rPr>
              <a:t>What is a PESTLE Analysis? A Complete PESTLE Analysis Guide</a:t>
            </a:r>
            <a:r>
              <a:rPr lang="en-GB" dirty="0"/>
              <a:t> (Accessed: 14 June 2026).</a:t>
            </a: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David Hayden (2026) Pestel analysis. Available at: </a:t>
            </a:r>
            <a:r>
              <a:rPr lang="en-GB" dirty="0">
                <a:hlinkClick r:id="rId3"/>
              </a:rPr>
              <a:t>PESTLE analysis | CIPD</a:t>
            </a:r>
            <a:r>
              <a:rPr lang="en-GB" dirty="0"/>
              <a:t> (Accessed: 14 June 2026).</a:t>
            </a:r>
          </a:p>
          <a:p>
            <a:pPr algn="just"/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Embracing Differences</a:t>
            </a:r>
            <a:r>
              <a:rPr lang="en-GB" dirty="0"/>
              <a:t> (2025) What's wrong with Root Cause Analysis? Available at: </a:t>
            </a:r>
            <a:r>
              <a:rPr lang="en-GB" dirty="0">
                <a:hlinkClick r:id="rId5"/>
              </a:rPr>
              <a:t>What's wrong with Root Cause Analysis? – YouTube</a:t>
            </a:r>
            <a:r>
              <a:rPr lang="en-GB" dirty="0"/>
              <a:t> (Accessed : 14 June 2026).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Indeed (2026) </a:t>
            </a:r>
            <a:r>
              <a:rPr lang="en-GB" dirty="0"/>
              <a:t>What is cause and effect analysis? Plus, how to use it. Available at: </a:t>
            </a:r>
            <a:r>
              <a:rPr lang="en-GB" dirty="0">
                <a:hlinkClick r:id="rId6"/>
              </a:rPr>
              <a:t>What is cause and effect analysis? Plus how to use it | Indeed.com UK</a:t>
            </a:r>
            <a:r>
              <a:rPr lang="en-GB" dirty="0"/>
              <a:t> (Accessed: 14 June 2026).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 Galley (2018) </a:t>
            </a:r>
            <a:r>
              <a:rPr lang="en-GB" dirty="0"/>
              <a:t>Top Criticisms of the 5-Why Approach...and what the critics don't understand.  Available at: </a:t>
            </a:r>
            <a:r>
              <a:rPr lang="en-GB" dirty="0">
                <a:hlinkClick r:id="rId7"/>
              </a:rPr>
              <a:t>Top Criticisms of the 5-Why Approach...and what the critics don't understand</a:t>
            </a:r>
            <a:r>
              <a:rPr lang="en-GB" dirty="0"/>
              <a:t> (Accessed: 14 June 2026).</a:t>
            </a: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Quality improvement (2026) Available at: </a:t>
            </a:r>
            <a:r>
              <a:rPr lang="en-GB" dirty="0">
                <a:hlinkClick r:id="rId8"/>
              </a:rPr>
              <a:t>Cause and Effect Diagram (Fish Bone) - Quality Improvement – ELFT</a:t>
            </a:r>
            <a:r>
              <a:rPr lang="en-GB" dirty="0"/>
              <a:t> (Accessed: 14 June 2026).</a:t>
            </a: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/>
              <a:t>SNHU Academic Support (2024) Cause &amp; Effect Analysis with Fallacies. Available at: </a:t>
            </a:r>
            <a:r>
              <a:rPr lang="en-GB" dirty="0">
                <a:hlinkClick r:id="rId9"/>
              </a:rPr>
              <a:t>Cause &amp; Effect Analysis with Fallacies</a:t>
            </a:r>
            <a:r>
              <a:rPr lang="en-GB" dirty="0"/>
              <a:t> (Accessed: 14 June 2026).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2267</TotalTime>
  <Words>1004</Words>
  <Application>Microsoft Office PowerPoint</Application>
  <PresentationFormat>Widescreen</PresentationFormat>
  <Paragraphs>145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  Overview of my presentation.  </vt:lpstr>
      <vt:lpstr> Overview of Basil’s Bakery.  </vt:lpstr>
      <vt:lpstr> The problems Basil’s Bakery are facing. </vt:lpstr>
      <vt:lpstr> The PESTEL Framework  </vt:lpstr>
      <vt:lpstr>   PESTEL Framework    </vt:lpstr>
      <vt:lpstr> The Cause-and-Effect model </vt:lpstr>
      <vt:lpstr>PowerPoint Presentation</vt:lpstr>
      <vt:lpstr> Summary of my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Sarish Naaz</cp:lastModifiedBy>
  <cp:revision>121</cp:revision>
  <dcterms:created xsi:type="dcterms:W3CDTF">2024-01-29T11:42:05Z</dcterms:created>
  <dcterms:modified xsi:type="dcterms:W3CDTF">2026-06-14T12:12:15Z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  <property fmtid="{D5CDD505-2E9C-101B-9397-08002B2CF9AE}" pid="3" name="MSIP_Label_a17471b1-27ab-4640-9264-e69a67407ca3_Enabled">
    <vt:lpwstr>true</vt:lpwstr>
  </property>
  <property fmtid="{D5CDD505-2E9C-101B-9397-08002B2CF9AE}" pid="4" name="MSIP_Label_a17471b1-27ab-4640-9264-e69a67407ca3_SetDate">
    <vt:lpwstr>2026-05-31T11:05:51Z</vt:lpwstr>
  </property>
  <property fmtid="{D5CDD505-2E9C-101B-9397-08002B2CF9AE}" pid="5" name="MSIP_Label_a17471b1-27ab-4640-9264-e69a67407ca3_Method">
    <vt:lpwstr>Standard</vt:lpwstr>
  </property>
  <property fmtid="{D5CDD505-2E9C-101B-9397-08002B2CF9AE}" pid="6" name="MSIP_Label_a17471b1-27ab-4640-9264-e69a67407ca3_Name">
    <vt:lpwstr>BCC - OFFICIAL</vt:lpwstr>
  </property>
  <property fmtid="{D5CDD505-2E9C-101B-9397-08002B2CF9AE}" pid="7" name="MSIP_Label_a17471b1-27ab-4640-9264-e69a67407ca3_SiteId">
    <vt:lpwstr>699ace67-d2e4-4bcd-b303-d2bbe2b9bbf1</vt:lpwstr>
  </property>
  <property fmtid="{D5CDD505-2E9C-101B-9397-08002B2CF9AE}" pid="8" name="MSIP_Label_a17471b1-27ab-4640-9264-e69a67407ca3_ActionId">
    <vt:lpwstr>f4862a6e-5e0e-4aa3-8b2b-ba0b1624b1ed</vt:lpwstr>
  </property>
  <property fmtid="{D5CDD505-2E9C-101B-9397-08002B2CF9AE}" pid="9" name="MSIP_Label_a17471b1-27ab-4640-9264-e69a67407ca3_ContentBits">
    <vt:lpwstr>2</vt:lpwstr>
  </property>
  <property fmtid="{D5CDD505-2E9C-101B-9397-08002B2CF9AE}" pid="10" name="MSIP_Label_a17471b1-27ab-4640-9264-e69a67407ca3_Tag">
    <vt:lpwstr>10, 3, 0, 1</vt:lpwstr>
  </property>
  <property fmtid="{D5CDD505-2E9C-101B-9397-08002B2CF9AE}" pid="11" name="ClassificationContentMarkingFooterLocations">
    <vt:lpwstr>Office Theme:8</vt:lpwstr>
  </property>
  <property fmtid="{D5CDD505-2E9C-101B-9397-08002B2CF9AE}" pid="12" name="ClassificationContentMarkingFooterText">
    <vt:lpwstr>OFFICIAL</vt:lpwstr>
  </property>
</Properties>
</file>