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1" r:id="rId6"/>
    <p:sldId id="262" r:id="rId7"/>
    <p:sldId id="263" r:id="rId8"/>
    <p:sldId id="264" r:id="rId9"/>
    <p:sldId id="265" r:id="rId10"/>
    <p:sldId id="266"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93" d="100"/>
          <a:sy n="93" d="100"/>
        </p:scale>
        <p:origin x="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205040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284860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275856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3D5959-1049-486B-89F0-8D27DB127E9F}"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1080091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3D5959-1049-486B-89F0-8D27DB127E9F}"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504392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3D5959-1049-486B-89F0-8D27DB127E9F}"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137612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3D5959-1049-486B-89F0-8D27DB127E9F}"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1696014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3D5959-1049-486B-89F0-8D27DB127E9F}"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264846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3D5959-1049-486B-89F0-8D27DB127E9F}"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1378818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2503015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08200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884074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30832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4055470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4118937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3D5959-1049-486B-89F0-8D27DB127E9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745D8-5A0F-4431-A2C5-B466A08EA744}" type="slidenum">
              <a:rPr lang="en-GB" smtClean="0"/>
              <a:t>‹#›</a:t>
            </a:fld>
            <a:endParaRPr lang="en-GB"/>
          </a:p>
        </p:txBody>
      </p:sp>
    </p:spTree>
    <p:extLst>
      <p:ext uri="{BB962C8B-B14F-4D97-AF65-F5344CB8AC3E}">
        <p14:creationId xmlns:p14="http://schemas.microsoft.com/office/powerpoint/2010/main" val="1559173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03D5959-1049-486B-89F0-8D27DB127E9F}" type="datetimeFigureOut">
              <a:rPr lang="en-GB" smtClean="0"/>
              <a:t>13/02/2026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43745D8-5A0F-4431-A2C5-B466A08EA744}" type="slidenum">
              <a:rPr lang="en-GB" smtClean="0"/>
              <a:t>‹#›</a:t>
            </a:fld>
            <a:endParaRPr lang="en-GB"/>
          </a:p>
        </p:txBody>
      </p:sp>
    </p:spTree>
    <p:extLst>
      <p:ext uri="{BB962C8B-B14F-4D97-AF65-F5344CB8AC3E}">
        <p14:creationId xmlns:p14="http://schemas.microsoft.com/office/powerpoint/2010/main" val="33271698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353330-E9DA-CBF1-1AEE-BF67927230F7}"/>
              </a:ext>
            </a:extLst>
          </p:cNvPr>
          <p:cNvSpPr/>
          <p:nvPr/>
        </p:nvSpPr>
        <p:spPr>
          <a:xfrm>
            <a:off x="1122949" y="500304"/>
            <a:ext cx="7969624" cy="4092322"/>
          </a:xfrm>
          <a:prstGeom prst="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4800" dirty="0">
                <a:solidFill>
                  <a:schemeClr val="accent2"/>
                </a:solidFill>
                <a:latin typeface="Arial" panose="020B0604020202020204" pitchFamily="34" charset="0"/>
                <a:cs typeface="Arial" panose="020B0604020202020204" pitchFamily="34" charset="0"/>
              </a:rPr>
              <a:t>How Digital Security Can Improve Efficiency At Greenfield Care Home Agency</a:t>
            </a:r>
          </a:p>
        </p:txBody>
      </p:sp>
      <p:sp>
        <p:nvSpPr>
          <p:cNvPr id="5" name="TextBox 4">
            <a:extLst>
              <a:ext uri="{FF2B5EF4-FFF2-40B4-BE49-F238E27FC236}">
                <a16:creationId xmlns:a16="http://schemas.microsoft.com/office/drawing/2014/main" id="{5C2E68F2-31E1-DFCD-974C-AD1AA8C9F9FD}"/>
              </a:ext>
            </a:extLst>
          </p:cNvPr>
          <p:cNvSpPr txBox="1"/>
          <p:nvPr/>
        </p:nvSpPr>
        <p:spPr>
          <a:xfrm>
            <a:off x="281882" y="4874507"/>
            <a:ext cx="5623904" cy="2031325"/>
          </a:xfrm>
          <a:prstGeom prst="rect">
            <a:avLst/>
          </a:prstGeom>
          <a:noFill/>
        </p:spPr>
        <p:txBody>
          <a:bodyPr wrap="square" rtlCol="0">
            <a:spAutoFit/>
          </a:bodyPr>
          <a:lstStyle/>
          <a:p>
            <a:pPr>
              <a:lnSpc>
                <a:spcPct val="200000"/>
              </a:lnSpc>
            </a:pPr>
            <a:r>
              <a:rPr lang="en-GB" dirty="0">
                <a:solidFill>
                  <a:schemeClr val="accent2"/>
                </a:solidFill>
                <a:latin typeface="Arial" panose="020B0604020202020204" pitchFamily="34" charset="0"/>
                <a:cs typeface="Arial" panose="020B0604020202020204" pitchFamily="34" charset="0"/>
              </a:rPr>
              <a:t>NAME: Jamil Khan</a:t>
            </a:r>
          </a:p>
          <a:p>
            <a:pPr>
              <a:lnSpc>
                <a:spcPct val="200000"/>
              </a:lnSpc>
            </a:pPr>
            <a:r>
              <a:rPr lang="en-GB" dirty="0">
                <a:solidFill>
                  <a:schemeClr val="accent2"/>
                </a:solidFill>
                <a:latin typeface="Arial" panose="020B0604020202020204" pitchFamily="34" charset="0"/>
                <a:cs typeface="Arial" panose="020B0604020202020204" pitchFamily="34" charset="0"/>
              </a:rPr>
              <a:t>STUDENT NUMBER: 2511522</a:t>
            </a:r>
          </a:p>
          <a:p>
            <a:pPr>
              <a:lnSpc>
                <a:spcPct val="200000"/>
              </a:lnSpc>
            </a:pPr>
            <a:r>
              <a:rPr lang="en-GB" dirty="0">
                <a:solidFill>
                  <a:schemeClr val="accent2"/>
                </a:solidFill>
                <a:latin typeface="Arial" panose="020B0604020202020204" pitchFamily="34" charset="0"/>
                <a:cs typeface="Arial" panose="020B0604020202020204" pitchFamily="34" charset="0"/>
              </a:rPr>
              <a:t>LCHS4007: Digital Skills and Research Methods</a:t>
            </a:r>
          </a:p>
          <a:p>
            <a:endParaRPr lang="en-GB" dirty="0">
              <a:solidFill>
                <a:schemeClr val="accent2"/>
              </a:solidFill>
            </a:endParaRPr>
          </a:p>
        </p:txBody>
      </p:sp>
    </p:spTree>
    <p:extLst>
      <p:ext uri="{BB962C8B-B14F-4D97-AF65-F5344CB8AC3E}">
        <p14:creationId xmlns:p14="http://schemas.microsoft.com/office/powerpoint/2010/main" val="2831277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9D1E9-2BC7-5E1B-FFB2-00E0B321DB36}"/>
              </a:ext>
            </a:extLst>
          </p:cNvPr>
          <p:cNvSpPr>
            <a:spLocks noGrp="1"/>
          </p:cNvSpPr>
          <p:nvPr>
            <p:ph type="title"/>
          </p:nvPr>
        </p:nvSpPr>
        <p:spPr>
          <a:xfrm>
            <a:off x="567331" y="389594"/>
            <a:ext cx="8596668" cy="614183"/>
          </a:xfrm>
        </p:spPr>
        <p:txBody>
          <a:bodyPr>
            <a:normAutofit fontScale="90000"/>
          </a:bodyPr>
          <a:lstStyle/>
          <a:p>
            <a:pPr algn="ctr"/>
            <a:r>
              <a:rPr lang="en-GB" sz="4000"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AE0D81-AD81-8634-9567-D43DE3D5FF53}"/>
              </a:ext>
            </a:extLst>
          </p:cNvPr>
          <p:cNvSpPr>
            <a:spLocks noGrp="1"/>
          </p:cNvSpPr>
          <p:nvPr>
            <p:ph idx="1"/>
          </p:nvPr>
        </p:nvSpPr>
        <p:spPr>
          <a:xfrm>
            <a:off x="636082" y="1596824"/>
            <a:ext cx="8596668" cy="5126705"/>
          </a:xfrm>
        </p:spPr>
        <p:txBody>
          <a:bodyPr>
            <a:normAutofit/>
          </a:bodyPr>
          <a:lstStyle/>
          <a:p>
            <a:pPr>
              <a:lnSpc>
                <a:spcPct val="150000"/>
              </a:lnSpc>
            </a:pPr>
            <a:r>
              <a:rPr lang="en-GB" sz="1600" dirty="0"/>
              <a:t>Digital security (cybersecurity) does more than protect data — it improves </a:t>
            </a:r>
            <a:r>
              <a:rPr lang="en-GB" sz="1600" b="1" dirty="0"/>
              <a:t>operational efficiency, reliability, compliance, and service quality</a:t>
            </a:r>
            <a:r>
              <a:rPr lang="en-GB" sz="1600" dirty="0"/>
              <a:t>, especially in healthcare and care home environments.</a:t>
            </a:r>
          </a:p>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What Digital Security Protects.</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Devices</a:t>
            </a:r>
            <a:r>
              <a:rPr lang="en-GB" sz="1600" dirty="0">
                <a:latin typeface="Arial" panose="020B0604020202020204" pitchFamily="34" charset="0"/>
                <a:cs typeface="Arial" panose="020B0604020202020204" pitchFamily="34" charset="0"/>
              </a:rPr>
              <a:t> – phones, laptops, tablets, servers</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Accounts</a:t>
            </a:r>
            <a:r>
              <a:rPr lang="en-GB" sz="1600" dirty="0">
                <a:latin typeface="Arial" panose="020B0604020202020204" pitchFamily="34" charset="0"/>
                <a:cs typeface="Arial" panose="020B0604020202020204" pitchFamily="34" charset="0"/>
              </a:rPr>
              <a:t> – email, banking, social media</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Data</a:t>
            </a:r>
            <a:r>
              <a:rPr lang="en-GB" sz="1600" dirty="0">
                <a:latin typeface="Arial" panose="020B0604020202020204" pitchFamily="34" charset="0"/>
                <a:cs typeface="Arial" panose="020B0604020202020204" pitchFamily="34" charset="0"/>
              </a:rPr>
              <a:t> – personal info, passwords, photos, financial records</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Networks</a:t>
            </a:r>
            <a:r>
              <a:rPr lang="en-GB" sz="1600" dirty="0">
                <a:latin typeface="Arial" panose="020B0604020202020204" pitchFamily="34" charset="0"/>
                <a:cs typeface="Arial" panose="020B0604020202020204" pitchFamily="34" charset="0"/>
              </a:rPr>
              <a:t> – Wi-Fi, company systems, cloud storage</a:t>
            </a:r>
          </a:p>
          <a:p>
            <a:endParaRPr lang="en-GB" sz="1600" dirty="0"/>
          </a:p>
        </p:txBody>
      </p:sp>
    </p:spTree>
    <p:extLst>
      <p:ext uri="{BB962C8B-B14F-4D97-AF65-F5344CB8AC3E}">
        <p14:creationId xmlns:p14="http://schemas.microsoft.com/office/powerpoint/2010/main" val="3112510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38653-A46E-4B11-528B-E58112B277E7}"/>
              </a:ext>
            </a:extLst>
          </p:cNvPr>
          <p:cNvSpPr>
            <a:spLocks noGrp="1"/>
          </p:cNvSpPr>
          <p:nvPr>
            <p:ph type="title"/>
          </p:nvPr>
        </p:nvSpPr>
        <p:spPr>
          <a:xfrm>
            <a:off x="374826" y="210839"/>
            <a:ext cx="8596668" cy="676060"/>
          </a:xfrm>
        </p:spPr>
        <p:txBody>
          <a:bodyPr/>
          <a:lstStyle/>
          <a:p>
            <a:pPr algn="ctr"/>
            <a:r>
              <a:rPr lang="en-GB" dirty="0">
                <a:latin typeface="Arial" panose="020B0604020202020204" pitchFamily="34" charset="0"/>
                <a:cs typeface="Arial" panose="020B0604020202020204" pitchFamily="34" charset="0"/>
              </a:rPr>
              <a:t>Protecting Patient and Staff Data</a:t>
            </a:r>
          </a:p>
        </p:txBody>
      </p:sp>
      <p:sp>
        <p:nvSpPr>
          <p:cNvPr id="3" name="Content Placeholder 2">
            <a:extLst>
              <a:ext uri="{FF2B5EF4-FFF2-40B4-BE49-F238E27FC236}">
                <a16:creationId xmlns:a16="http://schemas.microsoft.com/office/drawing/2014/main" id="{0C441520-2981-CC17-ABBE-26E4EE3FCEC5}"/>
              </a:ext>
            </a:extLst>
          </p:cNvPr>
          <p:cNvSpPr>
            <a:spLocks noGrp="1"/>
          </p:cNvSpPr>
          <p:nvPr>
            <p:ph idx="1"/>
          </p:nvPr>
        </p:nvSpPr>
        <p:spPr>
          <a:xfrm>
            <a:off x="464204" y="1090351"/>
            <a:ext cx="8596668" cy="5563685"/>
          </a:xfrm>
        </p:spPr>
        <p:txBody>
          <a:bodyPr>
            <a:noAutofit/>
          </a:bodyPr>
          <a:lstStyle/>
          <a:p>
            <a:r>
              <a:rPr lang="en-GB" sz="1600" b="1" dirty="0">
                <a:latin typeface="Arial" panose="020B0604020202020204" pitchFamily="34" charset="0"/>
                <a:cs typeface="Arial" panose="020B0604020202020204" pitchFamily="34" charset="0"/>
              </a:rPr>
              <a:t>Care Homes Handle:</a:t>
            </a:r>
          </a:p>
          <a:p>
            <a:pPr marL="0" indent="0">
              <a:buNone/>
            </a:pPr>
            <a:r>
              <a:rPr lang="en-GB" sz="1600" dirty="0">
                <a:latin typeface="Arial" panose="020B0604020202020204" pitchFamily="34" charset="0"/>
                <a:cs typeface="Arial" panose="020B0604020202020204" pitchFamily="34" charset="0"/>
              </a:rPr>
              <a:t>Medical records</a:t>
            </a:r>
          </a:p>
          <a:p>
            <a:pPr marL="0" indent="0">
              <a:buNone/>
            </a:pPr>
            <a:r>
              <a:rPr lang="en-GB" sz="1600" dirty="0">
                <a:latin typeface="Arial" panose="020B0604020202020204" pitchFamily="34" charset="0"/>
                <a:cs typeface="Arial" panose="020B0604020202020204" pitchFamily="34" charset="0"/>
              </a:rPr>
              <a:t>Medication information</a:t>
            </a:r>
          </a:p>
          <a:p>
            <a:pPr marL="0" indent="0">
              <a:buNone/>
            </a:pPr>
            <a:r>
              <a:rPr lang="en-GB" sz="1600" dirty="0">
                <a:latin typeface="Arial" panose="020B0604020202020204" pitchFamily="34" charset="0"/>
                <a:cs typeface="Arial" panose="020B0604020202020204" pitchFamily="34" charset="0"/>
              </a:rPr>
              <a:t>Personal identification details</a:t>
            </a:r>
          </a:p>
          <a:p>
            <a:pPr marL="0" indent="0">
              <a:buNone/>
            </a:pPr>
            <a:r>
              <a:rPr lang="en-GB" sz="1600" dirty="0">
                <a:latin typeface="Arial" panose="020B0604020202020204" pitchFamily="34" charset="0"/>
                <a:cs typeface="Arial" panose="020B0604020202020204" pitchFamily="34" charset="0"/>
              </a:rPr>
              <a:t>Payroll and HR data</a:t>
            </a:r>
          </a:p>
          <a:p>
            <a:r>
              <a:rPr lang="en-GB" sz="1600" b="1" dirty="0">
                <a:latin typeface="Arial" panose="020B0604020202020204" pitchFamily="34" charset="0"/>
                <a:cs typeface="Arial" panose="020B0604020202020204" pitchFamily="34" charset="0"/>
              </a:rPr>
              <a:t>By Implementing:</a:t>
            </a:r>
          </a:p>
          <a:p>
            <a:pPr marL="0" indent="0">
              <a:buNone/>
            </a:pPr>
            <a:r>
              <a:rPr lang="en-GB" sz="1600" dirty="0">
                <a:latin typeface="Arial" panose="020B0604020202020204" pitchFamily="34" charset="0"/>
                <a:cs typeface="Arial" panose="020B0604020202020204" pitchFamily="34" charset="0"/>
              </a:rPr>
              <a:t>Encryption</a:t>
            </a:r>
          </a:p>
          <a:p>
            <a:pPr marL="0" indent="0">
              <a:buNone/>
            </a:pPr>
            <a:r>
              <a:rPr lang="en-GB" sz="1600" dirty="0">
                <a:latin typeface="Arial" panose="020B0604020202020204" pitchFamily="34" charset="0"/>
                <a:cs typeface="Arial" panose="020B0604020202020204" pitchFamily="34" charset="0"/>
              </a:rPr>
              <a:t>Secure login systems</a:t>
            </a:r>
          </a:p>
          <a:p>
            <a:pPr marL="0" indent="0">
              <a:buNone/>
            </a:pPr>
            <a:r>
              <a:rPr lang="en-GB" sz="1600" dirty="0">
                <a:latin typeface="Arial" panose="020B0604020202020204" pitchFamily="34" charset="0"/>
                <a:cs typeface="Arial" panose="020B0604020202020204" pitchFamily="34" charset="0"/>
              </a:rPr>
              <a:t>Role-based access controls</a:t>
            </a:r>
          </a:p>
          <a:p>
            <a:pPr marL="0" indent="0">
              <a:buNone/>
            </a:pPr>
            <a:r>
              <a:rPr lang="en-GB" sz="1600" dirty="0">
                <a:latin typeface="Arial" panose="020B0604020202020204" pitchFamily="34" charset="0"/>
                <a:cs typeface="Arial" panose="020B0604020202020204" pitchFamily="34" charset="0"/>
              </a:rPr>
              <a:t>Greenfield Care Home Agency can:</a:t>
            </a:r>
          </a:p>
          <a:p>
            <a:pPr marL="0" indent="0">
              <a:buNone/>
            </a:pPr>
            <a:r>
              <a:rPr lang="en-GB" sz="1600" dirty="0">
                <a:latin typeface="Arial" panose="020B0604020202020204" pitchFamily="34" charset="0"/>
                <a:cs typeface="Arial" panose="020B0604020202020204" pitchFamily="34" charset="0"/>
              </a:rPr>
              <a:t>Reduce risk of data breaches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Avoid downtime caused by cyber incidents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Prevent costly legal penalties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Ensure continuous access to records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Staff spend less time dealing with security incidents and more time providing care.</a:t>
            </a:r>
          </a:p>
        </p:txBody>
      </p:sp>
    </p:spTree>
    <p:extLst>
      <p:ext uri="{BB962C8B-B14F-4D97-AF65-F5344CB8AC3E}">
        <p14:creationId xmlns:p14="http://schemas.microsoft.com/office/powerpoint/2010/main" val="932172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E9DBD-DAE8-5B65-E784-082C883A3A96}"/>
              </a:ext>
            </a:extLst>
          </p:cNvPr>
          <p:cNvSpPr>
            <a:spLocks noGrp="1"/>
          </p:cNvSpPr>
          <p:nvPr>
            <p:ph type="title"/>
          </p:nvPr>
        </p:nvSpPr>
        <p:spPr>
          <a:xfrm>
            <a:off x="292324" y="155838"/>
            <a:ext cx="8596668" cy="751687"/>
          </a:xfrm>
        </p:spPr>
        <p:txBody>
          <a:bodyPr>
            <a:normAutofit/>
          </a:bodyPr>
          <a:lstStyle/>
          <a:p>
            <a:pPr algn="ctr"/>
            <a:r>
              <a:rPr lang="en-GB" dirty="0">
                <a:latin typeface="Arial" panose="020B0604020202020204" pitchFamily="34" charset="0"/>
                <a:cs typeface="Arial" panose="020B0604020202020204" pitchFamily="34" charset="0"/>
              </a:rPr>
              <a:t>Help to Protect from Cyber Attacks</a:t>
            </a:r>
          </a:p>
        </p:txBody>
      </p:sp>
      <p:sp>
        <p:nvSpPr>
          <p:cNvPr id="3" name="Content Placeholder 2">
            <a:extLst>
              <a:ext uri="{FF2B5EF4-FFF2-40B4-BE49-F238E27FC236}">
                <a16:creationId xmlns:a16="http://schemas.microsoft.com/office/drawing/2014/main" id="{DF32F83C-B746-92CF-5142-C02F90FCFBD7}"/>
              </a:ext>
            </a:extLst>
          </p:cNvPr>
          <p:cNvSpPr>
            <a:spLocks noGrp="1"/>
          </p:cNvSpPr>
          <p:nvPr>
            <p:ph idx="1"/>
          </p:nvPr>
        </p:nvSpPr>
        <p:spPr>
          <a:xfrm>
            <a:off x="539830" y="1108685"/>
            <a:ext cx="8596668" cy="5065233"/>
          </a:xfrm>
        </p:spPr>
        <p:txBody>
          <a:bodyPr>
            <a:normAutofit/>
          </a:bodyPr>
          <a:lstStyle/>
          <a:p>
            <a:r>
              <a:rPr lang="en-GB" sz="1600" dirty="0">
                <a:latin typeface="Arial" panose="020B0604020202020204" pitchFamily="34" charset="0"/>
                <a:cs typeface="Arial" panose="020B0604020202020204" pitchFamily="34" charset="0"/>
              </a:rPr>
              <a:t>Healthcare organizations are common targets for ransomware attacks.</a:t>
            </a:r>
          </a:p>
          <a:p>
            <a:r>
              <a:rPr lang="en-GB" sz="1600" dirty="0">
                <a:latin typeface="Arial" panose="020B0604020202020204" pitchFamily="34" charset="0"/>
                <a:cs typeface="Arial" panose="020B0604020202020204" pitchFamily="34" charset="0"/>
              </a:rPr>
              <a:t>Strong digital security measures such as:</a:t>
            </a:r>
          </a:p>
          <a:p>
            <a:pPr marL="0" indent="0">
              <a:buNone/>
            </a:pPr>
            <a:r>
              <a:rPr lang="en-GB" sz="1600" dirty="0">
                <a:latin typeface="Arial" panose="020B0604020202020204" pitchFamily="34" charset="0"/>
                <a:cs typeface="Arial" panose="020B0604020202020204" pitchFamily="34" charset="0"/>
              </a:rPr>
              <a:t>Firewalls</a:t>
            </a:r>
          </a:p>
          <a:p>
            <a:pPr marL="0" indent="0">
              <a:buNone/>
            </a:pPr>
            <a:r>
              <a:rPr lang="en-GB" sz="1600" dirty="0">
                <a:latin typeface="Arial" panose="020B0604020202020204" pitchFamily="34" charset="0"/>
                <a:cs typeface="Arial" panose="020B0604020202020204" pitchFamily="34" charset="0"/>
              </a:rPr>
              <a:t>Endpoint protection</a:t>
            </a:r>
          </a:p>
          <a:p>
            <a:pPr marL="0" indent="0">
              <a:buNone/>
            </a:pPr>
            <a:r>
              <a:rPr lang="en-GB" sz="1600" dirty="0">
                <a:latin typeface="Arial" panose="020B0604020202020204" pitchFamily="34" charset="0"/>
                <a:cs typeface="Arial" panose="020B0604020202020204" pitchFamily="34" charset="0"/>
              </a:rPr>
              <a:t>Regular system updates</a:t>
            </a:r>
          </a:p>
          <a:p>
            <a:pPr marL="0" indent="0">
              <a:buNone/>
            </a:pPr>
            <a:r>
              <a:rPr lang="en-GB" sz="1600" dirty="0">
                <a:latin typeface="Arial" panose="020B0604020202020204" pitchFamily="34" charset="0"/>
                <a:cs typeface="Arial" panose="020B0604020202020204" pitchFamily="34" charset="0"/>
              </a:rPr>
              <a:t>Secure backups</a:t>
            </a:r>
          </a:p>
          <a:p>
            <a:pPr marL="0" indent="0">
              <a:buNone/>
            </a:pPr>
            <a:r>
              <a:rPr lang="en-GB" sz="1600" dirty="0">
                <a:latin typeface="Arial" panose="020B0604020202020204" pitchFamily="34" charset="0"/>
                <a:cs typeface="Arial" panose="020B0604020202020204" pitchFamily="34" charset="0"/>
              </a:rPr>
              <a:t>Help prevent system shutdowns</a:t>
            </a:r>
          </a:p>
          <a:p>
            <a:r>
              <a:rPr lang="en-GB" sz="1600" b="1" dirty="0">
                <a:latin typeface="Arial" panose="020B0604020202020204" pitchFamily="34" charset="0"/>
                <a:cs typeface="Arial" panose="020B0604020202020204" pitchFamily="34" charset="0"/>
              </a:rPr>
              <a:t>Efficiency Impact:</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No disruption to patient records</a:t>
            </a:r>
          </a:p>
          <a:p>
            <a:pPr marL="0" indent="0">
              <a:buNone/>
            </a:pPr>
            <a:r>
              <a:rPr lang="en-GB" sz="1600" dirty="0">
                <a:latin typeface="Arial" panose="020B0604020202020204" pitchFamily="34" charset="0"/>
                <a:cs typeface="Arial" panose="020B0604020202020204" pitchFamily="34" charset="0"/>
              </a:rPr>
              <a:t>Medication schedules remain accessible</a:t>
            </a:r>
          </a:p>
          <a:p>
            <a:pPr marL="0" indent="0">
              <a:buNone/>
            </a:pPr>
            <a:r>
              <a:rPr lang="en-GB" sz="1600" dirty="0">
                <a:latin typeface="Arial" panose="020B0604020202020204" pitchFamily="34" charset="0"/>
                <a:cs typeface="Arial" panose="020B0604020202020204" pitchFamily="34" charset="0"/>
              </a:rPr>
              <a:t>Communication systems stay operational</a:t>
            </a:r>
          </a:p>
          <a:p>
            <a:pPr marL="0" indent="0">
              <a:buNone/>
            </a:pPr>
            <a:r>
              <a:rPr lang="en-GB" sz="1600" dirty="0">
                <a:latin typeface="Arial" panose="020B0604020202020204" pitchFamily="34" charset="0"/>
                <a:cs typeface="Arial" panose="020B0604020202020204" pitchFamily="34" charset="0"/>
              </a:rPr>
              <a:t>Less downtime = better service delivery.</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3495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D183-7E53-620F-58F9-B69C61773AA1}"/>
              </a:ext>
            </a:extLst>
          </p:cNvPr>
          <p:cNvSpPr>
            <a:spLocks noGrp="1"/>
          </p:cNvSpPr>
          <p:nvPr>
            <p:ph type="title"/>
          </p:nvPr>
        </p:nvSpPr>
        <p:spPr>
          <a:xfrm>
            <a:off x="677334" y="609600"/>
            <a:ext cx="8596668" cy="772313"/>
          </a:xfrm>
        </p:spPr>
        <p:txBody>
          <a:bodyPr/>
          <a:lstStyle/>
          <a:p>
            <a:r>
              <a:rPr lang="en-GB" dirty="0">
                <a:latin typeface="Arial" panose="020B0604020202020204" pitchFamily="34" charset="0"/>
                <a:cs typeface="Arial" panose="020B0604020202020204" pitchFamily="34" charset="0"/>
              </a:rPr>
              <a:t>Improving Communication and Workflow</a:t>
            </a:r>
          </a:p>
        </p:txBody>
      </p:sp>
      <p:sp>
        <p:nvSpPr>
          <p:cNvPr id="3" name="Content Placeholder 2">
            <a:extLst>
              <a:ext uri="{FF2B5EF4-FFF2-40B4-BE49-F238E27FC236}">
                <a16:creationId xmlns:a16="http://schemas.microsoft.com/office/drawing/2014/main" id="{0734580E-96E1-5105-A17D-D0E7CCF6A2CF}"/>
              </a:ext>
            </a:extLst>
          </p:cNvPr>
          <p:cNvSpPr>
            <a:spLocks noGrp="1"/>
          </p:cNvSpPr>
          <p:nvPr>
            <p:ph idx="1"/>
          </p:nvPr>
        </p:nvSpPr>
        <p:spPr>
          <a:xfrm>
            <a:off x="677334" y="1603699"/>
            <a:ext cx="8596668" cy="4494593"/>
          </a:xfrm>
        </p:spPr>
        <p:txBody>
          <a:bodyPr>
            <a:normAutofit/>
          </a:bodyPr>
          <a:lstStyle/>
          <a:p>
            <a:r>
              <a:rPr lang="en-GB" sz="1600" dirty="0">
                <a:latin typeface="Arial" panose="020B0604020202020204" pitchFamily="34" charset="0"/>
                <a:cs typeface="Arial" panose="020B0604020202020204" pitchFamily="34" charset="0"/>
              </a:rPr>
              <a:t>Secure digital systems allow:</a:t>
            </a:r>
          </a:p>
          <a:p>
            <a:pPr marL="0" indent="0">
              <a:buNone/>
            </a:pPr>
            <a:r>
              <a:rPr lang="en-GB" sz="1600" dirty="0">
                <a:latin typeface="Arial" panose="020B0604020202020204" pitchFamily="34" charset="0"/>
                <a:cs typeface="Arial" panose="020B0604020202020204" pitchFamily="34" charset="0"/>
              </a:rPr>
              <a:t>Safe email communication</a:t>
            </a:r>
          </a:p>
          <a:p>
            <a:pPr marL="0" indent="0">
              <a:buNone/>
            </a:pPr>
            <a:r>
              <a:rPr lang="en-GB" sz="1600" dirty="0">
                <a:latin typeface="Arial" panose="020B0604020202020204" pitchFamily="34" charset="0"/>
                <a:cs typeface="Arial" panose="020B0604020202020204" pitchFamily="34" charset="0"/>
              </a:rPr>
              <a:t>Protected cloud-based scheduling</a:t>
            </a:r>
          </a:p>
          <a:p>
            <a:pPr marL="0" indent="0">
              <a:buNone/>
            </a:pPr>
            <a:r>
              <a:rPr lang="en-GB" sz="1600" dirty="0">
                <a:latin typeface="Arial" panose="020B0604020202020204" pitchFamily="34" charset="0"/>
                <a:cs typeface="Arial" panose="020B0604020202020204" pitchFamily="34" charset="0"/>
              </a:rPr>
              <a:t>Secure staff portals</a:t>
            </a:r>
          </a:p>
          <a:p>
            <a:pPr marL="0" indent="0">
              <a:buNone/>
            </a:pPr>
            <a:r>
              <a:rPr lang="en-GB" sz="1600" dirty="0">
                <a:latin typeface="Arial" panose="020B0604020202020204" pitchFamily="34" charset="0"/>
                <a:cs typeface="Arial" panose="020B0604020202020204" pitchFamily="34" charset="0"/>
              </a:rPr>
              <a:t>Encrypted messaging between caregivers</a:t>
            </a:r>
          </a:p>
          <a:p>
            <a:r>
              <a:rPr lang="en-GB" sz="1600" dirty="0">
                <a:latin typeface="Arial" panose="020B0604020202020204" pitchFamily="34" charset="0"/>
                <a:cs typeface="Arial" panose="020B0604020202020204" pitchFamily="34" charset="0"/>
              </a:rPr>
              <a:t>This improves:</a:t>
            </a:r>
          </a:p>
          <a:p>
            <a:pPr marL="0" indent="0">
              <a:buNone/>
            </a:pPr>
            <a:r>
              <a:rPr lang="en-GB" sz="1600" dirty="0">
                <a:latin typeface="Arial" panose="020B0604020202020204" pitchFamily="34" charset="0"/>
                <a:cs typeface="Arial" panose="020B0604020202020204" pitchFamily="34" charset="0"/>
              </a:rPr>
              <a:t>Staff coordination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Shift management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Faster information sharing</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Quicker decision-making and reduced paperwork. (</a:t>
            </a:r>
            <a:r>
              <a:rPr lang="en-GB" sz="1600" dirty="0" err="1">
                <a:latin typeface="Arial" panose="020B0604020202020204" pitchFamily="34" charset="0"/>
                <a:cs typeface="Arial" panose="020B0604020202020204" pitchFamily="34" charset="0"/>
              </a:rPr>
              <a:t>Románov</a:t>
            </a:r>
            <a:r>
              <a:rPr lang="en-GB" sz="1600" dirty="0">
                <a:latin typeface="Arial" panose="020B0604020202020204" pitchFamily="34" charset="0"/>
                <a:cs typeface="Arial" panose="020B0604020202020204" pitchFamily="34" charset="0"/>
              </a:rPr>
              <a:t>, S., &amp; </a:t>
            </a:r>
            <a:r>
              <a:rPr lang="en-GB" sz="1600" dirty="0" err="1">
                <a:latin typeface="Arial" panose="020B0604020202020204" pitchFamily="34" charset="0"/>
                <a:cs typeface="Arial" panose="020B0604020202020204" pitchFamily="34" charset="0"/>
              </a:rPr>
              <a:t>Varnfield</a:t>
            </a:r>
            <a:r>
              <a:rPr lang="en-GB" sz="1600" dirty="0">
                <a:latin typeface="Arial" panose="020B0604020202020204" pitchFamily="34" charset="0"/>
                <a:cs typeface="Arial" panose="020B0604020202020204" pitchFamily="34" charset="0"/>
              </a:rPr>
              <a:t>, M. (2025))</a:t>
            </a:r>
          </a:p>
          <a:p>
            <a:pPr marL="0" indent="0">
              <a:buNone/>
            </a:pP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13632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7003-8360-0A35-75EE-9C1797F15F3A}"/>
              </a:ext>
            </a:extLst>
          </p:cNvPr>
          <p:cNvSpPr>
            <a:spLocks noGrp="1"/>
          </p:cNvSpPr>
          <p:nvPr>
            <p:ph type="title"/>
          </p:nvPr>
        </p:nvSpPr>
        <p:spPr>
          <a:xfrm>
            <a:off x="601708" y="312457"/>
            <a:ext cx="8596668" cy="669185"/>
          </a:xfrm>
        </p:spPr>
        <p:txBody>
          <a:bodyPr/>
          <a:lstStyle/>
          <a:p>
            <a:pPr algn="ctr"/>
            <a:r>
              <a:rPr lang="en-GB" dirty="0">
                <a:latin typeface="Arial" panose="020B0604020202020204" pitchFamily="34" charset="0"/>
                <a:cs typeface="Arial" panose="020B0604020202020204" pitchFamily="34" charset="0"/>
              </a:rPr>
              <a:t>Ensuring Regulatory Compliance</a:t>
            </a:r>
          </a:p>
        </p:txBody>
      </p:sp>
      <p:sp>
        <p:nvSpPr>
          <p:cNvPr id="3" name="Content Placeholder 2">
            <a:extLst>
              <a:ext uri="{FF2B5EF4-FFF2-40B4-BE49-F238E27FC236}">
                <a16:creationId xmlns:a16="http://schemas.microsoft.com/office/drawing/2014/main" id="{C7368550-E7EF-48A7-5CFF-BA76B2B931C1}"/>
              </a:ext>
            </a:extLst>
          </p:cNvPr>
          <p:cNvSpPr>
            <a:spLocks noGrp="1"/>
          </p:cNvSpPr>
          <p:nvPr>
            <p:ph idx="1"/>
          </p:nvPr>
        </p:nvSpPr>
        <p:spPr>
          <a:xfrm>
            <a:off x="526080" y="1488613"/>
            <a:ext cx="8596668" cy="3880773"/>
          </a:xfrm>
        </p:spPr>
        <p:txBody>
          <a:bodyPr>
            <a:noAutofit/>
          </a:bodyPr>
          <a:lstStyle/>
          <a:p>
            <a:r>
              <a:rPr lang="en-GB" sz="1600" dirty="0">
                <a:latin typeface="Arial" panose="020B0604020202020204" pitchFamily="34" charset="0"/>
                <a:cs typeface="Arial" panose="020B0604020202020204" pitchFamily="34" charset="0"/>
              </a:rPr>
              <a:t>Care homes must comply with data protection regulations such as:</a:t>
            </a:r>
          </a:p>
          <a:p>
            <a:pPr marL="0" indent="0">
              <a:buNone/>
            </a:pPr>
            <a:r>
              <a:rPr lang="en-GB" sz="1600" dirty="0">
                <a:latin typeface="Arial" panose="020B0604020202020204" pitchFamily="34" charset="0"/>
                <a:cs typeface="Arial" panose="020B0604020202020204" pitchFamily="34" charset="0"/>
              </a:rPr>
              <a:t>UK General Data Protection Regulation</a:t>
            </a:r>
          </a:p>
          <a:p>
            <a:pPr marL="0" indent="0">
              <a:buNone/>
            </a:pPr>
            <a:r>
              <a:rPr lang="en-GB" sz="1600" dirty="0">
                <a:latin typeface="Arial" panose="020B0604020202020204" pitchFamily="34" charset="0"/>
                <a:cs typeface="Arial" panose="020B0604020202020204" pitchFamily="34" charset="0"/>
              </a:rPr>
              <a:t>Data Protection Act 2018</a:t>
            </a:r>
          </a:p>
          <a:p>
            <a:r>
              <a:rPr lang="en-GB" sz="1600" dirty="0">
                <a:latin typeface="Arial" panose="020B0604020202020204" pitchFamily="34" charset="0"/>
                <a:cs typeface="Arial" panose="020B0604020202020204" pitchFamily="34" charset="0"/>
              </a:rPr>
              <a:t>Proper digital security ensures:</a:t>
            </a:r>
          </a:p>
          <a:p>
            <a:pPr marL="0" indent="0">
              <a:buNone/>
            </a:pPr>
            <a:r>
              <a:rPr lang="en-GB" sz="1600" dirty="0">
                <a:latin typeface="Arial" panose="020B0604020202020204" pitchFamily="34" charset="0"/>
                <a:cs typeface="Arial" panose="020B0604020202020204" pitchFamily="34" charset="0"/>
              </a:rPr>
              <a:t>Secure handling of residents' data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Avoidance of fines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Reduced risk of investigations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Less time spent resolving compliance issues or legal problems.</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8922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0DA3F-8CD8-8D0D-CE8F-E7B329B19216}"/>
              </a:ext>
            </a:extLst>
          </p:cNvPr>
          <p:cNvSpPr>
            <a:spLocks noGrp="1"/>
          </p:cNvSpPr>
          <p:nvPr>
            <p:ph type="title"/>
          </p:nvPr>
        </p:nvSpPr>
        <p:spPr>
          <a:xfrm>
            <a:off x="553580" y="224589"/>
            <a:ext cx="8596668" cy="868566"/>
          </a:xfrm>
        </p:spPr>
        <p:txBody>
          <a:bodyPr/>
          <a:lstStyle/>
          <a:p>
            <a:pPr algn="ctr"/>
            <a:r>
              <a:rPr lang="en-GB" dirty="0">
                <a:latin typeface="Arial" panose="020B0604020202020204" pitchFamily="34" charset="0"/>
                <a:cs typeface="Arial" panose="020B0604020202020204" pitchFamily="34" charset="0"/>
              </a:rPr>
              <a:t>Enabling Digital Transformation</a:t>
            </a:r>
          </a:p>
        </p:txBody>
      </p:sp>
      <p:sp>
        <p:nvSpPr>
          <p:cNvPr id="3" name="Content Placeholder 2">
            <a:extLst>
              <a:ext uri="{FF2B5EF4-FFF2-40B4-BE49-F238E27FC236}">
                <a16:creationId xmlns:a16="http://schemas.microsoft.com/office/drawing/2014/main" id="{338FA954-61FE-4BBA-17AF-45DC20D4DE35}"/>
              </a:ext>
            </a:extLst>
          </p:cNvPr>
          <p:cNvSpPr>
            <a:spLocks noGrp="1"/>
          </p:cNvSpPr>
          <p:nvPr>
            <p:ph idx="1"/>
          </p:nvPr>
        </p:nvSpPr>
        <p:spPr>
          <a:xfrm>
            <a:off x="553580" y="1658700"/>
            <a:ext cx="8596668" cy="3880773"/>
          </a:xfrm>
        </p:spPr>
        <p:txBody>
          <a:bodyPr>
            <a:normAutofit/>
          </a:bodyPr>
          <a:lstStyle/>
          <a:p>
            <a:r>
              <a:rPr lang="en-GB" sz="1600" dirty="0">
                <a:latin typeface="Arial" panose="020B0604020202020204" pitchFamily="34" charset="0"/>
                <a:cs typeface="Arial" panose="020B0604020202020204" pitchFamily="34" charset="0"/>
              </a:rPr>
              <a:t>Secure systems allow Greenfield Care Home Agency to confidently adopt:</a:t>
            </a:r>
          </a:p>
          <a:p>
            <a:pPr marL="0" indent="0">
              <a:buNone/>
            </a:pPr>
            <a:r>
              <a:rPr lang="en-GB" sz="1600" dirty="0">
                <a:latin typeface="Arial" panose="020B0604020202020204" pitchFamily="34" charset="0"/>
                <a:cs typeface="Arial" panose="020B0604020202020204" pitchFamily="34" charset="0"/>
              </a:rPr>
              <a:t>Electronic health records (EHRs)</a:t>
            </a:r>
          </a:p>
          <a:p>
            <a:pPr marL="0" indent="0">
              <a:buNone/>
            </a:pPr>
            <a:r>
              <a:rPr lang="en-GB" sz="1600" dirty="0">
                <a:latin typeface="Arial" panose="020B0604020202020204" pitchFamily="34" charset="0"/>
                <a:cs typeface="Arial" panose="020B0604020202020204" pitchFamily="34" charset="0"/>
              </a:rPr>
              <a:t>Online billing systems</a:t>
            </a:r>
          </a:p>
          <a:p>
            <a:pPr marL="0" indent="0">
              <a:buNone/>
            </a:pPr>
            <a:r>
              <a:rPr lang="en-GB" sz="1600" dirty="0">
                <a:latin typeface="Arial" panose="020B0604020202020204" pitchFamily="34" charset="0"/>
                <a:cs typeface="Arial" panose="020B0604020202020204" pitchFamily="34" charset="0"/>
              </a:rPr>
              <a:t>Digital medication tracking</a:t>
            </a:r>
          </a:p>
          <a:p>
            <a:pPr marL="0" indent="0">
              <a:buNone/>
            </a:pPr>
            <a:r>
              <a:rPr lang="en-GB" sz="1600" dirty="0">
                <a:latin typeface="Arial" panose="020B0604020202020204" pitchFamily="34" charset="0"/>
                <a:cs typeface="Arial" panose="020B0604020202020204" pitchFamily="34" charset="0"/>
              </a:rPr>
              <a:t>Remote monitoring tools</a:t>
            </a:r>
          </a:p>
          <a:p>
            <a:r>
              <a:rPr lang="en-GB" sz="1600" dirty="0">
                <a:latin typeface="Arial" panose="020B0604020202020204" pitchFamily="34" charset="0"/>
                <a:cs typeface="Arial" panose="020B0604020202020204" pitchFamily="34" charset="0"/>
              </a:rPr>
              <a:t>Without strong security, digital adoption becomes risky.</a:t>
            </a:r>
          </a:p>
          <a:p>
            <a:r>
              <a:rPr lang="en-GB" sz="1600" b="1" dirty="0">
                <a:latin typeface="Arial" panose="020B0604020202020204" pitchFamily="34" charset="0"/>
                <a:cs typeface="Arial" panose="020B0604020202020204" pitchFamily="34" charset="0"/>
              </a:rPr>
              <a:t>Efficiency Impact: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Automation reduces manual paperwork and human error.</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966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82C87-80AB-1C8D-55F9-6D805DE8D9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850AD3-8145-5281-095B-DF5D364B23FE}"/>
              </a:ext>
            </a:extLst>
          </p:cNvPr>
          <p:cNvSpPr>
            <a:spLocks noGrp="1"/>
          </p:cNvSpPr>
          <p:nvPr>
            <p:ph type="title"/>
          </p:nvPr>
        </p:nvSpPr>
        <p:spPr>
          <a:xfrm>
            <a:off x="553580" y="224589"/>
            <a:ext cx="8596668" cy="868566"/>
          </a:xfrm>
        </p:spPr>
        <p:txBody>
          <a:bodyPr/>
          <a:lstStyle/>
          <a:p>
            <a:pPr algn="ctr"/>
            <a:r>
              <a:rPr lang="en-GB" dirty="0">
                <a:latin typeface="Arial" panose="020B0604020202020204" pitchFamily="34" charset="0"/>
                <a:cs typeface="Arial" panose="020B0604020202020204" pitchFamily="34" charset="0"/>
              </a:rPr>
              <a:t>Increasing Staff Productivity</a:t>
            </a:r>
          </a:p>
        </p:txBody>
      </p:sp>
      <p:sp>
        <p:nvSpPr>
          <p:cNvPr id="3" name="Content Placeholder 2">
            <a:extLst>
              <a:ext uri="{FF2B5EF4-FFF2-40B4-BE49-F238E27FC236}">
                <a16:creationId xmlns:a16="http://schemas.microsoft.com/office/drawing/2014/main" id="{CECDB97D-1D41-8185-6809-8E18F00271B8}"/>
              </a:ext>
            </a:extLst>
          </p:cNvPr>
          <p:cNvSpPr>
            <a:spLocks noGrp="1"/>
          </p:cNvSpPr>
          <p:nvPr>
            <p:ph idx="1"/>
          </p:nvPr>
        </p:nvSpPr>
        <p:spPr>
          <a:xfrm>
            <a:off x="553580" y="1658700"/>
            <a:ext cx="8596668" cy="3880773"/>
          </a:xfrm>
        </p:spPr>
        <p:txBody>
          <a:bodyPr>
            <a:normAutofit/>
          </a:bodyPr>
          <a:lstStyle/>
          <a:p>
            <a:r>
              <a:rPr lang="en-GB" sz="1600" dirty="0">
                <a:latin typeface="Arial" panose="020B0604020202020204" pitchFamily="34" charset="0"/>
                <a:cs typeface="Arial" panose="020B0604020202020204" pitchFamily="34" charset="0"/>
              </a:rPr>
              <a:t>With secure, reliable systems:</a:t>
            </a:r>
          </a:p>
          <a:p>
            <a:pPr marL="0" indent="0">
              <a:buNone/>
            </a:pPr>
            <a:r>
              <a:rPr lang="en-GB" sz="1600" dirty="0">
                <a:latin typeface="Arial" panose="020B0604020202020204" pitchFamily="34" charset="0"/>
                <a:cs typeface="Arial" panose="020B0604020202020204" pitchFamily="34" charset="0"/>
              </a:rPr>
              <a:t>Staff trust the technology</a:t>
            </a:r>
          </a:p>
          <a:p>
            <a:pPr marL="0" indent="0">
              <a:buNone/>
            </a:pPr>
            <a:r>
              <a:rPr lang="en-GB" sz="1600" dirty="0">
                <a:latin typeface="Arial" panose="020B0604020202020204" pitchFamily="34" charset="0"/>
                <a:cs typeface="Arial" panose="020B0604020202020204" pitchFamily="34" charset="0"/>
              </a:rPr>
              <a:t>Fewer IT disruptions occur</a:t>
            </a:r>
          </a:p>
          <a:p>
            <a:pPr marL="0" indent="0">
              <a:buNone/>
            </a:pPr>
            <a:r>
              <a:rPr lang="en-GB" sz="1600" dirty="0">
                <a:latin typeface="Arial" panose="020B0604020202020204" pitchFamily="34" charset="0"/>
                <a:cs typeface="Arial" panose="020B0604020202020204" pitchFamily="34" charset="0"/>
              </a:rPr>
              <a:t>Less time is wasted resetting passwords or fixing compromised accounts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More time spent on resident care.</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13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F5A4E-8D5B-2A70-2BEC-98E3763F9E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BBA361-E8A9-F0E4-3179-6AD9C6EB0576}"/>
              </a:ext>
            </a:extLst>
          </p:cNvPr>
          <p:cNvSpPr>
            <a:spLocks noGrp="1"/>
          </p:cNvSpPr>
          <p:nvPr>
            <p:ph type="title"/>
          </p:nvPr>
        </p:nvSpPr>
        <p:spPr>
          <a:xfrm>
            <a:off x="553580" y="224589"/>
            <a:ext cx="8596668" cy="868566"/>
          </a:xfrm>
        </p:spPr>
        <p:txBody>
          <a:bodyPr/>
          <a:lstStyle/>
          <a:p>
            <a:pPr algn="ctr"/>
            <a:r>
              <a:rPr lang="en-GB" dirty="0">
                <a:latin typeface="Arial" panose="020B0604020202020204" pitchFamily="34" charset="0"/>
                <a:cs typeface="Arial" panose="020B0604020202020204" pitchFamily="34" charset="0"/>
              </a:rPr>
              <a:t>Protecting Reputation and Trust</a:t>
            </a:r>
          </a:p>
        </p:txBody>
      </p:sp>
      <p:sp>
        <p:nvSpPr>
          <p:cNvPr id="3" name="Content Placeholder 2">
            <a:extLst>
              <a:ext uri="{FF2B5EF4-FFF2-40B4-BE49-F238E27FC236}">
                <a16:creationId xmlns:a16="http://schemas.microsoft.com/office/drawing/2014/main" id="{EE4CB7EF-7476-9F34-0F48-1B7F2C80E1CD}"/>
              </a:ext>
            </a:extLst>
          </p:cNvPr>
          <p:cNvSpPr>
            <a:spLocks noGrp="1"/>
          </p:cNvSpPr>
          <p:nvPr>
            <p:ph idx="1"/>
          </p:nvPr>
        </p:nvSpPr>
        <p:spPr>
          <a:xfrm>
            <a:off x="553580" y="1658700"/>
            <a:ext cx="8596668" cy="3880773"/>
          </a:xfrm>
        </p:spPr>
        <p:txBody>
          <a:bodyPr>
            <a:normAutofit/>
          </a:bodyPr>
          <a:lstStyle/>
          <a:p>
            <a:r>
              <a:rPr lang="en-GB" sz="1600" dirty="0">
                <a:latin typeface="Arial" panose="020B0604020202020204" pitchFamily="34" charset="0"/>
                <a:cs typeface="Arial" panose="020B0604020202020204" pitchFamily="34" charset="0"/>
              </a:rPr>
              <a:t>Families expect care homes to protect sensitive information.</a:t>
            </a:r>
          </a:p>
          <a:p>
            <a:r>
              <a:rPr lang="en-GB" sz="1600" dirty="0">
                <a:latin typeface="Arial" panose="020B0604020202020204" pitchFamily="34" charset="0"/>
                <a:cs typeface="Arial" panose="020B0604020202020204" pitchFamily="34" charset="0"/>
              </a:rPr>
              <a:t>Strong digital security:</a:t>
            </a:r>
          </a:p>
          <a:p>
            <a:pPr marL="0" indent="0">
              <a:buNone/>
            </a:pPr>
            <a:r>
              <a:rPr lang="en-GB" sz="1600" dirty="0">
                <a:latin typeface="Arial" panose="020B0604020202020204" pitchFamily="34" charset="0"/>
                <a:cs typeface="Arial" panose="020B0604020202020204" pitchFamily="34" charset="0"/>
              </a:rPr>
              <a:t>Builds trust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Improves brand reputation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Attracts more clients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Higher occupancy rates and smoother operations.</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5031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50C0-2000-E13C-B4FF-BCF3E4791CCC}"/>
              </a:ext>
            </a:extLst>
          </p:cNvPr>
          <p:cNvSpPr>
            <a:spLocks noGrp="1"/>
          </p:cNvSpPr>
          <p:nvPr>
            <p:ph type="title"/>
          </p:nvPr>
        </p:nvSpPr>
        <p:spPr>
          <a:xfrm>
            <a:off x="677334" y="609600"/>
            <a:ext cx="8596668" cy="1067946"/>
          </a:xfrm>
        </p:spPr>
        <p:txBody>
          <a:bodyPr>
            <a:normAutofit/>
          </a:bodyPr>
          <a:lstStyle/>
          <a:p>
            <a:pPr algn="ctr"/>
            <a:r>
              <a:rPr lang="en-GB" dirty="0">
                <a:latin typeface="Arial" panose="020B0604020202020204" pitchFamily="34" charset="0"/>
                <a:cs typeface="Arial" panose="020B0604020202020204" pitchFamily="34" charset="0"/>
              </a:rPr>
              <a:t>SUMMARY </a:t>
            </a:r>
          </a:p>
        </p:txBody>
      </p:sp>
      <p:sp>
        <p:nvSpPr>
          <p:cNvPr id="3" name="Content Placeholder 2">
            <a:extLst>
              <a:ext uri="{FF2B5EF4-FFF2-40B4-BE49-F238E27FC236}">
                <a16:creationId xmlns:a16="http://schemas.microsoft.com/office/drawing/2014/main" id="{3AB53D63-A7A2-6BB4-394D-142E6050383C}"/>
              </a:ext>
            </a:extLst>
          </p:cNvPr>
          <p:cNvSpPr>
            <a:spLocks noGrp="1"/>
          </p:cNvSpPr>
          <p:nvPr>
            <p:ph idx="1"/>
          </p:nvPr>
        </p:nvSpPr>
        <p:spPr>
          <a:xfrm>
            <a:off x="732752" y="2058546"/>
            <a:ext cx="8596668" cy="3880773"/>
          </a:xfrm>
        </p:spPr>
        <p:txBody>
          <a:bodyPr>
            <a:normAutofit/>
          </a:bodyPr>
          <a:lstStyle/>
          <a:p>
            <a:pPr algn="just"/>
            <a:r>
              <a:rPr lang="en-GB" sz="1600" dirty="0">
                <a:latin typeface="Arial" panose="020B0604020202020204" pitchFamily="34" charset="0"/>
                <a:cs typeface="Arial" panose="020B0604020202020204" pitchFamily="34" charset="0"/>
              </a:rPr>
              <a:t>Digital security enhances operational efficiency at Greenfield Care Home Agency by reducing system downtime, protecting sensitive resident data, ensuring regulatory compliance, and enabling secure digital transformation. By minimizing cyber risks and streamlining workflows, cybersecurity allows staff to focus more on care delivery and less on technical disruptions, ultimately improving service quality and organizational performance</a:t>
            </a:r>
            <a:r>
              <a:rPr lang="en-GB" sz="1600" dirty="0"/>
              <a:t>.</a:t>
            </a:r>
          </a:p>
        </p:txBody>
      </p:sp>
    </p:spTree>
    <p:extLst>
      <p:ext uri="{BB962C8B-B14F-4D97-AF65-F5344CB8AC3E}">
        <p14:creationId xmlns:p14="http://schemas.microsoft.com/office/powerpoint/2010/main" val="976514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59C3B-7DE1-6387-81BD-0D82DAEBBCBA}"/>
              </a:ext>
            </a:extLst>
          </p:cNvPr>
          <p:cNvSpPr>
            <a:spLocks noGrp="1"/>
          </p:cNvSpPr>
          <p:nvPr>
            <p:ph type="title"/>
          </p:nvPr>
        </p:nvSpPr>
        <p:spPr>
          <a:xfrm>
            <a:off x="677334" y="609600"/>
            <a:ext cx="8596668" cy="724186"/>
          </a:xfrm>
        </p:spPr>
        <p:txBody>
          <a:bodyPr/>
          <a:lstStyle/>
          <a:p>
            <a:pPr algn="ctr"/>
            <a:r>
              <a:rPr lang="en-GB" dirty="0"/>
              <a:t>REFERENCES</a:t>
            </a:r>
          </a:p>
        </p:txBody>
      </p:sp>
      <p:sp>
        <p:nvSpPr>
          <p:cNvPr id="3" name="Content Placeholder 2">
            <a:extLst>
              <a:ext uri="{FF2B5EF4-FFF2-40B4-BE49-F238E27FC236}">
                <a16:creationId xmlns:a16="http://schemas.microsoft.com/office/drawing/2014/main" id="{5B0A6B21-D135-5266-AE94-B9F30922925B}"/>
              </a:ext>
            </a:extLst>
          </p:cNvPr>
          <p:cNvSpPr>
            <a:spLocks noGrp="1"/>
          </p:cNvSpPr>
          <p:nvPr>
            <p:ph idx="1"/>
          </p:nvPr>
        </p:nvSpPr>
        <p:spPr>
          <a:xfrm>
            <a:off x="677334" y="1434825"/>
            <a:ext cx="8596668" cy="4939688"/>
          </a:xfrm>
        </p:spPr>
        <p:txBody>
          <a:bodyPr>
            <a:normAutofit/>
          </a:bodyPr>
          <a:lstStyle/>
          <a:p>
            <a:r>
              <a:rPr lang="en-GB" sz="1600" dirty="0">
                <a:latin typeface="Arial" panose="020B0604020202020204" pitchFamily="34" charset="0"/>
                <a:cs typeface="Arial" panose="020B0604020202020204" pitchFamily="34" charset="0"/>
              </a:rPr>
              <a:t>Alharbi, A., &amp; </a:t>
            </a:r>
            <a:r>
              <a:rPr lang="en-GB" sz="1600" dirty="0" err="1">
                <a:latin typeface="Arial" panose="020B0604020202020204" pitchFamily="34" charset="0"/>
                <a:cs typeface="Arial" panose="020B0604020202020204" pitchFamily="34" charset="0"/>
              </a:rPr>
              <a:t>Alkhalifah</a:t>
            </a:r>
            <a:r>
              <a:rPr lang="en-GB" sz="1600" dirty="0">
                <a:latin typeface="Arial" panose="020B0604020202020204" pitchFamily="34" charset="0"/>
                <a:cs typeface="Arial" panose="020B0604020202020204" pitchFamily="34" charset="0"/>
              </a:rPr>
              <a:t>, A. (2025). </a:t>
            </a:r>
            <a:r>
              <a:rPr lang="en-GB" sz="1600" i="1" dirty="0">
                <a:latin typeface="Arial" panose="020B0604020202020204" pitchFamily="34" charset="0"/>
                <a:cs typeface="Arial" panose="020B0604020202020204" pitchFamily="34" charset="0"/>
              </a:rPr>
              <a:t>Cybersecurity governance in the healthcare sector during digital transformation: An integrated model and hybrid analytical approach</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Frontiers in Public Health</a:t>
            </a:r>
            <a:r>
              <a:rPr lang="en-GB" sz="1600" dirty="0">
                <a:latin typeface="Arial" panose="020B0604020202020204" pitchFamily="34" charset="0"/>
                <a:cs typeface="Arial" panose="020B0604020202020204" pitchFamily="34" charset="0"/>
              </a:rPr>
              <a:t>, 13, 1703689.</a:t>
            </a:r>
          </a:p>
          <a:p>
            <a:r>
              <a:rPr lang="en-GB" sz="1600" dirty="0">
                <a:latin typeface="Arial" panose="020B0604020202020204" pitchFamily="34" charset="0"/>
                <a:cs typeface="Arial" panose="020B0604020202020204" pitchFamily="34" charset="0"/>
              </a:rPr>
              <a:t>Abbas, H. S. M., Qaisar, Z. H., Ali, G., </a:t>
            </a:r>
            <a:r>
              <a:rPr lang="en-GB" sz="1600" dirty="0" err="1">
                <a:latin typeface="Arial" panose="020B0604020202020204" pitchFamily="34" charset="0"/>
                <a:cs typeface="Arial" panose="020B0604020202020204" pitchFamily="34" charset="0"/>
              </a:rPr>
              <a:t>Alturise</a:t>
            </a:r>
            <a:r>
              <a:rPr lang="en-GB" sz="1600" dirty="0">
                <a:latin typeface="Arial" panose="020B0604020202020204" pitchFamily="34" charset="0"/>
                <a:cs typeface="Arial" panose="020B0604020202020204" pitchFamily="34" charset="0"/>
              </a:rPr>
              <a:t>, F., &amp; </a:t>
            </a:r>
            <a:r>
              <a:rPr lang="en-GB" sz="1600" dirty="0" err="1">
                <a:latin typeface="Arial" panose="020B0604020202020204" pitchFamily="34" charset="0"/>
                <a:cs typeface="Arial" panose="020B0604020202020204" pitchFamily="34" charset="0"/>
              </a:rPr>
              <a:t>Alkhalifah</a:t>
            </a:r>
            <a:r>
              <a:rPr lang="en-GB" sz="1600" dirty="0">
                <a:latin typeface="Arial" panose="020B0604020202020204" pitchFamily="34" charset="0"/>
                <a:cs typeface="Arial" panose="020B0604020202020204" pitchFamily="34" charset="0"/>
              </a:rPr>
              <a:t>, T. (2022). </a:t>
            </a:r>
            <a:r>
              <a:rPr lang="en-GB" sz="1600" i="1" dirty="0">
                <a:latin typeface="Arial" panose="020B0604020202020204" pitchFamily="34" charset="0"/>
                <a:cs typeface="Arial" panose="020B0604020202020204" pitchFamily="34" charset="0"/>
              </a:rPr>
              <a:t>Impact of cybersecurity measures on improving institutional governance and digitalization for sustainable healthcare</a:t>
            </a:r>
            <a:r>
              <a:rPr lang="en-GB" sz="1600" dirty="0">
                <a:latin typeface="Arial" panose="020B0604020202020204" pitchFamily="34" charset="0"/>
                <a:cs typeface="Arial" panose="020B0604020202020204" pitchFamily="34" charset="0"/>
              </a:rPr>
              <a:t>. </a:t>
            </a:r>
            <a:r>
              <a:rPr lang="en-GB" sz="1600" i="1" dirty="0" err="1">
                <a:latin typeface="Arial" panose="020B0604020202020204" pitchFamily="34" charset="0"/>
                <a:cs typeface="Arial" panose="020B0604020202020204" pitchFamily="34" charset="0"/>
              </a:rPr>
              <a:t>PLoS</a:t>
            </a:r>
            <a:r>
              <a:rPr lang="en-GB" sz="1600" i="1" dirty="0">
                <a:latin typeface="Arial" panose="020B0604020202020204" pitchFamily="34" charset="0"/>
                <a:cs typeface="Arial" panose="020B0604020202020204" pitchFamily="34" charset="0"/>
              </a:rPr>
              <a:t> ONE</a:t>
            </a:r>
            <a:r>
              <a:rPr lang="en-GB" sz="1600" dirty="0">
                <a:latin typeface="Arial" panose="020B0604020202020204" pitchFamily="34" charset="0"/>
                <a:cs typeface="Arial" panose="020B0604020202020204" pitchFamily="34" charset="0"/>
              </a:rPr>
              <a:t>, 17(11), e0274550.</a:t>
            </a:r>
          </a:p>
          <a:p>
            <a:r>
              <a:rPr lang="en-GB" sz="1600" dirty="0" err="1">
                <a:latin typeface="Arial" panose="020B0604020202020204" pitchFamily="34" charset="0"/>
                <a:cs typeface="Arial" panose="020B0604020202020204" pitchFamily="34" charset="0"/>
              </a:rPr>
              <a:t>Románov</a:t>
            </a:r>
            <a:r>
              <a:rPr lang="en-GB" sz="1600" dirty="0">
                <a:latin typeface="Arial" panose="020B0604020202020204" pitchFamily="34" charset="0"/>
                <a:cs typeface="Arial" panose="020B0604020202020204" pitchFamily="34" charset="0"/>
              </a:rPr>
              <a:t>, S., &amp; </a:t>
            </a:r>
            <a:r>
              <a:rPr lang="en-GB" sz="1600" dirty="0" err="1">
                <a:latin typeface="Arial" panose="020B0604020202020204" pitchFamily="34" charset="0"/>
                <a:cs typeface="Arial" panose="020B0604020202020204" pitchFamily="34" charset="0"/>
              </a:rPr>
              <a:t>Varnfield</a:t>
            </a:r>
            <a:r>
              <a:rPr lang="en-GB" sz="1600" dirty="0">
                <a:latin typeface="Arial" panose="020B0604020202020204" pitchFamily="34" charset="0"/>
                <a:cs typeface="Arial" panose="020B0604020202020204" pitchFamily="34" charset="0"/>
              </a:rPr>
              <a:t>, M. (2025). </a:t>
            </a:r>
            <a:r>
              <a:rPr lang="en-GB" sz="1600" i="1" dirty="0">
                <a:latin typeface="Arial" panose="020B0604020202020204" pitchFamily="34" charset="0"/>
                <a:cs typeface="Arial" panose="020B0604020202020204" pitchFamily="34" charset="0"/>
              </a:rPr>
              <a:t>Vital Protection in Digital Healthcare</a:t>
            </a:r>
            <a:r>
              <a:rPr lang="en-GB" sz="1600" dirty="0">
                <a:latin typeface="Arial" panose="020B0604020202020204" pitchFamily="34" charset="0"/>
                <a:cs typeface="Arial" panose="020B0604020202020204" pitchFamily="34" charset="0"/>
              </a:rPr>
              <a:t>. ISACA Journal, Volume 1.</a:t>
            </a:r>
          </a:p>
          <a:p>
            <a:r>
              <a:rPr lang="en-GB" sz="1600" dirty="0">
                <a:latin typeface="Arial" panose="020B0604020202020204" pitchFamily="34" charset="0"/>
                <a:cs typeface="Arial" panose="020B0604020202020204" pitchFamily="34" charset="0"/>
              </a:rPr>
              <a:t>Arafa, A., Sheerah, H. A., &amp; </a:t>
            </a:r>
            <a:r>
              <a:rPr lang="en-GB" sz="1600" dirty="0" err="1">
                <a:latin typeface="Arial" panose="020B0604020202020204" pitchFamily="34" charset="0"/>
                <a:cs typeface="Arial" panose="020B0604020202020204" pitchFamily="34" charset="0"/>
              </a:rPr>
              <a:t>Alsalamah</a:t>
            </a:r>
            <a:r>
              <a:rPr lang="en-GB" sz="1600" dirty="0">
                <a:latin typeface="Arial" panose="020B0604020202020204" pitchFamily="34" charset="0"/>
                <a:cs typeface="Arial" panose="020B0604020202020204" pitchFamily="34" charset="0"/>
              </a:rPr>
              <a:t>, S. (2023). </a:t>
            </a:r>
            <a:r>
              <a:rPr lang="en-GB" sz="1600" i="1" dirty="0">
                <a:latin typeface="Arial" panose="020B0604020202020204" pitchFamily="34" charset="0"/>
                <a:cs typeface="Arial" panose="020B0604020202020204" pitchFamily="34" charset="0"/>
              </a:rPr>
              <a:t>Emerging Digital Technologies in Healthcare with a Spotlight on Cybersecurity: A Narrative Review</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Information</a:t>
            </a:r>
            <a:r>
              <a:rPr lang="en-GB" sz="1600" dirty="0">
                <a:latin typeface="Arial" panose="020B0604020202020204" pitchFamily="34" charset="0"/>
                <a:cs typeface="Arial" panose="020B0604020202020204" pitchFamily="34" charset="0"/>
              </a:rPr>
              <a:t>, 14(12), 640</a:t>
            </a:r>
          </a:p>
          <a:p>
            <a:r>
              <a:rPr lang="en-GB" sz="1600" dirty="0">
                <a:latin typeface="Arial" panose="020B0604020202020204" pitchFamily="34" charset="0"/>
                <a:cs typeface="Arial" panose="020B0604020202020204" pitchFamily="34" charset="0"/>
              </a:rPr>
              <a:t>Shukla, A., et al. </a:t>
            </a:r>
            <a:r>
              <a:rPr lang="en-GB" sz="1600" i="1" dirty="0">
                <a:latin typeface="Arial" panose="020B0604020202020204" pitchFamily="34" charset="0"/>
                <a:cs typeface="Arial" panose="020B0604020202020204" pitchFamily="34" charset="0"/>
              </a:rPr>
              <a:t>System Security Assurance: A Systematic Literature Review</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arXiv</a:t>
            </a:r>
            <a:r>
              <a:rPr lang="en-GB" sz="1600" dirty="0">
                <a:latin typeface="Arial" panose="020B0604020202020204" pitchFamily="34" charset="0"/>
                <a:cs typeface="Arial" panose="020B0604020202020204" pitchFamily="34" charset="0"/>
              </a:rPr>
              <a:t>, 2021) — discusses security benefits and limitations in complex systems. </a:t>
            </a:r>
          </a:p>
          <a:p>
            <a:r>
              <a:rPr lang="en-GB" sz="1600" dirty="0">
                <a:latin typeface="Arial" panose="020B0604020202020204" pitchFamily="34" charset="0"/>
                <a:cs typeface="Arial" panose="020B0604020202020204" pitchFamily="34" charset="0"/>
              </a:rPr>
              <a:t>Waliullah, M., et al. </a:t>
            </a:r>
            <a:r>
              <a:rPr lang="en-GB" sz="1600" i="1" dirty="0">
                <a:latin typeface="Arial" panose="020B0604020202020204" pitchFamily="34" charset="0"/>
                <a:cs typeface="Arial" panose="020B0604020202020204" pitchFamily="34" charset="0"/>
              </a:rPr>
              <a:t>Assessing the influence of cybersecurity threats and risks on digital banking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arXiv</a:t>
            </a:r>
            <a:r>
              <a:rPr lang="en-GB" sz="1600" dirty="0">
                <a:latin typeface="Arial" panose="020B0604020202020204" pitchFamily="34" charset="0"/>
                <a:cs typeface="Arial" panose="020B0604020202020204" pitchFamily="34" charset="0"/>
              </a:rPr>
              <a:t>, 2025) — highlights how security measures influence digital adoption and risk management. </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5051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132</TotalTime>
  <Words>751</Words>
  <Application>Microsoft Office PowerPoint</Application>
  <PresentationFormat>Widescreen</PresentationFormat>
  <Paragraphs>85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PowerPoint Presentation</vt:lpstr>
      <vt:lpstr>INTRODUCTION</vt:lpstr>
      <vt:lpstr>Protecting Patient and Staff Data</vt:lpstr>
      <vt:lpstr>Help to Protect from Cyber Attacks</vt:lpstr>
      <vt:lpstr>Improving Communication and Workflow</vt:lpstr>
      <vt:lpstr>Ensuring Regulatory Compliance</vt:lpstr>
      <vt:lpstr>Enabling Digital Transformation</vt:lpstr>
      <vt:lpstr>Increasing Staff Productivity</vt:lpstr>
      <vt:lpstr>Protecting Reputation and Trust</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jamil khan</dc:creator>
  <cp:lastModifiedBy>jamil khan</cp:lastModifiedBy>
  <cp:revision>30</cp:revision>
  <dcterms:created xsi:type="dcterms:W3CDTF">2026-02-13T12:34:40Z</dcterms:created>
  <dcterms:modified xsi:type="dcterms:W3CDTF">2026-02-13T14:49:06Z</dcterms:modified>
</cp:coreProperties>
</file>