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57" r:id="rId4"/>
    <p:sldId id="258" r:id="rId5"/>
    <p:sldId id="264" r:id="rId6"/>
    <p:sldId id="267" r:id="rId7"/>
    <p:sldId id="265" r:id="rId8"/>
    <p:sldId id="259" r:id="rId9"/>
    <p:sldId id="260" r:id="rId10"/>
    <p:sldId id="261" r:id="rId11"/>
    <p:sldId id="268" r:id="rId12"/>
    <p:sldId id="263" r:id="rId13"/>
    <p:sldId id="269" r:id="rId14"/>
    <p:sldId id="270" r:id="rId15"/>
    <p:sldId id="271" r:id="rId16"/>
    <p:sldId id="272" r:id="rId17"/>
    <p:sldId id="274" r:id="rId18"/>
    <p:sldId id="273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len Noble" initials="HN" lastIdx="1" clrIdx="0">
    <p:extLst>
      <p:ext uri="{19B8F6BF-5375-455C-9EA6-DF929625EA0E}">
        <p15:presenceInfo xmlns:p15="http://schemas.microsoft.com/office/powerpoint/2012/main" userId="bac41adc5396608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91E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2D125D-1587-4A58-B708-59368D8ACD9C}" v="362" dt="2019-11-22T14:18:05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Relationship Id="rId27" Type="http://schemas.microsoft.com/office/2015/10/relationships/revisionInfo" Target="revisionInfo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BABF86-F9C7-4FF0-BC38-52238D010FF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97A95F5-0E3D-4E31-B954-43B86D4DDE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EFT?</a:t>
          </a:r>
          <a:endParaRPr lang="en-US"/>
        </a:p>
      </dgm:t>
    </dgm:pt>
    <dgm:pt modelId="{6643D782-46E6-47E2-80C7-81121CE97D2E}" type="parTrans" cxnId="{5263A69D-88E9-4337-BA58-D8AF2828488E}">
      <dgm:prSet/>
      <dgm:spPr/>
      <dgm:t>
        <a:bodyPr/>
        <a:lstStyle/>
        <a:p>
          <a:endParaRPr lang="en-US"/>
        </a:p>
      </dgm:t>
    </dgm:pt>
    <dgm:pt modelId="{94C9A24C-B63B-4D20-899E-14E99CEBEB70}" type="sibTrans" cxnId="{5263A69D-88E9-4337-BA58-D8AF2828488E}">
      <dgm:prSet/>
      <dgm:spPr/>
      <dgm:t>
        <a:bodyPr/>
        <a:lstStyle/>
        <a:p>
          <a:endParaRPr lang="en-US"/>
        </a:p>
      </dgm:t>
    </dgm:pt>
    <dgm:pt modelId="{83CD4ABB-8AFB-4B7D-ADE7-5F8D8515D7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did it develop?</a:t>
          </a:r>
          <a:endParaRPr lang="en-US"/>
        </a:p>
      </dgm:t>
    </dgm:pt>
    <dgm:pt modelId="{57B53B08-ED2E-4315-8278-F7BC6F25823C}" type="parTrans" cxnId="{A4C7413A-C791-4F16-B296-145DAB98A0BF}">
      <dgm:prSet/>
      <dgm:spPr/>
      <dgm:t>
        <a:bodyPr/>
        <a:lstStyle/>
        <a:p>
          <a:endParaRPr lang="en-US"/>
        </a:p>
      </dgm:t>
    </dgm:pt>
    <dgm:pt modelId="{1FDA2BE2-C4EB-4AD4-9CA2-273C3143C806}" type="sibTrans" cxnId="{A4C7413A-C791-4F16-B296-145DAB98A0BF}">
      <dgm:prSet/>
      <dgm:spPr/>
      <dgm:t>
        <a:bodyPr/>
        <a:lstStyle/>
        <a:p>
          <a:endParaRPr lang="en-US"/>
        </a:p>
      </dgm:t>
    </dgm:pt>
    <dgm:pt modelId="{6D82BDDE-D2C2-40DE-9C12-34DB60A3D0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is it used for?</a:t>
          </a:r>
          <a:endParaRPr lang="en-US" dirty="0"/>
        </a:p>
      </dgm:t>
    </dgm:pt>
    <dgm:pt modelId="{FD09DB7B-EB6B-4CE9-88DE-06BCC1B79184}" type="parTrans" cxnId="{BD551DE8-F738-40FB-9FD9-0A7BAE7AC887}">
      <dgm:prSet/>
      <dgm:spPr/>
      <dgm:t>
        <a:bodyPr/>
        <a:lstStyle/>
        <a:p>
          <a:endParaRPr lang="en-US"/>
        </a:p>
      </dgm:t>
    </dgm:pt>
    <dgm:pt modelId="{809821DB-7F16-4736-B083-B8E74550811C}" type="sibTrans" cxnId="{BD551DE8-F738-40FB-9FD9-0A7BAE7AC887}">
      <dgm:prSet/>
      <dgm:spPr/>
      <dgm:t>
        <a:bodyPr/>
        <a:lstStyle/>
        <a:p>
          <a:endParaRPr lang="en-US"/>
        </a:p>
      </dgm:t>
    </dgm:pt>
    <dgm:pt modelId="{DCAA9BC6-F414-4519-AFBF-54F87D11D9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How does it work? Theory and Practice</a:t>
          </a:r>
          <a:endParaRPr lang="en-US" dirty="0"/>
        </a:p>
      </dgm:t>
    </dgm:pt>
    <dgm:pt modelId="{5E0241C4-F7B1-4795-9AEE-30809F8CFBD8}" type="parTrans" cxnId="{315D08EA-99AF-4F44-AA14-01C2CC8CC6F7}">
      <dgm:prSet/>
      <dgm:spPr/>
      <dgm:t>
        <a:bodyPr/>
        <a:lstStyle/>
        <a:p>
          <a:endParaRPr lang="en-US"/>
        </a:p>
      </dgm:t>
    </dgm:pt>
    <dgm:pt modelId="{17F8042F-430E-4503-B69B-79734FA062DC}" type="sibTrans" cxnId="{315D08EA-99AF-4F44-AA14-01C2CC8CC6F7}">
      <dgm:prSet/>
      <dgm:spPr/>
      <dgm:t>
        <a:bodyPr/>
        <a:lstStyle/>
        <a:p>
          <a:endParaRPr lang="en-US"/>
        </a:p>
      </dgm:t>
    </dgm:pt>
    <dgm:pt modelId="{C5CD48E1-1B6B-49F1-9F9D-E416297ED4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are the criticisms of EFT?</a:t>
          </a:r>
          <a:endParaRPr lang="en-US"/>
        </a:p>
      </dgm:t>
    </dgm:pt>
    <dgm:pt modelId="{36773F8C-017C-4844-B92D-7C7F633AA042}" type="parTrans" cxnId="{B9E99D0B-6CB6-452F-B438-6E6B8197F8CD}">
      <dgm:prSet/>
      <dgm:spPr/>
      <dgm:t>
        <a:bodyPr/>
        <a:lstStyle/>
        <a:p>
          <a:endParaRPr lang="en-US"/>
        </a:p>
      </dgm:t>
    </dgm:pt>
    <dgm:pt modelId="{B13CD02D-C8F9-4FE6-BAE9-63A9DC3BE627}" type="sibTrans" cxnId="{B9E99D0B-6CB6-452F-B438-6E6B8197F8CD}">
      <dgm:prSet/>
      <dgm:spPr/>
      <dgm:t>
        <a:bodyPr/>
        <a:lstStyle/>
        <a:p>
          <a:endParaRPr lang="en-US"/>
        </a:p>
      </dgm:t>
    </dgm:pt>
    <dgm:pt modelId="{DABAAB51-F72D-44D6-A0C1-531E14B29E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does the future hold for EFT?</a:t>
          </a:r>
          <a:endParaRPr lang="en-US"/>
        </a:p>
      </dgm:t>
    </dgm:pt>
    <dgm:pt modelId="{40E146A2-84C8-4337-B7FF-854638B2B0A8}" type="parTrans" cxnId="{33A1D31E-ABF9-4B3B-BC53-32A197470A2B}">
      <dgm:prSet/>
      <dgm:spPr/>
      <dgm:t>
        <a:bodyPr/>
        <a:lstStyle/>
        <a:p>
          <a:endParaRPr lang="en-US"/>
        </a:p>
      </dgm:t>
    </dgm:pt>
    <dgm:pt modelId="{24BC3EDE-F36F-4AF6-80D0-172BC8583B2E}" type="sibTrans" cxnId="{33A1D31E-ABF9-4B3B-BC53-32A197470A2B}">
      <dgm:prSet/>
      <dgm:spPr/>
      <dgm:t>
        <a:bodyPr/>
        <a:lstStyle/>
        <a:p>
          <a:endParaRPr lang="en-US"/>
        </a:p>
      </dgm:t>
    </dgm:pt>
    <dgm:pt modelId="{874B57E9-A1B6-4257-A9C5-1A8C593AB44D}" type="pres">
      <dgm:prSet presAssocID="{23BABF86-F9C7-4FF0-BC38-52238D010FF9}" presName="linear" presStyleCnt="0">
        <dgm:presLayoutVars>
          <dgm:animLvl val="lvl"/>
          <dgm:resizeHandles val="exact"/>
        </dgm:presLayoutVars>
      </dgm:prSet>
      <dgm:spPr/>
    </dgm:pt>
    <dgm:pt modelId="{56E1E7A2-080C-4AB1-B238-524E63127E4B}" type="pres">
      <dgm:prSet presAssocID="{997A95F5-0E3D-4E31-B954-43B86D4DDEB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FCCC56E-2A53-47B6-89D8-E2BBF491A96B}" type="pres">
      <dgm:prSet presAssocID="{94C9A24C-B63B-4D20-899E-14E99CEBEB70}" presName="spacer" presStyleCnt="0"/>
      <dgm:spPr/>
    </dgm:pt>
    <dgm:pt modelId="{52F2AF2A-006F-44F4-80D6-186AC36DBFD6}" type="pres">
      <dgm:prSet presAssocID="{83CD4ABB-8AFB-4B7D-ADE7-5F8D8515D73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DF2C438-D35A-41FA-9C81-3E06DB79BC36}" type="pres">
      <dgm:prSet presAssocID="{1FDA2BE2-C4EB-4AD4-9CA2-273C3143C806}" presName="spacer" presStyleCnt="0"/>
      <dgm:spPr/>
    </dgm:pt>
    <dgm:pt modelId="{BBDF6D8E-5648-4EE6-88B1-2AE210D195E4}" type="pres">
      <dgm:prSet presAssocID="{6D82BDDE-D2C2-40DE-9C12-34DB60A3D02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EE65FDA-004F-4961-AF16-552812784F7B}" type="pres">
      <dgm:prSet presAssocID="{809821DB-7F16-4736-B083-B8E74550811C}" presName="spacer" presStyleCnt="0"/>
      <dgm:spPr/>
    </dgm:pt>
    <dgm:pt modelId="{F341D76D-0E4E-41BD-8B7C-7E6C64F1CD6F}" type="pres">
      <dgm:prSet presAssocID="{DCAA9BC6-F414-4519-AFBF-54F87D11D96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3B2575C-3522-4FF0-A4EF-57792D545525}" type="pres">
      <dgm:prSet presAssocID="{17F8042F-430E-4503-B69B-79734FA062DC}" presName="spacer" presStyleCnt="0"/>
      <dgm:spPr/>
    </dgm:pt>
    <dgm:pt modelId="{589FAA36-F2DB-4927-9BC1-860C4480DCDC}" type="pres">
      <dgm:prSet presAssocID="{C5CD48E1-1B6B-49F1-9F9D-E416297ED49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F4517CF-005E-4F43-89F9-078D08526B72}" type="pres">
      <dgm:prSet presAssocID="{B13CD02D-C8F9-4FE6-BAE9-63A9DC3BE627}" presName="spacer" presStyleCnt="0"/>
      <dgm:spPr/>
    </dgm:pt>
    <dgm:pt modelId="{E598FAC5-F787-4D96-A5C1-5D797ECCFD50}" type="pres">
      <dgm:prSet presAssocID="{DABAAB51-F72D-44D6-A0C1-531E14B29E2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9E99D0B-6CB6-452F-B438-6E6B8197F8CD}" srcId="{23BABF86-F9C7-4FF0-BC38-52238D010FF9}" destId="{C5CD48E1-1B6B-49F1-9F9D-E416297ED496}" srcOrd="4" destOrd="0" parTransId="{36773F8C-017C-4844-B92D-7C7F633AA042}" sibTransId="{B13CD02D-C8F9-4FE6-BAE9-63A9DC3BE627}"/>
    <dgm:cxn modelId="{0119BE1A-3DE5-489A-B37E-0D6342F0E5C1}" type="presOf" srcId="{DCAA9BC6-F414-4519-AFBF-54F87D11D962}" destId="{F341D76D-0E4E-41BD-8B7C-7E6C64F1CD6F}" srcOrd="0" destOrd="0" presId="urn:microsoft.com/office/officeart/2005/8/layout/vList2"/>
    <dgm:cxn modelId="{33A1D31E-ABF9-4B3B-BC53-32A197470A2B}" srcId="{23BABF86-F9C7-4FF0-BC38-52238D010FF9}" destId="{DABAAB51-F72D-44D6-A0C1-531E14B29E2D}" srcOrd="5" destOrd="0" parTransId="{40E146A2-84C8-4337-B7FF-854638B2B0A8}" sibTransId="{24BC3EDE-F36F-4AF6-80D0-172BC8583B2E}"/>
    <dgm:cxn modelId="{A4C7413A-C791-4F16-B296-145DAB98A0BF}" srcId="{23BABF86-F9C7-4FF0-BC38-52238D010FF9}" destId="{83CD4ABB-8AFB-4B7D-ADE7-5F8D8515D735}" srcOrd="1" destOrd="0" parTransId="{57B53B08-ED2E-4315-8278-F7BC6F25823C}" sibTransId="{1FDA2BE2-C4EB-4AD4-9CA2-273C3143C806}"/>
    <dgm:cxn modelId="{6F190372-1DBB-44F2-957E-21A7060CD5D6}" type="presOf" srcId="{DABAAB51-F72D-44D6-A0C1-531E14B29E2D}" destId="{E598FAC5-F787-4D96-A5C1-5D797ECCFD50}" srcOrd="0" destOrd="0" presId="urn:microsoft.com/office/officeart/2005/8/layout/vList2"/>
    <dgm:cxn modelId="{BFDF8775-DA94-4C1B-9FBD-8C2E4009DBBF}" type="presOf" srcId="{997A95F5-0E3D-4E31-B954-43B86D4DDEB4}" destId="{56E1E7A2-080C-4AB1-B238-524E63127E4B}" srcOrd="0" destOrd="0" presId="urn:microsoft.com/office/officeart/2005/8/layout/vList2"/>
    <dgm:cxn modelId="{B5401658-8F90-41E3-A0B2-C0473BC93E92}" type="presOf" srcId="{C5CD48E1-1B6B-49F1-9F9D-E416297ED496}" destId="{589FAA36-F2DB-4927-9BC1-860C4480DCDC}" srcOrd="0" destOrd="0" presId="urn:microsoft.com/office/officeart/2005/8/layout/vList2"/>
    <dgm:cxn modelId="{FF8E4F7F-7B08-48CD-A9F1-28A509CE40BC}" type="presOf" srcId="{83CD4ABB-8AFB-4B7D-ADE7-5F8D8515D735}" destId="{52F2AF2A-006F-44F4-80D6-186AC36DBFD6}" srcOrd="0" destOrd="0" presId="urn:microsoft.com/office/officeart/2005/8/layout/vList2"/>
    <dgm:cxn modelId="{F4745C98-1082-4706-A2F4-5D8145C4D39E}" type="presOf" srcId="{6D82BDDE-D2C2-40DE-9C12-34DB60A3D026}" destId="{BBDF6D8E-5648-4EE6-88B1-2AE210D195E4}" srcOrd="0" destOrd="0" presId="urn:microsoft.com/office/officeart/2005/8/layout/vList2"/>
    <dgm:cxn modelId="{5263A69D-88E9-4337-BA58-D8AF2828488E}" srcId="{23BABF86-F9C7-4FF0-BC38-52238D010FF9}" destId="{997A95F5-0E3D-4E31-B954-43B86D4DDEB4}" srcOrd="0" destOrd="0" parTransId="{6643D782-46E6-47E2-80C7-81121CE97D2E}" sibTransId="{94C9A24C-B63B-4D20-899E-14E99CEBEB70}"/>
    <dgm:cxn modelId="{D6995DD1-3E9B-4ABD-A7CF-4EB6372B89BF}" type="presOf" srcId="{23BABF86-F9C7-4FF0-BC38-52238D010FF9}" destId="{874B57E9-A1B6-4257-A9C5-1A8C593AB44D}" srcOrd="0" destOrd="0" presId="urn:microsoft.com/office/officeart/2005/8/layout/vList2"/>
    <dgm:cxn modelId="{BD551DE8-F738-40FB-9FD9-0A7BAE7AC887}" srcId="{23BABF86-F9C7-4FF0-BC38-52238D010FF9}" destId="{6D82BDDE-D2C2-40DE-9C12-34DB60A3D026}" srcOrd="2" destOrd="0" parTransId="{FD09DB7B-EB6B-4CE9-88DE-06BCC1B79184}" sibTransId="{809821DB-7F16-4736-B083-B8E74550811C}"/>
    <dgm:cxn modelId="{315D08EA-99AF-4F44-AA14-01C2CC8CC6F7}" srcId="{23BABF86-F9C7-4FF0-BC38-52238D010FF9}" destId="{DCAA9BC6-F414-4519-AFBF-54F87D11D962}" srcOrd="3" destOrd="0" parTransId="{5E0241C4-F7B1-4795-9AEE-30809F8CFBD8}" sibTransId="{17F8042F-430E-4503-B69B-79734FA062DC}"/>
    <dgm:cxn modelId="{688BB4F2-D2FC-430D-9FBF-6BC802D85053}" type="presParOf" srcId="{874B57E9-A1B6-4257-A9C5-1A8C593AB44D}" destId="{56E1E7A2-080C-4AB1-B238-524E63127E4B}" srcOrd="0" destOrd="0" presId="urn:microsoft.com/office/officeart/2005/8/layout/vList2"/>
    <dgm:cxn modelId="{37A49426-2464-4BD6-97C9-56A479962A05}" type="presParOf" srcId="{874B57E9-A1B6-4257-A9C5-1A8C593AB44D}" destId="{0FCCC56E-2A53-47B6-89D8-E2BBF491A96B}" srcOrd="1" destOrd="0" presId="urn:microsoft.com/office/officeart/2005/8/layout/vList2"/>
    <dgm:cxn modelId="{A3DDB924-2210-40CD-B72B-744833FDFF86}" type="presParOf" srcId="{874B57E9-A1B6-4257-A9C5-1A8C593AB44D}" destId="{52F2AF2A-006F-44F4-80D6-186AC36DBFD6}" srcOrd="2" destOrd="0" presId="urn:microsoft.com/office/officeart/2005/8/layout/vList2"/>
    <dgm:cxn modelId="{22EEC631-DD31-407D-96F9-55EE5C9CE391}" type="presParOf" srcId="{874B57E9-A1B6-4257-A9C5-1A8C593AB44D}" destId="{CDF2C438-D35A-41FA-9C81-3E06DB79BC36}" srcOrd="3" destOrd="0" presId="urn:microsoft.com/office/officeart/2005/8/layout/vList2"/>
    <dgm:cxn modelId="{0FF543E9-3892-47BC-979D-6A8BF6DCEEE9}" type="presParOf" srcId="{874B57E9-A1B6-4257-A9C5-1A8C593AB44D}" destId="{BBDF6D8E-5648-4EE6-88B1-2AE210D195E4}" srcOrd="4" destOrd="0" presId="urn:microsoft.com/office/officeart/2005/8/layout/vList2"/>
    <dgm:cxn modelId="{A63066F8-E77F-4503-A36F-4BB3157021CD}" type="presParOf" srcId="{874B57E9-A1B6-4257-A9C5-1A8C593AB44D}" destId="{DEE65FDA-004F-4961-AF16-552812784F7B}" srcOrd="5" destOrd="0" presId="urn:microsoft.com/office/officeart/2005/8/layout/vList2"/>
    <dgm:cxn modelId="{53D12FC5-3491-4FB5-9B49-3870917F8DFC}" type="presParOf" srcId="{874B57E9-A1B6-4257-A9C5-1A8C593AB44D}" destId="{F341D76D-0E4E-41BD-8B7C-7E6C64F1CD6F}" srcOrd="6" destOrd="0" presId="urn:microsoft.com/office/officeart/2005/8/layout/vList2"/>
    <dgm:cxn modelId="{68DE0EB7-A52B-4F7E-9A43-5F602A2E8563}" type="presParOf" srcId="{874B57E9-A1B6-4257-A9C5-1A8C593AB44D}" destId="{03B2575C-3522-4FF0-A4EF-57792D545525}" srcOrd="7" destOrd="0" presId="urn:microsoft.com/office/officeart/2005/8/layout/vList2"/>
    <dgm:cxn modelId="{32D623E8-4201-44F6-9CD5-316D88FAA636}" type="presParOf" srcId="{874B57E9-A1B6-4257-A9C5-1A8C593AB44D}" destId="{589FAA36-F2DB-4927-9BC1-860C4480DCDC}" srcOrd="8" destOrd="0" presId="urn:microsoft.com/office/officeart/2005/8/layout/vList2"/>
    <dgm:cxn modelId="{571DD598-5D99-439D-9A84-32BA42BDFE89}" type="presParOf" srcId="{874B57E9-A1B6-4257-A9C5-1A8C593AB44D}" destId="{9F4517CF-005E-4F43-89F9-078D08526B72}" srcOrd="9" destOrd="0" presId="urn:microsoft.com/office/officeart/2005/8/layout/vList2"/>
    <dgm:cxn modelId="{9BF3E191-F978-4517-B552-144A4F5A6392}" type="presParOf" srcId="{874B57E9-A1B6-4257-A9C5-1A8C593AB44D}" destId="{E598FAC5-F787-4D96-A5C1-5D797ECCFD5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8556FC-8DAA-4F66-9231-2BEEF15C6287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7BB8D52-81AC-4223-9334-AD09B839E766}">
      <dgm:prSet/>
      <dgm:spPr/>
      <dgm:t>
        <a:bodyPr/>
        <a:lstStyle/>
        <a:p>
          <a:r>
            <a:rPr lang="en-GB" dirty="0"/>
            <a:t>Neo-humanistic</a:t>
          </a:r>
          <a:endParaRPr lang="en-US" dirty="0"/>
        </a:p>
      </dgm:t>
    </dgm:pt>
    <dgm:pt modelId="{91A02194-CE38-49E7-AC1A-EFB6A6B3D00E}" type="parTrans" cxnId="{8EA5E5D4-6E80-4CF7-AC51-7D74E3B811F3}">
      <dgm:prSet/>
      <dgm:spPr/>
      <dgm:t>
        <a:bodyPr/>
        <a:lstStyle/>
        <a:p>
          <a:endParaRPr lang="en-US"/>
        </a:p>
      </dgm:t>
    </dgm:pt>
    <dgm:pt modelId="{20837D96-AFA5-4914-BB30-03D84CD14A1F}" type="sibTrans" cxnId="{8EA5E5D4-6E80-4CF7-AC51-7D74E3B811F3}">
      <dgm:prSet/>
      <dgm:spPr/>
      <dgm:t>
        <a:bodyPr/>
        <a:lstStyle/>
        <a:p>
          <a:endParaRPr lang="en-US"/>
        </a:p>
      </dgm:t>
    </dgm:pt>
    <dgm:pt modelId="{BF07E48C-DD6B-4FE9-9C37-10EB26B81677}">
      <dgm:prSet/>
      <dgm:spPr/>
      <dgm:t>
        <a:bodyPr/>
        <a:lstStyle/>
        <a:p>
          <a:r>
            <a:rPr lang="en-GB"/>
            <a:t>Integrative therapy</a:t>
          </a:r>
          <a:endParaRPr lang="en-US"/>
        </a:p>
      </dgm:t>
    </dgm:pt>
    <dgm:pt modelId="{56E944D7-8CCE-4DCB-A695-346728A533CA}" type="parTrans" cxnId="{E36BF279-1F7F-47CB-956F-19C843A5C939}">
      <dgm:prSet/>
      <dgm:spPr/>
      <dgm:t>
        <a:bodyPr/>
        <a:lstStyle/>
        <a:p>
          <a:endParaRPr lang="en-US"/>
        </a:p>
      </dgm:t>
    </dgm:pt>
    <dgm:pt modelId="{356B41AC-805A-4126-8634-AA679567266E}" type="sibTrans" cxnId="{E36BF279-1F7F-47CB-956F-19C843A5C939}">
      <dgm:prSet/>
      <dgm:spPr/>
      <dgm:t>
        <a:bodyPr/>
        <a:lstStyle/>
        <a:p>
          <a:endParaRPr lang="en-US"/>
        </a:p>
      </dgm:t>
    </dgm:pt>
    <dgm:pt modelId="{A020D87C-3C52-4DB7-994A-0D5863B57374}">
      <dgm:prSet/>
      <dgm:spPr/>
      <dgm:t>
        <a:bodyPr/>
        <a:lstStyle/>
        <a:p>
          <a:r>
            <a:rPr lang="en-GB"/>
            <a:t>Empirical research base</a:t>
          </a:r>
          <a:endParaRPr lang="en-US"/>
        </a:p>
      </dgm:t>
    </dgm:pt>
    <dgm:pt modelId="{2560CF11-BF33-4FE1-AC1B-B0D976B70408}" type="parTrans" cxnId="{05C9DEAA-ADB2-40B4-ACB9-868335FF641A}">
      <dgm:prSet/>
      <dgm:spPr/>
      <dgm:t>
        <a:bodyPr/>
        <a:lstStyle/>
        <a:p>
          <a:endParaRPr lang="en-US"/>
        </a:p>
      </dgm:t>
    </dgm:pt>
    <dgm:pt modelId="{B3733FDD-FCA9-40C9-8A7D-FD9F0E2E8D34}" type="sibTrans" cxnId="{05C9DEAA-ADB2-40B4-ACB9-868335FF641A}">
      <dgm:prSet/>
      <dgm:spPr/>
      <dgm:t>
        <a:bodyPr/>
        <a:lstStyle/>
        <a:p>
          <a:endParaRPr lang="en-US"/>
        </a:p>
      </dgm:t>
    </dgm:pt>
    <dgm:pt modelId="{BC983D61-ADE8-43CD-A11C-DDE61FEF7DBA}">
      <dgm:prSet/>
      <dgm:spPr/>
      <dgm:t>
        <a:bodyPr/>
        <a:lstStyle/>
        <a:p>
          <a:r>
            <a:rPr lang="en-GB"/>
            <a:t>Dialectical constructivist philosphy</a:t>
          </a:r>
          <a:endParaRPr lang="en-US"/>
        </a:p>
      </dgm:t>
    </dgm:pt>
    <dgm:pt modelId="{D5C3A68B-BF8C-45DB-A74B-47A136967702}" type="parTrans" cxnId="{F999CB13-5630-4B19-A9CB-5ED98B051B30}">
      <dgm:prSet/>
      <dgm:spPr/>
      <dgm:t>
        <a:bodyPr/>
        <a:lstStyle/>
        <a:p>
          <a:endParaRPr lang="en-US"/>
        </a:p>
      </dgm:t>
    </dgm:pt>
    <dgm:pt modelId="{A5A4EF47-29EA-4F87-AAAE-16658BB79617}" type="sibTrans" cxnId="{F999CB13-5630-4B19-A9CB-5ED98B051B30}">
      <dgm:prSet/>
      <dgm:spPr/>
      <dgm:t>
        <a:bodyPr/>
        <a:lstStyle/>
        <a:p>
          <a:endParaRPr lang="en-US"/>
        </a:p>
      </dgm:t>
    </dgm:pt>
    <dgm:pt modelId="{FAE65F29-A520-4855-BFF5-D03598881393}" type="pres">
      <dgm:prSet presAssocID="{E18556FC-8DAA-4F66-9231-2BEEF15C628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0B382F1-5911-4383-996D-B807CA3236C0}" type="pres">
      <dgm:prSet presAssocID="{87BB8D52-81AC-4223-9334-AD09B839E766}" presName="hierRoot1" presStyleCnt="0"/>
      <dgm:spPr/>
    </dgm:pt>
    <dgm:pt modelId="{AED25FEE-9958-48B0-A5E4-55DC3434E979}" type="pres">
      <dgm:prSet presAssocID="{87BB8D52-81AC-4223-9334-AD09B839E766}" presName="composite" presStyleCnt="0"/>
      <dgm:spPr/>
    </dgm:pt>
    <dgm:pt modelId="{D7AB49EE-9471-4DC3-AFF0-B8D3883B6DAA}" type="pres">
      <dgm:prSet presAssocID="{87BB8D52-81AC-4223-9334-AD09B839E766}" presName="background" presStyleLbl="node0" presStyleIdx="0" presStyleCnt="4"/>
      <dgm:spPr/>
    </dgm:pt>
    <dgm:pt modelId="{4188D960-7C72-444F-9AE1-F5E3FA185EDD}" type="pres">
      <dgm:prSet presAssocID="{87BB8D52-81AC-4223-9334-AD09B839E766}" presName="text" presStyleLbl="fgAcc0" presStyleIdx="0" presStyleCnt="4">
        <dgm:presLayoutVars>
          <dgm:chPref val="3"/>
        </dgm:presLayoutVars>
      </dgm:prSet>
      <dgm:spPr/>
    </dgm:pt>
    <dgm:pt modelId="{69D288E2-38DA-43EA-8FA4-B1CE237A1E15}" type="pres">
      <dgm:prSet presAssocID="{87BB8D52-81AC-4223-9334-AD09B839E766}" presName="hierChild2" presStyleCnt="0"/>
      <dgm:spPr/>
    </dgm:pt>
    <dgm:pt modelId="{CEDB0752-6BD4-4ED0-9503-A1A50B0F2AED}" type="pres">
      <dgm:prSet presAssocID="{BF07E48C-DD6B-4FE9-9C37-10EB26B81677}" presName="hierRoot1" presStyleCnt="0"/>
      <dgm:spPr/>
    </dgm:pt>
    <dgm:pt modelId="{1AEE013D-D1D3-4102-9D5D-9F1E991C915C}" type="pres">
      <dgm:prSet presAssocID="{BF07E48C-DD6B-4FE9-9C37-10EB26B81677}" presName="composite" presStyleCnt="0"/>
      <dgm:spPr/>
    </dgm:pt>
    <dgm:pt modelId="{D2591D4F-F706-4D4A-BB59-2A6356090B59}" type="pres">
      <dgm:prSet presAssocID="{BF07E48C-DD6B-4FE9-9C37-10EB26B81677}" presName="background" presStyleLbl="node0" presStyleIdx="1" presStyleCnt="4"/>
      <dgm:spPr/>
    </dgm:pt>
    <dgm:pt modelId="{5F46675D-E939-4FFE-B914-A1A02AE1CD92}" type="pres">
      <dgm:prSet presAssocID="{BF07E48C-DD6B-4FE9-9C37-10EB26B81677}" presName="text" presStyleLbl="fgAcc0" presStyleIdx="1" presStyleCnt="4">
        <dgm:presLayoutVars>
          <dgm:chPref val="3"/>
        </dgm:presLayoutVars>
      </dgm:prSet>
      <dgm:spPr/>
    </dgm:pt>
    <dgm:pt modelId="{7B144A48-F1E3-4AEA-913C-C4FA924C0686}" type="pres">
      <dgm:prSet presAssocID="{BF07E48C-DD6B-4FE9-9C37-10EB26B81677}" presName="hierChild2" presStyleCnt="0"/>
      <dgm:spPr/>
    </dgm:pt>
    <dgm:pt modelId="{847183CC-9AF3-45C6-8E7C-89905464F41C}" type="pres">
      <dgm:prSet presAssocID="{A020D87C-3C52-4DB7-994A-0D5863B57374}" presName="hierRoot1" presStyleCnt="0"/>
      <dgm:spPr/>
    </dgm:pt>
    <dgm:pt modelId="{DF5B422C-0DB8-4253-AE68-C96C75950F47}" type="pres">
      <dgm:prSet presAssocID="{A020D87C-3C52-4DB7-994A-0D5863B57374}" presName="composite" presStyleCnt="0"/>
      <dgm:spPr/>
    </dgm:pt>
    <dgm:pt modelId="{B0800D94-1354-406B-A432-34870B666D01}" type="pres">
      <dgm:prSet presAssocID="{A020D87C-3C52-4DB7-994A-0D5863B57374}" presName="background" presStyleLbl="node0" presStyleIdx="2" presStyleCnt="4"/>
      <dgm:spPr/>
    </dgm:pt>
    <dgm:pt modelId="{A9CE3450-E0EA-47B7-ACC4-B6CA7EA9965D}" type="pres">
      <dgm:prSet presAssocID="{A020D87C-3C52-4DB7-994A-0D5863B57374}" presName="text" presStyleLbl="fgAcc0" presStyleIdx="2" presStyleCnt="4">
        <dgm:presLayoutVars>
          <dgm:chPref val="3"/>
        </dgm:presLayoutVars>
      </dgm:prSet>
      <dgm:spPr/>
    </dgm:pt>
    <dgm:pt modelId="{C17F8BC5-3D6E-46A3-AA9C-829BC01E3FA9}" type="pres">
      <dgm:prSet presAssocID="{A020D87C-3C52-4DB7-994A-0D5863B57374}" presName="hierChild2" presStyleCnt="0"/>
      <dgm:spPr/>
    </dgm:pt>
    <dgm:pt modelId="{64A652D0-400A-4A8D-9271-69531D44E521}" type="pres">
      <dgm:prSet presAssocID="{BC983D61-ADE8-43CD-A11C-DDE61FEF7DBA}" presName="hierRoot1" presStyleCnt="0"/>
      <dgm:spPr/>
    </dgm:pt>
    <dgm:pt modelId="{B10A6D5C-1C82-4F6B-BB53-44511CE75059}" type="pres">
      <dgm:prSet presAssocID="{BC983D61-ADE8-43CD-A11C-DDE61FEF7DBA}" presName="composite" presStyleCnt="0"/>
      <dgm:spPr/>
    </dgm:pt>
    <dgm:pt modelId="{1D3A477E-B615-4FCF-8BB9-96F691185B59}" type="pres">
      <dgm:prSet presAssocID="{BC983D61-ADE8-43CD-A11C-DDE61FEF7DBA}" presName="background" presStyleLbl="node0" presStyleIdx="3" presStyleCnt="4"/>
      <dgm:spPr/>
    </dgm:pt>
    <dgm:pt modelId="{1F1E6468-DDEE-4288-B192-D5E052CF8B57}" type="pres">
      <dgm:prSet presAssocID="{BC983D61-ADE8-43CD-A11C-DDE61FEF7DBA}" presName="text" presStyleLbl="fgAcc0" presStyleIdx="3" presStyleCnt="4">
        <dgm:presLayoutVars>
          <dgm:chPref val="3"/>
        </dgm:presLayoutVars>
      </dgm:prSet>
      <dgm:spPr/>
    </dgm:pt>
    <dgm:pt modelId="{DF85FFF6-8EA6-483F-A6CD-D9669A7DD90B}" type="pres">
      <dgm:prSet presAssocID="{BC983D61-ADE8-43CD-A11C-DDE61FEF7DBA}" presName="hierChild2" presStyleCnt="0"/>
      <dgm:spPr/>
    </dgm:pt>
  </dgm:ptLst>
  <dgm:cxnLst>
    <dgm:cxn modelId="{F999CB13-5630-4B19-A9CB-5ED98B051B30}" srcId="{E18556FC-8DAA-4F66-9231-2BEEF15C6287}" destId="{BC983D61-ADE8-43CD-A11C-DDE61FEF7DBA}" srcOrd="3" destOrd="0" parTransId="{D5C3A68B-BF8C-45DB-A74B-47A136967702}" sibTransId="{A5A4EF47-29EA-4F87-AAAE-16658BB79617}"/>
    <dgm:cxn modelId="{07A1CC23-34C8-4CBC-90A3-C38A8894A0F9}" type="presOf" srcId="{BC983D61-ADE8-43CD-A11C-DDE61FEF7DBA}" destId="{1F1E6468-DDEE-4288-B192-D5E052CF8B57}" srcOrd="0" destOrd="0" presId="urn:microsoft.com/office/officeart/2005/8/layout/hierarchy1"/>
    <dgm:cxn modelId="{E6154271-C89D-4165-BE31-4E464CAB2792}" type="presOf" srcId="{BF07E48C-DD6B-4FE9-9C37-10EB26B81677}" destId="{5F46675D-E939-4FFE-B914-A1A02AE1CD92}" srcOrd="0" destOrd="0" presId="urn:microsoft.com/office/officeart/2005/8/layout/hierarchy1"/>
    <dgm:cxn modelId="{E36BF279-1F7F-47CB-956F-19C843A5C939}" srcId="{E18556FC-8DAA-4F66-9231-2BEEF15C6287}" destId="{BF07E48C-DD6B-4FE9-9C37-10EB26B81677}" srcOrd="1" destOrd="0" parTransId="{56E944D7-8CCE-4DCB-A695-346728A533CA}" sibTransId="{356B41AC-805A-4126-8634-AA679567266E}"/>
    <dgm:cxn modelId="{05C9DEAA-ADB2-40B4-ACB9-868335FF641A}" srcId="{E18556FC-8DAA-4F66-9231-2BEEF15C6287}" destId="{A020D87C-3C52-4DB7-994A-0D5863B57374}" srcOrd="2" destOrd="0" parTransId="{2560CF11-BF33-4FE1-AC1B-B0D976B70408}" sibTransId="{B3733FDD-FCA9-40C9-8A7D-FD9F0E2E8D34}"/>
    <dgm:cxn modelId="{ACDAF4BD-CB20-46E8-942B-69CFEBF6F6CB}" type="presOf" srcId="{A020D87C-3C52-4DB7-994A-0D5863B57374}" destId="{A9CE3450-E0EA-47B7-ACC4-B6CA7EA9965D}" srcOrd="0" destOrd="0" presId="urn:microsoft.com/office/officeart/2005/8/layout/hierarchy1"/>
    <dgm:cxn modelId="{EEDAB3D4-766C-48FF-A20A-198933B52FE9}" type="presOf" srcId="{87BB8D52-81AC-4223-9334-AD09B839E766}" destId="{4188D960-7C72-444F-9AE1-F5E3FA185EDD}" srcOrd="0" destOrd="0" presId="urn:microsoft.com/office/officeart/2005/8/layout/hierarchy1"/>
    <dgm:cxn modelId="{8EA5E5D4-6E80-4CF7-AC51-7D74E3B811F3}" srcId="{E18556FC-8DAA-4F66-9231-2BEEF15C6287}" destId="{87BB8D52-81AC-4223-9334-AD09B839E766}" srcOrd="0" destOrd="0" parTransId="{91A02194-CE38-49E7-AC1A-EFB6A6B3D00E}" sibTransId="{20837D96-AFA5-4914-BB30-03D84CD14A1F}"/>
    <dgm:cxn modelId="{D53DBDF6-ABFA-4288-9FAF-DC6062F252D1}" type="presOf" srcId="{E18556FC-8DAA-4F66-9231-2BEEF15C6287}" destId="{FAE65F29-A520-4855-BFF5-D03598881393}" srcOrd="0" destOrd="0" presId="urn:microsoft.com/office/officeart/2005/8/layout/hierarchy1"/>
    <dgm:cxn modelId="{2D6BDD7A-A8E9-4830-99A4-C5243C78DB7C}" type="presParOf" srcId="{FAE65F29-A520-4855-BFF5-D03598881393}" destId="{D0B382F1-5911-4383-996D-B807CA3236C0}" srcOrd="0" destOrd="0" presId="urn:microsoft.com/office/officeart/2005/8/layout/hierarchy1"/>
    <dgm:cxn modelId="{78760096-F7DB-4621-8208-6B34F8FF10DE}" type="presParOf" srcId="{D0B382F1-5911-4383-996D-B807CA3236C0}" destId="{AED25FEE-9958-48B0-A5E4-55DC3434E979}" srcOrd="0" destOrd="0" presId="urn:microsoft.com/office/officeart/2005/8/layout/hierarchy1"/>
    <dgm:cxn modelId="{0F5ED9D6-4471-4192-B4B3-5BCC6B0439E6}" type="presParOf" srcId="{AED25FEE-9958-48B0-A5E4-55DC3434E979}" destId="{D7AB49EE-9471-4DC3-AFF0-B8D3883B6DAA}" srcOrd="0" destOrd="0" presId="urn:microsoft.com/office/officeart/2005/8/layout/hierarchy1"/>
    <dgm:cxn modelId="{7E4A689B-CB19-4670-A4CD-7862A9936DF7}" type="presParOf" srcId="{AED25FEE-9958-48B0-A5E4-55DC3434E979}" destId="{4188D960-7C72-444F-9AE1-F5E3FA185EDD}" srcOrd="1" destOrd="0" presId="urn:microsoft.com/office/officeart/2005/8/layout/hierarchy1"/>
    <dgm:cxn modelId="{BBE9E6D6-2292-41A1-AEFE-C36F3D18DF3D}" type="presParOf" srcId="{D0B382F1-5911-4383-996D-B807CA3236C0}" destId="{69D288E2-38DA-43EA-8FA4-B1CE237A1E15}" srcOrd="1" destOrd="0" presId="urn:microsoft.com/office/officeart/2005/8/layout/hierarchy1"/>
    <dgm:cxn modelId="{69A7AB90-8F88-427A-ABB6-75771C8711F8}" type="presParOf" srcId="{FAE65F29-A520-4855-BFF5-D03598881393}" destId="{CEDB0752-6BD4-4ED0-9503-A1A50B0F2AED}" srcOrd="1" destOrd="0" presId="urn:microsoft.com/office/officeart/2005/8/layout/hierarchy1"/>
    <dgm:cxn modelId="{7FFF41CC-5633-4E6D-A659-1A33C59132B5}" type="presParOf" srcId="{CEDB0752-6BD4-4ED0-9503-A1A50B0F2AED}" destId="{1AEE013D-D1D3-4102-9D5D-9F1E991C915C}" srcOrd="0" destOrd="0" presId="urn:microsoft.com/office/officeart/2005/8/layout/hierarchy1"/>
    <dgm:cxn modelId="{13285270-183B-4B93-93F4-49D719E06B2E}" type="presParOf" srcId="{1AEE013D-D1D3-4102-9D5D-9F1E991C915C}" destId="{D2591D4F-F706-4D4A-BB59-2A6356090B59}" srcOrd="0" destOrd="0" presId="urn:microsoft.com/office/officeart/2005/8/layout/hierarchy1"/>
    <dgm:cxn modelId="{E39D0015-00EA-4004-93EB-EA37FF3BE085}" type="presParOf" srcId="{1AEE013D-D1D3-4102-9D5D-9F1E991C915C}" destId="{5F46675D-E939-4FFE-B914-A1A02AE1CD92}" srcOrd="1" destOrd="0" presId="urn:microsoft.com/office/officeart/2005/8/layout/hierarchy1"/>
    <dgm:cxn modelId="{DCF27CED-F05D-421D-9D81-CCE4A0DF0D74}" type="presParOf" srcId="{CEDB0752-6BD4-4ED0-9503-A1A50B0F2AED}" destId="{7B144A48-F1E3-4AEA-913C-C4FA924C0686}" srcOrd="1" destOrd="0" presId="urn:microsoft.com/office/officeart/2005/8/layout/hierarchy1"/>
    <dgm:cxn modelId="{D9CD1956-F7BF-4EE6-9126-8F91B7AF52CF}" type="presParOf" srcId="{FAE65F29-A520-4855-BFF5-D03598881393}" destId="{847183CC-9AF3-45C6-8E7C-89905464F41C}" srcOrd="2" destOrd="0" presId="urn:microsoft.com/office/officeart/2005/8/layout/hierarchy1"/>
    <dgm:cxn modelId="{7EF07FDB-43BF-481D-9C7A-744273DB364E}" type="presParOf" srcId="{847183CC-9AF3-45C6-8E7C-89905464F41C}" destId="{DF5B422C-0DB8-4253-AE68-C96C75950F47}" srcOrd="0" destOrd="0" presId="urn:microsoft.com/office/officeart/2005/8/layout/hierarchy1"/>
    <dgm:cxn modelId="{FF22A80C-5B8F-439E-BC4C-8B5315BBFC4B}" type="presParOf" srcId="{DF5B422C-0DB8-4253-AE68-C96C75950F47}" destId="{B0800D94-1354-406B-A432-34870B666D01}" srcOrd="0" destOrd="0" presId="urn:microsoft.com/office/officeart/2005/8/layout/hierarchy1"/>
    <dgm:cxn modelId="{324BAD4B-5A59-42E6-8AF7-9DBB64BD8E44}" type="presParOf" srcId="{DF5B422C-0DB8-4253-AE68-C96C75950F47}" destId="{A9CE3450-E0EA-47B7-ACC4-B6CA7EA9965D}" srcOrd="1" destOrd="0" presId="urn:microsoft.com/office/officeart/2005/8/layout/hierarchy1"/>
    <dgm:cxn modelId="{53DCE4FE-EF91-4558-A5E1-E7D8725F1DEE}" type="presParOf" srcId="{847183CC-9AF3-45C6-8E7C-89905464F41C}" destId="{C17F8BC5-3D6E-46A3-AA9C-829BC01E3FA9}" srcOrd="1" destOrd="0" presId="urn:microsoft.com/office/officeart/2005/8/layout/hierarchy1"/>
    <dgm:cxn modelId="{8EAABC29-6A49-4D88-B5BC-D5C8A003A241}" type="presParOf" srcId="{FAE65F29-A520-4855-BFF5-D03598881393}" destId="{64A652D0-400A-4A8D-9271-69531D44E521}" srcOrd="3" destOrd="0" presId="urn:microsoft.com/office/officeart/2005/8/layout/hierarchy1"/>
    <dgm:cxn modelId="{CE356200-9BC3-4284-AB21-6194D46735E4}" type="presParOf" srcId="{64A652D0-400A-4A8D-9271-69531D44E521}" destId="{B10A6D5C-1C82-4F6B-BB53-44511CE75059}" srcOrd="0" destOrd="0" presId="urn:microsoft.com/office/officeart/2005/8/layout/hierarchy1"/>
    <dgm:cxn modelId="{BAC35232-F051-4A3A-BBB0-4DE17F1B1B87}" type="presParOf" srcId="{B10A6D5C-1C82-4F6B-BB53-44511CE75059}" destId="{1D3A477E-B615-4FCF-8BB9-96F691185B59}" srcOrd="0" destOrd="0" presId="urn:microsoft.com/office/officeart/2005/8/layout/hierarchy1"/>
    <dgm:cxn modelId="{1ABD5BDB-6A23-4918-AD72-7830FA20E4BB}" type="presParOf" srcId="{B10A6D5C-1C82-4F6B-BB53-44511CE75059}" destId="{1F1E6468-DDEE-4288-B192-D5E052CF8B57}" srcOrd="1" destOrd="0" presId="urn:microsoft.com/office/officeart/2005/8/layout/hierarchy1"/>
    <dgm:cxn modelId="{106919D0-DF28-47C9-9DAE-053488CCDB41}" type="presParOf" srcId="{64A652D0-400A-4A8D-9271-69531D44E521}" destId="{DF85FFF6-8EA6-483F-A6CD-D9669A7DD90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0589D8-BE5B-4556-89C9-6442500C713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050246-4E60-485B-841D-F144D85510E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Holistic approach underpinned by emotional processes </a:t>
          </a:r>
          <a:endParaRPr lang="en-US"/>
        </a:p>
      </dgm:t>
    </dgm:pt>
    <dgm:pt modelId="{66EA6F59-62FD-44FC-AF3C-35E1C9245783}" type="parTrans" cxnId="{7E7E9F15-0214-4D2C-97A3-30665A596FD5}">
      <dgm:prSet/>
      <dgm:spPr/>
      <dgm:t>
        <a:bodyPr/>
        <a:lstStyle/>
        <a:p>
          <a:endParaRPr lang="en-US"/>
        </a:p>
      </dgm:t>
    </dgm:pt>
    <dgm:pt modelId="{43AA068B-556B-4D35-90D0-42AA0774F6F3}" type="sibTrans" cxnId="{7E7E9F15-0214-4D2C-97A3-30665A596FD5}">
      <dgm:prSet/>
      <dgm:spPr/>
      <dgm:t>
        <a:bodyPr/>
        <a:lstStyle/>
        <a:p>
          <a:endParaRPr lang="en-US"/>
        </a:p>
      </dgm:t>
    </dgm:pt>
    <dgm:pt modelId="{E5A6D112-ECCF-43E9-8B69-D494FB9454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Psychological presence of therapist</a:t>
          </a:r>
          <a:endParaRPr lang="en-US"/>
        </a:p>
      </dgm:t>
    </dgm:pt>
    <dgm:pt modelId="{112AF872-5AFF-46E4-814C-57C7D7D21BEB}" type="parTrans" cxnId="{10A8399A-BEEC-4173-BE0C-48E58C1F6114}">
      <dgm:prSet/>
      <dgm:spPr/>
      <dgm:t>
        <a:bodyPr/>
        <a:lstStyle/>
        <a:p>
          <a:endParaRPr lang="en-US"/>
        </a:p>
      </dgm:t>
    </dgm:pt>
    <dgm:pt modelId="{35F61963-57F0-44DE-B791-3726F1F64EBC}" type="sibTrans" cxnId="{10A8399A-BEEC-4173-BE0C-48E58C1F6114}">
      <dgm:prSet/>
      <dgm:spPr/>
      <dgm:t>
        <a:bodyPr/>
        <a:lstStyle/>
        <a:p>
          <a:endParaRPr lang="en-US"/>
        </a:p>
      </dgm:t>
    </dgm:pt>
    <dgm:pt modelId="{5C7ED398-EC69-4C01-81AF-5238B0EB52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Respect for client agency</a:t>
          </a:r>
          <a:endParaRPr lang="en-US"/>
        </a:p>
      </dgm:t>
    </dgm:pt>
    <dgm:pt modelId="{C95A03D2-474A-4D24-B708-51CFE430ACC7}" type="parTrans" cxnId="{6F1D8F91-9864-4BDD-AB6B-00E9867B49D4}">
      <dgm:prSet/>
      <dgm:spPr/>
      <dgm:t>
        <a:bodyPr/>
        <a:lstStyle/>
        <a:p>
          <a:endParaRPr lang="en-US"/>
        </a:p>
      </dgm:t>
    </dgm:pt>
    <dgm:pt modelId="{386FE9B7-42FE-41F4-86B4-03EE6CF19C33}" type="sibTrans" cxnId="{6F1D8F91-9864-4BDD-AB6B-00E9867B49D4}">
      <dgm:prSet/>
      <dgm:spPr/>
      <dgm:t>
        <a:bodyPr/>
        <a:lstStyle/>
        <a:p>
          <a:endParaRPr lang="en-US"/>
        </a:p>
      </dgm:t>
    </dgm:pt>
    <dgm:pt modelId="{DDA82734-90BA-408A-ACB7-190B91BBED1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Individuals viewed as multi-faceted and driven by curiosity </a:t>
          </a:r>
          <a:endParaRPr lang="en-US"/>
        </a:p>
      </dgm:t>
    </dgm:pt>
    <dgm:pt modelId="{877E6BA7-EEB0-4906-BE2A-423C0A3E7B3A}" type="parTrans" cxnId="{3378D2CB-6BF1-44A5-A505-9A18262CF00B}">
      <dgm:prSet/>
      <dgm:spPr/>
      <dgm:t>
        <a:bodyPr/>
        <a:lstStyle/>
        <a:p>
          <a:endParaRPr lang="en-US"/>
        </a:p>
      </dgm:t>
    </dgm:pt>
    <dgm:pt modelId="{F7527301-88BE-481C-B87D-91AB3EA0A2A7}" type="sibTrans" cxnId="{3378D2CB-6BF1-44A5-A505-9A18262CF00B}">
      <dgm:prSet/>
      <dgm:spPr/>
      <dgm:t>
        <a:bodyPr/>
        <a:lstStyle/>
        <a:p>
          <a:endParaRPr lang="en-US"/>
        </a:p>
      </dgm:t>
    </dgm:pt>
    <dgm:pt modelId="{763CCDC7-1C82-4593-9037-B7F6083D9C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Growth as seen to enhance  differentiation and facilitate adaption</a:t>
          </a:r>
          <a:endParaRPr lang="en-US"/>
        </a:p>
      </dgm:t>
    </dgm:pt>
    <dgm:pt modelId="{9BF6493A-426D-4D98-A0EC-7CA0A7A9597A}" type="parTrans" cxnId="{F825F3BC-A8AD-4536-88BA-BC09D2658554}">
      <dgm:prSet/>
      <dgm:spPr/>
      <dgm:t>
        <a:bodyPr/>
        <a:lstStyle/>
        <a:p>
          <a:endParaRPr lang="en-US"/>
        </a:p>
      </dgm:t>
    </dgm:pt>
    <dgm:pt modelId="{9C65AB3B-8B7B-4D19-9BC2-46B931D10449}" type="sibTrans" cxnId="{F825F3BC-A8AD-4536-88BA-BC09D2658554}">
      <dgm:prSet/>
      <dgm:spPr/>
      <dgm:t>
        <a:bodyPr/>
        <a:lstStyle/>
        <a:p>
          <a:endParaRPr lang="en-US"/>
        </a:p>
      </dgm:t>
    </dgm:pt>
    <dgm:pt modelId="{FC40A195-17AF-4DB4-AE54-9DEA8FCB05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Elliot and Greenberg (2007)</a:t>
          </a:r>
          <a:endParaRPr lang="en-US"/>
        </a:p>
      </dgm:t>
    </dgm:pt>
    <dgm:pt modelId="{823FE1CF-4374-485E-8327-E9335AE0492A}" type="parTrans" cxnId="{7BF1A84E-0B4C-404D-BEF9-49464AE54A59}">
      <dgm:prSet/>
      <dgm:spPr/>
      <dgm:t>
        <a:bodyPr/>
        <a:lstStyle/>
        <a:p>
          <a:endParaRPr lang="en-US"/>
        </a:p>
      </dgm:t>
    </dgm:pt>
    <dgm:pt modelId="{66018CF3-5E9F-46C4-87BB-57409C119E42}" type="sibTrans" cxnId="{7BF1A84E-0B4C-404D-BEF9-49464AE54A59}">
      <dgm:prSet/>
      <dgm:spPr/>
      <dgm:t>
        <a:bodyPr/>
        <a:lstStyle/>
        <a:p>
          <a:endParaRPr lang="en-US"/>
        </a:p>
      </dgm:t>
    </dgm:pt>
    <dgm:pt modelId="{FA7AF5E4-50AF-463D-9A61-9E354774DCB6}" type="pres">
      <dgm:prSet presAssocID="{630589D8-BE5B-4556-89C9-6442500C7132}" presName="root" presStyleCnt="0">
        <dgm:presLayoutVars>
          <dgm:dir/>
          <dgm:resizeHandles val="exact"/>
        </dgm:presLayoutVars>
      </dgm:prSet>
      <dgm:spPr/>
    </dgm:pt>
    <dgm:pt modelId="{9CDCEF48-D577-419E-946A-BA24B407B559}" type="pres">
      <dgm:prSet presAssocID="{46050246-4E60-485B-841D-F144D85510E4}" presName="compNode" presStyleCnt="0"/>
      <dgm:spPr/>
    </dgm:pt>
    <dgm:pt modelId="{BA543392-2FAF-4EDC-AAB5-271A63790926}" type="pres">
      <dgm:prSet presAssocID="{46050246-4E60-485B-841D-F144D85510E4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E994993-52F4-41D2-882E-6976DF9684F3}" type="pres">
      <dgm:prSet presAssocID="{46050246-4E60-485B-841D-F144D85510E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68D40E3-3090-445D-994B-28B75EE3770A}" type="pres">
      <dgm:prSet presAssocID="{46050246-4E60-485B-841D-F144D85510E4}" presName="spaceRect" presStyleCnt="0"/>
      <dgm:spPr/>
    </dgm:pt>
    <dgm:pt modelId="{877CF03D-9CD6-4B24-B7FA-EE1564B6A433}" type="pres">
      <dgm:prSet presAssocID="{46050246-4E60-485B-841D-F144D85510E4}" presName="textRect" presStyleLbl="revTx" presStyleIdx="0" presStyleCnt="6">
        <dgm:presLayoutVars>
          <dgm:chMax val="1"/>
          <dgm:chPref val="1"/>
        </dgm:presLayoutVars>
      </dgm:prSet>
      <dgm:spPr/>
    </dgm:pt>
    <dgm:pt modelId="{F1D07B12-5A0E-44D9-B084-843CEA97D79D}" type="pres">
      <dgm:prSet presAssocID="{43AA068B-556B-4D35-90D0-42AA0774F6F3}" presName="sibTrans" presStyleCnt="0"/>
      <dgm:spPr/>
    </dgm:pt>
    <dgm:pt modelId="{E1624DE8-CE66-4818-BF45-D0A98771C731}" type="pres">
      <dgm:prSet presAssocID="{E5A6D112-ECCF-43E9-8B69-D494FB945468}" presName="compNode" presStyleCnt="0"/>
      <dgm:spPr/>
    </dgm:pt>
    <dgm:pt modelId="{016A5DB8-9C1C-4FDB-8905-7AE9C81F5061}" type="pres">
      <dgm:prSet presAssocID="{E5A6D112-ECCF-43E9-8B69-D494FB945468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8B7FB54-DEAF-4FA0-9368-EE21CB401A4E}" type="pres">
      <dgm:prSet presAssocID="{E5A6D112-ECCF-43E9-8B69-D494FB94546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BAA20BB-3D1B-40AC-9FBE-653142B7CACE}" type="pres">
      <dgm:prSet presAssocID="{E5A6D112-ECCF-43E9-8B69-D494FB945468}" presName="spaceRect" presStyleCnt="0"/>
      <dgm:spPr/>
    </dgm:pt>
    <dgm:pt modelId="{DC5AA4A1-7FD6-4771-8AB7-BE6AFCD28D88}" type="pres">
      <dgm:prSet presAssocID="{E5A6D112-ECCF-43E9-8B69-D494FB945468}" presName="textRect" presStyleLbl="revTx" presStyleIdx="1" presStyleCnt="6">
        <dgm:presLayoutVars>
          <dgm:chMax val="1"/>
          <dgm:chPref val="1"/>
        </dgm:presLayoutVars>
      </dgm:prSet>
      <dgm:spPr/>
    </dgm:pt>
    <dgm:pt modelId="{7B36FF68-9683-446A-95C0-1ACE69A3441B}" type="pres">
      <dgm:prSet presAssocID="{35F61963-57F0-44DE-B791-3726F1F64EBC}" presName="sibTrans" presStyleCnt="0"/>
      <dgm:spPr/>
    </dgm:pt>
    <dgm:pt modelId="{743B2A9E-B0AE-4079-9B02-0B10ED82710C}" type="pres">
      <dgm:prSet presAssocID="{5C7ED398-EC69-4C01-81AF-5238B0EB527A}" presName="compNode" presStyleCnt="0"/>
      <dgm:spPr/>
    </dgm:pt>
    <dgm:pt modelId="{D0588AC6-BF7C-47C6-B9A3-105B4E40E6FD}" type="pres">
      <dgm:prSet presAssocID="{5C7ED398-EC69-4C01-81AF-5238B0EB527A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478B666-4E7A-48F6-BD67-CDC20714D7C0}" type="pres">
      <dgm:prSet presAssocID="{5C7ED398-EC69-4C01-81AF-5238B0EB527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B86037E-73EE-4AD6-A800-790BB5CEE3D9}" type="pres">
      <dgm:prSet presAssocID="{5C7ED398-EC69-4C01-81AF-5238B0EB527A}" presName="spaceRect" presStyleCnt="0"/>
      <dgm:spPr/>
    </dgm:pt>
    <dgm:pt modelId="{CD0A45B8-C23A-4269-96C6-EB159CD58EE0}" type="pres">
      <dgm:prSet presAssocID="{5C7ED398-EC69-4C01-81AF-5238B0EB527A}" presName="textRect" presStyleLbl="revTx" presStyleIdx="2" presStyleCnt="6">
        <dgm:presLayoutVars>
          <dgm:chMax val="1"/>
          <dgm:chPref val="1"/>
        </dgm:presLayoutVars>
      </dgm:prSet>
      <dgm:spPr/>
    </dgm:pt>
    <dgm:pt modelId="{AC46184B-CC05-4E91-94EB-B9B95F3896BD}" type="pres">
      <dgm:prSet presAssocID="{386FE9B7-42FE-41F4-86B4-03EE6CF19C33}" presName="sibTrans" presStyleCnt="0"/>
      <dgm:spPr/>
    </dgm:pt>
    <dgm:pt modelId="{EA640E6F-99BE-40BD-B36A-344907FC06B0}" type="pres">
      <dgm:prSet presAssocID="{DDA82734-90BA-408A-ACB7-190B91BBED17}" presName="compNode" presStyleCnt="0"/>
      <dgm:spPr/>
    </dgm:pt>
    <dgm:pt modelId="{FD540300-DBE9-4A60-9D81-F51BBC6D5554}" type="pres">
      <dgm:prSet presAssocID="{DDA82734-90BA-408A-ACB7-190B91BBED17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04A2220-E191-49E6-9CB7-8751735656AB}" type="pres">
      <dgm:prSet presAssocID="{DDA82734-90BA-408A-ACB7-190B91BBED1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D188FC9-EA45-4CF4-B5DC-675AF867F309}" type="pres">
      <dgm:prSet presAssocID="{DDA82734-90BA-408A-ACB7-190B91BBED17}" presName="spaceRect" presStyleCnt="0"/>
      <dgm:spPr/>
    </dgm:pt>
    <dgm:pt modelId="{26EF1137-3D75-4EB9-B97E-DE9893C8FF65}" type="pres">
      <dgm:prSet presAssocID="{DDA82734-90BA-408A-ACB7-190B91BBED17}" presName="textRect" presStyleLbl="revTx" presStyleIdx="3" presStyleCnt="6">
        <dgm:presLayoutVars>
          <dgm:chMax val="1"/>
          <dgm:chPref val="1"/>
        </dgm:presLayoutVars>
      </dgm:prSet>
      <dgm:spPr/>
    </dgm:pt>
    <dgm:pt modelId="{B0649FE5-F918-4E10-A5A6-3B590547AB45}" type="pres">
      <dgm:prSet presAssocID="{F7527301-88BE-481C-B87D-91AB3EA0A2A7}" presName="sibTrans" presStyleCnt="0"/>
      <dgm:spPr/>
    </dgm:pt>
    <dgm:pt modelId="{FBBF57FD-C9E7-4556-AD4C-A8189680785C}" type="pres">
      <dgm:prSet presAssocID="{763CCDC7-1C82-4593-9037-B7F6083D9C8A}" presName="compNode" presStyleCnt="0"/>
      <dgm:spPr/>
    </dgm:pt>
    <dgm:pt modelId="{87E11F21-5361-4395-9986-FDDCEC956139}" type="pres">
      <dgm:prSet presAssocID="{763CCDC7-1C82-4593-9037-B7F6083D9C8A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C3A6B35-A12B-4FB8-BA63-555E02226AE7}" type="pres">
      <dgm:prSet presAssocID="{763CCDC7-1C82-4593-9037-B7F6083D9C8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6EA69F7-2F0B-4279-8C33-F4F16B867818}" type="pres">
      <dgm:prSet presAssocID="{763CCDC7-1C82-4593-9037-B7F6083D9C8A}" presName="spaceRect" presStyleCnt="0"/>
      <dgm:spPr/>
    </dgm:pt>
    <dgm:pt modelId="{7BEB2811-7B6E-4F69-B07B-F94E7898B1CC}" type="pres">
      <dgm:prSet presAssocID="{763CCDC7-1C82-4593-9037-B7F6083D9C8A}" presName="textRect" presStyleLbl="revTx" presStyleIdx="4" presStyleCnt="6">
        <dgm:presLayoutVars>
          <dgm:chMax val="1"/>
          <dgm:chPref val="1"/>
        </dgm:presLayoutVars>
      </dgm:prSet>
      <dgm:spPr/>
    </dgm:pt>
    <dgm:pt modelId="{9809F1DB-B425-4178-A3CF-CB11F7E9CC68}" type="pres">
      <dgm:prSet presAssocID="{9C65AB3B-8B7B-4D19-9BC2-46B931D10449}" presName="sibTrans" presStyleCnt="0"/>
      <dgm:spPr/>
    </dgm:pt>
    <dgm:pt modelId="{841900FE-AD35-4FEB-BF91-78464F54CE02}" type="pres">
      <dgm:prSet presAssocID="{FC40A195-17AF-4DB4-AE54-9DEA8FCB058A}" presName="compNode" presStyleCnt="0"/>
      <dgm:spPr/>
    </dgm:pt>
    <dgm:pt modelId="{24CBB486-0E5E-4BA3-8F52-25CFDB376945}" type="pres">
      <dgm:prSet presAssocID="{FC40A195-17AF-4DB4-AE54-9DEA8FCB058A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D355B90-E6DA-4439-A74F-CF995C31C355}" type="pres">
      <dgm:prSet presAssocID="{FC40A195-17AF-4DB4-AE54-9DEA8FCB05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E2EB8025-8621-45A8-933A-18D9A2BBACC7}" type="pres">
      <dgm:prSet presAssocID="{FC40A195-17AF-4DB4-AE54-9DEA8FCB058A}" presName="spaceRect" presStyleCnt="0"/>
      <dgm:spPr/>
    </dgm:pt>
    <dgm:pt modelId="{E513E037-40AF-4C66-8EBE-D42258599B88}" type="pres">
      <dgm:prSet presAssocID="{FC40A195-17AF-4DB4-AE54-9DEA8FCB05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3EF5E13-0EA1-4067-AC6A-6ADDCFA17473}" type="presOf" srcId="{763CCDC7-1C82-4593-9037-B7F6083D9C8A}" destId="{7BEB2811-7B6E-4F69-B07B-F94E7898B1CC}" srcOrd="0" destOrd="0" presId="urn:microsoft.com/office/officeart/2018/5/layout/IconLeafLabelList"/>
    <dgm:cxn modelId="{7E7E9F15-0214-4D2C-97A3-30665A596FD5}" srcId="{630589D8-BE5B-4556-89C9-6442500C7132}" destId="{46050246-4E60-485B-841D-F144D85510E4}" srcOrd="0" destOrd="0" parTransId="{66EA6F59-62FD-44FC-AF3C-35E1C9245783}" sibTransId="{43AA068B-556B-4D35-90D0-42AA0774F6F3}"/>
    <dgm:cxn modelId="{30D0A721-BE57-4824-82EF-44B3EF81E5A3}" type="presOf" srcId="{46050246-4E60-485B-841D-F144D85510E4}" destId="{877CF03D-9CD6-4B24-B7FA-EE1564B6A433}" srcOrd="0" destOrd="0" presId="urn:microsoft.com/office/officeart/2018/5/layout/IconLeafLabelList"/>
    <dgm:cxn modelId="{CA4DD33D-E9A6-476A-8BE5-11496348CCCE}" type="presOf" srcId="{5C7ED398-EC69-4C01-81AF-5238B0EB527A}" destId="{CD0A45B8-C23A-4269-96C6-EB159CD58EE0}" srcOrd="0" destOrd="0" presId="urn:microsoft.com/office/officeart/2018/5/layout/IconLeafLabelList"/>
    <dgm:cxn modelId="{B8D83345-B77A-4015-888E-CCCA3A6749B5}" type="presOf" srcId="{DDA82734-90BA-408A-ACB7-190B91BBED17}" destId="{26EF1137-3D75-4EB9-B97E-DE9893C8FF65}" srcOrd="0" destOrd="0" presId="urn:microsoft.com/office/officeart/2018/5/layout/IconLeafLabelList"/>
    <dgm:cxn modelId="{7BF1A84E-0B4C-404D-BEF9-49464AE54A59}" srcId="{630589D8-BE5B-4556-89C9-6442500C7132}" destId="{FC40A195-17AF-4DB4-AE54-9DEA8FCB058A}" srcOrd="5" destOrd="0" parTransId="{823FE1CF-4374-485E-8327-E9335AE0492A}" sibTransId="{66018CF3-5E9F-46C4-87BB-57409C119E42}"/>
    <dgm:cxn modelId="{44B20076-A380-4662-8C83-A9A7B789F770}" type="presOf" srcId="{FC40A195-17AF-4DB4-AE54-9DEA8FCB058A}" destId="{E513E037-40AF-4C66-8EBE-D42258599B88}" srcOrd="0" destOrd="0" presId="urn:microsoft.com/office/officeart/2018/5/layout/IconLeafLabelList"/>
    <dgm:cxn modelId="{6F1D8F91-9864-4BDD-AB6B-00E9867B49D4}" srcId="{630589D8-BE5B-4556-89C9-6442500C7132}" destId="{5C7ED398-EC69-4C01-81AF-5238B0EB527A}" srcOrd="2" destOrd="0" parTransId="{C95A03D2-474A-4D24-B708-51CFE430ACC7}" sibTransId="{386FE9B7-42FE-41F4-86B4-03EE6CF19C33}"/>
    <dgm:cxn modelId="{10A8399A-BEEC-4173-BE0C-48E58C1F6114}" srcId="{630589D8-BE5B-4556-89C9-6442500C7132}" destId="{E5A6D112-ECCF-43E9-8B69-D494FB945468}" srcOrd="1" destOrd="0" parTransId="{112AF872-5AFF-46E4-814C-57C7D7D21BEB}" sibTransId="{35F61963-57F0-44DE-B791-3726F1F64EBC}"/>
    <dgm:cxn modelId="{9121459A-69F0-4DD5-8353-800331B4523F}" type="presOf" srcId="{630589D8-BE5B-4556-89C9-6442500C7132}" destId="{FA7AF5E4-50AF-463D-9A61-9E354774DCB6}" srcOrd="0" destOrd="0" presId="urn:microsoft.com/office/officeart/2018/5/layout/IconLeafLabelList"/>
    <dgm:cxn modelId="{F825F3BC-A8AD-4536-88BA-BC09D2658554}" srcId="{630589D8-BE5B-4556-89C9-6442500C7132}" destId="{763CCDC7-1C82-4593-9037-B7F6083D9C8A}" srcOrd="4" destOrd="0" parTransId="{9BF6493A-426D-4D98-A0EC-7CA0A7A9597A}" sibTransId="{9C65AB3B-8B7B-4D19-9BC2-46B931D10449}"/>
    <dgm:cxn modelId="{3378D2CB-6BF1-44A5-A505-9A18262CF00B}" srcId="{630589D8-BE5B-4556-89C9-6442500C7132}" destId="{DDA82734-90BA-408A-ACB7-190B91BBED17}" srcOrd="3" destOrd="0" parTransId="{877E6BA7-EEB0-4906-BE2A-423C0A3E7B3A}" sibTransId="{F7527301-88BE-481C-B87D-91AB3EA0A2A7}"/>
    <dgm:cxn modelId="{6A0760DB-17EC-43B0-80FA-5ED8F19A817F}" type="presOf" srcId="{E5A6D112-ECCF-43E9-8B69-D494FB945468}" destId="{DC5AA4A1-7FD6-4771-8AB7-BE6AFCD28D88}" srcOrd="0" destOrd="0" presId="urn:microsoft.com/office/officeart/2018/5/layout/IconLeafLabelList"/>
    <dgm:cxn modelId="{EE72B79A-8632-4710-B99C-85FE070A6B69}" type="presParOf" srcId="{FA7AF5E4-50AF-463D-9A61-9E354774DCB6}" destId="{9CDCEF48-D577-419E-946A-BA24B407B559}" srcOrd="0" destOrd="0" presId="urn:microsoft.com/office/officeart/2018/5/layout/IconLeafLabelList"/>
    <dgm:cxn modelId="{56143F6D-15CC-4ADF-AEDD-E6620DBD348B}" type="presParOf" srcId="{9CDCEF48-D577-419E-946A-BA24B407B559}" destId="{BA543392-2FAF-4EDC-AAB5-271A63790926}" srcOrd="0" destOrd="0" presId="urn:microsoft.com/office/officeart/2018/5/layout/IconLeafLabelList"/>
    <dgm:cxn modelId="{CA78106C-D8F0-422D-98D8-2B079B71EA53}" type="presParOf" srcId="{9CDCEF48-D577-419E-946A-BA24B407B559}" destId="{AE994993-52F4-41D2-882E-6976DF9684F3}" srcOrd="1" destOrd="0" presId="urn:microsoft.com/office/officeart/2018/5/layout/IconLeafLabelList"/>
    <dgm:cxn modelId="{14FC9C33-AE66-4CB0-85C3-0DF4E0339194}" type="presParOf" srcId="{9CDCEF48-D577-419E-946A-BA24B407B559}" destId="{968D40E3-3090-445D-994B-28B75EE3770A}" srcOrd="2" destOrd="0" presId="urn:microsoft.com/office/officeart/2018/5/layout/IconLeafLabelList"/>
    <dgm:cxn modelId="{8B4BE8FB-5987-4E59-BD10-ACCC0A5D7CC4}" type="presParOf" srcId="{9CDCEF48-D577-419E-946A-BA24B407B559}" destId="{877CF03D-9CD6-4B24-B7FA-EE1564B6A433}" srcOrd="3" destOrd="0" presId="urn:microsoft.com/office/officeart/2018/5/layout/IconLeafLabelList"/>
    <dgm:cxn modelId="{BB529364-5842-4B16-9B91-A4F706809C2B}" type="presParOf" srcId="{FA7AF5E4-50AF-463D-9A61-9E354774DCB6}" destId="{F1D07B12-5A0E-44D9-B084-843CEA97D79D}" srcOrd="1" destOrd="0" presId="urn:microsoft.com/office/officeart/2018/5/layout/IconLeafLabelList"/>
    <dgm:cxn modelId="{C6D4DFD7-82BD-4C69-BAC7-CFEE98B1377C}" type="presParOf" srcId="{FA7AF5E4-50AF-463D-9A61-9E354774DCB6}" destId="{E1624DE8-CE66-4818-BF45-D0A98771C731}" srcOrd="2" destOrd="0" presId="urn:microsoft.com/office/officeart/2018/5/layout/IconLeafLabelList"/>
    <dgm:cxn modelId="{C3DB296F-7796-4A62-B075-73DD5AE7007B}" type="presParOf" srcId="{E1624DE8-CE66-4818-BF45-D0A98771C731}" destId="{016A5DB8-9C1C-4FDB-8905-7AE9C81F5061}" srcOrd="0" destOrd="0" presId="urn:microsoft.com/office/officeart/2018/5/layout/IconLeafLabelList"/>
    <dgm:cxn modelId="{B0A454D8-7E4D-4D2E-B510-8B6B6C7DF484}" type="presParOf" srcId="{E1624DE8-CE66-4818-BF45-D0A98771C731}" destId="{08B7FB54-DEAF-4FA0-9368-EE21CB401A4E}" srcOrd="1" destOrd="0" presId="urn:microsoft.com/office/officeart/2018/5/layout/IconLeafLabelList"/>
    <dgm:cxn modelId="{9CD6D32A-546C-4E62-BF18-CABA59F1415A}" type="presParOf" srcId="{E1624DE8-CE66-4818-BF45-D0A98771C731}" destId="{9BAA20BB-3D1B-40AC-9FBE-653142B7CACE}" srcOrd="2" destOrd="0" presId="urn:microsoft.com/office/officeart/2018/5/layout/IconLeafLabelList"/>
    <dgm:cxn modelId="{6DB8A994-B7A0-4B6B-A8EA-1638C97FC28E}" type="presParOf" srcId="{E1624DE8-CE66-4818-BF45-D0A98771C731}" destId="{DC5AA4A1-7FD6-4771-8AB7-BE6AFCD28D88}" srcOrd="3" destOrd="0" presId="urn:microsoft.com/office/officeart/2018/5/layout/IconLeafLabelList"/>
    <dgm:cxn modelId="{CB82BF6F-FFF1-4B51-ABB2-81B79C3EE078}" type="presParOf" srcId="{FA7AF5E4-50AF-463D-9A61-9E354774DCB6}" destId="{7B36FF68-9683-446A-95C0-1ACE69A3441B}" srcOrd="3" destOrd="0" presId="urn:microsoft.com/office/officeart/2018/5/layout/IconLeafLabelList"/>
    <dgm:cxn modelId="{F28F0AE4-304F-4FA3-9E57-4BF0FFDAA40E}" type="presParOf" srcId="{FA7AF5E4-50AF-463D-9A61-9E354774DCB6}" destId="{743B2A9E-B0AE-4079-9B02-0B10ED82710C}" srcOrd="4" destOrd="0" presId="urn:microsoft.com/office/officeart/2018/5/layout/IconLeafLabelList"/>
    <dgm:cxn modelId="{2F54D38B-F3EC-4318-A43C-196DE11D5ABB}" type="presParOf" srcId="{743B2A9E-B0AE-4079-9B02-0B10ED82710C}" destId="{D0588AC6-BF7C-47C6-B9A3-105B4E40E6FD}" srcOrd="0" destOrd="0" presId="urn:microsoft.com/office/officeart/2018/5/layout/IconLeafLabelList"/>
    <dgm:cxn modelId="{42B84178-9D49-4676-A533-77BD4E15B61E}" type="presParOf" srcId="{743B2A9E-B0AE-4079-9B02-0B10ED82710C}" destId="{B478B666-4E7A-48F6-BD67-CDC20714D7C0}" srcOrd="1" destOrd="0" presId="urn:microsoft.com/office/officeart/2018/5/layout/IconLeafLabelList"/>
    <dgm:cxn modelId="{4848CD22-B6F2-48A1-A1BF-AD24595A4A12}" type="presParOf" srcId="{743B2A9E-B0AE-4079-9B02-0B10ED82710C}" destId="{8B86037E-73EE-4AD6-A800-790BB5CEE3D9}" srcOrd="2" destOrd="0" presId="urn:microsoft.com/office/officeart/2018/5/layout/IconLeafLabelList"/>
    <dgm:cxn modelId="{CBE14760-33A5-4A68-8EB8-06A61EBC406A}" type="presParOf" srcId="{743B2A9E-B0AE-4079-9B02-0B10ED82710C}" destId="{CD0A45B8-C23A-4269-96C6-EB159CD58EE0}" srcOrd="3" destOrd="0" presId="urn:microsoft.com/office/officeart/2018/5/layout/IconLeafLabelList"/>
    <dgm:cxn modelId="{6703F3AD-BF51-41A0-9395-BDEFA3F83C94}" type="presParOf" srcId="{FA7AF5E4-50AF-463D-9A61-9E354774DCB6}" destId="{AC46184B-CC05-4E91-94EB-B9B95F3896BD}" srcOrd="5" destOrd="0" presId="urn:microsoft.com/office/officeart/2018/5/layout/IconLeafLabelList"/>
    <dgm:cxn modelId="{B57885AD-3541-4F46-812B-0804FBD196D2}" type="presParOf" srcId="{FA7AF5E4-50AF-463D-9A61-9E354774DCB6}" destId="{EA640E6F-99BE-40BD-B36A-344907FC06B0}" srcOrd="6" destOrd="0" presId="urn:microsoft.com/office/officeart/2018/5/layout/IconLeafLabelList"/>
    <dgm:cxn modelId="{32AED5D7-34F7-4B4A-960A-F0A858C3EC11}" type="presParOf" srcId="{EA640E6F-99BE-40BD-B36A-344907FC06B0}" destId="{FD540300-DBE9-4A60-9D81-F51BBC6D5554}" srcOrd="0" destOrd="0" presId="urn:microsoft.com/office/officeart/2018/5/layout/IconLeafLabelList"/>
    <dgm:cxn modelId="{0F452D51-601A-4C52-ACA2-E5905B9E0B22}" type="presParOf" srcId="{EA640E6F-99BE-40BD-B36A-344907FC06B0}" destId="{804A2220-E191-49E6-9CB7-8751735656AB}" srcOrd="1" destOrd="0" presId="urn:microsoft.com/office/officeart/2018/5/layout/IconLeafLabelList"/>
    <dgm:cxn modelId="{650D8602-7D98-44A0-BF96-4C8823AFAB4F}" type="presParOf" srcId="{EA640E6F-99BE-40BD-B36A-344907FC06B0}" destId="{5D188FC9-EA45-4CF4-B5DC-675AF867F309}" srcOrd="2" destOrd="0" presId="urn:microsoft.com/office/officeart/2018/5/layout/IconLeafLabelList"/>
    <dgm:cxn modelId="{DDDA18E4-F608-4302-A64D-C064267586EF}" type="presParOf" srcId="{EA640E6F-99BE-40BD-B36A-344907FC06B0}" destId="{26EF1137-3D75-4EB9-B97E-DE9893C8FF65}" srcOrd="3" destOrd="0" presId="urn:microsoft.com/office/officeart/2018/5/layout/IconLeafLabelList"/>
    <dgm:cxn modelId="{586DCAAF-BE4C-47E9-AD6E-58C359BF7169}" type="presParOf" srcId="{FA7AF5E4-50AF-463D-9A61-9E354774DCB6}" destId="{B0649FE5-F918-4E10-A5A6-3B590547AB45}" srcOrd="7" destOrd="0" presId="urn:microsoft.com/office/officeart/2018/5/layout/IconLeafLabelList"/>
    <dgm:cxn modelId="{CE880F3A-DD3F-43EF-B620-C266445B08E6}" type="presParOf" srcId="{FA7AF5E4-50AF-463D-9A61-9E354774DCB6}" destId="{FBBF57FD-C9E7-4556-AD4C-A8189680785C}" srcOrd="8" destOrd="0" presId="urn:microsoft.com/office/officeart/2018/5/layout/IconLeafLabelList"/>
    <dgm:cxn modelId="{93A25519-27FA-4E33-A114-ADA7D2DDD5F0}" type="presParOf" srcId="{FBBF57FD-C9E7-4556-AD4C-A8189680785C}" destId="{87E11F21-5361-4395-9986-FDDCEC956139}" srcOrd="0" destOrd="0" presId="urn:microsoft.com/office/officeart/2018/5/layout/IconLeafLabelList"/>
    <dgm:cxn modelId="{A87238A4-5002-4872-800B-3D1B3ECD7E2F}" type="presParOf" srcId="{FBBF57FD-C9E7-4556-AD4C-A8189680785C}" destId="{EC3A6B35-A12B-4FB8-BA63-555E02226AE7}" srcOrd="1" destOrd="0" presId="urn:microsoft.com/office/officeart/2018/5/layout/IconLeafLabelList"/>
    <dgm:cxn modelId="{593AC6BD-F3D9-48BD-ADD9-4E7DC5DAE421}" type="presParOf" srcId="{FBBF57FD-C9E7-4556-AD4C-A8189680785C}" destId="{96EA69F7-2F0B-4279-8C33-F4F16B867818}" srcOrd="2" destOrd="0" presId="urn:microsoft.com/office/officeart/2018/5/layout/IconLeafLabelList"/>
    <dgm:cxn modelId="{93652B33-E8AA-4902-A719-2365FFB3F24A}" type="presParOf" srcId="{FBBF57FD-C9E7-4556-AD4C-A8189680785C}" destId="{7BEB2811-7B6E-4F69-B07B-F94E7898B1CC}" srcOrd="3" destOrd="0" presId="urn:microsoft.com/office/officeart/2018/5/layout/IconLeafLabelList"/>
    <dgm:cxn modelId="{BEF93BFE-1DB6-4E71-A8BE-31D8A7C18D61}" type="presParOf" srcId="{FA7AF5E4-50AF-463D-9A61-9E354774DCB6}" destId="{9809F1DB-B425-4178-A3CF-CB11F7E9CC68}" srcOrd="9" destOrd="0" presId="urn:microsoft.com/office/officeart/2018/5/layout/IconLeafLabelList"/>
    <dgm:cxn modelId="{8B8219F9-68E9-4775-8358-8FEC4718A27E}" type="presParOf" srcId="{FA7AF5E4-50AF-463D-9A61-9E354774DCB6}" destId="{841900FE-AD35-4FEB-BF91-78464F54CE02}" srcOrd="10" destOrd="0" presId="urn:microsoft.com/office/officeart/2018/5/layout/IconLeafLabelList"/>
    <dgm:cxn modelId="{94533816-2B8F-4E74-BE7F-1528E010052C}" type="presParOf" srcId="{841900FE-AD35-4FEB-BF91-78464F54CE02}" destId="{24CBB486-0E5E-4BA3-8F52-25CFDB376945}" srcOrd="0" destOrd="0" presId="urn:microsoft.com/office/officeart/2018/5/layout/IconLeafLabelList"/>
    <dgm:cxn modelId="{7B108DB9-9872-45A5-AE7E-C7245982AA0F}" type="presParOf" srcId="{841900FE-AD35-4FEB-BF91-78464F54CE02}" destId="{0D355B90-E6DA-4439-A74F-CF995C31C355}" srcOrd="1" destOrd="0" presId="urn:microsoft.com/office/officeart/2018/5/layout/IconLeafLabelList"/>
    <dgm:cxn modelId="{CE3C4631-37E5-4D29-850B-8496961546F4}" type="presParOf" srcId="{841900FE-AD35-4FEB-BF91-78464F54CE02}" destId="{E2EB8025-8621-45A8-933A-18D9A2BBACC7}" srcOrd="2" destOrd="0" presId="urn:microsoft.com/office/officeart/2018/5/layout/IconLeafLabelList"/>
    <dgm:cxn modelId="{CC00DDEC-D8D1-406D-AE63-708EDD774D39}" type="presParOf" srcId="{841900FE-AD35-4FEB-BF91-78464F54CE02}" destId="{E513E037-40AF-4C66-8EBE-D42258599B8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E1E7A2-080C-4AB1-B238-524E63127E4B}">
      <dsp:nvSpPr>
        <dsp:cNvPr id="0" name=""/>
        <dsp:cNvSpPr/>
      </dsp:nvSpPr>
      <dsp:spPr>
        <a:xfrm>
          <a:off x="0" y="7967"/>
          <a:ext cx="6683374" cy="6955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is EFT?</a:t>
          </a:r>
          <a:endParaRPr lang="en-US" sz="2900" kern="1200"/>
        </a:p>
      </dsp:txBody>
      <dsp:txXfrm>
        <a:off x="33955" y="41922"/>
        <a:ext cx="6615464" cy="627655"/>
      </dsp:txXfrm>
    </dsp:sp>
    <dsp:sp modelId="{52F2AF2A-006F-44F4-80D6-186AC36DBFD6}">
      <dsp:nvSpPr>
        <dsp:cNvPr id="0" name=""/>
        <dsp:cNvSpPr/>
      </dsp:nvSpPr>
      <dsp:spPr>
        <a:xfrm>
          <a:off x="0" y="787052"/>
          <a:ext cx="6683374" cy="695565"/>
        </a:xfrm>
        <a:prstGeom prst="roundRect">
          <a:avLst/>
        </a:prstGeom>
        <a:gradFill rotWithShape="0">
          <a:gsLst>
            <a:gs pos="0">
              <a:schemeClr val="accent2">
                <a:hueOff val="-472189"/>
                <a:satOff val="-4306"/>
                <a:lumOff val="-784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72189"/>
                <a:satOff val="-4306"/>
                <a:lumOff val="-784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72189"/>
                <a:satOff val="-4306"/>
                <a:lumOff val="-784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How did it develop?</a:t>
          </a:r>
          <a:endParaRPr lang="en-US" sz="2900" kern="1200"/>
        </a:p>
      </dsp:txBody>
      <dsp:txXfrm>
        <a:off x="33955" y="821007"/>
        <a:ext cx="6615464" cy="627655"/>
      </dsp:txXfrm>
    </dsp:sp>
    <dsp:sp modelId="{BBDF6D8E-5648-4EE6-88B1-2AE210D195E4}">
      <dsp:nvSpPr>
        <dsp:cNvPr id="0" name=""/>
        <dsp:cNvSpPr/>
      </dsp:nvSpPr>
      <dsp:spPr>
        <a:xfrm>
          <a:off x="0" y="1566137"/>
          <a:ext cx="6683374" cy="695565"/>
        </a:xfrm>
        <a:prstGeom prst="roundRect">
          <a:avLst/>
        </a:prstGeom>
        <a:gradFill rotWithShape="0">
          <a:gsLst>
            <a:gs pos="0">
              <a:schemeClr val="accent2">
                <a:hueOff val="-944377"/>
                <a:satOff val="-8612"/>
                <a:lumOff val="-1569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944377"/>
                <a:satOff val="-8612"/>
                <a:lumOff val="-1569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944377"/>
                <a:satOff val="-8612"/>
                <a:lumOff val="-1569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What is it used for?</a:t>
          </a:r>
          <a:endParaRPr lang="en-US" sz="2900" kern="1200" dirty="0"/>
        </a:p>
      </dsp:txBody>
      <dsp:txXfrm>
        <a:off x="33955" y="1600092"/>
        <a:ext cx="6615464" cy="627655"/>
      </dsp:txXfrm>
    </dsp:sp>
    <dsp:sp modelId="{F341D76D-0E4E-41BD-8B7C-7E6C64F1CD6F}">
      <dsp:nvSpPr>
        <dsp:cNvPr id="0" name=""/>
        <dsp:cNvSpPr/>
      </dsp:nvSpPr>
      <dsp:spPr>
        <a:xfrm>
          <a:off x="0" y="2345222"/>
          <a:ext cx="6683374" cy="695565"/>
        </a:xfrm>
        <a:prstGeom prst="roundRect">
          <a:avLst/>
        </a:prstGeom>
        <a:gradFill rotWithShape="0">
          <a:gsLst>
            <a:gs pos="0">
              <a:schemeClr val="accent2">
                <a:hueOff val="-1416566"/>
                <a:satOff val="-12919"/>
                <a:lumOff val="-235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416566"/>
                <a:satOff val="-12919"/>
                <a:lumOff val="-235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416566"/>
                <a:satOff val="-12919"/>
                <a:lumOff val="-235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How does it work? Theory and Practice</a:t>
          </a:r>
          <a:endParaRPr lang="en-US" sz="2900" kern="1200" dirty="0"/>
        </a:p>
      </dsp:txBody>
      <dsp:txXfrm>
        <a:off x="33955" y="2379177"/>
        <a:ext cx="6615464" cy="627655"/>
      </dsp:txXfrm>
    </dsp:sp>
    <dsp:sp modelId="{589FAA36-F2DB-4927-9BC1-860C4480DCDC}">
      <dsp:nvSpPr>
        <dsp:cNvPr id="0" name=""/>
        <dsp:cNvSpPr/>
      </dsp:nvSpPr>
      <dsp:spPr>
        <a:xfrm>
          <a:off x="0" y="3124307"/>
          <a:ext cx="6683374" cy="695565"/>
        </a:xfrm>
        <a:prstGeom prst="roundRect">
          <a:avLst/>
        </a:prstGeom>
        <a:gradFill rotWithShape="0">
          <a:gsLst>
            <a:gs pos="0">
              <a:schemeClr val="accent2">
                <a:hueOff val="-1888755"/>
                <a:satOff val="-17225"/>
                <a:lumOff val="-313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888755"/>
                <a:satOff val="-17225"/>
                <a:lumOff val="-313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888755"/>
                <a:satOff val="-17225"/>
                <a:lumOff val="-313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are the criticisms of EFT?</a:t>
          </a:r>
          <a:endParaRPr lang="en-US" sz="2900" kern="1200"/>
        </a:p>
      </dsp:txBody>
      <dsp:txXfrm>
        <a:off x="33955" y="3158262"/>
        <a:ext cx="6615464" cy="627655"/>
      </dsp:txXfrm>
    </dsp:sp>
    <dsp:sp modelId="{E598FAC5-F787-4D96-A5C1-5D797ECCFD50}">
      <dsp:nvSpPr>
        <dsp:cNvPr id="0" name=""/>
        <dsp:cNvSpPr/>
      </dsp:nvSpPr>
      <dsp:spPr>
        <a:xfrm>
          <a:off x="0" y="3903392"/>
          <a:ext cx="6683374" cy="695565"/>
        </a:xfrm>
        <a:prstGeom prst="roundRect">
          <a:avLst/>
        </a:prstGeom>
        <a:gradFill rotWithShape="0">
          <a:gsLst>
            <a:gs pos="0">
              <a:schemeClr val="accent2">
                <a:hueOff val="-2360944"/>
                <a:satOff val="-21531"/>
                <a:lumOff val="-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360944"/>
                <a:satOff val="-21531"/>
                <a:lumOff val="-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360944"/>
                <a:satOff val="-21531"/>
                <a:lumOff val="-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does the future hold for EFT?</a:t>
          </a:r>
          <a:endParaRPr lang="en-US" sz="2900" kern="1200"/>
        </a:p>
      </dsp:txBody>
      <dsp:txXfrm>
        <a:off x="33955" y="3937347"/>
        <a:ext cx="6615464" cy="627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B49EE-9471-4DC3-AFF0-B8D3883B6DAA}">
      <dsp:nvSpPr>
        <dsp:cNvPr id="0" name=""/>
        <dsp:cNvSpPr/>
      </dsp:nvSpPr>
      <dsp:spPr>
        <a:xfrm>
          <a:off x="3036" y="711856"/>
          <a:ext cx="2167770" cy="13765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8D960-7C72-444F-9AE1-F5E3FA185EDD}">
      <dsp:nvSpPr>
        <dsp:cNvPr id="0" name=""/>
        <dsp:cNvSpPr/>
      </dsp:nvSpPr>
      <dsp:spPr>
        <a:xfrm>
          <a:off x="243899" y="940676"/>
          <a:ext cx="2167770" cy="13765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Neo-humanistic</a:t>
          </a:r>
          <a:endParaRPr lang="en-US" sz="2800" kern="1200" dirty="0"/>
        </a:p>
      </dsp:txBody>
      <dsp:txXfrm>
        <a:off x="284216" y="980993"/>
        <a:ext cx="2087136" cy="1295900"/>
      </dsp:txXfrm>
    </dsp:sp>
    <dsp:sp modelId="{D2591D4F-F706-4D4A-BB59-2A6356090B59}">
      <dsp:nvSpPr>
        <dsp:cNvPr id="0" name=""/>
        <dsp:cNvSpPr/>
      </dsp:nvSpPr>
      <dsp:spPr>
        <a:xfrm>
          <a:off x="2652533" y="711856"/>
          <a:ext cx="2167770" cy="13765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6675D-E939-4FFE-B914-A1A02AE1CD92}">
      <dsp:nvSpPr>
        <dsp:cNvPr id="0" name=""/>
        <dsp:cNvSpPr/>
      </dsp:nvSpPr>
      <dsp:spPr>
        <a:xfrm>
          <a:off x="2893397" y="940676"/>
          <a:ext cx="2167770" cy="13765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Integrative therapy</a:t>
          </a:r>
          <a:endParaRPr lang="en-US" sz="2800" kern="1200"/>
        </a:p>
      </dsp:txBody>
      <dsp:txXfrm>
        <a:off x="2933714" y="980993"/>
        <a:ext cx="2087136" cy="1295900"/>
      </dsp:txXfrm>
    </dsp:sp>
    <dsp:sp modelId="{B0800D94-1354-406B-A432-34870B666D01}">
      <dsp:nvSpPr>
        <dsp:cNvPr id="0" name=""/>
        <dsp:cNvSpPr/>
      </dsp:nvSpPr>
      <dsp:spPr>
        <a:xfrm>
          <a:off x="5302031" y="711856"/>
          <a:ext cx="2167770" cy="13765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CE3450-E0EA-47B7-ACC4-B6CA7EA9965D}">
      <dsp:nvSpPr>
        <dsp:cNvPr id="0" name=""/>
        <dsp:cNvSpPr/>
      </dsp:nvSpPr>
      <dsp:spPr>
        <a:xfrm>
          <a:off x="5542895" y="940676"/>
          <a:ext cx="2167770" cy="13765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Empirical research base</a:t>
          </a:r>
          <a:endParaRPr lang="en-US" sz="2800" kern="1200"/>
        </a:p>
      </dsp:txBody>
      <dsp:txXfrm>
        <a:off x="5583212" y="980993"/>
        <a:ext cx="2087136" cy="1295900"/>
      </dsp:txXfrm>
    </dsp:sp>
    <dsp:sp modelId="{1D3A477E-B615-4FCF-8BB9-96F691185B59}">
      <dsp:nvSpPr>
        <dsp:cNvPr id="0" name=""/>
        <dsp:cNvSpPr/>
      </dsp:nvSpPr>
      <dsp:spPr>
        <a:xfrm>
          <a:off x="7951529" y="711856"/>
          <a:ext cx="2167770" cy="13765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E6468-DDEE-4288-B192-D5E052CF8B57}">
      <dsp:nvSpPr>
        <dsp:cNvPr id="0" name=""/>
        <dsp:cNvSpPr/>
      </dsp:nvSpPr>
      <dsp:spPr>
        <a:xfrm>
          <a:off x="8192392" y="940676"/>
          <a:ext cx="2167770" cy="137653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Dialectical constructivist philosphy</a:t>
          </a:r>
          <a:endParaRPr lang="en-US" sz="2800" kern="1200"/>
        </a:p>
      </dsp:txBody>
      <dsp:txXfrm>
        <a:off x="8232709" y="980993"/>
        <a:ext cx="2087136" cy="12959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43392-2FAF-4EDC-AAB5-271A63790926}">
      <dsp:nvSpPr>
        <dsp:cNvPr id="0" name=""/>
        <dsp:cNvSpPr/>
      </dsp:nvSpPr>
      <dsp:spPr>
        <a:xfrm>
          <a:off x="771343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94993-52F4-41D2-882E-6976DF9684F3}">
      <dsp:nvSpPr>
        <dsp:cNvPr id="0" name=""/>
        <dsp:cNvSpPr/>
      </dsp:nvSpPr>
      <dsp:spPr>
        <a:xfrm>
          <a:off x="997117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CF03D-9CD6-4B24-B7FA-EE1564B6A433}">
      <dsp:nvSpPr>
        <dsp:cNvPr id="0" name=""/>
        <dsp:cNvSpPr/>
      </dsp:nvSpPr>
      <dsp:spPr>
        <a:xfrm>
          <a:off x="432683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Holistic approach underpinned by emotional processes </a:t>
          </a:r>
          <a:endParaRPr lang="en-US" sz="1200" kern="1200"/>
        </a:p>
      </dsp:txBody>
      <dsp:txXfrm>
        <a:off x="432683" y="1391685"/>
        <a:ext cx="1736718" cy="694687"/>
      </dsp:txXfrm>
    </dsp:sp>
    <dsp:sp modelId="{016A5DB8-9C1C-4FDB-8905-7AE9C81F5061}">
      <dsp:nvSpPr>
        <dsp:cNvPr id="0" name=""/>
        <dsp:cNvSpPr/>
      </dsp:nvSpPr>
      <dsp:spPr>
        <a:xfrm>
          <a:off x="2811988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7FB54-DEAF-4FA0-9368-EE21CB401A4E}">
      <dsp:nvSpPr>
        <dsp:cNvPr id="0" name=""/>
        <dsp:cNvSpPr/>
      </dsp:nvSpPr>
      <dsp:spPr>
        <a:xfrm>
          <a:off x="3037761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AA4A1-7FD6-4771-8AB7-BE6AFCD28D88}">
      <dsp:nvSpPr>
        <dsp:cNvPr id="0" name=""/>
        <dsp:cNvSpPr/>
      </dsp:nvSpPr>
      <dsp:spPr>
        <a:xfrm>
          <a:off x="2473328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Psychological presence of therapist</a:t>
          </a:r>
          <a:endParaRPr lang="en-US" sz="1200" kern="1200"/>
        </a:p>
      </dsp:txBody>
      <dsp:txXfrm>
        <a:off x="2473328" y="1391685"/>
        <a:ext cx="1736718" cy="694687"/>
      </dsp:txXfrm>
    </dsp:sp>
    <dsp:sp modelId="{D0588AC6-BF7C-47C6-B9A3-105B4E40E6FD}">
      <dsp:nvSpPr>
        <dsp:cNvPr id="0" name=""/>
        <dsp:cNvSpPr/>
      </dsp:nvSpPr>
      <dsp:spPr>
        <a:xfrm>
          <a:off x="4852632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8B666-4E7A-48F6-BD67-CDC20714D7C0}">
      <dsp:nvSpPr>
        <dsp:cNvPr id="0" name=""/>
        <dsp:cNvSpPr/>
      </dsp:nvSpPr>
      <dsp:spPr>
        <a:xfrm>
          <a:off x="5078406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A45B8-C23A-4269-96C6-EB159CD58EE0}">
      <dsp:nvSpPr>
        <dsp:cNvPr id="0" name=""/>
        <dsp:cNvSpPr/>
      </dsp:nvSpPr>
      <dsp:spPr>
        <a:xfrm>
          <a:off x="4513972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Respect for client agency</a:t>
          </a:r>
          <a:endParaRPr lang="en-US" sz="1200" kern="1200"/>
        </a:p>
      </dsp:txBody>
      <dsp:txXfrm>
        <a:off x="4513972" y="1391685"/>
        <a:ext cx="1736718" cy="694687"/>
      </dsp:txXfrm>
    </dsp:sp>
    <dsp:sp modelId="{FD540300-DBE9-4A60-9D81-F51BBC6D5554}">
      <dsp:nvSpPr>
        <dsp:cNvPr id="0" name=""/>
        <dsp:cNvSpPr/>
      </dsp:nvSpPr>
      <dsp:spPr>
        <a:xfrm>
          <a:off x="771343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A2220-E191-49E6-9CB7-8751735656AB}">
      <dsp:nvSpPr>
        <dsp:cNvPr id="0" name=""/>
        <dsp:cNvSpPr/>
      </dsp:nvSpPr>
      <dsp:spPr>
        <a:xfrm>
          <a:off x="997117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F1137-3D75-4EB9-B97E-DE9893C8FF65}">
      <dsp:nvSpPr>
        <dsp:cNvPr id="0" name=""/>
        <dsp:cNvSpPr/>
      </dsp:nvSpPr>
      <dsp:spPr>
        <a:xfrm>
          <a:off x="432683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Individuals viewed as multi-faceted and driven by curiosity </a:t>
          </a:r>
          <a:endParaRPr lang="en-US" sz="1200" kern="1200"/>
        </a:p>
      </dsp:txBody>
      <dsp:txXfrm>
        <a:off x="432683" y="3909927"/>
        <a:ext cx="1736718" cy="694687"/>
      </dsp:txXfrm>
    </dsp:sp>
    <dsp:sp modelId="{87E11F21-5361-4395-9986-FDDCEC956139}">
      <dsp:nvSpPr>
        <dsp:cNvPr id="0" name=""/>
        <dsp:cNvSpPr/>
      </dsp:nvSpPr>
      <dsp:spPr>
        <a:xfrm>
          <a:off x="2811988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A6B35-A12B-4FB8-BA63-555E02226AE7}">
      <dsp:nvSpPr>
        <dsp:cNvPr id="0" name=""/>
        <dsp:cNvSpPr/>
      </dsp:nvSpPr>
      <dsp:spPr>
        <a:xfrm>
          <a:off x="3037761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B2811-7B6E-4F69-B07B-F94E7898B1CC}">
      <dsp:nvSpPr>
        <dsp:cNvPr id="0" name=""/>
        <dsp:cNvSpPr/>
      </dsp:nvSpPr>
      <dsp:spPr>
        <a:xfrm>
          <a:off x="2473328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Growth as seen to enhance  differentiation and facilitate adaption</a:t>
          </a:r>
          <a:endParaRPr lang="en-US" sz="1200" kern="1200"/>
        </a:p>
      </dsp:txBody>
      <dsp:txXfrm>
        <a:off x="2473328" y="3909927"/>
        <a:ext cx="1736718" cy="694687"/>
      </dsp:txXfrm>
    </dsp:sp>
    <dsp:sp modelId="{24CBB486-0E5E-4BA3-8F52-25CFDB376945}">
      <dsp:nvSpPr>
        <dsp:cNvPr id="0" name=""/>
        <dsp:cNvSpPr/>
      </dsp:nvSpPr>
      <dsp:spPr>
        <a:xfrm>
          <a:off x="4852632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55B90-E6DA-4439-A74F-CF995C31C355}">
      <dsp:nvSpPr>
        <dsp:cNvPr id="0" name=""/>
        <dsp:cNvSpPr/>
      </dsp:nvSpPr>
      <dsp:spPr>
        <a:xfrm>
          <a:off x="5078406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E037-40AF-4C66-8EBE-D42258599B88}">
      <dsp:nvSpPr>
        <dsp:cNvPr id="0" name=""/>
        <dsp:cNvSpPr/>
      </dsp:nvSpPr>
      <dsp:spPr>
        <a:xfrm>
          <a:off x="4513972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Elliot and Greenberg (2007)</a:t>
          </a:r>
          <a:endParaRPr lang="en-US" sz="1200" kern="1200"/>
        </a:p>
      </dsp:txBody>
      <dsp:txXfrm>
        <a:off x="4513972" y="3909927"/>
        <a:ext cx="1736718" cy="694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2.png"/><Relationship Id="rId9" Type="http://schemas.microsoft.com/office/2007/relationships/diagramDrawing" Target="../diagrams/drawing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doi.org/10.4081/ripppo.2012.105" TargetMode="Externa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7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13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24" name="Picture 15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AABA8A-DB71-48AE-A6BF-952970CDB7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233" y="1124125"/>
            <a:ext cx="8689976" cy="1844385"/>
          </a:xfrm>
        </p:spPr>
        <p:txBody>
          <a:bodyPr>
            <a:normAutofit/>
          </a:bodyPr>
          <a:lstStyle/>
          <a:p>
            <a:r>
              <a:rPr lang="en-GB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Introduction to </a:t>
            </a:r>
            <a:br>
              <a:rPr lang="en-GB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Emotion-Focused Therapy </a:t>
            </a:r>
            <a:br>
              <a:rPr lang="en-GB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(EFT)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854B7-D06C-4967-94CC-2AF2CEE00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5233" y="3013746"/>
            <a:ext cx="8689976" cy="107888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t>Helen Noble</a:t>
            </a:r>
          </a:p>
          <a:p>
            <a:r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t>November 2019</a:t>
            </a:r>
          </a:p>
        </p:txBody>
      </p:sp>
    </p:spTree>
    <p:extLst>
      <p:ext uri="{BB962C8B-B14F-4D97-AF65-F5344CB8AC3E}">
        <p14:creationId xmlns:p14="http://schemas.microsoft.com/office/powerpoint/2010/main" val="3670185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826DDCA-6D09-4690-86AE-A65700C43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DF5CD-76AB-4CEB-847E-BF80B80D5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1346369"/>
            <a:ext cx="6891186" cy="2463629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2600" dirty="0"/>
            </a:br>
            <a:r>
              <a:rPr lang="en-US" sz="2600" dirty="0"/>
              <a:t>‘Emotion is the alchemical fire whose warmth brings everything into existence …the moment when steel meets flint and a spark is struck forth.’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AD55D-9460-469D-A90F-FBF87B5379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5198" y="3886200"/>
            <a:ext cx="6891185" cy="1371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Carl Jung (1959) The Archetypes and the Collective Unconscious.</a:t>
            </a: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8D94113-B99D-4827-8468-42C0869DD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3" cy="6858000"/>
          </a:xfrm>
          <a:prstGeom prst="rect">
            <a:avLst/>
          </a:prstGeom>
          <a:ln>
            <a:noFill/>
          </a:ln>
          <a:effectLst>
            <a:outerShdw blurRad="88900" dist="254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D97E19A-F48B-4D56-A949-3A826CF00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4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5B1C489-3520-454E-BCE4-DE06A472F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t="1120" r="54326" b="73832"/>
          <a:stretch/>
        </p:blipFill>
        <p:spPr>
          <a:xfrm>
            <a:off x="9465047" y="4417"/>
            <a:ext cx="2318458" cy="108688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9CDFDB7-75F8-4CF5-A2D6-59A1D8623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9945510" y="3287359"/>
            <a:ext cx="2246490" cy="219765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1EE895C-73D3-4A38-BD82-6A056D25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10548594" y="2550437"/>
            <a:ext cx="1643406" cy="1003467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8FD3076-E852-4125-BBED-3FB31599F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40" t="81531" r="19879"/>
          <a:stretch/>
        </p:blipFill>
        <p:spPr>
          <a:xfrm>
            <a:off x="9465048" y="5597114"/>
            <a:ext cx="1356924" cy="1260885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316846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Rectangle 88">
            <a:extLst>
              <a:ext uri="{FF2B5EF4-FFF2-40B4-BE49-F238E27FC236}">
                <a16:creationId xmlns:a16="http://schemas.microsoft.com/office/drawing/2014/main" id="{DB6A7BFB-3BBE-4C11-93FC-A6557BD11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4" name="Rectangle 90">
            <a:extLst>
              <a:ext uri="{FF2B5EF4-FFF2-40B4-BE49-F238E27FC236}">
                <a16:creationId xmlns:a16="http://schemas.microsoft.com/office/drawing/2014/main" id="{70CA7A26-553C-443C-9A3D-2A2529D45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itle 26">
            <a:extLst>
              <a:ext uri="{FF2B5EF4-FFF2-40B4-BE49-F238E27FC236}">
                <a16:creationId xmlns:a16="http://schemas.microsoft.com/office/drawing/2014/main" id="{46902A44-9B61-48BF-A37C-EDD020428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Contents</a:t>
            </a:r>
          </a:p>
        </p:txBody>
      </p:sp>
      <p:pic>
        <p:nvPicPr>
          <p:cNvPr id="115" name="Picture 92">
            <a:extLst>
              <a:ext uri="{FF2B5EF4-FFF2-40B4-BE49-F238E27FC236}">
                <a16:creationId xmlns:a16="http://schemas.microsoft.com/office/drawing/2014/main" id="{367E268D-B340-41B0-B037-2F3FC25BC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16" name="Picture 94">
            <a:extLst>
              <a:ext uri="{FF2B5EF4-FFF2-40B4-BE49-F238E27FC236}">
                <a16:creationId xmlns:a16="http://schemas.microsoft.com/office/drawing/2014/main" id="{ABB0BCA0-9493-46B4-B955-8FBF02873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84" name="Content Placeholder 52">
            <a:extLst>
              <a:ext uri="{FF2B5EF4-FFF2-40B4-BE49-F238E27FC236}">
                <a16:creationId xmlns:a16="http://schemas.microsoft.com/office/drawing/2014/main" id="{D1F69527-BCE6-4838-AF1F-24A270A5C17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05209348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02432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7A5CC2-E13E-42B0-A9DD-2827448DD1A5}"/>
              </a:ext>
            </a:extLst>
          </p:cNvPr>
          <p:cNvSpPr txBox="1"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latin typeface="+mj-lt"/>
                <a:ea typeface="+mj-ea"/>
                <a:cs typeface="+mj-cs"/>
              </a:rPr>
              <a:t>What is EFT?</a:t>
            </a:r>
          </a:p>
        </p:txBody>
      </p:sp>
      <p:graphicFrame>
        <p:nvGraphicFramePr>
          <p:cNvPr id="33" name="TextBox 4">
            <a:extLst>
              <a:ext uri="{FF2B5EF4-FFF2-40B4-BE49-F238E27FC236}">
                <a16:creationId xmlns:a16="http://schemas.microsoft.com/office/drawing/2014/main" id="{DBA20F36-50D2-4690-BF6A-444F4AD6CE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8671775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13214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FC8A48-5BE7-49A5-961E-D2CEB484F50C}"/>
              </a:ext>
            </a:extLst>
          </p:cNvPr>
          <p:cNvSpPr/>
          <p:nvPr/>
        </p:nvSpPr>
        <p:spPr>
          <a:xfrm>
            <a:off x="3281680" y="1407320"/>
            <a:ext cx="6302374" cy="105727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The realisation of the universal affording ‘…humanity as vivid an expression as possible in one’s personality.’ </a:t>
            </a:r>
            <a:r>
              <a:rPr lang="en-GB" dirty="0" err="1">
                <a:solidFill>
                  <a:schemeClr val="tx1"/>
                </a:solidFill>
              </a:rPr>
              <a:t>Humbolt</a:t>
            </a:r>
            <a:r>
              <a:rPr lang="en-GB" dirty="0">
                <a:solidFill>
                  <a:schemeClr val="tx1"/>
                </a:solidFill>
              </a:rPr>
              <a:t> (1793)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0345FAE-A547-46C9-9091-CD18C2830134}"/>
              </a:ext>
            </a:extLst>
          </p:cNvPr>
          <p:cNvSpPr/>
          <p:nvPr/>
        </p:nvSpPr>
        <p:spPr>
          <a:xfrm>
            <a:off x="3281680" y="2649697"/>
            <a:ext cx="6302374" cy="54355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‘Elevation of the self into the universal.’ Hegel (1807)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B6BDB96-492B-4092-B8ED-A8ADBE804DD6}"/>
              </a:ext>
            </a:extLst>
          </p:cNvPr>
          <p:cNvSpPr/>
          <p:nvPr/>
        </p:nvSpPr>
        <p:spPr>
          <a:xfrm>
            <a:off x="3281680" y="257176"/>
            <a:ext cx="630237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Neo-humanistic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E9962FC-C976-4BF9-8B2A-F3BC3C70A7B9}"/>
              </a:ext>
            </a:extLst>
          </p:cNvPr>
          <p:cNvSpPr/>
          <p:nvPr/>
        </p:nvSpPr>
        <p:spPr>
          <a:xfrm>
            <a:off x="3281680" y="3378278"/>
            <a:ext cx="6302374" cy="99758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‘Neo-humanism offers a coherent narrative a critical spirituality to compliment the reason of the head.’ Bussey (2000)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D04CD95-3F97-4EAA-8957-257BFF49B456}"/>
              </a:ext>
            </a:extLst>
          </p:cNvPr>
          <p:cNvSpPr/>
          <p:nvPr/>
        </p:nvSpPr>
        <p:spPr>
          <a:xfrm>
            <a:off x="3281681" y="4560882"/>
            <a:ext cx="6278880" cy="105727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Contemporary interpretation of </a:t>
            </a:r>
            <a:r>
              <a:rPr lang="en-GB" dirty="0" err="1">
                <a:solidFill>
                  <a:schemeClr val="tx1"/>
                </a:solidFill>
              </a:rPr>
              <a:t>Humbolt’s</a:t>
            </a:r>
            <a:r>
              <a:rPr lang="en-GB" dirty="0">
                <a:solidFill>
                  <a:schemeClr val="tx1"/>
                </a:solidFill>
              </a:rPr>
              <a:t> ‘</a:t>
            </a:r>
            <a:r>
              <a:rPr lang="en-GB" dirty="0" err="1">
                <a:solidFill>
                  <a:schemeClr val="tx1"/>
                </a:solidFill>
              </a:rPr>
              <a:t>Bildung</a:t>
            </a:r>
            <a:r>
              <a:rPr lang="en-GB" dirty="0">
                <a:solidFill>
                  <a:schemeClr val="tx1"/>
                </a:solidFill>
              </a:rPr>
              <a:t>’ – the responsibility to engage in socio-cultural processes for the greater good. </a:t>
            </a:r>
            <a:r>
              <a:rPr lang="en-GB" dirty="0" err="1">
                <a:solidFill>
                  <a:schemeClr val="tx1"/>
                </a:solidFill>
              </a:rPr>
              <a:t>Rowson</a:t>
            </a:r>
            <a:r>
              <a:rPr lang="en-GB" dirty="0">
                <a:solidFill>
                  <a:schemeClr val="tx1"/>
                </a:solidFill>
              </a:rPr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2911781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Picture 2">
            <a:extLst>
              <a:ext uri="{FF2B5EF4-FFF2-40B4-BE49-F238E27FC236}">
                <a16:creationId xmlns:a16="http://schemas.microsoft.com/office/drawing/2014/main" id="{E77D5960-B3B3-4AE1-8BBD-3C55D906A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9FB9CC80-2FAF-48FC-8450-4A57460F9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86BCC4D5-E795-4C27-A59A-C83C97FC8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2" name="Picture 2">
            <a:extLst>
              <a:ext uri="{FF2B5EF4-FFF2-40B4-BE49-F238E27FC236}">
                <a16:creationId xmlns:a16="http://schemas.microsoft.com/office/drawing/2014/main" id="{AB6A6811-9498-4BC1-A514-B7ACB315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Graphic 72" descr="Questions">
            <a:extLst>
              <a:ext uri="{FF2B5EF4-FFF2-40B4-BE49-F238E27FC236}">
                <a16:creationId xmlns:a16="http://schemas.microsoft.com/office/drawing/2014/main" id="{BD15758E-9B67-4146-BC8E-EDDE325D80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83262" y="618517"/>
            <a:ext cx="5629884" cy="5629884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D29A925F-0B65-4C0C-901C-04FBEBDD5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CCCE1C-0D73-4F54-A2BE-FED5A1B7BDB4}"/>
              </a:ext>
            </a:extLst>
          </p:cNvPr>
          <p:cNvSpPr txBox="1"/>
          <p:nvPr/>
        </p:nvSpPr>
        <p:spPr>
          <a:xfrm>
            <a:off x="7233920" y="657325"/>
            <a:ext cx="3576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400" dirty="0"/>
              <a:t>Dialectical Constructivism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BB2574-AE8E-4929-AA84-3F9DBF41FDED}"/>
              </a:ext>
            </a:extLst>
          </p:cNvPr>
          <p:cNvSpPr txBox="1"/>
          <p:nvPr/>
        </p:nvSpPr>
        <p:spPr>
          <a:xfrm>
            <a:off x="7233920" y="2665064"/>
            <a:ext cx="5232400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r>
              <a:rPr lang="en-GB" dirty="0"/>
              <a:t>‘An integration of biology and culture’</a:t>
            </a:r>
          </a:p>
          <a:p>
            <a:pPr>
              <a:spcAft>
                <a:spcPts val="600"/>
              </a:spcAft>
            </a:pPr>
            <a:r>
              <a:rPr lang="en-GB" dirty="0"/>
              <a:t>Greenberg (2008)</a:t>
            </a:r>
          </a:p>
          <a:p>
            <a:pPr>
              <a:spcAft>
                <a:spcPts val="600"/>
              </a:spcAft>
            </a:pP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02B552-C5C5-402F-B947-5E4484735BBA}"/>
              </a:ext>
            </a:extLst>
          </p:cNvPr>
          <p:cNvSpPr txBox="1"/>
          <p:nvPr/>
        </p:nvSpPr>
        <p:spPr>
          <a:xfrm>
            <a:off x="7233920" y="3880391"/>
            <a:ext cx="44877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r>
              <a:rPr lang="en-GB" dirty="0"/>
              <a:t>A dynamic interplay between external sequences (actions, stories); internal sequences (feelings/affect) and reflexive sequences (reflection/questioning and meaning making)</a:t>
            </a:r>
          </a:p>
          <a:p>
            <a:pPr>
              <a:spcAft>
                <a:spcPts val="600"/>
              </a:spcAft>
            </a:pPr>
            <a:r>
              <a:rPr lang="en-GB" dirty="0"/>
              <a:t>Angus et. al., (2012)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8C41F2-4FA6-4F99-81F8-4988C9CA9AA6}"/>
              </a:ext>
            </a:extLst>
          </p:cNvPr>
          <p:cNvSpPr txBox="1"/>
          <p:nvPr/>
        </p:nvSpPr>
        <p:spPr>
          <a:xfrm>
            <a:off x="7305040" y="1683982"/>
            <a:ext cx="5867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Higher human knowledge is a socio-cultural </a:t>
            </a:r>
          </a:p>
          <a:p>
            <a:r>
              <a:rPr lang="en-GB" dirty="0"/>
              <a:t>co-creation.</a:t>
            </a:r>
          </a:p>
          <a:p>
            <a:r>
              <a:rPr lang="en-GB" dirty="0"/>
              <a:t>Vygotsky – in </a:t>
            </a:r>
            <a:r>
              <a:rPr lang="en-GB" dirty="0" err="1"/>
              <a:t>Bruning</a:t>
            </a:r>
            <a:r>
              <a:rPr lang="en-GB" dirty="0"/>
              <a:t> et. al., (1999)</a:t>
            </a:r>
          </a:p>
        </p:txBody>
      </p:sp>
    </p:spTree>
    <p:extLst>
      <p:ext uri="{BB962C8B-B14F-4D97-AF65-F5344CB8AC3E}">
        <p14:creationId xmlns:p14="http://schemas.microsoft.com/office/powerpoint/2010/main" val="2774376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F05A2C-7A19-4FB2-91E1-9656924C8827}"/>
              </a:ext>
            </a:extLst>
          </p:cNvPr>
          <p:cNvSpPr/>
          <p:nvPr/>
        </p:nvSpPr>
        <p:spPr>
          <a:xfrm>
            <a:off x="2783668" y="810198"/>
            <a:ext cx="6267450" cy="71825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Integrative Therapy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619B9B7-BA7D-43ED-9850-5CC0192168D3}"/>
              </a:ext>
            </a:extLst>
          </p:cNvPr>
          <p:cNvSpPr/>
          <p:nvPr/>
        </p:nvSpPr>
        <p:spPr>
          <a:xfrm>
            <a:off x="2795584" y="1684746"/>
            <a:ext cx="6267450" cy="64769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Client-centred –relationship/rapport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7B5768C-0DA4-4660-8DEB-D197B77E0B2C}"/>
              </a:ext>
            </a:extLst>
          </p:cNvPr>
          <p:cNvSpPr/>
          <p:nvPr/>
        </p:nvSpPr>
        <p:spPr>
          <a:xfrm>
            <a:off x="2843209" y="2466931"/>
            <a:ext cx="6219827" cy="55272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Process-experiential – underlying affect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F697E3-3B8C-4D63-81F9-0B0B2028C75D}"/>
              </a:ext>
            </a:extLst>
          </p:cNvPr>
          <p:cNvSpPr/>
          <p:nvPr/>
        </p:nvSpPr>
        <p:spPr>
          <a:xfrm>
            <a:off x="2793199" y="3155415"/>
            <a:ext cx="6267450" cy="561968"/>
          </a:xfrm>
          <a:prstGeom prst="roundRect">
            <a:avLst/>
          </a:prstGeom>
          <a:solidFill>
            <a:srgbClr val="691E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Bowlby’s Attachment Theory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D0AC48-D928-40FC-9A40-BCC8F96F1D92}"/>
              </a:ext>
            </a:extLst>
          </p:cNvPr>
          <p:cNvSpPr/>
          <p:nvPr/>
        </p:nvSpPr>
        <p:spPr>
          <a:xfrm>
            <a:off x="2762238" y="3865403"/>
            <a:ext cx="6310307" cy="5619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Berne’s Transactional Analysis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1B91FC-4BBF-4586-A4FD-A010EACA8B91}"/>
              </a:ext>
            </a:extLst>
          </p:cNvPr>
          <p:cNvSpPr/>
          <p:nvPr/>
        </p:nvSpPr>
        <p:spPr>
          <a:xfrm>
            <a:off x="2817014" y="4581417"/>
            <a:ext cx="6219821" cy="6100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Gestalt techniques – </a:t>
            </a:r>
            <a:r>
              <a:rPr lang="en-GB" sz="2400" dirty="0" err="1"/>
              <a:t>chairwork</a:t>
            </a:r>
            <a:r>
              <a:rPr lang="en-GB" sz="2400" dirty="0"/>
              <a:t>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209803-454F-4B06-9E9B-964AD5A0D055}"/>
              </a:ext>
            </a:extLst>
          </p:cNvPr>
          <p:cNvSpPr/>
          <p:nvPr/>
        </p:nvSpPr>
        <p:spPr>
          <a:xfrm>
            <a:off x="2774152" y="5334260"/>
            <a:ext cx="6262683" cy="610008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Narrative</a:t>
            </a:r>
            <a:r>
              <a:rPr lang="en-GB" dirty="0"/>
              <a:t> </a:t>
            </a:r>
            <a:r>
              <a:rPr lang="en-GB" sz="2400" dirty="0"/>
              <a:t>Therapy</a:t>
            </a:r>
          </a:p>
        </p:txBody>
      </p:sp>
    </p:spTree>
    <p:extLst>
      <p:ext uri="{BB962C8B-B14F-4D97-AF65-F5344CB8AC3E}">
        <p14:creationId xmlns:p14="http://schemas.microsoft.com/office/powerpoint/2010/main" val="3015307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7FC25468-F969-4706-BF66-CC10376D30E0}"/>
              </a:ext>
            </a:extLst>
          </p:cNvPr>
          <p:cNvSpPr/>
          <p:nvPr/>
        </p:nvSpPr>
        <p:spPr>
          <a:xfrm>
            <a:off x="981075" y="638173"/>
            <a:ext cx="2343150" cy="134302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Person-centred</a:t>
            </a:r>
            <a:r>
              <a:rPr lang="en-GB" dirty="0"/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698F78C-F9CC-44EB-9436-1ED359E18682}"/>
              </a:ext>
            </a:extLst>
          </p:cNvPr>
          <p:cNvSpPr/>
          <p:nvPr/>
        </p:nvSpPr>
        <p:spPr>
          <a:xfrm>
            <a:off x="3743325" y="638173"/>
            <a:ext cx="2266950" cy="134302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Process-Experiential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22A2C5D-C8E1-4CE7-987C-015DC1C20D56}"/>
              </a:ext>
            </a:extLst>
          </p:cNvPr>
          <p:cNvSpPr/>
          <p:nvPr/>
        </p:nvSpPr>
        <p:spPr>
          <a:xfrm>
            <a:off x="6429376" y="638172"/>
            <a:ext cx="2000250" cy="1343027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Gestalt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F236F2-C23F-4C57-944F-B695817B19EC}"/>
              </a:ext>
            </a:extLst>
          </p:cNvPr>
          <p:cNvSpPr/>
          <p:nvPr/>
        </p:nvSpPr>
        <p:spPr>
          <a:xfrm>
            <a:off x="8943975" y="638172"/>
            <a:ext cx="2000250" cy="134302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Existential Therapy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63BF9852-61B3-4724-9B0B-6FB67DB9AD4F}"/>
              </a:ext>
            </a:extLst>
          </p:cNvPr>
          <p:cNvSpPr/>
          <p:nvPr/>
        </p:nvSpPr>
        <p:spPr>
          <a:xfrm>
            <a:off x="2152650" y="2324100"/>
            <a:ext cx="484632" cy="978408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5574C336-5F3A-43F6-9A6A-A026A46FDB61}"/>
              </a:ext>
            </a:extLst>
          </p:cNvPr>
          <p:cNvSpPr/>
          <p:nvPr/>
        </p:nvSpPr>
        <p:spPr>
          <a:xfrm>
            <a:off x="4634484" y="2324100"/>
            <a:ext cx="484632" cy="978408"/>
          </a:xfrm>
          <a:prstGeom prst="down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E3F2B61-461F-4440-818E-789C15AF0047}"/>
              </a:ext>
            </a:extLst>
          </p:cNvPr>
          <p:cNvSpPr/>
          <p:nvPr/>
        </p:nvSpPr>
        <p:spPr>
          <a:xfrm>
            <a:off x="7298817" y="2324100"/>
            <a:ext cx="484632" cy="9784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97E4F220-FE4E-4A8E-A185-AF5EC297C67D}"/>
              </a:ext>
            </a:extLst>
          </p:cNvPr>
          <p:cNvSpPr/>
          <p:nvPr/>
        </p:nvSpPr>
        <p:spPr>
          <a:xfrm>
            <a:off x="9549384" y="2324100"/>
            <a:ext cx="484632" cy="978408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Terminator 19">
            <a:extLst>
              <a:ext uri="{FF2B5EF4-FFF2-40B4-BE49-F238E27FC236}">
                <a16:creationId xmlns:a16="http://schemas.microsoft.com/office/drawing/2014/main" id="{7F159D91-3DF5-4069-8C88-4B5B4B01858D}"/>
              </a:ext>
            </a:extLst>
          </p:cNvPr>
          <p:cNvSpPr/>
          <p:nvPr/>
        </p:nvSpPr>
        <p:spPr>
          <a:xfrm>
            <a:off x="1533525" y="3748087"/>
            <a:ext cx="9124950" cy="2257425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Emotion-Focused Therapy</a:t>
            </a:r>
          </a:p>
        </p:txBody>
      </p:sp>
    </p:spTree>
    <p:extLst>
      <p:ext uri="{BB962C8B-B14F-4D97-AF65-F5344CB8AC3E}">
        <p14:creationId xmlns:p14="http://schemas.microsoft.com/office/powerpoint/2010/main" val="434524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887C6-9FDD-4885-916B-51BF3A1372D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32511" y="953729"/>
            <a:ext cx="5106026" cy="397069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/>
              <a:t>Couples counselling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2DC691-4407-4D8A-BE3F-27CC1BC1198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38537" y="1557172"/>
            <a:ext cx="5106026" cy="3867185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algn="ctr"/>
            <a:endParaRPr lang="en-GB" dirty="0"/>
          </a:p>
        </p:txBody>
      </p:sp>
      <p:pic>
        <p:nvPicPr>
          <p:cNvPr id="7" name="Picture 6" descr="A picture containing standing, drawing, man, white&#10;&#10;Description automatically generated">
            <a:extLst>
              <a:ext uri="{FF2B5EF4-FFF2-40B4-BE49-F238E27FC236}">
                <a16:creationId xmlns:a16="http://schemas.microsoft.com/office/drawing/2014/main" id="{142E4493-83CB-4903-854B-8DA7ACB1C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8418" y="1557172"/>
            <a:ext cx="4212336" cy="3743656"/>
          </a:xfrm>
          <a:prstGeom prst="rect">
            <a:avLst/>
          </a:prstGeom>
        </p:spPr>
      </p:pic>
      <p:pic>
        <p:nvPicPr>
          <p:cNvPr id="9" name="Picture 8" descr="A person standing next to a tree&#10;&#10;Description automatically generated">
            <a:extLst>
              <a:ext uri="{FF2B5EF4-FFF2-40B4-BE49-F238E27FC236}">
                <a16:creationId xmlns:a16="http://schemas.microsoft.com/office/drawing/2014/main" id="{88F2351A-8E38-4DEE-A4CA-0C33851E6F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768" y="1535971"/>
            <a:ext cx="3686175" cy="378605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86B43C-3DF7-4A64-B07D-8FE3F2345299}"/>
              </a:ext>
            </a:extLst>
          </p:cNvPr>
          <p:cNvSpPr txBox="1"/>
          <p:nvPr/>
        </p:nvSpPr>
        <p:spPr>
          <a:xfrm>
            <a:off x="7757799" y="1074306"/>
            <a:ext cx="1933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DEPRESSION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6A3C5A-F2AB-4BAE-8A36-108563DE0388}"/>
              </a:ext>
            </a:extLst>
          </p:cNvPr>
          <p:cNvSpPr txBox="1"/>
          <p:nvPr/>
        </p:nvSpPr>
        <p:spPr>
          <a:xfrm>
            <a:off x="5770881" y="467342"/>
            <a:ext cx="143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1995</a:t>
            </a:r>
          </a:p>
        </p:txBody>
      </p:sp>
    </p:spTree>
    <p:extLst>
      <p:ext uri="{BB962C8B-B14F-4D97-AF65-F5344CB8AC3E}">
        <p14:creationId xmlns:p14="http://schemas.microsoft.com/office/powerpoint/2010/main" val="1673709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C9450-11BF-4E40-9224-C6A5EA15CA8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875072"/>
            <a:ext cx="5106026" cy="491612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Eating Disorders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676BA9-1EEE-47C0-8364-9345494F707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72200" y="995680"/>
            <a:ext cx="5105400" cy="479551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Borderline Personality Disorder</a:t>
            </a: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41127818-622F-47A1-B444-EBDFC9494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057" y="1465007"/>
            <a:ext cx="4660491" cy="4326192"/>
          </a:xfrm>
          <a:prstGeom prst="rect">
            <a:avLst/>
          </a:prstGeom>
        </p:spPr>
      </p:pic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3A926235-F8C5-4D69-9A72-13672D9B7C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2814" y="1465007"/>
            <a:ext cx="4281160" cy="43261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EFFB5C-A6AB-4235-B9B7-89C60FC0A024}"/>
              </a:ext>
            </a:extLst>
          </p:cNvPr>
          <p:cNvSpPr txBox="1"/>
          <p:nvPr/>
        </p:nvSpPr>
        <p:spPr>
          <a:xfrm>
            <a:off x="5653548" y="447040"/>
            <a:ext cx="960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2015</a:t>
            </a:r>
          </a:p>
        </p:txBody>
      </p:sp>
    </p:spTree>
    <p:extLst>
      <p:ext uri="{BB962C8B-B14F-4D97-AF65-F5344CB8AC3E}">
        <p14:creationId xmlns:p14="http://schemas.microsoft.com/office/powerpoint/2010/main" val="3715840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B6A7BFB-3BBE-4C11-93FC-A6557BD11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0CA7A26-553C-443C-9A3D-2A2529D45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33C062-3378-4F77-A6D7-C75D1084E3BB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Five necessary conditions for EFT: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367E268D-B340-41B0-B037-2F3FC25BC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ABB0BCA0-9493-46B4-B955-8FBF02873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4CFE33-8E2C-41B6-B324-EA81199F931B}"/>
              </a:ext>
            </a:extLst>
          </p:cNvPr>
          <p:cNvSpPr txBox="1"/>
          <p:nvPr/>
        </p:nvSpPr>
        <p:spPr>
          <a:xfrm>
            <a:off x="3210560" y="5191760"/>
            <a:ext cx="5550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                    </a:t>
            </a:r>
            <a:endParaRPr lang="en-GB"/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66359E0B-86EC-49BB-9523-23B44F10EE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1987661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2949352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4E50CAEE-CAC0-4F18-9593-F09A3338C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D2DA77D5-12C4-446D-AC72-A514960A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8199690" y="290557"/>
            <a:ext cx="3992310" cy="3905520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19E04E4F-6B32-4651-ACE0-DACABF1FC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0" t="1120" r="54326" b="73832"/>
          <a:stretch/>
        </p:blipFill>
        <p:spPr>
          <a:xfrm>
            <a:off x="4581330" y="0"/>
            <a:ext cx="6762408" cy="28677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D719B1-79FF-4E1B-A11F-0E974FD09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2213361"/>
            <a:ext cx="6247721" cy="22048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br>
              <a:rPr lang="en-US" sz="3000"/>
            </a:br>
            <a:r>
              <a:rPr lang="en-US" sz="3000"/>
              <a:t>‘Emotion schematic processing is the principal target of intervention and therapeutic change in EFT’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26B42-F541-42D9-9361-31C80648AD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6934" y="4418176"/>
            <a:ext cx="6247721" cy="126420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>
                <a:solidFill>
                  <a:schemeClr val="tx1">
                    <a:lumMod val="50000"/>
                    <a:lumOff val="50000"/>
                  </a:schemeClr>
                </a:solidFill>
              </a:rPr>
              <a:t>Leslie Greenberg (2006)</a:t>
            </a:r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13D4F2B0-7771-46FC-9763-240E8F55F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10246407" y="5429242"/>
            <a:ext cx="1945594" cy="1428758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6164F387-6750-4AFF-8A10-65C64D31E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9795659" y="4064996"/>
            <a:ext cx="2716669" cy="1658803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03228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38DDED-2D5E-4E12-8BDC-DF72D4B6812B}"/>
              </a:ext>
            </a:extLst>
          </p:cNvPr>
          <p:cNvSpPr txBox="1"/>
          <p:nvPr/>
        </p:nvSpPr>
        <p:spPr>
          <a:xfrm>
            <a:off x="2962275" y="280610"/>
            <a:ext cx="6034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Healthy Emotional Response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E53705-BC58-4B8E-898E-C662943D3EB1}"/>
              </a:ext>
            </a:extLst>
          </p:cNvPr>
          <p:cNvSpPr txBox="1"/>
          <p:nvPr/>
        </p:nvSpPr>
        <p:spPr>
          <a:xfrm>
            <a:off x="3677921" y="5429250"/>
            <a:ext cx="2659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Situation of  </a:t>
            </a:r>
          </a:p>
          <a:p>
            <a:r>
              <a:rPr lang="en-GB" sz="2400" dirty="0"/>
              <a:t>    Threat/Violation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C9E653-6ED1-4795-B5F1-0701FE3A5467}"/>
              </a:ext>
            </a:extLst>
          </p:cNvPr>
          <p:cNvSpPr txBox="1"/>
          <p:nvPr/>
        </p:nvSpPr>
        <p:spPr>
          <a:xfrm>
            <a:off x="3990975" y="3324224"/>
            <a:ext cx="3974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emotion: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</a:t>
            </a:r>
          </a:p>
        </p:txBody>
      </p:sp>
      <p:pic>
        <p:nvPicPr>
          <p:cNvPr id="7" name="Graphic 6" descr="Explosion">
            <a:extLst>
              <a:ext uri="{FF2B5EF4-FFF2-40B4-BE49-F238E27FC236}">
                <a16:creationId xmlns:a16="http://schemas.microsoft.com/office/drawing/2014/main" id="{FDB6B1BC-668C-4353-A647-D4ED9F2134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00240" y="2971800"/>
            <a:ext cx="965065" cy="721756"/>
          </a:xfrm>
          <a:prstGeom prst="rect">
            <a:avLst/>
          </a:prstGeom>
        </p:spPr>
      </p:pic>
      <p:sp>
        <p:nvSpPr>
          <p:cNvPr id="8" name="Arrow: Up 7">
            <a:extLst>
              <a:ext uri="{FF2B5EF4-FFF2-40B4-BE49-F238E27FC236}">
                <a16:creationId xmlns:a16="http://schemas.microsoft.com/office/drawing/2014/main" id="{05363BA6-1020-4994-B832-05745BD3FD6E}"/>
              </a:ext>
            </a:extLst>
          </p:cNvPr>
          <p:cNvSpPr/>
          <p:nvPr/>
        </p:nvSpPr>
        <p:spPr>
          <a:xfrm>
            <a:off x="4921779" y="224589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6CC0B3BE-FDA2-4E2E-B0C5-43D77C5DA91F}"/>
              </a:ext>
            </a:extLst>
          </p:cNvPr>
          <p:cNvSpPr/>
          <p:nvPr/>
        </p:nvSpPr>
        <p:spPr>
          <a:xfrm>
            <a:off x="4921779" y="3982813"/>
            <a:ext cx="484632" cy="118795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E73C5F-08E6-4D5C-954A-A62398BB2DA1}"/>
              </a:ext>
            </a:extLst>
          </p:cNvPr>
          <p:cNvSpPr txBox="1"/>
          <p:nvPr/>
        </p:nvSpPr>
        <p:spPr>
          <a:xfrm>
            <a:off x="4114800" y="1615483"/>
            <a:ext cx="2965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 in self-defence </a:t>
            </a:r>
          </a:p>
        </p:txBody>
      </p:sp>
      <p:pic>
        <p:nvPicPr>
          <p:cNvPr id="13" name="Graphic 12" descr="Marketing">
            <a:extLst>
              <a:ext uri="{FF2B5EF4-FFF2-40B4-BE49-F238E27FC236}">
                <a16:creationId xmlns:a16="http://schemas.microsoft.com/office/drawing/2014/main" id="{8FB5855E-6BBB-40E1-BE53-D2CDF3E205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85590" y="1358833"/>
            <a:ext cx="793770" cy="97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2246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6D91B1-A194-4469-BDF5-CC41B37F3432}"/>
              </a:ext>
            </a:extLst>
          </p:cNvPr>
          <p:cNvSpPr txBox="1"/>
          <p:nvPr/>
        </p:nvSpPr>
        <p:spPr>
          <a:xfrm>
            <a:off x="3819525" y="416560"/>
            <a:ext cx="4457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Maladaptive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2D0771-8E4F-412D-B8F9-E4453EDD2F8B}"/>
              </a:ext>
            </a:extLst>
          </p:cNvPr>
          <p:cNvSpPr txBox="1"/>
          <p:nvPr/>
        </p:nvSpPr>
        <p:spPr>
          <a:xfrm>
            <a:off x="3695700" y="5286375"/>
            <a:ext cx="5311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Non-threatening situation</a:t>
            </a:r>
          </a:p>
        </p:txBody>
      </p:sp>
      <p:pic>
        <p:nvPicPr>
          <p:cNvPr id="5" name="Graphic 4" descr="Man with kid">
            <a:extLst>
              <a:ext uri="{FF2B5EF4-FFF2-40B4-BE49-F238E27FC236}">
                <a16:creationId xmlns:a16="http://schemas.microsoft.com/office/drawing/2014/main" id="{3429005E-AA1A-490C-8ED6-3BAB5640C7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6150" y="4946015"/>
            <a:ext cx="1419225" cy="879415"/>
          </a:xfrm>
          <a:prstGeom prst="rect">
            <a:avLst/>
          </a:prstGeom>
        </p:spPr>
      </p:pic>
      <p:sp>
        <p:nvSpPr>
          <p:cNvPr id="6" name="Arrow: Up 5">
            <a:extLst>
              <a:ext uri="{FF2B5EF4-FFF2-40B4-BE49-F238E27FC236}">
                <a16:creationId xmlns:a16="http://schemas.microsoft.com/office/drawing/2014/main" id="{E95509CE-EAC5-4F94-A4E3-FB9661A9E14D}"/>
              </a:ext>
            </a:extLst>
          </p:cNvPr>
          <p:cNvSpPr/>
          <p:nvPr/>
        </p:nvSpPr>
        <p:spPr>
          <a:xfrm>
            <a:off x="5695950" y="4342269"/>
            <a:ext cx="400050" cy="7962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CC711-C358-4DD6-A703-914606BB820E}"/>
              </a:ext>
            </a:extLst>
          </p:cNvPr>
          <p:cNvSpPr txBox="1"/>
          <p:nvPr/>
        </p:nvSpPr>
        <p:spPr>
          <a:xfrm>
            <a:off x="3505199" y="3855303"/>
            <a:ext cx="4772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Activation of emotional abuse scheme </a:t>
            </a: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336AB3CE-6312-4456-95AC-93C86D59F181}"/>
              </a:ext>
            </a:extLst>
          </p:cNvPr>
          <p:cNvSpPr/>
          <p:nvPr/>
        </p:nvSpPr>
        <p:spPr>
          <a:xfrm>
            <a:off x="5695950" y="3036014"/>
            <a:ext cx="400050" cy="7719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6379E7-9F31-4751-9644-399F2EAD56E7}"/>
              </a:ext>
            </a:extLst>
          </p:cNvPr>
          <p:cNvSpPr txBox="1"/>
          <p:nvPr/>
        </p:nvSpPr>
        <p:spPr>
          <a:xfrm>
            <a:off x="4862609" y="2572067"/>
            <a:ext cx="3309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Emotion-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 </a:t>
            </a: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0B0E18AF-3AEF-4F07-A017-652FD287C713}"/>
              </a:ext>
            </a:extLst>
          </p:cNvPr>
          <p:cNvSpPr/>
          <p:nvPr/>
        </p:nvSpPr>
        <p:spPr>
          <a:xfrm>
            <a:off x="5695950" y="1876742"/>
            <a:ext cx="400050" cy="789939"/>
          </a:xfrm>
          <a:prstGeom prst="upArrow">
            <a:avLst>
              <a:gd name="adj1" fmla="val 50000"/>
              <a:gd name="adj2" fmla="val 474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C3F1B8C-85CE-485C-93EC-1613C5462141}"/>
              </a:ext>
            </a:extLst>
          </p:cNvPr>
          <p:cNvSpPr txBox="1"/>
          <p:nvPr/>
        </p:nvSpPr>
        <p:spPr>
          <a:xfrm>
            <a:off x="4348481" y="1304210"/>
            <a:ext cx="3299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Maladaptive Action </a:t>
            </a:r>
          </a:p>
        </p:txBody>
      </p:sp>
      <p:pic>
        <p:nvPicPr>
          <p:cNvPr id="18" name="Graphic 17" descr="Muscular arm">
            <a:extLst>
              <a:ext uri="{FF2B5EF4-FFF2-40B4-BE49-F238E27FC236}">
                <a16:creationId xmlns:a16="http://schemas.microsoft.com/office/drawing/2014/main" id="{CF6FC6D6-A60E-45D0-A2E5-F3A97DCCDD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00765" y="1277481"/>
            <a:ext cx="629092" cy="89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7200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BE638D-A25E-4E67-8759-1ED2F2186AB3}"/>
              </a:ext>
            </a:extLst>
          </p:cNvPr>
          <p:cNvSpPr txBox="1"/>
          <p:nvPr/>
        </p:nvSpPr>
        <p:spPr>
          <a:xfrm>
            <a:off x="3495676" y="533400"/>
            <a:ext cx="5381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Secondary Reactive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11701D-9F46-48EB-9709-343E81FA0E1F}"/>
              </a:ext>
            </a:extLst>
          </p:cNvPr>
          <p:cNvSpPr txBox="1"/>
          <p:nvPr/>
        </p:nvSpPr>
        <p:spPr>
          <a:xfrm>
            <a:off x="4371975" y="5867400"/>
            <a:ext cx="3479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Loss/Bereavement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CCE945C-2729-4911-8F6F-5181D252D7D3}"/>
              </a:ext>
            </a:extLst>
          </p:cNvPr>
          <p:cNvSpPr/>
          <p:nvPr/>
        </p:nvSpPr>
        <p:spPr>
          <a:xfrm>
            <a:off x="5562601" y="5440595"/>
            <a:ext cx="228600" cy="5586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E05CFB-2FF1-469E-992C-27F1C88414BC}"/>
              </a:ext>
            </a:extLst>
          </p:cNvPr>
          <p:cNvSpPr txBox="1"/>
          <p:nvPr/>
        </p:nvSpPr>
        <p:spPr>
          <a:xfrm>
            <a:off x="3848101" y="4981575"/>
            <a:ext cx="419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 - Sadness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B59AEA5A-D2BF-418D-BE6C-EFF9A0DF4028}"/>
              </a:ext>
            </a:extLst>
          </p:cNvPr>
          <p:cNvSpPr/>
          <p:nvPr/>
        </p:nvSpPr>
        <p:spPr>
          <a:xfrm>
            <a:off x="5562600" y="4458355"/>
            <a:ext cx="228600" cy="5232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DD2A30-77BB-423C-999F-48D90437BEF8}"/>
              </a:ext>
            </a:extLst>
          </p:cNvPr>
          <p:cNvSpPr txBox="1"/>
          <p:nvPr/>
        </p:nvSpPr>
        <p:spPr>
          <a:xfrm>
            <a:off x="3933825" y="3996690"/>
            <a:ext cx="4657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Secondary Emotion – Anger </a:t>
            </a:r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185DB52-5EC8-40CE-B8B8-7226AF120422}"/>
              </a:ext>
            </a:extLst>
          </p:cNvPr>
          <p:cNvSpPr/>
          <p:nvPr/>
        </p:nvSpPr>
        <p:spPr>
          <a:xfrm>
            <a:off x="5562599" y="3473471"/>
            <a:ext cx="228601" cy="58477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FA55D8-B204-4AF5-9A5B-D81F3D50B0B3}"/>
              </a:ext>
            </a:extLst>
          </p:cNvPr>
          <p:cNvSpPr txBox="1"/>
          <p:nvPr/>
        </p:nvSpPr>
        <p:spPr>
          <a:xfrm>
            <a:off x="4229100" y="3082085"/>
            <a:ext cx="3486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Non-Adaptive Action </a:t>
            </a:r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89D27AB5-41A4-43E7-B362-E10370A86297}"/>
              </a:ext>
            </a:extLst>
          </p:cNvPr>
          <p:cNvSpPr/>
          <p:nvPr/>
        </p:nvSpPr>
        <p:spPr>
          <a:xfrm rot="19580520">
            <a:off x="5122656" y="2029776"/>
            <a:ext cx="309010" cy="978408"/>
          </a:xfrm>
          <a:prstGeom prst="upArrow">
            <a:avLst>
              <a:gd name="adj1" fmla="val 36882"/>
              <a:gd name="adj2" fmla="val 96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FD63007D-915B-4026-8256-37125DD97529}"/>
              </a:ext>
            </a:extLst>
          </p:cNvPr>
          <p:cNvSpPr/>
          <p:nvPr/>
        </p:nvSpPr>
        <p:spPr>
          <a:xfrm rot="1398524">
            <a:off x="6041676" y="2122149"/>
            <a:ext cx="289623" cy="79366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36C0E-520E-4410-AF15-F24FAA36EF17}"/>
              </a:ext>
            </a:extLst>
          </p:cNvPr>
          <p:cNvSpPr txBox="1"/>
          <p:nvPr/>
        </p:nvSpPr>
        <p:spPr>
          <a:xfrm>
            <a:off x="3495676" y="1564488"/>
            <a:ext cx="257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Self-directed </a:t>
            </a:r>
          </a:p>
          <a:p>
            <a:r>
              <a:rPr lang="en-GB" dirty="0"/>
              <a:t>non-adaptive 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6EA3EA-09C3-4E05-B1F6-B02EC7D853E0}"/>
              </a:ext>
            </a:extLst>
          </p:cNvPr>
          <p:cNvSpPr txBox="1"/>
          <p:nvPr/>
        </p:nvSpPr>
        <p:spPr>
          <a:xfrm>
            <a:off x="6262767" y="1587936"/>
            <a:ext cx="20844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Other-directed</a:t>
            </a:r>
          </a:p>
          <a:p>
            <a:r>
              <a:rPr lang="en-GB" dirty="0"/>
              <a:t> non-adaptive action</a:t>
            </a:r>
          </a:p>
        </p:txBody>
      </p:sp>
      <p:pic>
        <p:nvPicPr>
          <p:cNvPr id="17" name="Graphic 16" descr="Burger and drink">
            <a:extLst>
              <a:ext uri="{FF2B5EF4-FFF2-40B4-BE49-F238E27FC236}">
                <a16:creationId xmlns:a16="http://schemas.microsoft.com/office/drawing/2014/main" id="{ACE4D4F1-7837-4619-A912-1BC934E18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28900" y="1419225"/>
            <a:ext cx="866776" cy="791593"/>
          </a:xfrm>
          <a:prstGeom prst="rect">
            <a:avLst/>
          </a:prstGeom>
        </p:spPr>
      </p:pic>
      <p:pic>
        <p:nvPicPr>
          <p:cNvPr id="19" name="Graphic 18" descr="Right pointing backhand index">
            <a:extLst>
              <a:ext uri="{FF2B5EF4-FFF2-40B4-BE49-F238E27FC236}">
                <a16:creationId xmlns:a16="http://schemas.microsoft.com/office/drawing/2014/main" id="{D1E87755-40AB-4FD2-A7C5-83FF068480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47184" y="1419226"/>
            <a:ext cx="844441" cy="971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962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5570B4-A791-4CAC-8C8A-745589911D2A}"/>
              </a:ext>
            </a:extLst>
          </p:cNvPr>
          <p:cNvSpPr txBox="1"/>
          <p:nvPr/>
        </p:nvSpPr>
        <p:spPr>
          <a:xfrm>
            <a:off x="3844262" y="868294"/>
            <a:ext cx="3970075" cy="532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Instrumental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EA530F-B8A5-4B73-BBB5-5762BA4B8555}"/>
              </a:ext>
            </a:extLst>
          </p:cNvPr>
          <p:cNvSpPr txBox="1"/>
          <p:nvPr/>
        </p:nvSpPr>
        <p:spPr>
          <a:xfrm>
            <a:off x="3771901" y="5743575"/>
            <a:ext cx="4843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Situation of dissatisfaction 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2D4096C-9836-4074-896F-A5D24C7D25A4}"/>
              </a:ext>
            </a:extLst>
          </p:cNvPr>
          <p:cNvSpPr/>
          <p:nvPr/>
        </p:nvSpPr>
        <p:spPr>
          <a:xfrm>
            <a:off x="5334000" y="4716155"/>
            <a:ext cx="495300" cy="8477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E3376-4563-476F-832E-A0B58164AAED}"/>
              </a:ext>
            </a:extLst>
          </p:cNvPr>
          <p:cNvSpPr txBox="1"/>
          <p:nvPr/>
        </p:nvSpPr>
        <p:spPr>
          <a:xfrm>
            <a:off x="3771901" y="4013240"/>
            <a:ext cx="3970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Interpersonal intention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734E5373-9D19-48F5-814E-4A3F6E5B3783}"/>
              </a:ext>
            </a:extLst>
          </p:cNvPr>
          <p:cNvSpPr/>
          <p:nvPr/>
        </p:nvSpPr>
        <p:spPr>
          <a:xfrm>
            <a:off x="5400675" y="3162300"/>
            <a:ext cx="428625" cy="8509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6915A7-9BC4-4C58-84E0-7869C490F682}"/>
              </a:ext>
            </a:extLst>
          </p:cNvPr>
          <p:cNvSpPr txBox="1"/>
          <p:nvPr/>
        </p:nvSpPr>
        <p:spPr>
          <a:xfrm>
            <a:off x="3429000" y="2171700"/>
            <a:ext cx="77928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Manipulative Action </a:t>
            </a:r>
          </a:p>
          <a:p>
            <a:r>
              <a:rPr lang="en-GB" sz="2400" dirty="0"/>
              <a:t>e.g. inappropriate emotional response</a:t>
            </a:r>
          </a:p>
        </p:txBody>
      </p:sp>
      <p:pic>
        <p:nvPicPr>
          <p:cNvPr id="13" name="Graphic 12" descr="Crying face with no fill">
            <a:extLst>
              <a:ext uri="{FF2B5EF4-FFF2-40B4-BE49-F238E27FC236}">
                <a16:creationId xmlns:a16="http://schemas.microsoft.com/office/drawing/2014/main" id="{E5735457-24FF-4007-9C48-5C34A9EC35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9317" y="2350934"/>
            <a:ext cx="812800" cy="651763"/>
          </a:xfrm>
          <a:prstGeom prst="rect">
            <a:avLst/>
          </a:prstGeom>
        </p:spPr>
      </p:pic>
      <p:pic>
        <p:nvPicPr>
          <p:cNvPr id="15" name="Graphic 14" descr="Angry face with no fill">
            <a:extLst>
              <a:ext uri="{FF2B5EF4-FFF2-40B4-BE49-F238E27FC236}">
                <a16:creationId xmlns:a16="http://schemas.microsoft.com/office/drawing/2014/main" id="{B7F284FB-5DC8-4010-A919-3048886F6A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13000" y="2306320"/>
            <a:ext cx="939800" cy="696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276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37CCBFA6-32E5-4FFD-A52A-9EA1CBF9D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8B3A8DA3-6E81-4BA8-A084-FE4E32A32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>
            <a:fillRect/>
          </a:stretch>
        </p:blipFill>
        <p:spPr>
          <a:xfrm>
            <a:off x="0" y="0"/>
            <a:ext cx="6096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464E0E0-2076-4A22-801D-793068BDF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343377"/>
            <a:ext cx="4860492" cy="39302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/>
              <a:t>EFT Case Formulation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8C8491E-818C-4AE7-BBAA-80BE32FD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3500" y="0"/>
            <a:ext cx="6096000" cy="6858000"/>
          </a:xfrm>
          <a:prstGeom prst="rect">
            <a:avLst/>
          </a:prstGeom>
          <a:gradFill>
            <a:gsLst>
              <a:gs pos="0">
                <a:srgbClr val="FFFFFF">
                  <a:alpha val="20000"/>
                </a:srgbClr>
              </a:gs>
              <a:gs pos="100000">
                <a:srgbClr val="B8B8B8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A0A7F3-8319-4CA5-9C4D-9421F2040ED1}"/>
              </a:ext>
            </a:extLst>
          </p:cNvPr>
          <p:cNvSpPr txBox="1"/>
          <p:nvPr/>
        </p:nvSpPr>
        <p:spPr>
          <a:xfrm>
            <a:off x="6817360" y="934720"/>
            <a:ext cx="42672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‘A moment by moment process of discovery</a:t>
            </a:r>
          </a:p>
          <a:p>
            <a:r>
              <a:rPr lang="en-GB" sz="4000" dirty="0">
                <a:solidFill>
                  <a:schemeClr val="bg1"/>
                </a:solidFill>
              </a:rPr>
              <a:t>…guided by the client’s pain.’</a:t>
            </a:r>
          </a:p>
          <a:p>
            <a:endParaRPr lang="en-GB" sz="40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Goldman and Greenberg (2015)</a:t>
            </a:r>
          </a:p>
        </p:txBody>
      </p:sp>
    </p:spTree>
    <p:extLst>
      <p:ext uri="{BB962C8B-B14F-4D97-AF65-F5344CB8AC3E}">
        <p14:creationId xmlns:p14="http://schemas.microsoft.com/office/powerpoint/2010/main" val="219138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>
            <a:extLst>
              <a:ext uri="{FF2B5EF4-FFF2-40B4-BE49-F238E27FC236}">
                <a16:creationId xmlns:a16="http://schemas.microsoft.com/office/drawing/2014/main" id="{06403CAC-6103-44C9-B687-A2C18173F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77669E88-AA72-437F-AA99-859F9E99E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Content Placeholder 5" descr="A hand holding a clock&#10;&#10;Description automatically generated">
            <a:extLst>
              <a:ext uri="{FF2B5EF4-FFF2-40B4-BE49-F238E27FC236}">
                <a16:creationId xmlns:a16="http://schemas.microsoft.com/office/drawing/2014/main" id="{20857393-457B-495B-BA40-DB5E89C4C4F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>
            <a:alphaModFix amt="35000"/>
          </a:blip>
          <a:srcRect t="10284" b="334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88E4DC-54DF-4149-A3FC-A79F81D7B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1300785"/>
            <a:ext cx="8689976" cy="25092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pain compass</a:t>
            </a:r>
            <a:br>
              <a:rPr lang="en-US" sz="4800"/>
            </a:br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2406581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1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5" name="Rectangle 14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6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0F14FC7-4B5B-4188-AAAA-D9B239992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588878"/>
            <a:ext cx="2844002" cy="36802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100">
                <a:solidFill>
                  <a:srgbClr val="FFFFFF"/>
                </a:solidFill>
              </a:rPr>
              <a:t>References</a:t>
            </a:r>
          </a:p>
        </p:txBody>
      </p:sp>
      <p:pic>
        <p:nvPicPr>
          <p:cNvPr id="27" name="Picture 18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091CF6-D090-4EA2-ABFB-203D8AB38B90}"/>
              </a:ext>
            </a:extLst>
          </p:cNvPr>
          <p:cNvSpPr txBox="1"/>
          <p:nvPr/>
        </p:nvSpPr>
        <p:spPr>
          <a:xfrm>
            <a:off x="4634794" y="1049695"/>
            <a:ext cx="6642806" cy="4758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cap="all"/>
              <a:t>Angus, L., Greenberg, L. (2011) </a:t>
            </a:r>
            <a:r>
              <a:rPr lang="en-US" sz="900" i="1" cap="all"/>
              <a:t>Working with Narrative in Emotion-Focused Therapy: Changing Stories, Healing Lives. </a:t>
            </a:r>
            <a:r>
              <a:rPr lang="en-US" sz="900" cap="all"/>
              <a:t>Washington:APA</a:t>
            </a:r>
            <a:r>
              <a:rPr lang="en-US" sz="900" i="1" cap="all"/>
              <a:t>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i="1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cap="all"/>
              <a:t>Angus et. Al., (2013) ‘Narrative Processes Coding System: A Dialectical Constructivist Approach to Assessing Client Change Processes in a Therapy of Depression</a:t>
            </a:r>
            <a:r>
              <a:rPr lang="en-US" sz="900" i="1" cap="all"/>
              <a:t>.’ Research in Psychotherapy. Vol. 15(2) </a:t>
            </a:r>
            <a:r>
              <a:rPr lang="en-US" sz="900" i="1" cap="all">
                <a:hlinkClick r:id="rId5"/>
              </a:rPr>
              <a:t>https://doi.org/10.4081/ripppo.2012.105</a:t>
            </a:r>
            <a:r>
              <a:rPr lang="en-US" sz="900" i="1" cap="all"/>
              <a:t>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i="1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cap="all"/>
              <a:t>Bruning, R., Schraw, G., Gregory, G., Ronning, R. (1999) </a:t>
            </a:r>
            <a:r>
              <a:rPr lang="en-US" sz="900" i="1" cap="all"/>
              <a:t>Cognitive Psychology and Instruction. </a:t>
            </a:r>
            <a:r>
              <a:rPr lang="en-US" sz="900" cap="all"/>
              <a:t>Third Edition. Upper Saddle River: NJ Merril.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cap="all"/>
              <a:t>Bussey, M. (2000) ‘Critical Spirituality: Neo Humamism as Method.’ </a:t>
            </a:r>
            <a:r>
              <a:rPr lang="en-US" sz="900" i="1" cap="all"/>
              <a:t>Journal of Futures Studies. </a:t>
            </a:r>
            <a:r>
              <a:rPr lang="en-US" sz="900" cap="all"/>
              <a:t>Vol.5(2,) pp. 21-35.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cap="all"/>
              <a:t>Dolhanty, J., Greenberg, L. (2009) ‘Emotion-Focused Therapy in a Case of Anorexia Nervosa.’ </a:t>
            </a:r>
            <a:r>
              <a:rPr lang="en-US" sz="900" i="1" cap="all"/>
              <a:t>Clinical Psychology and Psychotherapy. </a:t>
            </a:r>
            <a:r>
              <a:rPr lang="en-US" sz="900" cap="all"/>
              <a:t>Vol. 16, pp. 366-382.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cap="all"/>
              <a:t>Elliot, R., Greenberg, L. (2007) ‘The Essence of Process-Experiential/Emotion-Focused Therapy.’ </a:t>
            </a:r>
            <a:r>
              <a:rPr lang="en-US" sz="900" i="1" cap="all"/>
              <a:t>American Journal of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i="1" cap="all"/>
              <a:t>Psychotherapy</a:t>
            </a:r>
            <a:r>
              <a:rPr lang="en-US" sz="900" cap="all"/>
              <a:t>. Vol. 61(3), pp.241-254.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cap="all"/>
              <a:t>Elliot, R. (2011) ‘EFT Emotion in the intimate encounter of counselling.’ Keele Counselling Conference, March 2011.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cap="all"/>
              <a:t>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900" cap="all"/>
              <a:t>Goldman, R., Greenberg, L. (2015) </a:t>
            </a:r>
            <a:r>
              <a:rPr lang="en-US" sz="900" i="1" cap="all"/>
              <a:t>Case Formulation in Emotion-Focused Therapy: Co-Creating Clinical Maps for Change</a:t>
            </a:r>
            <a:r>
              <a:rPr lang="en-US" sz="900" cap="all"/>
              <a:t>. Washington: APA: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900" cap="all"/>
          </a:p>
        </p:txBody>
      </p:sp>
      <p:pic>
        <p:nvPicPr>
          <p:cNvPr id="28" name="Picture 20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7615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1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BBF90-CF28-494D-93A8-59D60375E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588878"/>
            <a:ext cx="2844002" cy="36802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100">
                <a:solidFill>
                  <a:srgbClr val="FFFFFF"/>
                </a:solidFill>
              </a:rPr>
              <a:t>References Cont’d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CB2595-56B2-4E28-8724-3B1593E5FEBA}"/>
              </a:ext>
            </a:extLst>
          </p:cNvPr>
          <p:cNvSpPr txBox="1"/>
          <p:nvPr/>
        </p:nvSpPr>
        <p:spPr>
          <a:xfrm>
            <a:off x="4634794" y="1049695"/>
            <a:ext cx="6642806" cy="4758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/>
              <a:t>Greenberg, L., Pascual-Leone, J. (2001) ‘A Dialectical Constructivist View of the Creation of Personal Meaning.’ </a:t>
            </a:r>
            <a:r>
              <a:rPr lang="en-US" sz="700" i="1" cap="all"/>
              <a:t>Journal of Constructivist Psychology. </a:t>
            </a:r>
            <a:r>
              <a:rPr lang="en-US" sz="700" cap="all"/>
              <a:t>Vol. 36 pp. 3-16.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/>
              <a:t>Greenberg, L. (2006) Emotion-Focused Therapy: A Synopsis.’ </a:t>
            </a:r>
            <a:r>
              <a:rPr lang="en-US" sz="700" i="1" cap="all"/>
              <a:t>Journal of Contemporary Psychotherapy.</a:t>
            </a:r>
            <a:r>
              <a:rPr lang="en-US" sz="700" cap="all"/>
              <a:t> Vol. 36., pp.87-93.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/>
              <a:t>Greenberg, L., Rice, L., Elliot, R. (1993) </a:t>
            </a:r>
            <a:r>
              <a:rPr lang="en-US" sz="700" i="1" cap="all"/>
              <a:t>Facilitating emotional change: The moment-by-moment process.</a:t>
            </a:r>
            <a:r>
              <a:rPr lang="en-US" sz="700" cap="all"/>
              <a:t> New York :Guildford Press.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/>
              <a:t>Greenberg L. (2011</a:t>
            </a:r>
            <a:r>
              <a:rPr lang="en-US" sz="700" i="1" cap="all"/>
              <a:t>) Emotion-Focused Therapy</a:t>
            </a:r>
            <a:r>
              <a:rPr lang="en-US" sz="700" cap="all"/>
              <a:t>. Washington: APA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/>
              <a:t>Jung, C. (1959</a:t>
            </a:r>
            <a:r>
              <a:rPr lang="en-US" sz="700" i="1" cap="all"/>
              <a:t>) The Archetypes and the Collective Unconscious. Second edition, </a:t>
            </a:r>
            <a:r>
              <a:rPr lang="en-US" sz="700" cap="all"/>
              <a:t>Oxford: Routledge.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/>
              <a:t>Pos, A., Greenberg, L. (2012) ‘Organising awareness and increasing emotion regulation: Revising Chair Work in Emotion-Focused Therapy for Borderline Personality Disorder.’ </a:t>
            </a:r>
            <a:r>
              <a:rPr lang="en-US" sz="700" i="1" cap="all"/>
              <a:t>Journal of Contemporary Psychotherapy.</a:t>
            </a:r>
            <a:r>
              <a:rPr lang="en-US" sz="700" cap="all"/>
              <a:t> Vol. 44, pp.127-39.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/>
              <a:t>Rowson, J. (2019) Bildung in the 21st Century – Why sustainable prosperity depends upon reimagining education.’ cusp.ac/essay/m1-9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/>
              <a:t>Watson, J., Goldman. R., Greenberg, L. (2007</a:t>
            </a:r>
            <a:r>
              <a:rPr lang="en-US" sz="700" i="1" cap="all"/>
              <a:t>) Case Studies in Emotion-Focused Treatment of Depression: A Comparison of Good and Poor Outcome</a:t>
            </a:r>
            <a:r>
              <a:rPr lang="en-US" sz="700" cap="all"/>
              <a:t>. Washington: APA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/>
              <a:t>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40258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1270</TotalTime>
  <Words>903</Words>
  <Application>Microsoft Office PowerPoint</Application>
  <PresentationFormat>Widescreen</PresentationFormat>
  <Paragraphs>131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Tw Cen MT</vt:lpstr>
      <vt:lpstr>Droplet</vt:lpstr>
      <vt:lpstr>An Introduction to  Emotion-Focused Therapy  (EFT)</vt:lpstr>
      <vt:lpstr> ‘Emotion is the alchemical fire whose warmth brings everything into existence …the moment when steel meets flint and a spark is struck forth.’ 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‘Emotion schematic processing is the principal target of intervention and therapeutic change in EFT’</vt:lpstr>
      <vt:lpstr>PowerPoint Presentation</vt:lpstr>
      <vt:lpstr>PowerPoint Presentation</vt:lpstr>
      <vt:lpstr>PowerPoint Presentation</vt:lpstr>
      <vt:lpstr>PowerPoint Presentation</vt:lpstr>
      <vt:lpstr>EFT Case Formulation</vt:lpstr>
      <vt:lpstr>The pain compass </vt:lpstr>
      <vt:lpstr>References</vt:lpstr>
      <vt:lpstr>References Cont’d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 Emotion-Focused Therapy  (EFT)</dc:title>
  <dc:creator>Helen Noble</dc:creator>
  <cp:lastModifiedBy>Beverly Cole</cp:lastModifiedBy>
  <cp:revision>1</cp:revision>
  <dcterms:created xsi:type="dcterms:W3CDTF">2019-11-22T14:23:04Z</dcterms:created>
  <dcterms:modified xsi:type="dcterms:W3CDTF">2019-11-23T17:13:05Z</dcterms:modified>
</cp:coreProperties>
</file>