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78" r:id="rId1"/>
  </p:sldMasterIdLst>
  <p:notesMasterIdLst>
    <p:notesMasterId r:id="rId14"/>
  </p:notesMasterIdLst>
  <p:handoutMasterIdLst>
    <p:handoutMasterId r:id="rId15"/>
  </p:handoutMasterIdLst>
  <p:sldIdLst>
    <p:sldId id="286" r:id="rId2"/>
    <p:sldId id="302" r:id="rId3"/>
    <p:sldId id="303" r:id="rId4"/>
    <p:sldId id="301" r:id="rId5"/>
    <p:sldId id="304" r:id="rId6"/>
    <p:sldId id="263" r:id="rId7"/>
    <p:sldId id="305" r:id="rId8"/>
    <p:sldId id="306" r:id="rId9"/>
    <p:sldId id="299" r:id="rId10"/>
    <p:sldId id="294" r:id="rId11"/>
    <p:sldId id="264" r:id="rId12"/>
    <p:sldId id="307" r:id="rId13"/>
  </p:sldIdLst>
  <p:sldSz cx="9144000" cy="6858000" type="screen4x3"/>
  <p:notesSz cx="6724650" cy="97742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04" autoAdjust="0"/>
    <p:restoredTop sz="93891" autoAdjust="0"/>
  </p:normalViewPr>
  <p:slideViewPr>
    <p:cSldViewPr>
      <p:cViewPr varScale="1">
        <p:scale>
          <a:sx n="79" d="100"/>
          <a:sy n="79" d="100"/>
        </p:scale>
        <p:origin x="281" y="4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E54DAE-22D0-4D9D-8B4B-20CBBF8DC32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CF5730F-A525-4F72-8178-91540560158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Title: </a:t>
          </a:r>
          <a:r>
            <a:rPr lang="en-GB" b="0" i="0" dirty="0"/>
            <a:t>A2B LTD</a:t>
          </a:r>
          <a:endParaRPr lang="en-US" dirty="0"/>
        </a:p>
      </dgm:t>
    </dgm:pt>
    <dgm:pt modelId="{1C767DBB-0F03-46A0-B4AC-98B36CB61E11}" type="parTrans" cxnId="{24BAC14B-BFC1-4DF5-A348-087528B87031}">
      <dgm:prSet/>
      <dgm:spPr/>
      <dgm:t>
        <a:bodyPr/>
        <a:lstStyle/>
        <a:p>
          <a:endParaRPr lang="en-US"/>
        </a:p>
      </dgm:t>
    </dgm:pt>
    <dgm:pt modelId="{B37B203B-2AAD-459D-93E6-F2F782AF5ED3}" type="sibTrans" cxnId="{24BAC14B-BFC1-4DF5-A348-087528B87031}">
      <dgm:prSet/>
      <dgm:spPr/>
      <dgm:t>
        <a:bodyPr/>
        <a:lstStyle/>
        <a:p>
          <a:endParaRPr lang="en-US"/>
        </a:p>
      </dgm:t>
    </dgm:pt>
    <dgm:pt modelId="{A31758E5-FEEE-4057-A6E0-C68FA9AD0FB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>
              <a:solidFill>
                <a:schemeClr val="accent2"/>
              </a:solidFill>
            </a:rPr>
            <a:t>Krum Marinov ID_1922542</a:t>
          </a:r>
          <a:endParaRPr lang="en-US" dirty="0">
            <a:solidFill>
              <a:schemeClr val="accent2"/>
            </a:solidFill>
          </a:endParaRPr>
        </a:p>
      </dgm:t>
    </dgm:pt>
    <dgm:pt modelId="{EA16E865-9CD6-4C91-BA32-427684C7A4A5}" type="parTrans" cxnId="{62266938-9408-484C-915C-B20196392CE3}">
      <dgm:prSet/>
      <dgm:spPr/>
      <dgm:t>
        <a:bodyPr/>
        <a:lstStyle/>
        <a:p>
          <a:endParaRPr lang="en-US"/>
        </a:p>
      </dgm:t>
    </dgm:pt>
    <dgm:pt modelId="{AD7621A1-ABD7-47AC-8DB2-C18F3F777C5B}" type="sibTrans" cxnId="{62266938-9408-484C-915C-B20196392CE3}">
      <dgm:prSet/>
      <dgm:spPr/>
      <dgm:t>
        <a:bodyPr/>
        <a:lstStyle/>
        <a:p>
          <a:endParaRPr lang="en-US"/>
        </a:p>
      </dgm:t>
    </dgm:pt>
    <dgm:pt modelId="{80D8E8AC-B68C-4DF3-94BD-2E0EE4E60EC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Group: Entrepreneurship</a:t>
          </a:r>
          <a:endParaRPr lang="en-US" dirty="0"/>
        </a:p>
      </dgm:t>
    </dgm:pt>
    <dgm:pt modelId="{F3FCB50B-A8C3-4156-A57D-D08E422BD627}" type="parTrans" cxnId="{337A8FA8-42A2-44D7-89A9-B41C686B3E29}">
      <dgm:prSet/>
      <dgm:spPr/>
      <dgm:t>
        <a:bodyPr/>
        <a:lstStyle/>
        <a:p>
          <a:endParaRPr lang="en-US"/>
        </a:p>
      </dgm:t>
    </dgm:pt>
    <dgm:pt modelId="{4B9ED25C-7BE0-4AEB-B58B-871CBCD68637}" type="sibTrans" cxnId="{337A8FA8-42A2-44D7-89A9-B41C686B3E29}">
      <dgm:prSet/>
      <dgm:spPr/>
      <dgm:t>
        <a:bodyPr/>
        <a:lstStyle/>
        <a:p>
          <a:endParaRPr lang="en-US"/>
        </a:p>
      </dgm:t>
    </dgm:pt>
    <dgm:pt modelId="{56A560A5-659B-48AB-94D1-B5245BC6210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solidFill>
                <a:schemeClr val="accent3">
                  <a:lumMod val="60000"/>
                  <a:lumOff val="40000"/>
                </a:schemeClr>
              </a:solidFill>
            </a:rPr>
            <a:t>Lecturer Name: Vasilios </a:t>
          </a:r>
          <a:r>
            <a:rPr lang="en-GB" dirty="0" err="1">
              <a:solidFill>
                <a:schemeClr val="accent3">
                  <a:lumMod val="60000"/>
                  <a:lumOff val="40000"/>
                </a:schemeClr>
              </a:solidFill>
            </a:rPr>
            <a:t>Tavlaridis</a:t>
          </a:r>
          <a:r>
            <a:rPr lang="en-GB" dirty="0">
              <a:solidFill>
                <a:schemeClr val="accent3">
                  <a:lumMod val="60000"/>
                  <a:lumOff val="40000"/>
                </a:schemeClr>
              </a:solidFill>
            </a:rPr>
            <a:t> </a:t>
          </a:r>
          <a:endParaRPr lang="en-US" dirty="0">
            <a:solidFill>
              <a:schemeClr val="accent3">
                <a:lumMod val="60000"/>
                <a:lumOff val="40000"/>
              </a:schemeClr>
            </a:solidFill>
          </a:endParaRPr>
        </a:p>
      </dgm:t>
    </dgm:pt>
    <dgm:pt modelId="{A2B02C38-87A8-4D81-98C0-024E75C4CAB0}" type="parTrans" cxnId="{23837B74-168C-41BD-A809-D1E13CD0A1C0}">
      <dgm:prSet/>
      <dgm:spPr/>
      <dgm:t>
        <a:bodyPr/>
        <a:lstStyle/>
        <a:p>
          <a:endParaRPr lang="en-US"/>
        </a:p>
      </dgm:t>
    </dgm:pt>
    <dgm:pt modelId="{44DE2F5D-898D-4D10-A978-6CF7A925CEED}" type="sibTrans" cxnId="{23837B74-168C-41BD-A809-D1E13CD0A1C0}">
      <dgm:prSet/>
      <dgm:spPr/>
      <dgm:t>
        <a:bodyPr/>
        <a:lstStyle/>
        <a:p>
          <a:endParaRPr lang="en-US"/>
        </a:p>
      </dgm:t>
    </dgm:pt>
    <dgm:pt modelId="{259BFA7D-12B7-4F24-8885-7107F15B0D6C}" type="pres">
      <dgm:prSet presAssocID="{A8E54DAE-22D0-4D9D-8B4B-20CBBF8DC324}" presName="root" presStyleCnt="0">
        <dgm:presLayoutVars>
          <dgm:dir/>
          <dgm:resizeHandles val="exact"/>
        </dgm:presLayoutVars>
      </dgm:prSet>
      <dgm:spPr/>
    </dgm:pt>
    <dgm:pt modelId="{3E64D1F3-F522-4249-BF27-3E6CB8A5F9F9}" type="pres">
      <dgm:prSet presAssocID="{FCF5730F-A525-4F72-8178-915405601588}" presName="compNode" presStyleCnt="0"/>
      <dgm:spPr/>
    </dgm:pt>
    <dgm:pt modelId="{21953D91-8E5F-48DE-AAED-A0BBDD572B8A}" type="pres">
      <dgm:prSet presAssocID="{FCF5730F-A525-4F72-8178-915405601588}" presName="bgRect" presStyleLbl="bgShp" presStyleIdx="0" presStyleCnt="4"/>
      <dgm:spPr/>
    </dgm:pt>
    <dgm:pt modelId="{50B28B41-481D-4331-9523-5562440FC3DB}" type="pres">
      <dgm:prSet presAssocID="{FCF5730F-A525-4F72-8178-91540560158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29182E9B-04E6-4474-B2F3-79BBEF0A93C8}" type="pres">
      <dgm:prSet presAssocID="{FCF5730F-A525-4F72-8178-915405601588}" presName="spaceRect" presStyleCnt="0"/>
      <dgm:spPr/>
    </dgm:pt>
    <dgm:pt modelId="{515DACFE-35D7-41B7-8214-FFE6C207008C}" type="pres">
      <dgm:prSet presAssocID="{FCF5730F-A525-4F72-8178-915405601588}" presName="parTx" presStyleLbl="revTx" presStyleIdx="0" presStyleCnt="4">
        <dgm:presLayoutVars>
          <dgm:chMax val="0"/>
          <dgm:chPref val="0"/>
        </dgm:presLayoutVars>
      </dgm:prSet>
      <dgm:spPr/>
    </dgm:pt>
    <dgm:pt modelId="{9748FF8E-1EA1-4C29-93D5-00C940467612}" type="pres">
      <dgm:prSet presAssocID="{B37B203B-2AAD-459D-93E6-F2F782AF5ED3}" presName="sibTrans" presStyleCnt="0"/>
      <dgm:spPr/>
    </dgm:pt>
    <dgm:pt modelId="{A6D622E1-9EE7-48B2-863A-89B79E5506AB}" type="pres">
      <dgm:prSet presAssocID="{A31758E5-FEEE-4057-A6E0-C68FA9AD0FB8}" presName="compNode" presStyleCnt="0"/>
      <dgm:spPr/>
    </dgm:pt>
    <dgm:pt modelId="{75496FB5-3AFD-4D64-AC94-B777FF246EA1}" type="pres">
      <dgm:prSet presAssocID="{A31758E5-FEEE-4057-A6E0-C68FA9AD0FB8}" presName="bgRect" presStyleLbl="bgShp" presStyleIdx="1" presStyleCnt="4"/>
      <dgm:spPr/>
    </dgm:pt>
    <dgm:pt modelId="{B30BC0BA-2C5A-4FA3-9845-F848D94BA151}" type="pres">
      <dgm:prSet presAssocID="{A31758E5-FEEE-4057-A6E0-C68FA9AD0FB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ED03608C-4762-49F9-9A47-0A431B9B0FC2}" type="pres">
      <dgm:prSet presAssocID="{A31758E5-FEEE-4057-A6E0-C68FA9AD0FB8}" presName="spaceRect" presStyleCnt="0"/>
      <dgm:spPr/>
    </dgm:pt>
    <dgm:pt modelId="{2FF00D6F-B147-4FB1-A617-05C5B212593D}" type="pres">
      <dgm:prSet presAssocID="{A31758E5-FEEE-4057-A6E0-C68FA9AD0FB8}" presName="parTx" presStyleLbl="revTx" presStyleIdx="1" presStyleCnt="4">
        <dgm:presLayoutVars>
          <dgm:chMax val="0"/>
          <dgm:chPref val="0"/>
        </dgm:presLayoutVars>
      </dgm:prSet>
      <dgm:spPr/>
    </dgm:pt>
    <dgm:pt modelId="{1B2B3908-EAB7-4680-B674-AA1F6A77545F}" type="pres">
      <dgm:prSet presAssocID="{AD7621A1-ABD7-47AC-8DB2-C18F3F777C5B}" presName="sibTrans" presStyleCnt="0"/>
      <dgm:spPr/>
    </dgm:pt>
    <dgm:pt modelId="{EF1CF537-0468-46E0-B8DD-1F3DF37DE385}" type="pres">
      <dgm:prSet presAssocID="{80D8E8AC-B68C-4DF3-94BD-2E0EE4E60ECD}" presName="compNode" presStyleCnt="0"/>
      <dgm:spPr/>
    </dgm:pt>
    <dgm:pt modelId="{B6D3AEC4-F675-4434-9EDF-712B69301081}" type="pres">
      <dgm:prSet presAssocID="{80D8E8AC-B68C-4DF3-94BD-2E0EE4E60ECD}" presName="bgRect" presStyleLbl="bgShp" presStyleIdx="2" presStyleCnt="4"/>
      <dgm:spPr/>
    </dgm:pt>
    <dgm:pt modelId="{7BA238CA-C623-4212-A94A-306A5D5F58D0}" type="pres">
      <dgm:prSet presAssocID="{80D8E8AC-B68C-4DF3-94BD-2E0EE4E60EC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Brainstorm"/>
        </a:ext>
      </dgm:extLst>
    </dgm:pt>
    <dgm:pt modelId="{83BC077C-FF47-4F58-BDA6-C68AE3DD0F92}" type="pres">
      <dgm:prSet presAssocID="{80D8E8AC-B68C-4DF3-94BD-2E0EE4E60ECD}" presName="spaceRect" presStyleCnt="0"/>
      <dgm:spPr/>
    </dgm:pt>
    <dgm:pt modelId="{DEF36A23-32FF-4061-961F-A43B5418D295}" type="pres">
      <dgm:prSet presAssocID="{80D8E8AC-B68C-4DF3-94BD-2E0EE4E60ECD}" presName="parTx" presStyleLbl="revTx" presStyleIdx="2" presStyleCnt="4">
        <dgm:presLayoutVars>
          <dgm:chMax val="0"/>
          <dgm:chPref val="0"/>
        </dgm:presLayoutVars>
      </dgm:prSet>
      <dgm:spPr/>
    </dgm:pt>
    <dgm:pt modelId="{0D8DF8AC-6E3A-48BF-AAC6-1D537087B4ED}" type="pres">
      <dgm:prSet presAssocID="{4B9ED25C-7BE0-4AEB-B58B-871CBCD68637}" presName="sibTrans" presStyleCnt="0"/>
      <dgm:spPr/>
    </dgm:pt>
    <dgm:pt modelId="{39057D21-20A1-4217-AD0D-EE3444963749}" type="pres">
      <dgm:prSet presAssocID="{56A560A5-659B-48AB-94D1-B5245BC6210A}" presName="compNode" presStyleCnt="0"/>
      <dgm:spPr/>
    </dgm:pt>
    <dgm:pt modelId="{12B954C6-22E8-40D7-91BE-94144EE223BF}" type="pres">
      <dgm:prSet presAssocID="{56A560A5-659B-48AB-94D1-B5245BC6210A}" presName="bgRect" presStyleLbl="bgShp" presStyleIdx="3" presStyleCnt="4"/>
      <dgm:spPr/>
    </dgm:pt>
    <dgm:pt modelId="{21EDA048-9132-4A1C-8AB6-A69354481F0C}" type="pres">
      <dgm:prSet presAssocID="{56A560A5-659B-48AB-94D1-B5245BC6210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CB868AB6-E4F6-4D4F-98D5-F39A7E5BC8D6}" type="pres">
      <dgm:prSet presAssocID="{56A560A5-659B-48AB-94D1-B5245BC6210A}" presName="spaceRect" presStyleCnt="0"/>
      <dgm:spPr/>
    </dgm:pt>
    <dgm:pt modelId="{784AD967-CDAC-4690-AA8A-A90D11ACC498}" type="pres">
      <dgm:prSet presAssocID="{56A560A5-659B-48AB-94D1-B5245BC6210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BB53628-CB7A-41EA-9869-71D2A5310B96}" type="presOf" srcId="{A31758E5-FEEE-4057-A6E0-C68FA9AD0FB8}" destId="{2FF00D6F-B147-4FB1-A617-05C5B212593D}" srcOrd="0" destOrd="0" presId="urn:microsoft.com/office/officeart/2018/2/layout/IconVerticalSolidList"/>
    <dgm:cxn modelId="{14B1A92E-1BA0-4ECE-9B75-32D596F16781}" type="presOf" srcId="{FCF5730F-A525-4F72-8178-915405601588}" destId="{515DACFE-35D7-41B7-8214-FFE6C207008C}" srcOrd="0" destOrd="0" presId="urn:microsoft.com/office/officeart/2018/2/layout/IconVerticalSolidList"/>
    <dgm:cxn modelId="{D5652835-BCCC-4D73-BE74-6415CABE349D}" type="presOf" srcId="{56A560A5-659B-48AB-94D1-B5245BC6210A}" destId="{784AD967-CDAC-4690-AA8A-A90D11ACC498}" srcOrd="0" destOrd="0" presId="urn:microsoft.com/office/officeart/2018/2/layout/IconVerticalSolidList"/>
    <dgm:cxn modelId="{62266938-9408-484C-915C-B20196392CE3}" srcId="{A8E54DAE-22D0-4D9D-8B4B-20CBBF8DC324}" destId="{A31758E5-FEEE-4057-A6E0-C68FA9AD0FB8}" srcOrd="1" destOrd="0" parTransId="{EA16E865-9CD6-4C91-BA32-427684C7A4A5}" sibTransId="{AD7621A1-ABD7-47AC-8DB2-C18F3F777C5B}"/>
    <dgm:cxn modelId="{24BAC14B-BFC1-4DF5-A348-087528B87031}" srcId="{A8E54DAE-22D0-4D9D-8B4B-20CBBF8DC324}" destId="{FCF5730F-A525-4F72-8178-915405601588}" srcOrd="0" destOrd="0" parTransId="{1C767DBB-0F03-46A0-B4AC-98B36CB61E11}" sibTransId="{B37B203B-2AAD-459D-93E6-F2F782AF5ED3}"/>
    <dgm:cxn modelId="{23837B74-168C-41BD-A809-D1E13CD0A1C0}" srcId="{A8E54DAE-22D0-4D9D-8B4B-20CBBF8DC324}" destId="{56A560A5-659B-48AB-94D1-B5245BC6210A}" srcOrd="3" destOrd="0" parTransId="{A2B02C38-87A8-4D81-98C0-024E75C4CAB0}" sibTransId="{44DE2F5D-898D-4D10-A978-6CF7A925CEED}"/>
    <dgm:cxn modelId="{7231517B-F633-4C4C-899A-70E3C8227B7B}" type="presOf" srcId="{80D8E8AC-B68C-4DF3-94BD-2E0EE4E60ECD}" destId="{DEF36A23-32FF-4061-961F-A43B5418D295}" srcOrd="0" destOrd="0" presId="urn:microsoft.com/office/officeart/2018/2/layout/IconVerticalSolidList"/>
    <dgm:cxn modelId="{88E36A89-6863-4802-AD83-CD16769E2789}" type="presOf" srcId="{A8E54DAE-22D0-4D9D-8B4B-20CBBF8DC324}" destId="{259BFA7D-12B7-4F24-8885-7107F15B0D6C}" srcOrd="0" destOrd="0" presId="urn:microsoft.com/office/officeart/2018/2/layout/IconVerticalSolidList"/>
    <dgm:cxn modelId="{337A8FA8-42A2-44D7-89A9-B41C686B3E29}" srcId="{A8E54DAE-22D0-4D9D-8B4B-20CBBF8DC324}" destId="{80D8E8AC-B68C-4DF3-94BD-2E0EE4E60ECD}" srcOrd="2" destOrd="0" parTransId="{F3FCB50B-A8C3-4156-A57D-D08E422BD627}" sibTransId="{4B9ED25C-7BE0-4AEB-B58B-871CBCD68637}"/>
    <dgm:cxn modelId="{6717D7EC-2F1B-47D2-A805-990068CE5CDE}" type="presParOf" srcId="{259BFA7D-12B7-4F24-8885-7107F15B0D6C}" destId="{3E64D1F3-F522-4249-BF27-3E6CB8A5F9F9}" srcOrd="0" destOrd="0" presId="urn:microsoft.com/office/officeart/2018/2/layout/IconVerticalSolidList"/>
    <dgm:cxn modelId="{62E6A36F-31FC-4570-AC08-8AD0CFB77B3F}" type="presParOf" srcId="{3E64D1F3-F522-4249-BF27-3E6CB8A5F9F9}" destId="{21953D91-8E5F-48DE-AAED-A0BBDD572B8A}" srcOrd="0" destOrd="0" presId="urn:microsoft.com/office/officeart/2018/2/layout/IconVerticalSolidList"/>
    <dgm:cxn modelId="{5FF80722-37CD-4B77-892C-3C892C5C6491}" type="presParOf" srcId="{3E64D1F3-F522-4249-BF27-3E6CB8A5F9F9}" destId="{50B28B41-481D-4331-9523-5562440FC3DB}" srcOrd="1" destOrd="0" presId="urn:microsoft.com/office/officeart/2018/2/layout/IconVerticalSolidList"/>
    <dgm:cxn modelId="{8474DB43-04C9-4B64-8259-E3A061AEFB31}" type="presParOf" srcId="{3E64D1F3-F522-4249-BF27-3E6CB8A5F9F9}" destId="{29182E9B-04E6-4474-B2F3-79BBEF0A93C8}" srcOrd="2" destOrd="0" presId="urn:microsoft.com/office/officeart/2018/2/layout/IconVerticalSolidList"/>
    <dgm:cxn modelId="{C78A3167-0DAC-4551-9CB0-D01865360DD4}" type="presParOf" srcId="{3E64D1F3-F522-4249-BF27-3E6CB8A5F9F9}" destId="{515DACFE-35D7-41B7-8214-FFE6C207008C}" srcOrd="3" destOrd="0" presId="urn:microsoft.com/office/officeart/2018/2/layout/IconVerticalSolidList"/>
    <dgm:cxn modelId="{301A11E4-7988-4C32-87DF-04A5EC899F7E}" type="presParOf" srcId="{259BFA7D-12B7-4F24-8885-7107F15B0D6C}" destId="{9748FF8E-1EA1-4C29-93D5-00C940467612}" srcOrd="1" destOrd="0" presId="urn:microsoft.com/office/officeart/2018/2/layout/IconVerticalSolidList"/>
    <dgm:cxn modelId="{BCD992D0-DD10-47C2-95C2-27B5C8DCEE6E}" type="presParOf" srcId="{259BFA7D-12B7-4F24-8885-7107F15B0D6C}" destId="{A6D622E1-9EE7-48B2-863A-89B79E5506AB}" srcOrd="2" destOrd="0" presId="urn:microsoft.com/office/officeart/2018/2/layout/IconVerticalSolidList"/>
    <dgm:cxn modelId="{28433F2F-A7A3-4A26-A185-841A1C899838}" type="presParOf" srcId="{A6D622E1-9EE7-48B2-863A-89B79E5506AB}" destId="{75496FB5-3AFD-4D64-AC94-B777FF246EA1}" srcOrd="0" destOrd="0" presId="urn:microsoft.com/office/officeart/2018/2/layout/IconVerticalSolidList"/>
    <dgm:cxn modelId="{4411B202-E145-4965-9822-4BA65D47B6FE}" type="presParOf" srcId="{A6D622E1-9EE7-48B2-863A-89B79E5506AB}" destId="{B30BC0BA-2C5A-4FA3-9845-F848D94BA151}" srcOrd="1" destOrd="0" presId="urn:microsoft.com/office/officeart/2018/2/layout/IconVerticalSolidList"/>
    <dgm:cxn modelId="{B60DF1B3-97D1-463C-B1F4-B760910F7C19}" type="presParOf" srcId="{A6D622E1-9EE7-48B2-863A-89B79E5506AB}" destId="{ED03608C-4762-49F9-9A47-0A431B9B0FC2}" srcOrd="2" destOrd="0" presId="urn:microsoft.com/office/officeart/2018/2/layout/IconVerticalSolidList"/>
    <dgm:cxn modelId="{E67FC28A-B35A-47C6-B8E6-AEC51BDF3FEA}" type="presParOf" srcId="{A6D622E1-9EE7-48B2-863A-89B79E5506AB}" destId="{2FF00D6F-B147-4FB1-A617-05C5B212593D}" srcOrd="3" destOrd="0" presId="urn:microsoft.com/office/officeart/2018/2/layout/IconVerticalSolidList"/>
    <dgm:cxn modelId="{E17278DA-8AA0-483B-AFEE-7FC18FEF24B8}" type="presParOf" srcId="{259BFA7D-12B7-4F24-8885-7107F15B0D6C}" destId="{1B2B3908-EAB7-4680-B674-AA1F6A77545F}" srcOrd="3" destOrd="0" presId="urn:microsoft.com/office/officeart/2018/2/layout/IconVerticalSolidList"/>
    <dgm:cxn modelId="{E59C8B46-9D1A-4D35-9708-F0ACEDFE818D}" type="presParOf" srcId="{259BFA7D-12B7-4F24-8885-7107F15B0D6C}" destId="{EF1CF537-0468-46E0-B8DD-1F3DF37DE385}" srcOrd="4" destOrd="0" presId="urn:microsoft.com/office/officeart/2018/2/layout/IconVerticalSolidList"/>
    <dgm:cxn modelId="{D187AD42-C23F-4FFD-ABDA-19B00F49D3A0}" type="presParOf" srcId="{EF1CF537-0468-46E0-B8DD-1F3DF37DE385}" destId="{B6D3AEC4-F675-4434-9EDF-712B69301081}" srcOrd="0" destOrd="0" presId="urn:microsoft.com/office/officeart/2018/2/layout/IconVerticalSolidList"/>
    <dgm:cxn modelId="{DAC7778A-25FD-479F-ADAA-ACD6A2759204}" type="presParOf" srcId="{EF1CF537-0468-46E0-B8DD-1F3DF37DE385}" destId="{7BA238CA-C623-4212-A94A-306A5D5F58D0}" srcOrd="1" destOrd="0" presId="urn:microsoft.com/office/officeart/2018/2/layout/IconVerticalSolidList"/>
    <dgm:cxn modelId="{817E505B-84C3-497A-A3F7-91DD13D80535}" type="presParOf" srcId="{EF1CF537-0468-46E0-B8DD-1F3DF37DE385}" destId="{83BC077C-FF47-4F58-BDA6-C68AE3DD0F92}" srcOrd="2" destOrd="0" presId="urn:microsoft.com/office/officeart/2018/2/layout/IconVerticalSolidList"/>
    <dgm:cxn modelId="{AF1EE28B-E476-4AC1-8A32-2037B60B8682}" type="presParOf" srcId="{EF1CF537-0468-46E0-B8DD-1F3DF37DE385}" destId="{DEF36A23-32FF-4061-961F-A43B5418D295}" srcOrd="3" destOrd="0" presId="urn:microsoft.com/office/officeart/2018/2/layout/IconVerticalSolidList"/>
    <dgm:cxn modelId="{47900AF8-A695-4960-A4A1-7726C842161D}" type="presParOf" srcId="{259BFA7D-12B7-4F24-8885-7107F15B0D6C}" destId="{0D8DF8AC-6E3A-48BF-AAC6-1D537087B4ED}" srcOrd="5" destOrd="0" presId="urn:microsoft.com/office/officeart/2018/2/layout/IconVerticalSolidList"/>
    <dgm:cxn modelId="{74623AC4-6313-4884-A06C-54B69E58AFE3}" type="presParOf" srcId="{259BFA7D-12B7-4F24-8885-7107F15B0D6C}" destId="{39057D21-20A1-4217-AD0D-EE3444963749}" srcOrd="6" destOrd="0" presId="urn:microsoft.com/office/officeart/2018/2/layout/IconVerticalSolidList"/>
    <dgm:cxn modelId="{AACB39B6-9F77-478C-BF7E-41E2A8CEB2E4}" type="presParOf" srcId="{39057D21-20A1-4217-AD0D-EE3444963749}" destId="{12B954C6-22E8-40D7-91BE-94144EE223BF}" srcOrd="0" destOrd="0" presId="urn:microsoft.com/office/officeart/2018/2/layout/IconVerticalSolidList"/>
    <dgm:cxn modelId="{F6C0F5D6-EF04-4548-93F7-5A6E06EF60A7}" type="presParOf" srcId="{39057D21-20A1-4217-AD0D-EE3444963749}" destId="{21EDA048-9132-4A1C-8AB6-A69354481F0C}" srcOrd="1" destOrd="0" presId="urn:microsoft.com/office/officeart/2018/2/layout/IconVerticalSolidList"/>
    <dgm:cxn modelId="{1974800B-733D-45B9-814A-772FBD4E8CFD}" type="presParOf" srcId="{39057D21-20A1-4217-AD0D-EE3444963749}" destId="{CB868AB6-E4F6-4D4F-98D5-F39A7E5BC8D6}" srcOrd="2" destOrd="0" presId="urn:microsoft.com/office/officeart/2018/2/layout/IconVerticalSolidList"/>
    <dgm:cxn modelId="{449BB45C-C22A-4845-8AD2-9AE2358909F3}" type="presParOf" srcId="{39057D21-20A1-4217-AD0D-EE3444963749}" destId="{784AD967-CDAC-4690-AA8A-A90D11ACC49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4DC685-50C2-4257-A9B1-3807384B2E46}" type="doc">
      <dgm:prSet loTypeId="urn:microsoft.com/office/officeart/2005/8/layout/vProcess5" loCatId="process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E0EA5D8-80EB-4801-9776-82485E5F41A7}">
      <dgm:prSet/>
      <dgm:spPr/>
      <dgm:t>
        <a:bodyPr/>
        <a:lstStyle/>
        <a:p>
          <a:pPr>
            <a:defRPr cap="all"/>
          </a:pPr>
          <a:r>
            <a:rPr lang="en-GB" b="0" i="0" dirty="0"/>
            <a:t>Our mission is to connect our Bulgarian community who living in the UK to their families in Bulgaria! We see ourselves delivering love  to families of our customers</a:t>
          </a:r>
          <a:endParaRPr lang="en-US" b="1" dirty="0"/>
        </a:p>
      </dgm:t>
    </dgm:pt>
    <dgm:pt modelId="{3E1D6C20-F12E-4F22-B1A9-42D995CAB17E}" type="parTrans" cxnId="{07E7A329-8B94-489E-91D2-BC25378810F4}">
      <dgm:prSet/>
      <dgm:spPr/>
      <dgm:t>
        <a:bodyPr/>
        <a:lstStyle/>
        <a:p>
          <a:endParaRPr lang="en-US"/>
        </a:p>
      </dgm:t>
    </dgm:pt>
    <dgm:pt modelId="{2BF9A78C-EFF2-4CBF-A054-5D5350503F3C}" type="sibTrans" cxnId="{07E7A329-8B94-489E-91D2-BC25378810F4}">
      <dgm:prSet/>
      <dgm:spPr/>
      <dgm:t>
        <a:bodyPr/>
        <a:lstStyle/>
        <a:p>
          <a:endParaRPr lang="en-US"/>
        </a:p>
      </dgm:t>
    </dgm:pt>
    <dgm:pt modelId="{753E07A7-D2F1-4652-A03E-1DD5FF13FDAD}">
      <dgm:prSet/>
      <dgm:spPr/>
      <dgm:t>
        <a:bodyPr/>
        <a:lstStyle/>
        <a:p>
          <a:pPr>
            <a:defRPr cap="all"/>
          </a:pPr>
          <a:r>
            <a:rPr lang="en-GB" b="0" i="0" dirty="0"/>
            <a:t>We like to expand our services to larger network and markets and that is our vision for the future</a:t>
          </a:r>
          <a:endParaRPr lang="en-US" b="1" dirty="0"/>
        </a:p>
      </dgm:t>
    </dgm:pt>
    <dgm:pt modelId="{28732A6A-AEB2-487E-8108-76995B7E4213}" type="parTrans" cxnId="{C394BEF0-B6FF-4F37-AD9A-87336D6731EF}">
      <dgm:prSet/>
      <dgm:spPr/>
      <dgm:t>
        <a:bodyPr/>
        <a:lstStyle/>
        <a:p>
          <a:endParaRPr lang="en-US"/>
        </a:p>
      </dgm:t>
    </dgm:pt>
    <dgm:pt modelId="{0A89E912-08E8-4849-9CBC-184C7C84FAA5}" type="sibTrans" cxnId="{C394BEF0-B6FF-4F37-AD9A-87336D6731EF}">
      <dgm:prSet/>
      <dgm:spPr/>
      <dgm:t>
        <a:bodyPr/>
        <a:lstStyle/>
        <a:p>
          <a:endParaRPr lang="en-US"/>
        </a:p>
      </dgm:t>
    </dgm:pt>
    <dgm:pt modelId="{183852E7-1308-4D79-B09E-DDB8A0B400F1}" type="pres">
      <dgm:prSet presAssocID="{A94DC685-50C2-4257-A9B1-3807384B2E46}" presName="outerComposite" presStyleCnt="0">
        <dgm:presLayoutVars>
          <dgm:chMax val="5"/>
          <dgm:dir/>
          <dgm:resizeHandles val="exact"/>
        </dgm:presLayoutVars>
      </dgm:prSet>
      <dgm:spPr/>
    </dgm:pt>
    <dgm:pt modelId="{F6A1D9F9-5A5D-40C3-9E22-B7A509D31A95}" type="pres">
      <dgm:prSet presAssocID="{A94DC685-50C2-4257-A9B1-3807384B2E46}" presName="dummyMaxCanvas" presStyleCnt="0">
        <dgm:presLayoutVars/>
      </dgm:prSet>
      <dgm:spPr/>
    </dgm:pt>
    <dgm:pt modelId="{A9DE4A87-1F34-4CAF-A5F2-863AD8274F2F}" type="pres">
      <dgm:prSet presAssocID="{A94DC685-50C2-4257-A9B1-3807384B2E46}" presName="TwoNodes_1" presStyleLbl="node1" presStyleIdx="0" presStyleCnt="2">
        <dgm:presLayoutVars>
          <dgm:bulletEnabled val="1"/>
        </dgm:presLayoutVars>
      </dgm:prSet>
      <dgm:spPr/>
    </dgm:pt>
    <dgm:pt modelId="{60111159-B2E5-4597-AB59-3A6FC4AC1AF2}" type="pres">
      <dgm:prSet presAssocID="{A94DC685-50C2-4257-A9B1-3807384B2E46}" presName="TwoNodes_2" presStyleLbl="node1" presStyleIdx="1" presStyleCnt="2">
        <dgm:presLayoutVars>
          <dgm:bulletEnabled val="1"/>
        </dgm:presLayoutVars>
      </dgm:prSet>
      <dgm:spPr/>
    </dgm:pt>
    <dgm:pt modelId="{9E8A92A1-1531-4A33-B7ED-60CF47F864A4}" type="pres">
      <dgm:prSet presAssocID="{A94DC685-50C2-4257-A9B1-3807384B2E46}" presName="TwoConn_1-2" presStyleLbl="fgAccFollowNode1" presStyleIdx="0" presStyleCnt="1">
        <dgm:presLayoutVars>
          <dgm:bulletEnabled val="1"/>
        </dgm:presLayoutVars>
      </dgm:prSet>
      <dgm:spPr/>
    </dgm:pt>
    <dgm:pt modelId="{962D3D68-6903-46F2-910B-137DF2015CEB}" type="pres">
      <dgm:prSet presAssocID="{A94DC685-50C2-4257-A9B1-3807384B2E46}" presName="TwoNodes_1_text" presStyleLbl="node1" presStyleIdx="1" presStyleCnt="2">
        <dgm:presLayoutVars>
          <dgm:bulletEnabled val="1"/>
        </dgm:presLayoutVars>
      </dgm:prSet>
      <dgm:spPr/>
    </dgm:pt>
    <dgm:pt modelId="{608D1772-1980-4BF4-914D-939F55A7D5A2}" type="pres">
      <dgm:prSet presAssocID="{A94DC685-50C2-4257-A9B1-3807384B2E46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9D033A04-CC66-43F3-BE1E-4CD7C988758B}" type="presOf" srcId="{A94DC685-50C2-4257-A9B1-3807384B2E46}" destId="{183852E7-1308-4D79-B09E-DDB8A0B400F1}" srcOrd="0" destOrd="0" presId="urn:microsoft.com/office/officeart/2005/8/layout/vProcess5"/>
    <dgm:cxn modelId="{07E7A329-8B94-489E-91D2-BC25378810F4}" srcId="{A94DC685-50C2-4257-A9B1-3807384B2E46}" destId="{0E0EA5D8-80EB-4801-9776-82485E5F41A7}" srcOrd="0" destOrd="0" parTransId="{3E1D6C20-F12E-4F22-B1A9-42D995CAB17E}" sibTransId="{2BF9A78C-EFF2-4CBF-A054-5D5350503F3C}"/>
    <dgm:cxn modelId="{4FB8CF61-5710-448C-9186-7523782BBEA2}" type="presOf" srcId="{753E07A7-D2F1-4652-A03E-1DD5FF13FDAD}" destId="{608D1772-1980-4BF4-914D-939F55A7D5A2}" srcOrd="1" destOrd="0" presId="urn:microsoft.com/office/officeart/2005/8/layout/vProcess5"/>
    <dgm:cxn modelId="{40D8E4A4-EEA6-45AD-8CF4-04F8CA1FCAC7}" type="presOf" srcId="{753E07A7-D2F1-4652-A03E-1DD5FF13FDAD}" destId="{60111159-B2E5-4597-AB59-3A6FC4AC1AF2}" srcOrd="0" destOrd="0" presId="urn:microsoft.com/office/officeart/2005/8/layout/vProcess5"/>
    <dgm:cxn modelId="{774B1AEF-EBD9-49AE-8103-66103DF208B7}" type="presOf" srcId="{0E0EA5D8-80EB-4801-9776-82485E5F41A7}" destId="{A9DE4A87-1F34-4CAF-A5F2-863AD8274F2F}" srcOrd="0" destOrd="0" presId="urn:microsoft.com/office/officeart/2005/8/layout/vProcess5"/>
    <dgm:cxn modelId="{C394BEF0-B6FF-4F37-AD9A-87336D6731EF}" srcId="{A94DC685-50C2-4257-A9B1-3807384B2E46}" destId="{753E07A7-D2F1-4652-A03E-1DD5FF13FDAD}" srcOrd="1" destOrd="0" parTransId="{28732A6A-AEB2-487E-8108-76995B7E4213}" sibTransId="{0A89E912-08E8-4849-9CBC-184C7C84FAA5}"/>
    <dgm:cxn modelId="{662918F3-F672-4343-BA72-2F6ECBF0B832}" type="presOf" srcId="{2BF9A78C-EFF2-4CBF-A054-5D5350503F3C}" destId="{9E8A92A1-1531-4A33-B7ED-60CF47F864A4}" srcOrd="0" destOrd="0" presId="urn:microsoft.com/office/officeart/2005/8/layout/vProcess5"/>
    <dgm:cxn modelId="{612222FF-4C59-4292-9866-9ADD118BEC7E}" type="presOf" srcId="{0E0EA5D8-80EB-4801-9776-82485E5F41A7}" destId="{962D3D68-6903-46F2-910B-137DF2015CEB}" srcOrd="1" destOrd="0" presId="urn:microsoft.com/office/officeart/2005/8/layout/vProcess5"/>
    <dgm:cxn modelId="{56BD864D-0DD6-4905-B684-759150316336}" type="presParOf" srcId="{183852E7-1308-4D79-B09E-DDB8A0B400F1}" destId="{F6A1D9F9-5A5D-40C3-9E22-B7A509D31A95}" srcOrd="0" destOrd="0" presId="urn:microsoft.com/office/officeart/2005/8/layout/vProcess5"/>
    <dgm:cxn modelId="{318D1A03-67D2-4E34-BB40-80F82005F8D2}" type="presParOf" srcId="{183852E7-1308-4D79-B09E-DDB8A0B400F1}" destId="{A9DE4A87-1F34-4CAF-A5F2-863AD8274F2F}" srcOrd="1" destOrd="0" presId="urn:microsoft.com/office/officeart/2005/8/layout/vProcess5"/>
    <dgm:cxn modelId="{66D3ABC6-D028-4582-B6C2-F2CB20AC2CD2}" type="presParOf" srcId="{183852E7-1308-4D79-B09E-DDB8A0B400F1}" destId="{60111159-B2E5-4597-AB59-3A6FC4AC1AF2}" srcOrd="2" destOrd="0" presId="urn:microsoft.com/office/officeart/2005/8/layout/vProcess5"/>
    <dgm:cxn modelId="{170D91C3-B489-4280-BFCA-7722E5E2072B}" type="presParOf" srcId="{183852E7-1308-4D79-B09E-DDB8A0B400F1}" destId="{9E8A92A1-1531-4A33-B7ED-60CF47F864A4}" srcOrd="3" destOrd="0" presId="urn:microsoft.com/office/officeart/2005/8/layout/vProcess5"/>
    <dgm:cxn modelId="{94A285D6-7F4F-4141-9CE7-D84336CAD511}" type="presParOf" srcId="{183852E7-1308-4D79-B09E-DDB8A0B400F1}" destId="{962D3D68-6903-46F2-910B-137DF2015CEB}" srcOrd="4" destOrd="0" presId="urn:microsoft.com/office/officeart/2005/8/layout/vProcess5"/>
    <dgm:cxn modelId="{A771EC04-3A97-4B7C-87DF-2B1743752445}" type="presParOf" srcId="{183852E7-1308-4D79-B09E-DDB8A0B400F1}" destId="{608D1772-1980-4BF4-914D-939F55A7D5A2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187EEA-E131-41FD-A8F2-4BA77410D8D5}" type="doc">
      <dgm:prSet loTypeId="urn:microsoft.com/office/officeart/2005/8/layout/vList2" loCatId="list" qsTypeId="urn:microsoft.com/office/officeart/2005/8/quickstyle/simple4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82B9448F-BF5E-4F56-B505-1A235136D48A}">
      <dgm:prSet/>
      <dgm:spPr/>
      <dgm:t>
        <a:bodyPr/>
        <a:lstStyle/>
        <a:p>
          <a:r>
            <a:rPr lang="en-GB" b="0" i="0"/>
            <a:t>Realising the fact that we don’t have real competitors providing this service in the area we will fulfil the demand.</a:t>
          </a:r>
          <a:endParaRPr lang="en-GB"/>
        </a:p>
      </dgm:t>
    </dgm:pt>
    <dgm:pt modelId="{7B10C578-BE78-40E3-A6C7-C7A1CF2ADFF0}" type="parTrans" cxnId="{CF0A5139-FEA7-47E9-8BB2-8CDB39D344EE}">
      <dgm:prSet/>
      <dgm:spPr/>
      <dgm:t>
        <a:bodyPr/>
        <a:lstStyle/>
        <a:p>
          <a:endParaRPr lang="en-GB"/>
        </a:p>
      </dgm:t>
    </dgm:pt>
    <dgm:pt modelId="{327AA851-ED6B-42D5-A2C0-9B1555E5DE14}" type="sibTrans" cxnId="{CF0A5139-FEA7-47E9-8BB2-8CDB39D344EE}">
      <dgm:prSet/>
      <dgm:spPr/>
      <dgm:t>
        <a:bodyPr/>
        <a:lstStyle/>
        <a:p>
          <a:endParaRPr lang="en-GB"/>
        </a:p>
      </dgm:t>
    </dgm:pt>
    <dgm:pt modelId="{F9909A3C-274B-474C-9707-43B8B95720C7}" type="pres">
      <dgm:prSet presAssocID="{79187EEA-E131-41FD-A8F2-4BA77410D8D5}" presName="linear" presStyleCnt="0">
        <dgm:presLayoutVars>
          <dgm:animLvl val="lvl"/>
          <dgm:resizeHandles val="exact"/>
        </dgm:presLayoutVars>
      </dgm:prSet>
      <dgm:spPr/>
    </dgm:pt>
    <dgm:pt modelId="{2E9823DA-D15D-401B-8277-EB2533138F2D}" type="pres">
      <dgm:prSet presAssocID="{82B9448F-BF5E-4F56-B505-1A235136D48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F0A5139-FEA7-47E9-8BB2-8CDB39D344EE}" srcId="{79187EEA-E131-41FD-A8F2-4BA77410D8D5}" destId="{82B9448F-BF5E-4F56-B505-1A235136D48A}" srcOrd="0" destOrd="0" parTransId="{7B10C578-BE78-40E3-A6C7-C7A1CF2ADFF0}" sibTransId="{327AA851-ED6B-42D5-A2C0-9B1555E5DE14}"/>
    <dgm:cxn modelId="{1076AEA2-0499-4FE1-B357-0922600E9638}" type="presOf" srcId="{79187EEA-E131-41FD-A8F2-4BA77410D8D5}" destId="{F9909A3C-274B-474C-9707-43B8B95720C7}" srcOrd="0" destOrd="0" presId="urn:microsoft.com/office/officeart/2005/8/layout/vList2"/>
    <dgm:cxn modelId="{B4122AD5-344F-4F20-97FF-3CC6A168219A}" type="presOf" srcId="{82B9448F-BF5E-4F56-B505-1A235136D48A}" destId="{2E9823DA-D15D-401B-8277-EB2533138F2D}" srcOrd="0" destOrd="0" presId="urn:microsoft.com/office/officeart/2005/8/layout/vList2"/>
    <dgm:cxn modelId="{F76FCD8E-7D4A-4B8D-9E27-CD7391FD3D7C}" type="presParOf" srcId="{F9909A3C-274B-474C-9707-43B8B95720C7}" destId="{2E9823DA-D15D-401B-8277-EB2533138F2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69FB51C-9265-45FB-B0FB-7DDCF80F0603}" type="doc">
      <dgm:prSet loTypeId="urn:microsoft.com/office/officeart/2018/5/layout/IconLeaf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A698CC-5243-4CD7-9B8E-2FA88674E86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>
              <a:solidFill>
                <a:schemeClr val="accent2">
                  <a:lumMod val="75000"/>
                </a:schemeClr>
              </a:solidFill>
            </a:rPr>
            <a:t>Cashflow Forecast</a:t>
          </a:r>
          <a:endParaRPr lang="en-US" dirty="0">
            <a:solidFill>
              <a:schemeClr val="accent2">
                <a:lumMod val="75000"/>
              </a:schemeClr>
            </a:solidFill>
          </a:endParaRPr>
        </a:p>
      </dgm:t>
    </dgm:pt>
    <dgm:pt modelId="{9CC86FAA-1752-4B4D-88BB-D3C9E03E56BF}" type="parTrans" cxnId="{490E290B-17CD-454D-8621-6746E8F82DB4}">
      <dgm:prSet/>
      <dgm:spPr/>
      <dgm:t>
        <a:bodyPr/>
        <a:lstStyle/>
        <a:p>
          <a:endParaRPr lang="en-US"/>
        </a:p>
      </dgm:t>
    </dgm:pt>
    <dgm:pt modelId="{52D39352-086C-4A89-AC79-9AF36C7E72BA}" type="sibTrans" cxnId="{490E290B-17CD-454D-8621-6746E8F82DB4}">
      <dgm:prSet/>
      <dgm:spPr/>
      <dgm:t>
        <a:bodyPr/>
        <a:lstStyle/>
        <a:p>
          <a:endParaRPr lang="en-US"/>
        </a:p>
      </dgm:t>
    </dgm:pt>
    <dgm:pt modelId="{27992F49-8898-4716-9DE6-42F4067AC71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>
              <a:solidFill>
                <a:schemeClr val="accent5"/>
              </a:solidFill>
            </a:rPr>
            <a:t>Profit and Loss</a:t>
          </a:r>
          <a:endParaRPr lang="en-US" dirty="0">
            <a:solidFill>
              <a:schemeClr val="accent5"/>
            </a:solidFill>
          </a:endParaRPr>
        </a:p>
      </dgm:t>
    </dgm:pt>
    <dgm:pt modelId="{F16EAB07-4439-4814-93D0-4A621614B40A}" type="parTrans" cxnId="{F515B52F-F6F3-4967-892E-30646C3AB000}">
      <dgm:prSet/>
      <dgm:spPr/>
      <dgm:t>
        <a:bodyPr/>
        <a:lstStyle/>
        <a:p>
          <a:endParaRPr lang="en-US"/>
        </a:p>
      </dgm:t>
    </dgm:pt>
    <dgm:pt modelId="{DD9C1B45-159B-4EE2-9876-527F81796746}" type="sibTrans" cxnId="{F515B52F-F6F3-4967-892E-30646C3AB000}">
      <dgm:prSet/>
      <dgm:spPr/>
      <dgm:t>
        <a:bodyPr/>
        <a:lstStyle/>
        <a:p>
          <a:endParaRPr lang="en-US"/>
        </a:p>
      </dgm:t>
    </dgm:pt>
    <dgm:pt modelId="{2B237D4C-EE48-47CF-9993-9C78A4529C1E}" type="pres">
      <dgm:prSet presAssocID="{269FB51C-9265-45FB-B0FB-7DDCF80F0603}" presName="root" presStyleCnt="0">
        <dgm:presLayoutVars>
          <dgm:dir/>
          <dgm:resizeHandles val="exact"/>
        </dgm:presLayoutVars>
      </dgm:prSet>
      <dgm:spPr/>
    </dgm:pt>
    <dgm:pt modelId="{AE9D540F-E544-402C-9A25-FFD78191E802}" type="pres">
      <dgm:prSet presAssocID="{51A698CC-5243-4CD7-9B8E-2FA88674E863}" presName="compNode" presStyleCnt="0"/>
      <dgm:spPr/>
    </dgm:pt>
    <dgm:pt modelId="{F9BCD794-2B80-4911-9FB2-4798290E25CB}" type="pres">
      <dgm:prSet presAssocID="{51A698CC-5243-4CD7-9B8E-2FA88674E863}" presName="iconBgRect" presStyleLbl="bgShp" presStyleIdx="0" presStyleCnt="2" custLinFactY="73262" custLinFactNeighborX="5485" custLinFactNeighborY="100000"/>
      <dgm:spPr>
        <a:prstGeom prst="round2DiagRect">
          <a:avLst>
            <a:gd name="adj1" fmla="val 29727"/>
            <a:gd name="adj2" fmla="val 0"/>
          </a:avLst>
        </a:prstGeom>
      </dgm:spPr>
    </dgm:pt>
    <dgm:pt modelId="{A43EC42E-D28B-4FBF-A857-EB9C6B3CEE35}" type="pres">
      <dgm:prSet presAssocID="{51A698CC-5243-4CD7-9B8E-2FA88674E863}" presName="iconRect" presStyleLbl="node1" presStyleIdx="0" presStyleCnt="2" custLinFactY="122578" custLinFactNeighborX="1292" custLinFactNeighborY="200000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an with solid fill"/>
        </a:ext>
      </dgm:extLst>
    </dgm:pt>
    <dgm:pt modelId="{A578A306-EF9F-47AD-8DF6-AB254C250B63}" type="pres">
      <dgm:prSet presAssocID="{51A698CC-5243-4CD7-9B8E-2FA88674E863}" presName="spaceRect" presStyleCnt="0"/>
      <dgm:spPr/>
    </dgm:pt>
    <dgm:pt modelId="{F092778A-B86B-44F9-987B-2AA19995E81E}" type="pres">
      <dgm:prSet presAssocID="{51A698CC-5243-4CD7-9B8E-2FA88674E863}" presName="textRect" presStyleLbl="revTx" presStyleIdx="0" presStyleCnt="2">
        <dgm:presLayoutVars>
          <dgm:chMax val="1"/>
          <dgm:chPref val="1"/>
        </dgm:presLayoutVars>
      </dgm:prSet>
      <dgm:spPr/>
    </dgm:pt>
    <dgm:pt modelId="{34B2555F-1F01-4EB8-923A-9ED92087B1F4}" type="pres">
      <dgm:prSet presAssocID="{52D39352-086C-4A89-AC79-9AF36C7E72BA}" presName="sibTrans" presStyleCnt="0"/>
      <dgm:spPr/>
    </dgm:pt>
    <dgm:pt modelId="{1C5DC61B-6573-43C8-8939-A76BF0257CDE}" type="pres">
      <dgm:prSet presAssocID="{27992F49-8898-4716-9DE6-42F4067AC713}" presName="compNode" presStyleCnt="0"/>
      <dgm:spPr/>
    </dgm:pt>
    <dgm:pt modelId="{37879D89-17E0-40B6-BA6F-FDA9D44D406D}" type="pres">
      <dgm:prSet presAssocID="{27992F49-8898-4716-9DE6-42F4067AC713}" presName="iconBgRect" presStyleLbl="bgShp" presStyleIdx="1" presStyleCnt="2" custLinFactY="73262" custLinFactNeighborX="-4372" custLinFactNeighborY="100000"/>
      <dgm:spPr>
        <a:prstGeom prst="round2DiagRect">
          <a:avLst>
            <a:gd name="adj1" fmla="val 29727"/>
            <a:gd name="adj2" fmla="val 0"/>
          </a:avLst>
        </a:prstGeom>
      </dgm:spPr>
    </dgm:pt>
    <dgm:pt modelId="{38A4C3D7-7935-47F6-AC21-41A63831B676}" type="pres">
      <dgm:prSet presAssocID="{27992F49-8898-4716-9DE6-42F4067AC713}" presName="iconRect" presStyleLbl="node1" presStyleIdx="1" presStyleCnt="2" custLinFactY="132203" custLinFactNeighborX="-7168" custLinFactNeighborY="20000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9B5AB860-88E3-41BA-919B-154B74209BAB}" type="pres">
      <dgm:prSet presAssocID="{27992F49-8898-4716-9DE6-42F4067AC713}" presName="spaceRect" presStyleCnt="0"/>
      <dgm:spPr/>
    </dgm:pt>
    <dgm:pt modelId="{C6F6A8CC-316F-4A9D-A9B0-86633B07DC09}" type="pres">
      <dgm:prSet presAssocID="{27992F49-8898-4716-9DE6-42F4067AC713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490E290B-17CD-454D-8621-6746E8F82DB4}" srcId="{269FB51C-9265-45FB-B0FB-7DDCF80F0603}" destId="{51A698CC-5243-4CD7-9B8E-2FA88674E863}" srcOrd="0" destOrd="0" parTransId="{9CC86FAA-1752-4B4D-88BB-D3C9E03E56BF}" sibTransId="{52D39352-086C-4A89-AC79-9AF36C7E72BA}"/>
    <dgm:cxn modelId="{F515B52F-F6F3-4967-892E-30646C3AB000}" srcId="{269FB51C-9265-45FB-B0FB-7DDCF80F0603}" destId="{27992F49-8898-4716-9DE6-42F4067AC713}" srcOrd="1" destOrd="0" parTransId="{F16EAB07-4439-4814-93D0-4A621614B40A}" sibTransId="{DD9C1B45-159B-4EE2-9876-527F81796746}"/>
    <dgm:cxn modelId="{9114DADD-B136-4222-8A87-5849EFF46A33}" type="presOf" srcId="{27992F49-8898-4716-9DE6-42F4067AC713}" destId="{C6F6A8CC-316F-4A9D-A9B0-86633B07DC09}" srcOrd="0" destOrd="0" presId="urn:microsoft.com/office/officeart/2018/5/layout/IconLeafLabelList"/>
    <dgm:cxn modelId="{6D26DBF3-E3B7-43E3-8F22-EE2724C99AE4}" type="presOf" srcId="{269FB51C-9265-45FB-B0FB-7DDCF80F0603}" destId="{2B237D4C-EE48-47CF-9993-9C78A4529C1E}" srcOrd="0" destOrd="0" presId="urn:microsoft.com/office/officeart/2018/5/layout/IconLeafLabelList"/>
    <dgm:cxn modelId="{2E2D7AFA-1733-48A0-82A8-D4D8A644D7FC}" type="presOf" srcId="{51A698CC-5243-4CD7-9B8E-2FA88674E863}" destId="{F092778A-B86B-44F9-987B-2AA19995E81E}" srcOrd="0" destOrd="0" presId="urn:microsoft.com/office/officeart/2018/5/layout/IconLeafLabelList"/>
    <dgm:cxn modelId="{1DAE97F1-E48F-4DCE-ADBC-197CB920AA9D}" type="presParOf" srcId="{2B237D4C-EE48-47CF-9993-9C78A4529C1E}" destId="{AE9D540F-E544-402C-9A25-FFD78191E802}" srcOrd="0" destOrd="0" presId="urn:microsoft.com/office/officeart/2018/5/layout/IconLeafLabelList"/>
    <dgm:cxn modelId="{71E48B6C-8907-4D3F-8F71-9A6976972C92}" type="presParOf" srcId="{AE9D540F-E544-402C-9A25-FFD78191E802}" destId="{F9BCD794-2B80-4911-9FB2-4798290E25CB}" srcOrd="0" destOrd="0" presId="urn:microsoft.com/office/officeart/2018/5/layout/IconLeafLabelList"/>
    <dgm:cxn modelId="{DBC04A9B-190F-49B2-BF63-10D8040381B4}" type="presParOf" srcId="{AE9D540F-E544-402C-9A25-FFD78191E802}" destId="{A43EC42E-D28B-4FBF-A857-EB9C6B3CEE35}" srcOrd="1" destOrd="0" presId="urn:microsoft.com/office/officeart/2018/5/layout/IconLeafLabelList"/>
    <dgm:cxn modelId="{A07A3CEF-9CB7-4D2E-8F0B-547D3A13148A}" type="presParOf" srcId="{AE9D540F-E544-402C-9A25-FFD78191E802}" destId="{A578A306-EF9F-47AD-8DF6-AB254C250B63}" srcOrd="2" destOrd="0" presId="urn:microsoft.com/office/officeart/2018/5/layout/IconLeafLabelList"/>
    <dgm:cxn modelId="{333C9475-5A6B-45E3-AC29-FAD83985A959}" type="presParOf" srcId="{AE9D540F-E544-402C-9A25-FFD78191E802}" destId="{F092778A-B86B-44F9-987B-2AA19995E81E}" srcOrd="3" destOrd="0" presId="urn:microsoft.com/office/officeart/2018/5/layout/IconLeafLabelList"/>
    <dgm:cxn modelId="{8A88299F-E8E6-46A4-9037-C8C01917D822}" type="presParOf" srcId="{2B237D4C-EE48-47CF-9993-9C78A4529C1E}" destId="{34B2555F-1F01-4EB8-923A-9ED92087B1F4}" srcOrd="1" destOrd="0" presId="urn:microsoft.com/office/officeart/2018/5/layout/IconLeafLabelList"/>
    <dgm:cxn modelId="{4CDAFB9B-3F83-4642-8214-96C86B12D9A9}" type="presParOf" srcId="{2B237D4C-EE48-47CF-9993-9C78A4529C1E}" destId="{1C5DC61B-6573-43C8-8939-A76BF0257CDE}" srcOrd="2" destOrd="0" presId="urn:microsoft.com/office/officeart/2018/5/layout/IconLeafLabelList"/>
    <dgm:cxn modelId="{36F72F2F-5C8D-4315-AFCD-CA168973AFF3}" type="presParOf" srcId="{1C5DC61B-6573-43C8-8939-A76BF0257CDE}" destId="{37879D89-17E0-40B6-BA6F-FDA9D44D406D}" srcOrd="0" destOrd="0" presId="urn:microsoft.com/office/officeart/2018/5/layout/IconLeafLabelList"/>
    <dgm:cxn modelId="{D1DA15A7-2568-47E4-8DDE-AF5B8E230222}" type="presParOf" srcId="{1C5DC61B-6573-43C8-8939-A76BF0257CDE}" destId="{38A4C3D7-7935-47F6-AC21-41A63831B676}" srcOrd="1" destOrd="0" presId="urn:microsoft.com/office/officeart/2018/5/layout/IconLeafLabelList"/>
    <dgm:cxn modelId="{07FC3220-43C6-4148-AB9D-11A4B1F62D18}" type="presParOf" srcId="{1C5DC61B-6573-43C8-8939-A76BF0257CDE}" destId="{9B5AB860-88E3-41BA-919B-154B74209BAB}" srcOrd="2" destOrd="0" presId="urn:microsoft.com/office/officeart/2018/5/layout/IconLeafLabelList"/>
    <dgm:cxn modelId="{B12DD0E2-6AA6-4E29-99F2-D4A9E19642DC}" type="presParOf" srcId="{1C5DC61B-6573-43C8-8939-A76BF0257CDE}" destId="{C6F6A8CC-316F-4A9D-A9B0-86633B07DC0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53D91-8E5F-48DE-AAED-A0BBDD572B8A}">
      <dsp:nvSpPr>
        <dsp:cNvPr id="0" name=""/>
        <dsp:cNvSpPr/>
      </dsp:nvSpPr>
      <dsp:spPr>
        <a:xfrm>
          <a:off x="0" y="1979"/>
          <a:ext cx="4642845" cy="100310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B28B41-481D-4331-9523-5562440FC3DB}">
      <dsp:nvSpPr>
        <dsp:cNvPr id="0" name=""/>
        <dsp:cNvSpPr/>
      </dsp:nvSpPr>
      <dsp:spPr>
        <a:xfrm>
          <a:off x="303439" y="227678"/>
          <a:ext cx="551708" cy="5517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DACFE-35D7-41B7-8214-FFE6C207008C}">
      <dsp:nvSpPr>
        <dsp:cNvPr id="0" name=""/>
        <dsp:cNvSpPr/>
      </dsp:nvSpPr>
      <dsp:spPr>
        <a:xfrm>
          <a:off x="1158587" y="1979"/>
          <a:ext cx="3484257" cy="1003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62" tIns="106162" rIns="106162" bIns="106162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Title: </a:t>
          </a:r>
          <a:r>
            <a:rPr lang="en-GB" sz="2200" b="0" i="0" kern="1200" dirty="0"/>
            <a:t>A2B LTD</a:t>
          </a:r>
          <a:endParaRPr lang="en-US" sz="2200" kern="1200" dirty="0"/>
        </a:p>
      </dsp:txBody>
      <dsp:txXfrm>
        <a:off x="1158587" y="1979"/>
        <a:ext cx="3484257" cy="1003106"/>
      </dsp:txXfrm>
    </dsp:sp>
    <dsp:sp modelId="{75496FB5-3AFD-4D64-AC94-B777FF246EA1}">
      <dsp:nvSpPr>
        <dsp:cNvPr id="0" name=""/>
        <dsp:cNvSpPr/>
      </dsp:nvSpPr>
      <dsp:spPr>
        <a:xfrm>
          <a:off x="0" y="1255861"/>
          <a:ext cx="4642845" cy="100310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0BC0BA-2C5A-4FA3-9845-F848D94BA151}">
      <dsp:nvSpPr>
        <dsp:cNvPr id="0" name=""/>
        <dsp:cNvSpPr/>
      </dsp:nvSpPr>
      <dsp:spPr>
        <a:xfrm>
          <a:off x="303439" y="1481560"/>
          <a:ext cx="551708" cy="5517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F00D6F-B147-4FB1-A617-05C5B212593D}">
      <dsp:nvSpPr>
        <dsp:cNvPr id="0" name=""/>
        <dsp:cNvSpPr/>
      </dsp:nvSpPr>
      <dsp:spPr>
        <a:xfrm>
          <a:off x="1158587" y="1255861"/>
          <a:ext cx="3484257" cy="1003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62" tIns="106162" rIns="106162" bIns="106162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 dirty="0">
              <a:solidFill>
                <a:schemeClr val="accent2"/>
              </a:solidFill>
            </a:rPr>
            <a:t>Krum Marinov ID_1922542</a:t>
          </a:r>
          <a:endParaRPr lang="en-US" sz="2200" kern="1200" dirty="0">
            <a:solidFill>
              <a:schemeClr val="accent2"/>
            </a:solidFill>
          </a:endParaRPr>
        </a:p>
      </dsp:txBody>
      <dsp:txXfrm>
        <a:off x="1158587" y="1255861"/>
        <a:ext cx="3484257" cy="1003106"/>
      </dsp:txXfrm>
    </dsp:sp>
    <dsp:sp modelId="{B6D3AEC4-F675-4434-9EDF-712B69301081}">
      <dsp:nvSpPr>
        <dsp:cNvPr id="0" name=""/>
        <dsp:cNvSpPr/>
      </dsp:nvSpPr>
      <dsp:spPr>
        <a:xfrm>
          <a:off x="0" y="2509744"/>
          <a:ext cx="4642845" cy="100310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A238CA-C623-4212-A94A-306A5D5F58D0}">
      <dsp:nvSpPr>
        <dsp:cNvPr id="0" name=""/>
        <dsp:cNvSpPr/>
      </dsp:nvSpPr>
      <dsp:spPr>
        <a:xfrm>
          <a:off x="303439" y="2735443"/>
          <a:ext cx="551708" cy="5517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36A23-32FF-4061-961F-A43B5418D295}">
      <dsp:nvSpPr>
        <dsp:cNvPr id="0" name=""/>
        <dsp:cNvSpPr/>
      </dsp:nvSpPr>
      <dsp:spPr>
        <a:xfrm>
          <a:off x="1158587" y="2509744"/>
          <a:ext cx="3484257" cy="1003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62" tIns="106162" rIns="106162" bIns="106162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Group: Entrepreneurship</a:t>
          </a:r>
          <a:endParaRPr lang="en-US" sz="2200" kern="1200" dirty="0"/>
        </a:p>
      </dsp:txBody>
      <dsp:txXfrm>
        <a:off x="1158587" y="2509744"/>
        <a:ext cx="3484257" cy="1003106"/>
      </dsp:txXfrm>
    </dsp:sp>
    <dsp:sp modelId="{12B954C6-22E8-40D7-91BE-94144EE223BF}">
      <dsp:nvSpPr>
        <dsp:cNvPr id="0" name=""/>
        <dsp:cNvSpPr/>
      </dsp:nvSpPr>
      <dsp:spPr>
        <a:xfrm>
          <a:off x="0" y="3763627"/>
          <a:ext cx="4642845" cy="100310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EDA048-9132-4A1C-8AB6-A69354481F0C}">
      <dsp:nvSpPr>
        <dsp:cNvPr id="0" name=""/>
        <dsp:cNvSpPr/>
      </dsp:nvSpPr>
      <dsp:spPr>
        <a:xfrm>
          <a:off x="303439" y="3989326"/>
          <a:ext cx="551708" cy="55170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4AD967-CDAC-4690-AA8A-A90D11ACC498}">
      <dsp:nvSpPr>
        <dsp:cNvPr id="0" name=""/>
        <dsp:cNvSpPr/>
      </dsp:nvSpPr>
      <dsp:spPr>
        <a:xfrm>
          <a:off x="1158587" y="3763627"/>
          <a:ext cx="3484257" cy="1003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62" tIns="106162" rIns="106162" bIns="106162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solidFill>
                <a:schemeClr val="accent3">
                  <a:lumMod val="60000"/>
                  <a:lumOff val="40000"/>
                </a:schemeClr>
              </a:solidFill>
            </a:rPr>
            <a:t>Lecturer Name: Vasilios </a:t>
          </a:r>
          <a:r>
            <a:rPr lang="en-GB" sz="2200" kern="1200" dirty="0" err="1">
              <a:solidFill>
                <a:schemeClr val="accent3">
                  <a:lumMod val="60000"/>
                  <a:lumOff val="40000"/>
                </a:schemeClr>
              </a:solidFill>
            </a:rPr>
            <a:t>Tavlaridis</a:t>
          </a:r>
          <a:r>
            <a:rPr lang="en-GB" sz="2200" kern="1200" dirty="0">
              <a:solidFill>
                <a:schemeClr val="accent3">
                  <a:lumMod val="60000"/>
                  <a:lumOff val="40000"/>
                </a:schemeClr>
              </a:solidFill>
            </a:rPr>
            <a:t> </a:t>
          </a:r>
          <a:endParaRPr lang="en-US" sz="2200" kern="1200" dirty="0">
            <a:solidFill>
              <a:schemeClr val="accent3">
                <a:lumMod val="60000"/>
                <a:lumOff val="40000"/>
              </a:schemeClr>
            </a:solidFill>
          </a:endParaRPr>
        </a:p>
      </dsp:txBody>
      <dsp:txXfrm>
        <a:off x="1158587" y="3763627"/>
        <a:ext cx="3484257" cy="10031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E4A87-1F34-4CAF-A5F2-863AD8274F2F}">
      <dsp:nvSpPr>
        <dsp:cNvPr id="0" name=""/>
        <dsp:cNvSpPr/>
      </dsp:nvSpPr>
      <dsp:spPr>
        <a:xfrm>
          <a:off x="0" y="0"/>
          <a:ext cx="6898005" cy="15885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b="0" i="0" kern="1200" dirty="0"/>
            <a:t>Our mission is to connect our Bulgarian community who living in the UK to their families in Bulgaria! We see ourselves delivering love  to families of our customers</a:t>
          </a:r>
          <a:endParaRPr lang="en-US" sz="2000" b="1" kern="1200" dirty="0"/>
        </a:p>
      </dsp:txBody>
      <dsp:txXfrm>
        <a:off x="46526" y="46526"/>
        <a:ext cx="5256138" cy="1495475"/>
      </dsp:txXfrm>
    </dsp:sp>
    <dsp:sp modelId="{60111159-B2E5-4597-AB59-3A6FC4AC1AF2}">
      <dsp:nvSpPr>
        <dsp:cNvPr id="0" name=""/>
        <dsp:cNvSpPr/>
      </dsp:nvSpPr>
      <dsp:spPr>
        <a:xfrm>
          <a:off x="1217294" y="1941534"/>
          <a:ext cx="6898005" cy="15885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3392975"/>
                <a:satOff val="11185"/>
                <a:lumOff val="1196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3392975"/>
                <a:satOff val="11185"/>
                <a:lumOff val="1196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3392975"/>
                <a:satOff val="11185"/>
                <a:lumOff val="1196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b="0" i="0" kern="1200" dirty="0"/>
            <a:t>We like to expand our services to larger network and markets and that is our vision for the future</a:t>
          </a:r>
          <a:endParaRPr lang="en-US" sz="2000" b="1" kern="1200" dirty="0"/>
        </a:p>
      </dsp:txBody>
      <dsp:txXfrm>
        <a:off x="1263820" y="1988060"/>
        <a:ext cx="4555114" cy="1495475"/>
      </dsp:txXfrm>
    </dsp:sp>
    <dsp:sp modelId="{9E8A92A1-1531-4A33-B7ED-60CF47F864A4}">
      <dsp:nvSpPr>
        <dsp:cNvPr id="0" name=""/>
        <dsp:cNvSpPr/>
      </dsp:nvSpPr>
      <dsp:spPr>
        <a:xfrm>
          <a:off x="5865461" y="1248759"/>
          <a:ext cx="1032543" cy="103254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097783" y="1248759"/>
        <a:ext cx="567899" cy="7769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9823DA-D15D-401B-8277-EB2533138F2D}">
      <dsp:nvSpPr>
        <dsp:cNvPr id="0" name=""/>
        <dsp:cNvSpPr/>
      </dsp:nvSpPr>
      <dsp:spPr>
        <a:xfrm>
          <a:off x="0" y="300246"/>
          <a:ext cx="7202456" cy="285011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6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b="0" i="0" kern="1200"/>
            <a:t>Realising the fact that we don’t have real competitors providing this service in the area we will fulfil the demand.</a:t>
          </a:r>
          <a:endParaRPr lang="en-GB" sz="4200" kern="1200"/>
        </a:p>
      </dsp:txBody>
      <dsp:txXfrm>
        <a:off x="139131" y="439377"/>
        <a:ext cx="6924194" cy="25718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BCD794-2B80-4911-9FB2-4798290E25CB}">
      <dsp:nvSpPr>
        <dsp:cNvPr id="0" name=""/>
        <dsp:cNvSpPr/>
      </dsp:nvSpPr>
      <dsp:spPr>
        <a:xfrm>
          <a:off x="540062" y="3600403"/>
          <a:ext cx="1303875" cy="1303875"/>
        </a:xfrm>
        <a:prstGeom prst="round2DiagRect">
          <a:avLst>
            <a:gd name="adj1" fmla="val 29727"/>
            <a:gd name="adj2" fmla="val 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3EC42E-D28B-4FBF-A857-EB9C6B3CEE35}">
      <dsp:nvSpPr>
        <dsp:cNvPr id="0" name=""/>
        <dsp:cNvSpPr/>
      </dsp:nvSpPr>
      <dsp:spPr>
        <a:xfrm>
          <a:off x="756086" y="4032445"/>
          <a:ext cx="748125" cy="7481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2778A-B86B-44F9-987B-2AA19995E81E}">
      <dsp:nvSpPr>
        <dsp:cNvPr id="0" name=""/>
        <dsp:cNvSpPr/>
      </dsp:nvSpPr>
      <dsp:spPr>
        <a:xfrm>
          <a:off x="51732" y="3051284"/>
          <a:ext cx="213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>
              <a:solidFill>
                <a:schemeClr val="accent2">
                  <a:lumMod val="75000"/>
                </a:schemeClr>
              </a:solidFill>
            </a:rPr>
            <a:t>Cashflow Forecast</a:t>
          </a:r>
          <a:endParaRPr lang="en-US" sz="2400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51732" y="3051284"/>
        <a:ext cx="2137500" cy="720000"/>
      </dsp:txXfrm>
    </dsp:sp>
    <dsp:sp modelId="{37879D89-17E0-40B6-BA6F-FDA9D44D406D}">
      <dsp:nvSpPr>
        <dsp:cNvPr id="0" name=""/>
        <dsp:cNvSpPr/>
      </dsp:nvSpPr>
      <dsp:spPr>
        <a:xfrm>
          <a:off x="2923102" y="3600403"/>
          <a:ext cx="1303875" cy="1303875"/>
        </a:xfrm>
        <a:prstGeom prst="round2DiagRect">
          <a:avLst>
            <a:gd name="adj1" fmla="val 29727"/>
            <a:gd name="adj2" fmla="val 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A4C3D7-7935-47F6-AC21-41A63831B676}">
      <dsp:nvSpPr>
        <dsp:cNvPr id="0" name=""/>
        <dsp:cNvSpPr/>
      </dsp:nvSpPr>
      <dsp:spPr>
        <a:xfrm>
          <a:off x="3204357" y="4104452"/>
          <a:ext cx="748125" cy="7481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F6A8CC-316F-4A9D-A9B0-86633B07DC09}">
      <dsp:nvSpPr>
        <dsp:cNvPr id="0" name=""/>
        <dsp:cNvSpPr/>
      </dsp:nvSpPr>
      <dsp:spPr>
        <a:xfrm>
          <a:off x="2563295" y="3051284"/>
          <a:ext cx="2137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kern="1200" dirty="0">
              <a:solidFill>
                <a:schemeClr val="accent5"/>
              </a:solidFill>
            </a:rPr>
            <a:t>Profit and Loss</a:t>
          </a:r>
          <a:endParaRPr lang="en-US" sz="2400" kern="1200" dirty="0">
            <a:solidFill>
              <a:schemeClr val="accent5"/>
            </a:solidFill>
          </a:endParaRPr>
        </a:p>
      </dsp:txBody>
      <dsp:txXfrm>
        <a:off x="2563295" y="3051284"/>
        <a:ext cx="21375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089DA88B-F6C5-4B25-B3DC-8361B045063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1E780031-E4CE-4219-8EB6-4FC07C6E178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0000" y="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8" name="Rectangle 4">
            <a:extLst>
              <a:ext uri="{FF2B5EF4-FFF2-40B4-BE49-F238E27FC236}">
                <a16:creationId xmlns:a16="http://schemas.microsoft.com/office/drawing/2014/main" id="{1AE8C20E-F974-458A-906D-0AC276E78E0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370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9" name="Rectangle 5">
            <a:extLst>
              <a:ext uri="{FF2B5EF4-FFF2-40B4-BE49-F238E27FC236}">
                <a16:creationId xmlns:a16="http://schemas.microsoft.com/office/drawing/2014/main" id="{1C89438A-D51C-4258-944D-40C41187CDA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0000" y="928370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012DA0E-EF08-47EA-8FEF-FBE1362FF3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2C59EEEF-B746-450D-BEF5-040CCA07299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9D5FA796-A208-4699-831F-FDBA15FD764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0000" y="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3427938B-C8C1-49BA-B4B7-C5A0A6DE093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33425"/>
            <a:ext cx="4886325" cy="36655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>
            <a:extLst>
              <a:ext uri="{FF2B5EF4-FFF2-40B4-BE49-F238E27FC236}">
                <a16:creationId xmlns:a16="http://schemas.microsoft.com/office/drawing/2014/main" id="{68CF7F6B-A3D7-4B0D-A9CE-780E9528712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641850"/>
            <a:ext cx="5381625" cy="4398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5062" name="Rectangle 6">
            <a:extLst>
              <a:ext uri="{FF2B5EF4-FFF2-40B4-BE49-F238E27FC236}">
                <a16:creationId xmlns:a16="http://schemas.microsoft.com/office/drawing/2014/main" id="{8FD6A68E-5CC1-4936-88EE-84A12AA87FB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8370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63" name="Rectangle 7">
            <a:extLst>
              <a:ext uri="{FF2B5EF4-FFF2-40B4-BE49-F238E27FC236}">
                <a16:creationId xmlns:a16="http://schemas.microsoft.com/office/drawing/2014/main" id="{D0E76932-663A-4696-A356-E4A043CA72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0000" y="928370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1D72F3E-2662-4F08-800D-A9B691394B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781C7D72-1E22-4214-8808-E7029F35F7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229B351-2FAE-452C-865E-6A0936AB8154}" type="slidenum">
              <a:rPr lang="en-US" altLang="en-US" smtClean="0"/>
              <a:pPr/>
              <a:t>6</a:t>
            </a:fld>
            <a:endParaRPr lang="en-US" altLang="en-US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0A8D8873-72C0-496E-B8FF-10ECA6F279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E7D7782B-61B9-4609-986D-B3783031FB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2F948DE2-14E3-4394-8FA3-069EE477CD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295206F-98BB-45CD-9703-5728E0096C17}" type="slidenum">
              <a:rPr lang="en-US" altLang="en-US" smtClean="0"/>
              <a:pPr/>
              <a:t>9</a:t>
            </a:fld>
            <a:endParaRPr lang="en-US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0D409682-F574-476A-8598-F77ABCD42F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03B5900F-E083-42DA-9B50-693893D38D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080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D3F40424-C537-46B9-B5F7-1E3A9FC707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7BE0419-F547-451D-8356-62D4D9061119}" type="slidenum">
              <a:rPr lang="en-US" altLang="en-US" smtClean="0"/>
              <a:pPr/>
              <a:t>11</a:t>
            </a:fld>
            <a:endParaRPr lang="en-US" altLang="en-U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23709ACE-9C93-46C3-B1E0-9A041C48FD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90AF224B-F6B2-41B8-BCA9-11A3D8FDEE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9325D9-C7C0-42EB-AEBB-E19A63C4F488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pPr>
              <a:defRPr/>
            </a:pPr>
            <a:fld id="{2F733F99-5C49-4C7A-AF84-B7546E8A6B5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6852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B12514-B2BD-43EE-BCBD-7E23DB886ACD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94249-8463-4BC8-8578-8F2970A0B96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4851672"/>
      </p:ext>
    </p:extLst>
  </p:cSld>
  <p:clrMapOvr>
    <a:masterClrMapping/>
  </p:clrMapOvr>
  <p:hf sldNum="0"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B73E60-0876-4F4A-8F82-84A1B1823F5C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7A0D0-E8BB-4015-B311-33B1E3A1E81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9634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B12514-B2BD-43EE-BCBD-7E23DB886ACD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94249-8463-4BC8-8578-8F2970A0B96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042666"/>
      </p:ext>
    </p:extLst>
  </p:cSld>
  <p:clrMapOvr>
    <a:masterClrMapping/>
  </p:clrMapOvr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B12514-B2BD-43EE-BCBD-7E23DB886ACD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94249-8463-4BC8-8578-8F2970A0B96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902939"/>
      </p:ext>
    </p:extLst>
  </p:cSld>
  <p:clrMapOvr>
    <a:masterClrMapping/>
  </p:clrMapOvr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22D1C0-EA1F-4F8B-8785-B07BF54BD0F9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DFD50-638D-4B7D-8CA4-BA6FE506198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4624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C9B511-EA7C-47B7-97E3-4B5B1A80CF69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5821EE-AFC6-47E5-BF66-66E4B21DAC7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6757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B12514-B2BD-43EE-BCBD-7E23DB886ACD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94249-8463-4BC8-8578-8F2970A0B96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610368"/>
      </p:ext>
    </p:extLst>
  </p:cSld>
  <p:clrMapOvr>
    <a:masterClrMapping/>
  </p:clrMapOvr>
  <p:hf sldNum="0"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59B12514-B2BD-43EE-BCBD-7E23DB886ACD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94249-8463-4BC8-8578-8F2970A0B96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3367213"/>
      </p:ext>
    </p:extLst>
  </p:cSld>
  <p:clrMapOvr>
    <a:masterClrMapping/>
  </p:clrMapOvr>
  <p:hf sldNum="0"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B12514-B2BD-43EE-BCBD-7E23DB886ACD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94249-8463-4BC8-8578-8F2970A0B96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3705404"/>
      </p:ext>
    </p:extLst>
  </p:cSld>
  <p:clrMapOvr>
    <a:masterClrMapping/>
  </p:clrMapOvr>
  <p:hf sldNum="0"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B12514-B2BD-43EE-BCBD-7E23DB886ACD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94249-8463-4BC8-8578-8F2970A0B96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2773463"/>
      </p:ext>
    </p:extLst>
  </p:cSld>
  <p:clrMapOvr>
    <a:masterClrMapping/>
  </p:clrMapOvr>
  <p:hf sldNum="0"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B12514-B2BD-43EE-BCBD-7E23DB886ACD}" type="datetime1">
              <a:rPr lang="en-GB" altLang="en-US" smtClean="0"/>
              <a:pPr>
                <a:defRPr/>
              </a:pPr>
              <a:t>18/11/2021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9394249-8463-4BC8-8578-8F2970A0B96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443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9" r:id="rId1"/>
    <p:sldLayoutId id="2147484380" r:id="rId2"/>
    <p:sldLayoutId id="2147484381" r:id="rId3"/>
    <p:sldLayoutId id="2147484382" r:id="rId4"/>
    <p:sldLayoutId id="2147484383" r:id="rId5"/>
    <p:sldLayoutId id="2147484384" r:id="rId6"/>
    <p:sldLayoutId id="2147484385" r:id="rId7"/>
    <p:sldLayoutId id="2147484386" r:id="rId8"/>
    <p:sldLayoutId id="2147484387" r:id="rId9"/>
    <p:sldLayoutId id="2147484388" r:id="rId10"/>
    <p:sldLayoutId id="2147484389" r:id="rId11"/>
  </p:sldLayoutIdLst>
  <p:hf sldNum="0"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290460&amp;picture=questions-amp-answer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8DA32E8A-5DB2-4AA4-AA5A-9D6420CF5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1495" y="941424"/>
            <a:ext cx="2282922" cy="4768713"/>
          </a:xfrm>
        </p:spPr>
        <p:txBody>
          <a:bodyPr>
            <a:normAutofit/>
          </a:bodyPr>
          <a:lstStyle/>
          <a:p>
            <a:r>
              <a:rPr lang="en-GB" altLang="en-US" b="1" dirty="0">
                <a:solidFill>
                  <a:srgbClr val="FFFFFF"/>
                </a:solidFill>
              </a:rPr>
              <a:t>BUSINESS PLAN</a:t>
            </a:r>
          </a:p>
        </p:txBody>
      </p:sp>
      <p:graphicFrame>
        <p:nvGraphicFramePr>
          <p:cNvPr id="6149" name="Subtitle 2">
            <a:extLst>
              <a:ext uri="{FF2B5EF4-FFF2-40B4-BE49-F238E27FC236}">
                <a16:creationId xmlns:a16="http://schemas.microsoft.com/office/drawing/2014/main" id="{11D7564E-094D-489F-B6D0-05D6E8D7BB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0180020"/>
              </p:ext>
            </p:extLst>
          </p:nvPr>
        </p:nvGraphicFramePr>
        <p:xfrm>
          <a:off x="705483" y="941424"/>
          <a:ext cx="4642845" cy="4768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3C4ED957-70C4-4193-9704-20CE8D99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656" y="764373"/>
            <a:ext cx="6336704" cy="1021566"/>
          </a:xfrm>
        </p:spPr>
        <p:txBody>
          <a:bodyPr/>
          <a:lstStyle/>
          <a:p>
            <a:pPr algn="ctr"/>
            <a:r>
              <a:rPr lang="en-GB" b="1" i="0" dirty="0">
                <a:solidFill>
                  <a:schemeClr val="accent1">
                    <a:lumMod val="75000"/>
                  </a:schemeClr>
                </a:solidFill>
              </a:rPr>
              <a:t>A2B LTD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8" name="Picture 4" descr="✓ Vector parcel and mail delivery service and tracking app illustration,  Smartphone with yellow delivery truck, map of the parcel route on the  screen premium vector in Adobe Illustrator ai ( .ai )">
            <a:extLst>
              <a:ext uri="{FF2B5EF4-FFF2-40B4-BE49-F238E27FC236}">
                <a16:creationId xmlns:a16="http://schemas.microsoft.com/office/drawing/2014/main" id="{AC2F38B0-B04E-42A6-98B8-F53094E642AB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0" y="3197421"/>
            <a:ext cx="3908425" cy="288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08E9342-90B4-4AFC-9B57-13C06936AFD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2100263"/>
            <a:ext cx="3213100" cy="8239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en-US" sz="2000" dirty="0"/>
            </a:br>
            <a:r>
              <a:rPr lang="en-US" b="1" dirty="0">
                <a:solidFill>
                  <a:schemeClr val="accent4"/>
                </a:solidFill>
              </a:rPr>
              <a:t>Our</a:t>
            </a:r>
            <a:r>
              <a:rPr lang="en-US" sz="2000" b="1" dirty="0"/>
              <a:t> </a:t>
            </a:r>
            <a:r>
              <a:rPr lang="en-US" sz="1800" b="1" dirty="0">
                <a:solidFill>
                  <a:schemeClr val="accent4"/>
                </a:solidFill>
              </a:rPr>
              <a:t>Logo</a:t>
            </a:r>
            <a:r>
              <a:rPr lang="en-US" sz="1800" b="1" dirty="0"/>
              <a:t> </a:t>
            </a:r>
            <a:endParaRPr lang="en-GB" b="1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C82786E-CA0F-4BD2-BE3E-05EBE2E99E7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462588" y="2184400"/>
            <a:ext cx="3681412" cy="823913"/>
          </a:xfrm>
        </p:spPr>
        <p:txBody>
          <a:bodyPr>
            <a:normAutofit/>
          </a:bodyPr>
          <a:lstStyle/>
          <a:p>
            <a:r>
              <a:rPr lang="en-GB" sz="4000" b="0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</a:rPr>
              <a:t>Who am I</a:t>
            </a:r>
            <a:endParaRPr lang="en-GB" sz="4000" b="1" dirty="0">
              <a:solidFill>
                <a:schemeClr val="accent1"/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0B6499F-BDEB-406F-849E-A1588A37FEF0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5235575" y="3132138"/>
            <a:ext cx="3908425" cy="313213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15 years experience in international delivery services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Expertise in most of the transport business jobs - from delivery driver to operation manager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478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D6EDB49-211E-499D-9A08-6C5FF3D06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F9F37E-D3CF-4F3D-96C2-25307819D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FFF17D-767C-40E7-8C89-962F1F54B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498" y="638508"/>
            <a:ext cx="8179004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69F39E1-619D-4D9E-8823-8BD8CC320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2653" y="865667"/>
            <a:ext cx="7838694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C53F47-DF50-454F-A5A6-6B969748D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6097" y="1030259"/>
            <a:ext cx="7591806" cy="4059936"/>
          </a:xfrm>
          <a:prstGeom prst="rect">
            <a:avLst/>
          </a:prstGeom>
          <a:noFill/>
          <a:ln>
            <a:solidFill>
              <a:srgbClr val="45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18E55D-36FB-4996-A2DC-CF44FEC73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651" y="1101718"/>
            <a:ext cx="7054418" cy="1002990"/>
          </a:xfrm>
        </p:spPr>
        <p:txBody>
          <a:bodyPr anchor="ctr">
            <a:normAutofit/>
          </a:bodyPr>
          <a:lstStyle/>
          <a:p>
            <a:r>
              <a:rPr lang="en-GB" altLang="en-US" b="1" dirty="0">
                <a:solidFill>
                  <a:schemeClr val="accent2"/>
                </a:solidFill>
              </a:rPr>
              <a:t>Company Overview 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999CB5-1D48-4D4F-BDED-16E4BDD26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684" y="2464991"/>
            <a:ext cx="7054418" cy="2403571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b="0" i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A2B LTD is an transport company operating mainly in the parcels deliveries, however we are happy to help and deliver your pallets and kitchen appliances too</a:t>
            </a:r>
          </a:p>
          <a:p>
            <a:pPr>
              <a:lnSpc>
                <a:spcPct val="110000"/>
              </a:lnSpc>
            </a:pPr>
            <a:r>
              <a:rPr lang="en-GB" b="0" i="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</a:rPr>
              <a:t>Our services are on-time, safely, trackable high-standard deliveries with affordable prices! We deliver goods from UK to Bulgaria and back!</a:t>
            </a:r>
          </a:p>
          <a:p>
            <a:pPr>
              <a:lnSpc>
                <a:spcPct val="110000"/>
              </a:lnSpc>
            </a:pPr>
            <a:endParaRPr lang="en-GB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A26901A-BC62-4A3A-A07A-65E1F3DDD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921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CC205-3927-4E78-8EEC-F196F91F2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1700" y="764373"/>
            <a:ext cx="6457950" cy="129302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Mission and Vision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DBFFBFB8-2D32-4328-BEA5-15A0E31F8F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9118264"/>
              </p:ext>
            </p:extLst>
          </p:nvPr>
        </p:nvGraphicFramePr>
        <p:xfrm>
          <a:off x="514350" y="2441051"/>
          <a:ext cx="81153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217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6F473-5321-4112-80BD-231DD142A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620688"/>
            <a:ext cx="6571343" cy="1049235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Target market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876CC-03D2-4B19-96F1-8A7EA7E97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0" i="0" dirty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Our target are shipping customers mainly Bulgarians who living in Coventry and surrounding areas. They need to send and receive parcels and gifts to and from their families!</a:t>
            </a:r>
            <a:endParaRPr lang="en-GB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901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7BEFDA1A-2A01-4C29-A5D0-AE6F050D07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17FD20E5-30AF-47B9-9256-2E8E904CBB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314" name="Rectangle 2">
            <a:extLst>
              <a:ext uri="{FF2B5EF4-FFF2-40B4-BE49-F238E27FC236}">
                <a16:creationId xmlns:a16="http://schemas.microsoft.com/office/drawing/2014/main" id="{303000FE-B433-4217-A7E9-C8D1C7766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4" y="804519"/>
            <a:ext cx="7202456" cy="104923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chemeClr val="accent1"/>
                </a:solidFill>
              </a:rPr>
              <a:t>Market Research </a:t>
            </a:r>
            <a:endParaRPr lang="en-GB" altLang="en-US" b="1" dirty="0">
              <a:solidFill>
                <a:schemeClr val="accent1"/>
              </a:solidFill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279D3810-B86F-4009-84EC-DE0FEABD6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C33612A4-0B77-4479-B2AA-F17859955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078A367A-3E83-4B48-A0F7-43FBE3332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8" name="Content Placeholder 2">
            <a:extLst>
              <a:ext uri="{FF2B5EF4-FFF2-40B4-BE49-F238E27FC236}">
                <a16:creationId xmlns:a16="http://schemas.microsoft.com/office/drawing/2014/main" id="{5C459783-629F-4660-924E-EC6A95F05E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7290596"/>
              </p:ext>
            </p:extLst>
          </p:nvPr>
        </p:nvGraphicFramePr>
        <p:xfrm>
          <a:off x="1088684" y="2015732"/>
          <a:ext cx="7202456" cy="3450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0075745-2871-4EFE-AB1D-91ED13912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2CDF2F-FB32-4A37-83F8-583435460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6994" y="967819"/>
            <a:ext cx="2386803" cy="431114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Pestel analysis</a:t>
            </a:r>
            <a:br>
              <a:rPr lang="en-GB" dirty="0">
                <a:solidFill>
                  <a:srgbClr val="000001"/>
                </a:solidFill>
              </a:rPr>
            </a:br>
            <a:endParaRPr lang="en-GB" dirty="0">
              <a:solidFill>
                <a:srgbClr val="000001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8B6FE07-47DE-47F7-9986-CC53D02A1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4177" y="482171"/>
            <a:ext cx="4836825" cy="5149101"/>
            <a:chOff x="632237" y="482171"/>
            <a:chExt cx="6104331" cy="514910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AA43B76-48ED-448F-9C72-FBD176BAB3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226084B-1196-4F23-8CCF-F02F4D46E0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DE442CB-3821-45ED-8A24-25846C0B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66993" y="807995"/>
            <a:ext cx="2386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B84E9C1-D82D-4069-AD26-92280768DA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9853" y="977965"/>
            <a:ext cx="4080540" cy="4135339"/>
          </a:xfrm>
          <a:prstGeom prst="rect">
            <a:avLst/>
          </a:prstGeom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886CB00-0B4D-464B-8ED8-6028A4689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47B8F6D-15DD-492D-9776-DF8BEF3EC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82E6E3BE-D2A7-4C06-9F5F-BD1941175F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7995072"/>
              </p:ext>
            </p:extLst>
          </p:nvPr>
        </p:nvGraphicFramePr>
        <p:xfrm>
          <a:off x="755576" y="908720"/>
          <a:ext cx="4248472" cy="442796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1946">
                  <a:extLst>
                    <a:ext uri="{9D8B030D-6E8A-4147-A177-3AD203B41FA5}">
                      <a16:colId xmlns:a16="http://schemas.microsoft.com/office/drawing/2014/main" val="4129209321"/>
                    </a:ext>
                  </a:extLst>
                </a:gridCol>
                <a:gridCol w="3516526">
                  <a:extLst>
                    <a:ext uri="{9D8B030D-6E8A-4147-A177-3AD203B41FA5}">
                      <a16:colId xmlns:a16="http://schemas.microsoft.com/office/drawing/2014/main" val="678919404"/>
                    </a:ext>
                  </a:extLst>
                </a:gridCol>
              </a:tblGrid>
              <a:tr h="713902">
                <a:tc>
                  <a:txBody>
                    <a:bodyPr/>
                    <a:lstStyle/>
                    <a:p>
                      <a:pPr algn="ctr"/>
                      <a:r>
                        <a:rPr lang="en-GB" sz="1800" b="1"/>
                        <a:t>P</a:t>
                      </a:r>
                    </a:p>
                  </a:txBody>
                  <a:tcPr marL="118867" marR="118867" marT="59433" marB="59433"/>
                </a:tc>
                <a:tc>
                  <a:txBody>
                    <a:bodyPr/>
                    <a:lstStyle/>
                    <a:p>
                      <a:r>
                        <a:rPr lang="en-GB" sz="23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Brexit</a:t>
                      </a:r>
                      <a:endParaRPr lang="en-GB" sz="1800" b="0" dirty="0"/>
                    </a:p>
                  </a:txBody>
                  <a:tcPr marL="118867" marR="118867" marT="59433" marB="59433"/>
                </a:tc>
                <a:extLst>
                  <a:ext uri="{0D108BD9-81ED-4DB2-BD59-A6C34878D82A}">
                    <a16:rowId xmlns:a16="http://schemas.microsoft.com/office/drawing/2014/main" val="3776899989"/>
                  </a:ext>
                </a:extLst>
              </a:tr>
              <a:tr h="84156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accent1"/>
                          </a:solidFill>
                        </a:rPr>
                        <a:t>E</a:t>
                      </a:r>
                    </a:p>
                  </a:txBody>
                  <a:tcPr marL="118867" marR="118867" marT="59433" marB="59433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2400" b="1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Brexit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2400" b="1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Covid</a:t>
                      </a:r>
                      <a:endParaRPr lang="en-GB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118867" marR="118867" marT="59433" marB="59433"/>
                </a:tc>
                <a:extLst>
                  <a:ext uri="{0D108BD9-81ED-4DB2-BD59-A6C34878D82A}">
                    <a16:rowId xmlns:a16="http://schemas.microsoft.com/office/drawing/2014/main" val="4052895410"/>
                  </a:ext>
                </a:extLst>
              </a:tr>
              <a:tr h="84156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accent5"/>
                          </a:solidFill>
                        </a:rPr>
                        <a:t>S</a:t>
                      </a:r>
                    </a:p>
                  </a:txBody>
                  <a:tcPr marL="118867" marR="118867" marT="59433" marB="59433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2400" b="1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Immigration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2400" b="1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Migration</a:t>
                      </a:r>
                      <a:endParaRPr lang="en-GB" sz="20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118867" marR="118867" marT="59433" marB="59433"/>
                </a:tc>
                <a:extLst>
                  <a:ext uri="{0D108BD9-81ED-4DB2-BD59-A6C34878D82A}">
                    <a16:rowId xmlns:a16="http://schemas.microsoft.com/office/drawing/2014/main" val="262849337"/>
                  </a:ext>
                </a:extLst>
              </a:tr>
              <a:tr h="50038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accent2"/>
                          </a:solidFill>
                        </a:rPr>
                        <a:t>T</a:t>
                      </a:r>
                    </a:p>
                  </a:txBody>
                  <a:tcPr marL="118867" marR="118867" marT="59433" marB="59433"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en-GB" sz="2300" b="1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Own platform</a:t>
                      </a:r>
                      <a:endParaRPr lang="en-GB" sz="18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118867" marR="118867" marT="59433" marB="59433"/>
                </a:tc>
                <a:extLst>
                  <a:ext uri="{0D108BD9-81ED-4DB2-BD59-A6C34878D82A}">
                    <a16:rowId xmlns:a16="http://schemas.microsoft.com/office/drawing/2014/main" val="3459296949"/>
                  </a:ext>
                </a:extLst>
              </a:tr>
              <a:tr h="63863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E</a:t>
                      </a:r>
                    </a:p>
                  </a:txBody>
                  <a:tcPr marL="118867" marR="118867" marT="59433" marB="59433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</a:rPr>
                        <a:t>Low emissions regulations</a:t>
                      </a:r>
                    </a:p>
                  </a:txBody>
                  <a:tcPr marL="118867" marR="118867" marT="59433" marB="59433"/>
                </a:tc>
                <a:extLst>
                  <a:ext uri="{0D108BD9-81ED-4DB2-BD59-A6C34878D82A}">
                    <a16:rowId xmlns:a16="http://schemas.microsoft.com/office/drawing/2014/main" val="1259001408"/>
                  </a:ext>
                </a:extLst>
              </a:tr>
              <a:tr h="78443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C00000"/>
                          </a:solidFill>
                        </a:rPr>
                        <a:t>L</a:t>
                      </a:r>
                    </a:p>
                  </a:txBody>
                  <a:tcPr marL="118867" marR="118867" marT="59433" marB="59433"/>
                </a:tc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en-GB" sz="2300" b="1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New taxation policy</a:t>
                      </a:r>
                      <a:endParaRPr lang="en-GB" sz="18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118867" marR="118867" marT="59433" marB="59433"/>
                </a:tc>
                <a:extLst>
                  <a:ext uri="{0D108BD9-81ED-4DB2-BD59-A6C34878D82A}">
                    <a16:rowId xmlns:a16="http://schemas.microsoft.com/office/drawing/2014/main" val="956075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6419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075745-2871-4EFE-AB1D-91ED13912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C02649-DEFD-42A0-AB55-41AC82CF5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6994" y="967819"/>
            <a:ext cx="2386803" cy="4311140"/>
          </a:xfrm>
        </p:spPr>
        <p:txBody>
          <a:bodyPr>
            <a:normAutofit/>
          </a:bodyPr>
          <a:lstStyle/>
          <a:p>
            <a:r>
              <a:rPr lang="en-GB" altLang="en-US" b="1">
                <a:solidFill>
                  <a:srgbClr val="000001"/>
                </a:solidFill>
              </a:rPr>
              <a:t>SWOT Analysis </a:t>
            </a:r>
            <a:endParaRPr lang="en-GB">
              <a:solidFill>
                <a:srgbClr val="000001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8B6FE07-47DE-47F7-9986-CC53D02A1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4177" y="482171"/>
            <a:ext cx="4836825" cy="5149101"/>
            <a:chOff x="632237" y="482171"/>
            <a:chExt cx="6104331" cy="5149101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AA43B76-48ED-448F-9C72-FBD176BAB3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226084B-1196-4F23-8CCF-F02F4D46E0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DE442CB-3821-45ED-8A24-25846C0B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66993" y="807995"/>
            <a:ext cx="2386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B84E9C1-D82D-4069-AD26-92280768DA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9853" y="977965"/>
            <a:ext cx="4080540" cy="4135339"/>
          </a:xfrm>
          <a:prstGeom prst="rect">
            <a:avLst/>
          </a:prstGeom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886CB00-0B4D-464B-8ED8-6028A4689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47B8F6D-15DD-492D-9776-DF8BEF3EC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C477A230-690D-43C2-B078-D2B49392DF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620274"/>
              </p:ext>
            </p:extLst>
          </p:nvPr>
        </p:nvGraphicFramePr>
        <p:xfrm>
          <a:off x="839853" y="1226728"/>
          <a:ext cx="3876163" cy="3751970"/>
        </p:xfrm>
        <a:graphic>
          <a:graphicData uri="http://schemas.openxmlformats.org/drawingml/2006/table">
            <a:tbl>
              <a:tblPr firstRow="1" bandRow="1">
                <a:solidFill>
                  <a:srgbClr val="F7F7F7"/>
                </a:solidFill>
                <a:tableStyleId>{5C22544A-7EE6-4342-B048-85BDC9FD1C3A}</a:tableStyleId>
              </a:tblPr>
              <a:tblGrid>
                <a:gridCol w="248166">
                  <a:extLst>
                    <a:ext uri="{9D8B030D-6E8A-4147-A177-3AD203B41FA5}">
                      <a16:colId xmlns:a16="http://schemas.microsoft.com/office/drawing/2014/main" val="563991180"/>
                    </a:ext>
                  </a:extLst>
                </a:gridCol>
                <a:gridCol w="3627997">
                  <a:extLst>
                    <a:ext uri="{9D8B030D-6E8A-4147-A177-3AD203B41FA5}">
                      <a16:colId xmlns:a16="http://schemas.microsoft.com/office/drawing/2014/main" val="2563015414"/>
                    </a:ext>
                  </a:extLst>
                </a:gridCol>
              </a:tblGrid>
              <a:tr h="984455">
                <a:tc>
                  <a:txBody>
                    <a:bodyPr/>
                    <a:lstStyle/>
                    <a:p>
                      <a:pPr algn="ctr"/>
                      <a:r>
                        <a:rPr lang="en-GB" sz="1400" b="1" cap="all" spc="60" dirty="0">
                          <a:solidFill>
                            <a:schemeClr val="accent1"/>
                          </a:solidFill>
                        </a:rPr>
                        <a:t>S</a:t>
                      </a:r>
                    </a:p>
                  </a:txBody>
                  <a:tcPr marL="105856" marR="105856" marT="105856" marB="10585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1200" b="1" i="0" kern="1200" cap="all" spc="6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Experience</a:t>
                      </a:r>
                    </a:p>
                    <a:p>
                      <a:pPr marL="285750" indent="-285750">
                        <a:lnSpc>
                          <a:spcPct val="2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GB" sz="1200" b="1" i="0" kern="1200" cap="all" spc="6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newest </a:t>
                      </a:r>
                      <a:r>
                        <a:rPr lang="en-GB" sz="1200" b="1" i="0" kern="1200" cap="all" spc="6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vechicles</a:t>
                      </a:r>
                      <a:endParaRPr lang="en-GB" sz="1200" b="1" i="0" kern="1200" cap="all" spc="6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1200" b="1" i="0" kern="1200" cap="all" spc="6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online platform for order tracking or book a delivery</a:t>
                      </a:r>
                      <a:endParaRPr lang="en-GB" sz="1200" b="1" cap="all" spc="6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5856" marR="105856" marT="105856" marB="10585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334595"/>
                  </a:ext>
                </a:extLst>
              </a:tr>
              <a:tr h="666508">
                <a:tc>
                  <a:txBody>
                    <a:bodyPr/>
                    <a:lstStyle/>
                    <a:p>
                      <a:pPr algn="ctr"/>
                      <a:r>
                        <a:rPr lang="en-GB" sz="1400" cap="none" spc="0" dirty="0">
                          <a:solidFill>
                            <a:srgbClr val="FF0000"/>
                          </a:solidFill>
                        </a:rPr>
                        <a:t>W</a:t>
                      </a:r>
                    </a:p>
                  </a:txBody>
                  <a:tcPr marL="70571" marR="70571" marT="35285" marB="7057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1400" b="1" cap="none" spc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400" b="1" i="0" kern="120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Lack of branches and network</a:t>
                      </a:r>
                    </a:p>
                    <a:p>
                      <a:pPr marL="285750" indent="-285750">
                        <a:lnSpc>
                          <a:spcPct val="2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GB" sz="1400" b="1" i="0" kern="120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Employee turnover</a:t>
                      </a:r>
                      <a:endParaRPr lang="en-GB" sz="1400" b="1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0571" marR="70571" marT="35285" marB="7057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245961"/>
                  </a:ext>
                </a:extLst>
              </a:tr>
              <a:tr h="984863">
                <a:tc>
                  <a:txBody>
                    <a:bodyPr/>
                    <a:lstStyle/>
                    <a:p>
                      <a:pPr algn="ctr"/>
                      <a:r>
                        <a:rPr lang="en-GB" sz="1400" cap="none" spc="0" dirty="0">
                          <a:solidFill>
                            <a:srgbClr val="7030A0"/>
                          </a:solidFill>
                        </a:rPr>
                        <a:t>O</a:t>
                      </a:r>
                    </a:p>
                  </a:txBody>
                  <a:tcPr marL="70571" marR="70571" marT="35285" marB="7057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GB" sz="1400" b="1" i="0" kern="120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Brexit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GB" sz="1400" b="1" i="0" kern="120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Covid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GB" sz="1400" b="1" i="0" kern="120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High demand</a:t>
                      </a:r>
                      <a:endParaRPr lang="en-GB" sz="1400" b="1" cap="none" spc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0571" marR="70571" marT="35285" marB="7057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1282624"/>
                  </a:ext>
                </a:extLst>
              </a:tr>
              <a:tr h="886907">
                <a:tc>
                  <a:txBody>
                    <a:bodyPr/>
                    <a:lstStyle/>
                    <a:p>
                      <a:pPr algn="ctr"/>
                      <a:r>
                        <a:rPr lang="en-GB" sz="1400" cap="none" spc="0" dirty="0">
                          <a:solidFill>
                            <a:schemeClr val="accent5"/>
                          </a:solidFill>
                        </a:rPr>
                        <a:t>T</a:t>
                      </a:r>
                    </a:p>
                  </a:txBody>
                  <a:tcPr marL="70571" marR="70571" marT="35285" marB="7057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2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GB" sz="1400" b="1" i="0" kern="120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Market is floated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GB" sz="1400" b="1" i="0" kern="120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Brexit </a:t>
                      </a:r>
                    </a:p>
                  </a:txBody>
                  <a:tcPr marL="70571" marR="70571" marT="35285" marB="7057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497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7817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7410" name="Rectangle 2">
            <a:extLst>
              <a:ext uri="{FF2B5EF4-FFF2-40B4-BE49-F238E27FC236}">
                <a16:creationId xmlns:a16="http://schemas.microsoft.com/office/drawing/2014/main" id="{3C57A816-DA6E-43EA-9333-A17584929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684" y="2303047"/>
            <a:ext cx="2454070" cy="2674198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sz="2700" b="1"/>
              <a:t>Marketing strategy</a:t>
            </a: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8684" y="2146542"/>
            <a:ext cx="245407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7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685" y="3122496"/>
            <a:ext cx="264761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D31583F-7AE5-44BA-B868-207E429D6E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6676958"/>
              </p:ext>
            </p:extLst>
          </p:nvPr>
        </p:nvGraphicFramePr>
        <p:xfrm>
          <a:off x="3635896" y="2757096"/>
          <a:ext cx="4896544" cy="210512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367560419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5924264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70671042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1041968991"/>
                    </a:ext>
                  </a:extLst>
                </a:gridCol>
              </a:tblGrid>
              <a:tr h="341411">
                <a:tc>
                  <a:txBody>
                    <a:bodyPr/>
                    <a:lstStyle/>
                    <a:p>
                      <a:r>
                        <a:rPr lang="en-GB" sz="1500"/>
                        <a:t>PRODUCT</a:t>
                      </a:r>
                    </a:p>
                  </a:txBody>
                  <a:tcPr marL="74639" marR="74639" marT="38600" marB="38600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PRICE</a:t>
                      </a:r>
                    </a:p>
                  </a:txBody>
                  <a:tcPr marL="74639" marR="74639" marT="38600" marB="38600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PLACE</a:t>
                      </a:r>
                    </a:p>
                  </a:txBody>
                  <a:tcPr marL="74639" marR="74639" marT="38600" marB="38600"/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PROMOTION</a:t>
                      </a:r>
                    </a:p>
                  </a:txBody>
                  <a:tcPr marL="74639" marR="74639" marT="38600" marB="38600"/>
                </a:tc>
                <a:extLst>
                  <a:ext uri="{0D108BD9-81ED-4DB2-BD59-A6C34878D82A}">
                    <a16:rowId xmlns:a16="http://schemas.microsoft.com/office/drawing/2014/main" val="196810053"/>
                  </a:ext>
                </a:extLst>
              </a:tr>
              <a:tr h="388036">
                <a:tc>
                  <a:txBody>
                    <a:bodyPr/>
                    <a:lstStyle/>
                    <a:p>
                      <a:r>
                        <a:rPr lang="en-GB" sz="1500" b="1" dirty="0"/>
                        <a:t>High-end</a:t>
                      </a:r>
                      <a:r>
                        <a:rPr lang="en-GB" sz="1500" dirty="0"/>
                        <a:t> </a:t>
                      </a:r>
                      <a:r>
                        <a:rPr lang="en-GB" sz="1500" b="1" dirty="0"/>
                        <a:t>service </a:t>
                      </a:r>
                    </a:p>
                    <a:p>
                      <a:r>
                        <a:rPr lang="en-GB" sz="1500" b="1" dirty="0"/>
                        <a:t>Delivering to the industry highest standards </a:t>
                      </a:r>
                    </a:p>
                  </a:txBody>
                  <a:tcPr marL="74639" marR="74639" marT="38600" marB="38600"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Affordable prices!</a:t>
                      </a:r>
                    </a:p>
                    <a:p>
                      <a:r>
                        <a:rPr lang="en-GB" sz="1400" b="1" dirty="0"/>
                        <a:t>We are not the cheapest but we are the best!</a:t>
                      </a:r>
                    </a:p>
                  </a:txBody>
                  <a:tcPr marL="74639" marR="74639" marT="38600" marB="38600"/>
                </a:tc>
                <a:tc>
                  <a:txBody>
                    <a:bodyPr/>
                    <a:lstStyle/>
                    <a:p>
                      <a:r>
                        <a:rPr lang="en-GB" sz="1500" b="1" dirty="0"/>
                        <a:t>Large numbers of customers living in the area </a:t>
                      </a:r>
                    </a:p>
                  </a:txBody>
                  <a:tcPr marL="74639" marR="74639" marT="38600" marB="38600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1500" b="1" dirty="0"/>
                        <a:t>Facebook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endParaRPr lang="en-GB" sz="1500" b="1" dirty="0"/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GB" sz="1500" b="1" dirty="0"/>
                        <a:t>Personal contacts  </a:t>
                      </a:r>
                    </a:p>
                  </a:txBody>
                  <a:tcPr marL="74639" marR="74639" marT="38600" marB="38600"/>
                </a:tc>
                <a:extLst>
                  <a:ext uri="{0D108BD9-81ED-4DB2-BD59-A6C34878D82A}">
                    <a16:rowId xmlns:a16="http://schemas.microsoft.com/office/drawing/2014/main" val="30663273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0553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24BE214B-2C92-47AF-8D90-698211103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86D07CD-E0E5-42ED-BA28-6CB6ADC3B0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90422" y="1847088"/>
            <a:ext cx="416103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5" y="804520"/>
            <a:ext cx="4162766" cy="1049235"/>
          </a:xfrm>
        </p:spPr>
        <p:txBody>
          <a:bodyPr>
            <a:normAutofit/>
          </a:bodyPr>
          <a:lstStyle/>
          <a:p>
            <a:r>
              <a:rPr lang="en-GB" altLang="en-US" b="1" dirty="0"/>
              <a:t>Our Team</a:t>
            </a:r>
            <a:endParaRPr lang="en-GB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69A020F-4984-4DD0-898A-B60A4882B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685" y="2015732"/>
            <a:ext cx="4162766" cy="345061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Owner – Manager</a:t>
            </a:r>
          </a:p>
          <a:p>
            <a:r>
              <a:rPr lang="en-GB" dirty="0"/>
              <a:t>Family </a:t>
            </a:r>
          </a:p>
          <a:p>
            <a:r>
              <a:rPr lang="en-GB" dirty="0">
                <a:solidFill>
                  <a:schemeClr val="accent1"/>
                </a:solidFill>
              </a:rPr>
              <a:t>Delivery Drivers</a:t>
            </a:r>
          </a:p>
          <a:p>
            <a:r>
              <a:rPr lang="en-GB" dirty="0"/>
              <a:t>Accounting 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3761B47-AE33-47C9-9636-19D4B313F2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08041" y="482171"/>
            <a:ext cx="3055899" cy="5149101"/>
            <a:chOff x="7477388" y="482171"/>
            <a:chExt cx="4074533" cy="514910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E204B78-8026-4E1E-9C59-5F523ECDD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DDEB6F1-F54D-4345-B8DF-72D72C71EC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4380F474-D468-4F2F-8BE9-F343F8D1A9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3718" y="977965"/>
            <a:ext cx="2339583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Graphic 18" descr="Team">
            <a:extLst>
              <a:ext uri="{FF2B5EF4-FFF2-40B4-BE49-F238E27FC236}">
                <a16:creationId xmlns:a16="http://schemas.microsoft.com/office/drawing/2014/main" id="{2D3F53EE-DAA0-45ED-BD06-4368E0CE98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87279" y="1999767"/>
            <a:ext cx="2099328" cy="209932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757EBBD-8611-41C1-8124-C151D0957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40D0D8B-2D5E-48A4-BBD5-8CB09A86A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4813502-7FEA-41FE-B4B2-3DF07B941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3600" b="1" dirty="0"/>
              <a:t>Financial plan</a:t>
            </a:r>
            <a:endParaRPr lang="en-GB" altLang="en-US" sz="3600" dirty="0"/>
          </a:p>
        </p:txBody>
      </p:sp>
      <p:sp>
        <p:nvSpPr>
          <p:cNvPr id="21509" name="Content Placeholder 2">
            <a:extLst>
              <a:ext uri="{FF2B5EF4-FFF2-40B4-BE49-F238E27FC236}">
                <a16:creationId xmlns:a16="http://schemas.microsoft.com/office/drawing/2014/main" id="{F27A1459-A396-4806-94BF-C57AFE2B5389}"/>
              </a:ext>
            </a:extLst>
          </p:cNvPr>
          <p:cNvSpPr txBox="1">
            <a:spLocks/>
          </p:cNvSpPr>
          <p:nvPr/>
        </p:nvSpPr>
        <p:spPr bwMode="auto">
          <a:xfrm>
            <a:off x="5364088" y="836712"/>
            <a:ext cx="2808312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GB" altLang="en-US" sz="2400" dirty="0">
                <a:solidFill>
                  <a:srgbClr val="FF0000"/>
                </a:solidFill>
              </a:rPr>
              <a:t>Start-up Cost: 20,000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 dirty="0">
                <a:solidFill>
                  <a:srgbClr val="FF0000"/>
                </a:solidFill>
              </a:rPr>
              <a:t>Total Income: 209,000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 dirty="0">
                <a:solidFill>
                  <a:srgbClr val="FF0000"/>
                </a:solidFill>
              </a:rPr>
              <a:t>Total Expenses: 160,120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 dirty="0">
                <a:solidFill>
                  <a:srgbClr val="FF0000"/>
                </a:solidFill>
              </a:rPr>
              <a:t>Gross Profit: 113,000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400" dirty="0">
                <a:solidFill>
                  <a:srgbClr val="FF0000"/>
                </a:solidFill>
              </a:rPr>
              <a:t>Net Profit: 48,880</a:t>
            </a:r>
          </a:p>
        </p:txBody>
      </p:sp>
      <p:graphicFrame>
        <p:nvGraphicFramePr>
          <p:cNvPr id="21511" name="Content Placeholder 2">
            <a:extLst>
              <a:ext uri="{FF2B5EF4-FFF2-40B4-BE49-F238E27FC236}">
                <a16:creationId xmlns:a16="http://schemas.microsoft.com/office/drawing/2014/main" id="{A34A7B26-C447-4514-8790-2E2122252E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7199199"/>
              </p:ext>
            </p:extLst>
          </p:nvPr>
        </p:nvGraphicFramePr>
        <p:xfrm>
          <a:off x="179512" y="548680"/>
          <a:ext cx="475252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We are happy to answer your questions!&#10;&#10;&#10;Description automatically generated">
            <a:extLst>
              <a:ext uri="{FF2B5EF4-FFF2-40B4-BE49-F238E27FC236}">
                <a16:creationId xmlns:a16="http://schemas.microsoft.com/office/drawing/2014/main" id="{394F9DF2-1664-4F8C-83FF-7C183FC088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481012"/>
            <a:ext cx="9144000" cy="58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4110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6013</TotalTime>
  <Words>342</Words>
  <Application>Microsoft Office PowerPoint</Application>
  <PresentationFormat>On-screen Show (4:3)</PresentationFormat>
  <Paragraphs>79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Gill Sans MT</vt:lpstr>
      <vt:lpstr>Myriad Pro</vt:lpstr>
      <vt:lpstr>Times New Roman</vt:lpstr>
      <vt:lpstr>Wingdings</vt:lpstr>
      <vt:lpstr>Gallery</vt:lpstr>
      <vt:lpstr>BUSINESS PLAN</vt:lpstr>
      <vt:lpstr>A2B LTD</vt:lpstr>
      <vt:lpstr>Company Overview </vt:lpstr>
      <vt:lpstr>Mission and Vision</vt:lpstr>
      <vt:lpstr>Target market</vt:lpstr>
      <vt:lpstr>Market Research </vt:lpstr>
      <vt:lpstr>Pestel analysis </vt:lpstr>
      <vt:lpstr>SWOT Analysis </vt:lpstr>
      <vt:lpstr>Marketing strategy</vt:lpstr>
      <vt:lpstr>Our Team</vt:lpstr>
      <vt:lpstr>Financial plan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Psychological Contract</dc:title>
  <dc:creator>MARY</dc:creator>
  <cp:lastModifiedBy>Krum Marinov</cp:lastModifiedBy>
  <cp:revision>101</cp:revision>
  <cp:lastPrinted>2018-03-20T16:28:46Z</cp:lastPrinted>
  <dcterms:created xsi:type="dcterms:W3CDTF">2004-11-12T17:24:38Z</dcterms:created>
  <dcterms:modified xsi:type="dcterms:W3CDTF">2021-11-19T04:47:29Z</dcterms:modified>
</cp:coreProperties>
</file>