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33"/>
  </p:notesMasterIdLst>
  <p:handoutMasterIdLst>
    <p:handoutMasterId r:id="rId34"/>
  </p:handoutMasterIdLst>
  <p:sldIdLst>
    <p:sldId id="591" r:id="rId2"/>
    <p:sldId id="607" r:id="rId3"/>
    <p:sldId id="594" r:id="rId4"/>
    <p:sldId id="604" r:id="rId5"/>
    <p:sldId id="605" r:id="rId6"/>
    <p:sldId id="606" r:id="rId7"/>
    <p:sldId id="573" r:id="rId8"/>
    <p:sldId id="570" r:id="rId9"/>
    <p:sldId id="571" r:id="rId10"/>
    <p:sldId id="572" r:id="rId11"/>
    <p:sldId id="602" r:id="rId12"/>
    <p:sldId id="590" r:id="rId13"/>
    <p:sldId id="574" r:id="rId14"/>
    <p:sldId id="575" r:id="rId15"/>
    <p:sldId id="576" r:id="rId16"/>
    <p:sldId id="577" r:id="rId17"/>
    <p:sldId id="579" r:id="rId18"/>
    <p:sldId id="601" r:id="rId19"/>
    <p:sldId id="580" r:id="rId20"/>
    <p:sldId id="581" r:id="rId21"/>
    <p:sldId id="603" r:id="rId22"/>
    <p:sldId id="582" r:id="rId23"/>
    <p:sldId id="583" r:id="rId24"/>
    <p:sldId id="584" r:id="rId25"/>
    <p:sldId id="585" r:id="rId26"/>
    <p:sldId id="586" r:id="rId27"/>
    <p:sldId id="587" r:id="rId28"/>
    <p:sldId id="588" r:id="rId29"/>
    <p:sldId id="598" r:id="rId30"/>
    <p:sldId id="608" r:id="rId31"/>
    <p:sldId id="599" r:id="rId32"/>
  </p:sldIdLst>
  <p:sldSz cx="9144000" cy="6858000" type="screen4x3"/>
  <p:notesSz cx="9144000" cy="6858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331BC3"/>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43" autoAdjust="0"/>
    <p:restoredTop sz="94660"/>
  </p:normalViewPr>
  <p:slideViewPr>
    <p:cSldViewPr>
      <p:cViewPr varScale="1">
        <p:scale>
          <a:sx n="68" d="100"/>
          <a:sy n="68" d="100"/>
        </p:scale>
        <p:origin x="-1398"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47E29371-87FB-4F4D-AB47-2706D65751F0}" type="datetimeFigureOut">
              <a:rPr lang="en-GB" smtClean="0"/>
              <a:pPr/>
              <a:t>30/10/2018</a:t>
            </a:fld>
            <a:endParaRPr lang="en-GB"/>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7AE3EF0C-7EB4-4E82-BF7C-4C53F0C14FFA}" type="slidenum">
              <a:rPr lang="en-GB" smtClean="0"/>
              <a:pPr/>
              <a:t>‹#›</a:t>
            </a:fld>
            <a:endParaRPr lang="en-GB"/>
          </a:p>
        </p:txBody>
      </p:sp>
    </p:spTree>
    <p:extLst>
      <p:ext uri="{BB962C8B-B14F-4D97-AF65-F5344CB8AC3E}">
        <p14:creationId xmlns="" xmlns:p14="http://schemas.microsoft.com/office/powerpoint/2010/main" val="3195432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90DB64D1-7E7D-4EB9-829A-62A2D03CE4AA}" type="datetimeFigureOut">
              <a:rPr lang="en-GB" smtClean="0"/>
              <a:pPr/>
              <a:t>30/10/2018</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0D193EC-F29A-4802-9DED-69FA59CA1CA4}" type="slidenum">
              <a:rPr lang="en-GB" smtClean="0"/>
              <a:pPr/>
              <a:t>‹#›</a:t>
            </a:fld>
            <a:endParaRPr lang="en-GB"/>
          </a:p>
        </p:txBody>
      </p:sp>
    </p:spTree>
    <p:extLst>
      <p:ext uri="{BB962C8B-B14F-4D97-AF65-F5344CB8AC3E}">
        <p14:creationId xmlns="" xmlns:p14="http://schemas.microsoft.com/office/powerpoint/2010/main" val="1920803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81BB4D88-01AB-4C18-BD28-0C89BC094654}" type="datetimeFigureOut">
              <a:rPr lang="en-US" smtClean="0"/>
              <a:pPr>
                <a:defRPr/>
              </a:pPr>
              <a:t>10/30/2018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CED0E861-3FF0-4132-877D-98E1CEA906AD}"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10/30/2018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C3C09EB7-EDD1-4D40-ABB7-BE0CE03C250B}" type="datetimeFigureOut">
              <a:rPr lang="en-US" smtClean="0"/>
              <a:pPr>
                <a:defRPr/>
              </a:pPr>
              <a:t>10/30/2018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A7DE1202-54C2-4D02-84A5-94FA7B826E3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F5B3FA63-9085-41A4-81EB-A35E68F75486}" type="datetimeFigureOut">
              <a:rPr lang="en-US" smtClean="0"/>
              <a:pPr>
                <a:defRPr/>
              </a:pPr>
              <a:t>10/30/2018</a:t>
            </a:fld>
            <a:endParaRPr lang="en-GB"/>
          </a:p>
        </p:txBody>
      </p:sp>
      <p:sp>
        <p:nvSpPr>
          <p:cNvPr id="10" name="Slide Number Placeholder 9"/>
          <p:cNvSpPr>
            <a:spLocks noGrp="1"/>
          </p:cNvSpPr>
          <p:nvPr>
            <p:ph type="sldNum" sz="quarter" idx="16"/>
          </p:nvPr>
        </p:nvSpPr>
        <p:spPr/>
        <p:txBody>
          <a:bodyPr rtlCol="0"/>
          <a:lstStyle/>
          <a:p>
            <a:pPr>
              <a:defRPr/>
            </a:pPr>
            <a:fld id="{E72E4FCE-7C50-4EEF-BFC1-A701B1F46C78}"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34BE7454-88F5-48FD-B540-F5CC2BA126C1}" type="datetimeFigureOut">
              <a:rPr lang="en-US" smtClean="0"/>
              <a:pPr>
                <a:defRPr/>
              </a:pPr>
              <a:t>10/30/2018</a:t>
            </a:fld>
            <a:endParaRPr lang="en-GB"/>
          </a:p>
        </p:txBody>
      </p:sp>
      <p:sp>
        <p:nvSpPr>
          <p:cNvPr id="12" name="Slide Number Placeholder 11"/>
          <p:cNvSpPr>
            <a:spLocks noGrp="1"/>
          </p:cNvSpPr>
          <p:nvPr>
            <p:ph type="sldNum" sz="quarter" idx="16"/>
          </p:nvPr>
        </p:nvSpPr>
        <p:spPr/>
        <p:txBody>
          <a:bodyPr rtlCol="0"/>
          <a:lstStyle/>
          <a:p>
            <a:pPr>
              <a:defRPr/>
            </a:pPr>
            <a:fld id="{2950D148-932C-40A6-A29B-E407FC03E1F6}"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767B3044-CBD3-4051-AA03-ADD5DCC2C435}" type="datetimeFigureOut">
              <a:rPr lang="en-US" smtClean="0"/>
              <a:pPr>
                <a:defRPr/>
              </a:pPr>
              <a:t>10/30/2018</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CE352B25-6D13-4094-9D9D-64D8FA25237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D3C328A-DD1F-4DC6-9658-CE9474A21B51}" type="datetimeFigureOut">
              <a:rPr lang="en-US" smtClean="0"/>
              <a:pPr>
                <a:defRPr/>
              </a:pPr>
              <a:t>10/30/2018</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A871F100-8EC6-4200-80A1-268DE830E33D}"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80B25C40-B787-4F89-9D54-85647DE077AE}" type="datetimeFigureOut">
              <a:rPr lang="en-US" smtClean="0"/>
              <a:pPr>
                <a:defRPr/>
              </a:pPr>
              <a:t>10/30/2018</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3D715733-BCE8-484A-84FE-353D7C94E071}"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D39564AC-1B47-4657-ADA3-63A8B6E8E679}" type="datetimeFigureOut">
              <a:rPr lang="en-US" smtClean="0"/>
              <a:pPr>
                <a:defRPr/>
              </a:pPr>
              <a:t>10/30/2018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2E20FCC1-F0AD-41A7-9F7E-9DD3CC32AA76}"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363143B7-B152-4604-B430-EAB73F6F565C}" type="datetimeFigureOut">
              <a:rPr lang="en-US" smtClean="0"/>
              <a:pPr>
                <a:defRPr/>
              </a:pPr>
              <a:t>10/30/2018</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1DCD676-3243-49C0-B3F0-1F9B92DDA6F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FA840545-D47C-4347-8779-96EC4477FAE3}" type="datetimeFigureOut">
              <a:rPr lang="en-US" smtClean="0"/>
              <a:pPr>
                <a:defRPr/>
              </a:pPr>
              <a:t>10/30/2018</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547AF01A-C4B6-44F0-89E2-30CEF0131A4D}"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71FEDEE2-94F0-4D77-8357-3D6F76566775}" type="datetimeFigureOut">
              <a:rPr lang="en-US" smtClean="0"/>
              <a:pPr>
                <a:defRPr/>
              </a:pPr>
              <a:t>10/30/2018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68172E74-130B-4F24-9C78-50C5A64603DB}"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normAutofit/>
          </a:bodyPr>
          <a:lstStyle/>
          <a:p>
            <a:pPr eaLnBrk="1" hangingPunct="1"/>
            <a:r>
              <a:rPr lang="en-GB" b="1" dirty="0" smtClean="0"/>
              <a:t>entrepreneurship</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4555093"/>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a:t>
            </a:r>
            <a:r>
              <a:rPr lang="en-GB" sz="2800" b="1" dirty="0" smtClean="0">
                <a:latin typeface="Tahoma" pitchFamily="34" charset="0"/>
                <a:ea typeface="ＭＳ Ｐゴシック" pitchFamily="-112" charset="-128"/>
              </a:rPr>
              <a:t>tasks:</a:t>
            </a:r>
            <a:endParaRPr lang="en-GB" sz="2800" b="1" dirty="0" smtClean="0">
              <a:latin typeface="Tahoma" pitchFamily="34" charset="0"/>
              <a:ea typeface="ＭＳ Ｐゴシック" pitchFamily="-112" charset="-128"/>
            </a:endParaRP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eaLnBrk="0" hangingPunct="0">
              <a:spcBef>
                <a:spcPct val="50000"/>
              </a:spcBef>
            </a:pPr>
            <a:r>
              <a:rPr lang="en-GB" sz="2800" dirty="0" smtClean="0">
                <a:solidFill>
                  <a:srgbClr val="C00000"/>
                </a:solidFill>
                <a:latin typeface="Tahoma" pitchFamily="34" charset="0"/>
                <a:ea typeface="ＭＳ Ｐゴシック" pitchFamily="-112" charset="-128"/>
              </a:rPr>
              <a:t>NOTE: Will be emailed out to you.</a:t>
            </a:r>
          </a:p>
          <a:p>
            <a:pPr marL="514350" indent="-514350" eaLnBrk="0" hangingPunct="0">
              <a:spcBef>
                <a:spcPct val="50000"/>
              </a:spcBef>
              <a:buAutoNum type="arabicPeriod"/>
            </a:pPr>
            <a:r>
              <a:rPr lang="en-GB" sz="2800" dirty="0" smtClean="0">
                <a:latin typeface="Tahoma" pitchFamily="34" charset="0"/>
                <a:ea typeface="ＭＳ Ｐゴシック" pitchFamily="-112" charset="-128"/>
              </a:rPr>
              <a:t>Revisit your 30 second pitch – prepare for 17 second pitch.</a:t>
            </a:r>
          </a:p>
          <a:p>
            <a:pPr marL="514350" indent="-514350" eaLnBrk="0" hangingPunct="0">
              <a:spcBef>
                <a:spcPct val="50000"/>
              </a:spcBef>
              <a:buFontTx/>
              <a:buAutoNum type="arabicPeriod"/>
            </a:pPr>
            <a:r>
              <a:rPr lang="en-GB" sz="2800" dirty="0" smtClean="0">
                <a:latin typeface="Tahoma" pitchFamily="34" charset="0"/>
                <a:ea typeface="ＭＳ Ｐゴシック" pitchFamily="-112" charset="-128"/>
              </a:rPr>
              <a:t>Steps 1-</a:t>
            </a:r>
            <a:r>
              <a:rPr lang="en-GB" sz="2800" b="1" u="sng" dirty="0" smtClean="0">
                <a:latin typeface="Tahoma" pitchFamily="34" charset="0"/>
                <a:ea typeface="ＭＳ Ｐゴシック" pitchFamily="-112" charset="-128"/>
              </a:rPr>
              <a:t>4</a:t>
            </a:r>
            <a:r>
              <a:rPr lang="en-GB" sz="2800" dirty="0" smtClean="0">
                <a:latin typeface="Tahoma" pitchFamily="34" charset="0"/>
                <a:ea typeface="ＭＳ Ｐゴシック" pitchFamily="-112" charset="-128"/>
              </a:rPr>
              <a:t> on Simply Do website portal.</a:t>
            </a:r>
          </a:p>
          <a:p>
            <a:pPr marL="514350" indent="-514350" eaLnBrk="0" hangingPunct="0">
              <a:spcBef>
                <a:spcPct val="50000"/>
              </a:spcBef>
              <a:buFontTx/>
              <a:buAutoNum type="arabicPeriod"/>
            </a:pPr>
            <a:r>
              <a:rPr lang="en-GB" sz="2800" dirty="0" smtClean="0">
                <a:latin typeface="Tahoma" pitchFamily="34" charset="0"/>
                <a:ea typeface="ＭＳ Ｐゴシック" pitchFamily="-112" charset="-128"/>
              </a:rPr>
              <a:t>Draft sections </a:t>
            </a:r>
            <a:r>
              <a:rPr lang="en-GB" sz="2800" b="1" u="sng" dirty="0" smtClean="0">
                <a:latin typeface="Tahoma" pitchFamily="34" charset="0"/>
                <a:ea typeface="ＭＳ Ｐゴシック" pitchFamily="-112" charset="-128"/>
              </a:rPr>
              <a:t>6-10 </a:t>
            </a:r>
            <a:r>
              <a:rPr lang="en-GB" sz="2800" dirty="0" smtClean="0">
                <a:latin typeface="Tahoma" pitchFamily="34" charset="0"/>
                <a:ea typeface="ＭＳ Ｐゴシック" pitchFamily="-112" charset="-128"/>
              </a:rPr>
              <a:t>of assignment.</a:t>
            </a:r>
            <a:r>
              <a:rPr lang="en-GB" sz="2400" dirty="0" smtClean="0">
                <a:latin typeface="Tahoma" pitchFamily="34" charset="0"/>
                <a:ea typeface="ＭＳ Ｐゴシック" pitchFamily="-112" charset="-128"/>
              </a:rPr>
              <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The Marketing Mix – </a:t>
            </a:r>
            <a:r>
              <a:rPr lang="en-GB" b="1" dirty="0" smtClean="0">
                <a:solidFill>
                  <a:srgbClr val="FF0000"/>
                </a:solidFill>
                <a:latin typeface="Century Gothic" pitchFamily="34" charset="0"/>
              </a:rPr>
              <a:t>5 P’s</a:t>
            </a:r>
            <a:endParaRPr lang="en-GB" b="1" dirty="0">
              <a:solidFill>
                <a:srgbClr val="FF0000"/>
              </a:solidFill>
              <a:latin typeface="Century Gothic" pitchFamily="34" charset="0"/>
            </a:endParaRPr>
          </a:p>
        </p:txBody>
      </p:sp>
      <p:pic>
        <p:nvPicPr>
          <p:cNvPr id="41988" name="Picture 4" descr="Image result for 5p's"/>
          <p:cNvPicPr>
            <a:picLocks noChangeAspect="1" noChangeArrowheads="1"/>
          </p:cNvPicPr>
          <p:nvPr/>
        </p:nvPicPr>
        <p:blipFill>
          <a:blip r:embed="rId2" cstate="print"/>
          <a:srcRect/>
          <a:stretch>
            <a:fillRect/>
          </a:stretch>
        </p:blipFill>
        <p:spPr bwMode="auto">
          <a:xfrm>
            <a:off x="1403648" y="2060848"/>
            <a:ext cx="5715000" cy="4324351"/>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560" y="260648"/>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Course Outline</a:t>
            </a:r>
            <a:endParaRPr lang="en-GB" sz="2400" b="1" dirty="0">
              <a:solidFill>
                <a:schemeClr val="accent2">
                  <a:lumMod val="75000"/>
                </a:schemeClr>
              </a:solidFill>
              <a:latin typeface="Tahoma" pitchFamily="34" charset="0"/>
              <a:ea typeface="ＭＳ Ｐゴシック" pitchFamily="-112" charset="-128"/>
            </a:endParaRPr>
          </a:p>
        </p:txBody>
      </p:sp>
      <p:graphicFrame>
        <p:nvGraphicFramePr>
          <p:cNvPr id="4" name="Table 3"/>
          <p:cNvGraphicFramePr>
            <a:graphicFrameLocks noGrp="1"/>
          </p:cNvGraphicFramePr>
          <p:nvPr/>
        </p:nvGraphicFramePr>
        <p:xfrm>
          <a:off x="899592" y="836712"/>
          <a:ext cx="7848872" cy="5731874"/>
        </p:xfrm>
        <a:graphic>
          <a:graphicData uri="http://schemas.openxmlformats.org/drawingml/2006/table">
            <a:tbl>
              <a:tblPr/>
              <a:tblGrid>
                <a:gridCol w="1224136"/>
                <a:gridCol w="6624736"/>
              </a:tblGrid>
              <a:tr h="465653">
                <a:tc>
                  <a:txBody>
                    <a:bodyPr/>
                    <a:lstStyle/>
                    <a:p>
                      <a:pPr>
                        <a:lnSpc>
                          <a:spcPct val="115000"/>
                        </a:lnSpc>
                        <a:spcAft>
                          <a:spcPts val="0"/>
                        </a:spcAft>
                      </a:pPr>
                      <a:r>
                        <a:rPr lang="en-GB" sz="1200" dirty="0">
                          <a:solidFill>
                            <a:srgbClr val="000000"/>
                          </a:solidFill>
                          <a:latin typeface="Calibri"/>
                          <a:ea typeface="Calibri"/>
                          <a:cs typeface="Calibri"/>
                        </a:rPr>
                        <a:t>Wk 1:  3rd Oct</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rgbClr val="000000"/>
                          </a:solidFill>
                          <a:latin typeface="Calibri"/>
                          <a:ea typeface="Calibri"/>
                          <a:cs typeface="Times New Roman"/>
                        </a:rPr>
                        <a:t>Introduction &amp; Assignment</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Calibri"/>
                          <a:cs typeface="Times New Roman"/>
                        </a:rPr>
                        <a:t>Self-Evaluation</a:t>
                      </a:r>
                      <a:r>
                        <a:rPr lang="en-GB" sz="1200" strike="sngStrike" dirty="0">
                          <a:solidFill>
                            <a:srgbClr val="000000"/>
                          </a:solidFill>
                          <a:latin typeface="Calibri"/>
                          <a:ea typeface="Calibri"/>
                          <a:cs typeface="Times New Roman"/>
                        </a:rPr>
                        <a:t> </a:t>
                      </a:r>
                      <a:r>
                        <a:rPr lang="en-GB" sz="1100" strike="sngStrike" dirty="0">
                          <a:solidFill>
                            <a:srgbClr val="000000"/>
                          </a:solidFill>
                          <a:latin typeface="Calibri"/>
                          <a:ea typeface="Calibri"/>
                          <a:cs typeface="Times New Roman"/>
                        </a:rPr>
                        <a:t>(CV, Application &amp; Interviews</a:t>
                      </a:r>
                      <a:r>
                        <a:rPr lang="en-GB" sz="1100" strike="sngStrike" dirty="0" smtClean="0">
                          <a:solidFill>
                            <a:srgbClr val="000000"/>
                          </a:solidFill>
                          <a:latin typeface="Calibri"/>
                          <a:ea typeface="Calibri"/>
                          <a:cs typeface="Times New Roman"/>
                        </a:rPr>
                        <a:t>)</a:t>
                      </a:r>
                      <a:endParaRPr lang="en-GB" sz="1100" strike="sngStrike"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608602">
                <a:tc>
                  <a:txBody>
                    <a:bodyPr/>
                    <a:lstStyle/>
                    <a:p>
                      <a:pPr>
                        <a:lnSpc>
                          <a:spcPct val="115000"/>
                        </a:lnSpc>
                        <a:spcAft>
                          <a:spcPts val="0"/>
                        </a:spcAft>
                      </a:pPr>
                      <a:r>
                        <a:rPr lang="en-GB" sz="1200" dirty="0">
                          <a:solidFill>
                            <a:srgbClr val="000000"/>
                          </a:solidFill>
                          <a:latin typeface="Calibri"/>
                          <a:ea typeface="Calibri"/>
                          <a:cs typeface="Calibri"/>
                        </a:rPr>
                        <a:t>Wk 2:  10th Oct</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rgbClr val="000000"/>
                          </a:solidFill>
                          <a:latin typeface="Calibri"/>
                          <a:ea typeface="Times New Roman"/>
                          <a:cs typeface="Calibri"/>
                        </a:rPr>
                        <a:t>Business Planning – The Formal Stuff</a:t>
                      </a:r>
                      <a:r>
                        <a:rPr lang="en-GB" sz="1200" strike="sngStrike" dirty="0">
                          <a:solidFill>
                            <a:srgbClr val="000000"/>
                          </a:solidFill>
                          <a:latin typeface="Calibri"/>
                          <a:ea typeface="Times New Roman"/>
                          <a:cs typeface="Calibri"/>
                        </a:rPr>
                        <a:t> (Structure, Legal) </a:t>
                      </a:r>
                      <a:endParaRPr lang="en-GB" sz="1200" strike="sngStrike" dirty="0" smtClean="0">
                        <a:solidFill>
                          <a:srgbClr val="000000"/>
                        </a:solidFill>
                        <a:latin typeface="Calibri"/>
                        <a:ea typeface="Times New Roman"/>
                        <a:cs typeface="Calibri"/>
                      </a:endParaRPr>
                    </a:p>
                    <a:p>
                      <a:pPr marL="0" marR="0" indent="0" algn="l" defTabSz="914400" rtl="0" eaLnBrk="1" fontAlgn="auto" latinLnBrk="0" hangingPunct="1">
                        <a:lnSpc>
                          <a:spcPct val="115000"/>
                        </a:lnSpc>
                        <a:spcBef>
                          <a:spcPts val="0"/>
                        </a:spcBef>
                        <a:spcAft>
                          <a:spcPts val="0"/>
                        </a:spcAft>
                        <a:buClrTx/>
                        <a:buSzTx/>
                        <a:buFontTx/>
                        <a:buNone/>
                        <a:tabLst/>
                        <a:defRPr/>
                      </a:pPr>
                      <a:r>
                        <a:rPr lang="en-GB" sz="1200" b="1" strike="sngStrike" dirty="0" smtClean="0">
                          <a:solidFill>
                            <a:srgbClr val="000000"/>
                          </a:solidFill>
                          <a:latin typeface="Calibri"/>
                          <a:ea typeface="Calibri"/>
                          <a:cs typeface="Times New Roman"/>
                        </a:rPr>
                        <a:t>Idea Generation </a:t>
                      </a:r>
                      <a:r>
                        <a:rPr lang="en-GB" sz="1200" strike="sngStrike" dirty="0" smtClean="0">
                          <a:solidFill>
                            <a:srgbClr val="000000"/>
                          </a:solidFill>
                          <a:latin typeface="Calibri"/>
                          <a:ea typeface="Calibri"/>
                          <a:cs typeface="Times New Roman"/>
                        </a:rPr>
                        <a:t>(Getting started on the business idea)</a:t>
                      </a:r>
                      <a:endParaRPr lang="en-GB" sz="12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Introduction to Simply Do Ideas Portal</a:t>
                      </a:r>
                      <a:r>
                        <a:rPr lang="en-GB" sz="1200" strike="sngStrike" dirty="0">
                          <a:solidFill>
                            <a:srgbClr val="000000"/>
                          </a:solidFill>
                          <a:latin typeface="Calibri"/>
                          <a:ea typeface="Times New Roman"/>
                          <a:cs typeface="Calibri"/>
                        </a:rPr>
                        <a:t> (Canvas and Sign-up)</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STEP 1. Concept</a:t>
                      </a:r>
                      <a:r>
                        <a:rPr lang="en-GB" sz="1200" strike="sngStrike" dirty="0">
                          <a:solidFill>
                            <a:srgbClr val="000000"/>
                          </a:solidFill>
                          <a:latin typeface="Calibri"/>
                          <a:ea typeface="Times New Roman"/>
                          <a:cs typeface="Calibri"/>
                        </a:rPr>
                        <a:t> (including SWOT Analysis of idea, value proposition, features, benefits) </a:t>
                      </a:r>
                      <a:endParaRPr lang="en-GB" sz="1100" strike="sngStrike"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19305">
                <a:tc>
                  <a:txBody>
                    <a:bodyPr/>
                    <a:lstStyle/>
                    <a:p>
                      <a:pPr>
                        <a:lnSpc>
                          <a:spcPct val="115000"/>
                        </a:lnSpc>
                        <a:spcAft>
                          <a:spcPts val="0"/>
                        </a:spcAft>
                        <a:tabLst>
                          <a:tab pos="807720" algn="l"/>
                        </a:tabLst>
                      </a:pPr>
                      <a:r>
                        <a:rPr lang="en-GB" sz="1200">
                          <a:latin typeface="Calibri"/>
                          <a:ea typeface="Calibri"/>
                          <a:cs typeface="Times New Roman"/>
                        </a:rPr>
                        <a:t>Wk 3:  17th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rgbClr val="000000"/>
                          </a:solidFill>
                          <a:latin typeface="Calibri"/>
                          <a:ea typeface="Times New Roman"/>
                          <a:cs typeface="Calibri"/>
                        </a:rPr>
                        <a:t>STEP 2. Customer </a:t>
                      </a:r>
                      <a:r>
                        <a:rPr lang="en-GB" sz="1200" strike="sngStrike" dirty="0">
                          <a:solidFill>
                            <a:srgbClr val="000000"/>
                          </a:solidFill>
                          <a:latin typeface="Calibri"/>
                          <a:ea typeface="Times New Roman"/>
                          <a:cs typeface="Calibri"/>
                        </a:rPr>
                        <a:t>(market research, demographics, profiling)</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STEP 3.</a:t>
                      </a:r>
                      <a:r>
                        <a:rPr lang="en-GB" sz="1200" strike="sngStrike" dirty="0">
                          <a:solidFill>
                            <a:srgbClr val="000000"/>
                          </a:solidFill>
                          <a:latin typeface="Calibri"/>
                          <a:ea typeface="Times New Roman"/>
                          <a:cs typeface="Calibri"/>
                        </a:rPr>
                        <a:t> </a:t>
                      </a:r>
                      <a:r>
                        <a:rPr lang="en-GB" sz="1200" b="1" strike="sngStrike" dirty="0">
                          <a:solidFill>
                            <a:srgbClr val="000000"/>
                          </a:solidFill>
                          <a:latin typeface="Calibri"/>
                          <a:ea typeface="Times New Roman"/>
                          <a:cs typeface="Calibri"/>
                        </a:rPr>
                        <a:t>Competitors</a:t>
                      </a:r>
                      <a:r>
                        <a:rPr lang="en-GB" sz="1200" strike="sngStrike" dirty="0">
                          <a:solidFill>
                            <a:srgbClr val="000000"/>
                          </a:solidFill>
                          <a:latin typeface="Calibri"/>
                          <a:ea typeface="Times New Roman"/>
                          <a:cs typeface="Calibri"/>
                        </a:rPr>
                        <a:t> (competitor analysis with 5 Forces) </a:t>
                      </a:r>
                      <a:endParaRPr lang="en-GB" sz="1100" strike="sngStrike"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152795">
                <a:tc>
                  <a:txBody>
                    <a:bodyPr/>
                    <a:lstStyle/>
                    <a:p>
                      <a:pPr>
                        <a:lnSpc>
                          <a:spcPct val="115000"/>
                        </a:lnSpc>
                        <a:spcAft>
                          <a:spcPts val="0"/>
                        </a:spcAft>
                      </a:pPr>
                      <a:r>
                        <a:rPr lang="en-GB" sz="1200">
                          <a:latin typeface="Calibri"/>
                          <a:ea typeface="Calibri"/>
                          <a:cs typeface="Times New Roman"/>
                        </a:rPr>
                        <a:t>Wk 4:  24th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smtClean="0">
                          <a:solidFill>
                            <a:srgbClr val="000000"/>
                          </a:solidFill>
                          <a:latin typeface="Calibri"/>
                          <a:ea typeface="Times New Roman"/>
                          <a:cs typeface="Calibri"/>
                        </a:rPr>
                        <a:t>Insight </a:t>
                      </a:r>
                      <a:r>
                        <a:rPr lang="en-GB" sz="1200" b="1" strike="sngStrike" dirty="0">
                          <a:solidFill>
                            <a:srgbClr val="000000"/>
                          </a:solidFill>
                          <a:latin typeface="Calibri"/>
                          <a:ea typeface="Times New Roman"/>
                          <a:cs typeface="Calibri"/>
                        </a:rPr>
                        <a:t>into Marketing</a:t>
                      </a:r>
                      <a:r>
                        <a:rPr lang="en-GB" sz="1200" strike="sngStrike" dirty="0">
                          <a:solidFill>
                            <a:srgbClr val="000000"/>
                          </a:solidFill>
                          <a:latin typeface="Calibri"/>
                          <a:ea typeface="Times New Roman"/>
                          <a:cs typeface="Calibri"/>
                        </a:rPr>
                        <a:t>  (how to Get, Keep, Grow customers – marketing, self-promotion, elevator pitch, relationship marketing, networking, pricing strategy)</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STEP 4. Compatibility</a:t>
                      </a:r>
                      <a:r>
                        <a:rPr lang="en-GB" sz="1200" strike="sngStrike" dirty="0">
                          <a:solidFill>
                            <a:srgbClr val="000000"/>
                          </a:solidFill>
                          <a:latin typeface="Calibri"/>
                          <a:ea typeface="Times New Roman"/>
                          <a:cs typeface="Calibri"/>
                        </a:rPr>
                        <a:t> (going back to self-evaluation, roles and responsibilities, human resource, skills) </a:t>
                      </a:r>
                      <a:endParaRPr lang="en-GB" sz="1100" strike="sngStrike" dirty="0">
                        <a:latin typeface="Calibri"/>
                        <a:ea typeface="Calibri"/>
                        <a:cs typeface="Times New Roman"/>
                      </a:endParaRPr>
                    </a:p>
                    <a:p>
                      <a:pPr>
                        <a:lnSpc>
                          <a:spcPct val="115000"/>
                        </a:lnSpc>
                        <a:spcAft>
                          <a:spcPts val="0"/>
                        </a:spcAft>
                      </a:pPr>
                      <a:r>
                        <a:rPr lang="en-GB" sz="1200" b="1" strike="sngStrike" dirty="0">
                          <a:solidFill>
                            <a:srgbClr val="000000"/>
                          </a:solidFill>
                          <a:latin typeface="Calibri"/>
                          <a:ea typeface="Times New Roman"/>
                          <a:cs typeface="Calibri"/>
                        </a:rPr>
                        <a:t>Insight into Networks </a:t>
                      </a:r>
                      <a:r>
                        <a:rPr lang="en-GB" sz="1200" strike="sngStrike" dirty="0">
                          <a:solidFill>
                            <a:srgbClr val="000000"/>
                          </a:solidFill>
                          <a:latin typeface="Calibri"/>
                          <a:ea typeface="Times New Roman"/>
                          <a:cs typeface="Calibri"/>
                        </a:rPr>
                        <a:t>(the importance of networks, alliances, partnerships – support, advice and </a:t>
                      </a:r>
                      <a:r>
                        <a:rPr lang="en-GB" sz="1200" strike="sngStrike" dirty="0" smtClean="0">
                          <a:solidFill>
                            <a:srgbClr val="000000"/>
                          </a:solidFill>
                          <a:latin typeface="Calibri"/>
                          <a:ea typeface="Times New Roman"/>
                          <a:cs typeface="Calibri"/>
                        </a:rPr>
                        <a:t>suppliers/customers</a:t>
                      </a:r>
                      <a:r>
                        <a:rPr lang="en-GB" sz="1200" strike="sngStrike" dirty="0">
                          <a:solidFill>
                            <a:srgbClr val="000000"/>
                          </a:solidFill>
                          <a:latin typeface="Calibri"/>
                          <a:ea typeface="Times New Roman"/>
                          <a:cs typeface="Calibri"/>
                        </a:rPr>
                        <a:t>) </a:t>
                      </a:r>
                      <a:endParaRPr lang="en-GB" sz="1100" strike="sngStrike"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12905">
                <a:tc>
                  <a:txBody>
                    <a:bodyPr/>
                    <a:lstStyle/>
                    <a:p>
                      <a:pPr>
                        <a:lnSpc>
                          <a:spcPct val="115000"/>
                        </a:lnSpc>
                        <a:spcAft>
                          <a:spcPts val="0"/>
                        </a:spcAft>
                      </a:pPr>
                      <a:r>
                        <a:rPr lang="en-GB" sz="1200">
                          <a:latin typeface="Calibri"/>
                          <a:ea typeface="Calibri"/>
                          <a:cs typeface="Times New Roman"/>
                        </a:rPr>
                        <a:t>Wk 5:  31st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200" b="1" dirty="0" smtClean="0">
                          <a:solidFill>
                            <a:srgbClr val="000000"/>
                          </a:solidFill>
                          <a:latin typeface="Calibri"/>
                          <a:ea typeface="Times New Roman"/>
                          <a:cs typeface="Calibri"/>
                        </a:rPr>
                        <a:t>Intellectual Property with Kath Penaluna </a:t>
                      </a:r>
                      <a:endParaRPr lang="en-GB" sz="1100" dirty="0" smtClean="0">
                        <a:latin typeface="Calibri"/>
                        <a:ea typeface="Calibri"/>
                        <a:cs typeface="Times New Roman"/>
                      </a:endParaRPr>
                    </a:p>
                    <a:p>
                      <a:pPr>
                        <a:lnSpc>
                          <a:spcPct val="115000"/>
                        </a:lnSpc>
                        <a:spcAft>
                          <a:spcPts val="0"/>
                        </a:spcAft>
                      </a:pPr>
                      <a:r>
                        <a:rPr lang="en-GB" sz="1200" b="1" dirty="0" smtClean="0">
                          <a:solidFill>
                            <a:srgbClr val="000000"/>
                          </a:solidFill>
                          <a:latin typeface="Calibri"/>
                          <a:ea typeface="Times New Roman"/>
                          <a:cs typeface="Calibri"/>
                        </a:rPr>
                        <a:t>STEP </a:t>
                      </a:r>
                      <a:r>
                        <a:rPr lang="en-GB" sz="1200" b="1" dirty="0">
                          <a:solidFill>
                            <a:srgbClr val="000000"/>
                          </a:solidFill>
                          <a:latin typeface="Calibri"/>
                          <a:ea typeface="Times New Roman"/>
                          <a:cs typeface="Calibri"/>
                        </a:rPr>
                        <a:t>5. Contents</a:t>
                      </a:r>
                      <a:r>
                        <a:rPr lang="en-GB" sz="1200" dirty="0">
                          <a:solidFill>
                            <a:srgbClr val="000000"/>
                          </a:solidFill>
                          <a:latin typeface="Calibri"/>
                          <a:ea typeface="Times New Roman"/>
                          <a:cs typeface="Calibri"/>
                        </a:rPr>
                        <a:t> (distribution, assets, resources, equipment, training)</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STEP 6. Cash</a:t>
                      </a:r>
                      <a:r>
                        <a:rPr lang="en-GB" sz="1200" dirty="0">
                          <a:solidFill>
                            <a:srgbClr val="000000"/>
                          </a:solidFill>
                          <a:latin typeface="Calibri"/>
                          <a:ea typeface="Times New Roman"/>
                          <a:cs typeface="Calibri"/>
                        </a:rPr>
                        <a:t> (key costs and income, funding)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Financial Planning and Projections</a:t>
                      </a:r>
                      <a:r>
                        <a:rPr lang="en-GB" sz="1200" dirty="0">
                          <a:solidFill>
                            <a:srgbClr val="000000"/>
                          </a:solidFill>
                          <a:latin typeface="Calibri"/>
                          <a:ea typeface="Times New Roman"/>
                          <a:cs typeface="Calibri"/>
                        </a:rPr>
                        <a:t> (Income, expenditure and profit)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Insight into Funding</a:t>
                      </a:r>
                      <a:r>
                        <a:rPr lang="en-GB" sz="1200" dirty="0">
                          <a:solidFill>
                            <a:srgbClr val="000000"/>
                          </a:solidFill>
                          <a:latin typeface="Calibri"/>
                          <a:ea typeface="Times New Roman"/>
                          <a:cs typeface="Calibri"/>
                        </a:rPr>
                        <a:t> (</a:t>
                      </a:r>
                      <a:r>
                        <a:rPr lang="en-GB" sz="1200" dirty="0" err="1">
                          <a:solidFill>
                            <a:srgbClr val="000000"/>
                          </a:solidFill>
                          <a:latin typeface="Calibri"/>
                          <a:ea typeface="Times New Roman"/>
                          <a:cs typeface="Calibri"/>
                        </a:rPr>
                        <a:t>Crowdfunding</a:t>
                      </a:r>
                      <a:r>
                        <a:rPr lang="en-GB" sz="1200" dirty="0">
                          <a:solidFill>
                            <a:srgbClr val="000000"/>
                          </a:solidFill>
                          <a:latin typeface="Calibri"/>
                          <a:ea typeface="Times New Roman"/>
                          <a:cs typeface="Calibri"/>
                        </a:rPr>
                        <a:t>, loans, grants)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760753">
                <a:tc>
                  <a:txBody>
                    <a:bodyPr/>
                    <a:lstStyle/>
                    <a:p>
                      <a:pPr>
                        <a:lnSpc>
                          <a:spcPct val="115000"/>
                        </a:lnSpc>
                        <a:spcAft>
                          <a:spcPts val="0"/>
                        </a:spcAft>
                      </a:pPr>
                      <a:r>
                        <a:rPr lang="en-GB" sz="1200">
                          <a:latin typeface="Calibri"/>
                          <a:ea typeface="Calibri"/>
                          <a:cs typeface="Times New Roman"/>
                        </a:rPr>
                        <a:t>Wk 6:  7th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Times New Roman"/>
                          <a:cs typeface="Calibri"/>
                        </a:rPr>
                        <a:t>Mission Statement, Objectives, Management Team </a:t>
                      </a:r>
                      <a:r>
                        <a:rPr lang="en-GB" sz="1200" dirty="0">
                          <a:solidFill>
                            <a:srgbClr val="000000"/>
                          </a:solidFill>
                          <a:latin typeface="Calibri"/>
                          <a:ea typeface="Times New Roman"/>
                          <a:cs typeface="Calibri"/>
                        </a:rPr>
                        <a:t>(the remaining sections)</a:t>
                      </a:r>
                      <a:r>
                        <a:rPr lang="en-GB" sz="1200" b="1" dirty="0">
                          <a:solidFill>
                            <a:srgbClr val="000000"/>
                          </a:solidFill>
                          <a:latin typeface="Calibri"/>
                          <a:ea typeface="Times New Roman"/>
                          <a:cs typeface="Calibri"/>
                        </a:rPr>
                        <a:t>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Assignment Review – </a:t>
                      </a:r>
                      <a:r>
                        <a:rPr lang="en-GB" sz="1200" dirty="0">
                          <a:solidFill>
                            <a:srgbClr val="000000"/>
                          </a:solidFill>
                          <a:latin typeface="Calibri"/>
                          <a:ea typeface="Times New Roman"/>
                          <a:cs typeface="Calibri"/>
                        </a:rPr>
                        <a:t>a round-up of all sections.</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Open Q&amp;A – </a:t>
                      </a:r>
                      <a:r>
                        <a:rPr lang="en-GB" sz="1200" dirty="0">
                          <a:solidFill>
                            <a:srgbClr val="000000"/>
                          </a:solidFill>
                          <a:latin typeface="Calibri"/>
                          <a:ea typeface="Times New Roman"/>
                          <a:cs typeface="Calibri"/>
                        </a:rPr>
                        <a:t>last chance to highlight trouble areas and revisit previous sessions.</a:t>
                      </a:r>
                      <a:r>
                        <a:rPr lang="en-GB" sz="1200" b="1" dirty="0">
                          <a:solidFill>
                            <a:srgbClr val="000000"/>
                          </a:solidFill>
                          <a:latin typeface="Calibri"/>
                          <a:ea typeface="Times New Roman"/>
                          <a:cs typeface="Calibri"/>
                        </a:rPr>
                        <a:t>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tabLst>
                          <a:tab pos="819150" algn="l"/>
                        </a:tabLst>
                      </a:pPr>
                      <a:r>
                        <a:rPr lang="en-GB" sz="1200">
                          <a:latin typeface="Calibri"/>
                          <a:ea typeface="Calibri"/>
                          <a:cs typeface="Times New Roman"/>
                        </a:rPr>
                        <a:t>Wk 7:  14th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i="1">
                          <a:solidFill>
                            <a:srgbClr val="000000"/>
                          </a:solidFill>
                          <a:latin typeface="Calibri"/>
                          <a:ea typeface="Calibri"/>
                          <a:cs typeface="Times New Roman"/>
                        </a:rPr>
                        <a:t>No session – ‘Enterprise Week’: GET INVOLVED</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8:  21st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Times New Roman"/>
                          <a:cs typeface="Calibri"/>
                        </a:rPr>
                        <a:t>1-2-1 and Group Assignment Support Slots</a:t>
                      </a:r>
                      <a:r>
                        <a:rPr lang="en-GB" sz="1200">
                          <a:solidFill>
                            <a:srgbClr val="000000"/>
                          </a:solidFill>
                          <a:latin typeface="Calibri"/>
                          <a:ea typeface="Times New Roman"/>
                          <a:cs typeface="Calibri"/>
                        </a:rPr>
                        <a:t> </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9: 28th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i="1">
                          <a:solidFill>
                            <a:srgbClr val="000000"/>
                          </a:solidFill>
                          <a:latin typeface="Calibri"/>
                          <a:ea typeface="Calibri"/>
                          <a:cs typeface="Times New Roman"/>
                        </a:rPr>
                        <a:t>No session – Work on Assignments</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tabLst>
                          <a:tab pos="653415" algn="l"/>
                        </a:tabLst>
                      </a:pPr>
                      <a:r>
                        <a:rPr lang="en-GB" sz="1200">
                          <a:latin typeface="Calibri"/>
                          <a:ea typeface="Calibri"/>
                          <a:cs typeface="Times New Roman"/>
                        </a:rPr>
                        <a:t>Wk 10: 5th Dec</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Calibri"/>
                          <a:cs typeface="Times New Roman"/>
                        </a:rPr>
                        <a:t>ASSESSMENT: Simply Do Presentations</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11: 12th Dec</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Calibri"/>
                          <a:cs typeface="Times New Roman"/>
                        </a:rPr>
                        <a:t>ASSESSMENT: Simply Do Presentations</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
        <p:nvSpPr>
          <p:cNvPr id="4" name="Text Box 3"/>
          <p:cNvSpPr txBox="1">
            <a:spLocks noChangeArrowheads="1"/>
          </p:cNvSpPr>
          <p:nvPr/>
        </p:nvSpPr>
        <p:spPr bwMode="auto">
          <a:xfrm>
            <a:off x="467544" y="1628800"/>
            <a:ext cx="7993062" cy="4401205"/>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000" b="1" dirty="0" smtClean="0">
                <a:latin typeface="Tahoma" pitchFamily="34" charset="0"/>
                <a:ea typeface="ＭＳ Ｐゴシック" pitchFamily="-112" charset="-128"/>
              </a:rPr>
              <a:t>Venture/Business Plan (70%): </a:t>
            </a:r>
          </a:p>
          <a:p>
            <a:pPr marL="514350" indent="-514350" eaLnBrk="0" hangingPunct="0">
              <a:spcBef>
                <a:spcPct val="50000"/>
              </a:spcBef>
              <a:buFontTx/>
              <a:buChar char="-"/>
            </a:pPr>
            <a:r>
              <a:rPr lang="en-GB" sz="2000" dirty="0" smtClean="0">
                <a:latin typeface="Tahoma" pitchFamily="34" charset="0"/>
                <a:ea typeface="ＭＳ Ｐゴシック" pitchFamily="-112" charset="-128"/>
              </a:rPr>
              <a:t>Groups of 3-4 students.</a:t>
            </a:r>
          </a:p>
          <a:p>
            <a:pPr marL="514350" indent="-514350" eaLnBrk="0" hangingPunct="0">
              <a:spcBef>
                <a:spcPct val="50000"/>
              </a:spcBef>
              <a:buFontTx/>
              <a:buChar char="-"/>
            </a:pPr>
            <a:r>
              <a:rPr lang="en-GB" sz="2000" dirty="0" smtClean="0">
                <a:latin typeface="Tahoma" pitchFamily="34" charset="0"/>
                <a:ea typeface="ＭＳ Ｐゴシック" pitchFamily="-112" charset="-128"/>
              </a:rPr>
              <a:t>Venture Plan is due on </a:t>
            </a:r>
            <a:r>
              <a:rPr lang="en-GB" sz="2000" b="1" dirty="0" smtClean="0">
                <a:solidFill>
                  <a:srgbClr val="FF0000"/>
                </a:solidFill>
                <a:latin typeface="Tahoma" pitchFamily="34" charset="0"/>
                <a:ea typeface="ＭＳ Ｐゴシック" pitchFamily="-112" charset="-128"/>
              </a:rPr>
              <a:t>9/1/2019 at 4pm</a:t>
            </a:r>
            <a:r>
              <a:rPr lang="en-GB" sz="2000" b="1" dirty="0" smtClean="0">
                <a:solidFill>
                  <a:srgbClr val="00B050"/>
                </a:solidFill>
                <a:latin typeface="Tahoma" pitchFamily="34" charset="0"/>
                <a:ea typeface="ＭＳ Ｐゴシック" pitchFamily="-112" charset="-128"/>
              </a:rPr>
              <a:t> </a:t>
            </a:r>
            <a:r>
              <a:rPr lang="en-GB" sz="2000" b="1" u="sng" dirty="0" smtClean="0">
                <a:solidFill>
                  <a:srgbClr val="00B050"/>
                </a:solidFill>
                <a:latin typeface="Tahoma" pitchFamily="34" charset="0"/>
                <a:ea typeface="ＭＳ Ｐゴシック" pitchFamily="-112" charset="-128"/>
              </a:rPr>
              <a:t>AND IS TO BE SUBMITTED ONLINE VIA MOODLE.</a:t>
            </a:r>
          </a:p>
          <a:p>
            <a:pPr marL="514350" indent="-514350" eaLnBrk="0" hangingPunct="0">
              <a:spcBef>
                <a:spcPct val="50000"/>
              </a:spcBef>
              <a:buFontTx/>
              <a:buChar char="-"/>
            </a:pPr>
            <a:endParaRPr lang="en-GB" sz="2000" u="sng" dirty="0" smtClean="0">
              <a:solidFill>
                <a:srgbClr val="C00000"/>
              </a:solidFill>
              <a:latin typeface="Tahoma" pitchFamily="34" charset="0"/>
              <a:ea typeface="ＭＳ Ｐゴシック" pitchFamily="-112" charset="-128"/>
            </a:endParaRPr>
          </a:p>
          <a:p>
            <a:pPr marL="514350" indent="-514350" eaLnBrk="0" hangingPunct="0">
              <a:spcBef>
                <a:spcPct val="50000"/>
              </a:spcBef>
            </a:pPr>
            <a:r>
              <a:rPr lang="en-GB" sz="2000" b="1" dirty="0" smtClean="0">
                <a:latin typeface="Tahoma" pitchFamily="34" charset="0"/>
                <a:ea typeface="ＭＳ Ｐゴシック" pitchFamily="-112" charset="-128"/>
              </a:rPr>
              <a:t>Individual ‘Simply Do Ideas Pitch’ (30%):</a:t>
            </a:r>
          </a:p>
          <a:p>
            <a:pPr marL="514350" indent="-514350" eaLnBrk="0" hangingPunct="0">
              <a:spcBef>
                <a:spcPct val="50000"/>
              </a:spcBef>
              <a:buFontTx/>
              <a:buChar char="-"/>
            </a:pPr>
            <a:r>
              <a:rPr lang="en-GB" sz="2000" dirty="0" smtClean="0">
                <a:latin typeface="Tahoma" pitchFamily="34" charset="0"/>
                <a:ea typeface="ＭＳ Ｐゴシック" pitchFamily="-112" charset="-128"/>
              </a:rPr>
              <a:t>To be completed individually. </a:t>
            </a:r>
          </a:p>
          <a:p>
            <a:pPr marL="514350" indent="-514350" eaLnBrk="0" hangingPunct="0">
              <a:spcBef>
                <a:spcPct val="50000"/>
              </a:spcBef>
              <a:buFontTx/>
              <a:buChar char="-"/>
            </a:pPr>
            <a:r>
              <a:rPr lang="en-GB" sz="2000" dirty="0" smtClean="0">
                <a:latin typeface="Tahoma" pitchFamily="34" charset="0"/>
                <a:ea typeface="ＭＳ Ｐゴシック" pitchFamily="-112" charset="-128"/>
              </a:rPr>
              <a:t>PDF printout to be submitted by </a:t>
            </a:r>
            <a:r>
              <a:rPr lang="en-GB" sz="2000" b="1" dirty="0" smtClean="0">
                <a:solidFill>
                  <a:srgbClr val="FF0000"/>
                </a:solidFill>
                <a:latin typeface="Tahoma" pitchFamily="34" charset="0"/>
                <a:ea typeface="ＭＳ Ｐゴシック" pitchFamily="-112" charset="-128"/>
              </a:rPr>
              <a:t>3/12/18 (11:59pm)</a:t>
            </a:r>
          </a:p>
          <a:p>
            <a:pPr marL="514350" indent="-514350" eaLnBrk="0" hangingPunct="0">
              <a:spcBef>
                <a:spcPct val="50000"/>
              </a:spcBef>
              <a:buFontTx/>
              <a:buChar char="-"/>
            </a:pPr>
            <a:r>
              <a:rPr lang="en-GB" sz="2000" dirty="0" smtClean="0">
                <a:latin typeface="Tahoma" pitchFamily="34" charset="0"/>
                <a:ea typeface="ＭＳ Ｐゴシック" pitchFamily="-112" charset="-128"/>
              </a:rPr>
              <a:t>Pitch/Presentations will take place on </a:t>
            </a:r>
            <a:r>
              <a:rPr lang="en-GB" sz="2000" b="1" dirty="0" smtClean="0">
                <a:solidFill>
                  <a:srgbClr val="FF0000"/>
                </a:solidFill>
                <a:latin typeface="Tahoma" pitchFamily="34" charset="0"/>
                <a:ea typeface="ＭＳ Ｐゴシック" pitchFamily="-112" charset="-128"/>
              </a:rPr>
              <a:t>5/12/18 </a:t>
            </a:r>
            <a:r>
              <a:rPr lang="en-GB" sz="2000" b="1" strike="sngStrike" dirty="0" smtClean="0">
                <a:solidFill>
                  <a:srgbClr val="FF0000"/>
                </a:solidFill>
                <a:latin typeface="Tahoma" pitchFamily="34" charset="0"/>
                <a:ea typeface="ＭＳ Ｐゴシック" pitchFamily="-112" charset="-128"/>
              </a:rPr>
              <a:t>and 12/12/18</a:t>
            </a:r>
            <a:r>
              <a:rPr lang="en-GB" sz="2000" b="1" dirty="0" smtClean="0">
                <a:solidFill>
                  <a:srgbClr val="FF0000"/>
                </a:solidFill>
                <a:latin typeface="Tahoma" pitchFamily="34" charset="0"/>
                <a:ea typeface="ＭＳ Ｐゴシック" pitchFamily="-112" charset="-128"/>
              </a:rPr>
              <a:t>, </a:t>
            </a:r>
            <a:r>
              <a:rPr lang="en-GB" sz="2000" dirty="0" smtClean="0">
                <a:latin typeface="Tahoma" pitchFamily="34" charset="0"/>
                <a:ea typeface="ＭＳ Ｐゴシック" pitchFamily="-112" charset="-128"/>
              </a:rPr>
              <a:t>and will last no longer than 10 minutes with Q&amp;A.</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
        <p:nvSpPr>
          <p:cNvPr id="4" name="Text Box 3"/>
          <p:cNvSpPr txBox="1">
            <a:spLocks noChangeArrowheads="1"/>
          </p:cNvSpPr>
          <p:nvPr/>
        </p:nvSpPr>
        <p:spPr bwMode="auto">
          <a:xfrm>
            <a:off x="467544" y="1916832"/>
            <a:ext cx="7993062" cy="4555093"/>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000" b="1" dirty="0" smtClean="0">
                <a:latin typeface="Tahoma" pitchFamily="34" charset="0"/>
                <a:ea typeface="ＭＳ Ｐゴシック" pitchFamily="-112" charset="-128"/>
              </a:rPr>
              <a:t>Venture/Business Plan</a:t>
            </a:r>
          </a:p>
          <a:p>
            <a:pPr marL="514350" indent="-514350" eaLnBrk="0" hangingPunct="0">
              <a:spcBef>
                <a:spcPct val="50000"/>
              </a:spcBef>
            </a:pPr>
            <a:endParaRPr lang="en-GB" sz="2000" dirty="0" smtClean="0"/>
          </a:p>
          <a:p>
            <a:pPr marL="457200" indent="-457200" hangingPunct="0"/>
            <a:r>
              <a:rPr lang="en-GB" sz="2000" i="1" dirty="0" smtClean="0">
                <a:latin typeface="Tahoma" pitchFamily="34" charset="0"/>
                <a:ea typeface="ＭＳ Ｐゴシック" pitchFamily="-112" charset="-128"/>
              </a:rPr>
              <a:t>Cover Page</a:t>
            </a:r>
          </a:p>
          <a:p>
            <a:pPr marL="457200" indent="-457200" hangingPunct="0"/>
            <a:r>
              <a:rPr lang="en-GB" sz="2000" dirty="0" smtClean="0">
                <a:latin typeface="Tahoma" pitchFamily="34" charset="0"/>
                <a:ea typeface="ＭＳ Ｐゴシック" pitchFamily="-112" charset="-128"/>
              </a:rPr>
              <a:t>Contents Page</a:t>
            </a:r>
          </a:p>
          <a:p>
            <a:pPr marL="457200" indent="-457200" hangingPunct="0">
              <a:buFont typeface="+mj-lt"/>
              <a:buAutoNum type="arabicPeriod"/>
            </a:pPr>
            <a:r>
              <a:rPr lang="en-GB" sz="2000" dirty="0" smtClean="0">
                <a:latin typeface="Tahoma" pitchFamily="34" charset="0"/>
                <a:ea typeface="ＭＳ Ｐゴシック" pitchFamily="-112" charset="-128"/>
              </a:rPr>
              <a:t>Executive Summary</a:t>
            </a:r>
          </a:p>
          <a:p>
            <a:pPr marL="457200" indent="-457200" hangingPunct="0">
              <a:buFont typeface="+mj-lt"/>
              <a:buAutoNum type="arabicPeriod"/>
            </a:pPr>
            <a:r>
              <a:rPr lang="en-GB" sz="2000" dirty="0" smtClean="0">
                <a:latin typeface="Tahoma" pitchFamily="34" charset="0"/>
                <a:ea typeface="ＭＳ Ｐゴシック" pitchFamily="-112" charset="-128"/>
              </a:rPr>
              <a:t>Mission Statement (inc. Mission &amp; Vision)</a:t>
            </a:r>
          </a:p>
          <a:p>
            <a:pPr marL="457200" indent="-457200" hangingPunct="0">
              <a:buFont typeface="+mj-lt"/>
              <a:buAutoNum type="arabicPeriod"/>
            </a:pPr>
            <a:r>
              <a:rPr lang="en-GB" sz="2000" dirty="0" smtClean="0">
                <a:latin typeface="Tahoma" pitchFamily="34" charset="0"/>
                <a:ea typeface="ＭＳ Ｐゴシック" pitchFamily="-112" charset="-128"/>
              </a:rPr>
              <a:t>Objectives (SMART, short, medium and long-term) </a:t>
            </a:r>
          </a:p>
          <a:p>
            <a:pPr marL="457200" indent="-457200" hangingPunct="0">
              <a:buFont typeface="+mj-lt"/>
              <a:buAutoNum type="arabicPeriod"/>
            </a:pPr>
            <a:r>
              <a:rPr lang="en-GB" sz="2000" dirty="0" smtClean="0">
                <a:latin typeface="Tahoma" pitchFamily="34" charset="0"/>
                <a:ea typeface="ＭＳ Ｐゴシック" pitchFamily="-112" charset="-128"/>
              </a:rPr>
              <a:t>The Management Team (Roles and responsibilities)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Product or Service (Introduce your concept, description)</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Market (Customers, competitors, PEST analysis, trends)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Marketing Strategy/Plan (4P’s or 7P’s, critical tasks) </a:t>
            </a:r>
          </a:p>
          <a:p>
            <a:pPr marL="457200" indent="-457200" hangingPunct="0">
              <a:buFont typeface="+mj-lt"/>
              <a:buAutoNum type="arabicPeriod"/>
            </a:pPr>
            <a:r>
              <a:rPr lang="en-GB" sz="2000" strike="sngStrike" dirty="0" smtClean="0">
                <a:latin typeface="Tahoma" pitchFamily="34" charset="0"/>
                <a:ea typeface="ＭＳ Ｐゴシック" pitchFamily="-112" charset="-128"/>
              </a:rPr>
              <a:t>Operations (Structure and formal considerations)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SWOT Analysis and Risk (Identify risks and opportunities)</a:t>
            </a:r>
          </a:p>
          <a:p>
            <a:pPr marL="457200" indent="-457200" hangingPunct="0">
              <a:buFont typeface="+mj-lt"/>
              <a:buAutoNum type="arabicPeriod"/>
            </a:pPr>
            <a:r>
              <a:rPr lang="en-GB" sz="2000" dirty="0" smtClean="0">
                <a:latin typeface="Tahoma" pitchFamily="34" charset="0"/>
                <a:ea typeface="ＭＳ Ｐゴシック" pitchFamily="-112" charset="-128"/>
              </a:rPr>
              <a:t>Financial Forecasts (One year cash flow forecast)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CONTENTS</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Contents</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95536" y="1556792"/>
            <a:ext cx="8281987" cy="4985980"/>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alibri" pitchFamily="34" charset="0"/>
                <a:ea typeface="ＭＳ Ｐゴシック" pitchFamily="-112" charset="-128"/>
                <a:cs typeface="Calibri" pitchFamily="34" charset="0"/>
              </a:rPr>
              <a:t>What are the things you need?</a:t>
            </a:r>
            <a:br>
              <a:rPr lang="en-GB" sz="2800" b="1" dirty="0" smtClean="0">
                <a:latin typeface="Calibri" pitchFamily="34" charset="0"/>
                <a:ea typeface="ＭＳ Ｐゴシック" pitchFamily="-112" charset="-128"/>
                <a:cs typeface="Calibri" pitchFamily="34" charset="0"/>
              </a:rPr>
            </a:br>
            <a:r>
              <a:rPr lang="en-GB" sz="2800" dirty="0" smtClean="0">
                <a:latin typeface="Calibri" pitchFamily="34" charset="0"/>
                <a:ea typeface="ＭＳ Ｐゴシック" pitchFamily="-112" charset="-128"/>
                <a:cs typeface="Calibri" pitchFamily="34" charset="0"/>
              </a:rPr>
              <a:t>(Top priority resources)</a:t>
            </a:r>
          </a:p>
          <a:p>
            <a:pPr eaLnBrk="0" hangingPunct="0">
              <a:spcBef>
                <a:spcPct val="50000"/>
              </a:spcBef>
            </a:pPr>
            <a:endParaRPr lang="en-GB" sz="2800" dirty="0" smtClean="0">
              <a:latin typeface="Calibri" pitchFamily="34" charset="0"/>
              <a:ea typeface="ＭＳ Ｐゴシック" pitchFamily="-112" charset="-128"/>
              <a:cs typeface="Calibri" pitchFamily="34" charset="0"/>
            </a:endParaRPr>
          </a:p>
          <a:p>
            <a:pPr eaLnBrk="0" hangingPunct="0">
              <a:spcBef>
                <a:spcPct val="50000"/>
              </a:spcBef>
            </a:pPr>
            <a:r>
              <a:rPr lang="en-GB" sz="2000" b="1" dirty="0" smtClean="0"/>
              <a:t>Key Resources: </a:t>
            </a:r>
          </a:p>
          <a:p>
            <a:pPr eaLnBrk="0" hangingPunct="0">
              <a:spcBef>
                <a:spcPct val="50000"/>
              </a:spcBef>
              <a:buFont typeface="Arial" pitchFamily="34" charset="0"/>
              <a:buChar char="•"/>
            </a:pPr>
            <a:r>
              <a:rPr lang="en-GB" sz="2000" b="1" dirty="0" smtClean="0"/>
              <a:t>The resources that are necessary to create value for the customer.</a:t>
            </a:r>
          </a:p>
          <a:p>
            <a:pPr eaLnBrk="0" hangingPunct="0">
              <a:spcBef>
                <a:spcPct val="50000"/>
              </a:spcBef>
              <a:buFont typeface="Arial" pitchFamily="34" charset="0"/>
              <a:buChar char="•"/>
            </a:pPr>
            <a:r>
              <a:rPr lang="en-GB" sz="2000" b="1" dirty="0" smtClean="0"/>
              <a:t>They are considered an asset to a company, which are needed in order to sustain and support the business. </a:t>
            </a:r>
          </a:p>
          <a:p>
            <a:pPr eaLnBrk="0" hangingPunct="0">
              <a:spcBef>
                <a:spcPct val="50000"/>
              </a:spcBef>
              <a:buFont typeface="Arial" pitchFamily="34" charset="0"/>
              <a:buChar char="•"/>
            </a:pPr>
            <a:r>
              <a:rPr lang="en-GB" sz="2000" b="1" dirty="0" smtClean="0"/>
              <a:t>These resources could be human, financial, physical and intellectual.</a:t>
            </a:r>
          </a:p>
          <a:p>
            <a:pPr eaLnBrk="0" hangingPunct="0">
              <a:spcBef>
                <a:spcPct val="50000"/>
              </a:spcBef>
              <a:buFont typeface="Arial" pitchFamily="34" charset="0"/>
              <a:buChar char="•"/>
            </a:pPr>
            <a:endParaRPr lang="en-GB" sz="2000" b="1" dirty="0" smtClean="0"/>
          </a:p>
          <a:p>
            <a:pPr algn="r" eaLnBrk="0" hangingPunct="0">
              <a:spcBef>
                <a:spcPct val="50000"/>
              </a:spcBef>
            </a:pPr>
            <a:r>
              <a:rPr lang="en-GB" sz="2000" dirty="0" smtClean="0">
                <a:solidFill>
                  <a:srgbClr val="FF0000"/>
                </a:solidFill>
                <a:latin typeface="Arial Rounded MT Bold" pitchFamily="34" charset="0"/>
              </a:rPr>
              <a:t>[Will be looking for the description </a:t>
            </a:r>
            <a:r>
              <a:rPr lang="en-GB" sz="2000" u="sng" dirty="0" smtClean="0">
                <a:solidFill>
                  <a:srgbClr val="FF0000"/>
                </a:solidFill>
                <a:latin typeface="Arial Rounded MT Bold" pitchFamily="34" charset="0"/>
              </a:rPr>
              <a:t>and the justification!</a:t>
            </a:r>
            <a:r>
              <a:rPr lang="en-GB" sz="2000" dirty="0" smtClean="0">
                <a:solidFill>
                  <a:srgbClr val="FF0000"/>
                </a:solidFill>
                <a:latin typeface="Arial Rounded MT Bold" pitchFamily="34" charset="0"/>
              </a:rPr>
              <a:t>]</a:t>
            </a:r>
            <a:endParaRPr lang="en-GB" sz="2800" dirty="0" smtClean="0">
              <a:solidFill>
                <a:srgbClr val="FF0000"/>
              </a:solidFill>
              <a:latin typeface="Arial Rounded MT Bold" pitchFamily="34" charset="0"/>
              <a:ea typeface="ＭＳ Ｐゴシック" pitchFamily="-112" charset="-128"/>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l="33366" t="18914" r="6391" b="5782"/>
          <a:stretch>
            <a:fillRect/>
          </a:stretch>
        </p:blipFill>
        <p:spPr bwMode="auto">
          <a:xfrm>
            <a:off x="926976" y="0"/>
            <a:ext cx="6858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Contents</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496944" cy="5016758"/>
          </a:xfrm>
          <a:prstGeom prst="rect">
            <a:avLst/>
          </a:prstGeom>
          <a:noFill/>
          <a:ln w="9525">
            <a:noFill/>
            <a:miter lim="800000"/>
            <a:headEnd/>
            <a:tailEnd/>
          </a:ln>
        </p:spPr>
        <p:txBody>
          <a:bodyPr wrap="square">
            <a:spAutoFit/>
          </a:bodyPr>
          <a:lstStyle/>
          <a:p>
            <a:r>
              <a:rPr lang="en-GB" sz="2000" b="1" dirty="0" smtClean="0"/>
              <a:t>WHO</a:t>
            </a:r>
            <a:r>
              <a:rPr lang="en-GB" sz="2000" dirty="0" smtClean="0"/>
              <a:t>:</a:t>
            </a:r>
          </a:p>
          <a:p>
            <a:r>
              <a:rPr lang="en-GB" sz="2000" dirty="0" smtClean="0"/>
              <a:t>Think about your skills and any additional staff, training, experts or advisors you’ll need.</a:t>
            </a:r>
          </a:p>
          <a:p>
            <a:endParaRPr lang="en-GB" sz="2000" dirty="0" smtClean="0"/>
          </a:p>
          <a:p>
            <a:r>
              <a:rPr lang="en-GB" sz="2000" dirty="0" smtClean="0"/>
              <a:t> </a:t>
            </a:r>
            <a:r>
              <a:rPr lang="en-GB" sz="2000" b="1" dirty="0" smtClean="0"/>
              <a:t>WHAT</a:t>
            </a:r>
            <a:r>
              <a:rPr lang="en-GB" sz="2000" dirty="0" smtClean="0"/>
              <a:t>:</a:t>
            </a:r>
          </a:p>
          <a:p>
            <a:r>
              <a:rPr lang="en-GB" sz="2000" dirty="0" smtClean="0"/>
              <a:t>Think about things needed e.g. equipment, raw materials, website, promotional items, etc.</a:t>
            </a:r>
          </a:p>
          <a:p>
            <a:endParaRPr lang="en-GB" sz="2000" dirty="0" smtClean="0"/>
          </a:p>
          <a:p>
            <a:r>
              <a:rPr lang="en-GB" sz="2000" b="1" dirty="0" smtClean="0"/>
              <a:t>WHERE</a:t>
            </a:r>
            <a:r>
              <a:rPr lang="en-GB" sz="2000" dirty="0" smtClean="0"/>
              <a:t>:</a:t>
            </a:r>
          </a:p>
          <a:p>
            <a:r>
              <a:rPr lang="en-GB" sz="2000" dirty="0" smtClean="0"/>
              <a:t>Think about your location such as any shop, office, studio or other business space. [ONLINE/OFFLINE]</a:t>
            </a:r>
          </a:p>
          <a:p>
            <a:endParaRPr lang="en-GB" sz="2000" dirty="0" smtClean="0"/>
          </a:p>
          <a:p>
            <a:r>
              <a:rPr lang="en-GB" sz="2000" b="1" dirty="0" smtClean="0"/>
              <a:t>ADDITIONAL INFORMATION </a:t>
            </a:r>
            <a:r>
              <a:rPr lang="en-GB" sz="2000" b="1" i="1" dirty="0" smtClean="0"/>
              <a:t>(SOURCE)</a:t>
            </a:r>
            <a:r>
              <a:rPr lang="en-GB" sz="2000" b="1" dirty="0" smtClean="0"/>
              <a:t>:</a:t>
            </a:r>
            <a:br>
              <a:rPr lang="en-GB" sz="2000" b="1" dirty="0" smtClean="0"/>
            </a:br>
            <a:r>
              <a:rPr lang="en-GB" dirty="0" smtClean="0"/>
              <a:t>Any early thoughts on how you might get these ingredients?</a:t>
            </a:r>
            <a:br>
              <a:rPr lang="en-GB" dirty="0" smtClean="0"/>
            </a:br>
            <a:r>
              <a:rPr lang="en-GB" dirty="0" smtClean="0"/>
              <a:t>(friends for design work, already own equipment, University access, will use contractors equipment, </a:t>
            </a:r>
            <a:r>
              <a:rPr lang="en-GB" dirty="0" err="1" smtClean="0"/>
              <a:t>Wix</a:t>
            </a:r>
            <a:r>
              <a:rPr lang="en-GB" dirty="0" smtClean="0"/>
              <a:t> or </a:t>
            </a:r>
            <a:r>
              <a:rPr lang="en-GB" dirty="0" err="1" smtClean="0"/>
              <a:t>Wordpress</a:t>
            </a:r>
            <a:r>
              <a:rPr lang="en-GB" dirty="0" smtClean="0"/>
              <a:t> or other, etc.)</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Contents</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1187624" y="3501008"/>
            <a:ext cx="6624736" cy="584775"/>
          </a:xfrm>
          <a:prstGeom prst="rect">
            <a:avLst/>
          </a:prstGeom>
          <a:noFill/>
          <a:ln w="9525">
            <a:noFill/>
            <a:miter lim="800000"/>
            <a:headEnd/>
            <a:tailEnd/>
          </a:ln>
        </p:spPr>
        <p:txBody>
          <a:bodyPr wrap="square">
            <a:spAutoFit/>
          </a:bodyPr>
          <a:lstStyle/>
          <a:p>
            <a:r>
              <a:rPr lang="en-GB" sz="3200" b="1" i="1" dirty="0" smtClean="0"/>
              <a:t>MAKE YOUR CONTENTS LIST!</a:t>
            </a:r>
            <a:endParaRPr lang="en-GB" sz="32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smtClean="0"/>
              <a:t>COST</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496944" cy="5016758"/>
          </a:xfrm>
          <a:prstGeom prst="rect">
            <a:avLst/>
          </a:prstGeom>
          <a:noFill/>
          <a:ln w="9525">
            <a:noFill/>
            <a:miter lim="800000"/>
            <a:headEnd/>
            <a:tailEnd/>
          </a:ln>
        </p:spPr>
        <p:txBody>
          <a:bodyPr wrap="square">
            <a:spAutoFit/>
          </a:bodyPr>
          <a:lstStyle/>
          <a:p>
            <a:r>
              <a:rPr lang="en-GB" sz="2000" b="1" dirty="0" smtClean="0">
                <a:solidFill>
                  <a:srgbClr val="0070C0"/>
                </a:solidFill>
                <a:latin typeface="Segoe Script" pitchFamily="66" charset="0"/>
              </a:rPr>
              <a:t>STAY WITH ME!</a:t>
            </a:r>
          </a:p>
          <a:p>
            <a:endParaRPr lang="en-GB" sz="2000" b="1" dirty="0" smtClean="0">
              <a:latin typeface="Segoe Script" pitchFamily="66" charset="0"/>
            </a:endParaRPr>
          </a:p>
          <a:p>
            <a:r>
              <a:rPr lang="en-GB" sz="2000" dirty="0" smtClean="0">
                <a:latin typeface="Arial" pitchFamily="34" charset="0"/>
                <a:cs typeface="Arial" pitchFamily="34" charset="0"/>
              </a:rPr>
              <a:t>It’s simple really:</a:t>
            </a: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b="1" dirty="0" smtClean="0">
                <a:latin typeface="Arial" pitchFamily="34" charset="0"/>
                <a:cs typeface="Arial" pitchFamily="34" charset="0"/>
              </a:rPr>
              <a:t>For Profit, Money In must be greater than Money Out.</a:t>
            </a:r>
          </a:p>
          <a:p>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Profit = Income – Expenditure</a:t>
            </a:r>
          </a:p>
          <a:p>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Profit = Sales – Cost of Sales</a:t>
            </a:r>
          </a:p>
          <a:p>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Profit = (Price x Quantity Sold) – All costs associated with </a:t>
            </a:r>
            <a:br>
              <a:rPr lang="en-GB" sz="2000" b="1" dirty="0" smtClean="0">
                <a:latin typeface="Arial" pitchFamily="34" charset="0"/>
                <a:cs typeface="Arial" pitchFamily="34" charset="0"/>
              </a:rPr>
            </a:br>
            <a:r>
              <a:rPr lang="en-GB" sz="2000" b="1" dirty="0" smtClean="0">
                <a:latin typeface="Arial" pitchFamily="34" charset="0"/>
                <a:cs typeface="Arial" pitchFamily="34" charset="0"/>
              </a:rPr>
              <a:t>					making those sales</a:t>
            </a:r>
            <a:endParaRPr lang="en-GB" sz="2000" b="1"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496944" cy="5016758"/>
          </a:xfrm>
          <a:prstGeom prst="rect">
            <a:avLst/>
          </a:prstGeom>
          <a:noFill/>
          <a:ln w="9525">
            <a:noFill/>
            <a:miter lim="800000"/>
            <a:headEnd/>
            <a:tailEnd/>
          </a:ln>
        </p:spPr>
        <p:txBody>
          <a:bodyPr wrap="square">
            <a:spAutoFit/>
          </a:bodyPr>
          <a:lstStyle/>
          <a:p>
            <a:r>
              <a:rPr lang="en-GB" sz="2000" b="1" dirty="0" smtClean="0"/>
              <a:t>HOW WILL YOUR IDEA MAKE MONEY?</a:t>
            </a:r>
          </a:p>
          <a:p>
            <a:r>
              <a:rPr lang="en-GB" sz="2000" dirty="0" smtClean="0"/>
              <a:t>Think about all the different things you will sell and how.</a:t>
            </a:r>
          </a:p>
          <a:p>
            <a:endParaRPr lang="en-GB" sz="2000" dirty="0" smtClean="0"/>
          </a:p>
          <a:p>
            <a:pPr>
              <a:buFont typeface="Arial" pitchFamily="34" charset="0"/>
              <a:buChar char="•"/>
            </a:pPr>
            <a:r>
              <a:rPr lang="en-GB" sz="2000" dirty="0" smtClean="0"/>
              <a:t>Your offerings/products/services</a:t>
            </a:r>
          </a:p>
          <a:p>
            <a:pPr>
              <a:buFont typeface="Arial" pitchFamily="34" charset="0"/>
              <a:buChar char="•"/>
            </a:pPr>
            <a:r>
              <a:rPr lang="en-GB" sz="2000" dirty="0" smtClean="0"/>
              <a:t>Price (fixed, per situation, hourly, per contract, competitive)</a:t>
            </a:r>
          </a:p>
          <a:p>
            <a:pPr>
              <a:buFont typeface="Arial" pitchFamily="34" charset="0"/>
              <a:buChar char="•"/>
            </a:pPr>
            <a:r>
              <a:rPr lang="en-GB" sz="2000" dirty="0" smtClean="0"/>
              <a:t>Quotes</a:t>
            </a:r>
          </a:p>
          <a:p>
            <a:pPr>
              <a:buFont typeface="Arial" pitchFamily="34" charset="0"/>
              <a:buChar char="•"/>
            </a:pPr>
            <a:r>
              <a:rPr lang="en-GB" sz="2000" dirty="0" smtClean="0"/>
              <a:t>Commission</a:t>
            </a:r>
          </a:p>
          <a:p>
            <a:pPr>
              <a:buFont typeface="Arial" pitchFamily="34" charset="0"/>
              <a:buChar char="•"/>
            </a:pPr>
            <a:r>
              <a:rPr lang="en-GB" sz="2000" dirty="0" smtClean="0"/>
              <a:t>Royalties/Licensing</a:t>
            </a:r>
          </a:p>
          <a:p>
            <a:pPr>
              <a:buFont typeface="Arial" pitchFamily="34" charset="0"/>
              <a:buChar char="•"/>
            </a:pPr>
            <a:r>
              <a:rPr lang="en-GB" sz="2000" dirty="0" smtClean="0"/>
              <a:t>Selling mediums</a:t>
            </a:r>
          </a:p>
          <a:p>
            <a:pPr>
              <a:buFont typeface="Arial" pitchFamily="34" charset="0"/>
              <a:buChar char="•"/>
            </a:pPr>
            <a:r>
              <a:rPr lang="en-GB" sz="2000" dirty="0" smtClean="0"/>
              <a:t>Invoices</a:t>
            </a:r>
          </a:p>
          <a:p>
            <a:pPr>
              <a:buFont typeface="Arial" pitchFamily="34" charset="0"/>
              <a:buChar char="•"/>
            </a:pPr>
            <a:r>
              <a:rPr lang="en-GB" sz="2000" dirty="0" smtClean="0"/>
              <a:t>Enquiries</a:t>
            </a:r>
          </a:p>
          <a:p>
            <a:pPr>
              <a:buFont typeface="Arial" pitchFamily="34" charset="0"/>
              <a:buChar char="•"/>
            </a:pPr>
            <a:r>
              <a:rPr lang="en-GB" sz="2000" dirty="0" smtClean="0"/>
              <a:t>Ways of contacting you</a:t>
            </a:r>
          </a:p>
          <a:p>
            <a:pPr>
              <a:buFont typeface="Arial" pitchFamily="34" charset="0"/>
              <a:buChar char="•"/>
            </a:pPr>
            <a:r>
              <a:rPr lang="en-GB" sz="2000" dirty="0" smtClean="0"/>
              <a:t>Ways of responding</a:t>
            </a:r>
          </a:p>
          <a:p>
            <a:pPr>
              <a:buFont typeface="Arial" pitchFamily="34" charset="0"/>
              <a:buChar char="•"/>
            </a:pPr>
            <a:r>
              <a:rPr lang="en-GB" sz="2000" dirty="0" smtClean="0"/>
              <a:t>Negotiation techniques</a:t>
            </a:r>
          </a:p>
          <a:p>
            <a:pPr>
              <a:buFont typeface="Arial" pitchFamily="34" charset="0"/>
              <a:buChar char="•"/>
            </a:pPr>
            <a:r>
              <a:rPr lang="en-GB" sz="2000" dirty="0" smtClean="0"/>
              <a:t>Forms of payment (cash, BACS, credit)</a:t>
            </a:r>
          </a:p>
          <a:p>
            <a:pPr>
              <a:buFont typeface="Arial" pitchFamily="34" charset="0"/>
              <a:buChar char="•"/>
            </a:pPr>
            <a:r>
              <a:rPr lang="en-GB" sz="2000" dirty="0" smtClean="0"/>
              <a:t>Funding or financial support</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8">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8">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99592" y="2348880"/>
            <a:ext cx="6912768" cy="35283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496944" cy="3970318"/>
          </a:xfrm>
          <a:prstGeom prst="rect">
            <a:avLst/>
          </a:prstGeom>
          <a:noFill/>
          <a:ln w="9525">
            <a:noFill/>
            <a:miter lim="800000"/>
            <a:headEnd/>
            <a:tailEnd/>
          </a:ln>
        </p:spPr>
        <p:txBody>
          <a:bodyPr wrap="square">
            <a:spAutoFit/>
          </a:bodyPr>
          <a:lstStyle/>
          <a:p>
            <a:r>
              <a:rPr lang="en-GB" sz="2000" b="1" dirty="0" smtClean="0"/>
              <a:t>HOW WILL YOUR IDEA MAKE MONEY?</a:t>
            </a:r>
          </a:p>
          <a:p>
            <a:endParaRPr lang="en-GB" sz="2000" dirty="0" smtClean="0"/>
          </a:p>
          <a:p>
            <a:pPr>
              <a:buFont typeface="Arial" pitchFamily="34" charset="0"/>
              <a:buChar char="•"/>
            </a:pPr>
            <a:endParaRPr lang="en-GB" sz="2000" dirty="0" smtClean="0"/>
          </a:p>
          <a:p>
            <a:pPr lvl="2"/>
            <a:r>
              <a:rPr lang="en-GB" sz="2400" b="1" dirty="0" smtClean="0"/>
              <a:t>PRICING</a:t>
            </a:r>
          </a:p>
          <a:p>
            <a:pPr lvl="2">
              <a:buFont typeface="Arial" pitchFamily="34" charset="0"/>
              <a:buChar char="•"/>
            </a:pPr>
            <a:endParaRPr lang="en-GB" sz="2400" b="1" dirty="0" smtClean="0"/>
          </a:p>
          <a:p>
            <a:pPr marL="1428750" lvl="2" indent="-514350" eaLnBrk="0" hangingPunct="0">
              <a:spcBef>
                <a:spcPct val="50000"/>
              </a:spcBef>
            </a:pPr>
            <a:r>
              <a:rPr lang="en-GB" sz="2400" b="1" dirty="0" smtClean="0">
                <a:latin typeface="Calibri" pitchFamily="34" charset="0"/>
                <a:cs typeface="Calibri" pitchFamily="34" charset="0"/>
              </a:rPr>
              <a:t>The three ‘real-life’ principles:</a:t>
            </a:r>
          </a:p>
          <a:p>
            <a:pPr marL="1428750" lvl="2" indent="-514350" eaLnBrk="0" hangingPunct="0">
              <a:spcBef>
                <a:spcPct val="50000"/>
              </a:spcBef>
              <a:buAutoNum type="arabicPeriod"/>
            </a:pPr>
            <a:r>
              <a:rPr lang="en-GB" sz="2400" b="1" dirty="0" smtClean="0">
                <a:latin typeface="Calibri" pitchFamily="34" charset="0"/>
                <a:cs typeface="Calibri" pitchFamily="34" charset="0"/>
              </a:rPr>
              <a:t>Profit = Price – cost</a:t>
            </a:r>
          </a:p>
          <a:p>
            <a:pPr marL="1428750" lvl="2" indent="-514350" eaLnBrk="0" hangingPunct="0">
              <a:spcBef>
                <a:spcPct val="50000"/>
              </a:spcBef>
              <a:buAutoNum type="arabicPeriod"/>
            </a:pPr>
            <a:r>
              <a:rPr lang="en-GB" sz="2400" b="1" dirty="0" smtClean="0">
                <a:latin typeface="Calibri" pitchFamily="34" charset="0"/>
                <a:cs typeface="Calibri" pitchFamily="34" charset="0"/>
              </a:rPr>
              <a:t>What price will get the work?</a:t>
            </a:r>
          </a:p>
          <a:p>
            <a:pPr marL="1428750" lvl="2" indent="-514350" eaLnBrk="0" hangingPunct="0">
              <a:spcBef>
                <a:spcPct val="50000"/>
              </a:spcBef>
              <a:buAutoNum type="arabicPeriod"/>
            </a:pPr>
            <a:r>
              <a:rPr lang="en-GB" sz="2400" b="1" dirty="0" smtClean="0">
                <a:latin typeface="Calibri" pitchFamily="34" charset="0"/>
                <a:cs typeface="Calibri" pitchFamily="34" charset="0"/>
              </a:rPr>
              <a:t>What am I worth? What do I want to earn?</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3170099"/>
          </a:xfrm>
          <a:prstGeom prst="rect">
            <a:avLst/>
          </a:prstGeom>
          <a:noFill/>
          <a:ln w="9525">
            <a:noFill/>
            <a:miter lim="800000"/>
            <a:headEnd/>
            <a:tailEnd/>
          </a:ln>
        </p:spPr>
        <p:txBody>
          <a:bodyPr wrap="square">
            <a:spAutoFit/>
          </a:bodyPr>
          <a:lstStyle/>
          <a:p>
            <a:r>
              <a:rPr lang="en-GB" sz="2000" b="1" dirty="0" smtClean="0"/>
              <a:t>WHAT ARE YOU GOING TO HAVE TO SPEND MONEY ON?</a:t>
            </a:r>
            <a:r>
              <a:rPr lang="en-GB" sz="2000" dirty="0" smtClean="0"/>
              <a:t/>
            </a:r>
            <a:br>
              <a:rPr lang="en-GB" sz="2000" dirty="0" smtClean="0"/>
            </a:br>
            <a:r>
              <a:rPr lang="en-GB" sz="2000" dirty="0" smtClean="0"/>
              <a:t>Think back to the Contents section.</a:t>
            </a:r>
          </a:p>
          <a:p>
            <a:endParaRPr lang="en-GB" sz="2000" dirty="0" smtClean="0"/>
          </a:p>
          <a:p>
            <a:pPr>
              <a:buFont typeface="Arial" pitchFamily="34" charset="0"/>
              <a:buChar char="•"/>
            </a:pPr>
            <a:r>
              <a:rPr lang="en-GB" sz="2000" dirty="0" smtClean="0"/>
              <a:t>Cost of raw materials</a:t>
            </a:r>
          </a:p>
          <a:p>
            <a:pPr>
              <a:buFont typeface="Arial" pitchFamily="34" charset="0"/>
              <a:buChar char="•"/>
            </a:pPr>
            <a:r>
              <a:rPr lang="en-GB" sz="2000" dirty="0" smtClean="0"/>
              <a:t>Cost of staff</a:t>
            </a:r>
          </a:p>
          <a:p>
            <a:pPr>
              <a:buFont typeface="Arial" pitchFamily="34" charset="0"/>
              <a:buChar char="•"/>
            </a:pPr>
            <a:r>
              <a:rPr lang="en-GB" sz="2000" dirty="0" smtClean="0"/>
              <a:t>Cost of start-up</a:t>
            </a:r>
          </a:p>
          <a:p>
            <a:pPr>
              <a:buFont typeface="Arial" pitchFamily="34" charset="0"/>
              <a:buChar char="•"/>
            </a:pPr>
            <a:r>
              <a:rPr lang="en-GB" sz="2000" dirty="0" smtClean="0"/>
              <a:t>Cost of production</a:t>
            </a:r>
          </a:p>
          <a:p>
            <a:pPr>
              <a:buFont typeface="Arial" pitchFamily="34" charset="0"/>
              <a:buChar char="•"/>
            </a:pPr>
            <a:r>
              <a:rPr lang="en-GB" sz="2000" dirty="0" smtClean="0"/>
              <a:t>Cost of borrowing</a:t>
            </a:r>
          </a:p>
          <a:p>
            <a:pPr>
              <a:buFont typeface="Arial" pitchFamily="34" charset="0"/>
              <a:buChar char="•"/>
            </a:pPr>
            <a:r>
              <a:rPr lang="en-GB" sz="2000" u="sng" dirty="0" smtClean="0"/>
              <a:t>Cost of Research &amp; Development</a:t>
            </a:r>
            <a:endParaRPr lang="en-GB" sz="2000" u="sng"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graphicFrame>
        <p:nvGraphicFramePr>
          <p:cNvPr id="5" name="Table 4"/>
          <p:cNvGraphicFramePr>
            <a:graphicFrameLocks noGrp="1"/>
          </p:cNvGraphicFramePr>
          <p:nvPr/>
        </p:nvGraphicFramePr>
        <p:xfrm>
          <a:off x="5508104" y="260648"/>
          <a:ext cx="3240360" cy="6336704"/>
        </p:xfrm>
        <a:graphic>
          <a:graphicData uri="http://schemas.openxmlformats.org/drawingml/2006/table">
            <a:tbl>
              <a:tblPr/>
              <a:tblGrid>
                <a:gridCol w="3240360"/>
              </a:tblGrid>
              <a:tr h="288032">
                <a:tc>
                  <a:txBody>
                    <a:bodyPr/>
                    <a:lstStyle/>
                    <a:p>
                      <a:pPr algn="l" fontAlgn="b"/>
                      <a:r>
                        <a:rPr lang="en-GB" sz="1600" b="1" i="0" u="none" strike="noStrike" dirty="0">
                          <a:latin typeface="Arial TUR"/>
                        </a:rPr>
                        <a:t>Company Registration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Rent/Rates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Staff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dirty="0">
                          <a:latin typeface="Arial TUR"/>
                        </a:rPr>
                        <a:t>Indirect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Repairs/Maintenance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Employers NI</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Travel/Accomodation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Telephone (mobile)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Broadband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Utilities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Marketing and materials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Postage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Insurance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Loan Repayments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Capital Expenditure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Training &amp; Development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Accounting/Legal</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Outside Services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Stock/Materials Purchases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Bank Charges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a:latin typeface="Arial TUR"/>
                        </a:rPr>
                        <a:t>Office Consumables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r h="288032">
                <a:tc>
                  <a:txBody>
                    <a:bodyPr/>
                    <a:lstStyle/>
                    <a:p>
                      <a:pPr algn="l" fontAlgn="b"/>
                      <a:r>
                        <a:rPr lang="en-GB" sz="1600" b="1" i="0" u="none" strike="noStrike" dirty="0">
                          <a:latin typeface="Arial TUR"/>
                        </a:rPr>
                        <a:t>Loans Repayments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400110"/>
          </a:xfrm>
          <a:prstGeom prst="rect">
            <a:avLst/>
          </a:prstGeom>
          <a:noFill/>
          <a:ln w="9525">
            <a:noFill/>
            <a:miter lim="800000"/>
            <a:headEnd/>
            <a:tailEnd/>
          </a:ln>
        </p:spPr>
        <p:txBody>
          <a:bodyPr wrap="square">
            <a:spAutoFit/>
          </a:bodyPr>
          <a:lstStyle/>
          <a:p>
            <a:r>
              <a:rPr lang="en-GB" sz="2000" b="1" dirty="0" smtClean="0"/>
              <a:t>Pricing Proposal/Strategy</a:t>
            </a:r>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pic>
        <p:nvPicPr>
          <p:cNvPr id="7" name="Picture 4" descr="Image result for 5p's"/>
          <p:cNvPicPr>
            <a:picLocks noChangeAspect="1" noChangeArrowheads="1"/>
          </p:cNvPicPr>
          <p:nvPr/>
        </p:nvPicPr>
        <p:blipFill>
          <a:blip r:embed="rId2" cstate="print"/>
          <a:srcRect/>
          <a:stretch>
            <a:fillRect/>
          </a:stretch>
        </p:blipFill>
        <p:spPr bwMode="auto">
          <a:xfrm>
            <a:off x="1403648" y="2060848"/>
            <a:ext cx="5715000" cy="43243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1015663"/>
          </a:xfrm>
          <a:prstGeom prst="rect">
            <a:avLst/>
          </a:prstGeom>
          <a:noFill/>
          <a:ln w="9525">
            <a:noFill/>
            <a:miter lim="800000"/>
            <a:headEnd/>
            <a:tailEnd/>
          </a:ln>
        </p:spPr>
        <p:txBody>
          <a:bodyPr wrap="square">
            <a:spAutoFit/>
          </a:bodyPr>
          <a:lstStyle/>
          <a:p>
            <a:r>
              <a:rPr lang="en-GB" sz="2000" b="1" dirty="0" smtClean="0"/>
              <a:t>Pricing Proposal/Strategy</a:t>
            </a:r>
          </a:p>
          <a:p>
            <a:endParaRPr lang="en-GB" sz="2000" b="1" dirty="0" smtClean="0"/>
          </a:p>
          <a:p>
            <a:r>
              <a:rPr lang="en-GB" sz="2000" b="1" dirty="0" smtClean="0"/>
              <a:t>Example:</a:t>
            </a:r>
            <a:endParaRPr lang="en-GB" sz="2000" b="1"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
        <p:nvSpPr>
          <p:cNvPr id="45057" name="Rectangle 1"/>
          <p:cNvSpPr>
            <a:spLocks noChangeArrowheads="1"/>
          </p:cNvSpPr>
          <p:nvPr/>
        </p:nvSpPr>
        <p:spPr bwMode="auto">
          <a:xfrm>
            <a:off x="971600" y="2703404"/>
            <a:ext cx="6984776" cy="3539430"/>
          </a:xfrm>
          <a:prstGeom prst="rect">
            <a:avLst/>
          </a:prstGeom>
          <a:noFill/>
          <a:ln w="9525">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5.12</a:t>
            </a: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 </a:t>
            </a:r>
            <a:r>
              <a:rPr kumimoji="0" lang="en-GB" sz="1400" b="1"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Pricing Strategy </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In-line with industry standards in this region, and at a competitive rate:</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Full day consultancy – up to @ £500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Half day consultancy – up to @ £275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Hourly consultancy – up to @ £70 per hour</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Training rates as per consultancy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Reduced rates for longer term contracts:</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2-5 days @ £450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5-10 days @ £400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457200" marR="0" lvl="1"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More than 10 days @ £350 per day</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Associate rates (incoming and outgoing) – 20% finder, 80% consultant</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These rates may start lower as NEODYNAMIC LTD develops a reputation for itself and generates some case studies.  </a:t>
            </a:r>
            <a:endParaRPr kumimoji="0" lang="en-GB" sz="105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Verdana" pitchFamily="34" charset="0"/>
                <a:ea typeface="Times New Roman" pitchFamily="18" charset="0"/>
                <a:cs typeface="Arial" pitchFamily="34" charset="0"/>
              </a:rPr>
              <a:t>Invoices will be submitted to clients monthly in arrears reflecting the products/services provided in the month. Invoices are due for payment within 30 days (one calendar month) from receipt.</a:t>
            </a: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1015663"/>
          </a:xfrm>
          <a:prstGeom prst="rect">
            <a:avLst/>
          </a:prstGeom>
          <a:noFill/>
          <a:ln w="9525">
            <a:noFill/>
            <a:miter lim="800000"/>
            <a:headEnd/>
            <a:tailEnd/>
          </a:ln>
        </p:spPr>
        <p:txBody>
          <a:bodyPr wrap="square">
            <a:spAutoFit/>
          </a:bodyPr>
          <a:lstStyle/>
          <a:p>
            <a:r>
              <a:rPr lang="en-GB" sz="2000" b="1" dirty="0" smtClean="0"/>
              <a:t>Pricing Proposal/Strategy</a:t>
            </a:r>
          </a:p>
          <a:p>
            <a:endParaRPr lang="en-GB" sz="2000" b="1" dirty="0" smtClean="0"/>
          </a:p>
          <a:p>
            <a:r>
              <a:rPr lang="en-GB" sz="2000" b="1" dirty="0" smtClean="0"/>
              <a:t>Example:</a:t>
            </a:r>
            <a:endParaRPr lang="en-GB" sz="2000" b="1"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
        <p:nvSpPr>
          <p:cNvPr id="45057" name="Rectangle 1"/>
          <p:cNvSpPr>
            <a:spLocks noChangeArrowheads="1"/>
          </p:cNvSpPr>
          <p:nvPr/>
        </p:nvSpPr>
        <p:spPr bwMode="auto">
          <a:xfrm>
            <a:off x="467544" y="2518737"/>
            <a:ext cx="8208912" cy="4185761"/>
          </a:xfrm>
          <a:prstGeom prst="rect">
            <a:avLst/>
          </a:prstGeom>
          <a:noFill/>
          <a:ln w="9525">
            <a:solidFill>
              <a:schemeClr val="tx1"/>
            </a:solidFill>
            <a:miter lim="800000"/>
            <a:headEnd/>
            <a:tailEnd/>
          </a:ln>
          <a:effectLst/>
        </p:spPr>
        <p:txBody>
          <a:bodyPr vert="horz" wrap="square" lIns="91440" tIns="45720" rIns="91440" bIns="45720" numCol="1" anchor="ctr" anchorCtr="0" compatLnSpc="1">
            <a:prstTxWarp prst="textNoShape">
              <a:avLst/>
            </a:prstTxWarp>
            <a:spAutoFit/>
          </a:bodyPr>
          <a:lstStyle/>
          <a:p>
            <a:r>
              <a:rPr lang="en-US" sz="1400" b="1" dirty="0" smtClean="0"/>
              <a:t>Costing and Pricing</a:t>
            </a:r>
            <a:endParaRPr lang="en-GB" sz="1400" b="1" dirty="0" smtClean="0"/>
          </a:p>
          <a:p>
            <a:r>
              <a:rPr lang="en-US" sz="1400" dirty="0" smtClean="0"/>
              <a:t> </a:t>
            </a:r>
            <a:endParaRPr lang="en-GB" sz="1400" dirty="0" smtClean="0"/>
          </a:p>
          <a:p>
            <a:r>
              <a:rPr lang="en-US" sz="1400" dirty="0" smtClean="0"/>
              <a:t> 22.  What will it cost to produce your product or provide your service?</a:t>
            </a:r>
            <a:endParaRPr lang="en-GB" sz="1400" dirty="0" smtClean="0"/>
          </a:p>
          <a:p>
            <a:r>
              <a:rPr lang="en-US" sz="1400" i="1" dirty="0" smtClean="0"/>
              <a:t>Calculate the cost per item or cost per hour to cover direct and indirect costs.</a:t>
            </a:r>
            <a:endParaRPr lang="en-GB" sz="1400" b="1" i="1" dirty="0" smtClean="0"/>
          </a:p>
          <a:p>
            <a:r>
              <a:rPr lang="en-US" sz="1400" dirty="0" smtClean="0"/>
              <a:t> As a bespoke service, the costs will vary from customer to customer. As a product-based service, the cost of the service comes from the cost of goods sold and all items bought in at trade price will be sold at retail price. The markup will include my travelling costs, time spent face-to-face with the customer and </a:t>
            </a:r>
            <a:r>
              <a:rPr lang="en-US" sz="1400" dirty="0" err="1" smtClean="0"/>
              <a:t>organising</a:t>
            </a:r>
            <a:r>
              <a:rPr lang="en-US" sz="1400" dirty="0" smtClean="0"/>
              <a:t> the making of their order and the fitting and delivery of it. </a:t>
            </a:r>
            <a:endParaRPr lang="en-GB" sz="1400" dirty="0" smtClean="0"/>
          </a:p>
          <a:p>
            <a:r>
              <a:rPr lang="en-US" sz="1400" dirty="0" smtClean="0"/>
              <a:t>  </a:t>
            </a:r>
            <a:endParaRPr lang="en-GB" sz="1400" dirty="0" smtClean="0"/>
          </a:p>
          <a:p>
            <a:r>
              <a:rPr lang="en-US" sz="1400" dirty="0" smtClean="0"/>
              <a:t>23.  What will be your pricing policy?</a:t>
            </a:r>
            <a:endParaRPr lang="en-GB" sz="1400" dirty="0" smtClean="0"/>
          </a:p>
          <a:p>
            <a:r>
              <a:rPr lang="en-US" sz="1400" i="1" dirty="0" smtClean="0"/>
              <a:t>Outline how you will calculate your prices.  What factors will you consider?</a:t>
            </a:r>
            <a:endParaRPr lang="en-GB" sz="1400" dirty="0" smtClean="0"/>
          </a:p>
          <a:p>
            <a:r>
              <a:rPr lang="en-US" sz="1400" dirty="0" smtClean="0"/>
              <a:t> The cost of each item will vary but all products will be bought in at a net trade price and will be marked up by x 2.3 to get to the retail price which will also include VAT. This will allow me to cover delivery costs on each product, with no additional costs passed on to the customer.</a:t>
            </a:r>
            <a:endParaRPr lang="en-GB" sz="1400" dirty="0" smtClean="0"/>
          </a:p>
          <a:p>
            <a:r>
              <a:rPr lang="en-US" sz="1400" dirty="0" smtClean="0"/>
              <a:t>  </a:t>
            </a:r>
            <a:endParaRPr lang="en-GB" sz="1400" dirty="0" smtClean="0"/>
          </a:p>
          <a:p>
            <a:r>
              <a:rPr lang="en-US" sz="1400" dirty="0" smtClean="0"/>
              <a:t>24.  What credit terms will you give your customers?</a:t>
            </a:r>
            <a:endParaRPr lang="en-GB" sz="1400" dirty="0" smtClean="0"/>
          </a:p>
          <a:p>
            <a:r>
              <a:rPr lang="en-US" sz="1400" dirty="0" smtClean="0"/>
              <a:t> All items purchased by customers will be bespoke and so they will be required to pay a 50% deposit which will cover the cost of any products or fabrics that are bought in and the balance will be due before delivery. This is standard practice for bespoke items.</a:t>
            </a:r>
            <a:endParaRPr lang="en-GB" sz="1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5400600" cy="400110"/>
          </a:xfrm>
          <a:prstGeom prst="rect">
            <a:avLst/>
          </a:prstGeom>
          <a:noFill/>
          <a:ln w="9525">
            <a:noFill/>
            <a:miter lim="800000"/>
            <a:headEnd/>
            <a:tailEnd/>
          </a:ln>
        </p:spPr>
        <p:txBody>
          <a:bodyPr wrap="square">
            <a:spAutoFit/>
          </a:bodyPr>
          <a:lstStyle/>
          <a:p>
            <a:r>
              <a:rPr lang="en-GB" sz="2000" b="1" dirty="0" smtClean="0"/>
              <a:t>FINANCIAL PROJECTIONS</a:t>
            </a:r>
            <a:endParaRPr lang="en-GB" sz="2000" b="1"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pic>
        <p:nvPicPr>
          <p:cNvPr id="43010" name="Picture 2"/>
          <p:cNvPicPr>
            <a:picLocks noChangeAspect="1" noChangeArrowheads="1"/>
          </p:cNvPicPr>
          <p:nvPr/>
        </p:nvPicPr>
        <p:blipFill>
          <a:blip r:embed="rId2" cstate="print"/>
          <a:srcRect t="17438" r="17023" b="22762"/>
          <a:stretch>
            <a:fillRect/>
          </a:stretch>
        </p:blipFill>
        <p:spPr bwMode="auto">
          <a:xfrm>
            <a:off x="251520" y="1959160"/>
            <a:ext cx="8496944" cy="48988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683568" y="2924944"/>
            <a:ext cx="7848872" cy="2062103"/>
          </a:xfrm>
          <a:prstGeom prst="rect">
            <a:avLst/>
          </a:prstGeom>
          <a:noFill/>
          <a:ln w="9525">
            <a:noFill/>
            <a:miter lim="800000"/>
            <a:headEnd/>
            <a:tailEnd/>
          </a:ln>
        </p:spPr>
        <p:txBody>
          <a:bodyPr wrap="square">
            <a:spAutoFit/>
          </a:bodyPr>
          <a:lstStyle/>
          <a:p>
            <a:pPr algn="ctr"/>
            <a:r>
              <a:rPr lang="en-GB" sz="3200" b="1" i="1" dirty="0" smtClean="0"/>
              <a:t>WHAT WILL YOUR CONTENTS COST?</a:t>
            </a:r>
          </a:p>
          <a:p>
            <a:pPr algn="ctr"/>
            <a:endParaRPr lang="en-GB" sz="3200" b="1" i="1" dirty="0" smtClean="0"/>
          </a:p>
          <a:p>
            <a:pPr algn="ctr"/>
            <a:r>
              <a:rPr lang="en-GB" sz="3200" b="1" i="1" dirty="0" smtClean="0"/>
              <a:t>HOW WILL YOU PRICE YOUR PRODUCT/SERVICE?</a:t>
            </a:r>
            <a:endParaRPr lang="en-GB" sz="32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208912" cy="4401205"/>
          </a:xfrm>
          <a:prstGeom prst="rect">
            <a:avLst/>
          </a:prstGeom>
          <a:noFill/>
          <a:ln w="9525">
            <a:noFill/>
            <a:miter lim="800000"/>
            <a:headEnd/>
            <a:tailEnd/>
          </a:ln>
        </p:spPr>
        <p:txBody>
          <a:bodyPr wrap="square">
            <a:spAutoFit/>
          </a:bodyPr>
          <a:lstStyle/>
          <a:p>
            <a:r>
              <a:rPr lang="en-GB" sz="2000" b="1" dirty="0" smtClean="0"/>
              <a:t>DO YOU NEED ANY STARTUP FUNDING?   </a:t>
            </a:r>
            <a:r>
              <a:rPr lang="en-GB" sz="2000" b="1" u="sng" dirty="0" smtClean="0">
                <a:solidFill>
                  <a:srgbClr val="00B050"/>
                </a:solidFill>
              </a:rPr>
              <a:t>ALWAYS YES</a:t>
            </a:r>
          </a:p>
          <a:p>
            <a:endParaRPr lang="en-GB" sz="2000" b="1" u="sng" dirty="0" smtClean="0"/>
          </a:p>
          <a:p>
            <a:r>
              <a:rPr lang="en-GB" sz="2000" b="1" dirty="0" smtClean="0"/>
              <a:t>DO YOU HAVE ANY IDEAS OF HOW AND WHERE YOU MIGHT GET STARTUP FUNDING?</a:t>
            </a:r>
          </a:p>
          <a:p>
            <a:endParaRPr lang="en-GB" sz="2000" b="1" dirty="0" smtClean="0"/>
          </a:p>
          <a:p>
            <a:pPr>
              <a:buFont typeface="Arial" pitchFamily="34" charset="0"/>
              <a:buChar char="•"/>
            </a:pPr>
            <a:r>
              <a:rPr lang="en-GB" sz="2000" dirty="0" smtClean="0"/>
              <a:t> Business finance or loans</a:t>
            </a:r>
          </a:p>
          <a:p>
            <a:endParaRPr lang="en-GB" sz="2000" dirty="0" smtClean="0"/>
          </a:p>
          <a:p>
            <a:pPr>
              <a:buFont typeface="Arial" pitchFamily="34" charset="0"/>
              <a:buChar char="•"/>
            </a:pPr>
            <a:r>
              <a:rPr lang="en-GB" sz="2000" dirty="0" smtClean="0"/>
              <a:t> Grants or bursaries</a:t>
            </a:r>
          </a:p>
          <a:p>
            <a:endParaRPr lang="en-GB" sz="2000" dirty="0" smtClean="0"/>
          </a:p>
          <a:p>
            <a:pPr>
              <a:buFont typeface="Arial" pitchFamily="34" charset="0"/>
              <a:buChar char="•"/>
            </a:pPr>
            <a:r>
              <a:rPr lang="en-GB" sz="2000" dirty="0" smtClean="0"/>
              <a:t> Self-funding</a:t>
            </a:r>
          </a:p>
          <a:p>
            <a:endParaRPr lang="en-GB" sz="2000" dirty="0" smtClean="0"/>
          </a:p>
          <a:p>
            <a:pPr>
              <a:buFont typeface="Arial" pitchFamily="34" charset="0"/>
              <a:buChar char="•"/>
            </a:pPr>
            <a:r>
              <a:rPr lang="en-GB" sz="2000" dirty="0" smtClean="0"/>
              <a:t> Angel Investors (Capital Investors)</a:t>
            </a:r>
          </a:p>
          <a:p>
            <a:endParaRPr lang="en-GB" sz="2000" dirty="0" smtClean="0"/>
          </a:p>
          <a:p>
            <a:pPr>
              <a:buFont typeface="Arial" pitchFamily="34" charset="0"/>
              <a:buChar char="•"/>
            </a:pPr>
            <a:r>
              <a:rPr lang="en-GB" sz="2000" dirty="0" smtClean="0"/>
              <a:t> Crowd-funding </a:t>
            </a:r>
            <a:endParaRPr lang="en-GB" sz="2000"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208912" cy="5016758"/>
          </a:xfrm>
          <a:prstGeom prst="rect">
            <a:avLst/>
          </a:prstGeom>
          <a:noFill/>
          <a:ln w="9525">
            <a:noFill/>
            <a:miter lim="800000"/>
            <a:headEnd/>
            <a:tailEnd/>
          </a:ln>
        </p:spPr>
        <p:txBody>
          <a:bodyPr wrap="square">
            <a:spAutoFit/>
          </a:bodyPr>
          <a:lstStyle/>
          <a:p>
            <a:r>
              <a:rPr lang="en-GB" sz="2000" b="1" u="sng" dirty="0" smtClean="0"/>
              <a:t> Business finance or loans</a:t>
            </a:r>
          </a:p>
          <a:p>
            <a:endParaRPr lang="en-GB" sz="2000" dirty="0" smtClean="0"/>
          </a:p>
          <a:p>
            <a:pPr>
              <a:buFont typeface="Arial" pitchFamily="34" charset="0"/>
              <a:buChar char="•"/>
            </a:pPr>
            <a:r>
              <a:rPr lang="en-GB" sz="2000" b="1" dirty="0" smtClean="0"/>
              <a:t>Banks</a:t>
            </a:r>
          </a:p>
          <a:p>
            <a:pPr>
              <a:buFont typeface="Arial" pitchFamily="34" charset="0"/>
              <a:buChar char="•"/>
            </a:pPr>
            <a:endParaRPr lang="en-GB" sz="2000" b="1" dirty="0" smtClean="0"/>
          </a:p>
          <a:p>
            <a:pPr>
              <a:buFont typeface="Arial" pitchFamily="34" charset="0"/>
              <a:buChar char="•"/>
            </a:pPr>
            <a:r>
              <a:rPr lang="en-GB" sz="2000" b="1" dirty="0" smtClean="0"/>
              <a:t>Start-up Loans (Government Scheme)</a:t>
            </a:r>
          </a:p>
          <a:p>
            <a:pPr>
              <a:buFont typeface="Arial" pitchFamily="34" charset="0"/>
              <a:buChar char="•"/>
            </a:pPr>
            <a:endParaRPr lang="en-GB" sz="2000" b="1" dirty="0" smtClean="0"/>
          </a:p>
          <a:p>
            <a:pPr>
              <a:buFont typeface="Arial" pitchFamily="34" charset="0"/>
              <a:buChar char="•"/>
            </a:pPr>
            <a:r>
              <a:rPr lang="en-GB" sz="2000" b="1" dirty="0" smtClean="0"/>
              <a:t>Funding Circle (P2P Lending)</a:t>
            </a:r>
          </a:p>
          <a:p>
            <a:pPr>
              <a:buFont typeface="Arial" pitchFamily="34" charset="0"/>
              <a:buChar char="•"/>
            </a:pPr>
            <a:endParaRPr lang="en-GB" sz="2000" b="1" dirty="0" smtClean="0"/>
          </a:p>
          <a:p>
            <a:pPr>
              <a:buFont typeface="Arial" pitchFamily="34" charset="0"/>
              <a:buChar char="•"/>
            </a:pPr>
            <a:r>
              <a:rPr lang="en-GB" sz="2000" b="1" dirty="0" smtClean="0"/>
              <a:t>Development Banc of Wales</a:t>
            </a:r>
            <a:endParaRPr lang="en-GB" sz="2000" b="1" dirty="0" smtClean="0"/>
          </a:p>
          <a:p>
            <a:endParaRPr lang="en-GB" sz="2000" dirty="0" smtClean="0"/>
          </a:p>
          <a:p>
            <a:endParaRPr lang="en-GB" sz="2000" dirty="0" smtClean="0"/>
          </a:p>
          <a:p>
            <a:r>
              <a:rPr lang="en-GB" sz="2000" dirty="0" smtClean="0"/>
              <a:t>(Search UK Government and Business Wales websites)</a:t>
            </a:r>
          </a:p>
          <a:p>
            <a:endParaRPr lang="en-GB" sz="2000" dirty="0" smtClean="0"/>
          </a:p>
          <a:p>
            <a:r>
              <a:rPr lang="en-GB" sz="2000" dirty="0" smtClean="0"/>
              <a:t>Check out Finance Locator - </a:t>
            </a:r>
            <a:r>
              <a:rPr lang="en-GB" sz="2000" u="sng" dirty="0" smtClean="0">
                <a:solidFill>
                  <a:srgbClr val="0070C0"/>
                </a:solidFill>
              </a:rPr>
              <a:t>https://businesswales.gov.wales/zones/business-finance/funding-search-tool-form</a:t>
            </a:r>
            <a:endParaRPr lang="en-GB" sz="2000"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1" end="1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208912" cy="4985980"/>
          </a:xfrm>
          <a:prstGeom prst="rect">
            <a:avLst/>
          </a:prstGeom>
          <a:noFill/>
          <a:ln w="9525">
            <a:noFill/>
            <a:miter lim="800000"/>
            <a:headEnd/>
            <a:tailEnd/>
          </a:ln>
        </p:spPr>
        <p:txBody>
          <a:bodyPr wrap="square">
            <a:spAutoFit/>
          </a:bodyPr>
          <a:lstStyle/>
          <a:p>
            <a:r>
              <a:rPr lang="en-GB" sz="2000" b="1" u="sng" dirty="0" smtClean="0"/>
              <a:t>Grants or bursaries</a:t>
            </a:r>
          </a:p>
          <a:p>
            <a:endParaRPr lang="en-GB" sz="2000" dirty="0" smtClean="0"/>
          </a:p>
          <a:p>
            <a:pPr>
              <a:buFont typeface="Arial" pitchFamily="34" charset="0"/>
              <a:buChar char="•"/>
            </a:pPr>
            <a:r>
              <a:rPr lang="en-GB" sz="2000" b="1" dirty="0" smtClean="0"/>
              <a:t> Welsh Government (Business Wales)</a:t>
            </a:r>
            <a:br>
              <a:rPr lang="en-GB" sz="2000" b="1" dirty="0" smtClean="0"/>
            </a:br>
            <a:r>
              <a:rPr lang="en-GB" sz="2000" dirty="0" smtClean="0"/>
              <a:t>(</a:t>
            </a:r>
            <a:r>
              <a:rPr lang="en-GB" sz="2000" i="1" dirty="0" smtClean="0"/>
              <a:t>Exporting and innovation, or tourism)</a:t>
            </a:r>
          </a:p>
          <a:p>
            <a:pPr>
              <a:buFont typeface="Arial" pitchFamily="34" charset="0"/>
              <a:buChar char="•"/>
            </a:pPr>
            <a:endParaRPr lang="en-GB" sz="2000" i="1" dirty="0" smtClean="0"/>
          </a:p>
          <a:p>
            <a:pPr>
              <a:buFont typeface="Arial" pitchFamily="34" charset="0"/>
              <a:buChar char="•"/>
            </a:pPr>
            <a:r>
              <a:rPr lang="en-GB" sz="2000" b="1" dirty="0" smtClean="0"/>
              <a:t> Arts Council for Wales</a:t>
            </a:r>
          </a:p>
          <a:p>
            <a:endParaRPr lang="en-GB" sz="2000" b="1" dirty="0" smtClean="0"/>
          </a:p>
          <a:p>
            <a:pPr>
              <a:buFont typeface="Arial" pitchFamily="34" charset="0"/>
              <a:buChar char="•"/>
            </a:pPr>
            <a:r>
              <a:rPr lang="en-GB" sz="2000" b="1" dirty="0" smtClean="0"/>
              <a:t>Big Ideas Wales (Competition)</a:t>
            </a:r>
          </a:p>
          <a:p>
            <a:pPr>
              <a:buFont typeface="Arial" pitchFamily="34" charset="0"/>
              <a:buChar char="•"/>
            </a:pPr>
            <a:endParaRPr lang="en-GB" sz="2000" b="1" dirty="0" smtClean="0"/>
          </a:p>
          <a:p>
            <a:pPr>
              <a:buFont typeface="Arial" pitchFamily="34" charset="0"/>
              <a:buChar char="•"/>
            </a:pPr>
            <a:r>
              <a:rPr lang="en-GB" sz="2000" b="1" dirty="0" smtClean="0"/>
              <a:t>Free mentoring or technical support</a:t>
            </a:r>
          </a:p>
          <a:p>
            <a:pPr>
              <a:buFont typeface="Arial" pitchFamily="34" charset="0"/>
              <a:buChar char="•"/>
            </a:pPr>
            <a:endParaRPr lang="en-GB" sz="2000" b="1" dirty="0" smtClean="0"/>
          </a:p>
          <a:p>
            <a:pPr>
              <a:buFont typeface="Arial" pitchFamily="34" charset="0"/>
              <a:buChar char="•"/>
            </a:pPr>
            <a:r>
              <a:rPr lang="en-GB" sz="2000" b="1" dirty="0" smtClean="0"/>
              <a:t>Local Councils (Regeneration)</a:t>
            </a:r>
          </a:p>
          <a:p>
            <a:pPr>
              <a:buFont typeface="Arial" pitchFamily="34" charset="0"/>
              <a:buChar char="•"/>
            </a:pPr>
            <a:endParaRPr lang="en-GB" sz="2000" b="1" dirty="0" smtClean="0"/>
          </a:p>
          <a:p>
            <a:pPr>
              <a:buFont typeface="Arial" pitchFamily="34" charset="0"/>
              <a:buChar char="•"/>
            </a:pPr>
            <a:r>
              <a:rPr lang="en-GB" sz="2000" b="1" dirty="0" smtClean="0"/>
              <a:t>Third Sector Sources </a:t>
            </a:r>
            <a:r>
              <a:rPr lang="en-GB" sz="1600" b="1" dirty="0" smtClean="0"/>
              <a:t>(</a:t>
            </a:r>
            <a:r>
              <a:rPr lang="en-GB" sz="1600" b="1" dirty="0" err="1" smtClean="0"/>
              <a:t>Unltd</a:t>
            </a:r>
            <a:r>
              <a:rPr lang="en-GB" sz="1600" b="1" dirty="0" smtClean="0"/>
              <a:t>, National Lottery, Community Chests, etc)</a:t>
            </a:r>
            <a:endParaRPr lang="en-GB" sz="2000" b="1" dirty="0" smtClean="0"/>
          </a:p>
          <a:p>
            <a:endParaRPr lang="en-GB" sz="2000" dirty="0" smtClean="0"/>
          </a:p>
          <a:p>
            <a:r>
              <a:rPr lang="en-GB" dirty="0" smtClean="0"/>
              <a:t>(Search UK Government and Business Wales websites - Finance Locator)</a:t>
            </a:r>
            <a:endParaRPr lang="en-GB"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2" end="1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8208912" cy="3170099"/>
          </a:xfrm>
          <a:prstGeom prst="rect">
            <a:avLst/>
          </a:prstGeom>
          <a:noFill/>
          <a:ln w="9525">
            <a:noFill/>
            <a:miter lim="800000"/>
            <a:headEnd/>
            <a:tailEnd/>
          </a:ln>
        </p:spPr>
        <p:txBody>
          <a:bodyPr wrap="square">
            <a:spAutoFit/>
          </a:bodyPr>
          <a:lstStyle/>
          <a:p>
            <a:r>
              <a:rPr lang="en-GB" sz="2000" b="1" u="sng" dirty="0" smtClean="0"/>
              <a:t>Self-Funding</a:t>
            </a:r>
          </a:p>
          <a:p>
            <a:endParaRPr lang="en-GB" sz="2000" dirty="0" smtClean="0"/>
          </a:p>
          <a:p>
            <a:pPr>
              <a:buFont typeface="Arial" pitchFamily="34" charset="0"/>
              <a:buChar char="•"/>
            </a:pPr>
            <a:r>
              <a:rPr lang="en-GB" sz="2000" b="1" dirty="0" smtClean="0"/>
              <a:t>Your own investment from savings.</a:t>
            </a:r>
          </a:p>
          <a:p>
            <a:pPr>
              <a:buFont typeface="Arial" pitchFamily="34" charset="0"/>
              <a:buChar char="•"/>
            </a:pPr>
            <a:endParaRPr lang="en-GB" sz="2000" b="1" dirty="0" smtClean="0"/>
          </a:p>
          <a:p>
            <a:pPr>
              <a:buFont typeface="Arial" pitchFamily="34" charset="0"/>
              <a:buChar char="•"/>
            </a:pPr>
            <a:r>
              <a:rPr lang="en-GB" sz="2000" b="1" dirty="0" smtClean="0"/>
              <a:t>Selling of shares to family or friends.</a:t>
            </a:r>
          </a:p>
          <a:p>
            <a:pPr>
              <a:buFont typeface="Arial" pitchFamily="34" charset="0"/>
              <a:buChar char="•"/>
            </a:pPr>
            <a:endParaRPr lang="en-GB" sz="2000" b="1" dirty="0" smtClean="0"/>
          </a:p>
          <a:p>
            <a:pPr>
              <a:buFont typeface="Arial" pitchFamily="34" charset="0"/>
              <a:buChar char="•"/>
            </a:pPr>
            <a:r>
              <a:rPr lang="en-GB" sz="2000" b="1" dirty="0" smtClean="0"/>
              <a:t>Borrowing from family or friends.</a:t>
            </a:r>
          </a:p>
          <a:p>
            <a:pPr>
              <a:buFont typeface="Arial" pitchFamily="34" charset="0"/>
              <a:buChar char="•"/>
            </a:pPr>
            <a:endParaRPr lang="en-GB" sz="2000" b="1" dirty="0" smtClean="0"/>
          </a:p>
          <a:p>
            <a:pPr>
              <a:buFont typeface="Arial" pitchFamily="34" charset="0"/>
              <a:buChar char="•"/>
            </a:pPr>
            <a:r>
              <a:rPr lang="en-GB" sz="2000" b="1" dirty="0" smtClean="0"/>
              <a:t>Borrowing/finance, based on assets.</a:t>
            </a:r>
          </a:p>
          <a:p>
            <a:endParaRPr lang="en-GB" sz="2000" b="1" dirty="0" smtClean="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7704856" cy="3785652"/>
          </a:xfrm>
          <a:prstGeom prst="rect">
            <a:avLst/>
          </a:prstGeom>
          <a:noFill/>
          <a:ln w="9525">
            <a:noFill/>
            <a:miter lim="800000"/>
            <a:headEnd/>
            <a:tailEnd/>
          </a:ln>
        </p:spPr>
        <p:txBody>
          <a:bodyPr wrap="square">
            <a:spAutoFit/>
          </a:bodyPr>
          <a:lstStyle/>
          <a:p>
            <a:r>
              <a:rPr lang="en-GB" sz="2000" b="1" u="sng" dirty="0" smtClean="0"/>
              <a:t>Angel Investors</a:t>
            </a:r>
          </a:p>
          <a:p>
            <a:endParaRPr lang="en-GB" sz="2000" b="1" u="sng" dirty="0" smtClean="0"/>
          </a:p>
          <a:p>
            <a:endParaRPr lang="en-GB" sz="2000" dirty="0" smtClean="0"/>
          </a:p>
          <a:p>
            <a:pPr>
              <a:buFont typeface="Arial" pitchFamily="34" charset="0"/>
              <a:buChar char="•"/>
            </a:pPr>
            <a:r>
              <a:rPr lang="en-GB" sz="2000" b="1" dirty="0" smtClean="0"/>
              <a:t>Angel investors are also called informal investors, angel funders, private investors, seed investors or business angels. These are affluent individuals who inject capital for </a:t>
            </a:r>
            <a:r>
              <a:rPr lang="en-GB" sz="2000" b="1" dirty="0" err="1" smtClean="0"/>
              <a:t>startups</a:t>
            </a:r>
            <a:r>
              <a:rPr lang="en-GB" sz="2000" b="1" dirty="0" smtClean="0"/>
              <a:t> in exchange for ownership equity or convertible debt. </a:t>
            </a:r>
          </a:p>
          <a:p>
            <a:endParaRPr lang="en-GB" sz="2000" b="1" dirty="0" smtClean="0"/>
          </a:p>
          <a:p>
            <a:endParaRPr lang="en-GB" sz="2000" b="1" dirty="0" smtClean="0"/>
          </a:p>
          <a:p>
            <a:pPr>
              <a:buFont typeface="Arial" pitchFamily="34" charset="0"/>
              <a:buChar char="•"/>
            </a:pPr>
            <a:r>
              <a:rPr lang="en-GB" sz="2000" b="1" dirty="0" smtClean="0"/>
              <a:t>Some angel investors invest through crowdfunding platforms online or build angel investor networks to pool in capital.</a:t>
            </a:r>
            <a:r>
              <a:rPr lang="en-GB" sz="2000" dirty="0" smtClean="0"/>
              <a:t/>
            </a:r>
            <a:br>
              <a:rPr lang="en-GB" sz="2000" dirty="0" smtClean="0"/>
            </a:br>
            <a:endParaRPr lang="en-GB" sz="2000" dirty="0"/>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7704856" cy="4985980"/>
          </a:xfrm>
          <a:prstGeom prst="rect">
            <a:avLst/>
          </a:prstGeom>
          <a:noFill/>
          <a:ln w="9525">
            <a:noFill/>
            <a:miter lim="800000"/>
            <a:headEnd/>
            <a:tailEnd/>
          </a:ln>
        </p:spPr>
        <p:txBody>
          <a:bodyPr wrap="square">
            <a:spAutoFit/>
          </a:bodyPr>
          <a:lstStyle/>
          <a:p>
            <a:r>
              <a:rPr lang="en-GB" sz="2000" b="1" u="sng" dirty="0" smtClean="0"/>
              <a:t>Crowdfunding</a:t>
            </a:r>
          </a:p>
          <a:p>
            <a:r>
              <a:rPr lang="en-GB" sz="2000" dirty="0" smtClean="0"/>
              <a:t>... is a way of raising finance by asking a large number of people each for a small amount of money usually via the internet. They can then use social media, alongside traditional networks of friends, family and work acquaintances, to raise money. </a:t>
            </a:r>
          </a:p>
          <a:p>
            <a:r>
              <a:rPr lang="en-GB" sz="2000" dirty="0" smtClean="0"/>
              <a:t> </a:t>
            </a:r>
          </a:p>
          <a:p>
            <a:pPr marL="457200" indent="-457200"/>
            <a:r>
              <a:rPr lang="en-GB" b="1" dirty="0" smtClean="0"/>
              <a:t>1. Donation / Reward Crowdfunding</a:t>
            </a:r>
          </a:p>
          <a:p>
            <a:r>
              <a:rPr lang="en-GB" dirty="0" smtClean="0"/>
              <a:t>People invest simply because they believe in the cause. </a:t>
            </a:r>
            <a:br>
              <a:rPr lang="en-GB" dirty="0" smtClean="0"/>
            </a:br>
            <a:r>
              <a:rPr lang="en-GB" dirty="0" smtClean="0"/>
              <a:t>Rewards can be offered. Returns are considered intangible. </a:t>
            </a:r>
            <a:r>
              <a:rPr lang="en-GB" dirty="0" smtClean="0">
                <a:solidFill>
                  <a:srgbClr val="0070C0"/>
                </a:solidFill>
              </a:rPr>
              <a:t>www.banktothefuture.com, www.fundit.buzz, www.crowdfunder.co.uk, www.justgiving.com, www.pleasefund.us</a:t>
            </a:r>
          </a:p>
          <a:p>
            <a:pPr marL="457200" indent="-457200"/>
            <a:endParaRPr lang="en-GB" b="1" dirty="0" smtClean="0"/>
          </a:p>
          <a:p>
            <a:pPr marL="457200" indent="-457200"/>
            <a:r>
              <a:rPr lang="en-GB" b="1" dirty="0" smtClean="0"/>
              <a:t>2. Debt Crowdfunding</a:t>
            </a:r>
          </a:p>
          <a:p>
            <a:r>
              <a:rPr lang="en-GB" dirty="0" smtClean="0"/>
              <a:t>Investors receive their money back with interest (P2P lending), it allows for the lending of money while bypassing traditional banks. </a:t>
            </a:r>
            <a:br>
              <a:rPr lang="en-GB" dirty="0" smtClean="0"/>
            </a:br>
            <a:r>
              <a:rPr lang="en-GB" dirty="0" smtClean="0">
                <a:solidFill>
                  <a:srgbClr val="0070C0"/>
                </a:solidFill>
              </a:rPr>
              <a:t>www.abundanceinvestment.com www.simplebacking.co.uk, www.fundingknight.com, www.trillionfund.com</a:t>
            </a:r>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COST</a:t>
            </a:r>
            <a:endParaRPr lang="en-GB" b="1" dirty="0">
              <a:solidFill>
                <a:srgbClr val="FF0000"/>
              </a:solidFill>
              <a:latin typeface="Century Gothic" pitchFamily="34" charset="0"/>
            </a:endParaRPr>
          </a:p>
        </p:txBody>
      </p:sp>
      <p:sp>
        <p:nvSpPr>
          <p:cNvPr id="8" name="Text Box 3"/>
          <p:cNvSpPr txBox="1">
            <a:spLocks noChangeArrowheads="1"/>
          </p:cNvSpPr>
          <p:nvPr/>
        </p:nvSpPr>
        <p:spPr bwMode="auto">
          <a:xfrm>
            <a:off x="323528" y="1556792"/>
            <a:ext cx="7704856" cy="2923877"/>
          </a:xfrm>
          <a:prstGeom prst="rect">
            <a:avLst/>
          </a:prstGeom>
          <a:noFill/>
          <a:ln w="9525">
            <a:noFill/>
            <a:miter lim="800000"/>
            <a:headEnd/>
            <a:tailEnd/>
          </a:ln>
        </p:spPr>
        <p:txBody>
          <a:bodyPr wrap="square">
            <a:spAutoFit/>
          </a:bodyPr>
          <a:lstStyle/>
          <a:p>
            <a:r>
              <a:rPr lang="en-GB" sz="2000" b="1" u="sng" dirty="0" smtClean="0"/>
              <a:t>Crowdfunding</a:t>
            </a:r>
          </a:p>
          <a:p>
            <a:endParaRPr lang="en-GB" sz="2000" b="1" dirty="0" smtClean="0"/>
          </a:p>
          <a:p>
            <a:r>
              <a:rPr lang="en-GB" b="1" dirty="0" smtClean="0"/>
              <a:t>3. Equity Crowdfunding</a:t>
            </a:r>
          </a:p>
          <a:p>
            <a:r>
              <a:rPr lang="en-GB" dirty="0" smtClean="0"/>
              <a:t>People invest in an opportunity in exchange for equity. Money is exchanged for a shares, or a small stake in the business, project or venture. As with other types of shares, if it is successful the value goes up. If not, the value goes down. </a:t>
            </a:r>
            <a:r>
              <a:rPr lang="en-GB" dirty="0" smtClean="0">
                <a:solidFill>
                  <a:srgbClr val="0070C0"/>
                </a:solidFill>
              </a:rPr>
              <a:t>www.crowdcube.com, www.downingcrowd.co.uk, </a:t>
            </a:r>
            <a:br>
              <a:rPr lang="en-GB" dirty="0" smtClean="0">
                <a:solidFill>
                  <a:srgbClr val="0070C0"/>
                </a:solidFill>
              </a:rPr>
            </a:br>
            <a:r>
              <a:rPr lang="en-GB" dirty="0" smtClean="0">
                <a:solidFill>
                  <a:srgbClr val="0070C0"/>
                </a:solidFill>
              </a:rPr>
              <a:t>www.seedrs.com, </a:t>
            </a:r>
            <a:br>
              <a:rPr lang="en-GB" dirty="0" smtClean="0">
                <a:solidFill>
                  <a:srgbClr val="0070C0"/>
                </a:solidFill>
              </a:rPr>
            </a:br>
            <a:r>
              <a:rPr lang="en-GB" dirty="0" smtClean="0">
                <a:solidFill>
                  <a:srgbClr val="0070C0"/>
                </a:solidFill>
              </a:rPr>
              <a:t>www.propertypartner.co</a:t>
            </a:r>
            <a:endParaRPr lang="en-GB" dirty="0">
              <a:solidFill>
                <a:srgbClr val="0070C0"/>
              </a:solidFill>
            </a:endParaRPr>
          </a:p>
        </p:txBody>
      </p:sp>
      <p:sp>
        <p:nvSpPr>
          <p:cNvPr id="4" name="TextBox 3"/>
          <p:cNvSpPr txBox="1"/>
          <p:nvPr/>
        </p:nvSpPr>
        <p:spPr>
          <a:xfrm>
            <a:off x="3563888" y="2636912"/>
            <a:ext cx="184731" cy="369332"/>
          </a:xfrm>
          <a:prstGeom prst="rect">
            <a:avLst/>
          </a:prstGeom>
          <a:noFill/>
        </p:spPr>
        <p:txBody>
          <a:bodyPr wrap="none" rtlCol="0">
            <a:spAutoFit/>
          </a:bodyPr>
          <a:lstStyle/>
          <a:p>
            <a:endParaRPr lang="en-GB" dirty="0"/>
          </a:p>
        </p:txBody>
      </p:sp>
      <p:pic>
        <p:nvPicPr>
          <p:cNvPr id="5" name="Picture 2"/>
          <p:cNvPicPr>
            <a:picLocks noChangeAspect="1" noChangeArrowheads="1"/>
          </p:cNvPicPr>
          <p:nvPr/>
        </p:nvPicPr>
        <p:blipFill>
          <a:blip r:embed="rId2" cstate="print"/>
          <a:srcRect l="1758" t="8789" r="8593" b="4785"/>
          <a:stretch>
            <a:fillRect/>
          </a:stretch>
        </p:blipFill>
        <p:spPr bwMode="auto">
          <a:xfrm>
            <a:off x="5076056" y="3933056"/>
            <a:ext cx="3463210" cy="267097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
        <p:nvSpPr>
          <p:cNvPr id="4" name="Text Box 3"/>
          <p:cNvSpPr txBox="1">
            <a:spLocks noChangeArrowheads="1"/>
          </p:cNvSpPr>
          <p:nvPr/>
        </p:nvSpPr>
        <p:spPr bwMode="auto">
          <a:xfrm>
            <a:off x="467544" y="1916832"/>
            <a:ext cx="7993062" cy="4708981"/>
          </a:xfrm>
          <a:prstGeom prst="rect">
            <a:avLst/>
          </a:prstGeom>
          <a:noFill/>
          <a:ln w="9525">
            <a:noFill/>
            <a:miter lim="800000"/>
            <a:headEnd/>
            <a:tailEnd/>
          </a:ln>
        </p:spPr>
        <p:txBody>
          <a:bodyPr wrap="square">
            <a:spAutoFit/>
          </a:bodyPr>
          <a:lstStyle/>
          <a:p>
            <a:pPr marL="514350" indent="-514350" eaLnBrk="0" hangingPunct="0">
              <a:spcBef>
                <a:spcPct val="50000"/>
              </a:spcBef>
            </a:pPr>
            <a:r>
              <a:rPr lang="en-GB" sz="2000" b="1" dirty="0" smtClean="0">
                <a:latin typeface="Tahoma" pitchFamily="34" charset="0"/>
                <a:ea typeface="ＭＳ Ｐゴシック" pitchFamily="-112" charset="-128"/>
              </a:rPr>
              <a:t>Venture/Business Plan</a:t>
            </a:r>
          </a:p>
          <a:p>
            <a:pPr marL="514350" indent="-514350" eaLnBrk="0" hangingPunct="0">
              <a:spcBef>
                <a:spcPct val="50000"/>
              </a:spcBef>
            </a:pPr>
            <a:endParaRPr lang="en-GB" sz="2000" dirty="0" smtClean="0"/>
          </a:p>
          <a:p>
            <a:pPr marL="457200" indent="-457200" hangingPunct="0"/>
            <a:r>
              <a:rPr lang="en-GB" sz="2000" dirty="0" smtClean="0">
                <a:latin typeface="Tahoma" pitchFamily="34" charset="0"/>
                <a:ea typeface="ＭＳ Ｐゴシック" pitchFamily="-112" charset="-128"/>
              </a:rPr>
              <a:t>Cover Page</a:t>
            </a:r>
          </a:p>
          <a:p>
            <a:pPr marL="457200" indent="-457200" hangingPunct="0">
              <a:buFont typeface="+mj-lt"/>
              <a:buAutoNum type="arabicPeriod"/>
            </a:pPr>
            <a:r>
              <a:rPr lang="en-GB" sz="2000" dirty="0" smtClean="0">
                <a:latin typeface="Tahoma" pitchFamily="34" charset="0"/>
                <a:ea typeface="ＭＳ Ｐゴシック" pitchFamily="-112" charset="-128"/>
              </a:rPr>
              <a:t>Contents Page</a:t>
            </a:r>
          </a:p>
          <a:p>
            <a:pPr marL="457200" indent="-457200" hangingPunct="0">
              <a:buFont typeface="+mj-lt"/>
              <a:buAutoNum type="arabicPeriod"/>
            </a:pPr>
            <a:r>
              <a:rPr lang="en-GB" sz="2000" dirty="0" smtClean="0">
                <a:latin typeface="Tahoma" pitchFamily="34" charset="0"/>
                <a:ea typeface="ＭＳ Ｐゴシック" pitchFamily="-112" charset="-128"/>
              </a:rPr>
              <a:t>Executive Summary (inc. Mission &amp; Vision)</a:t>
            </a:r>
          </a:p>
          <a:p>
            <a:pPr marL="457200" indent="-457200" hangingPunct="0">
              <a:buFont typeface="+mj-lt"/>
              <a:buAutoNum type="arabicPeriod"/>
            </a:pPr>
            <a:r>
              <a:rPr lang="en-GB" sz="2000" dirty="0" smtClean="0">
                <a:latin typeface="Tahoma" pitchFamily="34" charset="0"/>
                <a:ea typeface="ＭＳ Ｐゴシック" pitchFamily="-112" charset="-128"/>
              </a:rPr>
              <a:t>Objectives (SMART, short, medium and long-term) </a:t>
            </a:r>
          </a:p>
          <a:p>
            <a:pPr marL="457200" indent="-457200" hangingPunct="0">
              <a:buFont typeface="+mj-lt"/>
              <a:buAutoNum type="arabicPeriod"/>
            </a:pPr>
            <a:r>
              <a:rPr lang="en-GB" sz="2000" dirty="0" smtClean="0">
                <a:latin typeface="Tahoma" pitchFamily="34" charset="0"/>
                <a:ea typeface="ＭＳ Ｐゴシック" pitchFamily="-112" charset="-128"/>
              </a:rPr>
              <a:t>The Management Team (Roles and responsibilities)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Product or Service (Introduce your concept, description)</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Market (Customers, competitors, PEST analysis, trends)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The Marketing Strategy/Plan (4P’s or 7P’s, critical tasks) </a:t>
            </a:r>
          </a:p>
          <a:p>
            <a:pPr marL="457200" indent="-457200" hangingPunct="0">
              <a:buFont typeface="+mj-lt"/>
              <a:buAutoNum type="arabicPeriod"/>
            </a:pPr>
            <a:r>
              <a:rPr lang="en-GB" sz="2000" strike="sngStrike" dirty="0" smtClean="0">
                <a:latin typeface="Tahoma" pitchFamily="34" charset="0"/>
                <a:ea typeface="ＭＳ Ｐゴシック" pitchFamily="-112" charset="-128"/>
              </a:rPr>
              <a:t>Operations (Structure and formal considerations)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SWOT Analysis and Risk (Identify risks and opportunities)</a:t>
            </a:r>
          </a:p>
          <a:p>
            <a:pPr marL="457200" indent="-457200" hangingPunct="0">
              <a:buFont typeface="+mj-lt"/>
              <a:buAutoNum type="arabicPeriod"/>
            </a:pPr>
            <a:r>
              <a:rPr lang="en-GB" sz="2000" strike="sngStrike" dirty="0" smtClean="0">
                <a:latin typeface="Tahoma" pitchFamily="34" charset="0"/>
                <a:ea typeface="ＭＳ Ｐゴシック" pitchFamily="-112" charset="-128"/>
              </a:rPr>
              <a:t>Financial Forecasts (One year cash flow forecast)</a:t>
            </a:r>
          </a:p>
          <a:p>
            <a:pPr marL="514350" indent="-514350" eaLnBrk="0" hangingPunct="0">
              <a:spcBef>
                <a:spcPct val="50000"/>
              </a:spcBef>
            </a:pPr>
            <a:endParaRPr lang="en-GB" sz="20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560" y="260648"/>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Course Outline</a:t>
            </a:r>
            <a:endParaRPr lang="en-GB" sz="2400" b="1" dirty="0">
              <a:solidFill>
                <a:schemeClr val="accent2">
                  <a:lumMod val="75000"/>
                </a:schemeClr>
              </a:solidFill>
              <a:latin typeface="Tahoma" pitchFamily="34" charset="0"/>
              <a:ea typeface="ＭＳ Ｐゴシック" pitchFamily="-112" charset="-128"/>
            </a:endParaRPr>
          </a:p>
        </p:txBody>
      </p:sp>
      <p:graphicFrame>
        <p:nvGraphicFramePr>
          <p:cNvPr id="4" name="Table 3"/>
          <p:cNvGraphicFramePr>
            <a:graphicFrameLocks noGrp="1"/>
          </p:cNvGraphicFramePr>
          <p:nvPr/>
        </p:nvGraphicFramePr>
        <p:xfrm>
          <a:off x="899592" y="836712"/>
          <a:ext cx="7848872" cy="5707236"/>
        </p:xfrm>
        <a:graphic>
          <a:graphicData uri="http://schemas.openxmlformats.org/drawingml/2006/table">
            <a:tbl>
              <a:tblPr/>
              <a:tblGrid>
                <a:gridCol w="1224136"/>
                <a:gridCol w="6624736"/>
              </a:tblGrid>
              <a:tr h="465653">
                <a:tc>
                  <a:txBody>
                    <a:bodyPr/>
                    <a:lstStyle/>
                    <a:p>
                      <a:pPr>
                        <a:lnSpc>
                          <a:spcPct val="115000"/>
                        </a:lnSpc>
                        <a:spcAft>
                          <a:spcPts val="0"/>
                        </a:spcAft>
                      </a:pPr>
                      <a:r>
                        <a:rPr lang="en-GB" sz="1200" dirty="0">
                          <a:solidFill>
                            <a:srgbClr val="000000"/>
                          </a:solidFill>
                          <a:latin typeface="Calibri"/>
                          <a:ea typeface="Calibri"/>
                          <a:cs typeface="Calibri"/>
                        </a:rPr>
                        <a:t>Wk 1:  3rd Oct</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chemeClr val="bg1">
                              <a:lumMod val="50000"/>
                            </a:schemeClr>
                          </a:solidFill>
                          <a:latin typeface="Calibri"/>
                          <a:ea typeface="Calibri"/>
                          <a:cs typeface="Times New Roman"/>
                        </a:rPr>
                        <a:t>Introduction &amp; Assignment</a:t>
                      </a:r>
                      <a:endParaRPr lang="en-GB" sz="11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Calibri"/>
                          <a:cs typeface="Times New Roman"/>
                        </a:rPr>
                        <a:t>Self-Evaluation</a:t>
                      </a:r>
                      <a:r>
                        <a:rPr lang="en-GB" sz="1200" strike="sngStrike" dirty="0">
                          <a:solidFill>
                            <a:schemeClr val="bg1">
                              <a:lumMod val="50000"/>
                            </a:schemeClr>
                          </a:solidFill>
                          <a:latin typeface="Calibri"/>
                          <a:ea typeface="Calibri"/>
                          <a:cs typeface="Times New Roman"/>
                        </a:rPr>
                        <a:t> </a:t>
                      </a:r>
                      <a:r>
                        <a:rPr lang="en-GB" sz="1100" strike="sngStrike" dirty="0">
                          <a:solidFill>
                            <a:schemeClr val="bg1">
                              <a:lumMod val="50000"/>
                            </a:schemeClr>
                          </a:solidFill>
                          <a:latin typeface="Calibri"/>
                          <a:ea typeface="Calibri"/>
                          <a:cs typeface="Times New Roman"/>
                        </a:rPr>
                        <a:t>(CV, Application &amp; Interviews</a:t>
                      </a:r>
                      <a:r>
                        <a:rPr lang="en-GB" sz="1100" strike="sngStrike" dirty="0" smtClean="0">
                          <a:solidFill>
                            <a:schemeClr val="bg1">
                              <a:lumMod val="50000"/>
                            </a:schemeClr>
                          </a:solidFill>
                          <a:latin typeface="Calibri"/>
                          <a:ea typeface="Calibri"/>
                          <a:cs typeface="Times New Roman"/>
                        </a:rPr>
                        <a:t>)</a:t>
                      </a:r>
                      <a:endParaRPr lang="en-GB" sz="1100" strike="sngStrike" dirty="0">
                        <a:solidFill>
                          <a:schemeClr val="bg1">
                            <a:lumMod val="50000"/>
                          </a:schemeClr>
                        </a:solidFill>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608602">
                <a:tc>
                  <a:txBody>
                    <a:bodyPr/>
                    <a:lstStyle/>
                    <a:p>
                      <a:pPr>
                        <a:lnSpc>
                          <a:spcPct val="115000"/>
                        </a:lnSpc>
                        <a:spcAft>
                          <a:spcPts val="0"/>
                        </a:spcAft>
                      </a:pPr>
                      <a:r>
                        <a:rPr lang="en-GB" sz="1200" dirty="0">
                          <a:solidFill>
                            <a:srgbClr val="000000"/>
                          </a:solidFill>
                          <a:latin typeface="Calibri"/>
                          <a:ea typeface="Calibri"/>
                          <a:cs typeface="Calibri"/>
                        </a:rPr>
                        <a:t>Wk 2:  10th Oct</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chemeClr val="bg1">
                              <a:lumMod val="50000"/>
                            </a:schemeClr>
                          </a:solidFill>
                          <a:latin typeface="Calibri"/>
                          <a:ea typeface="Times New Roman"/>
                          <a:cs typeface="Calibri"/>
                        </a:rPr>
                        <a:t>Business Planning – The Formal Stuff</a:t>
                      </a:r>
                      <a:r>
                        <a:rPr lang="en-GB" sz="1200" strike="sngStrike" dirty="0">
                          <a:solidFill>
                            <a:schemeClr val="bg1">
                              <a:lumMod val="50000"/>
                            </a:schemeClr>
                          </a:solidFill>
                          <a:latin typeface="Calibri"/>
                          <a:ea typeface="Times New Roman"/>
                          <a:cs typeface="Calibri"/>
                        </a:rPr>
                        <a:t> (Structure, Legal) </a:t>
                      </a:r>
                      <a:endParaRPr lang="en-GB" sz="1200" strike="sngStrike" dirty="0" smtClean="0">
                        <a:solidFill>
                          <a:schemeClr val="bg1">
                            <a:lumMod val="50000"/>
                          </a:schemeClr>
                        </a:solidFill>
                        <a:latin typeface="Calibri"/>
                        <a:ea typeface="Times New Roman"/>
                        <a:cs typeface="Calibri"/>
                      </a:endParaRPr>
                    </a:p>
                    <a:p>
                      <a:pPr marL="0" marR="0" indent="0" algn="l" defTabSz="914400" rtl="0" eaLnBrk="1" fontAlgn="auto" latinLnBrk="0" hangingPunct="1">
                        <a:lnSpc>
                          <a:spcPct val="115000"/>
                        </a:lnSpc>
                        <a:spcBef>
                          <a:spcPts val="0"/>
                        </a:spcBef>
                        <a:spcAft>
                          <a:spcPts val="0"/>
                        </a:spcAft>
                        <a:buClrTx/>
                        <a:buSzTx/>
                        <a:buFontTx/>
                        <a:buNone/>
                        <a:tabLst/>
                        <a:defRPr/>
                      </a:pPr>
                      <a:r>
                        <a:rPr lang="en-GB" sz="1200" b="1" strike="sngStrike" dirty="0" smtClean="0">
                          <a:solidFill>
                            <a:schemeClr val="bg1">
                              <a:lumMod val="50000"/>
                            </a:schemeClr>
                          </a:solidFill>
                          <a:latin typeface="Calibri"/>
                          <a:ea typeface="Calibri"/>
                          <a:cs typeface="Times New Roman"/>
                        </a:rPr>
                        <a:t>Idea Generation </a:t>
                      </a:r>
                      <a:r>
                        <a:rPr lang="en-GB" sz="1200" strike="sngStrike" dirty="0" smtClean="0">
                          <a:solidFill>
                            <a:schemeClr val="bg1">
                              <a:lumMod val="50000"/>
                            </a:schemeClr>
                          </a:solidFill>
                          <a:latin typeface="Calibri"/>
                          <a:ea typeface="Calibri"/>
                          <a:cs typeface="Times New Roman"/>
                        </a:rPr>
                        <a:t>(Getting started on the business idea)</a:t>
                      </a:r>
                      <a:endParaRPr lang="en-GB" sz="12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Times New Roman"/>
                          <a:cs typeface="Calibri"/>
                        </a:rPr>
                        <a:t>Introduction to Simply Do Ideas Portal</a:t>
                      </a:r>
                      <a:r>
                        <a:rPr lang="en-GB" sz="1200" strike="sngStrike" dirty="0">
                          <a:solidFill>
                            <a:schemeClr val="bg1">
                              <a:lumMod val="50000"/>
                            </a:schemeClr>
                          </a:solidFill>
                          <a:latin typeface="Calibri"/>
                          <a:ea typeface="Times New Roman"/>
                          <a:cs typeface="Calibri"/>
                        </a:rPr>
                        <a:t> (Canvas and Sign-up)</a:t>
                      </a:r>
                      <a:endParaRPr lang="en-GB" sz="11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Times New Roman"/>
                          <a:cs typeface="Calibri"/>
                        </a:rPr>
                        <a:t>STEP 1. Concept</a:t>
                      </a:r>
                      <a:r>
                        <a:rPr lang="en-GB" sz="1200" strike="sngStrike" dirty="0">
                          <a:solidFill>
                            <a:schemeClr val="bg1">
                              <a:lumMod val="50000"/>
                            </a:schemeClr>
                          </a:solidFill>
                          <a:latin typeface="Calibri"/>
                          <a:ea typeface="Times New Roman"/>
                          <a:cs typeface="Calibri"/>
                        </a:rPr>
                        <a:t> (including SWOT Analysis of idea, value proposition, features, benefits) </a:t>
                      </a:r>
                      <a:endParaRPr lang="en-GB" sz="1100" strike="sngStrike" dirty="0">
                        <a:solidFill>
                          <a:schemeClr val="bg1">
                            <a:lumMod val="50000"/>
                          </a:schemeClr>
                        </a:solidFill>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19305">
                <a:tc>
                  <a:txBody>
                    <a:bodyPr/>
                    <a:lstStyle/>
                    <a:p>
                      <a:pPr>
                        <a:lnSpc>
                          <a:spcPct val="115000"/>
                        </a:lnSpc>
                        <a:spcAft>
                          <a:spcPts val="0"/>
                        </a:spcAft>
                        <a:tabLst>
                          <a:tab pos="807720" algn="l"/>
                        </a:tabLst>
                      </a:pPr>
                      <a:r>
                        <a:rPr lang="en-GB" sz="1200">
                          <a:latin typeface="Calibri"/>
                          <a:ea typeface="Calibri"/>
                          <a:cs typeface="Times New Roman"/>
                        </a:rPr>
                        <a:t>Wk 3:  17th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a:solidFill>
                            <a:schemeClr val="bg1">
                              <a:lumMod val="50000"/>
                            </a:schemeClr>
                          </a:solidFill>
                          <a:latin typeface="Calibri"/>
                          <a:ea typeface="Times New Roman"/>
                          <a:cs typeface="Calibri"/>
                        </a:rPr>
                        <a:t>STEP 2. Customer </a:t>
                      </a:r>
                      <a:r>
                        <a:rPr lang="en-GB" sz="1200" strike="sngStrike" dirty="0">
                          <a:solidFill>
                            <a:schemeClr val="bg1">
                              <a:lumMod val="50000"/>
                            </a:schemeClr>
                          </a:solidFill>
                          <a:latin typeface="Calibri"/>
                          <a:ea typeface="Times New Roman"/>
                          <a:cs typeface="Calibri"/>
                        </a:rPr>
                        <a:t>(market research, demographics, profiling)</a:t>
                      </a:r>
                      <a:endParaRPr lang="en-GB" sz="11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Times New Roman"/>
                          <a:cs typeface="Calibri"/>
                        </a:rPr>
                        <a:t>STEP 3.</a:t>
                      </a:r>
                      <a:r>
                        <a:rPr lang="en-GB" sz="1200" strike="sngStrike" dirty="0">
                          <a:solidFill>
                            <a:schemeClr val="bg1">
                              <a:lumMod val="50000"/>
                            </a:schemeClr>
                          </a:solidFill>
                          <a:latin typeface="Calibri"/>
                          <a:ea typeface="Times New Roman"/>
                          <a:cs typeface="Calibri"/>
                        </a:rPr>
                        <a:t> </a:t>
                      </a:r>
                      <a:r>
                        <a:rPr lang="en-GB" sz="1200" b="1" strike="sngStrike" dirty="0">
                          <a:solidFill>
                            <a:schemeClr val="bg1">
                              <a:lumMod val="50000"/>
                            </a:schemeClr>
                          </a:solidFill>
                          <a:latin typeface="Calibri"/>
                          <a:ea typeface="Times New Roman"/>
                          <a:cs typeface="Calibri"/>
                        </a:rPr>
                        <a:t>Competitors</a:t>
                      </a:r>
                      <a:r>
                        <a:rPr lang="en-GB" sz="1200" strike="sngStrike" dirty="0">
                          <a:solidFill>
                            <a:schemeClr val="bg1">
                              <a:lumMod val="50000"/>
                            </a:schemeClr>
                          </a:solidFill>
                          <a:latin typeface="Calibri"/>
                          <a:ea typeface="Times New Roman"/>
                          <a:cs typeface="Calibri"/>
                        </a:rPr>
                        <a:t> (competitor analysis with 5 Forces) </a:t>
                      </a:r>
                      <a:endParaRPr lang="en-GB" sz="1100" strike="sngStrike" dirty="0">
                        <a:solidFill>
                          <a:schemeClr val="bg1">
                            <a:lumMod val="50000"/>
                          </a:schemeClr>
                        </a:solidFill>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152795">
                <a:tc>
                  <a:txBody>
                    <a:bodyPr/>
                    <a:lstStyle/>
                    <a:p>
                      <a:pPr>
                        <a:lnSpc>
                          <a:spcPct val="115000"/>
                        </a:lnSpc>
                        <a:spcAft>
                          <a:spcPts val="0"/>
                        </a:spcAft>
                      </a:pPr>
                      <a:r>
                        <a:rPr lang="en-GB" sz="1200">
                          <a:latin typeface="Calibri"/>
                          <a:ea typeface="Calibri"/>
                          <a:cs typeface="Times New Roman"/>
                        </a:rPr>
                        <a:t>Wk 4:  24th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dirty="0" smtClean="0">
                          <a:solidFill>
                            <a:schemeClr val="bg1">
                              <a:lumMod val="50000"/>
                            </a:schemeClr>
                          </a:solidFill>
                          <a:latin typeface="Calibri"/>
                          <a:ea typeface="Times New Roman"/>
                          <a:cs typeface="Calibri"/>
                        </a:rPr>
                        <a:t>Insight </a:t>
                      </a:r>
                      <a:r>
                        <a:rPr lang="en-GB" sz="1200" b="1" strike="sngStrike" dirty="0">
                          <a:solidFill>
                            <a:schemeClr val="bg1">
                              <a:lumMod val="50000"/>
                            </a:schemeClr>
                          </a:solidFill>
                          <a:latin typeface="Calibri"/>
                          <a:ea typeface="Times New Roman"/>
                          <a:cs typeface="Calibri"/>
                        </a:rPr>
                        <a:t>into Marketing</a:t>
                      </a:r>
                      <a:r>
                        <a:rPr lang="en-GB" sz="1200" strike="sngStrike" dirty="0">
                          <a:solidFill>
                            <a:schemeClr val="bg1">
                              <a:lumMod val="50000"/>
                            </a:schemeClr>
                          </a:solidFill>
                          <a:latin typeface="Calibri"/>
                          <a:ea typeface="Times New Roman"/>
                          <a:cs typeface="Calibri"/>
                        </a:rPr>
                        <a:t>  (how to Get, Keep, Grow customers – marketing, self-promotion, elevator pitch, relationship marketing, networking, pricing strategy)</a:t>
                      </a:r>
                      <a:endParaRPr lang="en-GB" sz="11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Times New Roman"/>
                          <a:cs typeface="Calibri"/>
                        </a:rPr>
                        <a:t>STEP 4. Compatibility</a:t>
                      </a:r>
                      <a:r>
                        <a:rPr lang="en-GB" sz="1200" strike="sngStrike" dirty="0">
                          <a:solidFill>
                            <a:schemeClr val="bg1">
                              <a:lumMod val="50000"/>
                            </a:schemeClr>
                          </a:solidFill>
                          <a:latin typeface="Calibri"/>
                          <a:ea typeface="Times New Roman"/>
                          <a:cs typeface="Calibri"/>
                        </a:rPr>
                        <a:t> (going back to self-evaluation, roles and responsibilities, human resource, skills) </a:t>
                      </a:r>
                      <a:endParaRPr lang="en-GB" sz="11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Times New Roman"/>
                          <a:cs typeface="Calibri"/>
                        </a:rPr>
                        <a:t>Insight into Networks </a:t>
                      </a:r>
                      <a:r>
                        <a:rPr lang="en-GB" sz="1200" strike="sngStrike" dirty="0">
                          <a:solidFill>
                            <a:schemeClr val="bg1">
                              <a:lumMod val="50000"/>
                            </a:schemeClr>
                          </a:solidFill>
                          <a:latin typeface="Calibri"/>
                          <a:ea typeface="Times New Roman"/>
                          <a:cs typeface="Calibri"/>
                        </a:rPr>
                        <a:t>(the importance of networks, alliances, partnerships – support, advice and </a:t>
                      </a:r>
                      <a:r>
                        <a:rPr lang="en-GB" sz="1200" strike="sngStrike" dirty="0" smtClean="0">
                          <a:solidFill>
                            <a:schemeClr val="bg1">
                              <a:lumMod val="50000"/>
                            </a:schemeClr>
                          </a:solidFill>
                          <a:latin typeface="Calibri"/>
                          <a:ea typeface="Times New Roman"/>
                          <a:cs typeface="Calibri"/>
                        </a:rPr>
                        <a:t>suppliers/customers</a:t>
                      </a:r>
                      <a:r>
                        <a:rPr lang="en-GB" sz="1200" strike="sngStrike" dirty="0">
                          <a:solidFill>
                            <a:schemeClr val="bg1">
                              <a:lumMod val="50000"/>
                            </a:schemeClr>
                          </a:solidFill>
                          <a:latin typeface="Calibri"/>
                          <a:ea typeface="Times New Roman"/>
                          <a:cs typeface="Calibri"/>
                        </a:rPr>
                        <a:t>) </a:t>
                      </a:r>
                      <a:endParaRPr lang="en-GB" sz="1100" strike="sngStrike" dirty="0">
                        <a:solidFill>
                          <a:schemeClr val="bg1">
                            <a:lumMod val="50000"/>
                          </a:schemeClr>
                        </a:solidFill>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12905">
                <a:tc>
                  <a:txBody>
                    <a:bodyPr/>
                    <a:lstStyle/>
                    <a:p>
                      <a:pPr>
                        <a:lnSpc>
                          <a:spcPct val="115000"/>
                        </a:lnSpc>
                        <a:spcAft>
                          <a:spcPts val="0"/>
                        </a:spcAft>
                      </a:pPr>
                      <a:r>
                        <a:rPr lang="en-GB" sz="1200">
                          <a:latin typeface="Calibri"/>
                          <a:ea typeface="Calibri"/>
                          <a:cs typeface="Times New Roman"/>
                        </a:rPr>
                        <a:t>Wk 5:  31st Oct</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200" b="1" strike="sngStrike" dirty="0" smtClean="0">
                          <a:solidFill>
                            <a:schemeClr val="bg1">
                              <a:lumMod val="50000"/>
                            </a:schemeClr>
                          </a:solidFill>
                          <a:latin typeface="Calibri"/>
                          <a:ea typeface="Times New Roman"/>
                          <a:cs typeface="Calibri"/>
                        </a:rPr>
                        <a:t>Intellectual Property with Kath Penaluna </a:t>
                      </a:r>
                      <a:endParaRPr lang="en-GB" sz="1100" strike="sngStrike" dirty="0" smtClean="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smtClean="0">
                          <a:solidFill>
                            <a:schemeClr val="bg1">
                              <a:lumMod val="50000"/>
                            </a:schemeClr>
                          </a:solidFill>
                          <a:latin typeface="Calibri"/>
                          <a:ea typeface="Times New Roman"/>
                          <a:cs typeface="Calibri"/>
                        </a:rPr>
                        <a:t>STEP </a:t>
                      </a:r>
                      <a:r>
                        <a:rPr lang="en-GB" sz="1200" b="1" strike="sngStrike" dirty="0">
                          <a:solidFill>
                            <a:schemeClr val="bg1">
                              <a:lumMod val="50000"/>
                            </a:schemeClr>
                          </a:solidFill>
                          <a:latin typeface="Calibri"/>
                          <a:ea typeface="Times New Roman"/>
                          <a:cs typeface="Calibri"/>
                        </a:rPr>
                        <a:t>5. Contents</a:t>
                      </a:r>
                      <a:r>
                        <a:rPr lang="en-GB" sz="1200" strike="sngStrike" dirty="0">
                          <a:solidFill>
                            <a:schemeClr val="bg1">
                              <a:lumMod val="50000"/>
                            </a:schemeClr>
                          </a:solidFill>
                          <a:latin typeface="Calibri"/>
                          <a:ea typeface="Times New Roman"/>
                          <a:cs typeface="Calibri"/>
                        </a:rPr>
                        <a:t> (distribution, assets, resources, equipment, training)</a:t>
                      </a:r>
                      <a:endParaRPr lang="en-GB" sz="11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Times New Roman"/>
                          <a:cs typeface="Calibri"/>
                        </a:rPr>
                        <a:t>STEP 6. Cash</a:t>
                      </a:r>
                      <a:r>
                        <a:rPr lang="en-GB" sz="1200" strike="sngStrike" dirty="0">
                          <a:solidFill>
                            <a:schemeClr val="bg1">
                              <a:lumMod val="50000"/>
                            </a:schemeClr>
                          </a:solidFill>
                          <a:latin typeface="Calibri"/>
                          <a:ea typeface="Times New Roman"/>
                          <a:cs typeface="Calibri"/>
                        </a:rPr>
                        <a:t> (key costs and income, funding) </a:t>
                      </a:r>
                      <a:endParaRPr lang="en-GB" sz="11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Times New Roman"/>
                          <a:cs typeface="Calibri"/>
                        </a:rPr>
                        <a:t>Insight into Financial Planning and Projections</a:t>
                      </a:r>
                      <a:r>
                        <a:rPr lang="en-GB" sz="1200" strike="sngStrike" dirty="0">
                          <a:solidFill>
                            <a:schemeClr val="bg1">
                              <a:lumMod val="50000"/>
                            </a:schemeClr>
                          </a:solidFill>
                          <a:latin typeface="Calibri"/>
                          <a:ea typeface="Times New Roman"/>
                          <a:cs typeface="Calibri"/>
                        </a:rPr>
                        <a:t> (Income, expenditure and profit) </a:t>
                      </a:r>
                      <a:endParaRPr lang="en-GB" sz="1100" strike="sngStrike" dirty="0">
                        <a:solidFill>
                          <a:schemeClr val="bg1">
                            <a:lumMod val="50000"/>
                          </a:schemeClr>
                        </a:solidFill>
                        <a:latin typeface="Calibri"/>
                        <a:ea typeface="Calibri"/>
                        <a:cs typeface="Times New Roman"/>
                      </a:endParaRPr>
                    </a:p>
                    <a:p>
                      <a:pPr>
                        <a:lnSpc>
                          <a:spcPct val="115000"/>
                        </a:lnSpc>
                        <a:spcAft>
                          <a:spcPts val="0"/>
                        </a:spcAft>
                      </a:pPr>
                      <a:r>
                        <a:rPr lang="en-GB" sz="1200" b="1" strike="sngStrike" dirty="0">
                          <a:solidFill>
                            <a:schemeClr val="bg1">
                              <a:lumMod val="50000"/>
                            </a:schemeClr>
                          </a:solidFill>
                          <a:latin typeface="Calibri"/>
                          <a:ea typeface="Times New Roman"/>
                          <a:cs typeface="Calibri"/>
                        </a:rPr>
                        <a:t>Insight into Funding</a:t>
                      </a:r>
                      <a:r>
                        <a:rPr lang="en-GB" sz="1200" strike="sngStrike" dirty="0">
                          <a:solidFill>
                            <a:schemeClr val="bg1">
                              <a:lumMod val="50000"/>
                            </a:schemeClr>
                          </a:solidFill>
                          <a:latin typeface="Calibri"/>
                          <a:ea typeface="Times New Roman"/>
                          <a:cs typeface="Calibri"/>
                        </a:rPr>
                        <a:t> (</a:t>
                      </a:r>
                      <a:r>
                        <a:rPr lang="en-GB" sz="1200" strike="sngStrike" dirty="0" err="1">
                          <a:solidFill>
                            <a:schemeClr val="bg1">
                              <a:lumMod val="50000"/>
                            </a:schemeClr>
                          </a:solidFill>
                          <a:latin typeface="Calibri"/>
                          <a:ea typeface="Times New Roman"/>
                          <a:cs typeface="Calibri"/>
                        </a:rPr>
                        <a:t>Crowdfunding</a:t>
                      </a:r>
                      <a:r>
                        <a:rPr lang="en-GB" sz="1200" strike="sngStrike" dirty="0">
                          <a:solidFill>
                            <a:schemeClr val="bg1">
                              <a:lumMod val="50000"/>
                            </a:schemeClr>
                          </a:solidFill>
                          <a:latin typeface="Calibri"/>
                          <a:ea typeface="Times New Roman"/>
                          <a:cs typeface="Calibri"/>
                        </a:rPr>
                        <a:t>, loans, grants) </a:t>
                      </a:r>
                      <a:endParaRPr lang="en-GB" sz="1100" strike="sngStrike" dirty="0">
                        <a:solidFill>
                          <a:schemeClr val="bg1">
                            <a:lumMod val="50000"/>
                          </a:schemeClr>
                        </a:solidFill>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760753">
                <a:tc>
                  <a:txBody>
                    <a:bodyPr/>
                    <a:lstStyle/>
                    <a:p>
                      <a:pPr>
                        <a:lnSpc>
                          <a:spcPct val="115000"/>
                        </a:lnSpc>
                        <a:spcAft>
                          <a:spcPts val="0"/>
                        </a:spcAft>
                      </a:pPr>
                      <a:r>
                        <a:rPr lang="en-GB" sz="1200">
                          <a:latin typeface="Calibri"/>
                          <a:ea typeface="Calibri"/>
                          <a:cs typeface="Times New Roman"/>
                        </a:rPr>
                        <a:t>Wk 6:  7th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Times New Roman"/>
                          <a:cs typeface="Calibri"/>
                        </a:rPr>
                        <a:t>Mission Statement, Objectives, Management Team </a:t>
                      </a:r>
                      <a:r>
                        <a:rPr lang="en-GB" sz="1200" dirty="0">
                          <a:solidFill>
                            <a:srgbClr val="000000"/>
                          </a:solidFill>
                          <a:latin typeface="Calibri"/>
                          <a:ea typeface="Times New Roman"/>
                          <a:cs typeface="Calibri"/>
                        </a:rPr>
                        <a:t>(the remaining sections)</a:t>
                      </a:r>
                      <a:r>
                        <a:rPr lang="en-GB" sz="1200" b="1" dirty="0">
                          <a:solidFill>
                            <a:srgbClr val="000000"/>
                          </a:solidFill>
                          <a:latin typeface="Calibri"/>
                          <a:ea typeface="Times New Roman"/>
                          <a:cs typeface="Calibri"/>
                        </a:rPr>
                        <a:t> </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Assignment Review – </a:t>
                      </a:r>
                      <a:r>
                        <a:rPr lang="en-GB" sz="1200" dirty="0">
                          <a:solidFill>
                            <a:srgbClr val="000000"/>
                          </a:solidFill>
                          <a:latin typeface="Calibri"/>
                          <a:ea typeface="Times New Roman"/>
                          <a:cs typeface="Calibri"/>
                        </a:rPr>
                        <a:t>a round-up of all sections.</a:t>
                      </a:r>
                      <a:endParaRPr lang="en-GB" sz="1100" dirty="0">
                        <a:latin typeface="Calibri"/>
                        <a:ea typeface="Calibri"/>
                        <a:cs typeface="Times New Roman"/>
                      </a:endParaRPr>
                    </a:p>
                    <a:p>
                      <a:pPr>
                        <a:lnSpc>
                          <a:spcPct val="115000"/>
                        </a:lnSpc>
                        <a:spcAft>
                          <a:spcPts val="0"/>
                        </a:spcAft>
                      </a:pPr>
                      <a:r>
                        <a:rPr lang="en-GB" sz="1200" b="1" dirty="0">
                          <a:solidFill>
                            <a:srgbClr val="000000"/>
                          </a:solidFill>
                          <a:latin typeface="Calibri"/>
                          <a:ea typeface="Times New Roman"/>
                          <a:cs typeface="Calibri"/>
                        </a:rPr>
                        <a:t>Open Q&amp;A – </a:t>
                      </a:r>
                      <a:r>
                        <a:rPr lang="en-GB" sz="1200" dirty="0">
                          <a:solidFill>
                            <a:srgbClr val="000000"/>
                          </a:solidFill>
                          <a:latin typeface="Calibri"/>
                          <a:ea typeface="Times New Roman"/>
                          <a:cs typeface="Calibri"/>
                        </a:rPr>
                        <a:t>last chance to highlight trouble areas and revisit previous sessions.</a:t>
                      </a:r>
                      <a:r>
                        <a:rPr lang="en-GB" sz="1200" b="1" dirty="0">
                          <a:solidFill>
                            <a:srgbClr val="000000"/>
                          </a:solidFill>
                          <a:latin typeface="Calibri"/>
                          <a:ea typeface="Times New Roman"/>
                          <a:cs typeface="Calibri"/>
                        </a:rPr>
                        <a:t>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tabLst>
                          <a:tab pos="819150" algn="l"/>
                        </a:tabLst>
                      </a:pPr>
                      <a:r>
                        <a:rPr lang="en-GB" sz="1200">
                          <a:latin typeface="Calibri"/>
                          <a:ea typeface="Calibri"/>
                          <a:cs typeface="Times New Roman"/>
                        </a:rPr>
                        <a:t>Wk 7:  14th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200" b="1" i="0" dirty="0" smtClean="0">
                          <a:solidFill>
                            <a:srgbClr val="000000"/>
                          </a:solidFill>
                          <a:latin typeface="Calibri"/>
                          <a:ea typeface="Calibri"/>
                          <a:cs typeface="Times New Roman"/>
                        </a:rPr>
                        <a:t>Guest Speaker: Steve Simmons</a:t>
                      </a:r>
                      <a:endParaRPr lang="en-GB" sz="1100" b="1" i="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8:  21st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Times New Roman"/>
                          <a:cs typeface="Calibri"/>
                        </a:rPr>
                        <a:t>1-2-1 and Group Assignment Support Slots</a:t>
                      </a:r>
                      <a:r>
                        <a:rPr lang="en-GB" sz="1200" dirty="0">
                          <a:solidFill>
                            <a:srgbClr val="000000"/>
                          </a:solidFill>
                          <a:latin typeface="Calibri"/>
                          <a:ea typeface="Times New Roman"/>
                          <a:cs typeface="Calibri"/>
                        </a:rPr>
                        <a:t> </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9: 28th Nov</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i="1" dirty="0">
                          <a:solidFill>
                            <a:srgbClr val="000000"/>
                          </a:solidFill>
                          <a:latin typeface="Calibri"/>
                          <a:ea typeface="Calibri"/>
                          <a:cs typeface="Times New Roman"/>
                        </a:rPr>
                        <a:t>No session – Work on Assignments</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tabLst>
                          <a:tab pos="653415" algn="l"/>
                        </a:tabLst>
                      </a:pPr>
                      <a:r>
                        <a:rPr lang="en-GB" sz="1200">
                          <a:latin typeface="Calibri"/>
                          <a:ea typeface="Calibri"/>
                          <a:cs typeface="Times New Roman"/>
                        </a:rPr>
                        <a:t>Wk 10: 5th Dec</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000000"/>
                          </a:solidFill>
                          <a:latin typeface="Calibri"/>
                          <a:ea typeface="Calibri"/>
                          <a:cs typeface="Times New Roman"/>
                        </a:rPr>
                        <a:t>ASSESSMENT: Simply Do Presentations</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59652">
                <a:tc>
                  <a:txBody>
                    <a:bodyPr/>
                    <a:lstStyle/>
                    <a:p>
                      <a:pPr>
                        <a:lnSpc>
                          <a:spcPct val="115000"/>
                        </a:lnSpc>
                        <a:spcAft>
                          <a:spcPts val="0"/>
                        </a:spcAft>
                      </a:pPr>
                      <a:r>
                        <a:rPr lang="en-GB" sz="1200">
                          <a:latin typeface="Calibri"/>
                          <a:ea typeface="Calibri"/>
                          <a:cs typeface="Times New Roman"/>
                        </a:rPr>
                        <a:t>Wk 11: 12th Dec</a:t>
                      </a:r>
                      <a:endParaRPr lang="en-GB" sz="110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000000"/>
                          </a:solidFill>
                          <a:latin typeface="Calibri"/>
                          <a:ea typeface="Calibri"/>
                          <a:cs typeface="Times New Roman"/>
                        </a:rPr>
                        <a:t>ASSESSMENT: Simply Do Presentations</a:t>
                      </a:r>
                      <a:endParaRPr lang="en-GB" sz="1100" dirty="0">
                        <a:latin typeface="Calibri"/>
                        <a:ea typeface="Calibri"/>
                        <a:cs typeface="Times New Roman"/>
                      </a:endParaRPr>
                    </a:p>
                  </a:txBody>
                  <a:tcPr marL="40260" marR="4026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4555093"/>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tasks for </a:t>
            </a:r>
            <a:r>
              <a:rPr lang="en-GB" sz="2800" b="1" u="sng" dirty="0" smtClean="0">
                <a:latin typeface="Tahoma" pitchFamily="34" charset="0"/>
                <a:ea typeface="ＭＳ Ｐゴシック" pitchFamily="-112" charset="-128"/>
              </a:rPr>
              <a:t>next week</a:t>
            </a:r>
            <a:r>
              <a:rPr lang="en-GB" sz="2800" b="1" dirty="0" smtClean="0">
                <a:latin typeface="Tahoma" pitchFamily="34" charset="0"/>
                <a:ea typeface="ＭＳ Ｐゴシック" pitchFamily="-112" charset="-128"/>
              </a:rPr>
              <a:t>:</a:t>
            </a: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eaLnBrk="0" hangingPunct="0">
              <a:spcBef>
                <a:spcPct val="50000"/>
              </a:spcBef>
            </a:pPr>
            <a:r>
              <a:rPr lang="en-GB" sz="2800" dirty="0" smtClean="0">
                <a:solidFill>
                  <a:srgbClr val="C00000"/>
                </a:solidFill>
                <a:latin typeface="Tahoma" pitchFamily="34" charset="0"/>
                <a:ea typeface="ＭＳ Ｐゴシック" pitchFamily="-112" charset="-128"/>
              </a:rPr>
              <a:t>NOTE: Will be emailed out to you.</a:t>
            </a:r>
          </a:p>
          <a:p>
            <a:pPr marL="514350" indent="-514350" eaLnBrk="0" hangingPunct="0">
              <a:spcBef>
                <a:spcPct val="50000"/>
              </a:spcBef>
              <a:buFontTx/>
              <a:buAutoNum type="arabicPeriod"/>
            </a:pPr>
            <a:r>
              <a:rPr lang="en-GB" sz="2800" dirty="0" smtClean="0">
                <a:latin typeface="Tahoma" pitchFamily="34" charset="0"/>
                <a:ea typeface="ＭＳ Ｐゴシック" pitchFamily="-112" charset="-128"/>
              </a:rPr>
              <a:t>Steps 1-</a:t>
            </a:r>
            <a:r>
              <a:rPr lang="en-GB" sz="2800" b="1" u="sng" dirty="0" smtClean="0">
                <a:latin typeface="Tahoma" pitchFamily="34" charset="0"/>
                <a:ea typeface="ＭＳ Ｐゴシック" pitchFamily="-112" charset="-128"/>
              </a:rPr>
              <a:t>6</a:t>
            </a:r>
            <a:r>
              <a:rPr lang="en-GB" sz="2800" dirty="0" smtClean="0">
                <a:latin typeface="Tahoma" pitchFamily="34" charset="0"/>
                <a:ea typeface="ＭＳ Ｐゴシック" pitchFamily="-112" charset="-128"/>
              </a:rPr>
              <a:t> on Simply Do website portal.</a:t>
            </a:r>
          </a:p>
          <a:p>
            <a:pPr marL="514350" indent="-514350" eaLnBrk="0" hangingPunct="0">
              <a:spcBef>
                <a:spcPct val="50000"/>
              </a:spcBef>
              <a:buFontTx/>
              <a:buAutoNum type="arabicPeriod"/>
            </a:pPr>
            <a:r>
              <a:rPr lang="en-GB" sz="2800" dirty="0" smtClean="0">
                <a:latin typeface="Tahoma" pitchFamily="34" charset="0"/>
                <a:ea typeface="ＭＳ Ｐゴシック" pitchFamily="-112" charset="-128"/>
              </a:rPr>
              <a:t>Draft sections 6-</a:t>
            </a:r>
            <a:r>
              <a:rPr lang="en-GB" sz="2800" b="1" u="sng" dirty="0" smtClean="0">
                <a:latin typeface="Tahoma" pitchFamily="34" charset="0"/>
                <a:ea typeface="ＭＳ Ｐゴシック" pitchFamily="-112" charset="-128"/>
              </a:rPr>
              <a:t>10</a:t>
            </a:r>
            <a:r>
              <a:rPr lang="en-GB" sz="2800" b="1" dirty="0" smtClean="0">
                <a:latin typeface="Tahoma" pitchFamily="34" charset="0"/>
                <a:ea typeface="ＭＳ Ｐゴシック" pitchFamily="-112" charset="-128"/>
              </a:rPr>
              <a:t> </a:t>
            </a:r>
            <a:r>
              <a:rPr lang="en-GB" sz="2800" dirty="0" smtClean="0">
                <a:latin typeface="Tahoma" pitchFamily="34" charset="0"/>
                <a:ea typeface="ＭＳ Ｐゴシック" pitchFamily="-112" charset="-128"/>
              </a:rPr>
              <a:t>of assignment.</a:t>
            </a:r>
          </a:p>
          <a:p>
            <a:pPr marL="514350" indent="-514350" eaLnBrk="0" hangingPunct="0">
              <a:spcBef>
                <a:spcPct val="50000"/>
              </a:spcBef>
              <a:buFontTx/>
              <a:buAutoNum type="arabicPeriod"/>
            </a:pPr>
            <a:r>
              <a:rPr lang="en-GB" sz="2800" dirty="0" smtClean="0">
                <a:latin typeface="Tahoma" pitchFamily="34" charset="0"/>
                <a:ea typeface="ＭＳ Ｐゴシック" pitchFamily="-112" charset="-128"/>
              </a:rPr>
              <a:t>Prepare QUESTIONS for next week – find your weak spots. </a:t>
            </a:r>
            <a:r>
              <a:rPr lang="en-GB" sz="2800" u="sng" dirty="0" smtClean="0">
                <a:latin typeface="Tahoma" pitchFamily="34" charset="0"/>
                <a:ea typeface="ＭＳ Ｐゴシック" pitchFamily="-112" charset="-128"/>
              </a:rPr>
              <a:t>Last chance!</a:t>
            </a:r>
            <a:r>
              <a:rPr lang="en-GB" sz="2400" dirty="0" smtClean="0">
                <a:latin typeface="Tahoma" pitchFamily="34" charset="0"/>
                <a:ea typeface="ＭＳ Ｐゴシック" pitchFamily="-112" charset="-128"/>
              </a:rPr>
              <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1442</TotalTime>
  <Words>1752</Words>
  <Application>Microsoft Office PowerPoint</Application>
  <PresentationFormat>On-screen Show (4:3)</PresentationFormat>
  <Paragraphs>343</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Median</vt:lpstr>
      <vt:lpstr>entrepreneurship</vt:lpstr>
      <vt:lpstr>Slide 2</vt:lpstr>
      <vt:lpstr>The Marketing Mix – 5 P’s</vt:lpstr>
      <vt:lpstr>Slide 4</vt:lpstr>
      <vt:lpstr>Slide 5</vt:lpstr>
      <vt:lpstr>Slide 6</vt:lpstr>
      <vt:lpstr>CONTENTS</vt:lpstr>
      <vt:lpstr>Contents</vt:lpstr>
      <vt:lpstr>Slide 9</vt:lpstr>
      <vt:lpstr>Contents</vt:lpstr>
      <vt:lpstr>Contents</vt:lpstr>
      <vt:lpstr>COST</vt:lpstr>
      <vt:lpstr>COST</vt:lpstr>
      <vt:lpstr>COST</vt:lpstr>
      <vt:lpstr>COST</vt:lpstr>
      <vt:lpstr>COST</vt:lpstr>
      <vt:lpstr>COST</vt:lpstr>
      <vt:lpstr>COST</vt:lpstr>
      <vt:lpstr>COST</vt:lpstr>
      <vt:lpstr>COST</vt:lpstr>
      <vt:lpstr>COST</vt:lpstr>
      <vt:lpstr>COST</vt:lpstr>
      <vt:lpstr>COST</vt:lpstr>
      <vt:lpstr>COST</vt:lpstr>
      <vt:lpstr>COST</vt:lpstr>
      <vt:lpstr>COST</vt:lpstr>
      <vt:lpstr>COST</vt:lpstr>
      <vt:lpstr>COST</vt:lpstr>
      <vt:lpstr>Slide 29</vt:lpstr>
      <vt:lpstr>Slide 30</vt:lpstr>
      <vt:lpstr>Slide 31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Music Industry</dc:title>
  <dc:creator>Owner</dc:creator>
  <cp:lastModifiedBy>Neil Dyer</cp:lastModifiedBy>
  <cp:revision>190</cp:revision>
  <dcterms:created xsi:type="dcterms:W3CDTF">2009-03-03T23:08:25Z</dcterms:created>
  <dcterms:modified xsi:type="dcterms:W3CDTF">2018-10-30T22:20:58Z</dcterms:modified>
</cp:coreProperties>
</file>