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8"/>
  </p:notesMasterIdLst>
  <p:sldIdLst>
    <p:sldId id="257" r:id="rId2"/>
    <p:sldId id="256" r:id="rId3"/>
    <p:sldId id="258" r:id="rId4"/>
    <p:sldId id="262" r:id="rId5"/>
    <p:sldId id="263" r:id="rId6"/>
    <p:sldId id="264"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1595" autoAdjust="0"/>
  </p:normalViewPr>
  <p:slideViewPr>
    <p:cSldViewPr snapToGrid="0">
      <p:cViewPr varScale="1">
        <p:scale>
          <a:sx n="67" d="100"/>
          <a:sy n="67" d="100"/>
        </p:scale>
        <p:origin x="1296"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FA040B-7701-478D-8B88-96AED69DE8A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E7E84F-C92B-4815-9AC9-B970FA835EFD}">
      <dgm:prSet/>
      <dgm:spPr/>
      <dgm:t>
        <a:bodyPr/>
        <a:lstStyle/>
        <a:p>
          <a:r>
            <a:rPr lang="en-GB"/>
            <a:t>Pay attention to AI and human partnership in the hospitality industry.</a:t>
          </a:r>
          <a:endParaRPr lang="en-US"/>
        </a:p>
      </dgm:t>
    </dgm:pt>
    <dgm:pt modelId="{B7F686E9-1EC7-4191-A399-86FEAA22B35A}" type="parTrans" cxnId="{8771B8BB-DC44-4706-8EF3-B0741E4835B9}">
      <dgm:prSet/>
      <dgm:spPr/>
      <dgm:t>
        <a:bodyPr/>
        <a:lstStyle/>
        <a:p>
          <a:endParaRPr lang="en-US"/>
        </a:p>
      </dgm:t>
    </dgm:pt>
    <dgm:pt modelId="{AC4407FB-E87C-4480-A30D-1CE4E36CC599}" type="sibTrans" cxnId="{8771B8BB-DC44-4706-8EF3-B0741E4835B9}">
      <dgm:prSet/>
      <dgm:spPr/>
      <dgm:t>
        <a:bodyPr/>
        <a:lstStyle/>
        <a:p>
          <a:endParaRPr lang="en-US"/>
        </a:p>
      </dgm:t>
    </dgm:pt>
    <dgm:pt modelId="{E0CC9BD8-AFA3-432F-A2EB-F7A2E26C1D27}">
      <dgm:prSet/>
      <dgm:spPr/>
      <dgm:t>
        <a:bodyPr/>
        <a:lstStyle/>
        <a:p>
          <a:r>
            <a:rPr lang="en-GB"/>
            <a:t>Examples Case study: The Z Hotel Group (UK).</a:t>
          </a:r>
          <a:endParaRPr lang="en-US"/>
        </a:p>
      </dgm:t>
    </dgm:pt>
    <dgm:pt modelId="{D2713BF1-6137-4DE9-BA22-F844BA175335}" type="parTrans" cxnId="{2568EA88-2978-476B-968F-27B5B34E8E63}">
      <dgm:prSet/>
      <dgm:spPr/>
      <dgm:t>
        <a:bodyPr/>
        <a:lstStyle/>
        <a:p>
          <a:endParaRPr lang="en-US"/>
        </a:p>
      </dgm:t>
    </dgm:pt>
    <dgm:pt modelId="{A0A61EF0-E3D9-4BEF-865F-BE88C0B94513}" type="sibTrans" cxnId="{2568EA88-2978-476B-968F-27B5B34E8E63}">
      <dgm:prSet/>
      <dgm:spPr/>
      <dgm:t>
        <a:bodyPr/>
        <a:lstStyle/>
        <a:p>
          <a:endParaRPr lang="en-US"/>
        </a:p>
      </dgm:t>
    </dgm:pt>
    <dgm:pt modelId="{EDAA50FD-76C3-48DD-96FA-DD5525AD9A7A}">
      <dgm:prSet/>
      <dgm:spPr/>
      <dgm:t>
        <a:bodyPr/>
        <a:lstStyle/>
        <a:p>
          <a:r>
            <a:rPr lang="en-GB"/>
            <a:t>AI is a solution to problems such as labour deficits and escalating expenses.</a:t>
          </a:r>
          <a:endParaRPr lang="en-US"/>
        </a:p>
      </dgm:t>
    </dgm:pt>
    <dgm:pt modelId="{D41530E2-BF1D-4E9E-A255-83D4C7B9FCD3}" type="parTrans" cxnId="{3E8A1340-7010-44EA-B9D9-43C680CB0AE3}">
      <dgm:prSet/>
      <dgm:spPr/>
      <dgm:t>
        <a:bodyPr/>
        <a:lstStyle/>
        <a:p>
          <a:endParaRPr lang="en-US"/>
        </a:p>
      </dgm:t>
    </dgm:pt>
    <dgm:pt modelId="{AE6CD4DB-BB1A-40FF-BF9A-963C9E2DCCDA}" type="sibTrans" cxnId="{3E8A1340-7010-44EA-B9D9-43C680CB0AE3}">
      <dgm:prSet/>
      <dgm:spPr/>
      <dgm:t>
        <a:bodyPr/>
        <a:lstStyle/>
        <a:p>
          <a:endParaRPr lang="en-US"/>
        </a:p>
      </dgm:t>
    </dgm:pt>
    <dgm:pt modelId="{C11B53DB-34D7-4C25-895F-216731C41054}">
      <dgm:prSet/>
      <dgm:spPr/>
      <dgm:t>
        <a:bodyPr/>
        <a:lstStyle/>
        <a:p>
          <a:r>
            <a:rPr lang="en-GB"/>
            <a:t>Issue: finding the trade between productivity and humanity.</a:t>
          </a:r>
          <a:endParaRPr lang="en-US"/>
        </a:p>
      </dgm:t>
    </dgm:pt>
    <dgm:pt modelId="{B85E52E6-33DB-46E5-83E6-2849937B62A3}" type="parTrans" cxnId="{EDDCB48D-3407-4A94-848B-F65775D806B3}">
      <dgm:prSet/>
      <dgm:spPr/>
      <dgm:t>
        <a:bodyPr/>
        <a:lstStyle/>
        <a:p>
          <a:endParaRPr lang="en-US"/>
        </a:p>
      </dgm:t>
    </dgm:pt>
    <dgm:pt modelId="{1401A04A-88D9-42AB-B3B7-934F188DD22E}" type="sibTrans" cxnId="{EDDCB48D-3407-4A94-848B-F65775D806B3}">
      <dgm:prSet/>
      <dgm:spPr/>
      <dgm:t>
        <a:bodyPr/>
        <a:lstStyle/>
        <a:p>
          <a:endParaRPr lang="en-US"/>
        </a:p>
      </dgm:t>
    </dgm:pt>
    <dgm:pt modelId="{AA0EC2CD-1138-431E-A958-F6303C797537}">
      <dgm:prSet/>
      <dgm:spPr/>
      <dgm:t>
        <a:bodyPr/>
        <a:lstStyle/>
        <a:p>
          <a:r>
            <a:rPr lang="en-GB"/>
            <a:t>Goal: attain and have a high-tech, high-touch model in the modern guest service.</a:t>
          </a:r>
          <a:endParaRPr lang="en-US"/>
        </a:p>
      </dgm:t>
    </dgm:pt>
    <dgm:pt modelId="{0C6DCC5B-8373-4B87-9FBE-878CEAF463B9}" type="parTrans" cxnId="{2A24DC47-3611-46F5-A022-C347DF95D235}">
      <dgm:prSet/>
      <dgm:spPr/>
      <dgm:t>
        <a:bodyPr/>
        <a:lstStyle/>
        <a:p>
          <a:endParaRPr lang="en-US"/>
        </a:p>
      </dgm:t>
    </dgm:pt>
    <dgm:pt modelId="{2060B395-260C-4E72-9EEC-B0E0034C064E}" type="sibTrans" cxnId="{2A24DC47-3611-46F5-A022-C347DF95D235}">
      <dgm:prSet/>
      <dgm:spPr/>
      <dgm:t>
        <a:bodyPr/>
        <a:lstStyle/>
        <a:p>
          <a:endParaRPr lang="en-US"/>
        </a:p>
      </dgm:t>
    </dgm:pt>
    <dgm:pt modelId="{91017CA8-313A-4B83-9539-C815C68ED61C}" type="pres">
      <dgm:prSet presAssocID="{DAFA040B-7701-478D-8B88-96AED69DE8AD}" presName="root" presStyleCnt="0">
        <dgm:presLayoutVars>
          <dgm:dir/>
          <dgm:resizeHandles val="exact"/>
        </dgm:presLayoutVars>
      </dgm:prSet>
      <dgm:spPr/>
    </dgm:pt>
    <dgm:pt modelId="{EE8F366D-3A0D-4F42-9D7F-89BFCA781C0C}" type="pres">
      <dgm:prSet presAssocID="{12E7E84F-C92B-4815-9AC9-B970FA835EFD}" presName="compNode" presStyleCnt="0"/>
      <dgm:spPr/>
    </dgm:pt>
    <dgm:pt modelId="{A9678402-B376-4558-B3DF-CBC4CCFFEC9E}" type="pres">
      <dgm:prSet presAssocID="{12E7E84F-C92B-4815-9AC9-B970FA835E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04A1AC9-27FB-4882-AD99-0253158E0EC3}" type="pres">
      <dgm:prSet presAssocID="{12E7E84F-C92B-4815-9AC9-B970FA835EFD}" presName="spaceRect" presStyleCnt="0"/>
      <dgm:spPr/>
    </dgm:pt>
    <dgm:pt modelId="{66E65BDA-095A-4E39-BFA4-CD976AAEEB60}" type="pres">
      <dgm:prSet presAssocID="{12E7E84F-C92B-4815-9AC9-B970FA835EFD}" presName="textRect" presStyleLbl="revTx" presStyleIdx="0" presStyleCnt="5">
        <dgm:presLayoutVars>
          <dgm:chMax val="1"/>
          <dgm:chPref val="1"/>
        </dgm:presLayoutVars>
      </dgm:prSet>
      <dgm:spPr/>
    </dgm:pt>
    <dgm:pt modelId="{A7395B4C-7EA7-46B5-836D-585A2D24BECE}" type="pres">
      <dgm:prSet presAssocID="{AC4407FB-E87C-4480-A30D-1CE4E36CC599}" presName="sibTrans" presStyleCnt="0"/>
      <dgm:spPr/>
    </dgm:pt>
    <dgm:pt modelId="{72E1AE9B-F7F1-4717-98AE-6688600E7CCC}" type="pres">
      <dgm:prSet presAssocID="{E0CC9BD8-AFA3-432F-A2EB-F7A2E26C1D27}" presName="compNode" presStyleCnt="0"/>
      <dgm:spPr/>
    </dgm:pt>
    <dgm:pt modelId="{A7F6468C-D1ED-4067-90D2-68D6A87261BD}" type="pres">
      <dgm:prSet presAssocID="{E0CC9BD8-AFA3-432F-A2EB-F7A2E26C1D2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A9B5C393-3F51-4959-81A5-AB610F2B06B0}" type="pres">
      <dgm:prSet presAssocID="{E0CC9BD8-AFA3-432F-A2EB-F7A2E26C1D27}" presName="spaceRect" presStyleCnt="0"/>
      <dgm:spPr/>
    </dgm:pt>
    <dgm:pt modelId="{8A025ED4-ED26-4EFA-86B3-09ACBD14565E}" type="pres">
      <dgm:prSet presAssocID="{E0CC9BD8-AFA3-432F-A2EB-F7A2E26C1D27}" presName="textRect" presStyleLbl="revTx" presStyleIdx="1" presStyleCnt="5">
        <dgm:presLayoutVars>
          <dgm:chMax val="1"/>
          <dgm:chPref val="1"/>
        </dgm:presLayoutVars>
      </dgm:prSet>
      <dgm:spPr/>
    </dgm:pt>
    <dgm:pt modelId="{801C7406-A7EE-4309-811F-06F4C526DC7D}" type="pres">
      <dgm:prSet presAssocID="{A0A61EF0-E3D9-4BEF-865F-BE88C0B94513}" presName="sibTrans" presStyleCnt="0"/>
      <dgm:spPr/>
    </dgm:pt>
    <dgm:pt modelId="{B25A4D56-8819-490E-84DA-191EFA341E31}" type="pres">
      <dgm:prSet presAssocID="{EDAA50FD-76C3-48DD-96FA-DD5525AD9A7A}" presName="compNode" presStyleCnt="0"/>
      <dgm:spPr/>
    </dgm:pt>
    <dgm:pt modelId="{BFB7F652-D158-4B54-9889-782FCF68BF70}" type="pres">
      <dgm:prSet presAssocID="{EDAA50FD-76C3-48DD-96FA-DD5525AD9A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3F72C16-5C18-4D96-AE13-FAFDFA9DE876}" type="pres">
      <dgm:prSet presAssocID="{EDAA50FD-76C3-48DD-96FA-DD5525AD9A7A}" presName="spaceRect" presStyleCnt="0"/>
      <dgm:spPr/>
    </dgm:pt>
    <dgm:pt modelId="{13B54176-7806-47F0-9726-2028EFB2A3F0}" type="pres">
      <dgm:prSet presAssocID="{EDAA50FD-76C3-48DD-96FA-DD5525AD9A7A}" presName="textRect" presStyleLbl="revTx" presStyleIdx="2" presStyleCnt="5">
        <dgm:presLayoutVars>
          <dgm:chMax val="1"/>
          <dgm:chPref val="1"/>
        </dgm:presLayoutVars>
      </dgm:prSet>
      <dgm:spPr/>
    </dgm:pt>
    <dgm:pt modelId="{A0A6F3BC-C333-45E0-971F-3DD10C5C244C}" type="pres">
      <dgm:prSet presAssocID="{AE6CD4DB-BB1A-40FF-BF9A-963C9E2DCCDA}" presName="sibTrans" presStyleCnt="0"/>
      <dgm:spPr/>
    </dgm:pt>
    <dgm:pt modelId="{F761A4D5-2032-4C32-B9C3-87073BAA8480}" type="pres">
      <dgm:prSet presAssocID="{C11B53DB-34D7-4C25-895F-216731C41054}" presName="compNode" presStyleCnt="0"/>
      <dgm:spPr/>
    </dgm:pt>
    <dgm:pt modelId="{5D01EE0C-0003-43B3-8442-96FF3AFDC67A}" type="pres">
      <dgm:prSet presAssocID="{C11B53DB-34D7-4C25-895F-216731C410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search"/>
        </a:ext>
      </dgm:extLst>
    </dgm:pt>
    <dgm:pt modelId="{1ACE7E72-4D5A-4E90-B155-831A8FF3C755}" type="pres">
      <dgm:prSet presAssocID="{C11B53DB-34D7-4C25-895F-216731C41054}" presName="spaceRect" presStyleCnt="0"/>
      <dgm:spPr/>
    </dgm:pt>
    <dgm:pt modelId="{08F96052-8DCD-4477-8098-6F258EE845AC}" type="pres">
      <dgm:prSet presAssocID="{C11B53DB-34D7-4C25-895F-216731C41054}" presName="textRect" presStyleLbl="revTx" presStyleIdx="3" presStyleCnt="5">
        <dgm:presLayoutVars>
          <dgm:chMax val="1"/>
          <dgm:chPref val="1"/>
        </dgm:presLayoutVars>
      </dgm:prSet>
      <dgm:spPr/>
    </dgm:pt>
    <dgm:pt modelId="{79B5B505-0B1D-4ADC-BA34-5B9BD326C6BE}" type="pres">
      <dgm:prSet presAssocID="{1401A04A-88D9-42AB-B3B7-934F188DD22E}" presName="sibTrans" presStyleCnt="0"/>
      <dgm:spPr/>
    </dgm:pt>
    <dgm:pt modelId="{01362235-B80D-4BD5-90EA-EA4EE49275F4}" type="pres">
      <dgm:prSet presAssocID="{AA0EC2CD-1138-431E-A958-F6303C797537}" presName="compNode" presStyleCnt="0"/>
      <dgm:spPr/>
    </dgm:pt>
    <dgm:pt modelId="{B4FE5A7C-62C8-4C89-A5F4-C4BE18C2C714}" type="pres">
      <dgm:prSet presAssocID="{AA0EC2CD-1138-431E-A958-F6303C79753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518697B9-CDCF-4452-AF54-9259F88D1513}" type="pres">
      <dgm:prSet presAssocID="{AA0EC2CD-1138-431E-A958-F6303C797537}" presName="spaceRect" presStyleCnt="0"/>
      <dgm:spPr/>
    </dgm:pt>
    <dgm:pt modelId="{6639E71D-78A8-4D2C-8818-033BEFC4BB87}" type="pres">
      <dgm:prSet presAssocID="{AA0EC2CD-1138-431E-A958-F6303C797537}" presName="textRect" presStyleLbl="revTx" presStyleIdx="4" presStyleCnt="5">
        <dgm:presLayoutVars>
          <dgm:chMax val="1"/>
          <dgm:chPref val="1"/>
        </dgm:presLayoutVars>
      </dgm:prSet>
      <dgm:spPr/>
    </dgm:pt>
  </dgm:ptLst>
  <dgm:cxnLst>
    <dgm:cxn modelId="{BBEBD83B-D9C2-49F9-BCA8-66D75877AD51}" type="presOf" srcId="{DAFA040B-7701-478D-8B88-96AED69DE8AD}" destId="{91017CA8-313A-4B83-9539-C815C68ED61C}" srcOrd="0" destOrd="0" presId="urn:microsoft.com/office/officeart/2018/2/layout/IconLabelList"/>
    <dgm:cxn modelId="{3E8A1340-7010-44EA-B9D9-43C680CB0AE3}" srcId="{DAFA040B-7701-478D-8B88-96AED69DE8AD}" destId="{EDAA50FD-76C3-48DD-96FA-DD5525AD9A7A}" srcOrd="2" destOrd="0" parTransId="{D41530E2-BF1D-4E9E-A255-83D4C7B9FCD3}" sibTransId="{AE6CD4DB-BB1A-40FF-BF9A-963C9E2DCCDA}"/>
    <dgm:cxn modelId="{2A24DC47-3611-46F5-A022-C347DF95D235}" srcId="{DAFA040B-7701-478D-8B88-96AED69DE8AD}" destId="{AA0EC2CD-1138-431E-A958-F6303C797537}" srcOrd="4" destOrd="0" parTransId="{0C6DCC5B-8373-4B87-9FBE-878CEAF463B9}" sibTransId="{2060B395-260C-4E72-9EEC-B0E0034C064E}"/>
    <dgm:cxn modelId="{F4E4F267-4296-4595-BD07-EE3FF2109832}" type="presOf" srcId="{12E7E84F-C92B-4815-9AC9-B970FA835EFD}" destId="{66E65BDA-095A-4E39-BFA4-CD976AAEEB60}" srcOrd="0" destOrd="0" presId="urn:microsoft.com/office/officeart/2018/2/layout/IconLabelList"/>
    <dgm:cxn modelId="{5E753B5A-F4A4-417E-B5A8-7EDFB9AE90FE}" type="presOf" srcId="{EDAA50FD-76C3-48DD-96FA-DD5525AD9A7A}" destId="{13B54176-7806-47F0-9726-2028EFB2A3F0}" srcOrd="0" destOrd="0" presId="urn:microsoft.com/office/officeart/2018/2/layout/IconLabelList"/>
    <dgm:cxn modelId="{2568EA88-2978-476B-968F-27B5B34E8E63}" srcId="{DAFA040B-7701-478D-8B88-96AED69DE8AD}" destId="{E0CC9BD8-AFA3-432F-A2EB-F7A2E26C1D27}" srcOrd="1" destOrd="0" parTransId="{D2713BF1-6137-4DE9-BA22-F844BA175335}" sibTransId="{A0A61EF0-E3D9-4BEF-865F-BE88C0B94513}"/>
    <dgm:cxn modelId="{EDDCB48D-3407-4A94-848B-F65775D806B3}" srcId="{DAFA040B-7701-478D-8B88-96AED69DE8AD}" destId="{C11B53DB-34D7-4C25-895F-216731C41054}" srcOrd="3" destOrd="0" parTransId="{B85E52E6-33DB-46E5-83E6-2849937B62A3}" sibTransId="{1401A04A-88D9-42AB-B3B7-934F188DD22E}"/>
    <dgm:cxn modelId="{BADC719F-BC83-4D5F-8EDC-7F2FB4D748A3}" type="presOf" srcId="{AA0EC2CD-1138-431E-A958-F6303C797537}" destId="{6639E71D-78A8-4D2C-8818-033BEFC4BB87}" srcOrd="0" destOrd="0" presId="urn:microsoft.com/office/officeart/2018/2/layout/IconLabelList"/>
    <dgm:cxn modelId="{05B43BAD-E5B8-45A9-B85F-18290738B02C}" type="presOf" srcId="{E0CC9BD8-AFA3-432F-A2EB-F7A2E26C1D27}" destId="{8A025ED4-ED26-4EFA-86B3-09ACBD14565E}" srcOrd="0" destOrd="0" presId="urn:microsoft.com/office/officeart/2018/2/layout/IconLabelList"/>
    <dgm:cxn modelId="{8771B8BB-DC44-4706-8EF3-B0741E4835B9}" srcId="{DAFA040B-7701-478D-8B88-96AED69DE8AD}" destId="{12E7E84F-C92B-4815-9AC9-B970FA835EFD}" srcOrd="0" destOrd="0" parTransId="{B7F686E9-1EC7-4191-A399-86FEAA22B35A}" sibTransId="{AC4407FB-E87C-4480-A30D-1CE4E36CC599}"/>
    <dgm:cxn modelId="{FC0C2ABC-0B66-4186-8B86-8035448C92A9}" type="presOf" srcId="{C11B53DB-34D7-4C25-895F-216731C41054}" destId="{08F96052-8DCD-4477-8098-6F258EE845AC}" srcOrd="0" destOrd="0" presId="urn:microsoft.com/office/officeart/2018/2/layout/IconLabelList"/>
    <dgm:cxn modelId="{642E351D-1DC6-41D6-97DE-8E015B4F7A04}" type="presParOf" srcId="{91017CA8-313A-4B83-9539-C815C68ED61C}" destId="{EE8F366D-3A0D-4F42-9D7F-89BFCA781C0C}" srcOrd="0" destOrd="0" presId="urn:microsoft.com/office/officeart/2018/2/layout/IconLabelList"/>
    <dgm:cxn modelId="{8EEDD64C-EFCC-48B0-9717-0211FD3E2B0D}" type="presParOf" srcId="{EE8F366D-3A0D-4F42-9D7F-89BFCA781C0C}" destId="{A9678402-B376-4558-B3DF-CBC4CCFFEC9E}" srcOrd="0" destOrd="0" presId="urn:microsoft.com/office/officeart/2018/2/layout/IconLabelList"/>
    <dgm:cxn modelId="{AD4424C8-97AE-41FA-8BBC-3AB83D43F4F4}" type="presParOf" srcId="{EE8F366D-3A0D-4F42-9D7F-89BFCA781C0C}" destId="{C04A1AC9-27FB-4882-AD99-0253158E0EC3}" srcOrd="1" destOrd="0" presId="urn:microsoft.com/office/officeart/2018/2/layout/IconLabelList"/>
    <dgm:cxn modelId="{73CD824E-04EE-437A-9F55-CB35492D1B4B}" type="presParOf" srcId="{EE8F366D-3A0D-4F42-9D7F-89BFCA781C0C}" destId="{66E65BDA-095A-4E39-BFA4-CD976AAEEB60}" srcOrd="2" destOrd="0" presId="urn:microsoft.com/office/officeart/2018/2/layout/IconLabelList"/>
    <dgm:cxn modelId="{6D01AD36-57C6-4C01-BDE8-E76C5F651D30}" type="presParOf" srcId="{91017CA8-313A-4B83-9539-C815C68ED61C}" destId="{A7395B4C-7EA7-46B5-836D-585A2D24BECE}" srcOrd="1" destOrd="0" presId="urn:microsoft.com/office/officeart/2018/2/layout/IconLabelList"/>
    <dgm:cxn modelId="{A08552B4-72CA-4392-84E5-8976B373ADC6}" type="presParOf" srcId="{91017CA8-313A-4B83-9539-C815C68ED61C}" destId="{72E1AE9B-F7F1-4717-98AE-6688600E7CCC}" srcOrd="2" destOrd="0" presId="urn:microsoft.com/office/officeart/2018/2/layout/IconLabelList"/>
    <dgm:cxn modelId="{AC0CF95D-F475-4748-B1F9-EF83C14B9F92}" type="presParOf" srcId="{72E1AE9B-F7F1-4717-98AE-6688600E7CCC}" destId="{A7F6468C-D1ED-4067-90D2-68D6A87261BD}" srcOrd="0" destOrd="0" presId="urn:microsoft.com/office/officeart/2018/2/layout/IconLabelList"/>
    <dgm:cxn modelId="{77F2DF7E-F3ED-4535-BB9D-978564108E88}" type="presParOf" srcId="{72E1AE9B-F7F1-4717-98AE-6688600E7CCC}" destId="{A9B5C393-3F51-4959-81A5-AB610F2B06B0}" srcOrd="1" destOrd="0" presId="urn:microsoft.com/office/officeart/2018/2/layout/IconLabelList"/>
    <dgm:cxn modelId="{736B5F80-7B71-4FFC-B473-7619BBC10E43}" type="presParOf" srcId="{72E1AE9B-F7F1-4717-98AE-6688600E7CCC}" destId="{8A025ED4-ED26-4EFA-86B3-09ACBD14565E}" srcOrd="2" destOrd="0" presId="urn:microsoft.com/office/officeart/2018/2/layout/IconLabelList"/>
    <dgm:cxn modelId="{5F32C79E-D503-4022-94A9-5C98CF497CE3}" type="presParOf" srcId="{91017CA8-313A-4B83-9539-C815C68ED61C}" destId="{801C7406-A7EE-4309-811F-06F4C526DC7D}" srcOrd="3" destOrd="0" presId="urn:microsoft.com/office/officeart/2018/2/layout/IconLabelList"/>
    <dgm:cxn modelId="{AACFFA2F-4A55-46F3-9739-45307B207952}" type="presParOf" srcId="{91017CA8-313A-4B83-9539-C815C68ED61C}" destId="{B25A4D56-8819-490E-84DA-191EFA341E31}" srcOrd="4" destOrd="0" presId="urn:microsoft.com/office/officeart/2018/2/layout/IconLabelList"/>
    <dgm:cxn modelId="{924C4832-2B9D-4EA4-973F-1424DC52C1D7}" type="presParOf" srcId="{B25A4D56-8819-490E-84DA-191EFA341E31}" destId="{BFB7F652-D158-4B54-9889-782FCF68BF70}" srcOrd="0" destOrd="0" presId="urn:microsoft.com/office/officeart/2018/2/layout/IconLabelList"/>
    <dgm:cxn modelId="{84C38330-2AEB-4C8F-8D2F-0369D164D2D8}" type="presParOf" srcId="{B25A4D56-8819-490E-84DA-191EFA341E31}" destId="{D3F72C16-5C18-4D96-AE13-FAFDFA9DE876}" srcOrd="1" destOrd="0" presId="urn:microsoft.com/office/officeart/2018/2/layout/IconLabelList"/>
    <dgm:cxn modelId="{41C983DD-4658-4C35-9045-59D7A9ED4F67}" type="presParOf" srcId="{B25A4D56-8819-490E-84DA-191EFA341E31}" destId="{13B54176-7806-47F0-9726-2028EFB2A3F0}" srcOrd="2" destOrd="0" presId="urn:microsoft.com/office/officeart/2018/2/layout/IconLabelList"/>
    <dgm:cxn modelId="{0328F274-23D1-4A13-9CDB-34F1FA521405}" type="presParOf" srcId="{91017CA8-313A-4B83-9539-C815C68ED61C}" destId="{A0A6F3BC-C333-45E0-971F-3DD10C5C244C}" srcOrd="5" destOrd="0" presId="urn:microsoft.com/office/officeart/2018/2/layout/IconLabelList"/>
    <dgm:cxn modelId="{1A485AE7-8277-408A-8FBA-F6E5B488ABED}" type="presParOf" srcId="{91017CA8-313A-4B83-9539-C815C68ED61C}" destId="{F761A4D5-2032-4C32-B9C3-87073BAA8480}" srcOrd="6" destOrd="0" presId="urn:microsoft.com/office/officeart/2018/2/layout/IconLabelList"/>
    <dgm:cxn modelId="{D00C41A0-3305-4E00-9266-EF977EF515EA}" type="presParOf" srcId="{F761A4D5-2032-4C32-B9C3-87073BAA8480}" destId="{5D01EE0C-0003-43B3-8442-96FF3AFDC67A}" srcOrd="0" destOrd="0" presId="urn:microsoft.com/office/officeart/2018/2/layout/IconLabelList"/>
    <dgm:cxn modelId="{8C12B4F7-A036-4048-B070-8C00199D25D5}" type="presParOf" srcId="{F761A4D5-2032-4C32-B9C3-87073BAA8480}" destId="{1ACE7E72-4D5A-4E90-B155-831A8FF3C755}" srcOrd="1" destOrd="0" presId="urn:microsoft.com/office/officeart/2018/2/layout/IconLabelList"/>
    <dgm:cxn modelId="{7CAED42B-C017-48DE-AD48-8A4805994D34}" type="presParOf" srcId="{F761A4D5-2032-4C32-B9C3-87073BAA8480}" destId="{08F96052-8DCD-4477-8098-6F258EE845AC}" srcOrd="2" destOrd="0" presId="urn:microsoft.com/office/officeart/2018/2/layout/IconLabelList"/>
    <dgm:cxn modelId="{82E22F4A-1C76-45D1-90B0-B93641330A1E}" type="presParOf" srcId="{91017CA8-313A-4B83-9539-C815C68ED61C}" destId="{79B5B505-0B1D-4ADC-BA34-5B9BD326C6BE}" srcOrd="7" destOrd="0" presId="urn:microsoft.com/office/officeart/2018/2/layout/IconLabelList"/>
    <dgm:cxn modelId="{F2CF70C1-CBAD-4045-B313-3A8CA9768D02}" type="presParOf" srcId="{91017CA8-313A-4B83-9539-C815C68ED61C}" destId="{01362235-B80D-4BD5-90EA-EA4EE49275F4}" srcOrd="8" destOrd="0" presId="urn:microsoft.com/office/officeart/2018/2/layout/IconLabelList"/>
    <dgm:cxn modelId="{E0E4BB1A-4793-42D1-B682-A61BC8A75333}" type="presParOf" srcId="{01362235-B80D-4BD5-90EA-EA4EE49275F4}" destId="{B4FE5A7C-62C8-4C89-A5F4-C4BE18C2C714}" srcOrd="0" destOrd="0" presId="urn:microsoft.com/office/officeart/2018/2/layout/IconLabelList"/>
    <dgm:cxn modelId="{241B1DBD-7374-4A1E-8731-E0A24195684A}" type="presParOf" srcId="{01362235-B80D-4BD5-90EA-EA4EE49275F4}" destId="{518697B9-CDCF-4452-AF54-9259F88D1513}" srcOrd="1" destOrd="0" presId="urn:microsoft.com/office/officeart/2018/2/layout/IconLabelList"/>
    <dgm:cxn modelId="{D9C29311-60CC-4614-ADF3-D9589ADA0239}" type="presParOf" srcId="{01362235-B80D-4BD5-90EA-EA4EE49275F4}" destId="{6639E71D-78A8-4D2C-8818-033BEFC4BB8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6F5C24-27F3-4202-8CBA-F99877201CE9}" type="doc">
      <dgm:prSet loTypeId="urn:microsoft.com/office/officeart/2005/8/layout/process5" loCatId="process" qsTypeId="urn:microsoft.com/office/officeart/2005/8/quickstyle/simple1" qsCatId="simple" csTypeId="urn:microsoft.com/office/officeart/2005/8/colors/accent4_2" csCatId="accent4"/>
      <dgm:spPr/>
      <dgm:t>
        <a:bodyPr/>
        <a:lstStyle/>
        <a:p>
          <a:endParaRPr lang="en-US"/>
        </a:p>
      </dgm:t>
    </dgm:pt>
    <dgm:pt modelId="{3234370D-BF30-4D56-A2AE-AA258ACD4856}">
      <dgm:prSet custT="1"/>
      <dgm:spPr/>
      <dgm:t>
        <a:bodyPr/>
        <a:lstStyle/>
        <a:p>
          <a:pPr algn="just"/>
          <a:r>
            <a:rPr lang="en-GB" sz="1400" dirty="0">
              <a:solidFill>
                <a:schemeClr val="bg1"/>
              </a:solidFill>
              <a:latin typeface="Times New Roman" panose="02020603050405020304" pitchFamily="18" charset="0"/>
              <a:cs typeface="Times New Roman" panose="02020603050405020304" pitchFamily="18" charset="0"/>
            </a:rPr>
            <a:t>The paper has examined the potential of AI-human partnerships in revolutionizing the hospitality sector through the example of The Z Hotel Group. </a:t>
          </a:r>
          <a:endParaRPr lang="en-US" sz="1400" dirty="0">
            <a:solidFill>
              <a:schemeClr val="bg1"/>
            </a:solidFill>
            <a:latin typeface="Times New Roman" panose="02020603050405020304" pitchFamily="18" charset="0"/>
            <a:cs typeface="Times New Roman" panose="02020603050405020304" pitchFamily="18" charset="0"/>
          </a:endParaRPr>
        </a:p>
      </dgm:t>
    </dgm:pt>
    <dgm:pt modelId="{DD81A855-38D4-4CE4-8E20-48E02438F2E6}" type="parTrans" cxnId="{01A923E4-C18A-4087-B9E7-C07FF224E5AA}">
      <dgm:prSet/>
      <dgm:spPr/>
      <dgm:t>
        <a:bodyPr/>
        <a:lstStyle/>
        <a:p>
          <a:endParaRPr lang="en-US"/>
        </a:p>
      </dgm:t>
    </dgm:pt>
    <dgm:pt modelId="{30005FE3-F556-41E3-A7EF-638E68B53DC4}" type="sibTrans" cxnId="{01A923E4-C18A-4087-B9E7-C07FF224E5AA}">
      <dgm:prSet/>
      <dgm:spPr/>
      <dgm:t>
        <a:bodyPr/>
        <a:lstStyle/>
        <a:p>
          <a:endParaRPr lang="en-US"/>
        </a:p>
      </dgm:t>
    </dgm:pt>
    <dgm:pt modelId="{257B0E7F-CD9B-483C-A8F4-F7F44DC88AE9}">
      <dgm:prSet custT="1"/>
      <dgm:spPr/>
      <dgm:t>
        <a:bodyPr/>
        <a:lstStyle/>
        <a:p>
          <a:pPr algn="just"/>
          <a:r>
            <a:rPr lang="en-GB" sz="1400">
              <a:solidFill>
                <a:schemeClr val="bg1"/>
              </a:solidFill>
              <a:latin typeface="Times New Roman" panose="02020603050405020304" pitchFamily="18" charset="0"/>
              <a:cs typeface="Times New Roman" panose="02020603050405020304" pitchFamily="18" charset="0"/>
            </a:rPr>
            <a:t>The results indicate that, as much as AI increases efficiency, consistency and personalisation of the guest, it lacks feeling that is the core element of hospitality. </a:t>
          </a:r>
          <a:endParaRPr lang="en-US" sz="1400">
            <a:solidFill>
              <a:schemeClr val="bg1"/>
            </a:solidFill>
            <a:latin typeface="Times New Roman" panose="02020603050405020304" pitchFamily="18" charset="0"/>
            <a:cs typeface="Times New Roman" panose="02020603050405020304" pitchFamily="18" charset="0"/>
          </a:endParaRPr>
        </a:p>
      </dgm:t>
    </dgm:pt>
    <dgm:pt modelId="{F7E0960D-9686-4C1A-8035-BE3D03D28738}" type="parTrans" cxnId="{73482632-1D1E-4C09-860A-48353F1F4E02}">
      <dgm:prSet/>
      <dgm:spPr/>
      <dgm:t>
        <a:bodyPr/>
        <a:lstStyle/>
        <a:p>
          <a:endParaRPr lang="en-US"/>
        </a:p>
      </dgm:t>
    </dgm:pt>
    <dgm:pt modelId="{6414C5AB-F354-4F09-A99F-1B04B842D053}" type="sibTrans" cxnId="{73482632-1D1E-4C09-860A-48353F1F4E02}">
      <dgm:prSet/>
      <dgm:spPr/>
      <dgm:t>
        <a:bodyPr/>
        <a:lstStyle/>
        <a:p>
          <a:endParaRPr lang="en-US"/>
        </a:p>
      </dgm:t>
    </dgm:pt>
    <dgm:pt modelId="{EA9948BD-F131-4133-BFB7-B1BC200BF53A}">
      <dgm:prSet custT="1"/>
      <dgm:spPr/>
      <dgm:t>
        <a:bodyPr/>
        <a:lstStyle/>
        <a:p>
          <a:pPr algn="just"/>
          <a:r>
            <a:rPr lang="en-GB" sz="1400" dirty="0">
              <a:solidFill>
                <a:schemeClr val="bg1"/>
              </a:solidFill>
              <a:latin typeface="Times New Roman" panose="02020603050405020304" pitchFamily="18" charset="0"/>
              <a:cs typeface="Times New Roman" panose="02020603050405020304" pitchFamily="18" charset="0"/>
            </a:rPr>
            <a:t>The most demanding issue in the industry is to involve a sustainable balance of technology and human warmth. It reveals in the research process that the future of hospitality is not to substitute human hands with machine hands, </a:t>
          </a:r>
          <a:endParaRPr lang="en-US" sz="1400" dirty="0">
            <a:solidFill>
              <a:schemeClr val="bg1"/>
            </a:solidFill>
            <a:latin typeface="Times New Roman" panose="02020603050405020304" pitchFamily="18" charset="0"/>
            <a:cs typeface="Times New Roman" panose="02020603050405020304" pitchFamily="18" charset="0"/>
          </a:endParaRPr>
        </a:p>
      </dgm:t>
    </dgm:pt>
    <dgm:pt modelId="{703476EF-5E2E-4789-9276-3E5FB7C81FA3}" type="parTrans" cxnId="{DF056E8B-D0FF-4C02-AC95-051CC8751FEA}">
      <dgm:prSet/>
      <dgm:spPr/>
      <dgm:t>
        <a:bodyPr/>
        <a:lstStyle/>
        <a:p>
          <a:endParaRPr lang="en-US"/>
        </a:p>
      </dgm:t>
    </dgm:pt>
    <dgm:pt modelId="{A5081D28-F280-475E-A42A-4122BD19F97A}" type="sibTrans" cxnId="{DF056E8B-D0FF-4C02-AC95-051CC8751FEA}">
      <dgm:prSet/>
      <dgm:spPr/>
      <dgm:t>
        <a:bodyPr/>
        <a:lstStyle/>
        <a:p>
          <a:endParaRPr lang="en-US"/>
        </a:p>
      </dgm:t>
    </dgm:pt>
    <dgm:pt modelId="{4A0D83F2-6353-4A4D-9F76-B40DD36B13F5}" type="pres">
      <dgm:prSet presAssocID="{886F5C24-27F3-4202-8CBA-F99877201CE9}" presName="diagram" presStyleCnt="0">
        <dgm:presLayoutVars>
          <dgm:dir/>
          <dgm:resizeHandles val="exact"/>
        </dgm:presLayoutVars>
      </dgm:prSet>
      <dgm:spPr/>
    </dgm:pt>
    <dgm:pt modelId="{4EC96079-F41D-404D-B722-9DAD7F7947CB}" type="pres">
      <dgm:prSet presAssocID="{3234370D-BF30-4D56-A2AE-AA258ACD4856}" presName="node" presStyleLbl="node1" presStyleIdx="0" presStyleCnt="3">
        <dgm:presLayoutVars>
          <dgm:bulletEnabled val="1"/>
        </dgm:presLayoutVars>
      </dgm:prSet>
      <dgm:spPr/>
    </dgm:pt>
    <dgm:pt modelId="{B190A47A-B034-409B-B3C5-A04F31234C6E}" type="pres">
      <dgm:prSet presAssocID="{30005FE3-F556-41E3-A7EF-638E68B53DC4}" presName="sibTrans" presStyleLbl="sibTrans2D1" presStyleIdx="0" presStyleCnt="2"/>
      <dgm:spPr/>
    </dgm:pt>
    <dgm:pt modelId="{C84295B3-E1F0-46B9-942E-1AA749905F5E}" type="pres">
      <dgm:prSet presAssocID="{30005FE3-F556-41E3-A7EF-638E68B53DC4}" presName="connectorText" presStyleLbl="sibTrans2D1" presStyleIdx="0" presStyleCnt="2"/>
      <dgm:spPr/>
    </dgm:pt>
    <dgm:pt modelId="{A27FB5DA-FDC3-4709-BC62-4DAA4EBBAE13}" type="pres">
      <dgm:prSet presAssocID="{257B0E7F-CD9B-483C-A8F4-F7F44DC88AE9}" presName="node" presStyleLbl="node1" presStyleIdx="1" presStyleCnt="3">
        <dgm:presLayoutVars>
          <dgm:bulletEnabled val="1"/>
        </dgm:presLayoutVars>
      </dgm:prSet>
      <dgm:spPr/>
    </dgm:pt>
    <dgm:pt modelId="{922097E0-9CE6-4364-B8CB-642CECF94A7F}" type="pres">
      <dgm:prSet presAssocID="{6414C5AB-F354-4F09-A99F-1B04B842D053}" presName="sibTrans" presStyleLbl="sibTrans2D1" presStyleIdx="1" presStyleCnt="2"/>
      <dgm:spPr/>
    </dgm:pt>
    <dgm:pt modelId="{A1FFE365-9720-488F-B9F1-E6F66525905C}" type="pres">
      <dgm:prSet presAssocID="{6414C5AB-F354-4F09-A99F-1B04B842D053}" presName="connectorText" presStyleLbl="sibTrans2D1" presStyleIdx="1" presStyleCnt="2"/>
      <dgm:spPr/>
    </dgm:pt>
    <dgm:pt modelId="{3E42F74E-5B26-4304-BFF1-0F7C83EF402F}" type="pres">
      <dgm:prSet presAssocID="{EA9948BD-F131-4133-BFB7-B1BC200BF53A}" presName="node" presStyleLbl="node1" presStyleIdx="2" presStyleCnt="3">
        <dgm:presLayoutVars>
          <dgm:bulletEnabled val="1"/>
        </dgm:presLayoutVars>
      </dgm:prSet>
      <dgm:spPr/>
    </dgm:pt>
  </dgm:ptLst>
  <dgm:cxnLst>
    <dgm:cxn modelId="{0B7D1C08-B6B7-4513-9CA7-27A682E10AFE}" type="presOf" srcId="{3234370D-BF30-4D56-A2AE-AA258ACD4856}" destId="{4EC96079-F41D-404D-B722-9DAD7F7947CB}" srcOrd="0" destOrd="0" presId="urn:microsoft.com/office/officeart/2005/8/layout/process5"/>
    <dgm:cxn modelId="{752F3F23-4E3A-4DAB-BBDB-33F5005C6D45}" type="presOf" srcId="{EA9948BD-F131-4133-BFB7-B1BC200BF53A}" destId="{3E42F74E-5B26-4304-BFF1-0F7C83EF402F}" srcOrd="0" destOrd="0" presId="urn:microsoft.com/office/officeart/2005/8/layout/process5"/>
    <dgm:cxn modelId="{FD2B2E30-0956-4C68-BC87-C55288C8892C}" type="presOf" srcId="{886F5C24-27F3-4202-8CBA-F99877201CE9}" destId="{4A0D83F2-6353-4A4D-9F76-B40DD36B13F5}" srcOrd="0" destOrd="0" presId="urn:microsoft.com/office/officeart/2005/8/layout/process5"/>
    <dgm:cxn modelId="{73482632-1D1E-4C09-860A-48353F1F4E02}" srcId="{886F5C24-27F3-4202-8CBA-F99877201CE9}" destId="{257B0E7F-CD9B-483C-A8F4-F7F44DC88AE9}" srcOrd="1" destOrd="0" parTransId="{F7E0960D-9686-4C1A-8035-BE3D03D28738}" sibTransId="{6414C5AB-F354-4F09-A99F-1B04B842D053}"/>
    <dgm:cxn modelId="{1C5D543A-2A9A-4E58-A06F-9DC3C330F5C7}" type="presOf" srcId="{6414C5AB-F354-4F09-A99F-1B04B842D053}" destId="{A1FFE365-9720-488F-B9F1-E6F66525905C}" srcOrd="1" destOrd="0" presId="urn:microsoft.com/office/officeart/2005/8/layout/process5"/>
    <dgm:cxn modelId="{F6A7C25F-9AA3-4C23-92D0-CD6C1AC0DFC9}" type="presOf" srcId="{30005FE3-F556-41E3-A7EF-638E68B53DC4}" destId="{B190A47A-B034-409B-B3C5-A04F31234C6E}" srcOrd="0" destOrd="0" presId="urn:microsoft.com/office/officeart/2005/8/layout/process5"/>
    <dgm:cxn modelId="{E2132E44-2954-4AC7-A87F-4C65ADC3384F}" type="presOf" srcId="{257B0E7F-CD9B-483C-A8F4-F7F44DC88AE9}" destId="{A27FB5DA-FDC3-4709-BC62-4DAA4EBBAE13}" srcOrd="0" destOrd="0" presId="urn:microsoft.com/office/officeart/2005/8/layout/process5"/>
    <dgm:cxn modelId="{DF056E8B-D0FF-4C02-AC95-051CC8751FEA}" srcId="{886F5C24-27F3-4202-8CBA-F99877201CE9}" destId="{EA9948BD-F131-4133-BFB7-B1BC200BF53A}" srcOrd="2" destOrd="0" parTransId="{703476EF-5E2E-4789-9276-3E5FB7C81FA3}" sibTransId="{A5081D28-F280-475E-A42A-4122BD19F97A}"/>
    <dgm:cxn modelId="{23E1A4C0-B649-477F-8FAC-735166D11ED7}" type="presOf" srcId="{6414C5AB-F354-4F09-A99F-1B04B842D053}" destId="{922097E0-9CE6-4364-B8CB-642CECF94A7F}" srcOrd="0" destOrd="0" presId="urn:microsoft.com/office/officeart/2005/8/layout/process5"/>
    <dgm:cxn modelId="{3DD8ECC5-5A8A-42A0-83E3-C41E868D2B2C}" type="presOf" srcId="{30005FE3-F556-41E3-A7EF-638E68B53DC4}" destId="{C84295B3-E1F0-46B9-942E-1AA749905F5E}" srcOrd="1" destOrd="0" presId="urn:microsoft.com/office/officeart/2005/8/layout/process5"/>
    <dgm:cxn modelId="{01A923E4-C18A-4087-B9E7-C07FF224E5AA}" srcId="{886F5C24-27F3-4202-8CBA-F99877201CE9}" destId="{3234370D-BF30-4D56-A2AE-AA258ACD4856}" srcOrd="0" destOrd="0" parTransId="{DD81A855-38D4-4CE4-8E20-48E02438F2E6}" sibTransId="{30005FE3-F556-41E3-A7EF-638E68B53DC4}"/>
    <dgm:cxn modelId="{2BC901E3-FF0D-4085-B858-C8E6A353A71C}" type="presParOf" srcId="{4A0D83F2-6353-4A4D-9F76-B40DD36B13F5}" destId="{4EC96079-F41D-404D-B722-9DAD7F7947CB}" srcOrd="0" destOrd="0" presId="urn:microsoft.com/office/officeart/2005/8/layout/process5"/>
    <dgm:cxn modelId="{526FB8C1-EC1F-4F03-AD80-8AEE12B261E2}" type="presParOf" srcId="{4A0D83F2-6353-4A4D-9F76-B40DD36B13F5}" destId="{B190A47A-B034-409B-B3C5-A04F31234C6E}" srcOrd="1" destOrd="0" presId="urn:microsoft.com/office/officeart/2005/8/layout/process5"/>
    <dgm:cxn modelId="{AE055CD2-9B1C-477F-B559-7D31D4BB1E4A}" type="presParOf" srcId="{B190A47A-B034-409B-B3C5-A04F31234C6E}" destId="{C84295B3-E1F0-46B9-942E-1AA749905F5E}" srcOrd="0" destOrd="0" presId="urn:microsoft.com/office/officeart/2005/8/layout/process5"/>
    <dgm:cxn modelId="{EE353467-9B0A-40AE-820B-94FB344F55B9}" type="presParOf" srcId="{4A0D83F2-6353-4A4D-9F76-B40DD36B13F5}" destId="{A27FB5DA-FDC3-4709-BC62-4DAA4EBBAE13}" srcOrd="2" destOrd="0" presId="urn:microsoft.com/office/officeart/2005/8/layout/process5"/>
    <dgm:cxn modelId="{D8BFBD67-1AD0-46AB-BA6F-4F97DC65505D}" type="presParOf" srcId="{4A0D83F2-6353-4A4D-9F76-B40DD36B13F5}" destId="{922097E0-9CE6-4364-B8CB-642CECF94A7F}" srcOrd="3" destOrd="0" presId="urn:microsoft.com/office/officeart/2005/8/layout/process5"/>
    <dgm:cxn modelId="{C5AEFFF8-641A-4E63-9917-5AEF7FCF0758}" type="presParOf" srcId="{922097E0-9CE6-4364-B8CB-642CECF94A7F}" destId="{A1FFE365-9720-488F-B9F1-E6F66525905C}" srcOrd="0" destOrd="0" presId="urn:microsoft.com/office/officeart/2005/8/layout/process5"/>
    <dgm:cxn modelId="{6E2CB277-DA6C-4E74-8AE4-454E5AC1617D}" type="presParOf" srcId="{4A0D83F2-6353-4A4D-9F76-B40DD36B13F5}" destId="{3E42F74E-5B26-4304-BFF1-0F7C83EF402F}"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2F3E47-35E4-48FC-B62E-F47A16A133C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199B1ED-B060-49BC-AAA7-4702D7A4C405}">
      <dgm:prSet custT="1"/>
      <dgm:spPr/>
      <dgm:t>
        <a:bodyPr/>
        <a:lstStyle/>
        <a:p>
          <a:pPr algn="just"/>
          <a:r>
            <a:rPr lang="en-GB" sz="1600" b="1" dirty="0">
              <a:latin typeface="Times New Roman" panose="02020603050405020304" pitchFamily="18" charset="0"/>
              <a:cs typeface="Times New Roman" panose="02020603050405020304" pitchFamily="18" charset="0"/>
            </a:rPr>
            <a:t>Hotel and hospitality industry must strive to adopt the high-tech, high-touch strategy in which AI assists and does not supplant human service. </a:t>
          </a:r>
          <a:endParaRPr lang="en-US" sz="1600" b="1" dirty="0">
            <a:latin typeface="Times New Roman" panose="02020603050405020304" pitchFamily="18" charset="0"/>
            <a:cs typeface="Times New Roman" panose="02020603050405020304" pitchFamily="18" charset="0"/>
          </a:endParaRPr>
        </a:p>
      </dgm:t>
    </dgm:pt>
    <dgm:pt modelId="{6AEEB395-7A39-457D-9E7A-DC30895D242A}" type="parTrans" cxnId="{11EDB7C9-285F-4D94-B303-182CA13C1D5A}">
      <dgm:prSet/>
      <dgm:spPr/>
      <dgm:t>
        <a:bodyPr/>
        <a:lstStyle/>
        <a:p>
          <a:endParaRPr lang="en-US"/>
        </a:p>
      </dgm:t>
    </dgm:pt>
    <dgm:pt modelId="{0A4D4D69-F87F-4A31-B3AA-0B3999A9790D}" type="sibTrans" cxnId="{11EDB7C9-285F-4D94-B303-182CA13C1D5A}">
      <dgm:prSet/>
      <dgm:spPr/>
      <dgm:t>
        <a:bodyPr/>
        <a:lstStyle/>
        <a:p>
          <a:endParaRPr lang="en-US"/>
        </a:p>
      </dgm:t>
    </dgm:pt>
    <dgm:pt modelId="{7231E8A5-7F17-4827-8704-D8D29770245D}">
      <dgm:prSet custT="1"/>
      <dgm:spPr/>
      <dgm:t>
        <a:bodyPr/>
        <a:lstStyle/>
        <a:p>
          <a:pPr algn="just"/>
          <a:r>
            <a:rPr lang="en-GB" sz="1600" b="1">
              <a:latin typeface="Times New Roman" panose="02020603050405020304" pitchFamily="18" charset="0"/>
              <a:cs typeface="Times New Roman" panose="02020603050405020304" pitchFamily="18" charset="0"/>
            </a:rPr>
            <a:t>Small hotels must invest in employee training to increase digital collaboration competencies and decreasing changes resistance. </a:t>
          </a:r>
          <a:endParaRPr lang="en-US" sz="1600" b="1">
            <a:latin typeface="Times New Roman" panose="02020603050405020304" pitchFamily="18" charset="0"/>
            <a:cs typeface="Times New Roman" panose="02020603050405020304" pitchFamily="18" charset="0"/>
          </a:endParaRPr>
        </a:p>
      </dgm:t>
    </dgm:pt>
    <dgm:pt modelId="{FB054680-5C11-4051-A17B-80597CE6E1B0}" type="parTrans" cxnId="{5F7F1E09-0F7B-45FA-B732-78EA66220C9D}">
      <dgm:prSet/>
      <dgm:spPr/>
      <dgm:t>
        <a:bodyPr/>
        <a:lstStyle/>
        <a:p>
          <a:endParaRPr lang="en-US"/>
        </a:p>
      </dgm:t>
    </dgm:pt>
    <dgm:pt modelId="{9F45974E-6576-4368-A824-138B227AF5F4}" type="sibTrans" cxnId="{5F7F1E09-0F7B-45FA-B732-78EA66220C9D}">
      <dgm:prSet/>
      <dgm:spPr/>
      <dgm:t>
        <a:bodyPr/>
        <a:lstStyle/>
        <a:p>
          <a:endParaRPr lang="en-US"/>
        </a:p>
      </dgm:t>
    </dgm:pt>
    <dgm:pt modelId="{9C3D2C0A-3BF7-420A-A692-7D388293F045}">
      <dgm:prSet custT="1"/>
      <dgm:spPr/>
      <dgm:t>
        <a:bodyPr/>
        <a:lstStyle/>
        <a:p>
          <a:pPr algn="just"/>
          <a:r>
            <a:rPr lang="en-GB" sz="1600" b="1">
              <a:latin typeface="Times New Roman" panose="02020603050405020304" pitchFamily="18" charset="0"/>
              <a:cs typeface="Times New Roman" panose="02020603050405020304" pitchFamily="18" charset="0"/>
            </a:rPr>
            <a:t>The use of transparent data and GDPR should be valued to ensure the trust of the guests. Innovative entrepreneurships in the future must aim at AI-assisted empathy technologies in which sentiment analysis and adaptive communications can be incorporated to enhance service recovery.</a:t>
          </a:r>
          <a:endParaRPr lang="en-US" sz="1600" b="1">
            <a:latin typeface="Times New Roman" panose="02020603050405020304" pitchFamily="18" charset="0"/>
            <a:cs typeface="Times New Roman" panose="02020603050405020304" pitchFamily="18" charset="0"/>
          </a:endParaRPr>
        </a:p>
      </dgm:t>
    </dgm:pt>
    <dgm:pt modelId="{7D295C95-E87B-47F6-87EE-1536E6C08DC8}" type="parTrans" cxnId="{5EFA6E03-6E7A-4AAB-997C-84E7B51E9CB6}">
      <dgm:prSet/>
      <dgm:spPr/>
      <dgm:t>
        <a:bodyPr/>
        <a:lstStyle/>
        <a:p>
          <a:endParaRPr lang="en-US"/>
        </a:p>
      </dgm:t>
    </dgm:pt>
    <dgm:pt modelId="{9CC00D6F-2532-4177-8DA0-82A4CF2741D9}" type="sibTrans" cxnId="{5EFA6E03-6E7A-4AAB-997C-84E7B51E9CB6}">
      <dgm:prSet/>
      <dgm:spPr/>
      <dgm:t>
        <a:bodyPr/>
        <a:lstStyle/>
        <a:p>
          <a:endParaRPr lang="en-US"/>
        </a:p>
      </dgm:t>
    </dgm:pt>
    <dgm:pt modelId="{A991028B-140E-4DF1-A5B0-F9BCE433D307}">
      <dgm:prSet custT="1"/>
      <dgm:spPr/>
      <dgm:t>
        <a:bodyPr/>
        <a:lstStyle/>
        <a:p>
          <a:pPr algn="just"/>
          <a:r>
            <a:rPr lang="en-GB" sz="1600" b="1" dirty="0">
              <a:latin typeface="Times New Roman" panose="02020603050405020304" pitchFamily="18" charset="0"/>
              <a:cs typeface="Times New Roman" panose="02020603050405020304" pitchFamily="18" charset="0"/>
            </a:rPr>
            <a:t>The best practices should also be shared through the giants of the industry, as they have to form strong innovation systems, in which the technological development will not jeopardize the fundamental human principles that characterize hospitality.</a:t>
          </a:r>
          <a:endParaRPr lang="en-US" sz="1600" b="1" dirty="0">
            <a:latin typeface="Times New Roman" panose="02020603050405020304" pitchFamily="18" charset="0"/>
            <a:cs typeface="Times New Roman" panose="02020603050405020304" pitchFamily="18" charset="0"/>
          </a:endParaRPr>
        </a:p>
      </dgm:t>
    </dgm:pt>
    <dgm:pt modelId="{9846A31B-FA48-492E-8C8B-60D3DE68A795}" type="parTrans" cxnId="{94C534F4-2ADF-42E2-90B7-9B110AC0A9C0}">
      <dgm:prSet/>
      <dgm:spPr/>
      <dgm:t>
        <a:bodyPr/>
        <a:lstStyle/>
        <a:p>
          <a:endParaRPr lang="en-US"/>
        </a:p>
      </dgm:t>
    </dgm:pt>
    <dgm:pt modelId="{6B993B66-E9AC-446F-9D83-E5ED427ECC2F}" type="sibTrans" cxnId="{94C534F4-2ADF-42E2-90B7-9B110AC0A9C0}">
      <dgm:prSet/>
      <dgm:spPr/>
      <dgm:t>
        <a:bodyPr/>
        <a:lstStyle/>
        <a:p>
          <a:endParaRPr lang="en-US"/>
        </a:p>
      </dgm:t>
    </dgm:pt>
    <dgm:pt modelId="{DF31079F-8880-4E1A-A170-7C0F9F37660D}" type="pres">
      <dgm:prSet presAssocID="{FE2F3E47-35E4-48FC-B62E-F47A16A133CF}" presName="root" presStyleCnt="0">
        <dgm:presLayoutVars>
          <dgm:dir/>
          <dgm:resizeHandles val="exact"/>
        </dgm:presLayoutVars>
      </dgm:prSet>
      <dgm:spPr/>
    </dgm:pt>
    <dgm:pt modelId="{80335863-50C5-41FA-A136-5E2B70E19848}" type="pres">
      <dgm:prSet presAssocID="{FE2F3E47-35E4-48FC-B62E-F47A16A133CF}" presName="container" presStyleCnt="0">
        <dgm:presLayoutVars>
          <dgm:dir/>
          <dgm:resizeHandles val="exact"/>
        </dgm:presLayoutVars>
      </dgm:prSet>
      <dgm:spPr/>
    </dgm:pt>
    <dgm:pt modelId="{D5B69578-F1F7-4AAB-BD4F-958EE566EECA}" type="pres">
      <dgm:prSet presAssocID="{4199B1ED-B060-49BC-AAA7-4702D7A4C405}" presName="compNode" presStyleCnt="0"/>
      <dgm:spPr/>
    </dgm:pt>
    <dgm:pt modelId="{411E917F-E6D7-4F21-98CE-0FF98412FEF1}" type="pres">
      <dgm:prSet presAssocID="{4199B1ED-B060-49BC-AAA7-4702D7A4C405}" presName="iconBgRect" presStyleLbl="bgShp" presStyleIdx="0" presStyleCnt="4"/>
      <dgm:spPr/>
    </dgm:pt>
    <dgm:pt modelId="{9560C572-EDFA-4AC8-80CE-62001BF0578B}" type="pres">
      <dgm:prSet presAssocID="{4199B1ED-B060-49BC-AAA7-4702D7A4C40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a:ext>
      </dgm:extLst>
    </dgm:pt>
    <dgm:pt modelId="{AEF9ECE2-D3A9-4212-A4F2-213A6832305B}" type="pres">
      <dgm:prSet presAssocID="{4199B1ED-B060-49BC-AAA7-4702D7A4C405}" presName="spaceRect" presStyleCnt="0"/>
      <dgm:spPr/>
    </dgm:pt>
    <dgm:pt modelId="{17CB12DD-AD50-48A4-B8A7-9A32033A7073}" type="pres">
      <dgm:prSet presAssocID="{4199B1ED-B060-49BC-AAA7-4702D7A4C405}" presName="textRect" presStyleLbl="revTx" presStyleIdx="0" presStyleCnt="4">
        <dgm:presLayoutVars>
          <dgm:chMax val="1"/>
          <dgm:chPref val="1"/>
        </dgm:presLayoutVars>
      </dgm:prSet>
      <dgm:spPr/>
    </dgm:pt>
    <dgm:pt modelId="{5F17ACF6-004B-44F6-8DDB-97CDEA4243E7}" type="pres">
      <dgm:prSet presAssocID="{0A4D4D69-F87F-4A31-B3AA-0B3999A9790D}" presName="sibTrans" presStyleLbl="sibTrans2D1" presStyleIdx="0" presStyleCnt="0"/>
      <dgm:spPr/>
    </dgm:pt>
    <dgm:pt modelId="{1B382DB4-3A00-4EF9-8EF1-4EDED16405EE}" type="pres">
      <dgm:prSet presAssocID="{7231E8A5-7F17-4827-8704-D8D29770245D}" presName="compNode" presStyleCnt="0"/>
      <dgm:spPr/>
    </dgm:pt>
    <dgm:pt modelId="{03615E05-2929-435E-B963-9FB94E514E8C}" type="pres">
      <dgm:prSet presAssocID="{7231E8A5-7F17-4827-8704-D8D29770245D}" presName="iconBgRect" presStyleLbl="bgShp" presStyleIdx="1" presStyleCnt="4"/>
      <dgm:spPr/>
    </dgm:pt>
    <dgm:pt modelId="{9909E745-6052-46F8-BDD9-E1EC19D764BF}" type="pres">
      <dgm:prSet presAssocID="{7231E8A5-7F17-4827-8704-D8D2977024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78A9B9DA-BF0A-4AC1-9C42-8B90404A39AA}" type="pres">
      <dgm:prSet presAssocID="{7231E8A5-7F17-4827-8704-D8D29770245D}" presName="spaceRect" presStyleCnt="0"/>
      <dgm:spPr/>
    </dgm:pt>
    <dgm:pt modelId="{56ADD11C-8515-46C9-ABC3-A7628F6095E2}" type="pres">
      <dgm:prSet presAssocID="{7231E8A5-7F17-4827-8704-D8D29770245D}" presName="textRect" presStyleLbl="revTx" presStyleIdx="1" presStyleCnt="4">
        <dgm:presLayoutVars>
          <dgm:chMax val="1"/>
          <dgm:chPref val="1"/>
        </dgm:presLayoutVars>
      </dgm:prSet>
      <dgm:spPr/>
    </dgm:pt>
    <dgm:pt modelId="{ECE5FE5F-2A4F-4918-A63B-12717DE56EF4}" type="pres">
      <dgm:prSet presAssocID="{9F45974E-6576-4368-A824-138B227AF5F4}" presName="sibTrans" presStyleLbl="sibTrans2D1" presStyleIdx="0" presStyleCnt="0"/>
      <dgm:spPr/>
    </dgm:pt>
    <dgm:pt modelId="{F948ABB1-38ED-44A6-95B1-9FAF30C1CD17}" type="pres">
      <dgm:prSet presAssocID="{9C3D2C0A-3BF7-420A-A692-7D388293F045}" presName="compNode" presStyleCnt="0"/>
      <dgm:spPr/>
    </dgm:pt>
    <dgm:pt modelId="{914200F2-61BB-4781-A1DA-BC3FC4E3CBA8}" type="pres">
      <dgm:prSet presAssocID="{9C3D2C0A-3BF7-420A-A692-7D388293F045}" presName="iconBgRect" presStyleLbl="bgShp" presStyleIdx="2" presStyleCnt="4"/>
      <dgm:spPr/>
    </dgm:pt>
    <dgm:pt modelId="{6AF51ADC-5568-47C4-9FB6-68264A9C4231}" type="pres">
      <dgm:prSet presAssocID="{9C3D2C0A-3BF7-420A-A692-7D388293F0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03515AAB-5201-45B2-B822-397927821640}" type="pres">
      <dgm:prSet presAssocID="{9C3D2C0A-3BF7-420A-A692-7D388293F045}" presName="spaceRect" presStyleCnt="0"/>
      <dgm:spPr/>
    </dgm:pt>
    <dgm:pt modelId="{63A71936-2F9B-455D-8B1A-AF7B1F52505F}" type="pres">
      <dgm:prSet presAssocID="{9C3D2C0A-3BF7-420A-A692-7D388293F045}" presName="textRect" presStyleLbl="revTx" presStyleIdx="2" presStyleCnt="4">
        <dgm:presLayoutVars>
          <dgm:chMax val="1"/>
          <dgm:chPref val="1"/>
        </dgm:presLayoutVars>
      </dgm:prSet>
      <dgm:spPr/>
    </dgm:pt>
    <dgm:pt modelId="{8C9BAAD3-2E41-4165-977A-8D61A2333275}" type="pres">
      <dgm:prSet presAssocID="{9CC00D6F-2532-4177-8DA0-82A4CF2741D9}" presName="sibTrans" presStyleLbl="sibTrans2D1" presStyleIdx="0" presStyleCnt="0"/>
      <dgm:spPr/>
    </dgm:pt>
    <dgm:pt modelId="{49F1BC54-139B-4ECD-9EC2-0E8B865CDEA3}" type="pres">
      <dgm:prSet presAssocID="{A991028B-140E-4DF1-A5B0-F9BCE433D307}" presName="compNode" presStyleCnt="0"/>
      <dgm:spPr/>
    </dgm:pt>
    <dgm:pt modelId="{5C122A0E-F7E7-48A7-913F-E0516D8D6397}" type="pres">
      <dgm:prSet presAssocID="{A991028B-140E-4DF1-A5B0-F9BCE433D307}" presName="iconBgRect" presStyleLbl="bgShp" presStyleIdx="3" presStyleCnt="4"/>
      <dgm:spPr/>
    </dgm:pt>
    <dgm:pt modelId="{79AED919-2C79-4F9A-BF45-19FAB9313D09}" type="pres">
      <dgm:prSet presAssocID="{A991028B-140E-4DF1-A5B0-F9BCE433D3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sketball"/>
        </a:ext>
      </dgm:extLst>
    </dgm:pt>
    <dgm:pt modelId="{AE4C8B22-03F3-4D78-A88F-F247536EF1C7}" type="pres">
      <dgm:prSet presAssocID="{A991028B-140E-4DF1-A5B0-F9BCE433D307}" presName="spaceRect" presStyleCnt="0"/>
      <dgm:spPr/>
    </dgm:pt>
    <dgm:pt modelId="{B360BAF5-6E01-4BE3-9119-AC67169017C3}" type="pres">
      <dgm:prSet presAssocID="{A991028B-140E-4DF1-A5B0-F9BCE433D307}" presName="textRect" presStyleLbl="revTx" presStyleIdx="3" presStyleCnt="4">
        <dgm:presLayoutVars>
          <dgm:chMax val="1"/>
          <dgm:chPref val="1"/>
        </dgm:presLayoutVars>
      </dgm:prSet>
      <dgm:spPr/>
    </dgm:pt>
  </dgm:ptLst>
  <dgm:cxnLst>
    <dgm:cxn modelId="{5EFA6E03-6E7A-4AAB-997C-84E7B51E9CB6}" srcId="{FE2F3E47-35E4-48FC-B62E-F47A16A133CF}" destId="{9C3D2C0A-3BF7-420A-A692-7D388293F045}" srcOrd="2" destOrd="0" parTransId="{7D295C95-E87B-47F6-87EE-1536E6C08DC8}" sibTransId="{9CC00D6F-2532-4177-8DA0-82A4CF2741D9}"/>
    <dgm:cxn modelId="{5F7F1E09-0F7B-45FA-B732-78EA66220C9D}" srcId="{FE2F3E47-35E4-48FC-B62E-F47A16A133CF}" destId="{7231E8A5-7F17-4827-8704-D8D29770245D}" srcOrd="1" destOrd="0" parTransId="{FB054680-5C11-4051-A17B-80597CE6E1B0}" sibTransId="{9F45974E-6576-4368-A824-138B227AF5F4}"/>
    <dgm:cxn modelId="{7669CF26-8E64-4DA1-8B9C-A5A7A0A645C9}" type="presOf" srcId="{9CC00D6F-2532-4177-8DA0-82A4CF2741D9}" destId="{8C9BAAD3-2E41-4165-977A-8D61A2333275}" srcOrd="0" destOrd="0" presId="urn:microsoft.com/office/officeart/2018/2/layout/IconCircleList"/>
    <dgm:cxn modelId="{8F26A928-730E-4B5E-BFAC-336A150511F8}" type="presOf" srcId="{9C3D2C0A-3BF7-420A-A692-7D388293F045}" destId="{63A71936-2F9B-455D-8B1A-AF7B1F52505F}" srcOrd="0" destOrd="0" presId="urn:microsoft.com/office/officeart/2018/2/layout/IconCircleList"/>
    <dgm:cxn modelId="{3E6EB02D-6A01-4FCC-A15B-5F35ECCBA86F}" type="presOf" srcId="{7231E8A5-7F17-4827-8704-D8D29770245D}" destId="{56ADD11C-8515-46C9-ABC3-A7628F6095E2}" srcOrd="0" destOrd="0" presId="urn:microsoft.com/office/officeart/2018/2/layout/IconCircleList"/>
    <dgm:cxn modelId="{6988E357-AEC3-437D-8FC8-E74D5B0EF428}" type="presOf" srcId="{4199B1ED-B060-49BC-AAA7-4702D7A4C405}" destId="{17CB12DD-AD50-48A4-B8A7-9A32033A7073}" srcOrd="0" destOrd="0" presId="urn:microsoft.com/office/officeart/2018/2/layout/IconCircleList"/>
    <dgm:cxn modelId="{22C42DA4-A1D6-46B6-855C-811C657E25E8}" type="presOf" srcId="{0A4D4D69-F87F-4A31-B3AA-0B3999A9790D}" destId="{5F17ACF6-004B-44F6-8DDB-97CDEA4243E7}" srcOrd="0" destOrd="0" presId="urn:microsoft.com/office/officeart/2018/2/layout/IconCircleList"/>
    <dgm:cxn modelId="{D6675AAB-48EB-4ECF-A598-A3B4BC62FF2B}" type="presOf" srcId="{A991028B-140E-4DF1-A5B0-F9BCE433D307}" destId="{B360BAF5-6E01-4BE3-9119-AC67169017C3}" srcOrd="0" destOrd="0" presId="urn:microsoft.com/office/officeart/2018/2/layout/IconCircleList"/>
    <dgm:cxn modelId="{51410DBF-94AF-4607-A8A4-1440166F23E1}" type="presOf" srcId="{9F45974E-6576-4368-A824-138B227AF5F4}" destId="{ECE5FE5F-2A4F-4918-A63B-12717DE56EF4}" srcOrd="0" destOrd="0" presId="urn:microsoft.com/office/officeart/2018/2/layout/IconCircleList"/>
    <dgm:cxn modelId="{11EDB7C9-285F-4D94-B303-182CA13C1D5A}" srcId="{FE2F3E47-35E4-48FC-B62E-F47A16A133CF}" destId="{4199B1ED-B060-49BC-AAA7-4702D7A4C405}" srcOrd="0" destOrd="0" parTransId="{6AEEB395-7A39-457D-9E7A-DC30895D242A}" sibTransId="{0A4D4D69-F87F-4A31-B3AA-0B3999A9790D}"/>
    <dgm:cxn modelId="{A15342D8-3A0A-4861-B90F-5F3450EB9DA4}" type="presOf" srcId="{FE2F3E47-35E4-48FC-B62E-F47A16A133CF}" destId="{DF31079F-8880-4E1A-A170-7C0F9F37660D}" srcOrd="0" destOrd="0" presId="urn:microsoft.com/office/officeart/2018/2/layout/IconCircleList"/>
    <dgm:cxn modelId="{94C534F4-2ADF-42E2-90B7-9B110AC0A9C0}" srcId="{FE2F3E47-35E4-48FC-B62E-F47A16A133CF}" destId="{A991028B-140E-4DF1-A5B0-F9BCE433D307}" srcOrd="3" destOrd="0" parTransId="{9846A31B-FA48-492E-8C8B-60D3DE68A795}" sibTransId="{6B993B66-E9AC-446F-9D83-E5ED427ECC2F}"/>
    <dgm:cxn modelId="{00D3E4F6-C013-41AA-964C-2992105869E7}" type="presParOf" srcId="{DF31079F-8880-4E1A-A170-7C0F9F37660D}" destId="{80335863-50C5-41FA-A136-5E2B70E19848}" srcOrd="0" destOrd="0" presId="urn:microsoft.com/office/officeart/2018/2/layout/IconCircleList"/>
    <dgm:cxn modelId="{82FFFCE0-1301-4B11-A9CC-3F44F7B061C1}" type="presParOf" srcId="{80335863-50C5-41FA-A136-5E2B70E19848}" destId="{D5B69578-F1F7-4AAB-BD4F-958EE566EECA}" srcOrd="0" destOrd="0" presId="urn:microsoft.com/office/officeart/2018/2/layout/IconCircleList"/>
    <dgm:cxn modelId="{F61D5C40-CC91-42C9-9D86-11FEDB254D2B}" type="presParOf" srcId="{D5B69578-F1F7-4AAB-BD4F-958EE566EECA}" destId="{411E917F-E6D7-4F21-98CE-0FF98412FEF1}" srcOrd="0" destOrd="0" presId="urn:microsoft.com/office/officeart/2018/2/layout/IconCircleList"/>
    <dgm:cxn modelId="{F749A0E3-8D8F-48D2-BBAE-B23A4D5B0C67}" type="presParOf" srcId="{D5B69578-F1F7-4AAB-BD4F-958EE566EECA}" destId="{9560C572-EDFA-4AC8-80CE-62001BF0578B}" srcOrd="1" destOrd="0" presId="urn:microsoft.com/office/officeart/2018/2/layout/IconCircleList"/>
    <dgm:cxn modelId="{69791168-3465-42A0-9917-57B6E1D28870}" type="presParOf" srcId="{D5B69578-F1F7-4AAB-BD4F-958EE566EECA}" destId="{AEF9ECE2-D3A9-4212-A4F2-213A6832305B}" srcOrd="2" destOrd="0" presId="urn:microsoft.com/office/officeart/2018/2/layout/IconCircleList"/>
    <dgm:cxn modelId="{F3A680E2-7418-4ED5-8E1F-5690938D685A}" type="presParOf" srcId="{D5B69578-F1F7-4AAB-BD4F-958EE566EECA}" destId="{17CB12DD-AD50-48A4-B8A7-9A32033A7073}" srcOrd="3" destOrd="0" presId="urn:microsoft.com/office/officeart/2018/2/layout/IconCircleList"/>
    <dgm:cxn modelId="{08C72A02-4D59-482F-807D-E1D74E03FFA8}" type="presParOf" srcId="{80335863-50C5-41FA-A136-5E2B70E19848}" destId="{5F17ACF6-004B-44F6-8DDB-97CDEA4243E7}" srcOrd="1" destOrd="0" presId="urn:microsoft.com/office/officeart/2018/2/layout/IconCircleList"/>
    <dgm:cxn modelId="{4B6ADC51-3CAB-43BA-89F1-BC88A06AE1F5}" type="presParOf" srcId="{80335863-50C5-41FA-A136-5E2B70E19848}" destId="{1B382DB4-3A00-4EF9-8EF1-4EDED16405EE}" srcOrd="2" destOrd="0" presId="urn:microsoft.com/office/officeart/2018/2/layout/IconCircleList"/>
    <dgm:cxn modelId="{4C973CCD-9606-4444-9132-E3DD0A8D2CE7}" type="presParOf" srcId="{1B382DB4-3A00-4EF9-8EF1-4EDED16405EE}" destId="{03615E05-2929-435E-B963-9FB94E514E8C}" srcOrd="0" destOrd="0" presId="urn:microsoft.com/office/officeart/2018/2/layout/IconCircleList"/>
    <dgm:cxn modelId="{72534A86-6345-4169-92A4-EA028A4A2A4F}" type="presParOf" srcId="{1B382DB4-3A00-4EF9-8EF1-4EDED16405EE}" destId="{9909E745-6052-46F8-BDD9-E1EC19D764BF}" srcOrd="1" destOrd="0" presId="urn:microsoft.com/office/officeart/2018/2/layout/IconCircleList"/>
    <dgm:cxn modelId="{A7714B72-D5E3-4D17-BFE6-39E2A179A148}" type="presParOf" srcId="{1B382DB4-3A00-4EF9-8EF1-4EDED16405EE}" destId="{78A9B9DA-BF0A-4AC1-9C42-8B90404A39AA}" srcOrd="2" destOrd="0" presId="urn:microsoft.com/office/officeart/2018/2/layout/IconCircleList"/>
    <dgm:cxn modelId="{295EAC66-69AA-4984-ADF7-6826227E6985}" type="presParOf" srcId="{1B382DB4-3A00-4EF9-8EF1-4EDED16405EE}" destId="{56ADD11C-8515-46C9-ABC3-A7628F6095E2}" srcOrd="3" destOrd="0" presId="urn:microsoft.com/office/officeart/2018/2/layout/IconCircleList"/>
    <dgm:cxn modelId="{FC8C22F8-C740-4240-815B-F1611F5F21AF}" type="presParOf" srcId="{80335863-50C5-41FA-A136-5E2B70E19848}" destId="{ECE5FE5F-2A4F-4918-A63B-12717DE56EF4}" srcOrd="3" destOrd="0" presId="urn:microsoft.com/office/officeart/2018/2/layout/IconCircleList"/>
    <dgm:cxn modelId="{BDBB18FF-1F54-484E-A6E7-F2B7F53DCFA0}" type="presParOf" srcId="{80335863-50C5-41FA-A136-5E2B70E19848}" destId="{F948ABB1-38ED-44A6-95B1-9FAF30C1CD17}" srcOrd="4" destOrd="0" presId="urn:microsoft.com/office/officeart/2018/2/layout/IconCircleList"/>
    <dgm:cxn modelId="{ED66D75B-2AFF-4CDF-9F22-391AADF788FE}" type="presParOf" srcId="{F948ABB1-38ED-44A6-95B1-9FAF30C1CD17}" destId="{914200F2-61BB-4781-A1DA-BC3FC4E3CBA8}" srcOrd="0" destOrd="0" presId="urn:microsoft.com/office/officeart/2018/2/layout/IconCircleList"/>
    <dgm:cxn modelId="{3ACB5BA9-A39C-4C8B-90D2-3EE23EB8B6C3}" type="presParOf" srcId="{F948ABB1-38ED-44A6-95B1-9FAF30C1CD17}" destId="{6AF51ADC-5568-47C4-9FB6-68264A9C4231}" srcOrd="1" destOrd="0" presId="urn:microsoft.com/office/officeart/2018/2/layout/IconCircleList"/>
    <dgm:cxn modelId="{05599DFE-D4F3-42C2-8688-9AB48038939B}" type="presParOf" srcId="{F948ABB1-38ED-44A6-95B1-9FAF30C1CD17}" destId="{03515AAB-5201-45B2-B822-397927821640}" srcOrd="2" destOrd="0" presId="urn:microsoft.com/office/officeart/2018/2/layout/IconCircleList"/>
    <dgm:cxn modelId="{AA4A92E7-3097-437C-AD4F-7A373AD3F583}" type="presParOf" srcId="{F948ABB1-38ED-44A6-95B1-9FAF30C1CD17}" destId="{63A71936-2F9B-455D-8B1A-AF7B1F52505F}" srcOrd="3" destOrd="0" presId="urn:microsoft.com/office/officeart/2018/2/layout/IconCircleList"/>
    <dgm:cxn modelId="{3806958F-251E-4FD2-9A34-380304334C1D}" type="presParOf" srcId="{80335863-50C5-41FA-A136-5E2B70E19848}" destId="{8C9BAAD3-2E41-4165-977A-8D61A2333275}" srcOrd="5" destOrd="0" presId="urn:microsoft.com/office/officeart/2018/2/layout/IconCircleList"/>
    <dgm:cxn modelId="{5DC8F351-38A6-477F-84CC-BB26004ABDE3}" type="presParOf" srcId="{80335863-50C5-41FA-A136-5E2B70E19848}" destId="{49F1BC54-139B-4ECD-9EC2-0E8B865CDEA3}" srcOrd="6" destOrd="0" presId="urn:microsoft.com/office/officeart/2018/2/layout/IconCircleList"/>
    <dgm:cxn modelId="{1A4AD12A-A788-4108-AA9F-74132898B6EA}" type="presParOf" srcId="{49F1BC54-139B-4ECD-9EC2-0E8B865CDEA3}" destId="{5C122A0E-F7E7-48A7-913F-E0516D8D6397}" srcOrd="0" destOrd="0" presId="urn:microsoft.com/office/officeart/2018/2/layout/IconCircleList"/>
    <dgm:cxn modelId="{671F6889-7E90-4768-A9C5-7AD13B318E22}" type="presParOf" srcId="{49F1BC54-139B-4ECD-9EC2-0E8B865CDEA3}" destId="{79AED919-2C79-4F9A-BF45-19FAB9313D09}" srcOrd="1" destOrd="0" presId="urn:microsoft.com/office/officeart/2018/2/layout/IconCircleList"/>
    <dgm:cxn modelId="{4551725A-3114-45DB-9305-02937B64DA5B}" type="presParOf" srcId="{49F1BC54-139B-4ECD-9EC2-0E8B865CDEA3}" destId="{AE4C8B22-03F3-4D78-A88F-F247536EF1C7}" srcOrd="2" destOrd="0" presId="urn:microsoft.com/office/officeart/2018/2/layout/IconCircleList"/>
    <dgm:cxn modelId="{EE84EA8E-9CA7-472A-BED3-81AD9EF93D66}" type="presParOf" srcId="{49F1BC54-139B-4ECD-9EC2-0E8B865CDEA3}" destId="{B360BAF5-6E01-4BE3-9119-AC67169017C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78402-B376-4558-B3DF-CBC4CCFFEC9E}">
      <dsp:nvSpPr>
        <dsp:cNvPr id="0" name=""/>
        <dsp:cNvSpPr/>
      </dsp:nvSpPr>
      <dsp:spPr>
        <a:xfrm>
          <a:off x="485937" y="319596"/>
          <a:ext cx="794179" cy="794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E65BDA-095A-4E39-BFA4-CD976AAEEB60}">
      <dsp:nvSpPr>
        <dsp:cNvPr id="0" name=""/>
        <dsp:cNvSpPr/>
      </dsp:nvSpPr>
      <dsp:spPr>
        <a:xfrm>
          <a:off x="605"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Pay attention to AI and human partnership in the hospitality industry.</a:t>
          </a:r>
          <a:endParaRPr lang="en-US" sz="1300" kern="1200"/>
        </a:p>
      </dsp:txBody>
      <dsp:txXfrm>
        <a:off x="605" y="1392001"/>
        <a:ext cx="1764843" cy="705937"/>
      </dsp:txXfrm>
    </dsp:sp>
    <dsp:sp modelId="{A7F6468C-D1ED-4067-90D2-68D6A87261BD}">
      <dsp:nvSpPr>
        <dsp:cNvPr id="0" name=""/>
        <dsp:cNvSpPr/>
      </dsp:nvSpPr>
      <dsp:spPr>
        <a:xfrm>
          <a:off x="2559628" y="319596"/>
          <a:ext cx="794179" cy="794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025ED4-ED26-4EFA-86B3-09ACBD14565E}">
      <dsp:nvSpPr>
        <dsp:cNvPr id="0" name=""/>
        <dsp:cNvSpPr/>
      </dsp:nvSpPr>
      <dsp:spPr>
        <a:xfrm>
          <a:off x="2074296"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Examples Case study: The Z Hotel Group (UK).</a:t>
          </a:r>
          <a:endParaRPr lang="en-US" sz="1300" kern="1200"/>
        </a:p>
      </dsp:txBody>
      <dsp:txXfrm>
        <a:off x="2074296" y="1392001"/>
        <a:ext cx="1764843" cy="705937"/>
      </dsp:txXfrm>
    </dsp:sp>
    <dsp:sp modelId="{BFB7F652-D158-4B54-9889-782FCF68BF70}">
      <dsp:nvSpPr>
        <dsp:cNvPr id="0" name=""/>
        <dsp:cNvSpPr/>
      </dsp:nvSpPr>
      <dsp:spPr>
        <a:xfrm>
          <a:off x="4633320" y="319596"/>
          <a:ext cx="794179" cy="794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B54176-7806-47F0-9726-2028EFB2A3F0}">
      <dsp:nvSpPr>
        <dsp:cNvPr id="0" name=""/>
        <dsp:cNvSpPr/>
      </dsp:nvSpPr>
      <dsp:spPr>
        <a:xfrm>
          <a:off x="4147988"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AI is a solution to problems such as labour deficits and escalating expenses.</a:t>
          </a:r>
          <a:endParaRPr lang="en-US" sz="1300" kern="1200"/>
        </a:p>
      </dsp:txBody>
      <dsp:txXfrm>
        <a:off x="4147988" y="1392001"/>
        <a:ext cx="1764843" cy="705937"/>
      </dsp:txXfrm>
    </dsp:sp>
    <dsp:sp modelId="{5D01EE0C-0003-43B3-8442-96FF3AFDC67A}">
      <dsp:nvSpPr>
        <dsp:cNvPr id="0" name=""/>
        <dsp:cNvSpPr/>
      </dsp:nvSpPr>
      <dsp:spPr>
        <a:xfrm>
          <a:off x="1522782" y="2539149"/>
          <a:ext cx="794179" cy="7941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96052-8DCD-4477-8098-6F258EE845AC}">
      <dsp:nvSpPr>
        <dsp:cNvPr id="0" name=""/>
        <dsp:cNvSpPr/>
      </dsp:nvSpPr>
      <dsp:spPr>
        <a:xfrm>
          <a:off x="1037450"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Issue: finding the trade between productivity and humanity.</a:t>
          </a:r>
          <a:endParaRPr lang="en-US" sz="1300" kern="1200"/>
        </a:p>
      </dsp:txBody>
      <dsp:txXfrm>
        <a:off x="1037450" y="3611554"/>
        <a:ext cx="1764843" cy="705937"/>
      </dsp:txXfrm>
    </dsp:sp>
    <dsp:sp modelId="{B4FE5A7C-62C8-4C89-A5F4-C4BE18C2C714}">
      <dsp:nvSpPr>
        <dsp:cNvPr id="0" name=""/>
        <dsp:cNvSpPr/>
      </dsp:nvSpPr>
      <dsp:spPr>
        <a:xfrm>
          <a:off x="3596474" y="2539149"/>
          <a:ext cx="794179" cy="7941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39E71D-78A8-4D2C-8818-033BEFC4BB87}">
      <dsp:nvSpPr>
        <dsp:cNvPr id="0" name=""/>
        <dsp:cNvSpPr/>
      </dsp:nvSpPr>
      <dsp:spPr>
        <a:xfrm>
          <a:off x="3111142"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Goal: attain and have a high-tech, high-touch model in the modern guest service.</a:t>
          </a:r>
          <a:endParaRPr lang="en-US" sz="1300" kern="1200"/>
        </a:p>
      </dsp:txBody>
      <dsp:txXfrm>
        <a:off x="3111142" y="3611554"/>
        <a:ext cx="1764843" cy="705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96079-F41D-404D-B722-9DAD7F7947CB}">
      <dsp:nvSpPr>
        <dsp:cNvPr id="0" name=""/>
        <dsp:cNvSpPr/>
      </dsp:nvSpPr>
      <dsp:spPr>
        <a:xfrm>
          <a:off x="1253" y="745542"/>
          <a:ext cx="2673681" cy="160420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The paper has examined the potential of AI-human partnerships in revolutionizing the hospitality sector through the example of The Z Hotel Group. </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48239" y="792528"/>
        <a:ext cx="2579709" cy="1510236"/>
      </dsp:txXfrm>
    </dsp:sp>
    <dsp:sp modelId="{B190A47A-B034-409B-B3C5-A04F31234C6E}">
      <dsp:nvSpPr>
        <dsp:cNvPr id="0" name=""/>
        <dsp:cNvSpPr/>
      </dsp:nvSpPr>
      <dsp:spPr>
        <a:xfrm>
          <a:off x="2910218" y="1216110"/>
          <a:ext cx="566820" cy="66307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10218" y="1348724"/>
        <a:ext cx="396774" cy="397844"/>
      </dsp:txXfrm>
    </dsp:sp>
    <dsp:sp modelId="{A27FB5DA-FDC3-4709-BC62-4DAA4EBBAE13}">
      <dsp:nvSpPr>
        <dsp:cNvPr id="0" name=""/>
        <dsp:cNvSpPr/>
      </dsp:nvSpPr>
      <dsp:spPr>
        <a:xfrm>
          <a:off x="3744407" y="745542"/>
          <a:ext cx="2673681" cy="160420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a:solidFill>
                <a:schemeClr val="bg1"/>
              </a:solidFill>
              <a:latin typeface="Times New Roman" panose="02020603050405020304" pitchFamily="18" charset="0"/>
              <a:cs typeface="Times New Roman" panose="02020603050405020304" pitchFamily="18" charset="0"/>
            </a:rPr>
            <a:t>The results indicate that, as much as AI increases efficiency, consistency and personalisation of the guest, it lacks feeling that is the core element of hospitality. </a:t>
          </a:r>
          <a:endParaRPr lang="en-US" sz="1400" kern="1200">
            <a:solidFill>
              <a:schemeClr val="bg1"/>
            </a:solidFill>
            <a:latin typeface="Times New Roman" panose="02020603050405020304" pitchFamily="18" charset="0"/>
            <a:cs typeface="Times New Roman" panose="02020603050405020304" pitchFamily="18" charset="0"/>
          </a:endParaRPr>
        </a:p>
      </dsp:txBody>
      <dsp:txXfrm>
        <a:off x="3791393" y="792528"/>
        <a:ext cx="2579709" cy="1510236"/>
      </dsp:txXfrm>
    </dsp:sp>
    <dsp:sp modelId="{922097E0-9CE6-4364-B8CB-642CECF94A7F}">
      <dsp:nvSpPr>
        <dsp:cNvPr id="0" name=""/>
        <dsp:cNvSpPr/>
      </dsp:nvSpPr>
      <dsp:spPr>
        <a:xfrm rot="5400000">
          <a:off x="4797837" y="2536908"/>
          <a:ext cx="566820" cy="663072"/>
        </a:xfrm>
        <a:prstGeom prst="righ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4882325" y="2585034"/>
        <a:ext cx="397844" cy="396774"/>
      </dsp:txXfrm>
    </dsp:sp>
    <dsp:sp modelId="{3E42F74E-5B26-4304-BFF1-0F7C83EF402F}">
      <dsp:nvSpPr>
        <dsp:cNvPr id="0" name=""/>
        <dsp:cNvSpPr/>
      </dsp:nvSpPr>
      <dsp:spPr>
        <a:xfrm>
          <a:off x="3744407" y="3419223"/>
          <a:ext cx="2673681" cy="160420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The most demanding issue in the industry is to involve a sustainable balance of technology and human warmth. It reveals in the research process that the future of hospitality is not to substitute human hands with machine hands, </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3791393" y="3466209"/>
        <a:ext cx="2579709" cy="15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E917F-E6D7-4F21-98CE-0FF98412FEF1}">
      <dsp:nvSpPr>
        <dsp:cNvPr id="0" name=""/>
        <dsp:cNvSpPr/>
      </dsp:nvSpPr>
      <dsp:spPr>
        <a:xfrm>
          <a:off x="4835" y="67871"/>
          <a:ext cx="1228818" cy="122881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0C572-EDFA-4AC8-80CE-62001BF0578B}">
      <dsp:nvSpPr>
        <dsp:cNvPr id="0" name=""/>
        <dsp:cNvSpPr/>
      </dsp:nvSpPr>
      <dsp:spPr>
        <a:xfrm>
          <a:off x="262887" y="325923"/>
          <a:ext cx="712714" cy="7127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CB12DD-AD50-48A4-B8A7-9A32033A7073}">
      <dsp:nvSpPr>
        <dsp:cNvPr id="0" name=""/>
        <dsp:cNvSpPr/>
      </dsp:nvSpPr>
      <dsp:spPr>
        <a:xfrm>
          <a:off x="1496972" y="67871"/>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Hotel and hospitality industry must strive to adopt the high-tech, high-touch strategy in which AI assists and does not supplant human service. </a:t>
          </a:r>
          <a:endParaRPr lang="en-US" sz="1600" b="1" kern="1200" dirty="0">
            <a:latin typeface="Times New Roman" panose="02020603050405020304" pitchFamily="18" charset="0"/>
            <a:cs typeface="Times New Roman" panose="02020603050405020304" pitchFamily="18" charset="0"/>
          </a:endParaRPr>
        </a:p>
      </dsp:txBody>
      <dsp:txXfrm>
        <a:off x="1496972" y="67871"/>
        <a:ext cx="2896500" cy="1228818"/>
      </dsp:txXfrm>
    </dsp:sp>
    <dsp:sp modelId="{03615E05-2929-435E-B963-9FB94E514E8C}">
      <dsp:nvSpPr>
        <dsp:cNvPr id="0" name=""/>
        <dsp:cNvSpPr/>
      </dsp:nvSpPr>
      <dsp:spPr>
        <a:xfrm>
          <a:off x="4898165" y="67871"/>
          <a:ext cx="1228818" cy="122881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9E745-6052-46F8-BDD9-E1EC19D764BF}">
      <dsp:nvSpPr>
        <dsp:cNvPr id="0" name=""/>
        <dsp:cNvSpPr/>
      </dsp:nvSpPr>
      <dsp:spPr>
        <a:xfrm>
          <a:off x="5156217" y="325923"/>
          <a:ext cx="712714" cy="7127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ADD11C-8515-46C9-ABC3-A7628F6095E2}">
      <dsp:nvSpPr>
        <dsp:cNvPr id="0" name=""/>
        <dsp:cNvSpPr/>
      </dsp:nvSpPr>
      <dsp:spPr>
        <a:xfrm>
          <a:off x="6390302" y="67871"/>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Small hotels must invest in employee training to increase digital collaboration competencies and decreasing changes resistance. </a:t>
          </a:r>
          <a:endParaRPr lang="en-US" sz="1600" b="1" kern="1200">
            <a:latin typeface="Times New Roman" panose="02020603050405020304" pitchFamily="18" charset="0"/>
            <a:cs typeface="Times New Roman" panose="02020603050405020304" pitchFamily="18" charset="0"/>
          </a:endParaRPr>
        </a:p>
      </dsp:txBody>
      <dsp:txXfrm>
        <a:off x="6390302" y="67871"/>
        <a:ext cx="2896500" cy="1228818"/>
      </dsp:txXfrm>
    </dsp:sp>
    <dsp:sp modelId="{914200F2-61BB-4781-A1DA-BC3FC4E3CBA8}">
      <dsp:nvSpPr>
        <dsp:cNvPr id="0" name=""/>
        <dsp:cNvSpPr/>
      </dsp:nvSpPr>
      <dsp:spPr>
        <a:xfrm>
          <a:off x="4835" y="1827864"/>
          <a:ext cx="1228818" cy="122881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51ADC-5568-47C4-9FB6-68264A9C4231}">
      <dsp:nvSpPr>
        <dsp:cNvPr id="0" name=""/>
        <dsp:cNvSpPr/>
      </dsp:nvSpPr>
      <dsp:spPr>
        <a:xfrm>
          <a:off x="262887" y="2085915"/>
          <a:ext cx="712714" cy="7127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A71936-2F9B-455D-8B1A-AF7B1F52505F}">
      <dsp:nvSpPr>
        <dsp:cNvPr id="0" name=""/>
        <dsp:cNvSpPr/>
      </dsp:nvSpPr>
      <dsp:spPr>
        <a:xfrm>
          <a:off x="1496972" y="1827864"/>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The use of transparent data and GDPR should be valued to ensure the trust of the guests. Innovative entrepreneurships in the future must aim at AI-assisted empathy technologies in which sentiment analysis and adaptive communications can be incorporated to enhance service recovery.</a:t>
          </a:r>
          <a:endParaRPr lang="en-US" sz="1600" b="1" kern="1200">
            <a:latin typeface="Times New Roman" panose="02020603050405020304" pitchFamily="18" charset="0"/>
            <a:cs typeface="Times New Roman" panose="02020603050405020304" pitchFamily="18" charset="0"/>
          </a:endParaRPr>
        </a:p>
      </dsp:txBody>
      <dsp:txXfrm>
        <a:off x="1496972" y="1827864"/>
        <a:ext cx="2896500" cy="1228818"/>
      </dsp:txXfrm>
    </dsp:sp>
    <dsp:sp modelId="{5C122A0E-F7E7-48A7-913F-E0516D8D6397}">
      <dsp:nvSpPr>
        <dsp:cNvPr id="0" name=""/>
        <dsp:cNvSpPr/>
      </dsp:nvSpPr>
      <dsp:spPr>
        <a:xfrm>
          <a:off x="4898165" y="1827864"/>
          <a:ext cx="1228818" cy="122881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ED919-2C79-4F9A-BF45-19FAB9313D09}">
      <dsp:nvSpPr>
        <dsp:cNvPr id="0" name=""/>
        <dsp:cNvSpPr/>
      </dsp:nvSpPr>
      <dsp:spPr>
        <a:xfrm>
          <a:off x="5156217" y="2085915"/>
          <a:ext cx="712714" cy="7127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60BAF5-6E01-4BE3-9119-AC67169017C3}">
      <dsp:nvSpPr>
        <dsp:cNvPr id="0" name=""/>
        <dsp:cNvSpPr/>
      </dsp:nvSpPr>
      <dsp:spPr>
        <a:xfrm>
          <a:off x="6390302" y="1827864"/>
          <a:ext cx="2896500" cy="12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The best practices should also be shared through the giants of the industry, as they have to form strong innovation systems, in which the technological development will not jeopardize the fundamental human principles that characterize hospitality.</a:t>
          </a:r>
          <a:endParaRPr lang="en-US" sz="1600" b="1" kern="1200" dirty="0">
            <a:latin typeface="Times New Roman" panose="02020603050405020304" pitchFamily="18" charset="0"/>
            <a:cs typeface="Times New Roman" panose="02020603050405020304" pitchFamily="18" charset="0"/>
          </a:endParaRPr>
        </a:p>
      </dsp:txBody>
      <dsp:txXfrm>
        <a:off x="6390302" y="1827864"/>
        <a:ext cx="2896500" cy="12288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D16D9-8FAA-4246-8EFC-916A1227E79F}"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1F3B5-1360-452A-9DF3-6CCCB0D4F65B}" type="slidenum">
              <a:rPr lang="en-GB" smtClean="0"/>
              <a:t>‹#›</a:t>
            </a:fld>
            <a:endParaRPr lang="en-GB"/>
          </a:p>
        </p:txBody>
      </p:sp>
    </p:spTree>
    <p:extLst>
      <p:ext uri="{BB962C8B-B14F-4D97-AF65-F5344CB8AC3E}">
        <p14:creationId xmlns:p14="http://schemas.microsoft.com/office/powerpoint/2010/main" val="2013974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1</a:t>
            </a:fld>
            <a:endParaRPr lang="en-GB"/>
          </a:p>
        </p:txBody>
      </p:sp>
    </p:spTree>
    <p:extLst>
      <p:ext uri="{BB962C8B-B14F-4D97-AF65-F5344CB8AC3E}">
        <p14:creationId xmlns:p14="http://schemas.microsoft.com/office/powerpoint/2010/main" val="1664037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today I’ll be presenting my research on </a:t>
            </a:r>
            <a:r>
              <a:rPr lang="en-US" i="1" dirty="0"/>
              <a:t>Artificial Intelligence and Human Collaboration in the Hotel and Hospitality Sector: A Case Study of The Z Hotel Group</a:t>
            </a:r>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2</a:t>
            </a:fld>
            <a:endParaRPr lang="en-GB"/>
          </a:p>
        </p:txBody>
      </p:sp>
    </p:spTree>
    <p:extLst>
      <p:ext uri="{BB962C8B-B14F-4D97-AF65-F5344CB8AC3E}">
        <p14:creationId xmlns:p14="http://schemas.microsoft.com/office/powerpoint/2010/main" val="2751318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modern issue to research is Artificial Intelligence and human cooperation in the hotel and hospitality industry and the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sample will be The Z Hotel Group located in the United Kingdom. The theme is also very topical nowadays as AI is transforming the hotel industry and interactions with clients. Automated check-ins, chatbots, and data-driven personalisation are some of the technologies, which are assisting small hotels in overcoming significant obstacles workforce shortage, high operations, and the growing demands of customers on convenience and speed.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Nevertheless, human warmth, empathy and personal attachment had always been the foundation of the hospitality industry. That is where the dilemma is to strike the correct balance between digital efficiency and emotional appeal. This balance is well portrayed in the Z Hotel Group. It is famous with its service model of minimal-staffing and overly depends on automation, which allows an outlet to be responsive 24/7 without losing the sense of a boutique hotel. The analysis of how this organisation manages to incorporate AI without losing its human core will be an interesting example of how small hotels can survive in a competitive market dominated by technologies</a:t>
            </a:r>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3</a:t>
            </a:fld>
            <a:endParaRPr lang="en-GB"/>
          </a:p>
        </p:txBody>
      </p:sp>
    </p:spTree>
    <p:extLst>
      <p:ext uri="{BB962C8B-B14F-4D97-AF65-F5344CB8AC3E}">
        <p14:creationId xmlns:p14="http://schemas.microsoft.com/office/powerpoint/2010/main" val="2059684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The paper has examined the potential of AI-human partnerships in revolutionizing the hospitality sector through the example of The Z Hotel Group. The results indicate that, as much as AI increases efficiency, consistency and personalisation of the guest, it lacks feeling that is the core element of hospitality. The most demanding issue in the industry is to involve a sustainable balance of technology and human warmth. It reveals in the research process that the future of hospitality is not to substitute human hands with machine hands, rather to merge human sympathy with digital intelligence to make the experiences efficient and emotionally moving </a:t>
            </a:r>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4</a:t>
            </a:fld>
            <a:endParaRPr lang="en-GB"/>
          </a:p>
        </p:txBody>
      </p:sp>
    </p:spTree>
    <p:extLst>
      <p:ext uri="{BB962C8B-B14F-4D97-AF65-F5344CB8AC3E}">
        <p14:creationId xmlns:p14="http://schemas.microsoft.com/office/powerpoint/2010/main" val="3238351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Recommendations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Hotel and hospitality industry must strive to adopt the high-tech, high-touch strategy in which AI assists and does not supplant human service. Small hotels must invest in employee training to increase digital collaboration competencies and decreasing changes resistance. The use of transparent data and GDPR should be valued to ensure the trust of the guests. Innovative entrepreneurships in the future must aim at AI-assisted empathy technologies in which sentiment analysis and adaptive communications can be incorporated to enhance service recovery. The best practices should also be shared through the giants of the industry, as they have to form strong innovation systems, in which the technological development will not jeopardize the fundamental human principles that characterize hospitality.</a:t>
            </a:r>
          </a:p>
          <a:p>
            <a:endParaRPr lang="en-GB" dirty="0"/>
          </a:p>
        </p:txBody>
      </p:sp>
      <p:sp>
        <p:nvSpPr>
          <p:cNvPr id="4" name="Slide Number Placeholder 3"/>
          <p:cNvSpPr>
            <a:spLocks noGrp="1"/>
          </p:cNvSpPr>
          <p:nvPr>
            <p:ph type="sldNum" sz="quarter" idx="5"/>
          </p:nvPr>
        </p:nvSpPr>
        <p:spPr/>
        <p:txBody>
          <a:bodyPr/>
          <a:lstStyle/>
          <a:p>
            <a:fld id="{D3C1F3B5-1360-452A-9DF3-6CCCB0D4F65B}" type="slidenum">
              <a:rPr lang="en-GB" smtClean="0"/>
              <a:t>5</a:t>
            </a:fld>
            <a:endParaRPr lang="en-GB"/>
          </a:p>
        </p:txBody>
      </p:sp>
    </p:spTree>
    <p:extLst>
      <p:ext uri="{BB962C8B-B14F-4D97-AF65-F5344CB8AC3E}">
        <p14:creationId xmlns:p14="http://schemas.microsoft.com/office/powerpoint/2010/main" val="920530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GB"/>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02/03/2026</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1856004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2397176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GB"/>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1EA28F7-A03F-464D-8F2D-4C6111855D02}"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662004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1EA28F7-A03F-464D-8F2D-4C6111855D02}"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3271501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1EA28F7-A03F-464D-8F2D-4C6111855D02}" type="datetimeFigureOut">
              <a:rPr lang="en-GB" smtClean="0"/>
              <a:t>02/03/2026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3435892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EA28F7-A03F-464D-8F2D-4C6111855D02}"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4161383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EA28F7-A03F-464D-8F2D-4C6111855D02}" type="datetimeFigureOut">
              <a:rPr lang="en-GB" smtClean="0"/>
              <a:t>02/03/2026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58791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1EA28F7-A03F-464D-8F2D-4C6111855D02}"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3062145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GB"/>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1EA28F7-A03F-464D-8F2D-4C6111855D02}" type="datetimeFigureOut">
              <a:rPr lang="en-GB" smtClean="0"/>
              <a:t>02/03/2026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572558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4096957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EA28F7-A03F-464D-8F2D-4C6111855D02}"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AD53-EF82-433A-A537-0189879B6F5C}" type="slidenum">
              <a:rPr lang="en-GB" smtClean="0"/>
              <a:t>‹#›</a:t>
            </a:fld>
            <a:endParaRPr lang="en-GB"/>
          </a:p>
        </p:txBody>
      </p:sp>
    </p:spTree>
    <p:extLst>
      <p:ext uri="{BB962C8B-B14F-4D97-AF65-F5344CB8AC3E}">
        <p14:creationId xmlns:p14="http://schemas.microsoft.com/office/powerpoint/2010/main" val="1870595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1EA28F7-A03F-464D-8F2D-4C6111855D02}" type="datetimeFigureOut">
              <a:rPr lang="en-GB" smtClean="0"/>
              <a:t>02/03/2026</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FBDAD53-EF82-433A-A537-0189879B6F5C}"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792186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64579-7A1B-B14B-B3FB-46FE5D082900}"/>
              </a:ext>
            </a:extLst>
          </p:cNvPr>
          <p:cNvSpPr>
            <a:spLocks noGrp="1"/>
          </p:cNvSpPr>
          <p:nvPr>
            <p:ph type="title"/>
          </p:nvPr>
        </p:nvSpPr>
        <p:spPr>
          <a:xfrm>
            <a:off x="849683" y="1240076"/>
            <a:ext cx="2880984" cy="4584527"/>
          </a:xfrm>
        </p:spPr>
        <p:txBody>
          <a:bodyPr anchor="t">
            <a:normAutofit/>
          </a:bodyPr>
          <a:lstStyle/>
          <a:p>
            <a:r>
              <a:rPr lang="en-US" sz="3600" dirty="0">
                <a:solidFill>
                  <a:srgbClr val="FFFFFF"/>
                </a:solidFill>
              </a:rPr>
              <a:t>Contemporary Themes in the Hotel and</a:t>
            </a:r>
            <a:br>
              <a:rPr lang="en-US" sz="3600" dirty="0">
                <a:solidFill>
                  <a:srgbClr val="FFFFFF"/>
                </a:solidFill>
              </a:rPr>
            </a:br>
            <a:r>
              <a:rPr lang="en-US" sz="3600" dirty="0">
                <a:solidFill>
                  <a:srgbClr val="FFFFFF"/>
                </a:solidFill>
              </a:rPr>
              <a:t>Hospitality Sector</a:t>
            </a:r>
            <a:br>
              <a:rPr lang="en-US" sz="3600" dirty="0">
                <a:solidFill>
                  <a:srgbClr val="FFFFFF"/>
                </a:solidFill>
              </a:rPr>
            </a:br>
            <a:endParaRPr lang="en-GB" sz="3600" dirty="0">
              <a:solidFill>
                <a:srgbClr val="FFFFFF"/>
              </a:solidFill>
            </a:endParaRPr>
          </a:p>
        </p:txBody>
      </p:sp>
      <p:sp>
        <p:nvSpPr>
          <p:cNvPr id="3" name="Content Placeholder 2">
            <a:extLst>
              <a:ext uri="{FF2B5EF4-FFF2-40B4-BE49-F238E27FC236}">
                <a16:creationId xmlns:a16="http://schemas.microsoft.com/office/drawing/2014/main" id="{E104AFC6-57B0-648B-8065-C0B04915EE48}"/>
              </a:ext>
            </a:extLst>
          </p:cNvPr>
          <p:cNvSpPr>
            <a:spLocks noGrp="1"/>
          </p:cNvSpPr>
          <p:nvPr>
            <p:ph idx="1"/>
          </p:nvPr>
        </p:nvSpPr>
        <p:spPr>
          <a:xfrm>
            <a:off x="4705594" y="1240077"/>
            <a:ext cx="6034827" cy="4916465"/>
          </a:xfrm>
        </p:spPr>
        <p:txBody>
          <a:bodyPr anchor="t">
            <a:normAutofit/>
          </a:bodyPr>
          <a:lstStyle/>
          <a:p>
            <a:r>
              <a:rPr lang="en-US" sz="9600" dirty="0"/>
              <a:t>Welcome</a:t>
            </a:r>
            <a:r>
              <a:rPr lang="en-US" dirty="0"/>
              <a:t> </a:t>
            </a:r>
            <a:endParaRPr lang="en-GB" dirty="0"/>
          </a:p>
        </p:txBody>
      </p:sp>
      <p:sp>
        <p:nvSpPr>
          <p:cNvPr id="4" name="TextBox 3">
            <a:extLst>
              <a:ext uri="{FF2B5EF4-FFF2-40B4-BE49-F238E27FC236}">
                <a16:creationId xmlns:a16="http://schemas.microsoft.com/office/drawing/2014/main" id="{6A14479D-445C-6488-5228-974DA01E209B}"/>
              </a:ext>
            </a:extLst>
          </p:cNvPr>
          <p:cNvSpPr txBox="1"/>
          <p:nvPr/>
        </p:nvSpPr>
        <p:spPr>
          <a:xfrm>
            <a:off x="5829300" y="4080510"/>
            <a:ext cx="4911121" cy="369332"/>
          </a:xfrm>
          <a:prstGeom prst="rect">
            <a:avLst/>
          </a:prstGeom>
          <a:noFill/>
        </p:spPr>
        <p:txBody>
          <a:bodyPr wrap="square" rtlCol="0">
            <a:spAutoFit/>
          </a:bodyPr>
          <a:lstStyle/>
          <a:p>
            <a:r>
              <a:rPr lang="en-GB" dirty="0"/>
              <a:t>Badrul Jamal 2126642</a:t>
            </a:r>
          </a:p>
        </p:txBody>
      </p:sp>
    </p:spTree>
    <p:extLst>
      <p:ext uri="{BB962C8B-B14F-4D97-AF65-F5344CB8AC3E}">
        <p14:creationId xmlns:p14="http://schemas.microsoft.com/office/powerpoint/2010/main" val="372253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DDAF1-07A4-2BCB-5EEF-04A10995F837}"/>
              </a:ext>
            </a:extLst>
          </p:cNvPr>
          <p:cNvSpPr>
            <a:spLocks noGrp="1"/>
          </p:cNvSpPr>
          <p:nvPr>
            <p:ph type="ctrTitle"/>
          </p:nvPr>
        </p:nvSpPr>
        <p:spPr>
          <a:xfrm>
            <a:off x="5770072" y="964769"/>
            <a:ext cx="4966432" cy="2469237"/>
          </a:xfrm>
        </p:spPr>
        <p:txBody>
          <a:bodyPr>
            <a:normAutofit/>
          </a:bodyPr>
          <a:lstStyle/>
          <a:p>
            <a:r>
              <a:rPr lang="en-US" sz="2600" i="1" dirty="0"/>
              <a:t>Artificial Intelligence and Human Collaboration in the Hotel and Hospitality Sector: A Case Study of The Z Hotel Group</a:t>
            </a:r>
            <a:endParaRPr lang="en-GB" sz="2600" dirty="0"/>
          </a:p>
        </p:txBody>
      </p:sp>
      <p:sp>
        <p:nvSpPr>
          <p:cNvPr id="3" name="Subtitle 2">
            <a:extLst>
              <a:ext uri="{FF2B5EF4-FFF2-40B4-BE49-F238E27FC236}">
                <a16:creationId xmlns:a16="http://schemas.microsoft.com/office/drawing/2014/main" id="{D4FB4550-F9EC-61D3-9DE2-0B460C1C1580}"/>
              </a:ext>
            </a:extLst>
          </p:cNvPr>
          <p:cNvSpPr>
            <a:spLocks noGrp="1"/>
          </p:cNvSpPr>
          <p:nvPr>
            <p:ph type="subTitle" idx="1"/>
          </p:nvPr>
        </p:nvSpPr>
        <p:spPr>
          <a:xfrm>
            <a:off x="5770074" y="3448294"/>
            <a:ext cx="4972063" cy="1693553"/>
          </a:xfrm>
        </p:spPr>
        <p:txBody>
          <a:bodyPr>
            <a:normAutofit/>
          </a:bodyPr>
          <a:lstStyle/>
          <a:p>
            <a:endParaRPr lang="en-GB"/>
          </a:p>
        </p:txBody>
      </p:sp>
      <p:grpSp>
        <p:nvGrpSpPr>
          <p:cNvPr id="10" name="Group 9">
            <a:extLst>
              <a:ext uri="{FF2B5EF4-FFF2-40B4-BE49-F238E27FC236}">
                <a16:creationId xmlns:a16="http://schemas.microsoft.com/office/drawing/2014/main" id="{E22EE57C-D205-4084-9CBC-10143F4AF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1"/>
            <a:ext cx="4641751" cy="5149101"/>
            <a:chOff x="632238" y="482171"/>
            <a:chExt cx="4641751" cy="5149101"/>
          </a:xfrm>
        </p:grpSpPr>
        <p:sp>
          <p:nvSpPr>
            <p:cNvPr id="11" name="Rectangle 10">
              <a:extLst>
                <a:ext uri="{FF2B5EF4-FFF2-40B4-BE49-F238E27FC236}">
                  <a16:creationId xmlns:a16="http://schemas.microsoft.com/office/drawing/2014/main" id="{FDDB07DB-7ABB-457C-8108-2EC46EEFF9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8" y="482171"/>
              <a:ext cx="4641751" cy="5149101"/>
            </a:xfrm>
            <a:prstGeom prst="rect">
              <a:avLst/>
            </a:prstGeom>
            <a:blipFill dpi="0" rotWithShape="1">
              <a:blip r:embed="rId3">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ACBA9F1-CB5D-4428-B72A-0BE92E967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7" y="812507"/>
              <a:ext cx="4001652"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BEBD0096-CBBD-8882-C770-7F5A5396994C}"/>
              </a:ext>
            </a:extLst>
          </p:cNvPr>
          <p:cNvPicPr>
            <a:picLocks noChangeAspect="1"/>
          </p:cNvPicPr>
          <p:nvPr/>
        </p:nvPicPr>
        <p:blipFill>
          <a:blip r:embed="rId4"/>
          <a:srcRect t="2890" r="2" b="4778"/>
          <a:stretch>
            <a:fillRect/>
          </a:stretch>
        </p:blipFill>
        <p:spPr>
          <a:xfrm>
            <a:off x="1271223" y="1116345"/>
            <a:ext cx="3362141" cy="3866172"/>
          </a:xfrm>
          <a:prstGeom prst="rect">
            <a:avLst/>
          </a:prstGeom>
        </p:spPr>
      </p:pic>
    </p:spTree>
    <p:extLst>
      <p:ext uri="{BB962C8B-B14F-4D97-AF65-F5344CB8AC3E}">
        <p14:creationId xmlns:p14="http://schemas.microsoft.com/office/powerpoint/2010/main" val="3491442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8F0B5-B9FD-4601-A0A8-6BF5ABF34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C26E585-FCC4-443D-9489-0E9471606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8800BE4-BCCC-D231-E8D5-F127E17616F0}"/>
              </a:ext>
            </a:extLst>
          </p:cNvPr>
          <p:cNvSpPr>
            <a:spLocks noGrp="1"/>
          </p:cNvSpPr>
          <p:nvPr>
            <p:ph type="title"/>
          </p:nvPr>
        </p:nvSpPr>
        <p:spPr>
          <a:xfrm>
            <a:off x="1451579" y="2303047"/>
            <a:ext cx="3272093" cy="2674198"/>
          </a:xfrm>
        </p:spPr>
        <p:txBody>
          <a:bodyPr anchor="t">
            <a:normAutofit/>
          </a:bodyPr>
          <a:lstStyle/>
          <a:p>
            <a:r>
              <a:rPr lang="en-GB" sz="2700" b="1"/>
              <a:t>Introduction </a:t>
            </a:r>
            <a:br>
              <a:rPr lang="en-GB" sz="2700" b="1"/>
            </a:br>
            <a:endParaRPr lang="en-GB" sz="2700"/>
          </a:p>
        </p:txBody>
      </p:sp>
      <p:cxnSp>
        <p:nvCxnSpPr>
          <p:cNvPr id="13" name="Straight Connector 12">
            <a:extLst>
              <a:ext uri="{FF2B5EF4-FFF2-40B4-BE49-F238E27FC236}">
                <a16:creationId xmlns:a16="http://schemas.microsoft.com/office/drawing/2014/main" id="{64838ADD-CEC0-4F6C-8A38-20120D0D51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80D9730C-8D66-457D-B5EC-49C01D6BA25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7" name="Straight Connector 16">
            <a:extLst>
              <a:ext uri="{FF2B5EF4-FFF2-40B4-BE49-F238E27FC236}">
                <a16:creationId xmlns:a16="http://schemas.microsoft.com/office/drawing/2014/main" id="{3ACC0A5F-0F61-43B1-8039-E0FC844952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84E72657-3267-436B-9AFF-3A1A042056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graphicFrame>
        <p:nvGraphicFramePr>
          <p:cNvPr id="5" name="Content Placeholder 2">
            <a:extLst>
              <a:ext uri="{FF2B5EF4-FFF2-40B4-BE49-F238E27FC236}">
                <a16:creationId xmlns:a16="http://schemas.microsoft.com/office/drawing/2014/main" id="{3184435A-C5A2-231B-6D7A-85131CC19CF4}"/>
              </a:ext>
            </a:extLst>
          </p:cNvPr>
          <p:cNvGraphicFramePr>
            <a:graphicFrameLocks noGrp="1"/>
          </p:cNvGraphicFramePr>
          <p:nvPr>
            <p:ph idx="1"/>
            <p:extLst>
              <p:ext uri="{D42A27DB-BD31-4B8C-83A1-F6EECF244321}">
                <p14:modId xmlns:p14="http://schemas.microsoft.com/office/powerpoint/2010/main" val="239324682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79994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6EBE52-42F6-46B3-9289-74891C532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8E9A01-AC7A-410E-ABD5-70D425E96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17BC3DE-E6DF-66BC-A3F0-70F295AD9331}"/>
              </a:ext>
            </a:extLst>
          </p:cNvPr>
          <p:cNvSpPr>
            <a:spLocks noGrp="1"/>
          </p:cNvSpPr>
          <p:nvPr>
            <p:ph type="title"/>
          </p:nvPr>
        </p:nvSpPr>
        <p:spPr>
          <a:xfrm>
            <a:off x="7555992" y="2307409"/>
            <a:ext cx="3157577" cy="3747316"/>
          </a:xfrm>
        </p:spPr>
        <p:txBody>
          <a:bodyPr anchor="t">
            <a:normAutofit/>
          </a:bodyPr>
          <a:lstStyle/>
          <a:p>
            <a:r>
              <a:rPr lang="en-GB" b="1" dirty="0"/>
              <a:t>Conclusion </a:t>
            </a:r>
          </a:p>
        </p:txBody>
      </p:sp>
      <p:cxnSp>
        <p:nvCxnSpPr>
          <p:cNvPr id="13" name="Straight Connector 12">
            <a:extLst>
              <a:ext uri="{FF2B5EF4-FFF2-40B4-BE49-F238E27FC236}">
                <a16:creationId xmlns:a16="http://schemas.microsoft.com/office/drawing/2014/main" id="{E0761CD7-B67C-4D16-A1CC-976C9AE4A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1070C750-5F0F-43BC-96D0-4209701BFE0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graphicFrame>
        <p:nvGraphicFramePr>
          <p:cNvPr id="5" name="Content Placeholder 2">
            <a:extLst>
              <a:ext uri="{FF2B5EF4-FFF2-40B4-BE49-F238E27FC236}">
                <a16:creationId xmlns:a16="http://schemas.microsoft.com/office/drawing/2014/main" id="{BAFCFA5F-8A81-C8D7-9941-F19921DDF56A}"/>
              </a:ext>
            </a:extLst>
          </p:cNvPr>
          <p:cNvGraphicFramePr>
            <a:graphicFrameLocks noGrp="1"/>
          </p:cNvGraphicFramePr>
          <p:nvPr>
            <p:ph idx="1"/>
            <p:extLst>
              <p:ext uri="{D42A27DB-BD31-4B8C-83A1-F6EECF244321}">
                <p14:modId xmlns:p14="http://schemas.microsoft.com/office/powerpoint/2010/main" val="1542704381"/>
              </p:ext>
            </p:extLst>
          </p:nvPr>
        </p:nvGraphicFramePr>
        <p:xfrm>
          <a:off x="298147" y="762625"/>
          <a:ext cx="6419342" cy="5768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0144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7ADA0-7FAD-C7B4-D504-1CE8D777173E}"/>
              </a:ext>
            </a:extLst>
          </p:cNvPr>
          <p:cNvSpPr>
            <a:spLocks noGrp="1"/>
          </p:cNvSpPr>
          <p:nvPr>
            <p:ph type="title"/>
          </p:nvPr>
        </p:nvSpPr>
        <p:spPr>
          <a:xfrm>
            <a:off x="1451579" y="804519"/>
            <a:ext cx="9291215" cy="1049235"/>
          </a:xfrm>
        </p:spPr>
        <p:txBody>
          <a:bodyPr>
            <a:normAutofit/>
          </a:bodyPr>
          <a:lstStyle/>
          <a:p>
            <a:r>
              <a:rPr lang="en-GB" b="1" dirty="0"/>
              <a:t>Recommendations </a:t>
            </a:r>
          </a:p>
        </p:txBody>
      </p:sp>
      <p:graphicFrame>
        <p:nvGraphicFramePr>
          <p:cNvPr id="15" name="Content Placeholder 2">
            <a:extLst>
              <a:ext uri="{FF2B5EF4-FFF2-40B4-BE49-F238E27FC236}">
                <a16:creationId xmlns:a16="http://schemas.microsoft.com/office/drawing/2014/main" id="{B5C5D315-9CB6-B16A-7EDE-4DF8B0BF97DA}"/>
              </a:ext>
            </a:extLst>
          </p:cNvPr>
          <p:cNvGraphicFramePr>
            <a:graphicFrameLocks noGrp="1"/>
          </p:cNvGraphicFramePr>
          <p:nvPr>
            <p:ph idx="1"/>
            <p:extLst>
              <p:ext uri="{D42A27DB-BD31-4B8C-83A1-F6EECF244321}">
                <p14:modId xmlns:p14="http://schemas.microsoft.com/office/powerpoint/2010/main" val="483098831"/>
              </p:ext>
            </p:extLst>
          </p:nvPr>
        </p:nvGraphicFramePr>
        <p:xfrm>
          <a:off x="1450975" y="2341209"/>
          <a:ext cx="9291638" cy="3124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5224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A92C3-56E4-6178-2805-CE1C61C9DED6}"/>
              </a:ext>
            </a:extLst>
          </p:cNvPr>
          <p:cNvSpPr>
            <a:spLocks noGrp="1"/>
          </p:cNvSpPr>
          <p:nvPr>
            <p:ph type="title"/>
          </p:nvPr>
        </p:nvSpPr>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7D8B0882-1F51-AB94-4C45-3D2CE1422A33}"/>
              </a:ext>
            </a:extLst>
          </p:cNvPr>
          <p:cNvSpPr>
            <a:spLocks noGrp="1"/>
          </p:cNvSpPr>
          <p:nvPr>
            <p:ph idx="1"/>
          </p:nvPr>
        </p:nvSpPr>
        <p:spPr>
          <a:xfrm>
            <a:off x="1451579" y="2015732"/>
            <a:ext cx="9806971" cy="4308868"/>
          </a:xfrm>
        </p:spPr>
        <p:txBody>
          <a:bodyPr>
            <a:normAutofit fontScale="40000" lnSpcReduction="20000"/>
          </a:bodyPr>
          <a:lstStyle/>
          <a:p>
            <a:pPr marL="0">
              <a:spcBef>
                <a:spcPts val="0"/>
              </a:spcBef>
            </a:pPr>
            <a:r>
              <a:rPr lang="en-US" dirty="0"/>
              <a:t>Abdallah Alsaad (2023). The dual effect of anthropomorphism on customers’ decisions to use artificial intelligence devices in hotel services. pp.1–29. doi:https://doi.org/10.1080/19368623.2023.2223584.</a:t>
            </a:r>
          </a:p>
          <a:p>
            <a:pPr marL="0">
              <a:spcBef>
                <a:spcPts val="0"/>
              </a:spcBef>
            </a:pPr>
            <a:r>
              <a:rPr lang="en-US" dirty="0"/>
              <a:t>AL-HYARI, H.S., AL-SMADI, H.M. and WESHAH, S.R. (2023). The Impact of Artificial Intelligence (AI) on Guest Satisfaction in Hotel management: an Empirical Study of Luxury Hotels. </a:t>
            </a:r>
            <a:r>
              <a:rPr lang="en-US" dirty="0" err="1"/>
              <a:t>GeoJournal</a:t>
            </a:r>
            <a:r>
              <a:rPr lang="en-US" dirty="0"/>
              <a:t> of Tourism and </a:t>
            </a:r>
            <a:r>
              <a:rPr lang="en-US" dirty="0" err="1"/>
              <a:t>Geosites</a:t>
            </a:r>
            <a:r>
              <a:rPr lang="en-US" dirty="0"/>
              <a:t>, [online] 48(2 supplement), pp.810–819. doi:https://doi.org/10.30892/gtg.482spl15-1081.</a:t>
            </a:r>
          </a:p>
          <a:p>
            <a:pPr marL="0">
              <a:spcBef>
                <a:spcPts val="0"/>
              </a:spcBef>
            </a:pPr>
            <a:r>
              <a:rPr lang="en-US" dirty="0"/>
              <a:t>Ana Rita Gonçalves, Diego Costa Pinto, Saleh </a:t>
            </a:r>
            <a:r>
              <a:rPr lang="en-US" dirty="0" err="1"/>
              <a:t>Shuqair</a:t>
            </a:r>
            <a:r>
              <a:rPr lang="en-US" dirty="0"/>
              <a:t>, Mattila, A. and Anel </a:t>
            </a:r>
            <a:r>
              <a:rPr lang="en-US" dirty="0" err="1"/>
              <a:t>Imanbay</a:t>
            </a:r>
            <a:r>
              <a:rPr lang="en-US" dirty="0"/>
              <a:t> (2024). The paradox of immersive artificial intelligence (AI) in luxury hospitality: how immersive AI shapes consumer differentiation and luxury value. International journal of contemporary hospitality management, 36(11). doi:https://doi.org/10.1108/ijchm-11-2023-1689.</a:t>
            </a:r>
          </a:p>
          <a:p>
            <a:pPr marL="0">
              <a:spcBef>
                <a:spcPts val="0"/>
              </a:spcBef>
            </a:pPr>
            <a:r>
              <a:rPr lang="en-US" dirty="0" err="1"/>
              <a:t>Ananeva</a:t>
            </a:r>
            <a:r>
              <a:rPr lang="en-US" dirty="0"/>
              <a:t>, D. (2019). Artificial Intelligence as Disruptive Innovation in the Hotel Industry : Finnish Boutique and Lifestyle Hotels Perspective. lauda.ulapland.fi. [online] Available at: https://lauda.ulapland.fi/handle/10024/63932.</a:t>
            </a:r>
          </a:p>
          <a:p>
            <a:pPr marL="0">
              <a:spcBef>
                <a:spcPts val="0"/>
              </a:spcBef>
            </a:pPr>
            <a:r>
              <a:rPr lang="en-US" dirty="0" err="1"/>
              <a:t>Bagadiya</a:t>
            </a:r>
            <a:r>
              <a:rPr lang="en-US" dirty="0"/>
              <a:t>, D. and Kathiriya, K. (2024). The Future of Hotel (A Symbiosis of Automation and Human Interaction.). [online] Available at: https://www.theseus.fi/handle/10024/861876.</a:t>
            </a:r>
          </a:p>
          <a:p>
            <a:pPr marL="0">
              <a:spcBef>
                <a:spcPts val="0"/>
              </a:spcBef>
            </a:pPr>
            <a:r>
              <a:rPr lang="en-US" dirty="0" err="1"/>
              <a:t>Buhalis</a:t>
            </a:r>
            <a:r>
              <a:rPr lang="en-US" dirty="0"/>
              <a:t>, D. and </a:t>
            </a:r>
            <a:r>
              <a:rPr lang="en-US" dirty="0" err="1"/>
              <a:t>Moldavska</a:t>
            </a:r>
            <a:r>
              <a:rPr lang="en-US" dirty="0"/>
              <a:t>, I. (2021). Voice assistants in hospitality: using artificial intelligence for customer service. Journal of Hospitality and Tourism Technology, [online] 13(3), pp.386–403. Available at: https://www.emerald.com/insight/content/doi/10.1108/JHTT-03-2021-0104/full/html.</a:t>
            </a:r>
          </a:p>
          <a:p>
            <a:pPr marL="0">
              <a:spcBef>
                <a:spcPts val="0"/>
              </a:spcBef>
            </a:pPr>
            <a:r>
              <a:rPr lang="en-US" dirty="0" err="1"/>
              <a:t>Elmohandes</a:t>
            </a:r>
            <a:r>
              <a:rPr lang="en-US" dirty="0"/>
              <a:t>, N. and </a:t>
            </a:r>
            <a:r>
              <a:rPr lang="en-US" dirty="0" err="1"/>
              <a:t>Marghany</a:t>
            </a:r>
            <a:r>
              <a:rPr lang="en-US" dirty="0"/>
              <a:t>, M. (2023). Effective or ineffective? Using ChatGPT for staffing in the hospitality industry. European Journal of Tourism Research, 36, pp.3617–3617. doi:https://doi.org/10.54055/ejtr.v36i.3286.</a:t>
            </a:r>
          </a:p>
          <a:p>
            <a:pPr marL="0">
              <a:spcBef>
                <a:spcPts val="0"/>
              </a:spcBef>
            </a:pPr>
            <a:r>
              <a:rPr lang="en-US" dirty="0" err="1"/>
              <a:t>Filieri</a:t>
            </a:r>
            <a:r>
              <a:rPr lang="en-US" dirty="0"/>
              <a:t>, R., Lin, Z., Li, Y., Lu, X. and Yang, X. (2022). Customer Emotions in Service Robot Encounters: A Hybrid Machine-Human Intelligence Approach. Journal of Service Research, 25(4), p.109467052211039. doi:https://doi.org/10.1177/10946705221103937.</a:t>
            </a:r>
          </a:p>
          <a:p>
            <a:pPr marL="0">
              <a:spcBef>
                <a:spcPts val="0"/>
              </a:spcBef>
            </a:pPr>
            <a:r>
              <a:rPr lang="en-US" dirty="0"/>
              <a:t>Grazzini, L., </a:t>
            </a:r>
            <a:r>
              <a:rPr lang="en-US" dirty="0" err="1"/>
              <a:t>Viglia</a:t>
            </a:r>
            <a:r>
              <a:rPr lang="en-US" dirty="0"/>
              <a:t>, G. and Nunan, D. (2023). Dashed expectations in service experiences. Effects of robots human-likeness on customers’ responses. European Journal of Marketing, 57(4). doi:https://doi.org/10.1108/ejm-03-2021-0220.</a:t>
            </a:r>
          </a:p>
          <a:p>
            <a:pPr marL="0">
              <a:spcBef>
                <a:spcPts val="0"/>
              </a:spcBef>
            </a:pPr>
            <a:r>
              <a:rPr lang="en-US" dirty="0"/>
              <a:t>Gupta, S., Modgil, S., Lee, C.-K., Cho, M. and Park, Y. (2022). Artificial intelligence enabled robots for stay experience in the hospitality industry in a smart city. Industrial Management &amp; Data Systems, 122(10). doi:https://doi.org/10.1108/imds-10-2021-0621.</a:t>
            </a:r>
          </a:p>
          <a:p>
            <a:pPr marL="0">
              <a:spcBef>
                <a:spcPts val="0"/>
              </a:spcBef>
            </a:pPr>
            <a:r>
              <a:rPr lang="en-US" dirty="0"/>
              <a:t>Huang, M.H. and Rust, R.T. (2018). Artificial Intelligence in Service. Journal of Service Research, [online] 21(2), pp.155–172. doi:https://doi.org/10.1177/1094670517752459.</a:t>
            </a:r>
          </a:p>
          <a:p>
            <a:pPr marL="0">
              <a:spcBef>
                <a:spcPts val="0"/>
              </a:spcBef>
            </a:pPr>
            <a:r>
              <a:rPr lang="en-US" dirty="0"/>
              <a:t>Hussein Al-shami, S.A., Mamun, A.A., Ahmed, E.M. and Rashid, N. (2021). Artificial intelligent towards hotels’ competitive advantage. An exploratory study from the UAE. foresight, ahead-of-print(ahead-of-print). doi:https://doi.org/10.1108/fs-01-2021-0014.</a:t>
            </a:r>
          </a:p>
          <a:p>
            <a:pPr marL="0">
              <a:spcBef>
                <a:spcPts val="0"/>
              </a:spcBef>
            </a:pPr>
            <a:r>
              <a:rPr lang="en-US" dirty="0"/>
              <a:t>Jabeen, F., Al Zaidi, S. and Al Dhaheri, M.H. (2021). Automation and Artificial Intelligence in Hospitality and Tourism. Tourism Review, 77(4). doi:https://doi.org/10.1108/tr-09-2019-0360.</a:t>
            </a:r>
          </a:p>
          <a:p>
            <a:pPr marL="0">
              <a:spcBef>
                <a:spcPts val="0"/>
              </a:spcBef>
            </a:pPr>
            <a:r>
              <a:rPr lang="en-US" dirty="0"/>
              <a:t>Khaled, G. and Alena, F. (2021). INDUSTRY 4.0 AND HUMAN RESOURCE MANAGEMENT IN THE HOTEL BUSINESS. Human Progress, [online] 7(2), p.1. Available at: https://cyberleninka.ru/article/n/industry-4-0-and-human-resource-management-in-the-hotel-business.</a:t>
            </a:r>
          </a:p>
          <a:p>
            <a:pPr marL="0">
              <a:spcBef>
                <a:spcPts val="0"/>
              </a:spcBef>
            </a:pPr>
            <a:r>
              <a:rPr lang="en-US" dirty="0"/>
              <a:t>Khoa, D.T., </a:t>
            </a:r>
            <a:r>
              <a:rPr lang="en-US" dirty="0" err="1"/>
              <a:t>Gip</a:t>
            </a:r>
            <a:r>
              <a:rPr lang="en-US" dirty="0"/>
              <a:t>, H.Q., </a:t>
            </a:r>
            <a:r>
              <a:rPr lang="en-US" dirty="0" err="1"/>
              <a:t>Guchait</a:t>
            </a:r>
            <a:r>
              <a:rPr lang="en-US" dirty="0"/>
              <a:t>, P. and Wang, C.-Y. (2022). Competition or collaboration for human–robot relationship: a critical reflection on future </a:t>
            </a:r>
            <a:r>
              <a:rPr lang="en-US" dirty="0" err="1"/>
              <a:t>cobotics</a:t>
            </a:r>
            <a:r>
              <a:rPr lang="en-US" dirty="0"/>
              <a:t> in hospitality. International Journal of Contemporary Hospitality Management, 35(6). doi:https://doi.org/10.1108/ijchm-04-2022-0434.</a:t>
            </a:r>
          </a:p>
          <a:p>
            <a:pPr marL="0">
              <a:spcBef>
                <a:spcPts val="0"/>
              </a:spcBef>
            </a:pPr>
            <a:r>
              <a:rPr lang="en-US" dirty="0"/>
              <a:t>Li, M., Yin, D., Qiu, H. and Bai, B. (2021). Examining the effects of AI contactless services on customer psychological safety, perceived value, and hospitality service quality during the COVID‐19 pandemic. Journal of Hospitality Marketing &amp; Management, 31(1), pp.1–25. doi:https://doi.org/10.1080/19368623.2021.1934932.</a:t>
            </a:r>
          </a:p>
          <a:p>
            <a:pPr marL="0">
              <a:spcBef>
                <a:spcPts val="0"/>
              </a:spcBef>
            </a:pPr>
            <a:endParaRPr lang="en-GB" dirty="0"/>
          </a:p>
        </p:txBody>
      </p:sp>
    </p:spTree>
    <p:extLst>
      <p:ext uri="{BB962C8B-B14F-4D97-AF65-F5344CB8AC3E}">
        <p14:creationId xmlns:p14="http://schemas.microsoft.com/office/powerpoint/2010/main" val="52534870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32</TotalTime>
  <Words>1684</Words>
  <Application>Microsoft Office PowerPoint</Application>
  <PresentationFormat>Widescreen</PresentationFormat>
  <Paragraphs>50</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Rockwell</vt:lpstr>
      <vt:lpstr>Times New Roman</vt:lpstr>
      <vt:lpstr>Gallery</vt:lpstr>
      <vt:lpstr>Contemporary Themes in the Hotel and Hospitality Sector </vt:lpstr>
      <vt:lpstr>Artificial Intelligence and Human Collaboration in the Hotel and Hospitality Sector: A Case Study of The Z Hotel Group</vt:lpstr>
      <vt:lpstr>Introduction  </vt:lpstr>
      <vt:lpstr>Conclusion </vt:lpstr>
      <vt:lpstr>Recommendations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Badrul Jamal (2126642)</cp:lastModifiedBy>
  <cp:revision>3</cp:revision>
  <dcterms:created xsi:type="dcterms:W3CDTF">2025-10-30T07:27:11Z</dcterms:created>
  <dcterms:modified xsi:type="dcterms:W3CDTF">2026-03-02T08:55:50Z</dcterms:modified>
</cp:coreProperties>
</file>