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6" r:id="rId2"/>
    <p:sldId id="489" r:id="rId3"/>
    <p:sldId id="490" r:id="rId4"/>
    <p:sldId id="386" r:id="rId5"/>
    <p:sldId id="387" r:id="rId6"/>
    <p:sldId id="390" r:id="rId7"/>
    <p:sldId id="389" r:id="rId8"/>
    <p:sldId id="500" r:id="rId9"/>
    <p:sldId id="501" r:id="rId10"/>
    <p:sldId id="378" r:id="rId11"/>
    <p:sldId id="382" r:id="rId12"/>
    <p:sldId id="260" r:id="rId13"/>
    <p:sldId id="502" r:id="rId14"/>
    <p:sldId id="504" r:id="rId15"/>
    <p:sldId id="505" r:id="rId16"/>
    <p:sldId id="275" r:id="rId17"/>
    <p:sldId id="482" r:id="rId18"/>
    <p:sldId id="487" r:id="rId19"/>
    <p:sldId id="481" r:id="rId20"/>
    <p:sldId id="494" r:id="rId21"/>
    <p:sldId id="495" r:id="rId22"/>
    <p:sldId id="388" r:id="rId23"/>
    <p:sldId id="496" r:id="rId24"/>
    <p:sldId id="310" r:id="rId25"/>
    <p:sldId id="295" r:id="rId26"/>
    <p:sldId id="257" r:id="rId27"/>
    <p:sldId id="318" r:id="rId28"/>
    <p:sldId id="269" r:id="rId29"/>
    <p:sldId id="488" r:id="rId30"/>
    <p:sldId id="452" r:id="rId31"/>
    <p:sldId id="497" r:id="rId32"/>
    <p:sldId id="258" r:id="rId33"/>
    <p:sldId id="337" r:id="rId34"/>
    <p:sldId id="345" r:id="rId35"/>
    <p:sldId id="400" r:id="rId36"/>
    <p:sldId id="404" r:id="rId37"/>
    <p:sldId id="391" r:id="rId38"/>
    <p:sldId id="348" r:id="rId39"/>
    <p:sldId id="330" r:id="rId40"/>
    <p:sldId id="499" r:id="rId41"/>
    <p:sldId id="261"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5118" autoAdjust="0"/>
  </p:normalViewPr>
  <p:slideViewPr>
    <p:cSldViewPr snapToGrid="0">
      <p:cViewPr varScale="1">
        <p:scale>
          <a:sx n="88" d="100"/>
          <a:sy n="88" d="100"/>
        </p:scale>
        <p:origin x="69" y="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082CC9-5364-44A9-BAEE-5FA4273FDCA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BB811EC-396D-4CE5-A189-5B67C5E0FE12}">
      <dgm:prSet/>
      <dgm:spPr/>
      <dgm:t>
        <a:bodyPr/>
        <a:lstStyle/>
        <a:p>
          <a:r>
            <a:rPr lang="en-GB"/>
            <a:t>Children (Always)</a:t>
          </a:r>
          <a:endParaRPr lang="en-US"/>
        </a:p>
      </dgm:t>
    </dgm:pt>
    <dgm:pt modelId="{8AA1059E-D7CF-4561-B7E4-B63DFA025511}" type="parTrans" cxnId="{B68E191E-C2EE-4104-BA23-9C401E28BA75}">
      <dgm:prSet/>
      <dgm:spPr/>
      <dgm:t>
        <a:bodyPr/>
        <a:lstStyle/>
        <a:p>
          <a:endParaRPr lang="en-US"/>
        </a:p>
      </dgm:t>
    </dgm:pt>
    <dgm:pt modelId="{B0FAA25D-7A25-4752-92E3-F2681E3C7710}" type="sibTrans" cxnId="{B68E191E-C2EE-4104-BA23-9C401E28BA75}">
      <dgm:prSet/>
      <dgm:spPr/>
      <dgm:t>
        <a:bodyPr/>
        <a:lstStyle/>
        <a:p>
          <a:endParaRPr lang="en-US"/>
        </a:p>
      </dgm:t>
    </dgm:pt>
    <dgm:pt modelId="{B917FF64-C599-435D-A99E-BAD6F5CCBBF2}">
      <dgm:prSet/>
      <dgm:spPr/>
      <dgm:t>
        <a:bodyPr/>
        <a:lstStyle/>
        <a:p>
          <a:r>
            <a:rPr lang="en-GB"/>
            <a:t>and</a:t>
          </a:r>
          <a:endParaRPr lang="en-US"/>
        </a:p>
      </dgm:t>
    </dgm:pt>
    <dgm:pt modelId="{F5777542-873F-4D0D-A9DA-65B6A55A5930}" type="parTrans" cxnId="{17FC91D5-2FFD-4AA1-BFC2-077E9F042307}">
      <dgm:prSet/>
      <dgm:spPr/>
      <dgm:t>
        <a:bodyPr/>
        <a:lstStyle/>
        <a:p>
          <a:endParaRPr lang="en-US"/>
        </a:p>
      </dgm:t>
    </dgm:pt>
    <dgm:pt modelId="{8BD760E4-02A9-4D14-B072-0249BF63F37E}" type="sibTrans" cxnId="{17FC91D5-2FFD-4AA1-BFC2-077E9F042307}">
      <dgm:prSet/>
      <dgm:spPr/>
      <dgm:t>
        <a:bodyPr/>
        <a:lstStyle/>
        <a:p>
          <a:endParaRPr lang="en-US"/>
        </a:p>
      </dgm:t>
    </dgm:pt>
    <dgm:pt modelId="{A5DBFAE5-4AA1-48C8-918A-915351EABF67}">
      <dgm:prSet/>
      <dgm:spPr/>
      <dgm:t>
        <a:bodyPr/>
        <a:lstStyle/>
        <a:p>
          <a:r>
            <a:rPr lang="en-GB" dirty="0"/>
            <a:t>Some adults </a:t>
          </a:r>
          <a:endParaRPr lang="en-US" dirty="0"/>
        </a:p>
      </dgm:t>
    </dgm:pt>
    <dgm:pt modelId="{C7826208-D52A-467A-A86C-1DB23BAD3125}" type="parTrans" cxnId="{9A6D2060-F2C0-47E1-9D81-390536FE73E3}">
      <dgm:prSet/>
      <dgm:spPr/>
      <dgm:t>
        <a:bodyPr/>
        <a:lstStyle/>
        <a:p>
          <a:endParaRPr lang="en-US"/>
        </a:p>
      </dgm:t>
    </dgm:pt>
    <dgm:pt modelId="{0FFFD8D9-46BC-4318-BA14-361B3E536988}" type="sibTrans" cxnId="{9A6D2060-F2C0-47E1-9D81-390536FE73E3}">
      <dgm:prSet/>
      <dgm:spPr/>
      <dgm:t>
        <a:bodyPr/>
        <a:lstStyle/>
        <a:p>
          <a:endParaRPr lang="en-US"/>
        </a:p>
      </dgm:t>
    </dgm:pt>
    <dgm:pt modelId="{3D8E8A06-3BE4-47D0-A1AD-CC7E964A75B5}" type="pres">
      <dgm:prSet presAssocID="{F1082CC9-5364-44A9-BAEE-5FA4273FDCA9}" presName="linear" presStyleCnt="0">
        <dgm:presLayoutVars>
          <dgm:animLvl val="lvl"/>
          <dgm:resizeHandles val="exact"/>
        </dgm:presLayoutVars>
      </dgm:prSet>
      <dgm:spPr/>
    </dgm:pt>
    <dgm:pt modelId="{8D0398A3-8C0C-404C-8736-AB5D27F0962F}" type="pres">
      <dgm:prSet presAssocID="{7BB811EC-396D-4CE5-A189-5B67C5E0FE12}" presName="parentText" presStyleLbl="node1" presStyleIdx="0" presStyleCnt="3">
        <dgm:presLayoutVars>
          <dgm:chMax val="0"/>
          <dgm:bulletEnabled val="1"/>
        </dgm:presLayoutVars>
      </dgm:prSet>
      <dgm:spPr/>
    </dgm:pt>
    <dgm:pt modelId="{BFC846F9-391D-4757-BE70-7E9E7CC252AC}" type="pres">
      <dgm:prSet presAssocID="{B0FAA25D-7A25-4752-92E3-F2681E3C7710}" presName="spacer" presStyleCnt="0"/>
      <dgm:spPr/>
    </dgm:pt>
    <dgm:pt modelId="{C3E4B007-A1C6-4E8A-B60D-2ED7781C6536}" type="pres">
      <dgm:prSet presAssocID="{B917FF64-C599-435D-A99E-BAD6F5CCBBF2}" presName="parentText" presStyleLbl="node1" presStyleIdx="1" presStyleCnt="3">
        <dgm:presLayoutVars>
          <dgm:chMax val="0"/>
          <dgm:bulletEnabled val="1"/>
        </dgm:presLayoutVars>
      </dgm:prSet>
      <dgm:spPr/>
    </dgm:pt>
    <dgm:pt modelId="{01CED67C-F6CC-437F-B20C-54F821091A73}" type="pres">
      <dgm:prSet presAssocID="{8BD760E4-02A9-4D14-B072-0249BF63F37E}" presName="spacer" presStyleCnt="0"/>
      <dgm:spPr/>
    </dgm:pt>
    <dgm:pt modelId="{D5236D14-0801-4267-A380-3299509204B5}" type="pres">
      <dgm:prSet presAssocID="{A5DBFAE5-4AA1-48C8-918A-915351EABF67}" presName="parentText" presStyleLbl="node1" presStyleIdx="2" presStyleCnt="3">
        <dgm:presLayoutVars>
          <dgm:chMax val="0"/>
          <dgm:bulletEnabled val="1"/>
        </dgm:presLayoutVars>
      </dgm:prSet>
      <dgm:spPr/>
    </dgm:pt>
  </dgm:ptLst>
  <dgm:cxnLst>
    <dgm:cxn modelId="{AF58920F-B799-4E08-84EC-42CDF0379A2A}" type="presOf" srcId="{B917FF64-C599-435D-A99E-BAD6F5CCBBF2}" destId="{C3E4B007-A1C6-4E8A-B60D-2ED7781C6536}" srcOrd="0" destOrd="0" presId="urn:microsoft.com/office/officeart/2005/8/layout/vList2"/>
    <dgm:cxn modelId="{B68E191E-C2EE-4104-BA23-9C401E28BA75}" srcId="{F1082CC9-5364-44A9-BAEE-5FA4273FDCA9}" destId="{7BB811EC-396D-4CE5-A189-5B67C5E0FE12}" srcOrd="0" destOrd="0" parTransId="{8AA1059E-D7CF-4561-B7E4-B63DFA025511}" sibTransId="{B0FAA25D-7A25-4752-92E3-F2681E3C7710}"/>
    <dgm:cxn modelId="{9A6D2060-F2C0-47E1-9D81-390536FE73E3}" srcId="{F1082CC9-5364-44A9-BAEE-5FA4273FDCA9}" destId="{A5DBFAE5-4AA1-48C8-918A-915351EABF67}" srcOrd="2" destOrd="0" parTransId="{C7826208-D52A-467A-A86C-1DB23BAD3125}" sibTransId="{0FFFD8D9-46BC-4318-BA14-361B3E536988}"/>
    <dgm:cxn modelId="{3ADA9E56-E039-4903-AA37-0F98832BC1C6}" type="presOf" srcId="{A5DBFAE5-4AA1-48C8-918A-915351EABF67}" destId="{D5236D14-0801-4267-A380-3299509204B5}" srcOrd="0" destOrd="0" presId="urn:microsoft.com/office/officeart/2005/8/layout/vList2"/>
    <dgm:cxn modelId="{7682BC86-45D3-41E7-A7EF-7F12C933908A}" type="presOf" srcId="{F1082CC9-5364-44A9-BAEE-5FA4273FDCA9}" destId="{3D8E8A06-3BE4-47D0-A1AD-CC7E964A75B5}" srcOrd="0" destOrd="0" presId="urn:microsoft.com/office/officeart/2005/8/layout/vList2"/>
    <dgm:cxn modelId="{17FC91D5-2FFD-4AA1-BFC2-077E9F042307}" srcId="{F1082CC9-5364-44A9-BAEE-5FA4273FDCA9}" destId="{B917FF64-C599-435D-A99E-BAD6F5CCBBF2}" srcOrd="1" destOrd="0" parTransId="{F5777542-873F-4D0D-A9DA-65B6A55A5930}" sibTransId="{8BD760E4-02A9-4D14-B072-0249BF63F37E}"/>
    <dgm:cxn modelId="{398B71E9-0A43-42C6-9FAE-99B6562139BB}" type="presOf" srcId="{7BB811EC-396D-4CE5-A189-5B67C5E0FE12}" destId="{8D0398A3-8C0C-404C-8736-AB5D27F0962F}" srcOrd="0" destOrd="0" presId="urn:microsoft.com/office/officeart/2005/8/layout/vList2"/>
    <dgm:cxn modelId="{56E0FD09-9627-440A-B228-FACC2E9EA776}" type="presParOf" srcId="{3D8E8A06-3BE4-47D0-A1AD-CC7E964A75B5}" destId="{8D0398A3-8C0C-404C-8736-AB5D27F0962F}" srcOrd="0" destOrd="0" presId="urn:microsoft.com/office/officeart/2005/8/layout/vList2"/>
    <dgm:cxn modelId="{A9D9C373-6A7A-4C5B-B2E0-DDC45176B9E4}" type="presParOf" srcId="{3D8E8A06-3BE4-47D0-A1AD-CC7E964A75B5}" destId="{BFC846F9-391D-4757-BE70-7E9E7CC252AC}" srcOrd="1" destOrd="0" presId="urn:microsoft.com/office/officeart/2005/8/layout/vList2"/>
    <dgm:cxn modelId="{BE321C58-AAC5-48A0-A179-A92E6E2252F0}" type="presParOf" srcId="{3D8E8A06-3BE4-47D0-A1AD-CC7E964A75B5}" destId="{C3E4B007-A1C6-4E8A-B60D-2ED7781C6536}" srcOrd="2" destOrd="0" presId="urn:microsoft.com/office/officeart/2005/8/layout/vList2"/>
    <dgm:cxn modelId="{F6713224-56D8-4D00-A1E8-2E6D32087D07}" type="presParOf" srcId="{3D8E8A06-3BE4-47D0-A1AD-CC7E964A75B5}" destId="{01CED67C-F6CC-437F-B20C-54F821091A73}" srcOrd="3" destOrd="0" presId="urn:microsoft.com/office/officeart/2005/8/layout/vList2"/>
    <dgm:cxn modelId="{870734DE-B934-481D-8F26-D3A26A86FBCA}" type="presParOf" srcId="{3D8E8A06-3BE4-47D0-A1AD-CC7E964A75B5}" destId="{D5236D14-0801-4267-A380-3299509204B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0398A3-8C0C-404C-8736-AB5D27F0962F}">
      <dsp:nvSpPr>
        <dsp:cNvPr id="0" name=""/>
        <dsp:cNvSpPr/>
      </dsp:nvSpPr>
      <dsp:spPr>
        <a:xfrm>
          <a:off x="0" y="343178"/>
          <a:ext cx="6263640" cy="14870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a:t>Children (Always)</a:t>
          </a:r>
          <a:endParaRPr lang="en-US" sz="6200" kern="1200"/>
        </a:p>
      </dsp:txBody>
      <dsp:txXfrm>
        <a:off x="72593" y="415771"/>
        <a:ext cx="6118454" cy="1341884"/>
      </dsp:txXfrm>
    </dsp:sp>
    <dsp:sp modelId="{C3E4B007-A1C6-4E8A-B60D-2ED7781C6536}">
      <dsp:nvSpPr>
        <dsp:cNvPr id="0" name=""/>
        <dsp:cNvSpPr/>
      </dsp:nvSpPr>
      <dsp:spPr>
        <a:xfrm>
          <a:off x="0" y="2008808"/>
          <a:ext cx="6263640" cy="148707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a:t>and</a:t>
          </a:r>
          <a:endParaRPr lang="en-US" sz="6200" kern="1200"/>
        </a:p>
      </dsp:txBody>
      <dsp:txXfrm>
        <a:off x="72593" y="2081401"/>
        <a:ext cx="6118454" cy="1341884"/>
      </dsp:txXfrm>
    </dsp:sp>
    <dsp:sp modelId="{D5236D14-0801-4267-A380-3299509204B5}">
      <dsp:nvSpPr>
        <dsp:cNvPr id="0" name=""/>
        <dsp:cNvSpPr/>
      </dsp:nvSpPr>
      <dsp:spPr>
        <a:xfrm>
          <a:off x="0" y="3674438"/>
          <a:ext cx="6263640" cy="14870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dirty="0"/>
            <a:t>Some adults </a:t>
          </a:r>
          <a:endParaRPr lang="en-US" sz="6200" kern="1200" dirty="0"/>
        </a:p>
      </dsp:txBody>
      <dsp:txXfrm>
        <a:off x="72593" y="3747031"/>
        <a:ext cx="6118454" cy="134188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C7365A-49B3-40E1-A9D4-8EFCBD32D6E8}" type="datetimeFigureOut">
              <a:rPr lang="en-GB" smtClean="0"/>
              <a:t>13/02/2026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BCC5B7-9140-4273-86ED-F472F35CF7A6}" type="slidenum">
              <a:rPr lang="en-GB" smtClean="0"/>
              <a:t>‹#›</a:t>
            </a:fld>
            <a:endParaRPr lang="en-GB"/>
          </a:p>
        </p:txBody>
      </p:sp>
    </p:spTree>
    <p:extLst>
      <p:ext uri="{BB962C8B-B14F-4D97-AF65-F5344CB8AC3E}">
        <p14:creationId xmlns:p14="http://schemas.microsoft.com/office/powerpoint/2010/main" val="1292990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panish.law/aviation_accident_statistics.html" TargetMode="External"/><Relationship Id="rId2" Type="http://schemas.openxmlformats.org/officeDocument/2006/relationships/slide" Target="../slides/slide2.xml"/><Relationship Id="rId1" Type="http://schemas.openxmlformats.org/officeDocument/2006/relationships/notesMaster" Target="../notesMasters/notesMaster1.xml"/><Relationship Id="rId4" Type="http://schemas.openxmlformats.org/officeDocument/2006/relationships/hyperlink" Target="https://www.brake.org.uk/get-involved/take-action/mybrake/knowledge-centre/uk-road-safety"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nature.com/articles/s41599-018-0094-8"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www.cps.gov.uk/mersey-cheshire/news/teenager-jailed-killing-three-children-dance-class-and-trying-kill-ten"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bbc.co.uk/news/articles/c99v90813j5o"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commonslibrary.parliament.uk/policing-response-to-the-2024-summer-riots/"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journals.sagepub.com/doi/full/10.1177/0269758021993339#:~:text=The%20ideal%20victim%20(Christie%2C%201986,(see%20Collins%2C%202004)."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ucl.ac.uk/news/2017/jul/fear-crime-contagious-even-low-crime-communities"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ethnicity-facts-figures.service.gov.uk/crime-justice-and-the-law/crime-and-reoffending/fear-of-crime/latest" TargetMode="External"/><Relationship Id="rId2" Type="http://schemas.openxmlformats.org/officeDocument/2006/relationships/slide" Target="../slides/slide20.xml"/><Relationship Id="rId1" Type="http://schemas.openxmlformats.org/officeDocument/2006/relationships/notesMaster" Target="../notesMasters/notesMaster1.xml"/><Relationship Id="rId4" Type="http://schemas.openxmlformats.org/officeDocument/2006/relationships/hyperlink" Target="https://www.ons.gov.uk/peoplepopulationandcommunity/crimeandjustice/articles/publicperceptionsofcrimeinenglandandwales/yearendingmarch2016#worry-about-crime"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independent.ie/irish-news/im-shocked-this-is-still-happening-mum-of-teen-rape-victim-who-died-by-suicide-after-being-forced-to-hold-up-underwear-in-court-37546428.html" TargetMode="External"/><Relationship Id="rId2" Type="http://schemas.openxmlformats.org/officeDocument/2006/relationships/slide" Target="../slides/slide32.xml"/><Relationship Id="rId1" Type="http://schemas.openxmlformats.org/officeDocument/2006/relationships/notesMaster" Target="../notesMasters/notesMaster1.xml"/><Relationship Id="rId4" Type="http://schemas.openxmlformats.org/officeDocument/2006/relationships/hyperlink" Target="https://www.cps.gov.uk/legal-guidance/safeguarding-children-victims-and-witnesses"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Aviation and Plane Crash Statistics | Updated 2024</a:t>
            </a:r>
            <a:endParaRPr lang="en-GB" dirty="0"/>
          </a:p>
          <a:p>
            <a:r>
              <a:rPr lang="en-GB" dirty="0">
                <a:hlinkClick r:id="rId4"/>
              </a:rPr>
              <a:t>UK collision and casualty statistics | Brake</a:t>
            </a:r>
            <a:endParaRPr lang="en-GB" dirty="0"/>
          </a:p>
        </p:txBody>
      </p:sp>
      <p:sp>
        <p:nvSpPr>
          <p:cNvPr id="4" name="Slide Number Placeholder 3"/>
          <p:cNvSpPr>
            <a:spLocks noGrp="1"/>
          </p:cNvSpPr>
          <p:nvPr>
            <p:ph type="sldNum" sz="quarter" idx="5"/>
          </p:nvPr>
        </p:nvSpPr>
        <p:spPr/>
        <p:txBody>
          <a:bodyPr/>
          <a:lstStyle/>
          <a:p>
            <a:fld id="{37BCC5B7-9140-4273-86ED-F472F35CF7A6}" type="slidenum">
              <a:rPr lang="en-GB" smtClean="0"/>
              <a:t>2</a:t>
            </a:fld>
            <a:endParaRPr lang="en-GB"/>
          </a:p>
        </p:txBody>
      </p:sp>
    </p:spTree>
    <p:extLst>
      <p:ext uri="{BB962C8B-B14F-4D97-AF65-F5344CB8AC3E}">
        <p14:creationId xmlns:p14="http://schemas.microsoft.com/office/powerpoint/2010/main" val="25726076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Davies et al 2017 Victims, Crime &amp; Society SAGE publication, LA</a:t>
            </a:r>
          </a:p>
        </p:txBody>
      </p:sp>
      <p:sp>
        <p:nvSpPr>
          <p:cNvPr id="4" name="Slide Number Placeholder 3"/>
          <p:cNvSpPr>
            <a:spLocks noGrp="1"/>
          </p:cNvSpPr>
          <p:nvPr>
            <p:ph type="sldNum" sz="quarter" idx="5"/>
          </p:nvPr>
        </p:nvSpPr>
        <p:spPr/>
        <p:txBody>
          <a:bodyPr/>
          <a:lstStyle/>
          <a:p>
            <a:fld id="{37BCC5B7-9140-4273-86ED-F472F35CF7A6}" type="slidenum">
              <a:rPr lang="en-GB" smtClean="0"/>
              <a:t>5</a:t>
            </a:fld>
            <a:endParaRPr lang="en-GB"/>
          </a:p>
        </p:txBody>
      </p:sp>
    </p:spTree>
    <p:extLst>
      <p:ext uri="{BB962C8B-B14F-4D97-AF65-F5344CB8AC3E}">
        <p14:creationId xmlns:p14="http://schemas.microsoft.com/office/powerpoint/2010/main" val="17205779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Wilma McCann, Emily Jackson, Irene Richardson, Patricia Atkinson, Jayne MacDonald, Jean Jordan, Yvonne Pearson, Helen </a:t>
            </a:r>
            <a:r>
              <a:rPr lang="en-GB" sz="1200" b="0" i="0" kern="1200" dirty="0" err="1">
                <a:solidFill>
                  <a:schemeClr val="tx1"/>
                </a:solidFill>
                <a:effectLst/>
                <a:latin typeface="+mn-lt"/>
                <a:ea typeface="+mn-ea"/>
                <a:cs typeface="+mn-cs"/>
              </a:rPr>
              <a:t>Rytka</a:t>
            </a:r>
            <a:r>
              <a:rPr lang="en-GB" sz="1200" b="0" i="0" kern="1200" dirty="0">
                <a:solidFill>
                  <a:schemeClr val="tx1"/>
                </a:solidFill>
                <a:effectLst/>
                <a:latin typeface="+mn-lt"/>
                <a:ea typeface="+mn-ea"/>
                <a:cs typeface="+mn-cs"/>
              </a:rPr>
              <a:t>, Vera Millward, Josephine Whitaker, Barbara Leach, Marguerite Walls, Jacqueline Hill.</a:t>
            </a:r>
            <a:endParaRPr lang="en-GB" b="1" dirty="0"/>
          </a:p>
        </p:txBody>
      </p:sp>
      <p:sp>
        <p:nvSpPr>
          <p:cNvPr id="4" name="Slide Number Placeholder 3"/>
          <p:cNvSpPr>
            <a:spLocks noGrp="1"/>
          </p:cNvSpPr>
          <p:nvPr>
            <p:ph type="sldNum" sz="quarter" idx="5"/>
          </p:nvPr>
        </p:nvSpPr>
        <p:spPr/>
        <p:txBody>
          <a:bodyPr/>
          <a:lstStyle/>
          <a:p>
            <a:fld id="{C090C504-3D39-4748-80C6-A2BA6118D22B}" type="slidenum">
              <a:rPr lang="en-GB" smtClean="0"/>
              <a:t>8</a:t>
            </a:fld>
            <a:endParaRPr lang="en-GB"/>
          </a:p>
        </p:txBody>
      </p:sp>
    </p:spTree>
    <p:extLst>
      <p:ext uri="{BB962C8B-B14F-4D97-AF65-F5344CB8AC3E}">
        <p14:creationId xmlns:p14="http://schemas.microsoft.com/office/powerpoint/2010/main" val="17143117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90C504-3D39-4748-80C6-A2BA6118D22B}" type="slidenum">
              <a:rPr lang="en-GB" smtClean="0"/>
              <a:t>12</a:t>
            </a:fld>
            <a:endParaRPr lang="en-GB"/>
          </a:p>
        </p:txBody>
      </p:sp>
    </p:spTree>
    <p:extLst>
      <p:ext uri="{BB962C8B-B14F-4D97-AF65-F5344CB8AC3E}">
        <p14:creationId xmlns:p14="http://schemas.microsoft.com/office/powerpoint/2010/main" val="3845277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Fear of crime: the impact of different distributions of victimisation | Humanities and Social Sciences Communications</a:t>
            </a:r>
            <a:endParaRPr lang="en-GB" dirty="0"/>
          </a:p>
          <a:p>
            <a:r>
              <a:rPr lang="en-GB" dirty="0">
                <a:hlinkClick r:id="rId4"/>
              </a:rPr>
              <a:t>Teenager jailed for killing three children at a dance class and trying to kill ten others | The Crown Prosecution Service</a:t>
            </a:r>
            <a:endParaRPr lang="en-GB" dirty="0"/>
          </a:p>
        </p:txBody>
      </p:sp>
      <p:sp>
        <p:nvSpPr>
          <p:cNvPr id="4" name="Slide Number Placeholder 3"/>
          <p:cNvSpPr>
            <a:spLocks noGrp="1"/>
          </p:cNvSpPr>
          <p:nvPr>
            <p:ph type="sldNum" sz="quarter" idx="5"/>
          </p:nvPr>
        </p:nvSpPr>
        <p:spPr/>
        <p:txBody>
          <a:bodyPr/>
          <a:lstStyle/>
          <a:p>
            <a:fld id="{37BCC5B7-9140-4273-86ED-F472F35CF7A6}" type="slidenum">
              <a:rPr lang="en-GB" smtClean="0"/>
              <a:t>13</a:t>
            </a:fld>
            <a:endParaRPr lang="en-GB"/>
          </a:p>
        </p:txBody>
      </p:sp>
    </p:spTree>
    <p:extLst>
      <p:ext uri="{BB962C8B-B14F-4D97-AF65-F5344CB8AC3E}">
        <p14:creationId xmlns:p14="http://schemas.microsoft.com/office/powerpoint/2010/main" val="29358876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Southport riot: How a LinkedIn post helped spark unrest - BBC tracks its spread - BBC News</a:t>
            </a:r>
            <a:endParaRPr lang="en-GB" dirty="0"/>
          </a:p>
          <a:p>
            <a:r>
              <a:rPr lang="en-GB" dirty="0">
                <a:hlinkClick r:id="rId4"/>
              </a:rPr>
              <a:t>Policing response to the 2024 summer riots</a:t>
            </a:r>
            <a:endParaRPr lang="en-GB" dirty="0"/>
          </a:p>
        </p:txBody>
      </p:sp>
      <p:sp>
        <p:nvSpPr>
          <p:cNvPr id="4" name="Slide Number Placeholder 3"/>
          <p:cNvSpPr>
            <a:spLocks noGrp="1"/>
          </p:cNvSpPr>
          <p:nvPr>
            <p:ph type="sldNum" sz="quarter" idx="5"/>
          </p:nvPr>
        </p:nvSpPr>
        <p:spPr/>
        <p:txBody>
          <a:bodyPr/>
          <a:lstStyle/>
          <a:p>
            <a:fld id="{37BCC5B7-9140-4273-86ED-F472F35CF7A6}" type="slidenum">
              <a:rPr lang="en-GB" smtClean="0"/>
              <a:t>15</a:t>
            </a:fld>
            <a:endParaRPr lang="en-GB"/>
          </a:p>
        </p:txBody>
      </p:sp>
    </p:spTree>
    <p:extLst>
      <p:ext uri="{BB962C8B-B14F-4D97-AF65-F5344CB8AC3E}">
        <p14:creationId xmlns:p14="http://schemas.microsoft.com/office/powerpoint/2010/main" val="2839187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ideal victim: A critical race theory (CRT) approach - Lisa J Long, 2021 (sagepub.com)</a:t>
            </a:r>
            <a:endParaRPr lang="en-GB" dirty="0"/>
          </a:p>
          <a:p>
            <a:endParaRPr lang="en-GB" dirty="0"/>
          </a:p>
          <a:p>
            <a:r>
              <a:rPr lang="en-GB" dirty="0"/>
              <a:t>Christie 1986</a:t>
            </a:r>
          </a:p>
        </p:txBody>
      </p:sp>
      <p:sp>
        <p:nvSpPr>
          <p:cNvPr id="4" name="Slide Number Placeholder 3"/>
          <p:cNvSpPr>
            <a:spLocks noGrp="1"/>
          </p:cNvSpPr>
          <p:nvPr>
            <p:ph type="sldNum" sz="quarter" idx="5"/>
          </p:nvPr>
        </p:nvSpPr>
        <p:spPr/>
        <p:txBody>
          <a:bodyPr/>
          <a:lstStyle/>
          <a:p>
            <a:fld id="{37BCC5B7-9140-4273-86ED-F472F35CF7A6}" type="slidenum">
              <a:rPr lang="en-GB" smtClean="0"/>
              <a:t>16</a:t>
            </a:fld>
            <a:endParaRPr lang="en-GB"/>
          </a:p>
        </p:txBody>
      </p:sp>
    </p:spTree>
    <p:extLst>
      <p:ext uri="{BB962C8B-B14F-4D97-AF65-F5344CB8AC3E}">
        <p14:creationId xmlns:p14="http://schemas.microsoft.com/office/powerpoint/2010/main" val="40792083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https://www.ucl.ac.uk/news/2017/jul/fear-crime-contagious-even-low-crime-communities</a:t>
            </a:r>
            <a:endParaRPr lang="en-US" dirty="0"/>
          </a:p>
          <a:p>
            <a:r>
              <a:rPr lang="en-US" dirty="0"/>
              <a:t>https://www.ethnicity-facts-figures.service.gov.uk/crime-justice-and-the-law/crime-and-reoffending/fear-of-crime/latest</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17</a:t>
            </a:fld>
            <a:endParaRPr lang="en-GB"/>
          </a:p>
        </p:txBody>
      </p:sp>
    </p:spTree>
    <p:extLst>
      <p:ext uri="{BB962C8B-B14F-4D97-AF65-F5344CB8AC3E}">
        <p14:creationId xmlns:p14="http://schemas.microsoft.com/office/powerpoint/2010/main" val="12411462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A3A3A"/>
                </a:solidFill>
                <a:effectLst/>
                <a:latin typeface="rubik"/>
              </a:rPr>
              <a:t> Taylor, R. B. and Hale, M. (1986). "Testing Alternative Models of Fear of Crime". The Journal of Criminal Law, Criminology and Police Science, 77, 1, 151-189</a:t>
            </a:r>
            <a:endParaRPr lang="en-GB" dirty="0"/>
          </a:p>
        </p:txBody>
      </p:sp>
      <p:sp>
        <p:nvSpPr>
          <p:cNvPr id="4" name="Slide Number Placeholder 3"/>
          <p:cNvSpPr>
            <a:spLocks noGrp="1"/>
          </p:cNvSpPr>
          <p:nvPr>
            <p:ph type="sldNum" sz="quarter" idx="5"/>
          </p:nvPr>
        </p:nvSpPr>
        <p:spPr/>
        <p:txBody>
          <a:bodyPr/>
          <a:lstStyle/>
          <a:p>
            <a:fld id="{37BCC5B7-9140-4273-86ED-F472F35CF7A6}" type="slidenum">
              <a:rPr lang="en-GB" smtClean="0"/>
              <a:t>19</a:t>
            </a:fld>
            <a:endParaRPr lang="en-GB"/>
          </a:p>
        </p:txBody>
      </p:sp>
    </p:spTree>
    <p:extLst>
      <p:ext uri="{BB962C8B-B14F-4D97-AF65-F5344CB8AC3E}">
        <p14:creationId xmlns:p14="http://schemas.microsoft.com/office/powerpoint/2010/main" val="8526891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Fear of crime - GOV.UK Ethnicity facts and figures (ethnicity-facts-figures.service.gov.uk)</a:t>
            </a:r>
            <a:endParaRPr lang="en-GB" dirty="0"/>
          </a:p>
          <a:p>
            <a:r>
              <a:rPr lang="en-GB" dirty="0">
                <a:hlinkClick r:id="rId4"/>
              </a:rPr>
              <a:t>Public perceptions of crime in England and Wales - Office for National Statistics</a:t>
            </a:r>
            <a:endParaRPr lang="en-GB" dirty="0"/>
          </a:p>
        </p:txBody>
      </p:sp>
      <p:sp>
        <p:nvSpPr>
          <p:cNvPr id="4" name="Slide Number Placeholder 3"/>
          <p:cNvSpPr>
            <a:spLocks noGrp="1"/>
          </p:cNvSpPr>
          <p:nvPr>
            <p:ph type="sldNum" sz="quarter" idx="5"/>
          </p:nvPr>
        </p:nvSpPr>
        <p:spPr/>
        <p:txBody>
          <a:bodyPr/>
          <a:lstStyle/>
          <a:p>
            <a:fld id="{37BCC5B7-9140-4273-86ED-F472F35CF7A6}" type="slidenum">
              <a:rPr lang="en-GB" smtClean="0"/>
              <a:t>20</a:t>
            </a:fld>
            <a:endParaRPr lang="en-GB"/>
          </a:p>
        </p:txBody>
      </p:sp>
    </p:spTree>
    <p:extLst>
      <p:ext uri="{BB962C8B-B14F-4D97-AF65-F5344CB8AC3E}">
        <p14:creationId xmlns:p14="http://schemas.microsoft.com/office/powerpoint/2010/main" val="20198941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Many of us that fear vulnerability because somewhere in our lives, we’ve been hurt before. Weather it be a heart break, a rejection or a criticism. It made us aware of ourselves and we consciously avoid the possibility of being vulnerable again by dodging situations that could cause us the same pain, embarrassment or sense of rejection again.</a:t>
            </a:r>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24</a:t>
            </a:fld>
            <a:endParaRPr lang="en-GB" dirty="0"/>
          </a:p>
        </p:txBody>
      </p:sp>
    </p:spTree>
    <p:extLst>
      <p:ext uri="{BB962C8B-B14F-4D97-AF65-F5344CB8AC3E}">
        <p14:creationId xmlns:p14="http://schemas.microsoft.com/office/powerpoint/2010/main" val="21447265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atermark.silverchair.com/400414.pdf?token=AQECAHi208BE49Ooan9kkhW_Ercy7Dm3ZL_9Cf3qfKAc485ysgAAAlgwggJUBgkqhkiG9w0BBwagggJFMIICQQIBADCCAjoGCSqGSIb3DQEHATAeBglghkgBZQMEAS4wEQQMCqt92hHi2vwxsLBXAgEQgIICC6vxtXxSi-RF7BJ_t5k7zXCSZ29R8kZu1qYpKHECQzK1OtTl91AF6A2N2jSMySuP-y_h-hDvXSlS0B0pnq2_uG46N4dlZixPeAzm4fD4iroJMXaetAfaR4nsUIi6o3QUze6hnuS5NVsq2ghIw2MWm1GD0ENqObFldcaKUdpxWVbpYJxCVwLAoiHKIoaC110-pl4FkxS8_kyQY0iXDBnqo7yOq5t4WyC3mbsGPnReqBhDm-Trv44R1zh7YpSVNXR8eGVa9HxhxZ1TImxF40UvV8KRS6EDMDqb4S5X0pzhdlSBwFLz1-oYeoniKj7sDTme2fnLKuDrpze1Bw2C60DHxtghUMSpt1whJ7D_GCkmqEeMUBEIbr16SsMorjAtdryDGXs1lI6dLbl8WbwuNG3MIzfuABR5XN0UeOb6JhRG-erHXSmoSEWd8uCxvMdKkhlztTpcOmZFFSqUk41gXoi095xg4UWhE_kRhVVLftz1eagILuDZ2hYNbokeTzy5fNDeigxIXfNWtcQjyYa4w4i876xyO0C1cJNmApSKsH-gjLe1ltqEetPTvlAUKF_8D9CErynhZ-qIIB3oSuoyhECb3EBLi0XP2d2Qim3KJc6lneGJv5b9mLhfQtcH22DpPLE9NFIbOvMOw68Y2TMmxAIt_JfZyYzRRRbzX_uCebhD17EbKDOKiW1JGXDEAaY</a:t>
            </a:r>
          </a:p>
        </p:txBody>
      </p:sp>
      <p:sp>
        <p:nvSpPr>
          <p:cNvPr id="4" name="Slide Number Placeholder 3"/>
          <p:cNvSpPr>
            <a:spLocks noGrp="1"/>
          </p:cNvSpPr>
          <p:nvPr>
            <p:ph type="sldNum" sz="quarter" idx="5"/>
          </p:nvPr>
        </p:nvSpPr>
        <p:spPr/>
        <p:txBody>
          <a:bodyPr/>
          <a:lstStyle/>
          <a:p>
            <a:fld id="{0B567636-85B6-4AF6-A680-E36E5590A85C}" type="slidenum">
              <a:rPr lang="en-GB" smtClean="0"/>
              <a:pPr/>
              <a:t>25</a:t>
            </a:fld>
            <a:endParaRPr lang="en-GB" dirty="0"/>
          </a:p>
        </p:txBody>
      </p:sp>
    </p:spTree>
    <p:extLst>
      <p:ext uri="{BB962C8B-B14F-4D97-AF65-F5344CB8AC3E}">
        <p14:creationId xmlns:p14="http://schemas.microsoft.com/office/powerpoint/2010/main" val="24565867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Unborn babies as seen as victims. Arrested June 2019 for the death of the  unborn baby. </a:t>
            </a:r>
          </a:p>
          <a:p>
            <a:r>
              <a:rPr lang="en-GB" dirty="0"/>
              <a:t>Alabama – no abortions even if there has been rape or incest. </a:t>
            </a:r>
          </a:p>
          <a:p>
            <a:r>
              <a:rPr lang="en-GB" dirty="0"/>
              <a:t>‘Stand you ground’ state so you can use force in protecting yourself. </a:t>
            </a:r>
          </a:p>
          <a:p>
            <a:r>
              <a:rPr lang="en-GB" dirty="0"/>
              <a:t>https://www.theguardian.com/us-news/2019/jun/27/alabama-pregnant-woman-shot-manslaughter-charge-marshae-jones</a:t>
            </a:r>
          </a:p>
          <a:p>
            <a:endParaRPr lang="en-GB" dirty="0"/>
          </a:p>
          <a:p>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27</a:t>
            </a:fld>
            <a:endParaRPr lang="en-GB"/>
          </a:p>
        </p:txBody>
      </p:sp>
    </p:spTree>
    <p:extLst>
      <p:ext uri="{BB962C8B-B14F-4D97-AF65-F5344CB8AC3E}">
        <p14:creationId xmlns:p14="http://schemas.microsoft.com/office/powerpoint/2010/main" val="337355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28</a:t>
            </a:fld>
            <a:endParaRPr lang="en-GB" dirty="0"/>
          </a:p>
        </p:txBody>
      </p:sp>
    </p:spTree>
    <p:extLst>
      <p:ext uri="{BB962C8B-B14F-4D97-AF65-F5344CB8AC3E}">
        <p14:creationId xmlns:p14="http://schemas.microsoft.com/office/powerpoint/2010/main" val="20836162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'I'm shocked this is still happening' - Mum of teen rape victim who died by suicide after being forced to hold up underwear in court - Independent.ie</a:t>
            </a:r>
            <a:endParaRPr lang="en-GB" dirty="0"/>
          </a:p>
          <a:p>
            <a:endParaRPr lang="en-GB" dirty="0"/>
          </a:p>
          <a:p>
            <a:r>
              <a:rPr lang="en-GB" dirty="0">
                <a:hlinkClick r:id="rId4"/>
              </a:rPr>
              <a:t>Safeguarding Children as Victims and Witnesses | The Crown Prosecution Service (cps.gov.uk)</a:t>
            </a:r>
            <a:endParaRPr lang="en-GB" dirty="0"/>
          </a:p>
        </p:txBody>
      </p:sp>
      <p:sp>
        <p:nvSpPr>
          <p:cNvPr id="4" name="Slide Number Placeholder 3"/>
          <p:cNvSpPr>
            <a:spLocks noGrp="1"/>
          </p:cNvSpPr>
          <p:nvPr>
            <p:ph type="sldNum" sz="quarter" idx="5"/>
          </p:nvPr>
        </p:nvSpPr>
        <p:spPr/>
        <p:txBody>
          <a:bodyPr/>
          <a:lstStyle/>
          <a:p>
            <a:fld id="{37BCC5B7-9140-4273-86ED-F472F35CF7A6}" type="slidenum">
              <a:rPr lang="en-GB" smtClean="0"/>
              <a:t>32</a:t>
            </a:fld>
            <a:endParaRPr lang="en-GB"/>
          </a:p>
        </p:txBody>
      </p:sp>
    </p:spTree>
    <p:extLst>
      <p:ext uri="{BB962C8B-B14F-4D97-AF65-F5344CB8AC3E}">
        <p14:creationId xmlns:p14="http://schemas.microsoft.com/office/powerpoint/2010/main" val="40018195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https://gov.wales/review-evidence-socio-economic-disadvantage-and-inequalities-outcome-summary-html</a:t>
            </a:r>
          </a:p>
        </p:txBody>
      </p:sp>
      <p:sp>
        <p:nvSpPr>
          <p:cNvPr id="4" name="Slide Number Placeholder 3"/>
          <p:cNvSpPr>
            <a:spLocks noGrp="1"/>
          </p:cNvSpPr>
          <p:nvPr>
            <p:ph type="sldNum" sz="quarter" idx="5"/>
          </p:nvPr>
        </p:nvSpPr>
        <p:spPr/>
        <p:txBody>
          <a:bodyPr/>
          <a:lstStyle/>
          <a:p>
            <a:fld id="{1821AD4F-4F0F-4A71-AF65-2582CC23EF52}" type="slidenum">
              <a:rPr lang="en-GB" smtClean="0"/>
              <a:t>35</a:t>
            </a:fld>
            <a:endParaRPr lang="en-GB"/>
          </a:p>
        </p:txBody>
      </p:sp>
    </p:spTree>
    <p:extLst>
      <p:ext uri="{BB962C8B-B14F-4D97-AF65-F5344CB8AC3E}">
        <p14:creationId xmlns:p14="http://schemas.microsoft.com/office/powerpoint/2010/main" val="15601500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t>38</a:t>
            </a:r>
            <a:r>
              <a:rPr lang="en-GB" sz="1000" baseline="0" dirty="0"/>
              <a:t> years old Frankie was 18 years old.</a:t>
            </a:r>
          </a:p>
          <a:p>
            <a:r>
              <a:rPr lang="en-GB" sz="1000" baseline="0" dirty="0"/>
              <a:t>Brought the pet rabbit to calm Frankie down.</a:t>
            </a:r>
            <a:endParaRPr lang="en-GB" sz="1000"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39</a:t>
            </a:fld>
            <a:endParaRPr lang="en-GB"/>
          </a:p>
        </p:txBody>
      </p:sp>
    </p:spTree>
    <p:extLst>
      <p:ext uri="{BB962C8B-B14F-4D97-AF65-F5344CB8AC3E}">
        <p14:creationId xmlns:p14="http://schemas.microsoft.com/office/powerpoint/2010/main" val="28432152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0395C-2FCE-9E60-F54D-B3FB1DA4FC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CE503CE-7E93-E337-82D5-D8EB6EBB7D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D9C1165-4436-CC7E-8A99-A4214F9BDA2F}"/>
              </a:ext>
            </a:extLst>
          </p:cNvPr>
          <p:cNvSpPr>
            <a:spLocks noGrp="1"/>
          </p:cNvSpPr>
          <p:nvPr>
            <p:ph type="dt" sz="half" idx="10"/>
          </p:nvPr>
        </p:nvSpPr>
        <p:spPr/>
        <p:txBody>
          <a:bodyPr/>
          <a:lstStyle/>
          <a:p>
            <a:fld id="{FE61D7B9-3936-4F4E-9D66-92242D26AFA8}" type="datetimeFigureOut">
              <a:rPr lang="en-GB" smtClean="0"/>
              <a:t>13/02/2026</a:t>
            </a:fld>
            <a:endParaRPr lang="en-GB"/>
          </a:p>
        </p:txBody>
      </p:sp>
      <p:sp>
        <p:nvSpPr>
          <p:cNvPr id="5" name="Footer Placeholder 4">
            <a:extLst>
              <a:ext uri="{FF2B5EF4-FFF2-40B4-BE49-F238E27FC236}">
                <a16:creationId xmlns:a16="http://schemas.microsoft.com/office/drawing/2014/main" id="{66686574-759E-3F31-A5E1-FE2EFD9244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01DF83-0BFC-FA44-D5FC-90D4118FE1B6}"/>
              </a:ext>
            </a:extLst>
          </p:cNvPr>
          <p:cNvSpPr>
            <a:spLocks noGrp="1"/>
          </p:cNvSpPr>
          <p:nvPr>
            <p:ph type="sldNum" sz="quarter" idx="12"/>
          </p:nvPr>
        </p:nvSpPr>
        <p:spPr/>
        <p:txBody>
          <a:bodyPr/>
          <a:lstStyle/>
          <a:p>
            <a:fld id="{083FA5B0-DBAC-416F-8A96-B0449D819ECE}" type="slidenum">
              <a:rPr lang="en-GB" smtClean="0"/>
              <a:t>‹#›</a:t>
            </a:fld>
            <a:endParaRPr lang="en-GB"/>
          </a:p>
        </p:txBody>
      </p:sp>
    </p:spTree>
    <p:extLst>
      <p:ext uri="{BB962C8B-B14F-4D97-AF65-F5344CB8AC3E}">
        <p14:creationId xmlns:p14="http://schemas.microsoft.com/office/powerpoint/2010/main" val="39794564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841F5-AA24-2C2A-42CB-9C102A3A2D3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F6CFEB-69E5-F3EA-F0C1-68DF4FB0414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60702E-4E11-3EC6-164D-F826BEAA3775}"/>
              </a:ext>
            </a:extLst>
          </p:cNvPr>
          <p:cNvSpPr>
            <a:spLocks noGrp="1"/>
          </p:cNvSpPr>
          <p:nvPr>
            <p:ph type="dt" sz="half" idx="10"/>
          </p:nvPr>
        </p:nvSpPr>
        <p:spPr/>
        <p:txBody>
          <a:bodyPr/>
          <a:lstStyle/>
          <a:p>
            <a:fld id="{FE61D7B9-3936-4F4E-9D66-92242D26AFA8}" type="datetimeFigureOut">
              <a:rPr lang="en-GB" smtClean="0"/>
              <a:t>13/02/2026</a:t>
            </a:fld>
            <a:endParaRPr lang="en-GB"/>
          </a:p>
        </p:txBody>
      </p:sp>
      <p:sp>
        <p:nvSpPr>
          <p:cNvPr id="5" name="Footer Placeholder 4">
            <a:extLst>
              <a:ext uri="{FF2B5EF4-FFF2-40B4-BE49-F238E27FC236}">
                <a16:creationId xmlns:a16="http://schemas.microsoft.com/office/drawing/2014/main" id="{7C322853-20E2-C1D7-82E3-EBFD5F022E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4A88DB-FB1A-C68F-2FF3-78D5422430EC}"/>
              </a:ext>
            </a:extLst>
          </p:cNvPr>
          <p:cNvSpPr>
            <a:spLocks noGrp="1"/>
          </p:cNvSpPr>
          <p:nvPr>
            <p:ph type="sldNum" sz="quarter" idx="12"/>
          </p:nvPr>
        </p:nvSpPr>
        <p:spPr/>
        <p:txBody>
          <a:bodyPr/>
          <a:lstStyle/>
          <a:p>
            <a:fld id="{083FA5B0-DBAC-416F-8A96-B0449D819ECE}" type="slidenum">
              <a:rPr lang="en-GB" smtClean="0"/>
              <a:t>‹#›</a:t>
            </a:fld>
            <a:endParaRPr lang="en-GB"/>
          </a:p>
        </p:txBody>
      </p:sp>
    </p:spTree>
    <p:extLst>
      <p:ext uri="{BB962C8B-B14F-4D97-AF65-F5344CB8AC3E}">
        <p14:creationId xmlns:p14="http://schemas.microsoft.com/office/powerpoint/2010/main" val="1040221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E7F63-1881-8B13-C143-1CE094DB88C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6B61A09-55A6-8BCF-A79B-2C25BF8BB6A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696B40C-2424-53E4-C756-8B43B220D5B2}"/>
              </a:ext>
            </a:extLst>
          </p:cNvPr>
          <p:cNvSpPr>
            <a:spLocks noGrp="1"/>
          </p:cNvSpPr>
          <p:nvPr>
            <p:ph type="dt" sz="half" idx="10"/>
          </p:nvPr>
        </p:nvSpPr>
        <p:spPr/>
        <p:txBody>
          <a:bodyPr/>
          <a:lstStyle/>
          <a:p>
            <a:fld id="{FE61D7B9-3936-4F4E-9D66-92242D26AFA8}" type="datetimeFigureOut">
              <a:rPr lang="en-GB" smtClean="0"/>
              <a:t>13/02/2026</a:t>
            </a:fld>
            <a:endParaRPr lang="en-GB"/>
          </a:p>
        </p:txBody>
      </p:sp>
      <p:sp>
        <p:nvSpPr>
          <p:cNvPr id="5" name="Footer Placeholder 4">
            <a:extLst>
              <a:ext uri="{FF2B5EF4-FFF2-40B4-BE49-F238E27FC236}">
                <a16:creationId xmlns:a16="http://schemas.microsoft.com/office/drawing/2014/main" id="{81FB8522-353E-0C5A-4D31-6AF528817B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6B8F44-E7CB-028C-F5C2-762461D7D079}"/>
              </a:ext>
            </a:extLst>
          </p:cNvPr>
          <p:cNvSpPr>
            <a:spLocks noGrp="1"/>
          </p:cNvSpPr>
          <p:nvPr>
            <p:ph type="sldNum" sz="quarter" idx="12"/>
          </p:nvPr>
        </p:nvSpPr>
        <p:spPr/>
        <p:txBody>
          <a:bodyPr/>
          <a:lstStyle/>
          <a:p>
            <a:fld id="{083FA5B0-DBAC-416F-8A96-B0449D819ECE}" type="slidenum">
              <a:rPr lang="en-GB" smtClean="0"/>
              <a:t>‹#›</a:t>
            </a:fld>
            <a:endParaRPr lang="en-GB"/>
          </a:p>
        </p:txBody>
      </p:sp>
    </p:spTree>
    <p:extLst>
      <p:ext uri="{BB962C8B-B14F-4D97-AF65-F5344CB8AC3E}">
        <p14:creationId xmlns:p14="http://schemas.microsoft.com/office/powerpoint/2010/main" val="30127102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45C49-4F4E-58CE-20CC-9BEB71B075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BD9B4E-7ED8-D52C-9BFD-092B074D8D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FADA415-0DFE-70D5-07B5-06DD5511A31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D5CFF4B-E03C-1D18-112B-9EC5F62840D4}"/>
              </a:ext>
            </a:extLst>
          </p:cNvPr>
          <p:cNvSpPr>
            <a:spLocks noGrp="1"/>
          </p:cNvSpPr>
          <p:nvPr>
            <p:ph type="dt" sz="half" idx="10"/>
          </p:nvPr>
        </p:nvSpPr>
        <p:spPr/>
        <p:txBody>
          <a:bodyPr/>
          <a:lstStyle/>
          <a:p>
            <a:fld id="{FE61D7B9-3936-4F4E-9D66-92242D26AFA8}" type="datetimeFigureOut">
              <a:rPr lang="en-GB" smtClean="0"/>
              <a:t>13/02/2026</a:t>
            </a:fld>
            <a:endParaRPr lang="en-GB"/>
          </a:p>
        </p:txBody>
      </p:sp>
      <p:sp>
        <p:nvSpPr>
          <p:cNvPr id="6" name="Footer Placeholder 5">
            <a:extLst>
              <a:ext uri="{FF2B5EF4-FFF2-40B4-BE49-F238E27FC236}">
                <a16:creationId xmlns:a16="http://schemas.microsoft.com/office/drawing/2014/main" id="{3E1987E7-98B9-E41D-A5EB-9200DA117E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980C2A-17B9-2264-DA73-7AC9E3061ECF}"/>
              </a:ext>
            </a:extLst>
          </p:cNvPr>
          <p:cNvSpPr>
            <a:spLocks noGrp="1"/>
          </p:cNvSpPr>
          <p:nvPr>
            <p:ph type="sldNum" sz="quarter" idx="12"/>
          </p:nvPr>
        </p:nvSpPr>
        <p:spPr/>
        <p:txBody>
          <a:bodyPr/>
          <a:lstStyle/>
          <a:p>
            <a:fld id="{083FA5B0-DBAC-416F-8A96-B0449D819ECE}" type="slidenum">
              <a:rPr lang="en-GB" smtClean="0"/>
              <a:t>‹#›</a:t>
            </a:fld>
            <a:endParaRPr lang="en-GB"/>
          </a:p>
        </p:txBody>
      </p:sp>
    </p:spTree>
    <p:extLst>
      <p:ext uri="{BB962C8B-B14F-4D97-AF65-F5344CB8AC3E}">
        <p14:creationId xmlns:p14="http://schemas.microsoft.com/office/powerpoint/2010/main" val="359974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633EC-500A-FE65-CB13-46D2CEE9C88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9C2FE6-72D0-BE26-5FFC-52F6C26748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98280D4-6FA6-FCAB-EF02-905788E016D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CA8284B-7321-A9EF-BCA2-2F24DA520E1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53F2D64-F836-E0B5-583B-08748CFABAE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DFB9E53-CB13-EA66-C1C9-AD8FD86EE298}"/>
              </a:ext>
            </a:extLst>
          </p:cNvPr>
          <p:cNvSpPr>
            <a:spLocks noGrp="1"/>
          </p:cNvSpPr>
          <p:nvPr>
            <p:ph type="dt" sz="half" idx="10"/>
          </p:nvPr>
        </p:nvSpPr>
        <p:spPr/>
        <p:txBody>
          <a:bodyPr/>
          <a:lstStyle/>
          <a:p>
            <a:fld id="{FE61D7B9-3936-4F4E-9D66-92242D26AFA8}" type="datetimeFigureOut">
              <a:rPr lang="en-GB" smtClean="0"/>
              <a:t>13/02/2026</a:t>
            </a:fld>
            <a:endParaRPr lang="en-GB"/>
          </a:p>
        </p:txBody>
      </p:sp>
      <p:sp>
        <p:nvSpPr>
          <p:cNvPr id="8" name="Footer Placeholder 7">
            <a:extLst>
              <a:ext uri="{FF2B5EF4-FFF2-40B4-BE49-F238E27FC236}">
                <a16:creationId xmlns:a16="http://schemas.microsoft.com/office/drawing/2014/main" id="{4AD47D39-0741-861C-1DED-9DE8F04A899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2E03EF-D91E-36FD-28FB-D6BB6AF87380}"/>
              </a:ext>
            </a:extLst>
          </p:cNvPr>
          <p:cNvSpPr>
            <a:spLocks noGrp="1"/>
          </p:cNvSpPr>
          <p:nvPr>
            <p:ph type="sldNum" sz="quarter" idx="12"/>
          </p:nvPr>
        </p:nvSpPr>
        <p:spPr/>
        <p:txBody>
          <a:bodyPr/>
          <a:lstStyle/>
          <a:p>
            <a:fld id="{083FA5B0-DBAC-416F-8A96-B0449D819ECE}" type="slidenum">
              <a:rPr lang="en-GB" smtClean="0"/>
              <a:t>‹#›</a:t>
            </a:fld>
            <a:endParaRPr lang="en-GB"/>
          </a:p>
        </p:txBody>
      </p:sp>
    </p:spTree>
    <p:extLst>
      <p:ext uri="{BB962C8B-B14F-4D97-AF65-F5344CB8AC3E}">
        <p14:creationId xmlns:p14="http://schemas.microsoft.com/office/powerpoint/2010/main" val="1561310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C3E3F-E340-CB3D-7E83-47D5B4CF5B7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A12BE39-41A9-4405-3B09-BDE9AD454D21}"/>
              </a:ext>
            </a:extLst>
          </p:cNvPr>
          <p:cNvSpPr>
            <a:spLocks noGrp="1"/>
          </p:cNvSpPr>
          <p:nvPr>
            <p:ph type="dt" sz="half" idx="10"/>
          </p:nvPr>
        </p:nvSpPr>
        <p:spPr/>
        <p:txBody>
          <a:bodyPr/>
          <a:lstStyle/>
          <a:p>
            <a:fld id="{FE61D7B9-3936-4F4E-9D66-92242D26AFA8}" type="datetimeFigureOut">
              <a:rPr lang="en-GB" smtClean="0"/>
              <a:t>13/02/2026</a:t>
            </a:fld>
            <a:endParaRPr lang="en-GB"/>
          </a:p>
        </p:txBody>
      </p:sp>
      <p:sp>
        <p:nvSpPr>
          <p:cNvPr id="4" name="Footer Placeholder 3">
            <a:extLst>
              <a:ext uri="{FF2B5EF4-FFF2-40B4-BE49-F238E27FC236}">
                <a16:creationId xmlns:a16="http://schemas.microsoft.com/office/drawing/2014/main" id="{2338B29D-823E-328B-81CB-127EA5F077A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1DB1029-C69A-EE52-325B-EE1EB6A27144}"/>
              </a:ext>
            </a:extLst>
          </p:cNvPr>
          <p:cNvSpPr>
            <a:spLocks noGrp="1"/>
          </p:cNvSpPr>
          <p:nvPr>
            <p:ph type="sldNum" sz="quarter" idx="12"/>
          </p:nvPr>
        </p:nvSpPr>
        <p:spPr/>
        <p:txBody>
          <a:bodyPr/>
          <a:lstStyle/>
          <a:p>
            <a:fld id="{083FA5B0-DBAC-416F-8A96-B0449D819ECE}" type="slidenum">
              <a:rPr lang="en-GB" smtClean="0"/>
              <a:t>‹#›</a:t>
            </a:fld>
            <a:endParaRPr lang="en-GB"/>
          </a:p>
        </p:txBody>
      </p:sp>
    </p:spTree>
    <p:extLst>
      <p:ext uri="{BB962C8B-B14F-4D97-AF65-F5344CB8AC3E}">
        <p14:creationId xmlns:p14="http://schemas.microsoft.com/office/powerpoint/2010/main" val="1934974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398EAB-2B82-B10C-FDEA-6B0F166AFFEC}"/>
              </a:ext>
            </a:extLst>
          </p:cNvPr>
          <p:cNvSpPr>
            <a:spLocks noGrp="1"/>
          </p:cNvSpPr>
          <p:nvPr>
            <p:ph type="dt" sz="half" idx="10"/>
          </p:nvPr>
        </p:nvSpPr>
        <p:spPr/>
        <p:txBody>
          <a:bodyPr/>
          <a:lstStyle/>
          <a:p>
            <a:fld id="{FE61D7B9-3936-4F4E-9D66-92242D26AFA8}" type="datetimeFigureOut">
              <a:rPr lang="en-GB" smtClean="0"/>
              <a:t>13/02/2026</a:t>
            </a:fld>
            <a:endParaRPr lang="en-GB"/>
          </a:p>
        </p:txBody>
      </p:sp>
      <p:sp>
        <p:nvSpPr>
          <p:cNvPr id="3" name="Footer Placeholder 2">
            <a:extLst>
              <a:ext uri="{FF2B5EF4-FFF2-40B4-BE49-F238E27FC236}">
                <a16:creationId xmlns:a16="http://schemas.microsoft.com/office/drawing/2014/main" id="{32F2AF5F-065B-48AB-1B1C-38A20B02640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F204B19-F791-6785-2D10-F06CF2CF69FE}"/>
              </a:ext>
            </a:extLst>
          </p:cNvPr>
          <p:cNvSpPr>
            <a:spLocks noGrp="1"/>
          </p:cNvSpPr>
          <p:nvPr>
            <p:ph type="sldNum" sz="quarter" idx="12"/>
          </p:nvPr>
        </p:nvSpPr>
        <p:spPr/>
        <p:txBody>
          <a:bodyPr/>
          <a:lstStyle/>
          <a:p>
            <a:fld id="{083FA5B0-DBAC-416F-8A96-B0449D819ECE}" type="slidenum">
              <a:rPr lang="en-GB" smtClean="0"/>
              <a:t>‹#›</a:t>
            </a:fld>
            <a:endParaRPr lang="en-GB"/>
          </a:p>
        </p:txBody>
      </p:sp>
    </p:spTree>
    <p:extLst>
      <p:ext uri="{BB962C8B-B14F-4D97-AF65-F5344CB8AC3E}">
        <p14:creationId xmlns:p14="http://schemas.microsoft.com/office/powerpoint/2010/main" val="3909072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C7600-19BB-0681-7595-3F9064AF6D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E01B61A-8A62-D8CE-8D45-24E7E30E4D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9A11EA5-8AE6-5FD1-9A64-16CA8B4CA9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42A973-0CDF-AE26-D2C9-24D8BD6C0ABA}"/>
              </a:ext>
            </a:extLst>
          </p:cNvPr>
          <p:cNvSpPr>
            <a:spLocks noGrp="1"/>
          </p:cNvSpPr>
          <p:nvPr>
            <p:ph type="dt" sz="half" idx="10"/>
          </p:nvPr>
        </p:nvSpPr>
        <p:spPr/>
        <p:txBody>
          <a:bodyPr/>
          <a:lstStyle/>
          <a:p>
            <a:fld id="{FE61D7B9-3936-4F4E-9D66-92242D26AFA8}" type="datetimeFigureOut">
              <a:rPr lang="en-GB" smtClean="0"/>
              <a:t>13/02/2026</a:t>
            </a:fld>
            <a:endParaRPr lang="en-GB"/>
          </a:p>
        </p:txBody>
      </p:sp>
      <p:sp>
        <p:nvSpPr>
          <p:cNvPr id="6" name="Footer Placeholder 5">
            <a:extLst>
              <a:ext uri="{FF2B5EF4-FFF2-40B4-BE49-F238E27FC236}">
                <a16:creationId xmlns:a16="http://schemas.microsoft.com/office/drawing/2014/main" id="{D997858B-036A-F588-EF25-8626CA428F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1CCE55-F222-1BA0-4AD3-0C356B4B408A}"/>
              </a:ext>
            </a:extLst>
          </p:cNvPr>
          <p:cNvSpPr>
            <a:spLocks noGrp="1"/>
          </p:cNvSpPr>
          <p:nvPr>
            <p:ph type="sldNum" sz="quarter" idx="12"/>
          </p:nvPr>
        </p:nvSpPr>
        <p:spPr/>
        <p:txBody>
          <a:bodyPr/>
          <a:lstStyle/>
          <a:p>
            <a:fld id="{083FA5B0-DBAC-416F-8A96-B0449D819ECE}" type="slidenum">
              <a:rPr lang="en-GB" smtClean="0"/>
              <a:t>‹#›</a:t>
            </a:fld>
            <a:endParaRPr lang="en-GB"/>
          </a:p>
        </p:txBody>
      </p:sp>
    </p:spTree>
    <p:extLst>
      <p:ext uri="{BB962C8B-B14F-4D97-AF65-F5344CB8AC3E}">
        <p14:creationId xmlns:p14="http://schemas.microsoft.com/office/powerpoint/2010/main" val="343730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7F5F6-34EE-F35F-17B3-0557E467A57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8EB62D-0E1F-F8C9-9773-E4850CE225D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7389AAF-667F-0019-6AAA-766CE02AF8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5ED0A8-9D90-E2EA-D213-F9E47125FE16}"/>
              </a:ext>
            </a:extLst>
          </p:cNvPr>
          <p:cNvSpPr>
            <a:spLocks noGrp="1"/>
          </p:cNvSpPr>
          <p:nvPr>
            <p:ph type="dt" sz="half" idx="10"/>
          </p:nvPr>
        </p:nvSpPr>
        <p:spPr/>
        <p:txBody>
          <a:bodyPr/>
          <a:lstStyle/>
          <a:p>
            <a:fld id="{FE61D7B9-3936-4F4E-9D66-92242D26AFA8}" type="datetimeFigureOut">
              <a:rPr lang="en-GB" smtClean="0"/>
              <a:t>13/02/2026</a:t>
            </a:fld>
            <a:endParaRPr lang="en-GB"/>
          </a:p>
        </p:txBody>
      </p:sp>
      <p:sp>
        <p:nvSpPr>
          <p:cNvPr id="6" name="Footer Placeholder 5">
            <a:extLst>
              <a:ext uri="{FF2B5EF4-FFF2-40B4-BE49-F238E27FC236}">
                <a16:creationId xmlns:a16="http://schemas.microsoft.com/office/drawing/2014/main" id="{CE8616EC-BA45-243D-C4A0-AA67B365D3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4D2A5B-66CC-63FB-C515-795AB628D058}"/>
              </a:ext>
            </a:extLst>
          </p:cNvPr>
          <p:cNvSpPr>
            <a:spLocks noGrp="1"/>
          </p:cNvSpPr>
          <p:nvPr>
            <p:ph type="sldNum" sz="quarter" idx="12"/>
          </p:nvPr>
        </p:nvSpPr>
        <p:spPr/>
        <p:txBody>
          <a:bodyPr/>
          <a:lstStyle/>
          <a:p>
            <a:fld id="{083FA5B0-DBAC-416F-8A96-B0449D819ECE}" type="slidenum">
              <a:rPr lang="en-GB" smtClean="0"/>
              <a:t>‹#›</a:t>
            </a:fld>
            <a:endParaRPr lang="en-GB"/>
          </a:p>
        </p:txBody>
      </p:sp>
    </p:spTree>
    <p:extLst>
      <p:ext uri="{BB962C8B-B14F-4D97-AF65-F5344CB8AC3E}">
        <p14:creationId xmlns:p14="http://schemas.microsoft.com/office/powerpoint/2010/main" val="368860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61313-C403-286A-87F9-83F8573737A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44F1E9-DDEA-15A8-D040-23798749F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F232B7-119B-70E7-B72A-56BA23B6AD03}"/>
              </a:ext>
            </a:extLst>
          </p:cNvPr>
          <p:cNvSpPr>
            <a:spLocks noGrp="1"/>
          </p:cNvSpPr>
          <p:nvPr>
            <p:ph type="dt" sz="half" idx="10"/>
          </p:nvPr>
        </p:nvSpPr>
        <p:spPr/>
        <p:txBody>
          <a:bodyPr/>
          <a:lstStyle/>
          <a:p>
            <a:fld id="{FE61D7B9-3936-4F4E-9D66-92242D26AFA8}" type="datetimeFigureOut">
              <a:rPr lang="en-GB" smtClean="0"/>
              <a:t>13/02/2026</a:t>
            </a:fld>
            <a:endParaRPr lang="en-GB"/>
          </a:p>
        </p:txBody>
      </p:sp>
      <p:sp>
        <p:nvSpPr>
          <p:cNvPr id="5" name="Footer Placeholder 4">
            <a:extLst>
              <a:ext uri="{FF2B5EF4-FFF2-40B4-BE49-F238E27FC236}">
                <a16:creationId xmlns:a16="http://schemas.microsoft.com/office/drawing/2014/main" id="{615FA197-A795-EF0A-CAEC-097A972650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14FE94-BECE-3A2B-895D-F30618EDFEC1}"/>
              </a:ext>
            </a:extLst>
          </p:cNvPr>
          <p:cNvSpPr>
            <a:spLocks noGrp="1"/>
          </p:cNvSpPr>
          <p:nvPr>
            <p:ph type="sldNum" sz="quarter" idx="12"/>
          </p:nvPr>
        </p:nvSpPr>
        <p:spPr/>
        <p:txBody>
          <a:bodyPr/>
          <a:lstStyle/>
          <a:p>
            <a:fld id="{083FA5B0-DBAC-416F-8A96-B0449D819ECE}" type="slidenum">
              <a:rPr lang="en-GB" smtClean="0"/>
              <a:t>‹#›</a:t>
            </a:fld>
            <a:endParaRPr lang="en-GB"/>
          </a:p>
        </p:txBody>
      </p:sp>
    </p:spTree>
    <p:extLst>
      <p:ext uri="{BB962C8B-B14F-4D97-AF65-F5344CB8AC3E}">
        <p14:creationId xmlns:p14="http://schemas.microsoft.com/office/powerpoint/2010/main" val="2545261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F7BA98-708F-0C08-A9DC-522A9D27A94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E6A905-79E6-3E8A-8B28-F2E7A0F9B85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7F5EDC-0C42-8C01-FA5E-06BC7AF4F272}"/>
              </a:ext>
            </a:extLst>
          </p:cNvPr>
          <p:cNvSpPr>
            <a:spLocks noGrp="1"/>
          </p:cNvSpPr>
          <p:nvPr>
            <p:ph type="dt" sz="half" idx="10"/>
          </p:nvPr>
        </p:nvSpPr>
        <p:spPr/>
        <p:txBody>
          <a:bodyPr/>
          <a:lstStyle/>
          <a:p>
            <a:fld id="{FE61D7B9-3936-4F4E-9D66-92242D26AFA8}" type="datetimeFigureOut">
              <a:rPr lang="en-GB" smtClean="0"/>
              <a:t>13/02/2026</a:t>
            </a:fld>
            <a:endParaRPr lang="en-GB"/>
          </a:p>
        </p:txBody>
      </p:sp>
      <p:sp>
        <p:nvSpPr>
          <p:cNvPr id="5" name="Footer Placeholder 4">
            <a:extLst>
              <a:ext uri="{FF2B5EF4-FFF2-40B4-BE49-F238E27FC236}">
                <a16:creationId xmlns:a16="http://schemas.microsoft.com/office/drawing/2014/main" id="{43BF0561-2DAE-2A9D-DA51-363A1EF056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C94E41-E93C-E2B7-8D38-A007012A82A4}"/>
              </a:ext>
            </a:extLst>
          </p:cNvPr>
          <p:cNvSpPr>
            <a:spLocks noGrp="1"/>
          </p:cNvSpPr>
          <p:nvPr>
            <p:ph type="sldNum" sz="quarter" idx="12"/>
          </p:nvPr>
        </p:nvSpPr>
        <p:spPr/>
        <p:txBody>
          <a:bodyPr/>
          <a:lstStyle/>
          <a:p>
            <a:fld id="{083FA5B0-DBAC-416F-8A96-B0449D819ECE}" type="slidenum">
              <a:rPr lang="en-GB" smtClean="0"/>
              <a:t>‹#›</a:t>
            </a:fld>
            <a:endParaRPr lang="en-GB"/>
          </a:p>
        </p:txBody>
      </p:sp>
    </p:spTree>
    <p:extLst>
      <p:ext uri="{BB962C8B-B14F-4D97-AF65-F5344CB8AC3E}">
        <p14:creationId xmlns:p14="http://schemas.microsoft.com/office/powerpoint/2010/main" val="2204301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0C29F8-48F6-D585-013B-A600CAADCE4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593DBA-6648-65B5-9DC0-2D128A2AE1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F99BCB-C38C-7EB8-A791-F26F15B79B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61D7B9-3936-4F4E-9D66-92242D26AFA8}" type="datetimeFigureOut">
              <a:rPr lang="en-GB" smtClean="0"/>
              <a:t>13/02/2026</a:t>
            </a:fld>
            <a:endParaRPr lang="en-GB"/>
          </a:p>
        </p:txBody>
      </p:sp>
      <p:sp>
        <p:nvSpPr>
          <p:cNvPr id="5" name="Footer Placeholder 4">
            <a:extLst>
              <a:ext uri="{FF2B5EF4-FFF2-40B4-BE49-F238E27FC236}">
                <a16:creationId xmlns:a16="http://schemas.microsoft.com/office/drawing/2014/main" id="{AE8484FF-B1FB-823F-EC74-1BF5B24D0E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D176FD7-1D3C-2FB3-1539-916219093C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3FA5B0-DBAC-416F-8A96-B0449D819ECE}" type="slidenum">
              <a:rPr lang="en-GB" smtClean="0"/>
              <a:t>‹#›</a:t>
            </a:fld>
            <a:endParaRPr lang="en-GB"/>
          </a:p>
        </p:txBody>
      </p:sp>
    </p:spTree>
    <p:extLst>
      <p:ext uri="{BB962C8B-B14F-4D97-AF65-F5344CB8AC3E}">
        <p14:creationId xmlns:p14="http://schemas.microsoft.com/office/powerpoint/2010/main" val="204463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bbc.co.uk/news/uk-63139443"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svg"/></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PJAgPF5FNTQ"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www.gov.uk/government/consultations/delivering-justice-for-victims-a-consultation-on-improving-victims-experiences-of-the-justice-system/delivering-justice-for-victims-a-consultation-on-improving-victims-experiences-of-the-justice-system"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www.gresham.ac.uk/watch-now/how-mental-health-law-discriminates-unfairly-against-people-mental-illnes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7219EEB-943A-2DAE-0B27-291D12CE3463}"/>
              </a:ext>
            </a:extLst>
          </p:cNvPr>
          <p:cNvPicPr>
            <a:picLocks noChangeAspect="1"/>
          </p:cNvPicPr>
          <p:nvPr/>
        </p:nvPicPr>
        <p:blipFill rotWithShape="1">
          <a:blip r:embed="rId2"/>
          <a:srcRect b="6250"/>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363AC8D7-E8E4-D95D-3FB4-301D3585B5B9}"/>
              </a:ext>
            </a:extLst>
          </p:cNvPr>
          <p:cNvSpPr>
            <a:spLocks noGrp="1"/>
          </p:cNvSpPr>
          <p:nvPr>
            <p:ph type="ctrTitle"/>
          </p:nvPr>
        </p:nvSpPr>
        <p:spPr>
          <a:xfrm>
            <a:off x="8022021" y="3231931"/>
            <a:ext cx="3852041" cy="1038853"/>
          </a:xfrm>
        </p:spPr>
        <p:txBody>
          <a:bodyPr>
            <a:normAutofit/>
          </a:bodyPr>
          <a:lstStyle/>
          <a:p>
            <a:r>
              <a:rPr lang="en-GB" sz="4000" dirty="0"/>
              <a:t>Week 3 </a:t>
            </a:r>
          </a:p>
        </p:txBody>
      </p:sp>
      <p:sp>
        <p:nvSpPr>
          <p:cNvPr id="3" name="Subtitle 2">
            <a:extLst>
              <a:ext uri="{FF2B5EF4-FFF2-40B4-BE49-F238E27FC236}">
                <a16:creationId xmlns:a16="http://schemas.microsoft.com/office/drawing/2014/main" id="{953044DF-73E5-30AE-8BED-60DA73C128BD}"/>
              </a:ext>
            </a:extLst>
          </p:cNvPr>
          <p:cNvSpPr>
            <a:spLocks noGrp="1"/>
          </p:cNvSpPr>
          <p:nvPr>
            <p:ph type="subTitle" idx="1"/>
          </p:nvPr>
        </p:nvSpPr>
        <p:spPr>
          <a:xfrm>
            <a:off x="7782910" y="4770783"/>
            <a:ext cx="4330262" cy="1510744"/>
          </a:xfrm>
        </p:spPr>
        <p:txBody>
          <a:bodyPr>
            <a:normAutofit lnSpcReduction="10000"/>
          </a:bodyPr>
          <a:lstStyle/>
          <a:p>
            <a:r>
              <a:rPr lang="en-GB" sz="2000" dirty="0"/>
              <a:t>BMCJ7005D</a:t>
            </a:r>
          </a:p>
          <a:p>
            <a:r>
              <a:rPr lang="en-GB" sz="2000" dirty="0"/>
              <a:t>Fear of crime </a:t>
            </a:r>
          </a:p>
          <a:p>
            <a:r>
              <a:rPr lang="en-GB" sz="2000" dirty="0"/>
              <a:t>Vulnerability </a:t>
            </a:r>
          </a:p>
          <a:p>
            <a:r>
              <a:rPr lang="en-GB" sz="2000" dirty="0"/>
              <a:t>Victims of crime</a:t>
            </a:r>
          </a:p>
          <a:p>
            <a:endParaRPr lang="en-GB" sz="2000" dirty="0"/>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72194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C5F60-440D-D4BF-DBDA-D98503E240CD}"/>
              </a:ext>
            </a:extLst>
          </p:cNvPr>
          <p:cNvSpPr>
            <a:spLocks noGrp="1"/>
          </p:cNvSpPr>
          <p:nvPr>
            <p:ph type="title"/>
          </p:nvPr>
        </p:nvSpPr>
        <p:spPr>
          <a:xfrm>
            <a:off x="838200" y="365126"/>
            <a:ext cx="10515600" cy="1211884"/>
          </a:xfrm>
        </p:spPr>
        <p:txBody>
          <a:bodyPr/>
          <a:lstStyle/>
          <a:p>
            <a:r>
              <a:rPr lang="en-GB" dirty="0"/>
              <a:t>Fear of Crime</a:t>
            </a:r>
          </a:p>
        </p:txBody>
      </p:sp>
      <p:sp>
        <p:nvSpPr>
          <p:cNvPr id="3" name="Content Placeholder 2">
            <a:extLst>
              <a:ext uri="{FF2B5EF4-FFF2-40B4-BE49-F238E27FC236}">
                <a16:creationId xmlns:a16="http://schemas.microsoft.com/office/drawing/2014/main" id="{881D9AF2-88A8-EEE6-77E7-165DF957090A}"/>
              </a:ext>
            </a:extLst>
          </p:cNvPr>
          <p:cNvSpPr>
            <a:spLocks noGrp="1"/>
          </p:cNvSpPr>
          <p:nvPr>
            <p:ph idx="1"/>
          </p:nvPr>
        </p:nvSpPr>
        <p:spPr/>
        <p:txBody>
          <a:bodyPr>
            <a:normAutofit/>
          </a:bodyPr>
          <a:lstStyle/>
          <a:p>
            <a:r>
              <a:rPr lang="en-GB" b="0" i="0" dirty="0">
                <a:effectLst/>
                <a:latin typeface="arial" panose="020B0604020202020204" pitchFamily="34" charset="0"/>
              </a:rPr>
              <a:t>The fear of crime refers to </a:t>
            </a:r>
            <a:r>
              <a:rPr lang="en-GB" b="1" i="0" dirty="0">
                <a:effectLst/>
                <a:latin typeface="arial" panose="020B0604020202020204" pitchFamily="34" charset="0"/>
              </a:rPr>
              <a:t>the fear of being a victim of crime as opposed to the actual probability of being a victim of crime</a:t>
            </a:r>
            <a:r>
              <a:rPr lang="en-GB" b="0" i="0" dirty="0">
                <a:effectLst/>
                <a:latin typeface="arial" panose="020B0604020202020204" pitchFamily="34" charset="0"/>
              </a:rPr>
              <a:t>. </a:t>
            </a:r>
          </a:p>
          <a:p>
            <a:pPr marL="0" indent="0">
              <a:buNone/>
            </a:pPr>
            <a:endParaRPr lang="en-GB" dirty="0">
              <a:latin typeface="arial" panose="020B0604020202020204" pitchFamily="34" charset="0"/>
            </a:endParaRPr>
          </a:p>
          <a:p>
            <a:r>
              <a:rPr lang="en-GB" sz="2000" dirty="0">
                <a:solidFill>
                  <a:srgbClr val="202124"/>
                </a:solidFill>
              </a:rPr>
              <a:t>O</a:t>
            </a:r>
            <a:r>
              <a:rPr lang="en-GB" sz="2000" i="0" dirty="0">
                <a:solidFill>
                  <a:srgbClr val="202124"/>
                </a:solidFill>
                <a:effectLst/>
              </a:rPr>
              <a:t>ne fatal accident for every 4.17 million flights</a:t>
            </a:r>
          </a:p>
          <a:p>
            <a:r>
              <a:rPr lang="en-GB" sz="2000" i="0" dirty="0">
                <a:solidFill>
                  <a:srgbClr val="000000"/>
                </a:solidFill>
                <a:effectLst/>
              </a:rPr>
              <a:t>24 million flight hours. Of these 24 million hours, 6.84 of every 100,000 flight hours yielded an airplane crash, and 1.19 of every 100,000 yielded a fatal crash. </a:t>
            </a:r>
            <a:endParaRPr lang="en-GB" sz="2000" i="0" dirty="0">
              <a:solidFill>
                <a:srgbClr val="202124"/>
              </a:solidFill>
              <a:effectLst/>
            </a:endParaRPr>
          </a:p>
          <a:p>
            <a:pPr algn="l" fontAlgn="base">
              <a:buFont typeface="Arial" panose="020B0604020202020204" pitchFamily="34" charset="0"/>
              <a:buChar char="•"/>
            </a:pPr>
            <a:r>
              <a:rPr lang="en-GB" sz="2000" i="0" dirty="0">
                <a:solidFill>
                  <a:srgbClr val="282828"/>
                </a:solidFill>
                <a:effectLst/>
              </a:rPr>
              <a:t>2023 - 1,695 people were killed in RTC UK and NI.</a:t>
            </a:r>
          </a:p>
          <a:p>
            <a:pPr algn="l" fontAlgn="base">
              <a:buFont typeface="Arial" panose="020B0604020202020204" pitchFamily="34" charset="0"/>
              <a:buChar char="•"/>
            </a:pPr>
            <a:r>
              <a:rPr lang="en-GB" sz="2000" i="0" dirty="0">
                <a:solidFill>
                  <a:srgbClr val="282828"/>
                </a:solidFill>
                <a:effectLst/>
              </a:rPr>
              <a:t>28,967 were seriously injured</a:t>
            </a:r>
          </a:p>
          <a:p>
            <a:pPr algn="l" fontAlgn="base">
              <a:buFont typeface="Arial" panose="020B0604020202020204" pitchFamily="34" charset="0"/>
              <a:buChar char="•"/>
            </a:pPr>
            <a:r>
              <a:rPr lang="en-GB" sz="2000" i="0" dirty="0">
                <a:solidFill>
                  <a:srgbClr val="202124"/>
                </a:solidFill>
                <a:effectLst/>
              </a:rPr>
              <a:t> </a:t>
            </a:r>
            <a:r>
              <a:rPr lang="en-GB" sz="2000" i="0" dirty="0">
                <a:solidFill>
                  <a:srgbClr val="1F1F1F"/>
                </a:solidFill>
                <a:effectLst/>
              </a:rPr>
              <a:t>June 2024, there were </a:t>
            </a:r>
            <a:r>
              <a:rPr lang="en-GB" sz="2000" i="0" dirty="0">
                <a:solidFill>
                  <a:srgbClr val="040C28"/>
                </a:solidFill>
                <a:effectLst/>
              </a:rPr>
              <a:t>41.7 million</a:t>
            </a:r>
            <a:r>
              <a:rPr lang="en-GB" sz="2000" i="0" dirty="0">
                <a:solidFill>
                  <a:srgbClr val="1F1F1F"/>
                </a:solidFill>
                <a:effectLst/>
              </a:rPr>
              <a:t> licensed vehicles in the UK</a:t>
            </a:r>
            <a:endParaRPr lang="en-GB" sz="2000" dirty="0"/>
          </a:p>
        </p:txBody>
      </p:sp>
      <p:pic>
        <p:nvPicPr>
          <p:cNvPr id="5" name="Picture 4" descr="Cardboard plane with pens">
            <a:extLst>
              <a:ext uri="{FF2B5EF4-FFF2-40B4-BE49-F238E27FC236}">
                <a16:creationId xmlns:a16="http://schemas.microsoft.com/office/drawing/2014/main" id="{FA6DC729-5D72-EBE7-509B-CB9FC6B33A2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97924" y="2692260"/>
            <a:ext cx="1929407" cy="1286911"/>
          </a:xfrm>
          <a:prstGeom prst="rect">
            <a:avLst/>
          </a:prstGeom>
        </p:spPr>
      </p:pic>
    </p:spTree>
    <p:extLst>
      <p:ext uri="{BB962C8B-B14F-4D97-AF65-F5344CB8AC3E}">
        <p14:creationId xmlns:p14="http://schemas.microsoft.com/office/powerpoint/2010/main" val="38165369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CCD13-DDC8-DB4E-DFD5-61F992E65AF2}"/>
              </a:ext>
            </a:extLst>
          </p:cNvPr>
          <p:cNvSpPr>
            <a:spLocks noGrp="1"/>
          </p:cNvSpPr>
          <p:nvPr>
            <p:ph type="title"/>
          </p:nvPr>
        </p:nvSpPr>
        <p:spPr>
          <a:xfrm>
            <a:off x="1245705" y="427176"/>
            <a:ext cx="8839200" cy="1534146"/>
          </a:xfrm>
        </p:spPr>
        <p:txBody>
          <a:bodyPr/>
          <a:lstStyle/>
          <a:p>
            <a:endParaRPr lang="en-GB" dirty="0"/>
          </a:p>
        </p:txBody>
      </p:sp>
      <p:sp>
        <p:nvSpPr>
          <p:cNvPr id="3" name="Content Placeholder 2">
            <a:extLst>
              <a:ext uri="{FF2B5EF4-FFF2-40B4-BE49-F238E27FC236}">
                <a16:creationId xmlns:a16="http://schemas.microsoft.com/office/drawing/2014/main" id="{70357EE1-57B1-FD32-DA34-7669043EAF60}"/>
              </a:ext>
            </a:extLst>
          </p:cNvPr>
          <p:cNvSpPr>
            <a:spLocks noGrp="1"/>
          </p:cNvSpPr>
          <p:nvPr>
            <p:ph idx="1"/>
          </p:nvPr>
        </p:nvSpPr>
        <p:spPr>
          <a:xfrm>
            <a:off x="838200" y="2398643"/>
            <a:ext cx="10515600" cy="3778320"/>
          </a:xfrm>
        </p:spPr>
        <p:txBody>
          <a:bodyPr/>
          <a:lstStyle/>
          <a:p>
            <a:r>
              <a:rPr lang="en-GB" b="0" i="0" dirty="0">
                <a:effectLst/>
                <a:latin typeface="-apple-system"/>
              </a:rPr>
              <a:t>Ferraro (1995), Fear of crime is an emotional response expressed in the form of “dread” of becoming a victim of crime or anxiety toward crime in general or toward symbols that are associated with crime. </a:t>
            </a:r>
          </a:p>
          <a:p>
            <a:r>
              <a:rPr lang="en-GB" b="0" i="0" dirty="0">
                <a:effectLst/>
                <a:latin typeface="-apple-system"/>
              </a:rPr>
              <a:t>Pain, (2000) argue that Fear of crime refers to the wide range of emotional and practical responses to crime and disorder individuals and communities may make.</a:t>
            </a:r>
            <a:endParaRPr lang="en-GB" dirty="0"/>
          </a:p>
        </p:txBody>
      </p:sp>
      <p:pic>
        <p:nvPicPr>
          <p:cNvPr id="2054" name="Picture 6" descr="Image result for fear image">
            <a:extLst>
              <a:ext uri="{FF2B5EF4-FFF2-40B4-BE49-F238E27FC236}">
                <a16:creationId xmlns:a16="http://schemas.microsoft.com/office/drawing/2014/main" id="{D53A76DC-7E9E-58CC-1B10-BCC1747B3C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52282" y="559697"/>
            <a:ext cx="4056845" cy="12425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9872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3EAAF-4A44-5F1C-644A-CE8B901F8FA4}"/>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26D18756-35D3-681E-5588-87DDE389AB6E}"/>
              </a:ext>
            </a:extLst>
          </p:cNvPr>
          <p:cNvSpPr>
            <a:spLocks noGrp="1"/>
          </p:cNvSpPr>
          <p:nvPr>
            <p:ph idx="1"/>
          </p:nvPr>
        </p:nvSpPr>
        <p:spPr/>
        <p:txBody>
          <a:bodyPr/>
          <a:lstStyle/>
          <a:p>
            <a:r>
              <a:rPr lang="en-GB" dirty="0"/>
              <a:t>Discovered late 1960’s – fear of crime</a:t>
            </a:r>
          </a:p>
          <a:p>
            <a:r>
              <a:rPr lang="en-GB" dirty="0"/>
              <a:t>Destructive force for individuals and for social cohesion</a:t>
            </a:r>
          </a:p>
          <a:p>
            <a:r>
              <a:rPr lang="en-GB" dirty="0"/>
              <a:t>S</a:t>
            </a:r>
            <a:r>
              <a:rPr lang="en-GB" i="0" dirty="0">
                <a:effectLst/>
              </a:rPr>
              <a:t>olidarity among members of a community</a:t>
            </a:r>
            <a:endParaRPr lang="en-GB" dirty="0"/>
          </a:p>
          <a:p>
            <a:r>
              <a:rPr lang="en-GB" dirty="0"/>
              <a:t>Certain social-demographic groups experience vulnerability more </a:t>
            </a:r>
          </a:p>
          <a:p>
            <a:r>
              <a:rPr lang="en-GB" dirty="0"/>
              <a:t>Can apply to fear of crime </a:t>
            </a:r>
          </a:p>
          <a:p>
            <a:r>
              <a:rPr lang="en-GB" dirty="0"/>
              <a:t>Response to fear of crime can be ‘resilient subjects’ or ‘politics of pity’</a:t>
            </a:r>
          </a:p>
          <a:p>
            <a:endParaRPr lang="en-GB" dirty="0"/>
          </a:p>
        </p:txBody>
      </p:sp>
    </p:spTree>
    <p:extLst>
      <p:ext uri="{BB962C8B-B14F-4D97-AF65-F5344CB8AC3E}">
        <p14:creationId xmlns:p14="http://schemas.microsoft.com/office/powerpoint/2010/main" val="4210943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8443E-FBCB-B0BB-F266-260F65C3341B}"/>
              </a:ext>
            </a:extLst>
          </p:cNvPr>
          <p:cNvSpPr>
            <a:spLocks noGrp="1"/>
          </p:cNvSpPr>
          <p:nvPr>
            <p:ph type="title"/>
          </p:nvPr>
        </p:nvSpPr>
        <p:spPr>
          <a:xfrm>
            <a:off x="838200" y="365125"/>
            <a:ext cx="10515600" cy="522771"/>
          </a:xfrm>
        </p:spPr>
        <p:txBody>
          <a:bodyPr>
            <a:normAutofit/>
          </a:bodyPr>
          <a:lstStyle/>
          <a:p>
            <a:r>
              <a:rPr lang="en-GB" sz="2800" dirty="0"/>
              <a:t>Measuring vulnerability and fear</a:t>
            </a:r>
          </a:p>
        </p:txBody>
      </p:sp>
      <p:sp>
        <p:nvSpPr>
          <p:cNvPr id="3" name="Content Placeholder 2">
            <a:extLst>
              <a:ext uri="{FF2B5EF4-FFF2-40B4-BE49-F238E27FC236}">
                <a16:creationId xmlns:a16="http://schemas.microsoft.com/office/drawing/2014/main" id="{88C6DE9A-4632-3CB3-06D8-97152C938117}"/>
              </a:ext>
            </a:extLst>
          </p:cNvPr>
          <p:cNvSpPr>
            <a:spLocks noGrp="1"/>
          </p:cNvSpPr>
          <p:nvPr>
            <p:ph idx="1"/>
          </p:nvPr>
        </p:nvSpPr>
        <p:spPr>
          <a:xfrm>
            <a:off x="838200" y="1272209"/>
            <a:ext cx="10515600" cy="4904754"/>
          </a:xfrm>
        </p:spPr>
        <p:txBody>
          <a:bodyPr/>
          <a:lstStyle/>
          <a:p>
            <a:r>
              <a:rPr lang="en-GB" dirty="0"/>
              <a:t>1960’s US, Commission on Law Enforcement looked at victim surveys</a:t>
            </a:r>
          </a:p>
          <a:p>
            <a:r>
              <a:rPr lang="en-GB" dirty="0"/>
              <a:t>Finding recorded by: </a:t>
            </a:r>
            <a:r>
              <a:rPr lang="en-GB" dirty="0" err="1"/>
              <a:t>Biderman</a:t>
            </a:r>
            <a:r>
              <a:rPr lang="en-GB" dirty="0"/>
              <a:t>, 1967; Ennis, 1967 and Reiss, 1967.</a:t>
            </a:r>
          </a:p>
          <a:p>
            <a:r>
              <a:rPr lang="en-GB" dirty="0"/>
              <a:t>‘Dark figure of crime’ – unrecorded stats.</a:t>
            </a:r>
          </a:p>
          <a:p>
            <a:r>
              <a:rPr lang="en-GB" dirty="0"/>
              <a:t>‘Rediscovery of victims’ – Karmen, 2013</a:t>
            </a:r>
          </a:p>
          <a:p>
            <a:r>
              <a:rPr lang="en-GB" dirty="0"/>
              <a:t>Victims become more visual.</a:t>
            </a:r>
          </a:p>
          <a:p>
            <a:r>
              <a:rPr lang="en-GB" dirty="0"/>
              <a:t>Cross over crime surveys, fear of crime and victims Davies et al (2007) VICTIMAGE </a:t>
            </a:r>
          </a:p>
          <a:p>
            <a:r>
              <a:rPr lang="en-GB" dirty="0"/>
              <a:t>However, </a:t>
            </a:r>
            <a:r>
              <a:rPr lang="en-GB" dirty="0" err="1"/>
              <a:t>Biderman</a:t>
            </a:r>
            <a:r>
              <a:rPr lang="en-GB" dirty="0"/>
              <a:t> – found pessimistic perception between the samples men/women/educated/income/age/region</a:t>
            </a:r>
          </a:p>
        </p:txBody>
      </p:sp>
    </p:spTree>
    <p:extLst>
      <p:ext uri="{BB962C8B-B14F-4D97-AF65-F5344CB8AC3E}">
        <p14:creationId xmlns:p14="http://schemas.microsoft.com/office/powerpoint/2010/main" val="11438907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99557E-D0FA-D16B-D2E0-4AD56BE500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136894-30C0-F04B-6DBC-F5943A7A252D}"/>
              </a:ext>
            </a:extLst>
          </p:cNvPr>
          <p:cNvSpPr>
            <a:spLocks noGrp="1"/>
          </p:cNvSpPr>
          <p:nvPr>
            <p:ph type="title"/>
          </p:nvPr>
        </p:nvSpPr>
        <p:spPr/>
        <p:txBody>
          <a:bodyPr/>
          <a:lstStyle/>
          <a:p>
            <a:r>
              <a:rPr lang="en-GB" dirty="0"/>
              <a:t>Victimisation Thesis</a:t>
            </a:r>
          </a:p>
        </p:txBody>
      </p:sp>
      <p:sp>
        <p:nvSpPr>
          <p:cNvPr id="3" name="Content Placeholder 2">
            <a:extLst>
              <a:ext uri="{FF2B5EF4-FFF2-40B4-BE49-F238E27FC236}">
                <a16:creationId xmlns:a16="http://schemas.microsoft.com/office/drawing/2014/main" id="{39A9CEB4-1EB5-EBEC-2360-C2A23371A396}"/>
              </a:ext>
            </a:extLst>
          </p:cNvPr>
          <p:cNvSpPr>
            <a:spLocks noGrp="1"/>
          </p:cNvSpPr>
          <p:nvPr>
            <p:ph idx="1"/>
          </p:nvPr>
        </p:nvSpPr>
        <p:spPr/>
        <p:txBody>
          <a:bodyPr/>
          <a:lstStyle/>
          <a:p>
            <a:r>
              <a:rPr lang="en-GB" dirty="0"/>
              <a:t>Relationship between fear of crime and victimisation (</a:t>
            </a:r>
            <a:r>
              <a:rPr lang="en-GB" dirty="0" err="1"/>
              <a:t>Farrall</a:t>
            </a:r>
            <a:r>
              <a:rPr lang="en-GB" dirty="0"/>
              <a:t> et al, 2009)</a:t>
            </a:r>
          </a:p>
          <a:p>
            <a:r>
              <a:rPr lang="en-GB" dirty="0"/>
              <a:t>1. individual concern comes from experience of becoming a victim</a:t>
            </a:r>
          </a:p>
          <a:p>
            <a:r>
              <a:rPr lang="en-GB" dirty="0"/>
              <a:t>2. Community's fear of criminal activity – media / citizens </a:t>
            </a:r>
          </a:p>
          <a:p>
            <a:r>
              <a:rPr lang="en-GB" dirty="0" err="1"/>
              <a:t>Farrall</a:t>
            </a:r>
            <a:r>
              <a:rPr lang="en-GB" dirty="0"/>
              <a:t> et al (2009) – </a:t>
            </a:r>
            <a:r>
              <a:rPr lang="en-GB" i="1" dirty="0"/>
              <a:t>‘this by far is the simplest model of fear; levels of fear within a community are caused by the level of criminal activity within that community’ </a:t>
            </a:r>
            <a:r>
              <a:rPr lang="en-GB" dirty="0"/>
              <a:t>= fearfulness about crime / vulnerable</a:t>
            </a:r>
            <a:endParaRPr lang="en-GB" i="1" dirty="0"/>
          </a:p>
        </p:txBody>
      </p:sp>
    </p:spTree>
    <p:extLst>
      <p:ext uri="{BB962C8B-B14F-4D97-AF65-F5344CB8AC3E}">
        <p14:creationId xmlns:p14="http://schemas.microsoft.com/office/powerpoint/2010/main" val="31423183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5B3E6-AE78-3790-41A3-732E92F77F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B28307-62E4-C096-8104-5198DA4B3337}"/>
              </a:ext>
            </a:extLst>
          </p:cNvPr>
          <p:cNvSpPr>
            <a:spLocks noGrp="1"/>
          </p:cNvSpPr>
          <p:nvPr>
            <p:ph type="title"/>
          </p:nvPr>
        </p:nvSpPr>
        <p:spPr/>
        <p:txBody>
          <a:bodyPr/>
          <a:lstStyle/>
          <a:p>
            <a:r>
              <a:rPr lang="en-GB" dirty="0"/>
              <a:t>Risk-Fear Paradox</a:t>
            </a:r>
          </a:p>
        </p:txBody>
      </p:sp>
      <p:sp>
        <p:nvSpPr>
          <p:cNvPr id="3" name="Content Placeholder 2">
            <a:extLst>
              <a:ext uri="{FF2B5EF4-FFF2-40B4-BE49-F238E27FC236}">
                <a16:creationId xmlns:a16="http://schemas.microsoft.com/office/drawing/2014/main" id="{5B88F626-767A-AC5E-D189-AE02679B4951}"/>
              </a:ext>
            </a:extLst>
          </p:cNvPr>
          <p:cNvSpPr>
            <a:spLocks noGrp="1"/>
          </p:cNvSpPr>
          <p:nvPr>
            <p:ph idx="1"/>
          </p:nvPr>
        </p:nvSpPr>
        <p:spPr/>
        <p:txBody>
          <a:bodyPr/>
          <a:lstStyle/>
          <a:p>
            <a:r>
              <a:rPr lang="en-GB" dirty="0" err="1"/>
              <a:t>Goodey</a:t>
            </a:r>
            <a:r>
              <a:rPr lang="en-GB" dirty="0"/>
              <a:t>, 1997</a:t>
            </a:r>
          </a:p>
          <a:p>
            <a:r>
              <a:rPr lang="en-GB" dirty="0"/>
              <a:t>Social-demographic groups are the one’s less likely to be victims  BUT</a:t>
            </a:r>
          </a:p>
          <a:p>
            <a:pPr marL="0" indent="0">
              <a:buNone/>
            </a:pPr>
            <a:r>
              <a:rPr lang="en-GB" dirty="0"/>
              <a:t>Report fear of crime and vulnerability more.</a:t>
            </a:r>
          </a:p>
          <a:p>
            <a:pPr marL="0" indent="0">
              <a:buNone/>
            </a:pPr>
            <a:r>
              <a:rPr lang="en-GB" dirty="0"/>
              <a:t>e.g. women / elderly fear crime / vulnerability however, avoid risky behaviours</a:t>
            </a:r>
          </a:p>
          <a:p>
            <a:pPr marL="0" indent="0">
              <a:buNone/>
            </a:pPr>
            <a:r>
              <a:rPr lang="en-GB" dirty="0"/>
              <a:t>Young men are more likely to be victims of violent crime</a:t>
            </a:r>
          </a:p>
        </p:txBody>
      </p:sp>
    </p:spTree>
    <p:extLst>
      <p:ext uri="{BB962C8B-B14F-4D97-AF65-F5344CB8AC3E}">
        <p14:creationId xmlns:p14="http://schemas.microsoft.com/office/powerpoint/2010/main" val="15008549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2 of Peter Sutcliffe's victims">
            <a:extLst>
              <a:ext uri="{FF2B5EF4-FFF2-40B4-BE49-F238E27FC236}">
                <a16:creationId xmlns:a16="http://schemas.microsoft.com/office/drawing/2014/main" id="{204AF5F1-7289-4FE1-9A3D-AB8F760C4D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506" r="1" b="4080"/>
          <a:stretch/>
        </p:blipFill>
        <p:spPr bwMode="auto">
          <a:xfrm rot="21480000">
            <a:off x="1137836" y="1046803"/>
            <a:ext cx="9916327" cy="47643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00117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7AFA3-3BEF-4121-8D93-3587A0191349}"/>
              </a:ext>
            </a:extLst>
          </p:cNvPr>
          <p:cNvSpPr>
            <a:spLocks noGrp="1"/>
          </p:cNvSpPr>
          <p:nvPr>
            <p:ph type="title"/>
          </p:nvPr>
        </p:nvSpPr>
        <p:spPr>
          <a:xfrm>
            <a:off x="1136398" y="502021"/>
            <a:ext cx="5427525" cy="728263"/>
          </a:xfrm>
        </p:spPr>
        <p:txBody>
          <a:bodyPr anchor="b">
            <a:normAutofit/>
          </a:bodyPr>
          <a:lstStyle/>
          <a:p>
            <a:r>
              <a:rPr lang="en-GB" sz="3200" dirty="0"/>
              <a:t>Peter Sutcliffe   </a:t>
            </a:r>
          </a:p>
        </p:txBody>
      </p:sp>
      <p:sp>
        <p:nvSpPr>
          <p:cNvPr id="4" name="Content Placeholder 3">
            <a:extLst>
              <a:ext uri="{FF2B5EF4-FFF2-40B4-BE49-F238E27FC236}">
                <a16:creationId xmlns:a16="http://schemas.microsoft.com/office/drawing/2014/main" id="{2F3DEC55-52D3-4283-978F-069F235C055F}"/>
              </a:ext>
            </a:extLst>
          </p:cNvPr>
          <p:cNvSpPr>
            <a:spLocks noGrp="1"/>
          </p:cNvSpPr>
          <p:nvPr>
            <p:ph idx="1"/>
          </p:nvPr>
        </p:nvSpPr>
        <p:spPr>
          <a:xfrm>
            <a:off x="532014" y="1732302"/>
            <a:ext cx="6234545" cy="3803973"/>
          </a:xfrm>
        </p:spPr>
        <p:txBody>
          <a:bodyPr anchor="t">
            <a:normAutofit/>
          </a:bodyPr>
          <a:lstStyle/>
          <a:p>
            <a:r>
              <a:rPr lang="en-GB" sz="1900" dirty="0"/>
              <a:t>English serial killer who was dubbed the </a:t>
            </a:r>
            <a:r>
              <a:rPr lang="en-GB" sz="1900" b="1" dirty="0"/>
              <a:t>Yorkshire Ripper</a:t>
            </a:r>
          </a:p>
          <a:p>
            <a:r>
              <a:rPr lang="en-GB" sz="1900" dirty="0"/>
              <a:t>Between 1975 and 1980  murdered 13 women and attempted to kill seven others</a:t>
            </a:r>
          </a:p>
          <a:p>
            <a:r>
              <a:rPr lang="en-GB" sz="1900" dirty="0"/>
              <a:t>Hammers and screwdrivers to murder his victims</a:t>
            </a:r>
          </a:p>
          <a:p>
            <a:r>
              <a:rPr lang="en-GB" sz="1900" dirty="0"/>
              <a:t>Sutcliffe had been arrested in 1969 for carrying a hammer in a red light district, and an anonymous letter sent by his friend Trevor Birdsall to try to expose him.</a:t>
            </a:r>
          </a:p>
          <a:p>
            <a:pPr>
              <a:lnSpc>
                <a:spcPct val="100000"/>
              </a:lnSpc>
              <a:spcBef>
                <a:spcPts val="0"/>
              </a:spcBef>
            </a:pPr>
            <a:r>
              <a:rPr lang="en-GB" sz="1900" dirty="0"/>
              <a:t>Reign of terror that meant no woman felt</a:t>
            </a:r>
          </a:p>
          <a:p>
            <a:pPr marL="0" indent="0">
              <a:lnSpc>
                <a:spcPct val="100000"/>
              </a:lnSpc>
              <a:spcBef>
                <a:spcPts val="0"/>
              </a:spcBef>
              <a:buNone/>
            </a:pPr>
            <a:r>
              <a:rPr lang="en-GB" sz="1900" dirty="0"/>
              <a:t> safe, police warned women not to go </a:t>
            </a:r>
          </a:p>
          <a:p>
            <a:pPr marL="0" indent="0">
              <a:lnSpc>
                <a:spcPct val="100000"/>
              </a:lnSpc>
              <a:spcBef>
                <a:spcPts val="0"/>
              </a:spcBef>
              <a:buNone/>
            </a:pPr>
            <a:r>
              <a:rPr lang="en-GB" sz="1900" dirty="0"/>
              <a:t>out alone at night.</a:t>
            </a:r>
          </a:p>
          <a:p>
            <a:pPr marL="0" indent="0">
              <a:buNone/>
            </a:pPr>
            <a:endParaRPr lang="en-GB" sz="1700" dirty="0"/>
          </a:p>
        </p:txBody>
      </p:sp>
      <p:pic>
        <p:nvPicPr>
          <p:cNvPr id="6" name="Content Placeholder 3">
            <a:extLst>
              <a:ext uri="{FF2B5EF4-FFF2-40B4-BE49-F238E27FC236}">
                <a16:creationId xmlns:a16="http://schemas.microsoft.com/office/drawing/2014/main" id="{B9E655D0-2170-46E2-97E3-A783D657AAB7}"/>
              </a:ext>
            </a:extLst>
          </p:cNvPr>
          <p:cNvPicPr>
            <a:picLocks noChangeAspect="1"/>
          </p:cNvPicPr>
          <p:nvPr/>
        </p:nvPicPr>
        <p:blipFill rotWithShape="1">
          <a:blip r:embed="rId2"/>
          <a:srcRect l="34751" r="5248" b="-2"/>
          <a:stretch/>
        </p:blipFill>
        <p:spPr>
          <a:xfrm>
            <a:off x="7047513" y="975645"/>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Tree>
    <p:extLst>
      <p:ext uri="{BB962C8B-B14F-4D97-AF65-F5344CB8AC3E}">
        <p14:creationId xmlns:p14="http://schemas.microsoft.com/office/powerpoint/2010/main" val="39896719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B332-B1AF-429E-BA1B-113C77B5A870}"/>
              </a:ext>
            </a:extLst>
          </p:cNvPr>
          <p:cNvSpPr>
            <a:spLocks noGrp="1"/>
          </p:cNvSpPr>
          <p:nvPr>
            <p:ph type="title"/>
          </p:nvPr>
        </p:nvSpPr>
        <p:spPr>
          <a:xfrm>
            <a:off x="1371599" y="294538"/>
            <a:ext cx="9895951" cy="1033669"/>
          </a:xfrm>
        </p:spPr>
        <p:txBody>
          <a:bodyPr>
            <a:normAutofit/>
          </a:bodyPr>
          <a:lstStyle/>
          <a:p>
            <a:r>
              <a:rPr lang="en-GB" sz="4000" dirty="0"/>
              <a:t>1981 – Arrest </a:t>
            </a:r>
          </a:p>
        </p:txBody>
      </p:sp>
      <p:sp>
        <p:nvSpPr>
          <p:cNvPr id="3" name="Content Placeholder 2">
            <a:extLst>
              <a:ext uri="{FF2B5EF4-FFF2-40B4-BE49-F238E27FC236}">
                <a16:creationId xmlns:a16="http://schemas.microsoft.com/office/drawing/2014/main" id="{36A9308A-60B5-44B7-A716-D6E31D476232}"/>
              </a:ext>
            </a:extLst>
          </p:cNvPr>
          <p:cNvSpPr>
            <a:spLocks noGrp="1"/>
          </p:cNvSpPr>
          <p:nvPr>
            <p:ph idx="1"/>
          </p:nvPr>
        </p:nvSpPr>
        <p:spPr>
          <a:xfrm>
            <a:off x="1371599" y="1738648"/>
            <a:ext cx="9724031" cy="4262907"/>
          </a:xfrm>
        </p:spPr>
        <p:txBody>
          <a:bodyPr anchor="ctr">
            <a:normAutofit/>
          </a:bodyPr>
          <a:lstStyle/>
          <a:p>
            <a:pPr fontAlgn="base"/>
            <a:r>
              <a:rPr lang="en-GB" sz="2400" dirty="0"/>
              <a:t>Sutcliffe was stopped with a sex worker. </a:t>
            </a:r>
          </a:p>
          <a:p>
            <a:pPr fontAlgn="base"/>
            <a:r>
              <a:rPr lang="en-GB" sz="2400" dirty="0"/>
              <a:t>Police officers found screwdrivers in the glove compartment of his vehicle</a:t>
            </a:r>
          </a:p>
          <a:p>
            <a:pPr fontAlgn="base"/>
            <a:r>
              <a:rPr lang="en-GB" sz="2400" dirty="0"/>
              <a:t>Arrest scene officers found a hammer and very large knife</a:t>
            </a:r>
          </a:p>
          <a:p>
            <a:pPr fontAlgn="base"/>
            <a:r>
              <a:rPr lang="en-GB" sz="2400" dirty="0"/>
              <a:t>Sutcliffe unexpectedly confessed, and told the police:</a:t>
            </a:r>
          </a:p>
          <a:p>
            <a:pPr fontAlgn="base"/>
            <a:r>
              <a:rPr lang="en-GB" sz="2400" i="1" dirty="0"/>
              <a:t>“It’s all right, I know what you’re leading up to. The Yorkshire Ripper. It’s me. I killed all those women.”</a:t>
            </a:r>
          </a:p>
        </p:txBody>
      </p:sp>
    </p:spTree>
    <p:extLst>
      <p:ext uri="{BB962C8B-B14F-4D97-AF65-F5344CB8AC3E}">
        <p14:creationId xmlns:p14="http://schemas.microsoft.com/office/powerpoint/2010/main" val="20627308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59CF7-E4FC-4532-B159-68EB76477E1A}"/>
              </a:ext>
            </a:extLst>
          </p:cNvPr>
          <p:cNvSpPr>
            <a:spLocks noGrp="1"/>
          </p:cNvSpPr>
          <p:nvPr>
            <p:ph type="title"/>
          </p:nvPr>
        </p:nvSpPr>
        <p:spPr>
          <a:xfrm>
            <a:off x="1285638" y="459290"/>
            <a:ext cx="9895951" cy="1033669"/>
          </a:xfrm>
        </p:spPr>
        <p:txBody>
          <a:bodyPr>
            <a:normAutofit/>
          </a:bodyPr>
          <a:lstStyle/>
          <a:p>
            <a:r>
              <a:rPr lang="en-GB" sz="3200" dirty="0"/>
              <a:t>Women are for frying bacon and for s£%*^</a:t>
            </a:r>
            <a:r>
              <a:rPr lang="en-GB" sz="3200" dirty="0" err="1"/>
              <a:t>ing</a:t>
            </a:r>
            <a:endParaRPr lang="en-GB" sz="3200" dirty="0"/>
          </a:p>
        </p:txBody>
      </p:sp>
      <p:sp>
        <p:nvSpPr>
          <p:cNvPr id="3" name="Content Placeholder 2">
            <a:extLst>
              <a:ext uri="{FF2B5EF4-FFF2-40B4-BE49-F238E27FC236}">
                <a16:creationId xmlns:a16="http://schemas.microsoft.com/office/drawing/2014/main" id="{B0D7DCB1-2CE6-4FB2-848F-49A83411FD18}"/>
              </a:ext>
            </a:extLst>
          </p:cNvPr>
          <p:cNvSpPr>
            <a:spLocks noGrp="1"/>
          </p:cNvSpPr>
          <p:nvPr>
            <p:ph idx="1"/>
          </p:nvPr>
        </p:nvSpPr>
        <p:spPr>
          <a:xfrm>
            <a:off x="914401" y="2056722"/>
            <a:ext cx="10181230" cy="3944833"/>
          </a:xfrm>
        </p:spPr>
        <p:txBody>
          <a:bodyPr anchor="ctr">
            <a:normAutofit/>
          </a:bodyPr>
          <a:lstStyle/>
          <a:p>
            <a:r>
              <a:rPr lang="en-GB" dirty="0"/>
              <a:t>In 1976, Marcella Claxton, 20, was hit over the head with a hammer near her home in Leeds; she survived and produced an accurate photofit but was discounted as a Ripper victim.</a:t>
            </a:r>
          </a:p>
          <a:p>
            <a:r>
              <a:rPr lang="en-GB" dirty="0"/>
              <a:t>Police said she must have been attacked by a black man</a:t>
            </a:r>
          </a:p>
          <a:p>
            <a:r>
              <a:rPr lang="en-GB" dirty="0"/>
              <a:t>Sutcliffe said he was just “clearing the streets”</a:t>
            </a:r>
          </a:p>
          <a:p>
            <a:r>
              <a:rPr lang="en-GB" dirty="0"/>
              <a:t>Women as temptresses, but sluts, as frigid, as nags. Women who say no, who say yes, who don’t say anything at all  – poor view of women</a:t>
            </a:r>
          </a:p>
          <a:p>
            <a:endParaRPr lang="en-GB" sz="2000" dirty="0"/>
          </a:p>
        </p:txBody>
      </p:sp>
    </p:spTree>
    <p:extLst>
      <p:ext uri="{BB962C8B-B14F-4D97-AF65-F5344CB8AC3E}">
        <p14:creationId xmlns:p14="http://schemas.microsoft.com/office/powerpoint/2010/main" val="23643285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8BF49-5DA6-457A-A77D-0D49A5C5552F}"/>
              </a:ext>
            </a:extLst>
          </p:cNvPr>
          <p:cNvSpPr>
            <a:spLocks noGrp="1"/>
          </p:cNvSpPr>
          <p:nvPr>
            <p:ph type="title"/>
          </p:nvPr>
        </p:nvSpPr>
        <p:spPr>
          <a:xfrm>
            <a:off x="1371599" y="294538"/>
            <a:ext cx="9895951" cy="1033669"/>
          </a:xfrm>
        </p:spPr>
        <p:txBody>
          <a:bodyPr>
            <a:normAutofit/>
          </a:bodyPr>
          <a:lstStyle/>
          <a:p>
            <a:r>
              <a:rPr lang="en-GB" sz="4000" dirty="0"/>
              <a:t>Institutional Sexism</a:t>
            </a:r>
          </a:p>
        </p:txBody>
      </p:sp>
      <p:sp>
        <p:nvSpPr>
          <p:cNvPr id="3" name="Content Placeholder 2">
            <a:extLst>
              <a:ext uri="{FF2B5EF4-FFF2-40B4-BE49-F238E27FC236}">
                <a16:creationId xmlns:a16="http://schemas.microsoft.com/office/drawing/2014/main" id="{F896A69F-2CB6-4E47-A808-904F731185E4}"/>
              </a:ext>
            </a:extLst>
          </p:cNvPr>
          <p:cNvSpPr>
            <a:spLocks noGrp="1"/>
          </p:cNvSpPr>
          <p:nvPr>
            <p:ph idx="1"/>
          </p:nvPr>
        </p:nvSpPr>
        <p:spPr>
          <a:xfrm>
            <a:off x="1371599" y="1891970"/>
            <a:ext cx="9724031" cy="4109585"/>
          </a:xfrm>
        </p:spPr>
        <p:txBody>
          <a:bodyPr anchor="ctr">
            <a:normAutofit/>
          </a:bodyPr>
          <a:lstStyle/>
          <a:p>
            <a:r>
              <a:rPr lang="en-GB" sz="2200" dirty="0"/>
              <a:t>First 4 victims were sex workers murdered</a:t>
            </a:r>
          </a:p>
          <a:p>
            <a:r>
              <a:rPr lang="en-GB" sz="2200" dirty="0"/>
              <a:t>5</a:t>
            </a:r>
            <a:r>
              <a:rPr lang="en-GB" sz="2200" baseline="30000" dirty="0"/>
              <a:t>th</a:t>
            </a:r>
            <a:r>
              <a:rPr lang="en-GB" sz="2200" dirty="0"/>
              <a:t> victim 1977 Jayne McDonald 16 yrs. old killed on way home</a:t>
            </a:r>
          </a:p>
          <a:p>
            <a:r>
              <a:rPr lang="en-GB" sz="2200" dirty="0"/>
              <a:t>Woman were divide into two groups: “prostitutes” and those who were “respectable”. </a:t>
            </a:r>
          </a:p>
          <a:p>
            <a:r>
              <a:rPr lang="en-GB" sz="2200" dirty="0"/>
              <a:t> “A woman of loose morals” was how detectives described Maureen Long, citing the fact that she was cohabiting with a man since separating from her husband, and often enjoyed nights out alone.</a:t>
            </a:r>
          </a:p>
          <a:p>
            <a:r>
              <a:rPr lang="en-GB" sz="2200" dirty="0"/>
              <a:t>Survivors walked around with police in red light districts looking for the offender</a:t>
            </a:r>
          </a:p>
          <a:p>
            <a:r>
              <a:rPr lang="en-GB" sz="2200" dirty="0"/>
              <a:t>Authority &amp; public telling women, rather than men, in the north to stay at home.</a:t>
            </a:r>
          </a:p>
        </p:txBody>
      </p:sp>
    </p:spTree>
    <p:extLst>
      <p:ext uri="{BB962C8B-B14F-4D97-AF65-F5344CB8AC3E}">
        <p14:creationId xmlns:p14="http://schemas.microsoft.com/office/powerpoint/2010/main" val="8575772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58495-B6DE-C8A8-6D3A-B752492F5360}"/>
              </a:ext>
            </a:extLst>
          </p:cNvPr>
          <p:cNvSpPr>
            <a:spLocks noGrp="1"/>
          </p:cNvSpPr>
          <p:nvPr>
            <p:ph type="title"/>
          </p:nvPr>
        </p:nvSpPr>
        <p:spPr>
          <a:xfrm>
            <a:off x="838200" y="365125"/>
            <a:ext cx="10515600" cy="844243"/>
          </a:xfrm>
        </p:spPr>
        <p:txBody>
          <a:bodyPr/>
          <a:lstStyle/>
          <a:p>
            <a:r>
              <a:rPr lang="en-GB" dirty="0"/>
              <a:t>Social phenomenon</a:t>
            </a:r>
          </a:p>
        </p:txBody>
      </p:sp>
      <p:sp>
        <p:nvSpPr>
          <p:cNvPr id="3" name="Content Placeholder 2">
            <a:extLst>
              <a:ext uri="{FF2B5EF4-FFF2-40B4-BE49-F238E27FC236}">
                <a16:creationId xmlns:a16="http://schemas.microsoft.com/office/drawing/2014/main" id="{4A355D5D-09C2-A823-5322-4D6F88224F7E}"/>
              </a:ext>
            </a:extLst>
          </p:cNvPr>
          <p:cNvSpPr>
            <a:spLocks noGrp="1"/>
          </p:cNvSpPr>
          <p:nvPr>
            <p:ph idx="1"/>
          </p:nvPr>
        </p:nvSpPr>
        <p:spPr>
          <a:xfrm>
            <a:off x="838200" y="1371600"/>
            <a:ext cx="10515600" cy="4805363"/>
          </a:xfrm>
        </p:spPr>
        <p:txBody>
          <a:bodyPr>
            <a:normAutofit/>
          </a:bodyPr>
          <a:lstStyle/>
          <a:p>
            <a:r>
              <a:rPr lang="en-GB" dirty="0"/>
              <a:t>Bishop &amp; Curiel (2018) </a:t>
            </a:r>
            <a:r>
              <a:rPr lang="en-GB" b="0" i="0" dirty="0">
                <a:effectLst/>
              </a:rPr>
              <a:t>Fear of crime emerges as a social phenomenon</a:t>
            </a:r>
          </a:p>
          <a:p>
            <a:r>
              <a:rPr lang="en-GB" dirty="0"/>
              <a:t>Causes anxiety, paranoia – personal level but also major public concern – prejudice, mistrust of people and insecurity</a:t>
            </a:r>
            <a:endParaRPr lang="en-GB" b="0" i="0" dirty="0">
              <a:effectLst/>
            </a:endParaRPr>
          </a:p>
          <a:p>
            <a:r>
              <a:rPr lang="en-GB" dirty="0"/>
              <a:t>Axel Rudakubana, Southport July 2024. </a:t>
            </a:r>
          </a:p>
          <a:p>
            <a:r>
              <a:rPr lang="en-GB" dirty="0"/>
              <a:t>26 children aged between 6 and 13</a:t>
            </a:r>
          </a:p>
          <a:p>
            <a:r>
              <a:rPr lang="en-GB" dirty="0"/>
              <a:t>Killed 3 girls and attempted to kill ten others</a:t>
            </a:r>
          </a:p>
          <a:p>
            <a:r>
              <a:rPr lang="en-GB" dirty="0"/>
              <a:t>Sentenced to minimum of 52 years</a:t>
            </a:r>
          </a:p>
          <a:p>
            <a:endParaRPr lang="en-GB" b="0" i="0" dirty="0">
              <a:effectLst/>
            </a:endParaRPr>
          </a:p>
        </p:txBody>
      </p:sp>
      <p:pic>
        <p:nvPicPr>
          <p:cNvPr id="5" name="Picture 4">
            <a:extLst>
              <a:ext uri="{FF2B5EF4-FFF2-40B4-BE49-F238E27FC236}">
                <a16:creationId xmlns:a16="http://schemas.microsoft.com/office/drawing/2014/main" id="{325D86C8-B229-CD3D-1EDA-DDEDBEC078D8}"/>
              </a:ext>
            </a:extLst>
          </p:cNvPr>
          <p:cNvPicPr>
            <a:picLocks noChangeAspect="1"/>
          </p:cNvPicPr>
          <p:nvPr/>
        </p:nvPicPr>
        <p:blipFill>
          <a:blip r:embed="rId3"/>
          <a:stretch>
            <a:fillRect/>
          </a:stretch>
        </p:blipFill>
        <p:spPr>
          <a:xfrm>
            <a:off x="5191432" y="4779361"/>
            <a:ext cx="6718198" cy="1934841"/>
          </a:xfrm>
          <a:prstGeom prst="rect">
            <a:avLst/>
          </a:prstGeom>
        </p:spPr>
      </p:pic>
    </p:spTree>
    <p:extLst>
      <p:ext uri="{BB962C8B-B14F-4D97-AF65-F5344CB8AC3E}">
        <p14:creationId xmlns:p14="http://schemas.microsoft.com/office/powerpoint/2010/main" val="1641808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1E9B00-61FE-F6BA-26F7-BCB0813C5406}"/>
              </a:ext>
            </a:extLst>
          </p:cNvPr>
          <p:cNvPicPr>
            <a:picLocks noChangeAspect="1"/>
          </p:cNvPicPr>
          <p:nvPr/>
        </p:nvPicPr>
        <p:blipFill>
          <a:blip r:embed="rId2"/>
          <a:stretch>
            <a:fillRect/>
          </a:stretch>
        </p:blipFill>
        <p:spPr>
          <a:xfrm>
            <a:off x="484267" y="737419"/>
            <a:ext cx="10473785" cy="5088194"/>
          </a:xfrm>
          <a:prstGeom prst="rect">
            <a:avLst/>
          </a:prstGeom>
        </p:spPr>
      </p:pic>
    </p:spTree>
    <p:extLst>
      <p:ext uri="{BB962C8B-B14F-4D97-AF65-F5344CB8AC3E}">
        <p14:creationId xmlns:p14="http://schemas.microsoft.com/office/powerpoint/2010/main" val="9905717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BEFF5-9FE9-4089-8031-94647023AB60}"/>
              </a:ext>
            </a:extLst>
          </p:cNvPr>
          <p:cNvSpPr>
            <a:spLocks noGrp="1"/>
          </p:cNvSpPr>
          <p:nvPr>
            <p:ph type="title"/>
          </p:nvPr>
        </p:nvSpPr>
        <p:spPr/>
        <p:txBody>
          <a:bodyPr/>
          <a:lstStyle/>
          <a:p>
            <a:r>
              <a:rPr lang="en-GB" dirty="0"/>
              <a:t>Social media - Information </a:t>
            </a:r>
          </a:p>
        </p:txBody>
      </p:sp>
      <p:sp>
        <p:nvSpPr>
          <p:cNvPr id="3" name="Content Placeholder 2">
            <a:extLst>
              <a:ext uri="{FF2B5EF4-FFF2-40B4-BE49-F238E27FC236}">
                <a16:creationId xmlns:a16="http://schemas.microsoft.com/office/drawing/2014/main" id="{98E77AC5-389F-221A-B36E-8D016A98924B}"/>
              </a:ext>
            </a:extLst>
          </p:cNvPr>
          <p:cNvSpPr>
            <a:spLocks noGrp="1"/>
          </p:cNvSpPr>
          <p:nvPr>
            <p:ph idx="1"/>
          </p:nvPr>
        </p:nvSpPr>
        <p:spPr/>
        <p:txBody>
          <a:bodyPr>
            <a:noAutofit/>
          </a:bodyPr>
          <a:lstStyle/>
          <a:p>
            <a:r>
              <a:rPr lang="en-GB" sz="3200" b="0" i="0" dirty="0">
                <a:effectLst/>
              </a:rPr>
              <a:t>What happened next demonstrates how an unsubstantiated claim can spread at speed, with no concern for whether it is true.</a:t>
            </a:r>
          </a:p>
          <a:p>
            <a:r>
              <a:rPr lang="en-GB" sz="3200" b="0" i="0" dirty="0">
                <a:effectLst/>
              </a:rPr>
              <a:t>Between 30 July and 7 August 2024, app. 29 anti-immigration demonstrations and riots took place across the UK</a:t>
            </a:r>
          </a:p>
          <a:p>
            <a:r>
              <a:rPr lang="en-GB" sz="3200" dirty="0"/>
              <a:t>Violent attacks on mosques and hotels housing asylums</a:t>
            </a:r>
          </a:p>
          <a:p>
            <a:r>
              <a:rPr lang="en-GB" sz="3200" b="0" i="0" dirty="0">
                <a:effectLst/>
              </a:rPr>
              <a:t>Far right activist </a:t>
            </a:r>
            <a:r>
              <a:rPr lang="en-GB" sz="3200" dirty="0"/>
              <a:t>promoted and attended riots.</a:t>
            </a:r>
          </a:p>
          <a:p>
            <a:pPr marL="0" indent="0">
              <a:buNone/>
            </a:pPr>
            <a:endParaRPr lang="en-GB" sz="3200" dirty="0"/>
          </a:p>
        </p:txBody>
      </p:sp>
    </p:spTree>
    <p:extLst>
      <p:ext uri="{BB962C8B-B14F-4D97-AF65-F5344CB8AC3E}">
        <p14:creationId xmlns:p14="http://schemas.microsoft.com/office/powerpoint/2010/main" val="40993249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3BE1035-8A44-4432-8E68-8F036095F9B2}"/>
              </a:ext>
            </a:extLst>
          </p:cNvPr>
          <p:cNvSpPr txBox="1"/>
          <p:nvPr/>
        </p:nvSpPr>
        <p:spPr>
          <a:xfrm>
            <a:off x="95250" y="342901"/>
            <a:ext cx="6403849" cy="1785988"/>
          </a:xfrm>
          <a:prstGeom prst="rect">
            <a:avLst/>
          </a:prstGeom>
        </p:spPr>
        <p:txBody>
          <a:bodyPr vert="horz" lIns="91440" tIns="45720" rIns="91440" bIns="45720" rtlCol="0" anchor="ctr">
            <a:noAutofit/>
          </a:bodyPr>
          <a:lstStyle/>
          <a:p>
            <a:pPr>
              <a:lnSpc>
                <a:spcPct val="90000"/>
              </a:lnSpc>
              <a:spcBef>
                <a:spcPct val="0"/>
              </a:spcBef>
              <a:spcAft>
                <a:spcPts val="600"/>
              </a:spcAft>
            </a:pPr>
            <a:r>
              <a:rPr lang="en-US" sz="4400" b="1" dirty="0">
                <a:latin typeface="+mj-lt"/>
                <a:ea typeface="+mj-ea"/>
                <a:cs typeface="+mj-cs"/>
              </a:rPr>
              <a:t>Christie’s idea of the ideal victim (1986)</a:t>
            </a:r>
          </a:p>
        </p:txBody>
      </p:sp>
      <p:sp>
        <p:nvSpPr>
          <p:cNvPr id="2" name="TextBox 1">
            <a:extLst>
              <a:ext uri="{FF2B5EF4-FFF2-40B4-BE49-F238E27FC236}">
                <a16:creationId xmlns:a16="http://schemas.microsoft.com/office/drawing/2014/main" id="{637B8861-B9E2-45D1-8ECF-CDA99ADD51F1}"/>
              </a:ext>
            </a:extLst>
          </p:cNvPr>
          <p:cNvSpPr txBox="1"/>
          <p:nvPr/>
        </p:nvSpPr>
        <p:spPr>
          <a:xfrm>
            <a:off x="339661" y="2584174"/>
            <a:ext cx="5915025" cy="3930925"/>
          </a:xfrm>
          <a:prstGeom prst="rect">
            <a:avLst/>
          </a:prstGeom>
        </p:spPr>
        <p:txBody>
          <a:bodyPr vert="horz" lIns="91440" tIns="45720" rIns="91440" bIns="45720" rtlCol="0" anchor="t">
            <a:noAutofit/>
          </a:bodyPr>
          <a:lstStyle/>
          <a:p>
            <a:pPr>
              <a:lnSpc>
                <a:spcPct val="90000"/>
              </a:lnSpc>
              <a:spcAft>
                <a:spcPts val="600"/>
              </a:spcAft>
            </a:pPr>
            <a:r>
              <a:rPr lang="en-US" sz="2800" dirty="0"/>
              <a:t>Christie the 'ideal victim' is the Little Red Riding Hood fairy tale victim: a young, innocent female out doing good deeds who is attacked by an unknown stranger</a:t>
            </a:r>
          </a:p>
          <a:p>
            <a:pPr>
              <a:lnSpc>
                <a:spcPct val="90000"/>
              </a:lnSpc>
              <a:spcAft>
                <a:spcPts val="600"/>
              </a:spcAft>
            </a:pPr>
            <a:endParaRPr lang="en-US" sz="2800" dirty="0"/>
          </a:p>
          <a:p>
            <a:pPr>
              <a:lnSpc>
                <a:spcPct val="90000"/>
              </a:lnSpc>
              <a:spcAft>
                <a:spcPts val="600"/>
              </a:spcAft>
            </a:pPr>
            <a:r>
              <a:rPr lang="en-GB" b="1" i="0" dirty="0">
                <a:solidFill>
                  <a:srgbClr val="5F6368"/>
                </a:solidFill>
                <a:effectLst/>
                <a:latin typeface="arial" panose="020B0604020202020204" pitchFamily="34" charset="0"/>
              </a:rPr>
              <a:t>Most sexual assault survivors are acquainted with their attacker</a:t>
            </a:r>
          </a:p>
          <a:p>
            <a:pPr>
              <a:lnSpc>
                <a:spcPct val="90000"/>
              </a:lnSpc>
              <a:spcAft>
                <a:spcPts val="600"/>
              </a:spcAft>
            </a:pPr>
            <a:r>
              <a:rPr lang="en-GB" b="1" dirty="0">
                <a:solidFill>
                  <a:srgbClr val="5F6368"/>
                </a:solidFill>
                <a:latin typeface="arial" panose="020B0604020202020204" pitchFamily="34" charset="0"/>
              </a:rPr>
              <a:t>USA 46% of victims didn’t know their killers</a:t>
            </a:r>
            <a:endParaRPr lang="en-US" dirty="0"/>
          </a:p>
        </p:txBody>
      </p:sp>
      <p:pic>
        <p:nvPicPr>
          <p:cNvPr id="4" name="Picture 3">
            <a:extLst>
              <a:ext uri="{FF2B5EF4-FFF2-40B4-BE49-F238E27FC236}">
                <a16:creationId xmlns:a16="http://schemas.microsoft.com/office/drawing/2014/main" id="{FFDE8360-9107-4975-9F47-EB055BCF12AB}"/>
              </a:ext>
            </a:extLst>
          </p:cNvPr>
          <p:cNvPicPr>
            <a:picLocks noChangeAspect="1"/>
          </p:cNvPicPr>
          <p:nvPr/>
        </p:nvPicPr>
        <p:blipFill rotWithShape="1">
          <a:blip r:embed="rId3">
            <a:extLst>
              <a:ext uri="{28A0092B-C50C-407E-A947-70E740481C1C}">
                <a14:useLocalDpi xmlns:a14="http://schemas.microsoft.com/office/drawing/2010/main" val="0"/>
              </a:ext>
            </a:extLst>
          </a:blip>
          <a:srcRect t="6050" r="1" b="21469"/>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835145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105CE-EE30-4366-815F-DBEC035B82EE}"/>
              </a:ext>
            </a:extLst>
          </p:cNvPr>
          <p:cNvSpPr>
            <a:spLocks noGrp="1"/>
          </p:cNvSpPr>
          <p:nvPr>
            <p:ph type="title"/>
          </p:nvPr>
        </p:nvSpPr>
        <p:spPr>
          <a:xfrm>
            <a:off x="838200" y="304165"/>
            <a:ext cx="10515600" cy="904875"/>
          </a:xfrm>
        </p:spPr>
        <p:txBody>
          <a:bodyPr/>
          <a:lstStyle/>
          <a:p>
            <a:r>
              <a:rPr lang="en-GB" dirty="0">
                <a:solidFill>
                  <a:schemeClr val="accent1"/>
                </a:solidFill>
              </a:rPr>
              <a:t>The Fear of Crime</a:t>
            </a:r>
            <a:endParaRPr lang="en-GB" dirty="0"/>
          </a:p>
        </p:txBody>
      </p:sp>
      <p:sp>
        <p:nvSpPr>
          <p:cNvPr id="3" name="Content Placeholder 2">
            <a:extLst>
              <a:ext uri="{FF2B5EF4-FFF2-40B4-BE49-F238E27FC236}">
                <a16:creationId xmlns:a16="http://schemas.microsoft.com/office/drawing/2014/main" id="{72B35982-5CC3-42E4-9969-E2F64E4EFBF8}"/>
              </a:ext>
            </a:extLst>
          </p:cNvPr>
          <p:cNvSpPr>
            <a:spLocks noGrp="1"/>
          </p:cNvSpPr>
          <p:nvPr>
            <p:ph idx="1"/>
          </p:nvPr>
        </p:nvSpPr>
        <p:spPr>
          <a:xfrm>
            <a:off x="838200" y="1422400"/>
            <a:ext cx="10515600" cy="4754563"/>
          </a:xfrm>
        </p:spPr>
        <p:txBody>
          <a:bodyPr vert="horz" lIns="91440" tIns="45720" rIns="91440" bIns="45720" rtlCol="0" anchor="t">
            <a:normAutofit/>
          </a:bodyPr>
          <a:lstStyle/>
          <a:p>
            <a:r>
              <a:rPr lang="en-GB" dirty="0"/>
              <a:t>Words made by Tony Blair in election campaign.</a:t>
            </a:r>
          </a:p>
          <a:p>
            <a:r>
              <a:rPr lang="en-GB" dirty="0"/>
              <a:t>"</a:t>
            </a:r>
            <a:r>
              <a:rPr lang="en-GB" i="1" dirty="0"/>
              <a:t>we should be tough on crime and tough on the underlying causes of crime,</a:t>
            </a:r>
            <a:r>
              <a:rPr lang="en-GB" dirty="0"/>
              <a:t>" </a:t>
            </a:r>
          </a:p>
          <a:p>
            <a:r>
              <a:rPr lang="en-GB" dirty="0"/>
              <a:t>1997 speech  - ‘</a:t>
            </a:r>
            <a:r>
              <a:rPr lang="en-GB" i="1" dirty="0"/>
              <a:t>the UK streets would be made safe again for the poor, elderly, women and those from ethic minorities’.</a:t>
            </a:r>
            <a:endParaRPr lang="en-GB" i="1" dirty="0">
              <a:cs typeface="Calibri"/>
            </a:endParaRPr>
          </a:p>
          <a:p>
            <a:r>
              <a:rPr lang="en-GB" dirty="0"/>
              <a:t>Growing political &amp; public interest in reducing crime &amp; the fear.</a:t>
            </a:r>
          </a:p>
          <a:p>
            <a:r>
              <a:rPr lang="en-GB" dirty="0"/>
              <a:t>1984 Crime Watch UK – ‘sleep safe &amp; don’t have nightmares’</a:t>
            </a:r>
          </a:p>
          <a:p>
            <a:r>
              <a:rPr lang="en-GB" dirty="0"/>
              <a:t>1994 Crime Survey  - new questions on crime &amp; criminal worries </a:t>
            </a:r>
          </a:p>
          <a:p>
            <a:r>
              <a:rPr lang="en-GB" dirty="0"/>
              <a:t>Fear surpassed unemployment &amp; health  </a:t>
            </a:r>
          </a:p>
          <a:p>
            <a:endParaRPr lang="en-GB" dirty="0"/>
          </a:p>
        </p:txBody>
      </p:sp>
    </p:spTree>
    <p:extLst>
      <p:ext uri="{BB962C8B-B14F-4D97-AF65-F5344CB8AC3E}">
        <p14:creationId xmlns:p14="http://schemas.microsoft.com/office/powerpoint/2010/main" val="34730801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5E51B-9BFC-A05B-866C-9F3CAB4CFD81}"/>
              </a:ext>
            </a:extLst>
          </p:cNvPr>
          <p:cNvSpPr>
            <a:spLocks noGrp="1"/>
          </p:cNvSpPr>
          <p:nvPr>
            <p:ph type="title"/>
          </p:nvPr>
        </p:nvSpPr>
        <p:spPr/>
        <p:txBody>
          <a:bodyPr>
            <a:normAutofit fontScale="90000"/>
          </a:bodyPr>
          <a:lstStyle/>
          <a:p>
            <a:br>
              <a:rPr lang="en-GB" sz="3200" dirty="0"/>
            </a:br>
            <a:r>
              <a:rPr lang="en-GB" sz="3200" b="1" dirty="0"/>
              <a:t>Police in England and Wales pledge to attend every home burglary</a:t>
            </a:r>
            <a:endParaRPr lang="en-US" sz="3200" b="1">
              <a:cs typeface="Calibri Light"/>
            </a:endParaRPr>
          </a:p>
          <a:p>
            <a:endParaRPr lang="en-GB" sz="3200" b="1" dirty="0">
              <a:cs typeface="Calibri Light"/>
            </a:endParaRPr>
          </a:p>
        </p:txBody>
      </p:sp>
      <p:sp>
        <p:nvSpPr>
          <p:cNvPr id="3" name="Content Placeholder 2">
            <a:extLst>
              <a:ext uri="{FF2B5EF4-FFF2-40B4-BE49-F238E27FC236}">
                <a16:creationId xmlns:a16="http://schemas.microsoft.com/office/drawing/2014/main" id="{A99AA1F3-ACE6-BAAF-BE4A-764EE92B1DF3}"/>
              </a:ext>
            </a:extLst>
          </p:cNvPr>
          <p:cNvSpPr>
            <a:spLocks noGrp="1"/>
          </p:cNvSpPr>
          <p:nvPr>
            <p:ph idx="1"/>
          </p:nvPr>
        </p:nvSpPr>
        <p:spPr/>
        <p:txBody>
          <a:bodyPr vert="horz" lIns="91440" tIns="45720" rIns="91440" bIns="45720" rtlCol="0" anchor="t">
            <a:normAutofit fontScale="92500" lnSpcReduction="10000"/>
          </a:bodyPr>
          <a:lstStyle/>
          <a:p>
            <a:r>
              <a:rPr lang="en-GB" dirty="0">
                <a:ea typeface="+mn-lt"/>
                <a:cs typeface="+mn-lt"/>
                <a:hlinkClick r:id="rId2"/>
              </a:rPr>
              <a:t>https://www.bbc.co.uk/news/uk-63139443</a:t>
            </a:r>
            <a:endParaRPr lang="en-GB" dirty="0">
              <a:ea typeface="+mn-lt"/>
              <a:cs typeface="+mn-lt"/>
            </a:endParaRPr>
          </a:p>
          <a:p>
            <a:endParaRPr lang="en-GB" dirty="0">
              <a:cs typeface="Calibri"/>
            </a:endParaRPr>
          </a:p>
          <a:p>
            <a:r>
              <a:rPr lang="en-GB" b="1" dirty="0">
                <a:ea typeface="+mn-lt"/>
                <a:cs typeface="+mn-lt"/>
              </a:rPr>
              <a:t>Police chiefs in England and Wales have pledged to send an officer to every single burgled home.</a:t>
            </a:r>
          </a:p>
          <a:p>
            <a:r>
              <a:rPr lang="en-GB" dirty="0">
                <a:ea typeface="+mn-lt"/>
                <a:cs typeface="+mn-lt"/>
              </a:rPr>
              <a:t>All 43 forces agreed to the commitment   WHY?</a:t>
            </a:r>
          </a:p>
          <a:p>
            <a:r>
              <a:rPr lang="en-GB" dirty="0">
                <a:ea typeface="+mn-lt"/>
                <a:cs typeface="+mn-lt"/>
              </a:rPr>
              <a:t>giving people "peace of mind"</a:t>
            </a:r>
          </a:p>
          <a:p>
            <a:r>
              <a:rPr lang="en-GB" dirty="0">
                <a:cs typeface="Calibri"/>
              </a:rPr>
              <a:t>Victims of burglary not given the right justice they deserve. </a:t>
            </a:r>
          </a:p>
          <a:p>
            <a:r>
              <a:rPr lang="en-GB" dirty="0">
                <a:ea typeface="+mn-lt"/>
                <a:cs typeface="+mn-lt"/>
              </a:rPr>
              <a:t>April 21/March 22 Home Office showed just 6.3% of robbery offences and 4.1% of thefts in England and Wales resulted in charges.</a:t>
            </a:r>
          </a:p>
          <a:p>
            <a:r>
              <a:rPr lang="en-GB" dirty="0">
                <a:ea typeface="+mn-lt"/>
                <a:cs typeface="+mn-lt"/>
              </a:rPr>
              <a:t>Police attendance at burglaries in London had fallen to 50%.</a:t>
            </a:r>
            <a:endParaRPr lang="en-GB" dirty="0"/>
          </a:p>
        </p:txBody>
      </p:sp>
    </p:spTree>
    <p:extLst>
      <p:ext uri="{BB962C8B-B14F-4D97-AF65-F5344CB8AC3E}">
        <p14:creationId xmlns:p14="http://schemas.microsoft.com/office/powerpoint/2010/main" val="38373272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17765"/>
          </a:xfrm>
        </p:spPr>
        <p:txBody>
          <a:bodyPr/>
          <a:lstStyle/>
          <a:p>
            <a:r>
              <a:rPr lang="en-GB" dirty="0"/>
              <a:t>Fear of Crime</a:t>
            </a:r>
          </a:p>
        </p:txBody>
      </p:sp>
      <p:sp>
        <p:nvSpPr>
          <p:cNvPr id="3" name="Content Placeholder 2"/>
          <p:cNvSpPr>
            <a:spLocks noGrp="1"/>
          </p:cNvSpPr>
          <p:nvPr>
            <p:ph idx="1"/>
          </p:nvPr>
        </p:nvSpPr>
        <p:spPr>
          <a:xfrm>
            <a:off x="838200" y="1282890"/>
            <a:ext cx="10515600" cy="4894073"/>
          </a:xfrm>
        </p:spPr>
        <p:txBody>
          <a:bodyPr vert="horz" lIns="91440" tIns="45720" rIns="91440" bIns="45720" rtlCol="0" anchor="t">
            <a:normAutofit/>
          </a:bodyPr>
          <a:lstStyle/>
          <a:p>
            <a:pPr marL="0" indent="0">
              <a:buNone/>
            </a:pPr>
            <a:r>
              <a:rPr lang="en-GB" sz="2000" dirty="0"/>
              <a:t>IRA  / Sylvester Stallone refused to fly in the 1980’s to UK due to IRA’s activities.</a:t>
            </a:r>
          </a:p>
          <a:p>
            <a:r>
              <a:rPr lang="en-GB" sz="2000" dirty="0"/>
              <a:t> Aspects of Fear Taylor &amp; Hale (1986):</a:t>
            </a:r>
          </a:p>
          <a:p>
            <a:pPr marL="457200" indent="-457200">
              <a:buFont typeface="+mj-lt"/>
              <a:buAutoNum type="arabicPeriod"/>
            </a:pPr>
            <a:r>
              <a:rPr lang="en-GB" sz="2000" dirty="0"/>
              <a:t>Affective aspects – range of emotions that is provoked by the possibility of victimisation- ‘</a:t>
            </a:r>
            <a:r>
              <a:rPr lang="en-GB" sz="2000" b="0" i="0" dirty="0">
                <a:effectLst/>
                <a:latin typeface="rubik"/>
              </a:rPr>
              <a:t>anxiety ’</a:t>
            </a:r>
            <a:r>
              <a:rPr lang="en-GB" sz="2000" dirty="0"/>
              <a:t> </a:t>
            </a:r>
          </a:p>
          <a:p>
            <a:pPr marL="457200" indent="-457200">
              <a:buFont typeface="+mj-lt"/>
              <a:buAutoNum type="arabicPeriod"/>
            </a:pPr>
            <a:r>
              <a:rPr lang="en-GB" sz="2000" dirty="0"/>
              <a:t>Cognitive aspects - </a:t>
            </a:r>
            <a:r>
              <a:rPr lang="en-GB" sz="2000" b="0" i="0" dirty="0">
                <a:effectLst/>
                <a:latin typeface="rubik"/>
              </a:rPr>
              <a:t>perceptions of the risk of personal victimisation - </a:t>
            </a:r>
            <a:r>
              <a:rPr lang="en-GB" sz="2000" dirty="0"/>
              <a:t>‘concerned’</a:t>
            </a:r>
          </a:p>
          <a:p>
            <a:pPr marL="457200" indent="-457200">
              <a:buFont typeface="+mj-lt"/>
              <a:buAutoNum type="arabicPeriod"/>
            </a:pPr>
            <a:r>
              <a:rPr lang="en-GB" sz="2000" dirty="0"/>
              <a:t>Behavioural aspect - </a:t>
            </a:r>
            <a:r>
              <a:rPr lang="en-GB" sz="2000" b="0" i="0" dirty="0">
                <a:effectLst/>
                <a:latin typeface="rubik"/>
              </a:rPr>
              <a:t>avoid certain areas, protect certain objects or take preventive measures - ‘natural defence’ which can take over’</a:t>
            </a:r>
          </a:p>
          <a:p>
            <a:pPr marL="457200" indent="-457200">
              <a:buFont typeface="+mj-lt"/>
              <a:buAutoNum type="arabicPeriod"/>
            </a:pPr>
            <a:r>
              <a:rPr lang="en-GB" sz="2000" dirty="0">
                <a:latin typeface="var(--theme-page-headings-font)"/>
              </a:rPr>
              <a:t>Aspects of i</a:t>
            </a:r>
            <a:r>
              <a:rPr lang="en-GB" sz="2000" b="0" i="0" dirty="0">
                <a:effectLst/>
                <a:latin typeface="var(--theme-page-headings-font)"/>
              </a:rPr>
              <a:t>nfluencing of public perceptions – biggest influencer from different perception of crime / neighbourhood issues. What the neighbourhood say about issues, influenced risk, sense of unease, insecurity and distress.</a:t>
            </a:r>
          </a:p>
          <a:p>
            <a:pPr marL="457200" indent="-457200">
              <a:buFont typeface="+mj-lt"/>
              <a:buAutoNum type="arabicPeriod"/>
            </a:pPr>
            <a:r>
              <a:rPr lang="en-GB" sz="2000" dirty="0">
                <a:latin typeface="var(--theme-page-headings-font)"/>
              </a:rPr>
              <a:t>Communication aspect - </a:t>
            </a:r>
            <a:r>
              <a:rPr lang="en-GB" sz="2000" b="0" i="0" dirty="0">
                <a:effectLst/>
                <a:latin typeface="rubik"/>
              </a:rPr>
              <a:t>‘crime multiplier’ (Taylor &amp; Hale, 1986). An environment that would 'spread' the impacts of criminal events – this then increases anxiety</a:t>
            </a:r>
            <a:endParaRPr lang="en-GB" sz="2000" dirty="0"/>
          </a:p>
          <a:p>
            <a:pPr lvl="1">
              <a:buNone/>
            </a:pPr>
            <a:endParaRPr lang="en-GB" dirty="0"/>
          </a:p>
        </p:txBody>
      </p:sp>
    </p:spTree>
    <p:extLst>
      <p:ext uri="{BB962C8B-B14F-4D97-AF65-F5344CB8AC3E}">
        <p14:creationId xmlns:p14="http://schemas.microsoft.com/office/powerpoint/2010/main" val="22962945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75584-800D-B811-A8BE-1547E4DFA85B}"/>
              </a:ext>
            </a:extLst>
          </p:cNvPr>
          <p:cNvSpPr>
            <a:spLocks noGrp="1"/>
          </p:cNvSpPr>
          <p:nvPr>
            <p:ph type="title"/>
          </p:nvPr>
        </p:nvSpPr>
        <p:spPr>
          <a:xfrm>
            <a:off x="838200" y="365126"/>
            <a:ext cx="10515600" cy="652514"/>
          </a:xfrm>
        </p:spPr>
        <p:txBody>
          <a:bodyPr>
            <a:normAutofit fontScale="90000"/>
          </a:bodyPr>
          <a:lstStyle/>
          <a:p>
            <a:r>
              <a:rPr lang="en-GB" dirty="0"/>
              <a:t>ONS 2017</a:t>
            </a:r>
          </a:p>
        </p:txBody>
      </p:sp>
      <p:sp>
        <p:nvSpPr>
          <p:cNvPr id="3" name="Content Placeholder 2">
            <a:extLst>
              <a:ext uri="{FF2B5EF4-FFF2-40B4-BE49-F238E27FC236}">
                <a16:creationId xmlns:a16="http://schemas.microsoft.com/office/drawing/2014/main" id="{E9E76743-8425-2D30-5D34-90FE7C4E727B}"/>
              </a:ext>
            </a:extLst>
          </p:cNvPr>
          <p:cNvSpPr>
            <a:spLocks noGrp="1"/>
          </p:cNvSpPr>
          <p:nvPr>
            <p:ph idx="1"/>
          </p:nvPr>
        </p:nvSpPr>
        <p:spPr>
          <a:xfrm>
            <a:off x="838200" y="1209368"/>
            <a:ext cx="10515600" cy="5283507"/>
          </a:xfrm>
        </p:spPr>
        <p:txBody>
          <a:bodyPr/>
          <a:lstStyle/>
          <a:p>
            <a:pPr algn="l">
              <a:buFont typeface="Arial" panose="020B0604020202020204" pitchFamily="34" charset="0"/>
              <a:buChar char="•"/>
            </a:pPr>
            <a:r>
              <a:rPr lang="en-GB" b="0" i="0" dirty="0">
                <a:solidFill>
                  <a:srgbClr val="0B0C0C"/>
                </a:solidFill>
                <a:effectLst/>
                <a:latin typeface="GDS Transport"/>
              </a:rPr>
              <a:t>2015/16, around one-fifth of people aged 16 and over in England and Wales believed that they were either ‘very likely’ or ‘fairly likely’ to be a victim of crime in the next year</a:t>
            </a:r>
          </a:p>
          <a:p>
            <a:pPr algn="l">
              <a:buFont typeface="Arial" panose="020B0604020202020204" pitchFamily="34" charset="0"/>
              <a:buChar char="•"/>
            </a:pPr>
            <a:r>
              <a:rPr lang="en-GB" dirty="0">
                <a:solidFill>
                  <a:srgbClr val="0B0C0C"/>
                </a:solidFill>
                <a:latin typeface="GDS Transport"/>
              </a:rPr>
              <a:t>F</a:t>
            </a:r>
            <a:r>
              <a:rPr lang="en-GB" b="0" i="0" dirty="0">
                <a:solidFill>
                  <a:srgbClr val="0B0C0C"/>
                </a:solidFill>
                <a:effectLst/>
                <a:latin typeface="GDS Transport"/>
              </a:rPr>
              <a:t>igures for fear of crime have remained consistent between 2013/14 and 2015/16</a:t>
            </a:r>
          </a:p>
          <a:p>
            <a:pPr algn="l">
              <a:buFont typeface="Arial" panose="020B0604020202020204" pitchFamily="34" charset="0"/>
              <a:buChar char="•"/>
            </a:pPr>
            <a:r>
              <a:rPr lang="en-GB" b="0" i="0" dirty="0">
                <a:solidFill>
                  <a:srgbClr val="0B0C0C"/>
                </a:solidFill>
                <a:effectLst/>
                <a:latin typeface="GDS Transport"/>
              </a:rPr>
              <a:t>2015/16, a smaller proportion of White people reported a fear of crime compared with Asian people, Black people, and those from </a:t>
            </a:r>
            <a:r>
              <a:rPr lang="en-GB" dirty="0">
                <a:solidFill>
                  <a:srgbClr val="0B0C0C"/>
                </a:solidFill>
                <a:latin typeface="GDS Transport"/>
              </a:rPr>
              <a:t>o</a:t>
            </a:r>
            <a:r>
              <a:rPr lang="en-GB" b="0" i="0" dirty="0">
                <a:solidFill>
                  <a:srgbClr val="0B0C0C"/>
                </a:solidFill>
                <a:effectLst/>
                <a:latin typeface="GDS Transport"/>
              </a:rPr>
              <a:t>ther ethnic group</a:t>
            </a:r>
          </a:p>
          <a:p>
            <a:pPr algn="l">
              <a:buFont typeface="Arial" panose="020B0604020202020204" pitchFamily="34" charset="0"/>
              <a:buChar char="•"/>
            </a:pPr>
            <a:r>
              <a:rPr lang="en-GB" b="0" i="0" dirty="0">
                <a:solidFill>
                  <a:srgbClr val="0B0C0C"/>
                </a:solidFill>
                <a:effectLst/>
                <a:latin typeface="GDS Transport"/>
              </a:rPr>
              <a:t>Asian people and those from the Other ethnic group had the highest levels of fear of crime</a:t>
            </a:r>
          </a:p>
          <a:p>
            <a:r>
              <a:rPr lang="en-GB" dirty="0"/>
              <a:t>7,752 people worried / fear crime  - end of March 2024</a:t>
            </a:r>
          </a:p>
          <a:p>
            <a:pPr algn="l">
              <a:buFont typeface="Arial" panose="020B0604020202020204" pitchFamily="34" charset="0"/>
              <a:buChar char="•"/>
            </a:pPr>
            <a:endParaRPr lang="en-GB" b="0" i="0" dirty="0">
              <a:solidFill>
                <a:srgbClr val="0B0C0C"/>
              </a:solidFill>
              <a:effectLst/>
              <a:latin typeface="GDS Transport"/>
            </a:endParaRPr>
          </a:p>
          <a:p>
            <a:pPr algn="l">
              <a:buFont typeface="Arial" panose="020B0604020202020204" pitchFamily="34" charset="0"/>
              <a:buChar char="•"/>
            </a:pPr>
            <a:endParaRPr lang="en-GB" b="0" i="0" dirty="0">
              <a:solidFill>
                <a:srgbClr val="0B0C0C"/>
              </a:solidFill>
              <a:effectLst/>
              <a:latin typeface="GDS Transport"/>
            </a:endParaRPr>
          </a:p>
          <a:p>
            <a:endParaRPr lang="en-GB" dirty="0"/>
          </a:p>
        </p:txBody>
      </p:sp>
    </p:spTree>
    <p:extLst>
      <p:ext uri="{BB962C8B-B14F-4D97-AF65-F5344CB8AC3E}">
        <p14:creationId xmlns:p14="http://schemas.microsoft.com/office/powerpoint/2010/main" val="31216722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B1898-16E6-3714-7BAB-B780B2739C3F}"/>
              </a:ext>
            </a:extLst>
          </p:cNvPr>
          <p:cNvSpPr>
            <a:spLocks noGrp="1"/>
          </p:cNvSpPr>
          <p:nvPr>
            <p:ph type="title"/>
          </p:nvPr>
        </p:nvSpPr>
        <p:spPr>
          <a:xfrm>
            <a:off x="838200" y="365125"/>
            <a:ext cx="10515600" cy="762635"/>
          </a:xfrm>
        </p:spPr>
        <p:txBody>
          <a:bodyPr>
            <a:normAutofit fontScale="90000"/>
          </a:bodyPr>
          <a:lstStyle/>
          <a:p>
            <a:br>
              <a:rPr lang="en-GB" b="1" i="0" dirty="0">
                <a:solidFill>
                  <a:srgbClr val="0B0C0C"/>
                </a:solidFill>
                <a:effectLst/>
                <a:latin typeface="GDS Transport"/>
              </a:rPr>
            </a:br>
            <a:r>
              <a:rPr lang="en-GB" b="1" i="0" dirty="0">
                <a:solidFill>
                  <a:srgbClr val="0B0C0C"/>
                </a:solidFill>
                <a:effectLst/>
                <a:latin typeface="GDS Transport"/>
              </a:rPr>
              <a:t>Summary ONS 2017</a:t>
            </a:r>
            <a:br>
              <a:rPr lang="en-GB" b="1" i="0" dirty="0">
                <a:solidFill>
                  <a:srgbClr val="0B0C0C"/>
                </a:solidFill>
                <a:effectLst/>
                <a:latin typeface="GDS Transport"/>
              </a:rPr>
            </a:br>
            <a:endParaRPr lang="en-GB" dirty="0"/>
          </a:p>
        </p:txBody>
      </p:sp>
      <p:sp>
        <p:nvSpPr>
          <p:cNvPr id="3" name="Content Placeholder 2">
            <a:extLst>
              <a:ext uri="{FF2B5EF4-FFF2-40B4-BE49-F238E27FC236}">
                <a16:creationId xmlns:a16="http://schemas.microsoft.com/office/drawing/2014/main" id="{9E375C94-102D-3710-A6BC-1507D0919CCB}"/>
              </a:ext>
            </a:extLst>
          </p:cNvPr>
          <p:cNvSpPr>
            <a:spLocks noGrp="1"/>
          </p:cNvSpPr>
          <p:nvPr>
            <p:ph idx="1"/>
          </p:nvPr>
        </p:nvSpPr>
        <p:spPr>
          <a:xfrm>
            <a:off x="838200" y="1127760"/>
            <a:ext cx="10515600" cy="5049203"/>
          </a:xfrm>
        </p:spPr>
        <p:txBody>
          <a:bodyPr>
            <a:normAutofit/>
          </a:bodyPr>
          <a:lstStyle/>
          <a:p>
            <a:r>
              <a:rPr lang="en-GB" b="0" i="0" dirty="0">
                <a:solidFill>
                  <a:srgbClr val="0B0C0C"/>
                </a:solidFill>
                <a:effectLst/>
                <a:latin typeface="GDS Transport"/>
              </a:rPr>
              <a:t>16 to 24 age group, there was no difference in fear of crime between White people and those from other ethnic groups, with the exception of Asian 16 to 24 year olds, who were more likely to fear crime</a:t>
            </a:r>
          </a:p>
          <a:p>
            <a:pPr algn="l">
              <a:buFont typeface="Arial" panose="020B0604020202020204" pitchFamily="34" charset="0"/>
              <a:buChar char="•"/>
            </a:pPr>
            <a:r>
              <a:rPr lang="en-GB" b="0" i="0" dirty="0">
                <a:solidFill>
                  <a:srgbClr val="0B0C0C"/>
                </a:solidFill>
                <a:effectLst/>
                <a:latin typeface="GDS Transport"/>
              </a:rPr>
              <a:t>the biggest difference in fear of crime between different ethnic groups was found in the two oldest age groups – for example, 34% of Black people aged 65 to 74 expressed a fear of crime compared with 15% of White people in the same age group</a:t>
            </a:r>
          </a:p>
          <a:p>
            <a:pPr algn="l">
              <a:buFont typeface="Arial" panose="020B0604020202020204" pitchFamily="34" charset="0"/>
              <a:buChar char="•"/>
            </a:pPr>
            <a:r>
              <a:rPr lang="en-GB" b="0" i="0" dirty="0">
                <a:solidFill>
                  <a:srgbClr val="0B0C0C"/>
                </a:solidFill>
                <a:effectLst/>
                <a:latin typeface="GDS Transport"/>
              </a:rPr>
              <a:t>9% of White people aged 75 and over feared crime, compared with 27% of Asian people in the same age group</a:t>
            </a:r>
          </a:p>
          <a:p>
            <a:pPr algn="l">
              <a:buFont typeface="Arial" panose="020B0604020202020204" pitchFamily="34" charset="0"/>
              <a:buChar char="•"/>
            </a:pPr>
            <a:r>
              <a:rPr lang="en-GB" b="0" i="0" dirty="0">
                <a:solidFill>
                  <a:srgbClr val="0B0C0C"/>
                </a:solidFill>
                <a:effectLst/>
                <a:latin typeface="GDS Transport"/>
              </a:rPr>
              <a:t>in all age groups, Asian people were more likely to fear crime than White people</a:t>
            </a:r>
          </a:p>
          <a:p>
            <a:endParaRPr lang="en-GB" dirty="0"/>
          </a:p>
        </p:txBody>
      </p:sp>
    </p:spTree>
    <p:extLst>
      <p:ext uri="{BB962C8B-B14F-4D97-AF65-F5344CB8AC3E}">
        <p14:creationId xmlns:p14="http://schemas.microsoft.com/office/powerpoint/2010/main" val="3829967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B9D19-CD75-7118-BA48-3B5FB96B64E1}"/>
              </a:ext>
            </a:extLst>
          </p:cNvPr>
          <p:cNvSpPr>
            <a:spLocks noGrp="1"/>
          </p:cNvSpPr>
          <p:nvPr>
            <p:ph type="title"/>
          </p:nvPr>
        </p:nvSpPr>
        <p:spPr>
          <a:xfrm>
            <a:off x="838200" y="365125"/>
            <a:ext cx="10515600" cy="840823"/>
          </a:xfrm>
        </p:spPr>
        <p:txBody>
          <a:bodyPr/>
          <a:lstStyle/>
          <a:p>
            <a:r>
              <a:rPr lang="en-GB" sz="4400" dirty="0"/>
              <a:t>Measuring vulnerability and fear - UK</a:t>
            </a:r>
            <a:endParaRPr lang="en-GB" dirty="0"/>
          </a:p>
        </p:txBody>
      </p:sp>
      <p:sp>
        <p:nvSpPr>
          <p:cNvPr id="3" name="Content Placeholder 2">
            <a:extLst>
              <a:ext uri="{FF2B5EF4-FFF2-40B4-BE49-F238E27FC236}">
                <a16:creationId xmlns:a16="http://schemas.microsoft.com/office/drawing/2014/main" id="{37919E0A-D12E-C3C7-444B-C58EB11EE07B}"/>
              </a:ext>
            </a:extLst>
          </p:cNvPr>
          <p:cNvSpPr>
            <a:spLocks noGrp="1"/>
          </p:cNvSpPr>
          <p:nvPr>
            <p:ph idx="1"/>
          </p:nvPr>
        </p:nvSpPr>
        <p:spPr>
          <a:xfrm>
            <a:off x="838200" y="1643270"/>
            <a:ext cx="10515600" cy="4533693"/>
          </a:xfrm>
        </p:spPr>
        <p:txBody>
          <a:bodyPr/>
          <a:lstStyle/>
          <a:p>
            <a:r>
              <a:rPr lang="en-GB" dirty="0"/>
              <a:t>Moved from USA to UK in 1970’s</a:t>
            </a:r>
          </a:p>
          <a:p>
            <a:r>
              <a:rPr lang="en-GB" dirty="0"/>
              <a:t>First British Crime Survey 1982</a:t>
            </a:r>
          </a:p>
          <a:p>
            <a:r>
              <a:rPr lang="en-GB" dirty="0"/>
              <a:t>Fear of crime / vulnerability not in first few surveys</a:t>
            </a:r>
          </a:p>
          <a:p>
            <a:r>
              <a:rPr lang="en-GB" dirty="0"/>
              <a:t>Started to cement questions into large scale collection</a:t>
            </a:r>
          </a:p>
          <a:p>
            <a:r>
              <a:rPr lang="en-GB" dirty="0"/>
              <a:t>Questions:</a:t>
            </a:r>
          </a:p>
          <a:p>
            <a:r>
              <a:rPr lang="en-GB" dirty="0"/>
              <a:t>How safe would you feel walking alone in this area after dark</a:t>
            </a:r>
            <a:r>
              <a:rPr lang="en-GB"/>
              <a:t>? </a:t>
            </a:r>
          </a:p>
          <a:p>
            <a:r>
              <a:rPr lang="en-GB"/>
              <a:t> </a:t>
            </a:r>
            <a:r>
              <a:rPr lang="en-GB" dirty="0"/>
              <a:t>= 1. Very safe 2. fairly safe 3. a bit safe 4. Very unsafe</a:t>
            </a:r>
          </a:p>
          <a:p>
            <a:pPr marL="0" indent="0">
              <a:buNone/>
            </a:pPr>
            <a:r>
              <a:rPr lang="en-GB" dirty="0"/>
              <a:t> Personal, social and cultural factors</a:t>
            </a:r>
          </a:p>
          <a:p>
            <a:endParaRPr lang="en-GB" dirty="0"/>
          </a:p>
        </p:txBody>
      </p:sp>
    </p:spTree>
    <p:extLst>
      <p:ext uri="{BB962C8B-B14F-4D97-AF65-F5344CB8AC3E}">
        <p14:creationId xmlns:p14="http://schemas.microsoft.com/office/powerpoint/2010/main" val="12170823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C2210-CA47-5CFA-7D1E-772C7C53AA6E}"/>
              </a:ext>
            </a:extLst>
          </p:cNvPr>
          <p:cNvSpPr>
            <a:spLocks noGrp="1"/>
          </p:cNvSpPr>
          <p:nvPr>
            <p:ph type="title"/>
          </p:nvPr>
        </p:nvSpPr>
        <p:spPr/>
        <p:txBody>
          <a:bodyPr/>
          <a:lstStyle/>
          <a:p>
            <a:r>
              <a:rPr lang="en-GB" dirty="0"/>
              <a:t>Vulnerability </a:t>
            </a:r>
          </a:p>
        </p:txBody>
      </p:sp>
      <p:pic>
        <p:nvPicPr>
          <p:cNvPr id="5122" name="Picture 2" descr="Vulnerability Is A Critical Skill For Inclusive Leaders">
            <a:extLst>
              <a:ext uri="{FF2B5EF4-FFF2-40B4-BE49-F238E27FC236}">
                <a16:creationId xmlns:a16="http://schemas.microsoft.com/office/drawing/2014/main" id="{96DDE7AA-6819-AD89-C77E-2C9A1A34027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779520" y="363236"/>
            <a:ext cx="7025640" cy="5427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23872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29917F3-0560-4C6F-B265-458B218C4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84CD8F-3B5E-4A25-BA56-76CA8B51E462}"/>
              </a:ext>
            </a:extLst>
          </p:cNvPr>
          <p:cNvSpPr>
            <a:spLocks noGrp="1"/>
          </p:cNvSpPr>
          <p:nvPr>
            <p:ph type="title"/>
          </p:nvPr>
        </p:nvSpPr>
        <p:spPr>
          <a:xfrm>
            <a:off x="1271588" y="662401"/>
            <a:ext cx="10055721" cy="530296"/>
          </a:xfrm>
        </p:spPr>
        <p:txBody>
          <a:bodyPr anchor="t">
            <a:normAutofit fontScale="90000"/>
          </a:bodyPr>
          <a:lstStyle/>
          <a:p>
            <a:r>
              <a:rPr lang="en-GB" sz="3200" dirty="0"/>
              <a:t>Vulnerable or Vulnerability </a:t>
            </a:r>
          </a:p>
        </p:txBody>
      </p:sp>
      <p:grpSp>
        <p:nvGrpSpPr>
          <p:cNvPr id="10" name="Group 9">
            <a:extLst>
              <a:ext uri="{FF2B5EF4-FFF2-40B4-BE49-F238E27FC236}">
                <a16:creationId xmlns:a16="http://schemas.microsoft.com/office/drawing/2014/main" id="{AA39BAE7-7EB8-4E22-BCBB-F00F514DB7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1" name="Freeform 6">
              <a:extLst>
                <a:ext uri="{FF2B5EF4-FFF2-40B4-BE49-F238E27FC236}">
                  <a16:creationId xmlns:a16="http://schemas.microsoft.com/office/drawing/2014/main" id="{CE476A00-9FF6-4B98-9E5C-7A22D8F59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txBody>
            <a:bodyPr/>
            <a:lstStyle/>
            <a:p>
              <a:endParaRPr lang="en-GB"/>
            </a:p>
          </p:txBody>
        </p:sp>
        <p:sp>
          <p:nvSpPr>
            <p:cNvPr id="12" name="Freeform 6">
              <a:extLst>
                <a:ext uri="{FF2B5EF4-FFF2-40B4-BE49-F238E27FC236}">
                  <a16:creationId xmlns:a16="http://schemas.microsoft.com/office/drawing/2014/main" id="{8F0632CB-5E59-4727-9C88-4537512D5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GB"/>
            </a:p>
          </p:txBody>
        </p:sp>
      </p:grpSp>
      <p:sp>
        <p:nvSpPr>
          <p:cNvPr id="3" name="Content Placeholder 2">
            <a:extLst>
              <a:ext uri="{FF2B5EF4-FFF2-40B4-BE49-F238E27FC236}">
                <a16:creationId xmlns:a16="http://schemas.microsoft.com/office/drawing/2014/main" id="{A0907CE4-2790-46B4-89A8-4929CD665CA9}"/>
              </a:ext>
            </a:extLst>
          </p:cNvPr>
          <p:cNvSpPr>
            <a:spLocks noGrp="1"/>
          </p:cNvSpPr>
          <p:nvPr>
            <p:ph idx="1"/>
          </p:nvPr>
        </p:nvSpPr>
        <p:spPr>
          <a:xfrm>
            <a:off x="1251678" y="1669775"/>
            <a:ext cx="10089112" cy="4525826"/>
          </a:xfrm>
        </p:spPr>
        <p:txBody>
          <a:bodyPr>
            <a:normAutofit fontScale="92500" lnSpcReduction="20000"/>
          </a:bodyPr>
          <a:lstStyle/>
          <a:p>
            <a:r>
              <a:rPr lang="en-GB" sz="3200" dirty="0"/>
              <a:t>Vulnerable - </a:t>
            </a:r>
            <a:r>
              <a:rPr lang="en-GB" sz="3200" i="1" dirty="0"/>
              <a:t> E</a:t>
            </a:r>
            <a:r>
              <a:rPr lang="en-GB" sz="3200" dirty="0"/>
              <a:t>xposed to the possibility of being attacked or harmed, either physically or emotionally.</a:t>
            </a:r>
          </a:p>
          <a:p>
            <a:r>
              <a:rPr lang="en-GB" sz="3200" dirty="0"/>
              <a:t>We can all be vulnerable at some time who ever we are and especially in certain situations.</a:t>
            </a:r>
          </a:p>
          <a:p>
            <a:r>
              <a:rPr lang="en-GB" sz="3200" dirty="0"/>
              <a:t> Afraid of being judged / Passing higher risk areas / Internet – exposed threats  / Fear of crime</a:t>
            </a:r>
          </a:p>
          <a:p>
            <a:endParaRPr lang="en-GB" sz="3200" dirty="0"/>
          </a:p>
          <a:p>
            <a:r>
              <a:rPr lang="en-GB" sz="3200" dirty="0"/>
              <a:t>Vulnerable situations – due to health, age, disabilities</a:t>
            </a:r>
          </a:p>
          <a:p>
            <a:r>
              <a:rPr lang="en-GB" sz="3200" dirty="0"/>
              <a:t>Something that you have no control over that could leave you in risk of psychological and physical harm.</a:t>
            </a:r>
          </a:p>
          <a:p>
            <a:r>
              <a:rPr lang="en-GB" sz="3200" dirty="0"/>
              <a:t>Vulnerability can be long or short term</a:t>
            </a:r>
          </a:p>
          <a:p>
            <a:endParaRPr lang="en-GB" sz="2000" b="1" dirty="0">
              <a:solidFill>
                <a:schemeClr val="tx1">
                  <a:alpha val="60000"/>
                </a:schemeClr>
              </a:solidFill>
            </a:endParaRPr>
          </a:p>
        </p:txBody>
      </p:sp>
    </p:spTree>
    <p:extLst>
      <p:ext uri="{BB962C8B-B14F-4D97-AF65-F5344CB8AC3E}">
        <p14:creationId xmlns:p14="http://schemas.microsoft.com/office/powerpoint/2010/main" val="18499090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42271"/>
          </a:xfrm>
        </p:spPr>
        <p:txBody>
          <a:bodyPr>
            <a:normAutofit fontScale="90000"/>
          </a:bodyPr>
          <a:lstStyle/>
          <a:p>
            <a:endParaRPr lang="en-GB"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491337" y="365125"/>
            <a:ext cx="11864081" cy="6390195"/>
          </a:xfrm>
        </p:spPr>
      </p:pic>
    </p:spTree>
    <p:extLst>
      <p:ext uri="{BB962C8B-B14F-4D97-AF65-F5344CB8AC3E}">
        <p14:creationId xmlns:p14="http://schemas.microsoft.com/office/powerpoint/2010/main" val="37238343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8F83519B-7BEF-4683-AD95-44C6CEBD99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44" name="Group 1043">
            <a:extLst>
              <a:ext uri="{FF2B5EF4-FFF2-40B4-BE49-F238E27FC236}">
                <a16:creationId xmlns:a16="http://schemas.microsoft.com/office/drawing/2014/main" id="{EBAD34AF-5414-49A5-AB75-F1CA854B30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6" cy="6858000"/>
            <a:chOff x="1" y="0"/>
            <a:chExt cx="12191996" cy="6858000"/>
          </a:xfrm>
        </p:grpSpPr>
        <p:sp>
          <p:nvSpPr>
            <p:cNvPr id="1045" name="Rectangle 1044">
              <a:extLst>
                <a:ext uri="{FF2B5EF4-FFF2-40B4-BE49-F238E27FC236}">
                  <a16:creationId xmlns:a16="http://schemas.microsoft.com/office/drawing/2014/main" id="{7BAD3960-6DE9-4457-8083-F6FFBD58D7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bg1"/>
            </a:solidFill>
            <a:ln w="0">
              <a:noFill/>
              <a:prstDash val="solid"/>
              <a:round/>
              <a:headEnd/>
              <a:tailEnd/>
            </a:ln>
          </p:spPr>
          <p:txBody>
            <a:bodyPr rtlCol="0" anchor="ctr"/>
            <a:lstStyle/>
            <a:p>
              <a:pPr algn="ctr" defTabSz="457200"/>
              <a:endParaRPr lang="en-US">
                <a:solidFill>
                  <a:schemeClr val="tx1"/>
                </a:solidFill>
              </a:endParaRPr>
            </a:p>
          </p:txBody>
        </p:sp>
        <p:sp>
          <p:nvSpPr>
            <p:cNvPr id="1046" name="Rectangle 1045">
              <a:extLst>
                <a:ext uri="{FF2B5EF4-FFF2-40B4-BE49-F238E27FC236}">
                  <a16:creationId xmlns:a16="http://schemas.microsoft.com/office/drawing/2014/main" id="{F3F5E368-26F9-408D-9C1D-D007FCE0C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solidFill>
                  <a:schemeClr val="tx1"/>
                </a:solidFill>
              </a:endParaRPr>
            </a:p>
          </p:txBody>
        </p:sp>
      </p:grpSp>
      <p:sp>
        <p:nvSpPr>
          <p:cNvPr id="2" name="Title 1">
            <a:extLst>
              <a:ext uri="{FF2B5EF4-FFF2-40B4-BE49-F238E27FC236}">
                <a16:creationId xmlns:a16="http://schemas.microsoft.com/office/drawing/2014/main" id="{DF12B5BB-BA48-86F7-0ED9-BABB2555EF3D}"/>
              </a:ext>
            </a:extLst>
          </p:cNvPr>
          <p:cNvSpPr>
            <a:spLocks noGrp="1"/>
          </p:cNvSpPr>
          <p:nvPr>
            <p:ph type="title"/>
          </p:nvPr>
        </p:nvSpPr>
        <p:spPr>
          <a:xfrm>
            <a:off x="765051" y="662400"/>
            <a:ext cx="7007349" cy="1492132"/>
          </a:xfrm>
        </p:spPr>
        <p:txBody>
          <a:bodyPr anchor="t">
            <a:normAutofit/>
          </a:bodyPr>
          <a:lstStyle/>
          <a:p>
            <a:r>
              <a:rPr lang="en-GB" dirty="0"/>
              <a:t>Scotland – Transgender and women’s prisons</a:t>
            </a:r>
          </a:p>
        </p:txBody>
      </p:sp>
      <p:sp>
        <p:nvSpPr>
          <p:cNvPr id="1030" name="Content Placeholder 1029">
            <a:extLst>
              <a:ext uri="{FF2B5EF4-FFF2-40B4-BE49-F238E27FC236}">
                <a16:creationId xmlns:a16="http://schemas.microsoft.com/office/drawing/2014/main" id="{91C0CB77-2DEF-B173-B2DF-C9F24C283F11}"/>
              </a:ext>
            </a:extLst>
          </p:cNvPr>
          <p:cNvSpPr>
            <a:spLocks noGrp="1"/>
          </p:cNvSpPr>
          <p:nvPr>
            <p:ph idx="1"/>
          </p:nvPr>
        </p:nvSpPr>
        <p:spPr>
          <a:xfrm>
            <a:off x="765052" y="2286001"/>
            <a:ext cx="4389998" cy="3593591"/>
          </a:xfrm>
        </p:spPr>
        <p:txBody>
          <a:bodyPr>
            <a:normAutofit/>
          </a:bodyPr>
          <a:lstStyle/>
          <a:p>
            <a:r>
              <a:rPr lang="en-GB" sz="3200" b="0" i="0" dirty="0">
                <a:solidFill>
                  <a:srgbClr val="0070C0">
                    <a:alpha val="60000"/>
                  </a:srgbClr>
                </a:solidFill>
                <a:effectLst/>
                <a:latin typeface="GuardianTextEgyptian"/>
              </a:rPr>
              <a:t>Case of Isla Bryson raped 2 women before transitioning to female. </a:t>
            </a:r>
          </a:p>
          <a:p>
            <a:endParaRPr lang="en-GB" sz="3200" dirty="0">
              <a:solidFill>
                <a:srgbClr val="0070C0">
                  <a:alpha val="60000"/>
                </a:srgbClr>
              </a:solidFill>
              <a:latin typeface="GuardianTextEgyptian"/>
            </a:endParaRPr>
          </a:p>
          <a:p>
            <a:r>
              <a:rPr lang="en-GB" sz="3200" b="0" i="0" dirty="0">
                <a:solidFill>
                  <a:srgbClr val="0070C0">
                    <a:alpha val="60000"/>
                  </a:srgbClr>
                </a:solidFill>
                <a:effectLst/>
                <a:latin typeface="GuardianTextEgyptian"/>
              </a:rPr>
              <a:t>Scottish Government’s gender recognition reform </a:t>
            </a:r>
          </a:p>
          <a:p>
            <a:endParaRPr lang="en-GB" sz="3200" dirty="0">
              <a:solidFill>
                <a:schemeClr val="tx1">
                  <a:alpha val="60000"/>
                </a:schemeClr>
              </a:solidFill>
              <a:latin typeface="GuardianTextEgyptian"/>
            </a:endParaRPr>
          </a:p>
          <a:p>
            <a:endParaRPr lang="en-US" sz="2000" dirty="0">
              <a:solidFill>
                <a:schemeClr val="tx1">
                  <a:alpha val="60000"/>
                </a:schemeClr>
              </a:solidFill>
            </a:endParaRPr>
          </a:p>
        </p:txBody>
      </p:sp>
      <p:grpSp>
        <p:nvGrpSpPr>
          <p:cNvPr id="1048" name="Group 1047">
            <a:extLst>
              <a:ext uri="{FF2B5EF4-FFF2-40B4-BE49-F238E27FC236}">
                <a16:creationId xmlns:a16="http://schemas.microsoft.com/office/drawing/2014/main" id="{7A737E2B-A28F-42F1-A1E9-1CA2DE4A1E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6276" y="0"/>
            <a:ext cx="4335727" cy="3532180"/>
            <a:chOff x="7856276" y="0"/>
            <a:chExt cx="4335727" cy="3532180"/>
          </a:xfrm>
        </p:grpSpPr>
        <p:sp>
          <p:nvSpPr>
            <p:cNvPr id="1049" name="Freeform: Shape 1048">
              <a:extLst>
                <a:ext uri="{FF2B5EF4-FFF2-40B4-BE49-F238E27FC236}">
                  <a16:creationId xmlns:a16="http://schemas.microsoft.com/office/drawing/2014/main" id="{CA31F01E-6863-47B2-B5F8-4C443DA14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56276" y="0"/>
              <a:ext cx="4335725" cy="3532180"/>
            </a:xfrm>
            <a:custGeom>
              <a:avLst/>
              <a:gdLst>
                <a:gd name="connsiteX0" fmla="*/ 179111 w 4335725"/>
                <a:gd name="connsiteY0" fmla="*/ 0 h 3532180"/>
                <a:gd name="connsiteX1" fmla="*/ 4335725 w 4335725"/>
                <a:gd name="connsiteY1" fmla="*/ 0 h 3532180"/>
                <a:gd name="connsiteX2" fmla="*/ 4335725 w 4335725"/>
                <a:gd name="connsiteY2" fmla="*/ 2845937 h 3532180"/>
                <a:gd name="connsiteX3" fmla="*/ 4315217 w 4335725"/>
                <a:gd name="connsiteY3" fmla="*/ 2853009 h 3532180"/>
                <a:gd name="connsiteX4" fmla="*/ 4269092 w 4335725"/>
                <a:gd name="connsiteY4" fmla="*/ 2867324 h 3532180"/>
                <a:gd name="connsiteX5" fmla="*/ 4219783 w 4335725"/>
                <a:gd name="connsiteY5" fmla="*/ 2880049 h 3532180"/>
                <a:gd name="connsiteX6" fmla="*/ 4172065 w 4335725"/>
                <a:gd name="connsiteY6" fmla="*/ 2892774 h 3532180"/>
                <a:gd name="connsiteX7" fmla="*/ 4124349 w 4335725"/>
                <a:gd name="connsiteY7" fmla="*/ 2907089 h 3532180"/>
                <a:gd name="connsiteX8" fmla="*/ 4078224 w 4335725"/>
                <a:gd name="connsiteY8" fmla="*/ 2922994 h 3532180"/>
                <a:gd name="connsiteX9" fmla="*/ 4035278 w 4335725"/>
                <a:gd name="connsiteY9" fmla="*/ 2942082 h 3532180"/>
                <a:gd name="connsiteX10" fmla="*/ 3995515 w 4335725"/>
                <a:gd name="connsiteY10" fmla="*/ 2964348 h 3532180"/>
                <a:gd name="connsiteX11" fmla="*/ 3960521 w 4335725"/>
                <a:gd name="connsiteY11" fmla="*/ 2992978 h 3532180"/>
                <a:gd name="connsiteX12" fmla="*/ 3923939 w 4335725"/>
                <a:gd name="connsiteY12" fmla="*/ 3024791 h 3532180"/>
                <a:gd name="connsiteX13" fmla="*/ 3892126 w 4335725"/>
                <a:gd name="connsiteY13" fmla="*/ 3061373 h 3532180"/>
                <a:gd name="connsiteX14" fmla="*/ 3861905 w 4335725"/>
                <a:gd name="connsiteY14" fmla="*/ 3099547 h 3532180"/>
                <a:gd name="connsiteX15" fmla="*/ 3831684 w 4335725"/>
                <a:gd name="connsiteY15" fmla="*/ 3139310 h 3532180"/>
                <a:gd name="connsiteX16" fmla="*/ 3801464 w 4335725"/>
                <a:gd name="connsiteY16" fmla="*/ 3179075 h 3532180"/>
                <a:gd name="connsiteX17" fmla="*/ 3771243 w 4335725"/>
                <a:gd name="connsiteY17" fmla="*/ 3217249 h 3532180"/>
                <a:gd name="connsiteX18" fmla="*/ 3737841 w 4335725"/>
                <a:gd name="connsiteY18" fmla="*/ 3253831 h 3532180"/>
                <a:gd name="connsiteX19" fmla="*/ 3704438 w 4335725"/>
                <a:gd name="connsiteY19" fmla="*/ 3285642 h 3532180"/>
                <a:gd name="connsiteX20" fmla="*/ 3666266 w 4335725"/>
                <a:gd name="connsiteY20" fmla="*/ 3312682 h 3532180"/>
                <a:gd name="connsiteX21" fmla="*/ 3626501 w 4335725"/>
                <a:gd name="connsiteY21" fmla="*/ 3333360 h 3532180"/>
                <a:gd name="connsiteX22" fmla="*/ 3578783 w 4335725"/>
                <a:gd name="connsiteY22" fmla="*/ 3347676 h 3532180"/>
                <a:gd name="connsiteX23" fmla="*/ 3529475 w 4335725"/>
                <a:gd name="connsiteY23" fmla="*/ 3354038 h 3532180"/>
                <a:gd name="connsiteX24" fmla="*/ 3478579 w 4335725"/>
                <a:gd name="connsiteY24" fmla="*/ 3355628 h 3532180"/>
                <a:gd name="connsiteX25" fmla="*/ 3424498 w 4335725"/>
                <a:gd name="connsiteY25" fmla="*/ 3350856 h 3532180"/>
                <a:gd name="connsiteX26" fmla="*/ 3370419 w 4335725"/>
                <a:gd name="connsiteY26" fmla="*/ 3344494 h 3532180"/>
                <a:gd name="connsiteX27" fmla="*/ 3316339 w 4335725"/>
                <a:gd name="connsiteY27" fmla="*/ 3336540 h 3532180"/>
                <a:gd name="connsiteX28" fmla="*/ 3262260 w 4335725"/>
                <a:gd name="connsiteY28" fmla="*/ 3330180 h 3532180"/>
                <a:gd name="connsiteX29" fmla="*/ 3208180 w 4335725"/>
                <a:gd name="connsiteY29" fmla="*/ 3326998 h 3532180"/>
                <a:gd name="connsiteX30" fmla="*/ 3155691 w 4335725"/>
                <a:gd name="connsiteY30" fmla="*/ 3326998 h 3532180"/>
                <a:gd name="connsiteX31" fmla="*/ 3106385 w 4335725"/>
                <a:gd name="connsiteY31" fmla="*/ 3333360 h 3532180"/>
                <a:gd name="connsiteX32" fmla="*/ 3055487 w 4335725"/>
                <a:gd name="connsiteY32" fmla="*/ 3346085 h 3532180"/>
                <a:gd name="connsiteX33" fmla="*/ 3009359 w 4335725"/>
                <a:gd name="connsiteY33" fmla="*/ 3365171 h 3532180"/>
                <a:gd name="connsiteX34" fmla="*/ 2961643 w 4335725"/>
                <a:gd name="connsiteY34" fmla="*/ 3390621 h 3532180"/>
                <a:gd name="connsiteX35" fmla="*/ 2913927 w 4335725"/>
                <a:gd name="connsiteY35" fmla="*/ 3416071 h 3532180"/>
                <a:gd name="connsiteX36" fmla="*/ 2866209 w 4335725"/>
                <a:gd name="connsiteY36" fmla="*/ 3444699 h 3532180"/>
                <a:gd name="connsiteX37" fmla="*/ 2820081 w 4335725"/>
                <a:gd name="connsiteY37" fmla="*/ 3471739 h 3532180"/>
                <a:gd name="connsiteX38" fmla="*/ 2770775 w 4335725"/>
                <a:gd name="connsiteY38" fmla="*/ 3495598 h 3532180"/>
                <a:gd name="connsiteX39" fmla="*/ 2723057 w 4335725"/>
                <a:gd name="connsiteY39" fmla="*/ 3514685 h 3532180"/>
                <a:gd name="connsiteX40" fmla="*/ 2673749 w 4335725"/>
                <a:gd name="connsiteY40" fmla="*/ 3527410 h 3532180"/>
                <a:gd name="connsiteX41" fmla="*/ 2622852 w 4335725"/>
                <a:gd name="connsiteY41" fmla="*/ 3532180 h 3532180"/>
                <a:gd name="connsiteX42" fmla="*/ 2571953 w 4335725"/>
                <a:gd name="connsiteY42" fmla="*/ 3527410 h 3532180"/>
                <a:gd name="connsiteX43" fmla="*/ 2522645 w 4335725"/>
                <a:gd name="connsiteY43" fmla="*/ 3514685 h 3532180"/>
                <a:gd name="connsiteX44" fmla="*/ 2474930 w 4335725"/>
                <a:gd name="connsiteY44" fmla="*/ 3495598 h 3532180"/>
                <a:gd name="connsiteX45" fmla="*/ 2425621 w 4335725"/>
                <a:gd name="connsiteY45" fmla="*/ 3471739 h 3532180"/>
                <a:gd name="connsiteX46" fmla="*/ 2379493 w 4335725"/>
                <a:gd name="connsiteY46" fmla="*/ 3444699 h 3532180"/>
                <a:gd name="connsiteX47" fmla="*/ 2331777 w 4335725"/>
                <a:gd name="connsiteY47" fmla="*/ 3416071 h 3532180"/>
                <a:gd name="connsiteX48" fmla="*/ 2284059 w 4335725"/>
                <a:gd name="connsiteY48" fmla="*/ 3390621 h 3532180"/>
                <a:gd name="connsiteX49" fmla="*/ 2236343 w 4335725"/>
                <a:gd name="connsiteY49" fmla="*/ 3365171 h 3532180"/>
                <a:gd name="connsiteX50" fmla="*/ 2188627 w 4335725"/>
                <a:gd name="connsiteY50" fmla="*/ 3346085 h 3532180"/>
                <a:gd name="connsiteX51" fmla="*/ 2139319 w 4335725"/>
                <a:gd name="connsiteY51" fmla="*/ 3333360 h 3532180"/>
                <a:gd name="connsiteX52" fmla="*/ 2090011 w 4335725"/>
                <a:gd name="connsiteY52" fmla="*/ 3326998 h 3532180"/>
                <a:gd name="connsiteX53" fmla="*/ 2037520 w 4335725"/>
                <a:gd name="connsiteY53" fmla="*/ 3326998 h 3532180"/>
                <a:gd name="connsiteX54" fmla="*/ 1983442 w 4335725"/>
                <a:gd name="connsiteY54" fmla="*/ 3330180 h 3532180"/>
                <a:gd name="connsiteX55" fmla="*/ 1929363 w 4335725"/>
                <a:gd name="connsiteY55" fmla="*/ 3336540 h 3532180"/>
                <a:gd name="connsiteX56" fmla="*/ 1875283 w 4335725"/>
                <a:gd name="connsiteY56" fmla="*/ 3344494 h 3532180"/>
                <a:gd name="connsiteX57" fmla="*/ 1821202 w 4335725"/>
                <a:gd name="connsiteY57" fmla="*/ 3350856 h 3532180"/>
                <a:gd name="connsiteX58" fmla="*/ 1767124 w 4335725"/>
                <a:gd name="connsiteY58" fmla="*/ 3355628 h 3532180"/>
                <a:gd name="connsiteX59" fmla="*/ 1716227 w 4335725"/>
                <a:gd name="connsiteY59" fmla="*/ 3354038 h 3532180"/>
                <a:gd name="connsiteX60" fmla="*/ 1666919 w 4335725"/>
                <a:gd name="connsiteY60" fmla="*/ 3347676 h 3532180"/>
                <a:gd name="connsiteX61" fmla="*/ 1619201 w 4335725"/>
                <a:gd name="connsiteY61" fmla="*/ 3333360 h 3532180"/>
                <a:gd name="connsiteX62" fmla="*/ 1579437 w 4335725"/>
                <a:gd name="connsiteY62" fmla="*/ 3312682 h 3532180"/>
                <a:gd name="connsiteX63" fmla="*/ 1541263 w 4335725"/>
                <a:gd name="connsiteY63" fmla="*/ 3285642 h 3532180"/>
                <a:gd name="connsiteX64" fmla="*/ 1507862 w 4335725"/>
                <a:gd name="connsiteY64" fmla="*/ 3253831 h 3532180"/>
                <a:gd name="connsiteX65" fmla="*/ 1474459 w 4335725"/>
                <a:gd name="connsiteY65" fmla="*/ 3217249 h 3532180"/>
                <a:gd name="connsiteX66" fmla="*/ 1444238 w 4335725"/>
                <a:gd name="connsiteY66" fmla="*/ 3179075 h 3532180"/>
                <a:gd name="connsiteX67" fmla="*/ 1414018 w 4335725"/>
                <a:gd name="connsiteY67" fmla="*/ 3139310 h 3532180"/>
                <a:gd name="connsiteX68" fmla="*/ 1383797 w 4335725"/>
                <a:gd name="connsiteY68" fmla="*/ 3099547 h 3532180"/>
                <a:gd name="connsiteX69" fmla="*/ 1353577 w 4335725"/>
                <a:gd name="connsiteY69" fmla="*/ 3061373 h 3532180"/>
                <a:gd name="connsiteX70" fmla="*/ 1321765 w 4335725"/>
                <a:gd name="connsiteY70" fmla="*/ 3024791 h 3532180"/>
                <a:gd name="connsiteX71" fmla="*/ 1285181 w 4335725"/>
                <a:gd name="connsiteY71" fmla="*/ 2992978 h 3532180"/>
                <a:gd name="connsiteX72" fmla="*/ 1250188 w 4335725"/>
                <a:gd name="connsiteY72" fmla="*/ 2964348 h 3532180"/>
                <a:gd name="connsiteX73" fmla="*/ 1210424 w 4335725"/>
                <a:gd name="connsiteY73" fmla="*/ 2942082 h 3532180"/>
                <a:gd name="connsiteX74" fmla="*/ 1167479 w 4335725"/>
                <a:gd name="connsiteY74" fmla="*/ 2922994 h 3532180"/>
                <a:gd name="connsiteX75" fmla="*/ 1121353 w 4335725"/>
                <a:gd name="connsiteY75" fmla="*/ 2907089 h 3532180"/>
                <a:gd name="connsiteX76" fmla="*/ 1073635 w 4335725"/>
                <a:gd name="connsiteY76" fmla="*/ 2892774 h 3532180"/>
                <a:gd name="connsiteX77" fmla="*/ 1025919 w 4335725"/>
                <a:gd name="connsiteY77" fmla="*/ 2880049 h 3532180"/>
                <a:gd name="connsiteX78" fmla="*/ 976611 w 4335725"/>
                <a:gd name="connsiteY78" fmla="*/ 2867324 h 3532180"/>
                <a:gd name="connsiteX79" fmla="*/ 930485 w 4335725"/>
                <a:gd name="connsiteY79" fmla="*/ 2853009 h 3532180"/>
                <a:gd name="connsiteX80" fmla="*/ 884357 w 4335725"/>
                <a:gd name="connsiteY80" fmla="*/ 2837103 h 3532180"/>
                <a:gd name="connsiteX81" fmla="*/ 841413 w 4335725"/>
                <a:gd name="connsiteY81" fmla="*/ 2818015 h 3532180"/>
                <a:gd name="connsiteX82" fmla="*/ 803238 w 4335725"/>
                <a:gd name="connsiteY82" fmla="*/ 2794157 h 3532180"/>
                <a:gd name="connsiteX83" fmla="*/ 768245 w 4335725"/>
                <a:gd name="connsiteY83" fmla="*/ 2765527 h 3532180"/>
                <a:gd name="connsiteX84" fmla="*/ 739617 w 4335725"/>
                <a:gd name="connsiteY84" fmla="*/ 2730536 h 3532180"/>
                <a:gd name="connsiteX85" fmla="*/ 715759 w 4335725"/>
                <a:gd name="connsiteY85" fmla="*/ 2692361 h 3532180"/>
                <a:gd name="connsiteX86" fmla="*/ 696671 w 4335725"/>
                <a:gd name="connsiteY86" fmla="*/ 2649416 h 3532180"/>
                <a:gd name="connsiteX87" fmla="*/ 680766 w 4335725"/>
                <a:gd name="connsiteY87" fmla="*/ 2603290 h 3532180"/>
                <a:gd name="connsiteX88" fmla="*/ 666450 w 4335725"/>
                <a:gd name="connsiteY88" fmla="*/ 2557164 h 3532180"/>
                <a:gd name="connsiteX89" fmla="*/ 653726 w 4335725"/>
                <a:gd name="connsiteY89" fmla="*/ 2507856 h 3532180"/>
                <a:gd name="connsiteX90" fmla="*/ 641000 w 4335725"/>
                <a:gd name="connsiteY90" fmla="*/ 2460140 h 3532180"/>
                <a:gd name="connsiteX91" fmla="*/ 626685 w 4335725"/>
                <a:gd name="connsiteY91" fmla="*/ 2412422 h 3532180"/>
                <a:gd name="connsiteX92" fmla="*/ 610780 w 4335725"/>
                <a:gd name="connsiteY92" fmla="*/ 2366295 h 3532180"/>
                <a:gd name="connsiteX93" fmla="*/ 591692 w 4335725"/>
                <a:gd name="connsiteY93" fmla="*/ 2323348 h 3532180"/>
                <a:gd name="connsiteX94" fmla="*/ 569424 w 4335725"/>
                <a:gd name="connsiteY94" fmla="*/ 2283586 h 3532180"/>
                <a:gd name="connsiteX95" fmla="*/ 540796 w 4335725"/>
                <a:gd name="connsiteY95" fmla="*/ 2248593 h 3532180"/>
                <a:gd name="connsiteX96" fmla="*/ 508983 w 4335725"/>
                <a:gd name="connsiteY96" fmla="*/ 2212010 h 3532180"/>
                <a:gd name="connsiteX97" fmla="*/ 472400 w 4335725"/>
                <a:gd name="connsiteY97" fmla="*/ 2180199 h 3532180"/>
                <a:gd name="connsiteX98" fmla="*/ 432635 w 4335725"/>
                <a:gd name="connsiteY98" fmla="*/ 2149978 h 3532180"/>
                <a:gd name="connsiteX99" fmla="*/ 392872 w 4335725"/>
                <a:gd name="connsiteY99" fmla="*/ 2119758 h 3532180"/>
                <a:gd name="connsiteX100" fmla="*/ 353108 w 4335725"/>
                <a:gd name="connsiteY100" fmla="*/ 2089537 h 3532180"/>
                <a:gd name="connsiteX101" fmla="*/ 314933 w 4335725"/>
                <a:gd name="connsiteY101" fmla="*/ 2059315 h 3532180"/>
                <a:gd name="connsiteX102" fmla="*/ 278350 w 4335725"/>
                <a:gd name="connsiteY102" fmla="*/ 2025914 h 3532180"/>
                <a:gd name="connsiteX103" fmla="*/ 246539 w 4335725"/>
                <a:gd name="connsiteY103" fmla="*/ 1992513 h 3532180"/>
                <a:gd name="connsiteX104" fmla="*/ 219500 w 4335725"/>
                <a:gd name="connsiteY104" fmla="*/ 1954338 h 3532180"/>
                <a:gd name="connsiteX105" fmla="*/ 198823 w 4335725"/>
                <a:gd name="connsiteY105" fmla="*/ 1914575 h 3532180"/>
                <a:gd name="connsiteX106" fmla="*/ 184508 w 4335725"/>
                <a:gd name="connsiteY106" fmla="*/ 1866859 h 3532180"/>
                <a:gd name="connsiteX107" fmla="*/ 178145 w 4335725"/>
                <a:gd name="connsiteY107" fmla="*/ 1817551 h 3532180"/>
                <a:gd name="connsiteX108" fmla="*/ 176554 w 4335725"/>
                <a:gd name="connsiteY108" fmla="*/ 1766651 h 3532180"/>
                <a:gd name="connsiteX109" fmla="*/ 181326 w 4335725"/>
                <a:gd name="connsiteY109" fmla="*/ 1712572 h 3532180"/>
                <a:gd name="connsiteX110" fmla="*/ 187688 w 4335725"/>
                <a:gd name="connsiteY110" fmla="*/ 1658493 h 3532180"/>
                <a:gd name="connsiteX111" fmla="*/ 195640 w 4335725"/>
                <a:gd name="connsiteY111" fmla="*/ 1604413 h 3532180"/>
                <a:gd name="connsiteX112" fmla="*/ 202004 w 4335725"/>
                <a:gd name="connsiteY112" fmla="*/ 1550335 h 3532180"/>
                <a:gd name="connsiteX113" fmla="*/ 205186 w 4335725"/>
                <a:gd name="connsiteY113" fmla="*/ 1496256 h 3532180"/>
                <a:gd name="connsiteX114" fmla="*/ 205186 w 4335725"/>
                <a:gd name="connsiteY114" fmla="*/ 1443766 h 3532180"/>
                <a:gd name="connsiteX115" fmla="*/ 198823 w 4335725"/>
                <a:gd name="connsiteY115" fmla="*/ 1394460 h 3532180"/>
                <a:gd name="connsiteX116" fmla="*/ 186098 w 4335725"/>
                <a:gd name="connsiteY116" fmla="*/ 1345152 h 3532180"/>
                <a:gd name="connsiteX117" fmla="*/ 167011 w 4335725"/>
                <a:gd name="connsiteY117" fmla="*/ 1299024 h 3532180"/>
                <a:gd name="connsiteX118" fmla="*/ 143153 w 4335725"/>
                <a:gd name="connsiteY118" fmla="*/ 1251308 h 3532180"/>
                <a:gd name="connsiteX119" fmla="*/ 116112 w 4335725"/>
                <a:gd name="connsiteY119" fmla="*/ 1203592 h 3532180"/>
                <a:gd name="connsiteX120" fmla="*/ 87483 w 4335725"/>
                <a:gd name="connsiteY120" fmla="*/ 1155874 h 3532180"/>
                <a:gd name="connsiteX121" fmla="*/ 60443 w 4335725"/>
                <a:gd name="connsiteY121" fmla="*/ 1109746 h 3532180"/>
                <a:gd name="connsiteX122" fmla="*/ 36583 w 4335725"/>
                <a:gd name="connsiteY122" fmla="*/ 1060441 h 3532180"/>
                <a:gd name="connsiteX123" fmla="*/ 17498 w 4335725"/>
                <a:gd name="connsiteY123" fmla="*/ 1012723 h 3532180"/>
                <a:gd name="connsiteX124" fmla="*/ 4773 w 4335725"/>
                <a:gd name="connsiteY124" fmla="*/ 963415 h 3532180"/>
                <a:gd name="connsiteX125" fmla="*/ 0 w 4335725"/>
                <a:gd name="connsiteY125" fmla="*/ 912516 h 3532180"/>
                <a:gd name="connsiteX126" fmla="*/ 4773 w 4335725"/>
                <a:gd name="connsiteY126" fmla="*/ 861620 h 3532180"/>
                <a:gd name="connsiteX127" fmla="*/ 17498 w 4335725"/>
                <a:gd name="connsiteY127" fmla="*/ 812312 h 3532180"/>
                <a:gd name="connsiteX128" fmla="*/ 36583 w 4335725"/>
                <a:gd name="connsiteY128" fmla="*/ 764594 h 3532180"/>
                <a:gd name="connsiteX129" fmla="*/ 60443 w 4335725"/>
                <a:gd name="connsiteY129" fmla="*/ 715288 h 3532180"/>
                <a:gd name="connsiteX130" fmla="*/ 87483 w 4335725"/>
                <a:gd name="connsiteY130" fmla="*/ 669160 h 3532180"/>
                <a:gd name="connsiteX131" fmla="*/ 116112 w 4335725"/>
                <a:gd name="connsiteY131" fmla="*/ 621444 h 3532180"/>
                <a:gd name="connsiteX132" fmla="*/ 143153 w 4335725"/>
                <a:gd name="connsiteY132" fmla="*/ 573726 h 3532180"/>
                <a:gd name="connsiteX133" fmla="*/ 167011 w 4335725"/>
                <a:gd name="connsiteY133" fmla="*/ 526010 h 3532180"/>
                <a:gd name="connsiteX134" fmla="*/ 186098 w 4335725"/>
                <a:gd name="connsiteY134" fmla="*/ 479882 h 3532180"/>
                <a:gd name="connsiteX135" fmla="*/ 198823 w 4335725"/>
                <a:gd name="connsiteY135" fmla="*/ 430575 h 3532180"/>
                <a:gd name="connsiteX136" fmla="*/ 205186 w 4335725"/>
                <a:gd name="connsiteY136" fmla="*/ 381268 h 3532180"/>
                <a:gd name="connsiteX137" fmla="*/ 205186 w 4335725"/>
                <a:gd name="connsiteY137" fmla="*/ 328780 h 3532180"/>
                <a:gd name="connsiteX138" fmla="*/ 202004 w 4335725"/>
                <a:gd name="connsiteY138" fmla="*/ 274700 h 3532180"/>
                <a:gd name="connsiteX139" fmla="*/ 195640 w 4335725"/>
                <a:gd name="connsiteY139" fmla="*/ 220621 h 3532180"/>
                <a:gd name="connsiteX140" fmla="*/ 187688 w 4335725"/>
                <a:gd name="connsiteY140" fmla="*/ 166541 h 3532180"/>
                <a:gd name="connsiteX141" fmla="*/ 181326 w 4335725"/>
                <a:gd name="connsiteY141" fmla="*/ 112462 h 3532180"/>
                <a:gd name="connsiteX142" fmla="*/ 176554 w 4335725"/>
                <a:gd name="connsiteY142" fmla="*/ 58383 h 3532180"/>
                <a:gd name="connsiteX143" fmla="*/ 178145 w 4335725"/>
                <a:gd name="connsiteY143" fmla="*/ 7485 h 3532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Lst>
              <a:rect l="l" t="t" r="r" b="b"/>
              <a:pathLst>
                <a:path w="4335725" h="3532180">
                  <a:moveTo>
                    <a:pt x="179111" y="0"/>
                  </a:moveTo>
                  <a:lnTo>
                    <a:pt x="4335725" y="0"/>
                  </a:lnTo>
                  <a:lnTo>
                    <a:pt x="4335725" y="2845937"/>
                  </a:lnTo>
                  <a:lnTo>
                    <a:pt x="4315217" y="2853009"/>
                  </a:lnTo>
                  <a:lnTo>
                    <a:pt x="4269092" y="2867324"/>
                  </a:lnTo>
                  <a:lnTo>
                    <a:pt x="4219783" y="2880049"/>
                  </a:lnTo>
                  <a:lnTo>
                    <a:pt x="4172065" y="2892774"/>
                  </a:lnTo>
                  <a:lnTo>
                    <a:pt x="4124349" y="2907089"/>
                  </a:lnTo>
                  <a:lnTo>
                    <a:pt x="4078224" y="2922994"/>
                  </a:lnTo>
                  <a:lnTo>
                    <a:pt x="4035278" y="2942082"/>
                  </a:lnTo>
                  <a:lnTo>
                    <a:pt x="3995515" y="2964348"/>
                  </a:lnTo>
                  <a:lnTo>
                    <a:pt x="3960521" y="2992978"/>
                  </a:lnTo>
                  <a:lnTo>
                    <a:pt x="3923939" y="3024791"/>
                  </a:lnTo>
                  <a:lnTo>
                    <a:pt x="3892126" y="3061373"/>
                  </a:lnTo>
                  <a:lnTo>
                    <a:pt x="3861905" y="3099547"/>
                  </a:lnTo>
                  <a:lnTo>
                    <a:pt x="3831684" y="3139310"/>
                  </a:lnTo>
                  <a:lnTo>
                    <a:pt x="3801464" y="3179075"/>
                  </a:lnTo>
                  <a:lnTo>
                    <a:pt x="3771243" y="3217249"/>
                  </a:lnTo>
                  <a:lnTo>
                    <a:pt x="3737841" y="3253831"/>
                  </a:lnTo>
                  <a:lnTo>
                    <a:pt x="3704438" y="3285642"/>
                  </a:lnTo>
                  <a:lnTo>
                    <a:pt x="3666266" y="3312682"/>
                  </a:lnTo>
                  <a:lnTo>
                    <a:pt x="3626501" y="3333360"/>
                  </a:lnTo>
                  <a:lnTo>
                    <a:pt x="3578783" y="3347676"/>
                  </a:lnTo>
                  <a:lnTo>
                    <a:pt x="3529475" y="3354038"/>
                  </a:lnTo>
                  <a:lnTo>
                    <a:pt x="3478579" y="3355628"/>
                  </a:lnTo>
                  <a:lnTo>
                    <a:pt x="3424498" y="3350856"/>
                  </a:lnTo>
                  <a:lnTo>
                    <a:pt x="3370419" y="3344494"/>
                  </a:lnTo>
                  <a:lnTo>
                    <a:pt x="3316339" y="3336540"/>
                  </a:lnTo>
                  <a:lnTo>
                    <a:pt x="3262260" y="3330180"/>
                  </a:lnTo>
                  <a:lnTo>
                    <a:pt x="3208180" y="3326998"/>
                  </a:lnTo>
                  <a:lnTo>
                    <a:pt x="3155691" y="3326998"/>
                  </a:lnTo>
                  <a:lnTo>
                    <a:pt x="3106385" y="3333360"/>
                  </a:lnTo>
                  <a:lnTo>
                    <a:pt x="3055487" y="3346085"/>
                  </a:lnTo>
                  <a:lnTo>
                    <a:pt x="3009359" y="3365171"/>
                  </a:lnTo>
                  <a:lnTo>
                    <a:pt x="2961643" y="3390621"/>
                  </a:lnTo>
                  <a:lnTo>
                    <a:pt x="2913927" y="3416071"/>
                  </a:lnTo>
                  <a:lnTo>
                    <a:pt x="2866209" y="3444699"/>
                  </a:lnTo>
                  <a:lnTo>
                    <a:pt x="2820081" y="3471739"/>
                  </a:lnTo>
                  <a:lnTo>
                    <a:pt x="2770775" y="3495598"/>
                  </a:lnTo>
                  <a:lnTo>
                    <a:pt x="2723057" y="3514685"/>
                  </a:lnTo>
                  <a:lnTo>
                    <a:pt x="2673749" y="3527410"/>
                  </a:lnTo>
                  <a:lnTo>
                    <a:pt x="2622852" y="3532180"/>
                  </a:lnTo>
                  <a:lnTo>
                    <a:pt x="2571953" y="3527410"/>
                  </a:lnTo>
                  <a:lnTo>
                    <a:pt x="2522645" y="3514685"/>
                  </a:lnTo>
                  <a:lnTo>
                    <a:pt x="2474930" y="3495598"/>
                  </a:lnTo>
                  <a:lnTo>
                    <a:pt x="2425621" y="3471739"/>
                  </a:lnTo>
                  <a:lnTo>
                    <a:pt x="2379493" y="3444699"/>
                  </a:lnTo>
                  <a:lnTo>
                    <a:pt x="2331777" y="3416071"/>
                  </a:lnTo>
                  <a:lnTo>
                    <a:pt x="2284059" y="3390621"/>
                  </a:lnTo>
                  <a:lnTo>
                    <a:pt x="2236343" y="3365171"/>
                  </a:lnTo>
                  <a:lnTo>
                    <a:pt x="2188627" y="3346085"/>
                  </a:lnTo>
                  <a:lnTo>
                    <a:pt x="2139319" y="3333360"/>
                  </a:lnTo>
                  <a:lnTo>
                    <a:pt x="2090011" y="3326998"/>
                  </a:lnTo>
                  <a:lnTo>
                    <a:pt x="2037520" y="3326998"/>
                  </a:lnTo>
                  <a:lnTo>
                    <a:pt x="1983442" y="3330180"/>
                  </a:lnTo>
                  <a:lnTo>
                    <a:pt x="1929363" y="3336540"/>
                  </a:lnTo>
                  <a:lnTo>
                    <a:pt x="1875283" y="3344494"/>
                  </a:lnTo>
                  <a:lnTo>
                    <a:pt x="1821202" y="3350856"/>
                  </a:lnTo>
                  <a:lnTo>
                    <a:pt x="1767124" y="3355628"/>
                  </a:lnTo>
                  <a:lnTo>
                    <a:pt x="1716227" y="3354038"/>
                  </a:lnTo>
                  <a:lnTo>
                    <a:pt x="1666919" y="3347676"/>
                  </a:lnTo>
                  <a:lnTo>
                    <a:pt x="1619201" y="3333360"/>
                  </a:lnTo>
                  <a:lnTo>
                    <a:pt x="1579437" y="3312682"/>
                  </a:lnTo>
                  <a:lnTo>
                    <a:pt x="1541263" y="3285642"/>
                  </a:lnTo>
                  <a:lnTo>
                    <a:pt x="1507862" y="3253831"/>
                  </a:lnTo>
                  <a:lnTo>
                    <a:pt x="1474459" y="3217249"/>
                  </a:lnTo>
                  <a:lnTo>
                    <a:pt x="1444238" y="3179075"/>
                  </a:lnTo>
                  <a:lnTo>
                    <a:pt x="1414018" y="3139310"/>
                  </a:lnTo>
                  <a:lnTo>
                    <a:pt x="1383797" y="3099547"/>
                  </a:lnTo>
                  <a:lnTo>
                    <a:pt x="1353577" y="3061373"/>
                  </a:lnTo>
                  <a:lnTo>
                    <a:pt x="1321765" y="3024791"/>
                  </a:lnTo>
                  <a:lnTo>
                    <a:pt x="1285181" y="2992978"/>
                  </a:lnTo>
                  <a:lnTo>
                    <a:pt x="1250188" y="2964348"/>
                  </a:lnTo>
                  <a:lnTo>
                    <a:pt x="1210424" y="2942082"/>
                  </a:lnTo>
                  <a:lnTo>
                    <a:pt x="1167479" y="2922994"/>
                  </a:lnTo>
                  <a:lnTo>
                    <a:pt x="1121353" y="2907089"/>
                  </a:lnTo>
                  <a:lnTo>
                    <a:pt x="1073635" y="2892774"/>
                  </a:lnTo>
                  <a:lnTo>
                    <a:pt x="1025919" y="2880049"/>
                  </a:lnTo>
                  <a:lnTo>
                    <a:pt x="976611" y="2867324"/>
                  </a:lnTo>
                  <a:lnTo>
                    <a:pt x="930485" y="2853009"/>
                  </a:lnTo>
                  <a:lnTo>
                    <a:pt x="884357" y="2837103"/>
                  </a:lnTo>
                  <a:lnTo>
                    <a:pt x="841413" y="2818015"/>
                  </a:lnTo>
                  <a:lnTo>
                    <a:pt x="803238" y="2794157"/>
                  </a:lnTo>
                  <a:lnTo>
                    <a:pt x="768245" y="2765527"/>
                  </a:lnTo>
                  <a:lnTo>
                    <a:pt x="739617" y="2730536"/>
                  </a:lnTo>
                  <a:lnTo>
                    <a:pt x="715759" y="2692361"/>
                  </a:lnTo>
                  <a:lnTo>
                    <a:pt x="696671" y="2649416"/>
                  </a:lnTo>
                  <a:lnTo>
                    <a:pt x="680766" y="2603290"/>
                  </a:lnTo>
                  <a:lnTo>
                    <a:pt x="666450" y="2557164"/>
                  </a:lnTo>
                  <a:lnTo>
                    <a:pt x="653726" y="2507856"/>
                  </a:lnTo>
                  <a:lnTo>
                    <a:pt x="641000" y="2460140"/>
                  </a:lnTo>
                  <a:lnTo>
                    <a:pt x="626685" y="2412422"/>
                  </a:lnTo>
                  <a:lnTo>
                    <a:pt x="610780" y="2366295"/>
                  </a:lnTo>
                  <a:lnTo>
                    <a:pt x="591692" y="2323348"/>
                  </a:lnTo>
                  <a:lnTo>
                    <a:pt x="569424" y="2283586"/>
                  </a:lnTo>
                  <a:lnTo>
                    <a:pt x="540796" y="2248593"/>
                  </a:lnTo>
                  <a:lnTo>
                    <a:pt x="508983" y="2212010"/>
                  </a:lnTo>
                  <a:lnTo>
                    <a:pt x="472400" y="2180199"/>
                  </a:lnTo>
                  <a:lnTo>
                    <a:pt x="432635" y="2149978"/>
                  </a:lnTo>
                  <a:lnTo>
                    <a:pt x="392872" y="2119758"/>
                  </a:lnTo>
                  <a:lnTo>
                    <a:pt x="353108" y="2089537"/>
                  </a:lnTo>
                  <a:lnTo>
                    <a:pt x="314933" y="2059315"/>
                  </a:lnTo>
                  <a:lnTo>
                    <a:pt x="278350" y="2025914"/>
                  </a:lnTo>
                  <a:lnTo>
                    <a:pt x="246539" y="1992513"/>
                  </a:lnTo>
                  <a:lnTo>
                    <a:pt x="219500" y="1954338"/>
                  </a:lnTo>
                  <a:lnTo>
                    <a:pt x="198823" y="1914575"/>
                  </a:lnTo>
                  <a:lnTo>
                    <a:pt x="184508" y="1866859"/>
                  </a:lnTo>
                  <a:lnTo>
                    <a:pt x="178145" y="1817551"/>
                  </a:lnTo>
                  <a:lnTo>
                    <a:pt x="176554" y="1766651"/>
                  </a:lnTo>
                  <a:lnTo>
                    <a:pt x="181326" y="1712572"/>
                  </a:lnTo>
                  <a:lnTo>
                    <a:pt x="187688" y="1658493"/>
                  </a:lnTo>
                  <a:lnTo>
                    <a:pt x="195640" y="1604413"/>
                  </a:lnTo>
                  <a:lnTo>
                    <a:pt x="202004" y="1550335"/>
                  </a:lnTo>
                  <a:lnTo>
                    <a:pt x="205186" y="1496256"/>
                  </a:lnTo>
                  <a:lnTo>
                    <a:pt x="205186" y="1443766"/>
                  </a:lnTo>
                  <a:lnTo>
                    <a:pt x="198823" y="1394460"/>
                  </a:lnTo>
                  <a:lnTo>
                    <a:pt x="186098" y="1345152"/>
                  </a:lnTo>
                  <a:lnTo>
                    <a:pt x="167011" y="1299024"/>
                  </a:lnTo>
                  <a:lnTo>
                    <a:pt x="143153" y="1251308"/>
                  </a:lnTo>
                  <a:lnTo>
                    <a:pt x="116112" y="1203592"/>
                  </a:lnTo>
                  <a:lnTo>
                    <a:pt x="87483" y="1155874"/>
                  </a:lnTo>
                  <a:lnTo>
                    <a:pt x="60443" y="1109746"/>
                  </a:lnTo>
                  <a:lnTo>
                    <a:pt x="36583" y="1060441"/>
                  </a:lnTo>
                  <a:lnTo>
                    <a:pt x="17498" y="1012723"/>
                  </a:lnTo>
                  <a:lnTo>
                    <a:pt x="4773" y="963415"/>
                  </a:lnTo>
                  <a:lnTo>
                    <a:pt x="0" y="912516"/>
                  </a:lnTo>
                  <a:lnTo>
                    <a:pt x="4773" y="861620"/>
                  </a:lnTo>
                  <a:lnTo>
                    <a:pt x="17498" y="812312"/>
                  </a:lnTo>
                  <a:lnTo>
                    <a:pt x="36583" y="764594"/>
                  </a:lnTo>
                  <a:lnTo>
                    <a:pt x="60443" y="715288"/>
                  </a:lnTo>
                  <a:lnTo>
                    <a:pt x="87483" y="669160"/>
                  </a:lnTo>
                  <a:lnTo>
                    <a:pt x="116112" y="621444"/>
                  </a:lnTo>
                  <a:lnTo>
                    <a:pt x="143153" y="573726"/>
                  </a:lnTo>
                  <a:lnTo>
                    <a:pt x="167011" y="526010"/>
                  </a:lnTo>
                  <a:lnTo>
                    <a:pt x="186098" y="479882"/>
                  </a:lnTo>
                  <a:lnTo>
                    <a:pt x="198823" y="430575"/>
                  </a:lnTo>
                  <a:lnTo>
                    <a:pt x="205186" y="381268"/>
                  </a:lnTo>
                  <a:lnTo>
                    <a:pt x="205186" y="328780"/>
                  </a:lnTo>
                  <a:lnTo>
                    <a:pt x="202004" y="274700"/>
                  </a:lnTo>
                  <a:lnTo>
                    <a:pt x="195640" y="220621"/>
                  </a:lnTo>
                  <a:lnTo>
                    <a:pt x="187688" y="166541"/>
                  </a:lnTo>
                  <a:lnTo>
                    <a:pt x="181326" y="112462"/>
                  </a:lnTo>
                  <a:lnTo>
                    <a:pt x="176554" y="58383"/>
                  </a:lnTo>
                  <a:lnTo>
                    <a:pt x="178145" y="7485"/>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sp>
          <p:nvSpPr>
            <p:cNvPr id="1050" name="Freeform: Shape 1049">
              <a:extLst>
                <a:ext uri="{FF2B5EF4-FFF2-40B4-BE49-F238E27FC236}">
                  <a16:creationId xmlns:a16="http://schemas.microsoft.com/office/drawing/2014/main" id="{F1AA6C21-51B2-47E8-9760-50708EB56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59582" y="0"/>
              <a:ext cx="4232421" cy="3429000"/>
            </a:xfrm>
            <a:custGeom>
              <a:avLst/>
              <a:gdLst>
                <a:gd name="connsiteX0" fmla="*/ 176695 w 4232421"/>
                <a:gd name="connsiteY0" fmla="*/ 0 h 3429000"/>
                <a:gd name="connsiteX1" fmla="*/ 4232421 w 4232421"/>
                <a:gd name="connsiteY1" fmla="*/ 0 h 3429000"/>
                <a:gd name="connsiteX2" fmla="*/ 4232421 w 4232421"/>
                <a:gd name="connsiteY2" fmla="*/ 2741963 h 3429000"/>
                <a:gd name="connsiteX3" fmla="*/ 4230819 w 4232421"/>
                <a:gd name="connsiteY3" fmla="*/ 2742965 h 3429000"/>
                <a:gd name="connsiteX4" fmla="*/ 4189566 w 4232421"/>
                <a:gd name="connsiteY4" fmla="*/ 2761300 h 3429000"/>
                <a:gd name="connsiteX5" fmla="*/ 4145256 w 4232421"/>
                <a:gd name="connsiteY5" fmla="*/ 2776579 h 3429000"/>
                <a:gd name="connsiteX6" fmla="*/ 4100946 w 4232421"/>
                <a:gd name="connsiteY6" fmla="*/ 2790330 h 3429000"/>
                <a:gd name="connsiteX7" fmla="*/ 4053581 w 4232421"/>
                <a:gd name="connsiteY7" fmla="*/ 2802553 h 3429000"/>
                <a:gd name="connsiteX8" fmla="*/ 4007741 w 4232421"/>
                <a:gd name="connsiteY8" fmla="*/ 2814777 h 3429000"/>
                <a:gd name="connsiteX9" fmla="*/ 3961906 w 4232421"/>
                <a:gd name="connsiteY9" fmla="*/ 2828531 h 3429000"/>
                <a:gd name="connsiteX10" fmla="*/ 3917596 w 4232421"/>
                <a:gd name="connsiteY10" fmla="*/ 2843809 h 3429000"/>
                <a:gd name="connsiteX11" fmla="*/ 3876343 w 4232421"/>
                <a:gd name="connsiteY11" fmla="*/ 2862145 h 3429000"/>
                <a:gd name="connsiteX12" fmla="*/ 3838145 w 4232421"/>
                <a:gd name="connsiteY12" fmla="*/ 2883535 h 3429000"/>
                <a:gd name="connsiteX13" fmla="*/ 3804531 w 4232421"/>
                <a:gd name="connsiteY13" fmla="*/ 2911037 h 3429000"/>
                <a:gd name="connsiteX14" fmla="*/ 3769387 w 4232421"/>
                <a:gd name="connsiteY14" fmla="*/ 2941596 h 3429000"/>
                <a:gd name="connsiteX15" fmla="*/ 3738828 w 4232421"/>
                <a:gd name="connsiteY15" fmla="*/ 2976737 h 3429000"/>
                <a:gd name="connsiteX16" fmla="*/ 3709798 w 4232421"/>
                <a:gd name="connsiteY16" fmla="*/ 3013408 h 3429000"/>
                <a:gd name="connsiteX17" fmla="*/ 3680767 w 4232421"/>
                <a:gd name="connsiteY17" fmla="*/ 3051604 h 3429000"/>
                <a:gd name="connsiteX18" fmla="*/ 3651737 w 4232421"/>
                <a:gd name="connsiteY18" fmla="*/ 3089802 h 3429000"/>
                <a:gd name="connsiteX19" fmla="*/ 3622708 w 4232421"/>
                <a:gd name="connsiteY19" fmla="*/ 3126473 h 3429000"/>
                <a:gd name="connsiteX20" fmla="*/ 3590619 w 4232421"/>
                <a:gd name="connsiteY20" fmla="*/ 3161614 h 3429000"/>
                <a:gd name="connsiteX21" fmla="*/ 3558532 w 4232421"/>
                <a:gd name="connsiteY21" fmla="*/ 3192174 h 3429000"/>
                <a:gd name="connsiteX22" fmla="*/ 3521864 w 4232421"/>
                <a:gd name="connsiteY22" fmla="*/ 3218148 h 3429000"/>
                <a:gd name="connsiteX23" fmla="*/ 3483665 w 4232421"/>
                <a:gd name="connsiteY23" fmla="*/ 3238011 h 3429000"/>
                <a:gd name="connsiteX24" fmla="*/ 3437828 w 4232421"/>
                <a:gd name="connsiteY24" fmla="*/ 3251762 h 3429000"/>
                <a:gd name="connsiteX25" fmla="*/ 3390461 w 4232421"/>
                <a:gd name="connsiteY25" fmla="*/ 3257874 h 3429000"/>
                <a:gd name="connsiteX26" fmla="*/ 3341569 w 4232421"/>
                <a:gd name="connsiteY26" fmla="*/ 3259401 h 3429000"/>
                <a:gd name="connsiteX27" fmla="*/ 3289619 w 4232421"/>
                <a:gd name="connsiteY27" fmla="*/ 3254819 h 3429000"/>
                <a:gd name="connsiteX28" fmla="*/ 3237670 w 4232421"/>
                <a:gd name="connsiteY28" fmla="*/ 3248707 h 3429000"/>
                <a:gd name="connsiteX29" fmla="*/ 3185721 w 4232421"/>
                <a:gd name="connsiteY29" fmla="*/ 3241066 h 3429000"/>
                <a:gd name="connsiteX30" fmla="*/ 3133771 w 4232421"/>
                <a:gd name="connsiteY30" fmla="*/ 3234956 h 3429000"/>
                <a:gd name="connsiteX31" fmla="*/ 3081822 w 4232421"/>
                <a:gd name="connsiteY31" fmla="*/ 3231899 h 3429000"/>
                <a:gd name="connsiteX32" fmla="*/ 3031400 w 4232421"/>
                <a:gd name="connsiteY32" fmla="*/ 3231899 h 3429000"/>
                <a:gd name="connsiteX33" fmla="*/ 2984035 w 4232421"/>
                <a:gd name="connsiteY33" fmla="*/ 3238011 h 3429000"/>
                <a:gd name="connsiteX34" fmla="*/ 2935140 w 4232421"/>
                <a:gd name="connsiteY34" fmla="*/ 3250235 h 3429000"/>
                <a:gd name="connsiteX35" fmla="*/ 2890830 w 4232421"/>
                <a:gd name="connsiteY35" fmla="*/ 3268570 h 3429000"/>
                <a:gd name="connsiteX36" fmla="*/ 2844995 w 4232421"/>
                <a:gd name="connsiteY36" fmla="*/ 3293018 h 3429000"/>
                <a:gd name="connsiteX37" fmla="*/ 2799158 w 4232421"/>
                <a:gd name="connsiteY37" fmla="*/ 3317465 h 3429000"/>
                <a:gd name="connsiteX38" fmla="*/ 2753317 w 4232421"/>
                <a:gd name="connsiteY38" fmla="*/ 3344964 h 3429000"/>
                <a:gd name="connsiteX39" fmla="*/ 2709007 w 4232421"/>
                <a:gd name="connsiteY39" fmla="*/ 3370942 h 3429000"/>
                <a:gd name="connsiteX40" fmla="*/ 2661643 w 4232421"/>
                <a:gd name="connsiteY40" fmla="*/ 3393859 h 3429000"/>
                <a:gd name="connsiteX41" fmla="*/ 2615805 w 4232421"/>
                <a:gd name="connsiteY41" fmla="*/ 3412195 h 3429000"/>
                <a:gd name="connsiteX42" fmla="*/ 2568440 w 4232421"/>
                <a:gd name="connsiteY42" fmla="*/ 3424418 h 3429000"/>
                <a:gd name="connsiteX43" fmla="*/ 2519548 w 4232421"/>
                <a:gd name="connsiteY43" fmla="*/ 3429000 h 3429000"/>
                <a:gd name="connsiteX44" fmla="*/ 2470653 w 4232421"/>
                <a:gd name="connsiteY44" fmla="*/ 3424418 h 3429000"/>
                <a:gd name="connsiteX45" fmla="*/ 2423286 w 4232421"/>
                <a:gd name="connsiteY45" fmla="*/ 3412195 h 3429000"/>
                <a:gd name="connsiteX46" fmla="*/ 2377451 w 4232421"/>
                <a:gd name="connsiteY46" fmla="*/ 3393859 h 3429000"/>
                <a:gd name="connsiteX47" fmla="*/ 2330084 w 4232421"/>
                <a:gd name="connsiteY47" fmla="*/ 3370942 h 3429000"/>
                <a:gd name="connsiteX48" fmla="*/ 2285773 w 4232421"/>
                <a:gd name="connsiteY48" fmla="*/ 3344964 h 3429000"/>
                <a:gd name="connsiteX49" fmla="*/ 2239936 w 4232421"/>
                <a:gd name="connsiteY49" fmla="*/ 3317465 h 3429000"/>
                <a:gd name="connsiteX50" fmla="*/ 2194099 w 4232421"/>
                <a:gd name="connsiteY50" fmla="*/ 3293018 h 3429000"/>
                <a:gd name="connsiteX51" fmla="*/ 2148261 w 4232421"/>
                <a:gd name="connsiteY51" fmla="*/ 3268570 h 3429000"/>
                <a:gd name="connsiteX52" fmla="*/ 2102426 w 4232421"/>
                <a:gd name="connsiteY52" fmla="*/ 3250235 h 3429000"/>
                <a:gd name="connsiteX53" fmla="*/ 2055059 w 4232421"/>
                <a:gd name="connsiteY53" fmla="*/ 3238011 h 3429000"/>
                <a:gd name="connsiteX54" fmla="*/ 2007691 w 4232421"/>
                <a:gd name="connsiteY54" fmla="*/ 3231899 h 3429000"/>
                <a:gd name="connsiteX55" fmla="*/ 1957269 w 4232421"/>
                <a:gd name="connsiteY55" fmla="*/ 3231899 h 3429000"/>
                <a:gd name="connsiteX56" fmla="*/ 1905320 w 4232421"/>
                <a:gd name="connsiteY56" fmla="*/ 3234956 h 3429000"/>
                <a:gd name="connsiteX57" fmla="*/ 1853373 w 4232421"/>
                <a:gd name="connsiteY57" fmla="*/ 3241066 h 3429000"/>
                <a:gd name="connsiteX58" fmla="*/ 1801421 w 4232421"/>
                <a:gd name="connsiteY58" fmla="*/ 3248707 h 3429000"/>
                <a:gd name="connsiteX59" fmla="*/ 1749472 w 4232421"/>
                <a:gd name="connsiteY59" fmla="*/ 3254819 h 3429000"/>
                <a:gd name="connsiteX60" fmla="*/ 1697523 w 4232421"/>
                <a:gd name="connsiteY60" fmla="*/ 3259401 h 3429000"/>
                <a:gd name="connsiteX61" fmla="*/ 1648630 w 4232421"/>
                <a:gd name="connsiteY61" fmla="*/ 3257874 h 3429000"/>
                <a:gd name="connsiteX62" fmla="*/ 1601266 w 4232421"/>
                <a:gd name="connsiteY62" fmla="*/ 3251762 h 3429000"/>
                <a:gd name="connsiteX63" fmla="*/ 1555428 w 4232421"/>
                <a:gd name="connsiteY63" fmla="*/ 3238011 h 3429000"/>
                <a:gd name="connsiteX64" fmla="*/ 1517230 w 4232421"/>
                <a:gd name="connsiteY64" fmla="*/ 3218148 h 3429000"/>
                <a:gd name="connsiteX65" fmla="*/ 1480559 w 4232421"/>
                <a:gd name="connsiteY65" fmla="*/ 3192174 h 3429000"/>
                <a:gd name="connsiteX66" fmla="*/ 1448472 w 4232421"/>
                <a:gd name="connsiteY66" fmla="*/ 3161614 h 3429000"/>
                <a:gd name="connsiteX67" fmla="*/ 1416386 w 4232421"/>
                <a:gd name="connsiteY67" fmla="*/ 3126473 h 3429000"/>
                <a:gd name="connsiteX68" fmla="*/ 1387354 w 4232421"/>
                <a:gd name="connsiteY68" fmla="*/ 3089802 h 3429000"/>
                <a:gd name="connsiteX69" fmla="*/ 1358325 w 4232421"/>
                <a:gd name="connsiteY69" fmla="*/ 3051604 h 3429000"/>
                <a:gd name="connsiteX70" fmla="*/ 1329295 w 4232421"/>
                <a:gd name="connsiteY70" fmla="*/ 3013408 h 3429000"/>
                <a:gd name="connsiteX71" fmla="*/ 1300263 w 4232421"/>
                <a:gd name="connsiteY71" fmla="*/ 2976737 h 3429000"/>
                <a:gd name="connsiteX72" fmla="*/ 1269704 w 4232421"/>
                <a:gd name="connsiteY72" fmla="*/ 2941596 h 3429000"/>
                <a:gd name="connsiteX73" fmla="*/ 1234563 w 4232421"/>
                <a:gd name="connsiteY73" fmla="*/ 2911037 h 3429000"/>
                <a:gd name="connsiteX74" fmla="*/ 1200949 w 4232421"/>
                <a:gd name="connsiteY74" fmla="*/ 2883535 h 3429000"/>
                <a:gd name="connsiteX75" fmla="*/ 1162751 w 4232421"/>
                <a:gd name="connsiteY75" fmla="*/ 2862145 h 3429000"/>
                <a:gd name="connsiteX76" fmla="*/ 1121495 w 4232421"/>
                <a:gd name="connsiteY76" fmla="*/ 2843809 h 3429000"/>
                <a:gd name="connsiteX77" fmla="*/ 1077188 w 4232421"/>
                <a:gd name="connsiteY77" fmla="*/ 2828531 h 3429000"/>
                <a:gd name="connsiteX78" fmla="*/ 1031348 w 4232421"/>
                <a:gd name="connsiteY78" fmla="*/ 2814777 h 3429000"/>
                <a:gd name="connsiteX79" fmla="*/ 985513 w 4232421"/>
                <a:gd name="connsiteY79" fmla="*/ 2802553 h 3429000"/>
                <a:gd name="connsiteX80" fmla="*/ 938145 w 4232421"/>
                <a:gd name="connsiteY80" fmla="*/ 2790330 h 3429000"/>
                <a:gd name="connsiteX81" fmla="*/ 893838 w 4232421"/>
                <a:gd name="connsiteY81" fmla="*/ 2776579 h 3429000"/>
                <a:gd name="connsiteX82" fmla="*/ 849525 w 4232421"/>
                <a:gd name="connsiteY82" fmla="*/ 2761300 h 3429000"/>
                <a:gd name="connsiteX83" fmla="*/ 808275 w 4232421"/>
                <a:gd name="connsiteY83" fmla="*/ 2742965 h 3429000"/>
                <a:gd name="connsiteX84" fmla="*/ 771601 w 4232421"/>
                <a:gd name="connsiteY84" fmla="*/ 2720045 h 3429000"/>
                <a:gd name="connsiteX85" fmla="*/ 737987 w 4232421"/>
                <a:gd name="connsiteY85" fmla="*/ 2692543 h 3429000"/>
                <a:gd name="connsiteX86" fmla="*/ 710485 w 4232421"/>
                <a:gd name="connsiteY86" fmla="*/ 2658929 h 3429000"/>
                <a:gd name="connsiteX87" fmla="*/ 687568 w 4232421"/>
                <a:gd name="connsiteY87" fmla="*/ 2622258 h 3429000"/>
                <a:gd name="connsiteX88" fmla="*/ 669232 w 4232421"/>
                <a:gd name="connsiteY88" fmla="*/ 2581005 h 3429000"/>
                <a:gd name="connsiteX89" fmla="*/ 653954 w 4232421"/>
                <a:gd name="connsiteY89" fmla="*/ 2536695 h 3429000"/>
                <a:gd name="connsiteX90" fmla="*/ 640203 w 4232421"/>
                <a:gd name="connsiteY90" fmla="*/ 2492387 h 3429000"/>
                <a:gd name="connsiteX91" fmla="*/ 627979 w 4232421"/>
                <a:gd name="connsiteY91" fmla="*/ 2445020 h 3429000"/>
                <a:gd name="connsiteX92" fmla="*/ 615753 w 4232421"/>
                <a:gd name="connsiteY92" fmla="*/ 2399185 h 3429000"/>
                <a:gd name="connsiteX93" fmla="*/ 602002 w 4232421"/>
                <a:gd name="connsiteY93" fmla="*/ 2353345 h 3429000"/>
                <a:gd name="connsiteX94" fmla="*/ 586724 w 4232421"/>
                <a:gd name="connsiteY94" fmla="*/ 2309035 h 3429000"/>
                <a:gd name="connsiteX95" fmla="*/ 568388 w 4232421"/>
                <a:gd name="connsiteY95" fmla="*/ 2267782 h 3429000"/>
                <a:gd name="connsiteX96" fmla="*/ 546998 w 4232421"/>
                <a:gd name="connsiteY96" fmla="*/ 2229583 h 3429000"/>
                <a:gd name="connsiteX97" fmla="*/ 519496 w 4232421"/>
                <a:gd name="connsiteY97" fmla="*/ 2195970 h 3429000"/>
                <a:gd name="connsiteX98" fmla="*/ 488937 w 4232421"/>
                <a:gd name="connsiteY98" fmla="*/ 2160826 h 3429000"/>
                <a:gd name="connsiteX99" fmla="*/ 453796 w 4232421"/>
                <a:gd name="connsiteY99" fmla="*/ 2130269 h 3429000"/>
                <a:gd name="connsiteX100" fmla="*/ 415595 w 4232421"/>
                <a:gd name="connsiteY100" fmla="*/ 2101240 h 3429000"/>
                <a:gd name="connsiteX101" fmla="*/ 377399 w 4232421"/>
                <a:gd name="connsiteY101" fmla="*/ 2072208 h 3429000"/>
                <a:gd name="connsiteX102" fmla="*/ 339201 w 4232421"/>
                <a:gd name="connsiteY102" fmla="*/ 2043179 h 3429000"/>
                <a:gd name="connsiteX103" fmla="*/ 302530 w 4232421"/>
                <a:gd name="connsiteY103" fmla="*/ 2014147 h 3429000"/>
                <a:gd name="connsiteX104" fmla="*/ 267389 w 4232421"/>
                <a:gd name="connsiteY104" fmla="*/ 1982060 h 3429000"/>
                <a:gd name="connsiteX105" fmla="*/ 236829 w 4232421"/>
                <a:gd name="connsiteY105" fmla="*/ 1949976 h 3429000"/>
                <a:gd name="connsiteX106" fmla="*/ 210855 w 4232421"/>
                <a:gd name="connsiteY106" fmla="*/ 1913305 h 3429000"/>
                <a:gd name="connsiteX107" fmla="*/ 190992 w 4232421"/>
                <a:gd name="connsiteY107" fmla="*/ 1875107 h 3429000"/>
                <a:gd name="connsiteX108" fmla="*/ 177241 w 4232421"/>
                <a:gd name="connsiteY108" fmla="*/ 1829269 h 3429000"/>
                <a:gd name="connsiteX109" fmla="*/ 171129 w 4232421"/>
                <a:gd name="connsiteY109" fmla="*/ 1781905 h 3429000"/>
                <a:gd name="connsiteX110" fmla="*/ 169599 w 4232421"/>
                <a:gd name="connsiteY110" fmla="*/ 1733010 h 3429000"/>
                <a:gd name="connsiteX111" fmla="*/ 174184 w 4232421"/>
                <a:gd name="connsiteY111" fmla="*/ 1681060 h 3429000"/>
                <a:gd name="connsiteX112" fmla="*/ 180296 w 4232421"/>
                <a:gd name="connsiteY112" fmla="*/ 1629111 h 3429000"/>
                <a:gd name="connsiteX113" fmla="*/ 187935 w 4232421"/>
                <a:gd name="connsiteY113" fmla="*/ 1577162 h 3429000"/>
                <a:gd name="connsiteX114" fmla="*/ 194049 w 4232421"/>
                <a:gd name="connsiteY114" fmla="*/ 1525212 h 3429000"/>
                <a:gd name="connsiteX115" fmla="*/ 197104 w 4232421"/>
                <a:gd name="connsiteY115" fmla="*/ 1473263 h 3429000"/>
                <a:gd name="connsiteX116" fmla="*/ 197104 w 4232421"/>
                <a:gd name="connsiteY116" fmla="*/ 1422841 h 3429000"/>
                <a:gd name="connsiteX117" fmla="*/ 190992 w 4232421"/>
                <a:gd name="connsiteY117" fmla="*/ 1375479 h 3429000"/>
                <a:gd name="connsiteX118" fmla="*/ 178768 w 4232421"/>
                <a:gd name="connsiteY118" fmla="*/ 1328111 h 3429000"/>
                <a:gd name="connsiteX119" fmla="*/ 160433 w 4232421"/>
                <a:gd name="connsiteY119" fmla="*/ 1283801 h 3429000"/>
                <a:gd name="connsiteX120" fmla="*/ 137515 w 4232421"/>
                <a:gd name="connsiteY120" fmla="*/ 1237964 h 3429000"/>
                <a:gd name="connsiteX121" fmla="*/ 111538 w 4232421"/>
                <a:gd name="connsiteY121" fmla="*/ 1192129 h 3429000"/>
                <a:gd name="connsiteX122" fmla="*/ 84039 w 4232421"/>
                <a:gd name="connsiteY122" fmla="*/ 1146289 h 3429000"/>
                <a:gd name="connsiteX123" fmla="*/ 58064 w 4232421"/>
                <a:gd name="connsiteY123" fmla="*/ 1101978 h 3429000"/>
                <a:gd name="connsiteX124" fmla="*/ 35144 w 4232421"/>
                <a:gd name="connsiteY124" fmla="*/ 1054614 h 3429000"/>
                <a:gd name="connsiteX125" fmla="*/ 16808 w 4232421"/>
                <a:gd name="connsiteY125" fmla="*/ 1008776 h 3429000"/>
                <a:gd name="connsiteX126" fmla="*/ 4585 w 4232421"/>
                <a:gd name="connsiteY126" fmla="*/ 961409 h 3429000"/>
                <a:gd name="connsiteX127" fmla="*/ 0 w 4232421"/>
                <a:gd name="connsiteY127" fmla="*/ 912517 h 3429000"/>
                <a:gd name="connsiteX128" fmla="*/ 4585 w 4232421"/>
                <a:gd name="connsiteY128" fmla="*/ 863625 h 3429000"/>
                <a:gd name="connsiteX129" fmla="*/ 16808 w 4232421"/>
                <a:gd name="connsiteY129" fmla="*/ 816260 h 3429000"/>
                <a:gd name="connsiteX130" fmla="*/ 35144 w 4232421"/>
                <a:gd name="connsiteY130" fmla="*/ 770420 h 3429000"/>
                <a:gd name="connsiteX131" fmla="*/ 58064 w 4232421"/>
                <a:gd name="connsiteY131" fmla="*/ 723055 h 3429000"/>
                <a:gd name="connsiteX132" fmla="*/ 84039 w 4232421"/>
                <a:gd name="connsiteY132" fmla="*/ 678745 h 3429000"/>
                <a:gd name="connsiteX133" fmla="*/ 111538 w 4232421"/>
                <a:gd name="connsiteY133" fmla="*/ 632910 h 3429000"/>
                <a:gd name="connsiteX134" fmla="*/ 137515 w 4232421"/>
                <a:gd name="connsiteY134" fmla="*/ 587070 h 3429000"/>
                <a:gd name="connsiteX135" fmla="*/ 160433 w 4232421"/>
                <a:gd name="connsiteY135" fmla="*/ 541232 h 3429000"/>
                <a:gd name="connsiteX136" fmla="*/ 178768 w 4232421"/>
                <a:gd name="connsiteY136" fmla="*/ 496922 h 3429000"/>
                <a:gd name="connsiteX137" fmla="*/ 190992 w 4232421"/>
                <a:gd name="connsiteY137" fmla="*/ 449557 h 3429000"/>
                <a:gd name="connsiteX138" fmla="*/ 197104 w 4232421"/>
                <a:gd name="connsiteY138" fmla="*/ 402192 h 3429000"/>
                <a:gd name="connsiteX139" fmla="*/ 197104 w 4232421"/>
                <a:gd name="connsiteY139" fmla="*/ 351770 h 3429000"/>
                <a:gd name="connsiteX140" fmla="*/ 194049 w 4232421"/>
                <a:gd name="connsiteY140" fmla="*/ 299821 h 3429000"/>
                <a:gd name="connsiteX141" fmla="*/ 187935 w 4232421"/>
                <a:gd name="connsiteY141" fmla="*/ 247872 h 3429000"/>
                <a:gd name="connsiteX142" fmla="*/ 180296 w 4232421"/>
                <a:gd name="connsiteY142" fmla="*/ 195922 h 3429000"/>
                <a:gd name="connsiteX143" fmla="*/ 174184 w 4232421"/>
                <a:gd name="connsiteY143" fmla="*/ 143973 h 3429000"/>
                <a:gd name="connsiteX144" fmla="*/ 169599 w 4232421"/>
                <a:gd name="connsiteY144" fmla="*/ 92024 h 3429000"/>
                <a:gd name="connsiteX145" fmla="*/ 171129 w 4232421"/>
                <a:gd name="connsiteY145" fmla="*/ 43131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4232421" h="3429000">
                  <a:moveTo>
                    <a:pt x="176695" y="0"/>
                  </a:moveTo>
                  <a:lnTo>
                    <a:pt x="4232421" y="0"/>
                  </a:lnTo>
                  <a:lnTo>
                    <a:pt x="4232421" y="2741963"/>
                  </a:lnTo>
                  <a:lnTo>
                    <a:pt x="4230819" y="2742965"/>
                  </a:lnTo>
                  <a:lnTo>
                    <a:pt x="4189566" y="2761300"/>
                  </a:lnTo>
                  <a:lnTo>
                    <a:pt x="4145256" y="2776579"/>
                  </a:lnTo>
                  <a:lnTo>
                    <a:pt x="4100946" y="2790330"/>
                  </a:lnTo>
                  <a:lnTo>
                    <a:pt x="4053581" y="2802553"/>
                  </a:lnTo>
                  <a:lnTo>
                    <a:pt x="4007741" y="2814777"/>
                  </a:lnTo>
                  <a:lnTo>
                    <a:pt x="3961906" y="2828531"/>
                  </a:lnTo>
                  <a:lnTo>
                    <a:pt x="3917596" y="2843809"/>
                  </a:lnTo>
                  <a:lnTo>
                    <a:pt x="3876343" y="2862145"/>
                  </a:lnTo>
                  <a:lnTo>
                    <a:pt x="3838145" y="2883535"/>
                  </a:lnTo>
                  <a:lnTo>
                    <a:pt x="3804531" y="2911037"/>
                  </a:lnTo>
                  <a:lnTo>
                    <a:pt x="3769387" y="2941596"/>
                  </a:lnTo>
                  <a:lnTo>
                    <a:pt x="3738828" y="2976737"/>
                  </a:lnTo>
                  <a:lnTo>
                    <a:pt x="3709798" y="3013408"/>
                  </a:lnTo>
                  <a:lnTo>
                    <a:pt x="3680767" y="3051604"/>
                  </a:lnTo>
                  <a:lnTo>
                    <a:pt x="3651737" y="3089802"/>
                  </a:lnTo>
                  <a:lnTo>
                    <a:pt x="3622708" y="3126473"/>
                  </a:lnTo>
                  <a:lnTo>
                    <a:pt x="3590619" y="3161614"/>
                  </a:lnTo>
                  <a:lnTo>
                    <a:pt x="3558532" y="3192174"/>
                  </a:lnTo>
                  <a:lnTo>
                    <a:pt x="3521864" y="3218148"/>
                  </a:lnTo>
                  <a:lnTo>
                    <a:pt x="3483665" y="3238011"/>
                  </a:lnTo>
                  <a:lnTo>
                    <a:pt x="3437828" y="3251762"/>
                  </a:lnTo>
                  <a:lnTo>
                    <a:pt x="3390461" y="3257874"/>
                  </a:lnTo>
                  <a:lnTo>
                    <a:pt x="3341569" y="3259401"/>
                  </a:lnTo>
                  <a:lnTo>
                    <a:pt x="3289619" y="3254819"/>
                  </a:lnTo>
                  <a:lnTo>
                    <a:pt x="3237670" y="3248707"/>
                  </a:lnTo>
                  <a:lnTo>
                    <a:pt x="3185721" y="3241066"/>
                  </a:lnTo>
                  <a:lnTo>
                    <a:pt x="3133771" y="3234956"/>
                  </a:lnTo>
                  <a:lnTo>
                    <a:pt x="3081822" y="3231899"/>
                  </a:lnTo>
                  <a:lnTo>
                    <a:pt x="3031400" y="3231899"/>
                  </a:lnTo>
                  <a:lnTo>
                    <a:pt x="2984035" y="3238011"/>
                  </a:lnTo>
                  <a:lnTo>
                    <a:pt x="2935140" y="3250235"/>
                  </a:lnTo>
                  <a:lnTo>
                    <a:pt x="2890830" y="3268570"/>
                  </a:lnTo>
                  <a:lnTo>
                    <a:pt x="2844995" y="3293018"/>
                  </a:lnTo>
                  <a:lnTo>
                    <a:pt x="2799158" y="3317465"/>
                  </a:lnTo>
                  <a:lnTo>
                    <a:pt x="2753317" y="3344964"/>
                  </a:lnTo>
                  <a:lnTo>
                    <a:pt x="2709007" y="3370942"/>
                  </a:lnTo>
                  <a:lnTo>
                    <a:pt x="2661643" y="3393859"/>
                  </a:lnTo>
                  <a:lnTo>
                    <a:pt x="2615805" y="3412195"/>
                  </a:lnTo>
                  <a:lnTo>
                    <a:pt x="2568440" y="3424418"/>
                  </a:lnTo>
                  <a:lnTo>
                    <a:pt x="2519548" y="3429000"/>
                  </a:lnTo>
                  <a:lnTo>
                    <a:pt x="2470653" y="3424418"/>
                  </a:lnTo>
                  <a:lnTo>
                    <a:pt x="2423286" y="3412195"/>
                  </a:lnTo>
                  <a:lnTo>
                    <a:pt x="2377451" y="3393859"/>
                  </a:lnTo>
                  <a:lnTo>
                    <a:pt x="2330084" y="3370942"/>
                  </a:lnTo>
                  <a:lnTo>
                    <a:pt x="2285773" y="3344964"/>
                  </a:lnTo>
                  <a:lnTo>
                    <a:pt x="2239936" y="3317465"/>
                  </a:lnTo>
                  <a:lnTo>
                    <a:pt x="2194099" y="3293018"/>
                  </a:lnTo>
                  <a:lnTo>
                    <a:pt x="2148261" y="3268570"/>
                  </a:lnTo>
                  <a:lnTo>
                    <a:pt x="2102426" y="3250235"/>
                  </a:lnTo>
                  <a:lnTo>
                    <a:pt x="2055059" y="3238011"/>
                  </a:lnTo>
                  <a:lnTo>
                    <a:pt x="2007691" y="3231899"/>
                  </a:lnTo>
                  <a:lnTo>
                    <a:pt x="1957269" y="3231899"/>
                  </a:lnTo>
                  <a:lnTo>
                    <a:pt x="1905320" y="3234956"/>
                  </a:lnTo>
                  <a:lnTo>
                    <a:pt x="1853373" y="3241066"/>
                  </a:lnTo>
                  <a:lnTo>
                    <a:pt x="1801421" y="3248707"/>
                  </a:lnTo>
                  <a:lnTo>
                    <a:pt x="1749472" y="3254819"/>
                  </a:lnTo>
                  <a:lnTo>
                    <a:pt x="1697523" y="3259401"/>
                  </a:lnTo>
                  <a:lnTo>
                    <a:pt x="1648630" y="3257874"/>
                  </a:lnTo>
                  <a:lnTo>
                    <a:pt x="1601266" y="3251762"/>
                  </a:lnTo>
                  <a:lnTo>
                    <a:pt x="1555428" y="3238011"/>
                  </a:lnTo>
                  <a:lnTo>
                    <a:pt x="1517230" y="3218148"/>
                  </a:lnTo>
                  <a:lnTo>
                    <a:pt x="1480559" y="3192174"/>
                  </a:lnTo>
                  <a:lnTo>
                    <a:pt x="1448472" y="3161614"/>
                  </a:lnTo>
                  <a:lnTo>
                    <a:pt x="1416386" y="3126473"/>
                  </a:lnTo>
                  <a:lnTo>
                    <a:pt x="1387354" y="3089802"/>
                  </a:lnTo>
                  <a:lnTo>
                    <a:pt x="1358325" y="3051604"/>
                  </a:lnTo>
                  <a:lnTo>
                    <a:pt x="1329295" y="3013408"/>
                  </a:lnTo>
                  <a:lnTo>
                    <a:pt x="1300263" y="2976737"/>
                  </a:lnTo>
                  <a:lnTo>
                    <a:pt x="1269704" y="2941596"/>
                  </a:lnTo>
                  <a:lnTo>
                    <a:pt x="1234563" y="2911037"/>
                  </a:lnTo>
                  <a:lnTo>
                    <a:pt x="1200949" y="2883535"/>
                  </a:lnTo>
                  <a:lnTo>
                    <a:pt x="1162751" y="2862145"/>
                  </a:lnTo>
                  <a:lnTo>
                    <a:pt x="1121495" y="2843809"/>
                  </a:lnTo>
                  <a:lnTo>
                    <a:pt x="1077188" y="2828531"/>
                  </a:lnTo>
                  <a:lnTo>
                    <a:pt x="1031348" y="2814777"/>
                  </a:lnTo>
                  <a:lnTo>
                    <a:pt x="985513" y="2802553"/>
                  </a:lnTo>
                  <a:lnTo>
                    <a:pt x="938145" y="2790330"/>
                  </a:lnTo>
                  <a:lnTo>
                    <a:pt x="893838" y="2776579"/>
                  </a:lnTo>
                  <a:lnTo>
                    <a:pt x="849525" y="2761300"/>
                  </a:lnTo>
                  <a:lnTo>
                    <a:pt x="808275" y="2742965"/>
                  </a:lnTo>
                  <a:lnTo>
                    <a:pt x="771601" y="2720045"/>
                  </a:lnTo>
                  <a:lnTo>
                    <a:pt x="737987" y="2692543"/>
                  </a:lnTo>
                  <a:lnTo>
                    <a:pt x="710485" y="2658929"/>
                  </a:lnTo>
                  <a:lnTo>
                    <a:pt x="687568" y="2622258"/>
                  </a:lnTo>
                  <a:lnTo>
                    <a:pt x="669232" y="2581005"/>
                  </a:lnTo>
                  <a:lnTo>
                    <a:pt x="653954" y="2536695"/>
                  </a:lnTo>
                  <a:lnTo>
                    <a:pt x="640203" y="2492387"/>
                  </a:lnTo>
                  <a:lnTo>
                    <a:pt x="627979" y="2445020"/>
                  </a:lnTo>
                  <a:lnTo>
                    <a:pt x="615753" y="2399185"/>
                  </a:lnTo>
                  <a:lnTo>
                    <a:pt x="602002" y="2353345"/>
                  </a:lnTo>
                  <a:lnTo>
                    <a:pt x="586724" y="2309035"/>
                  </a:lnTo>
                  <a:lnTo>
                    <a:pt x="568388" y="2267782"/>
                  </a:lnTo>
                  <a:lnTo>
                    <a:pt x="546998" y="2229583"/>
                  </a:lnTo>
                  <a:lnTo>
                    <a:pt x="519496" y="2195970"/>
                  </a:lnTo>
                  <a:lnTo>
                    <a:pt x="488937" y="2160826"/>
                  </a:lnTo>
                  <a:lnTo>
                    <a:pt x="453796" y="2130269"/>
                  </a:lnTo>
                  <a:lnTo>
                    <a:pt x="415595" y="2101240"/>
                  </a:lnTo>
                  <a:lnTo>
                    <a:pt x="377399" y="2072208"/>
                  </a:lnTo>
                  <a:lnTo>
                    <a:pt x="339201" y="2043179"/>
                  </a:lnTo>
                  <a:lnTo>
                    <a:pt x="302530" y="2014147"/>
                  </a:lnTo>
                  <a:lnTo>
                    <a:pt x="267389" y="1982060"/>
                  </a:lnTo>
                  <a:lnTo>
                    <a:pt x="236829" y="1949976"/>
                  </a:lnTo>
                  <a:lnTo>
                    <a:pt x="210855" y="1913305"/>
                  </a:lnTo>
                  <a:lnTo>
                    <a:pt x="190992" y="1875107"/>
                  </a:lnTo>
                  <a:lnTo>
                    <a:pt x="177241" y="1829269"/>
                  </a:lnTo>
                  <a:lnTo>
                    <a:pt x="171129" y="1781905"/>
                  </a:lnTo>
                  <a:lnTo>
                    <a:pt x="169599" y="1733010"/>
                  </a:lnTo>
                  <a:lnTo>
                    <a:pt x="174184" y="1681060"/>
                  </a:lnTo>
                  <a:lnTo>
                    <a:pt x="180296" y="1629111"/>
                  </a:lnTo>
                  <a:lnTo>
                    <a:pt x="187935" y="1577162"/>
                  </a:lnTo>
                  <a:lnTo>
                    <a:pt x="194049" y="1525212"/>
                  </a:lnTo>
                  <a:lnTo>
                    <a:pt x="197104" y="1473263"/>
                  </a:lnTo>
                  <a:lnTo>
                    <a:pt x="197104" y="1422841"/>
                  </a:lnTo>
                  <a:lnTo>
                    <a:pt x="190992" y="1375479"/>
                  </a:lnTo>
                  <a:lnTo>
                    <a:pt x="178768" y="1328111"/>
                  </a:lnTo>
                  <a:lnTo>
                    <a:pt x="160433" y="1283801"/>
                  </a:lnTo>
                  <a:lnTo>
                    <a:pt x="137515" y="1237964"/>
                  </a:lnTo>
                  <a:lnTo>
                    <a:pt x="111538" y="1192129"/>
                  </a:lnTo>
                  <a:lnTo>
                    <a:pt x="84039" y="1146289"/>
                  </a:lnTo>
                  <a:lnTo>
                    <a:pt x="58064" y="1101978"/>
                  </a:lnTo>
                  <a:lnTo>
                    <a:pt x="35144" y="1054614"/>
                  </a:lnTo>
                  <a:lnTo>
                    <a:pt x="16808" y="1008776"/>
                  </a:lnTo>
                  <a:lnTo>
                    <a:pt x="4585" y="961409"/>
                  </a:lnTo>
                  <a:lnTo>
                    <a:pt x="0" y="912517"/>
                  </a:lnTo>
                  <a:lnTo>
                    <a:pt x="4585" y="863625"/>
                  </a:lnTo>
                  <a:lnTo>
                    <a:pt x="16808" y="816260"/>
                  </a:lnTo>
                  <a:lnTo>
                    <a:pt x="35144" y="770420"/>
                  </a:lnTo>
                  <a:lnTo>
                    <a:pt x="58064" y="723055"/>
                  </a:lnTo>
                  <a:lnTo>
                    <a:pt x="84039" y="678745"/>
                  </a:lnTo>
                  <a:lnTo>
                    <a:pt x="111538" y="632910"/>
                  </a:lnTo>
                  <a:lnTo>
                    <a:pt x="137515" y="587070"/>
                  </a:lnTo>
                  <a:lnTo>
                    <a:pt x="160433" y="541232"/>
                  </a:lnTo>
                  <a:lnTo>
                    <a:pt x="178768" y="496922"/>
                  </a:lnTo>
                  <a:lnTo>
                    <a:pt x="190992" y="449557"/>
                  </a:lnTo>
                  <a:lnTo>
                    <a:pt x="197104" y="402192"/>
                  </a:lnTo>
                  <a:lnTo>
                    <a:pt x="197104" y="351770"/>
                  </a:lnTo>
                  <a:lnTo>
                    <a:pt x="194049" y="299821"/>
                  </a:lnTo>
                  <a:lnTo>
                    <a:pt x="187935" y="247872"/>
                  </a:lnTo>
                  <a:lnTo>
                    <a:pt x="180296" y="195922"/>
                  </a:lnTo>
                  <a:lnTo>
                    <a:pt x="174184" y="143973"/>
                  </a:lnTo>
                  <a:lnTo>
                    <a:pt x="169599" y="92024"/>
                  </a:lnTo>
                  <a:lnTo>
                    <a:pt x="171129" y="43131"/>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1026" name="Picture 2" descr="How lobbying by trans activists helped a rapist end up in a female prison">
            <a:extLst>
              <a:ext uri="{FF2B5EF4-FFF2-40B4-BE49-F238E27FC236}">
                <a16:creationId xmlns:a16="http://schemas.microsoft.com/office/drawing/2014/main" id="{290F0A91-492F-470F-488C-3E390B5C22A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315" r="9940" b="1"/>
          <a:stretch/>
        </p:blipFill>
        <p:spPr bwMode="auto">
          <a:xfrm>
            <a:off x="9219589" y="240253"/>
            <a:ext cx="2243930" cy="2160000"/>
          </a:xfrm>
          <a:prstGeom prst="rect">
            <a:avLst/>
          </a:prstGeom>
          <a:noFill/>
          <a:extLst>
            <a:ext uri="{909E8E84-426E-40DD-AFC4-6F175D3DCCD1}">
              <a14:hiddenFill xmlns:a14="http://schemas.microsoft.com/office/drawing/2010/main">
                <a:solidFill>
                  <a:srgbClr val="FFFFFF"/>
                </a:solidFill>
              </a14:hiddenFill>
            </a:ext>
          </a:extLst>
        </p:spPr>
      </p:pic>
      <p:grpSp>
        <p:nvGrpSpPr>
          <p:cNvPr id="1052" name="Group 1051">
            <a:extLst>
              <a:ext uri="{FF2B5EF4-FFF2-40B4-BE49-F238E27FC236}">
                <a16:creationId xmlns:a16="http://schemas.microsoft.com/office/drawing/2014/main" id="{5F42AC07-1FE2-483E-851B-FC91342103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82017" y="3754146"/>
            <a:ext cx="3309985" cy="3103853"/>
            <a:chOff x="8882017" y="3754146"/>
            <a:chExt cx="3309985" cy="3103853"/>
          </a:xfrm>
        </p:grpSpPr>
        <p:sp>
          <p:nvSpPr>
            <p:cNvPr id="1053" name="Freeform: Shape 1052">
              <a:extLst>
                <a:ext uri="{FF2B5EF4-FFF2-40B4-BE49-F238E27FC236}">
                  <a16:creationId xmlns:a16="http://schemas.microsoft.com/office/drawing/2014/main" id="{0A6D42E8-3193-4B5F-8230-2778A35E3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2017" y="3754146"/>
              <a:ext cx="3309983" cy="3103853"/>
            </a:xfrm>
            <a:custGeom>
              <a:avLst/>
              <a:gdLst>
                <a:gd name="connsiteX0" fmla="*/ 2022059 w 3309983"/>
                <a:gd name="connsiteY0" fmla="*/ 0 h 3103853"/>
                <a:gd name="connsiteX1" fmla="*/ 2061297 w 3309983"/>
                <a:gd name="connsiteY1" fmla="*/ 3678 h 3103853"/>
                <a:gd name="connsiteX2" fmla="*/ 2099311 w 3309983"/>
                <a:gd name="connsiteY2" fmla="*/ 13488 h 3103853"/>
                <a:gd name="connsiteX3" fmla="*/ 2136099 w 3309983"/>
                <a:gd name="connsiteY3" fmla="*/ 28203 h 3103853"/>
                <a:gd name="connsiteX4" fmla="*/ 2174111 w 3309983"/>
                <a:gd name="connsiteY4" fmla="*/ 46597 h 3103853"/>
                <a:gd name="connsiteX5" fmla="*/ 2209672 w 3309983"/>
                <a:gd name="connsiteY5" fmla="*/ 67443 h 3103853"/>
                <a:gd name="connsiteX6" fmla="*/ 2246460 w 3309983"/>
                <a:gd name="connsiteY6" fmla="*/ 89515 h 3103853"/>
                <a:gd name="connsiteX7" fmla="*/ 2283247 w 3309983"/>
                <a:gd name="connsiteY7" fmla="*/ 109134 h 3103853"/>
                <a:gd name="connsiteX8" fmla="*/ 2320033 w 3309983"/>
                <a:gd name="connsiteY8" fmla="*/ 128755 h 3103853"/>
                <a:gd name="connsiteX9" fmla="*/ 2355594 w 3309983"/>
                <a:gd name="connsiteY9" fmla="*/ 143469 h 3103853"/>
                <a:gd name="connsiteX10" fmla="*/ 2394834 w 3309983"/>
                <a:gd name="connsiteY10" fmla="*/ 153279 h 3103853"/>
                <a:gd name="connsiteX11" fmla="*/ 2432846 w 3309983"/>
                <a:gd name="connsiteY11" fmla="*/ 158184 h 3103853"/>
                <a:gd name="connsiteX12" fmla="*/ 2473311 w 3309983"/>
                <a:gd name="connsiteY12" fmla="*/ 158184 h 3103853"/>
                <a:gd name="connsiteX13" fmla="*/ 2515004 w 3309983"/>
                <a:gd name="connsiteY13" fmla="*/ 155732 h 3103853"/>
                <a:gd name="connsiteX14" fmla="*/ 2556695 w 3309983"/>
                <a:gd name="connsiteY14" fmla="*/ 150827 h 3103853"/>
                <a:gd name="connsiteX15" fmla="*/ 2598388 w 3309983"/>
                <a:gd name="connsiteY15" fmla="*/ 144696 h 3103853"/>
                <a:gd name="connsiteX16" fmla="*/ 2640079 w 3309983"/>
                <a:gd name="connsiteY16" fmla="*/ 139791 h 3103853"/>
                <a:gd name="connsiteX17" fmla="*/ 2681772 w 3309983"/>
                <a:gd name="connsiteY17" fmla="*/ 136111 h 3103853"/>
                <a:gd name="connsiteX18" fmla="*/ 2721011 w 3309983"/>
                <a:gd name="connsiteY18" fmla="*/ 137338 h 3103853"/>
                <a:gd name="connsiteX19" fmla="*/ 2759024 w 3309983"/>
                <a:gd name="connsiteY19" fmla="*/ 142243 h 3103853"/>
                <a:gd name="connsiteX20" fmla="*/ 2795812 w 3309983"/>
                <a:gd name="connsiteY20" fmla="*/ 153279 h 3103853"/>
                <a:gd name="connsiteX21" fmla="*/ 2826468 w 3309983"/>
                <a:gd name="connsiteY21" fmla="*/ 169220 h 3103853"/>
                <a:gd name="connsiteX22" fmla="*/ 2855897 w 3309983"/>
                <a:gd name="connsiteY22" fmla="*/ 190066 h 3103853"/>
                <a:gd name="connsiteX23" fmla="*/ 2881648 w 3309983"/>
                <a:gd name="connsiteY23" fmla="*/ 214590 h 3103853"/>
                <a:gd name="connsiteX24" fmla="*/ 2907399 w 3309983"/>
                <a:gd name="connsiteY24" fmla="*/ 242793 h 3103853"/>
                <a:gd name="connsiteX25" fmla="*/ 2930697 w 3309983"/>
                <a:gd name="connsiteY25" fmla="*/ 272223 h 3103853"/>
                <a:gd name="connsiteX26" fmla="*/ 2953995 w 3309983"/>
                <a:gd name="connsiteY26" fmla="*/ 302879 h 3103853"/>
                <a:gd name="connsiteX27" fmla="*/ 2977294 w 3309983"/>
                <a:gd name="connsiteY27" fmla="*/ 333535 h 3103853"/>
                <a:gd name="connsiteX28" fmla="*/ 3000592 w 3309983"/>
                <a:gd name="connsiteY28" fmla="*/ 362964 h 3103853"/>
                <a:gd name="connsiteX29" fmla="*/ 3025118 w 3309983"/>
                <a:gd name="connsiteY29" fmla="*/ 391167 h 3103853"/>
                <a:gd name="connsiteX30" fmla="*/ 3053321 w 3309983"/>
                <a:gd name="connsiteY30" fmla="*/ 415693 h 3103853"/>
                <a:gd name="connsiteX31" fmla="*/ 3080299 w 3309983"/>
                <a:gd name="connsiteY31" fmla="*/ 437765 h 3103853"/>
                <a:gd name="connsiteX32" fmla="*/ 3110953 w 3309983"/>
                <a:gd name="connsiteY32" fmla="*/ 454931 h 3103853"/>
                <a:gd name="connsiteX33" fmla="*/ 3144062 w 3309983"/>
                <a:gd name="connsiteY33" fmla="*/ 469646 h 3103853"/>
                <a:gd name="connsiteX34" fmla="*/ 3179622 w 3309983"/>
                <a:gd name="connsiteY34" fmla="*/ 481908 h 3103853"/>
                <a:gd name="connsiteX35" fmla="*/ 3216409 w 3309983"/>
                <a:gd name="connsiteY35" fmla="*/ 492944 h 3103853"/>
                <a:gd name="connsiteX36" fmla="*/ 3253196 w 3309983"/>
                <a:gd name="connsiteY36" fmla="*/ 502755 h 3103853"/>
                <a:gd name="connsiteX37" fmla="*/ 3291210 w 3309983"/>
                <a:gd name="connsiteY37" fmla="*/ 512565 h 3103853"/>
                <a:gd name="connsiteX38" fmla="*/ 3309983 w 3309983"/>
                <a:gd name="connsiteY38" fmla="*/ 518391 h 3103853"/>
                <a:gd name="connsiteX39" fmla="*/ 3309983 w 3309983"/>
                <a:gd name="connsiteY39" fmla="*/ 3103853 h 3103853"/>
                <a:gd name="connsiteX40" fmla="*/ 454246 w 3309983"/>
                <a:gd name="connsiteY40" fmla="*/ 3103853 h 3103853"/>
                <a:gd name="connsiteX41" fmla="*/ 438991 w 3309983"/>
                <a:gd name="connsiteY41" fmla="*/ 3076613 h 3103853"/>
                <a:gd name="connsiteX42" fmla="*/ 416921 w 3309983"/>
                <a:gd name="connsiteY42" fmla="*/ 3049636 h 3103853"/>
                <a:gd name="connsiteX43" fmla="*/ 392395 w 3309983"/>
                <a:gd name="connsiteY43" fmla="*/ 3021432 h 3103853"/>
                <a:gd name="connsiteX44" fmla="*/ 364192 w 3309983"/>
                <a:gd name="connsiteY44" fmla="*/ 2996908 h 3103853"/>
                <a:gd name="connsiteX45" fmla="*/ 333535 w 3309983"/>
                <a:gd name="connsiteY45" fmla="*/ 2973610 h 3103853"/>
                <a:gd name="connsiteX46" fmla="*/ 302880 w 3309983"/>
                <a:gd name="connsiteY46" fmla="*/ 2950312 h 3103853"/>
                <a:gd name="connsiteX47" fmla="*/ 272224 w 3309983"/>
                <a:gd name="connsiteY47" fmla="*/ 2927014 h 3103853"/>
                <a:gd name="connsiteX48" fmla="*/ 242794 w 3309983"/>
                <a:gd name="connsiteY48" fmla="*/ 2903714 h 3103853"/>
                <a:gd name="connsiteX49" fmla="*/ 214591 w 3309983"/>
                <a:gd name="connsiteY49" fmla="*/ 2877964 h 3103853"/>
                <a:gd name="connsiteX50" fmla="*/ 190066 w 3309983"/>
                <a:gd name="connsiteY50" fmla="*/ 2852214 h 3103853"/>
                <a:gd name="connsiteX51" fmla="*/ 169221 w 3309983"/>
                <a:gd name="connsiteY51" fmla="*/ 2822783 h 3103853"/>
                <a:gd name="connsiteX52" fmla="*/ 153281 w 3309983"/>
                <a:gd name="connsiteY52" fmla="*/ 2792128 h 3103853"/>
                <a:gd name="connsiteX53" fmla="*/ 142244 w 3309983"/>
                <a:gd name="connsiteY53" fmla="*/ 2755342 h 3103853"/>
                <a:gd name="connsiteX54" fmla="*/ 137339 w 3309983"/>
                <a:gd name="connsiteY54" fmla="*/ 2717328 h 3103853"/>
                <a:gd name="connsiteX55" fmla="*/ 136112 w 3309983"/>
                <a:gd name="connsiteY55" fmla="*/ 2678088 h 3103853"/>
                <a:gd name="connsiteX56" fmla="*/ 139791 w 3309983"/>
                <a:gd name="connsiteY56" fmla="*/ 2636396 h 3103853"/>
                <a:gd name="connsiteX57" fmla="*/ 144696 w 3309983"/>
                <a:gd name="connsiteY57" fmla="*/ 2594705 h 3103853"/>
                <a:gd name="connsiteX58" fmla="*/ 150827 w 3309983"/>
                <a:gd name="connsiteY58" fmla="*/ 2553012 h 3103853"/>
                <a:gd name="connsiteX59" fmla="*/ 155732 w 3309983"/>
                <a:gd name="connsiteY59" fmla="*/ 2511321 h 3103853"/>
                <a:gd name="connsiteX60" fmla="*/ 158185 w 3309983"/>
                <a:gd name="connsiteY60" fmla="*/ 2469629 h 3103853"/>
                <a:gd name="connsiteX61" fmla="*/ 158185 w 3309983"/>
                <a:gd name="connsiteY61" fmla="*/ 2429163 h 3103853"/>
                <a:gd name="connsiteX62" fmla="*/ 153281 w 3309983"/>
                <a:gd name="connsiteY62" fmla="*/ 2391151 h 3103853"/>
                <a:gd name="connsiteX63" fmla="*/ 143470 w 3309983"/>
                <a:gd name="connsiteY63" fmla="*/ 2353137 h 3103853"/>
                <a:gd name="connsiteX64" fmla="*/ 128755 w 3309983"/>
                <a:gd name="connsiteY64" fmla="*/ 2317576 h 3103853"/>
                <a:gd name="connsiteX65" fmla="*/ 110362 w 3309983"/>
                <a:gd name="connsiteY65" fmla="*/ 2280789 h 3103853"/>
                <a:gd name="connsiteX66" fmla="*/ 89515 w 3309983"/>
                <a:gd name="connsiteY66" fmla="*/ 2244004 h 3103853"/>
                <a:gd name="connsiteX67" fmla="*/ 67444 w 3309983"/>
                <a:gd name="connsiteY67" fmla="*/ 2207216 h 3103853"/>
                <a:gd name="connsiteX68" fmla="*/ 46598 w 3309983"/>
                <a:gd name="connsiteY68" fmla="*/ 2171654 h 3103853"/>
                <a:gd name="connsiteX69" fmla="*/ 28203 w 3309983"/>
                <a:gd name="connsiteY69" fmla="*/ 2133642 h 3103853"/>
                <a:gd name="connsiteX70" fmla="*/ 13490 w 3309983"/>
                <a:gd name="connsiteY70" fmla="*/ 2096855 h 3103853"/>
                <a:gd name="connsiteX71" fmla="*/ 3680 w 3309983"/>
                <a:gd name="connsiteY71" fmla="*/ 2058841 h 3103853"/>
                <a:gd name="connsiteX72" fmla="*/ 0 w 3309983"/>
                <a:gd name="connsiteY72" fmla="*/ 2019602 h 3103853"/>
                <a:gd name="connsiteX73" fmla="*/ 3680 w 3309983"/>
                <a:gd name="connsiteY73" fmla="*/ 1980363 h 3103853"/>
                <a:gd name="connsiteX74" fmla="*/ 13490 w 3309983"/>
                <a:gd name="connsiteY74" fmla="*/ 1942350 h 3103853"/>
                <a:gd name="connsiteX75" fmla="*/ 28203 w 3309983"/>
                <a:gd name="connsiteY75" fmla="*/ 1905563 h 3103853"/>
                <a:gd name="connsiteX76" fmla="*/ 46598 w 3309983"/>
                <a:gd name="connsiteY76" fmla="*/ 1867550 h 3103853"/>
                <a:gd name="connsiteX77" fmla="*/ 67444 w 3309983"/>
                <a:gd name="connsiteY77" fmla="*/ 1831989 h 3103853"/>
                <a:gd name="connsiteX78" fmla="*/ 89515 w 3309983"/>
                <a:gd name="connsiteY78" fmla="*/ 1795203 h 3103853"/>
                <a:gd name="connsiteX79" fmla="*/ 110362 w 3309983"/>
                <a:gd name="connsiteY79" fmla="*/ 1758415 h 3103853"/>
                <a:gd name="connsiteX80" fmla="*/ 128755 w 3309983"/>
                <a:gd name="connsiteY80" fmla="*/ 1721629 h 3103853"/>
                <a:gd name="connsiteX81" fmla="*/ 143470 w 3309983"/>
                <a:gd name="connsiteY81" fmla="*/ 1686067 h 3103853"/>
                <a:gd name="connsiteX82" fmla="*/ 153281 w 3309983"/>
                <a:gd name="connsiteY82" fmla="*/ 1648054 h 3103853"/>
                <a:gd name="connsiteX83" fmla="*/ 158185 w 3309983"/>
                <a:gd name="connsiteY83" fmla="*/ 1610042 h 3103853"/>
                <a:gd name="connsiteX84" fmla="*/ 158185 w 3309983"/>
                <a:gd name="connsiteY84" fmla="*/ 1569576 h 3103853"/>
                <a:gd name="connsiteX85" fmla="*/ 155732 w 3309983"/>
                <a:gd name="connsiteY85" fmla="*/ 1527883 h 3103853"/>
                <a:gd name="connsiteX86" fmla="*/ 150827 w 3309983"/>
                <a:gd name="connsiteY86" fmla="*/ 1486192 h 3103853"/>
                <a:gd name="connsiteX87" fmla="*/ 144696 w 3309983"/>
                <a:gd name="connsiteY87" fmla="*/ 1444499 h 3103853"/>
                <a:gd name="connsiteX88" fmla="*/ 139791 w 3309983"/>
                <a:gd name="connsiteY88" fmla="*/ 1402808 h 3103853"/>
                <a:gd name="connsiteX89" fmla="*/ 136112 w 3309983"/>
                <a:gd name="connsiteY89" fmla="*/ 1361117 h 3103853"/>
                <a:gd name="connsiteX90" fmla="*/ 137339 w 3309983"/>
                <a:gd name="connsiteY90" fmla="*/ 1321877 h 3103853"/>
                <a:gd name="connsiteX91" fmla="*/ 142244 w 3309983"/>
                <a:gd name="connsiteY91" fmla="*/ 1283864 h 3103853"/>
                <a:gd name="connsiteX92" fmla="*/ 153281 w 3309983"/>
                <a:gd name="connsiteY92" fmla="*/ 1247077 h 3103853"/>
                <a:gd name="connsiteX93" fmla="*/ 169221 w 3309983"/>
                <a:gd name="connsiteY93" fmla="*/ 1216422 h 3103853"/>
                <a:gd name="connsiteX94" fmla="*/ 190066 w 3309983"/>
                <a:gd name="connsiteY94" fmla="*/ 1186992 h 3103853"/>
                <a:gd name="connsiteX95" fmla="*/ 214591 w 3309983"/>
                <a:gd name="connsiteY95" fmla="*/ 1161241 h 3103853"/>
                <a:gd name="connsiteX96" fmla="*/ 242794 w 3309983"/>
                <a:gd name="connsiteY96" fmla="*/ 1135491 h 3103853"/>
                <a:gd name="connsiteX97" fmla="*/ 272224 w 3309983"/>
                <a:gd name="connsiteY97" fmla="*/ 1112191 h 3103853"/>
                <a:gd name="connsiteX98" fmla="*/ 302880 w 3309983"/>
                <a:gd name="connsiteY98" fmla="*/ 1088893 h 3103853"/>
                <a:gd name="connsiteX99" fmla="*/ 333535 w 3309983"/>
                <a:gd name="connsiteY99" fmla="*/ 1065594 h 3103853"/>
                <a:gd name="connsiteX100" fmla="*/ 364192 w 3309983"/>
                <a:gd name="connsiteY100" fmla="*/ 1042296 h 3103853"/>
                <a:gd name="connsiteX101" fmla="*/ 392395 w 3309983"/>
                <a:gd name="connsiteY101" fmla="*/ 1017772 h 3103853"/>
                <a:gd name="connsiteX102" fmla="*/ 416921 w 3309983"/>
                <a:gd name="connsiteY102" fmla="*/ 989569 h 3103853"/>
                <a:gd name="connsiteX103" fmla="*/ 438991 w 3309983"/>
                <a:gd name="connsiteY103" fmla="*/ 962591 h 3103853"/>
                <a:gd name="connsiteX104" fmla="*/ 456159 w 3309983"/>
                <a:gd name="connsiteY104" fmla="*/ 931936 h 3103853"/>
                <a:gd name="connsiteX105" fmla="*/ 470874 w 3309983"/>
                <a:gd name="connsiteY105" fmla="*/ 898828 h 3103853"/>
                <a:gd name="connsiteX106" fmla="*/ 483136 w 3309983"/>
                <a:gd name="connsiteY106" fmla="*/ 863267 h 3103853"/>
                <a:gd name="connsiteX107" fmla="*/ 494172 w 3309983"/>
                <a:gd name="connsiteY107" fmla="*/ 826479 h 3103853"/>
                <a:gd name="connsiteX108" fmla="*/ 503983 w 3309983"/>
                <a:gd name="connsiteY108" fmla="*/ 789692 h 3103853"/>
                <a:gd name="connsiteX109" fmla="*/ 513793 w 3309983"/>
                <a:gd name="connsiteY109" fmla="*/ 751680 h 3103853"/>
                <a:gd name="connsiteX110" fmla="*/ 524829 w 3309983"/>
                <a:gd name="connsiteY110" fmla="*/ 716119 h 3103853"/>
                <a:gd name="connsiteX111" fmla="*/ 537091 w 3309983"/>
                <a:gd name="connsiteY111" fmla="*/ 680557 h 3103853"/>
                <a:gd name="connsiteX112" fmla="*/ 551806 w 3309983"/>
                <a:gd name="connsiteY112" fmla="*/ 647450 h 3103853"/>
                <a:gd name="connsiteX113" fmla="*/ 570199 w 3309983"/>
                <a:gd name="connsiteY113" fmla="*/ 618021 h 3103853"/>
                <a:gd name="connsiteX114" fmla="*/ 592270 w 3309983"/>
                <a:gd name="connsiteY114" fmla="*/ 591044 h 3103853"/>
                <a:gd name="connsiteX115" fmla="*/ 619248 w 3309983"/>
                <a:gd name="connsiteY115" fmla="*/ 568971 h 3103853"/>
                <a:gd name="connsiteX116" fmla="*/ 648679 w 3309983"/>
                <a:gd name="connsiteY116" fmla="*/ 550578 h 3103853"/>
                <a:gd name="connsiteX117" fmla="*/ 681785 w 3309983"/>
                <a:gd name="connsiteY117" fmla="*/ 535863 h 3103853"/>
                <a:gd name="connsiteX118" fmla="*/ 717347 w 3309983"/>
                <a:gd name="connsiteY118" fmla="*/ 523601 h 3103853"/>
                <a:gd name="connsiteX119" fmla="*/ 752908 w 3309983"/>
                <a:gd name="connsiteY119" fmla="*/ 512565 h 3103853"/>
                <a:gd name="connsiteX120" fmla="*/ 790921 w 3309983"/>
                <a:gd name="connsiteY120" fmla="*/ 502755 h 3103853"/>
                <a:gd name="connsiteX121" fmla="*/ 827707 w 3309983"/>
                <a:gd name="connsiteY121" fmla="*/ 492944 h 3103853"/>
                <a:gd name="connsiteX122" fmla="*/ 864495 w 3309983"/>
                <a:gd name="connsiteY122" fmla="*/ 481908 h 3103853"/>
                <a:gd name="connsiteX123" fmla="*/ 900055 w 3309983"/>
                <a:gd name="connsiteY123" fmla="*/ 469646 h 3103853"/>
                <a:gd name="connsiteX124" fmla="*/ 933163 w 3309983"/>
                <a:gd name="connsiteY124" fmla="*/ 454931 h 3103853"/>
                <a:gd name="connsiteX125" fmla="*/ 963819 w 3309983"/>
                <a:gd name="connsiteY125" fmla="*/ 437765 h 3103853"/>
                <a:gd name="connsiteX126" fmla="*/ 990796 w 3309983"/>
                <a:gd name="connsiteY126" fmla="*/ 415693 h 3103853"/>
                <a:gd name="connsiteX127" fmla="*/ 1019000 w 3309983"/>
                <a:gd name="connsiteY127" fmla="*/ 391167 h 3103853"/>
                <a:gd name="connsiteX128" fmla="*/ 1043525 w 3309983"/>
                <a:gd name="connsiteY128" fmla="*/ 362964 h 3103853"/>
                <a:gd name="connsiteX129" fmla="*/ 1066823 w 3309983"/>
                <a:gd name="connsiteY129" fmla="*/ 333535 h 3103853"/>
                <a:gd name="connsiteX130" fmla="*/ 1090122 w 3309983"/>
                <a:gd name="connsiteY130" fmla="*/ 302879 h 3103853"/>
                <a:gd name="connsiteX131" fmla="*/ 1113420 w 3309983"/>
                <a:gd name="connsiteY131" fmla="*/ 272223 h 3103853"/>
                <a:gd name="connsiteX132" fmla="*/ 1136718 w 3309983"/>
                <a:gd name="connsiteY132" fmla="*/ 242793 h 3103853"/>
                <a:gd name="connsiteX133" fmla="*/ 1162470 w 3309983"/>
                <a:gd name="connsiteY133" fmla="*/ 214590 h 3103853"/>
                <a:gd name="connsiteX134" fmla="*/ 1188220 w 3309983"/>
                <a:gd name="connsiteY134" fmla="*/ 190066 h 3103853"/>
                <a:gd name="connsiteX135" fmla="*/ 1217650 w 3309983"/>
                <a:gd name="connsiteY135" fmla="*/ 169220 h 3103853"/>
                <a:gd name="connsiteX136" fmla="*/ 1248306 w 3309983"/>
                <a:gd name="connsiteY136" fmla="*/ 153279 h 3103853"/>
                <a:gd name="connsiteX137" fmla="*/ 1285093 w 3309983"/>
                <a:gd name="connsiteY137" fmla="*/ 142243 h 3103853"/>
                <a:gd name="connsiteX138" fmla="*/ 1323107 w 3309983"/>
                <a:gd name="connsiteY138" fmla="*/ 137338 h 3103853"/>
                <a:gd name="connsiteX139" fmla="*/ 1362345 w 3309983"/>
                <a:gd name="connsiteY139" fmla="*/ 136111 h 3103853"/>
                <a:gd name="connsiteX140" fmla="*/ 1404036 w 3309983"/>
                <a:gd name="connsiteY140" fmla="*/ 139791 h 3103853"/>
                <a:gd name="connsiteX141" fmla="*/ 1445729 w 3309983"/>
                <a:gd name="connsiteY141" fmla="*/ 144696 h 3103853"/>
                <a:gd name="connsiteX142" fmla="*/ 1487421 w 3309983"/>
                <a:gd name="connsiteY142" fmla="*/ 150827 h 3103853"/>
                <a:gd name="connsiteX143" fmla="*/ 1529113 w 3309983"/>
                <a:gd name="connsiteY143" fmla="*/ 155732 h 3103853"/>
                <a:gd name="connsiteX144" fmla="*/ 1570804 w 3309983"/>
                <a:gd name="connsiteY144" fmla="*/ 158184 h 3103853"/>
                <a:gd name="connsiteX145" fmla="*/ 1611271 w 3309983"/>
                <a:gd name="connsiteY145" fmla="*/ 158184 h 3103853"/>
                <a:gd name="connsiteX146" fmla="*/ 1649285 w 3309983"/>
                <a:gd name="connsiteY146" fmla="*/ 153279 h 3103853"/>
                <a:gd name="connsiteX147" fmla="*/ 1687298 w 3309983"/>
                <a:gd name="connsiteY147" fmla="*/ 143469 h 3103853"/>
                <a:gd name="connsiteX148" fmla="*/ 1724085 w 3309983"/>
                <a:gd name="connsiteY148" fmla="*/ 128755 h 3103853"/>
                <a:gd name="connsiteX149" fmla="*/ 1760871 w 3309983"/>
                <a:gd name="connsiteY149" fmla="*/ 109134 h 3103853"/>
                <a:gd name="connsiteX150" fmla="*/ 1797658 w 3309983"/>
                <a:gd name="connsiteY150" fmla="*/ 89515 h 3103853"/>
                <a:gd name="connsiteX151" fmla="*/ 1834445 w 3309983"/>
                <a:gd name="connsiteY151" fmla="*/ 67443 h 3103853"/>
                <a:gd name="connsiteX152" fmla="*/ 1870007 w 3309983"/>
                <a:gd name="connsiteY152" fmla="*/ 46597 h 3103853"/>
                <a:gd name="connsiteX153" fmla="*/ 1908020 w 3309983"/>
                <a:gd name="connsiteY153" fmla="*/ 28203 h 3103853"/>
                <a:gd name="connsiteX154" fmla="*/ 1944806 w 3309983"/>
                <a:gd name="connsiteY154" fmla="*/ 13488 h 3103853"/>
                <a:gd name="connsiteX155" fmla="*/ 1982820 w 3309983"/>
                <a:gd name="connsiteY155" fmla="*/ 3678 h 3103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Lst>
              <a:rect l="l" t="t" r="r" b="b"/>
              <a:pathLst>
                <a:path w="3309983" h="3103853">
                  <a:moveTo>
                    <a:pt x="2022059" y="0"/>
                  </a:moveTo>
                  <a:lnTo>
                    <a:pt x="2061297" y="3678"/>
                  </a:lnTo>
                  <a:lnTo>
                    <a:pt x="2099311" y="13488"/>
                  </a:lnTo>
                  <a:lnTo>
                    <a:pt x="2136099" y="28203"/>
                  </a:lnTo>
                  <a:lnTo>
                    <a:pt x="2174111" y="46597"/>
                  </a:lnTo>
                  <a:lnTo>
                    <a:pt x="2209672" y="67443"/>
                  </a:lnTo>
                  <a:lnTo>
                    <a:pt x="2246460" y="89515"/>
                  </a:lnTo>
                  <a:lnTo>
                    <a:pt x="2283247" y="109134"/>
                  </a:lnTo>
                  <a:lnTo>
                    <a:pt x="2320033" y="128755"/>
                  </a:lnTo>
                  <a:lnTo>
                    <a:pt x="2355594" y="143469"/>
                  </a:lnTo>
                  <a:lnTo>
                    <a:pt x="2394834" y="153279"/>
                  </a:lnTo>
                  <a:lnTo>
                    <a:pt x="2432846" y="158184"/>
                  </a:lnTo>
                  <a:lnTo>
                    <a:pt x="2473311" y="158184"/>
                  </a:lnTo>
                  <a:lnTo>
                    <a:pt x="2515004" y="155732"/>
                  </a:lnTo>
                  <a:lnTo>
                    <a:pt x="2556695" y="150827"/>
                  </a:lnTo>
                  <a:lnTo>
                    <a:pt x="2598388" y="144696"/>
                  </a:lnTo>
                  <a:lnTo>
                    <a:pt x="2640079" y="139791"/>
                  </a:lnTo>
                  <a:lnTo>
                    <a:pt x="2681772" y="136111"/>
                  </a:lnTo>
                  <a:lnTo>
                    <a:pt x="2721011" y="137338"/>
                  </a:lnTo>
                  <a:lnTo>
                    <a:pt x="2759024" y="142243"/>
                  </a:lnTo>
                  <a:lnTo>
                    <a:pt x="2795812" y="153279"/>
                  </a:lnTo>
                  <a:lnTo>
                    <a:pt x="2826468" y="169220"/>
                  </a:lnTo>
                  <a:lnTo>
                    <a:pt x="2855897" y="190066"/>
                  </a:lnTo>
                  <a:lnTo>
                    <a:pt x="2881648" y="214590"/>
                  </a:lnTo>
                  <a:lnTo>
                    <a:pt x="2907399" y="242793"/>
                  </a:lnTo>
                  <a:lnTo>
                    <a:pt x="2930697" y="272223"/>
                  </a:lnTo>
                  <a:lnTo>
                    <a:pt x="2953995" y="302879"/>
                  </a:lnTo>
                  <a:lnTo>
                    <a:pt x="2977294" y="333535"/>
                  </a:lnTo>
                  <a:lnTo>
                    <a:pt x="3000592" y="362964"/>
                  </a:lnTo>
                  <a:lnTo>
                    <a:pt x="3025118" y="391167"/>
                  </a:lnTo>
                  <a:lnTo>
                    <a:pt x="3053321" y="415693"/>
                  </a:lnTo>
                  <a:lnTo>
                    <a:pt x="3080299" y="437765"/>
                  </a:lnTo>
                  <a:lnTo>
                    <a:pt x="3110953" y="454931"/>
                  </a:lnTo>
                  <a:lnTo>
                    <a:pt x="3144062" y="469646"/>
                  </a:lnTo>
                  <a:lnTo>
                    <a:pt x="3179622" y="481908"/>
                  </a:lnTo>
                  <a:lnTo>
                    <a:pt x="3216409" y="492944"/>
                  </a:lnTo>
                  <a:lnTo>
                    <a:pt x="3253196" y="502755"/>
                  </a:lnTo>
                  <a:lnTo>
                    <a:pt x="3291210" y="512565"/>
                  </a:lnTo>
                  <a:lnTo>
                    <a:pt x="3309983" y="518391"/>
                  </a:lnTo>
                  <a:lnTo>
                    <a:pt x="3309983" y="3103853"/>
                  </a:lnTo>
                  <a:lnTo>
                    <a:pt x="454246" y="3103853"/>
                  </a:lnTo>
                  <a:lnTo>
                    <a:pt x="438991" y="3076613"/>
                  </a:lnTo>
                  <a:lnTo>
                    <a:pt x="416921" y="3049636"/>
                  </a:lnTo>
                  <a:lnTo>
                    <a:pt x="392395" y="3021432"/>
                  </a:lnTo>
                  <a:lnTo>
                    <a:pt x="364192" y="2996908"/>
                  </a:lnTo>
                  <a:lnTo>
                    <a:pt x="333535" y="2973610"/>
                  </a:lnTo>
                  <a:lnTo>
                    <a:pt x="302880" y="2950312"/>
                  </a:lnTo>
                  <a:lnTo>
                    <a:pt x="272224" y="2927014"/>
                  </a:lnTo>
                  <a:lnTo>
                    <a:pt x="242794" y="2903714"/>
                  </a:lnTo>
                  <a:lnTo>
                    <a:pt x="214591" y="2877964"/>
                  </a:lnTo>
                  <a:lnTo>
                    <a:pt x="190066" y="2852214"/>
                  </a:lnTo>
                  <a:lnTo>
                    <a:pt x="169221" y="2822783"/>
                  </a:lnTo>
                  <a:lnTo>
                    <a:pt x="153281" y="2792128"/>
                  </a:lnTo>
                  <a:lnTo>
                    <a:pt x="142244" y="2755342"/>
                  </a:lnTo>
                  <a:lnTo>
                    <a:pt x="137339" y="2717328"/>
                  </a:lnTo>
                  <a:lnTo>
                    <a:pt x="136112" y="2678088"/>
                  </a:lnTo>
                  <a:lnTo>
                    <a:pt x="139791" y="2636396"/>
                  </a:lnTo>
                  <a:lnTo>
                    <a:pt x="144696" y="2594705"/>
                  </a:lnTo>
                  <a:lnTo>
                    <a:pt x="150827" y="2553012"/>
                  </a:lnTo>
                  <a:lnTo>
                    <a:pt x="155732" y="2511321"/>
                  </a:lnTo>
                  <a:lnTo>
                    <a:pt x="158185" y="2469629"/>
                  </a:lnTo>
                  <a:lnTo>
                    <a:pt x="158185" y="2429163"/>
                  </a:lnTo>
                  <a:lnTo>
                    <a:pt x="153281" y="2391151"/>
                  </a:lnTo>
                  <a:lnTo>
                    <a:pt x="143470" y="2353137"/>
                  </a:lnTo>
                  <a:lnTo>
                    <a:pt x="128755" y="2317576"/>
                  </a:lnTo>
                  <a:lnTo>
                    <a:pt x="110362" y="2280789"/>
                  </a:lnTo>
                  <a:lnTo>
                    <a:pt x="89515" y="2244004"/>
                  </a:lnTo>
                  <a:lnTo>
                    <a:pt x="67444" y="2207216"/>
                  </a:lnTo>
                  <a:lnTo>
                    <a:pt x="46598" y="2171654"/>
                  </a:lnTo>
                  <a:lnTo>
                    <a:pt x="28203" y="2133642"/>
                  </a:lnTo>
                  <a:lnTo>
                    <a:pt x="13490" y="2096855"/>
                  </a:lnTo>
                  <a:lnTo>
                    <a:pt x="3680" y="2058841"/>
                  </a:lnTo>
                  <a:lnTo>
                    <a:pt x="0" y="2019602"/>
                  </a:lnTo>
                  <a:lnTo>
                    <a:pt x="3680" y="1980363"/>
                  </a:lnTo>
                  <a:lnTo>
                    <a:pt x="13490" y="1942350"/>
                  </a:lnTo>
                  <a:lnTo>
                    <a:pt x="28203" y="1905563"/>
                  </a:lnTo>
                  <a:lnTo>
                    <a:pt x="46598" y="1867550"/>
                  </a:lnTo>
                  <a:lnTo>
                    <a:pt x="67444" y="1831989"/>
                  </a:lnTo>
                  <a:lnTo>
                    <a:pt x="89515" y="1795203"/>
                  </a:lnTo>
                  <a:lnTo>
                    <a:pt x="110362" y="1758415"/>
                  </a:lnTo>
                  <a:lnTo>
                    <a:pt x="128755" y="1721629"/>
                  </a:lnTo>
                  <a:lnTo>
                    <a:pt x="143470" y="1686067"/>
                  </a:lnTo>
                  <a:lnTo>
                    <a:pt x="153281" y="1648054"/>
                  </a:lnTo>
                  <a:lnTo>
                    <a:pt x="158185" y="1610042"/>
                  </a:lnTo>
                  <a:lnTo>
                    <a:pt x="158185" y="1569576"/>
                  </a:lnTo>
                  <a:lnTo>
                    <a:pt x="155732" y="1527883"/>
                  </a:lnTo>
                  <a:lnTo>
                    <a:pt x="150827" y="1486192"/>
                  </a:lnTo>
                  <a:lnTo>
                    <a:pt x="144696" y="1444499"/>
                  </a:lnTo>
                  <a:lnTo>
                    <a:pt x="139791" y="1402808"/>
                  </a:lnTo>
                  <a:lnTo>
                    <a:pt x="136112" y="1361117"/>
                  </a:lnTo>
                  <a:lnTo>
                    <a:pt x="137339" y="1321877"/>
                  </a:lnTo>
                  <a:lnTo>
                    <a:pt x="142244" y="1283864"/>
                  </a:lnTo>
                  <a:lnTo>
                    <a:pt x="153281" y="1247077"/>
                  </a:lnTo>
                  <a:lnTo>
                    <a:pt x="169221" y="1216422"/>
                  </a:lnTo>
                  <a:lnTo>
                    <a:pt x="190066" y="1186992"/>
                  </a:lnTo>
                  <a:lnTo>
                    <a:pt x="214591" y="1161241"/>
                  </a:lnTo>
                  <a:lnTo>
                    <a:pt x="242794" y="1135491"/>
                  </a:lnTo>
                  <a:lnTo>
                    <a:pt x="272224" y="1112191"/>
                  </a:lnTo>
                  <a:lnTo>
                    <a:pt x="302880" y="1088893"/>
                  </a:lnTo>
                  <a:lnTo>
                    <a:pt x="333535" y="1065594"/>
                  </a:lnTo>
                  <a:lnTo>
                    <a:pt x="364192" y="1042296"/>
                  </a:lnTo>
                  <a:lnTo>
                    <a:pt x="392395" y="1017772"/>
                  </a:lnTo>
                  <a:lnTo>
                    <a:pt x="416921" y="989569"/>
                  </a:lnTo>
                  <a:lnTo>
                    <a:pt x="438991" y="962591"/>
                  </a:lnTo>
                  <a:lnTo>
                    <a:pt x="456159" y="931936"/>
                  </a:lnTo>
                  <a:lnTo>
                    <a:pt x="470874" y="898828"/>
                  </a:lnTo>
                  <a:lnTo>
                    <a:pt x="483136" y="863267"/>
                  </a:lnTo>
                  <a:lnTo>
                    <a:pt x="494172" y="826479"/>
                  </a:lnTo>
                  <a:lnTo>
                    <a:pt x="503983" y="789692"/>
                  </a:lnTo>
                  <a:lnTo>
                    <a:pt x="513793" y="751680"/>
                  </a:lnTo>
                  <a:lnTo>
                    <a:pt x="524829" y="716119"/>
                  </a:lnTo>
                  <a:lnTo>
                    <a:pt x="537091" y="680557"/>
                  </a:lnTo>
                  <a:lnTo>
                    <a:pt x="551806" y="647450"/>
                  </a:lnTo>
                  <a:lnTo>
                    <a:pt x="570199" y="618021"/>
                  </a:lnTo>
                  <a:lnTo>
                    <a:pt x="592270" y="591044"/>
                  </a:lnTo>
                  <a:lnTo>
                    <a:pt x="619248" y="568971"/>
                  </a:lnTo>
                  <a:lnTo>
                    <a:pt x="648679" y="550578"/>
                  </a:lnTo>
                  <a:lnTo>
                    <a:pt x="681785" y="535863"/>
                  </a:lnTo>
                  <a:lnTo>
                    <a:pt x="717347" y="523601"/>
                  </a:lnTo>
                  <a:lnTo>
                    <a:pt x="752908" y="512565"/>
                  </a:lnTo>
                  <a:lnTo>
                    <a:pt x="790921" y="502755"/>
                  </a:lnTo>
                  <a:lnTo>
                    <a:pt x="827707" y="492944"/>
                  </a:lnTo>
                  <a:lnTo>
                    <a:pt x="864495" y="481908"/>
                  </a:lnTo>
                  <a:lnTo>
                    <a:pt x="900055" y="469646"/>
                  </a:lnTo>
                  <a:lnTo>
                    <a:pt x="933163" y="454931"/>
                  </a:lnTo>
                  <a:lnTo>
                    <a:pt x="963819" y="437765"/>
                  </a:lnTo>
                  <a:lnTo>
                    <a:pt x="990796" y="415693"/>
                  </a:lnTo>
                  <a:lnTo>
                    <a:pt x="1019000" y="391167"/>
                  </a:lnTo>
                  <a:lnTo>
                    <a:pt x="1043525" y="362964"/>
                  </a:lnTo>
                  <a:lnTo>
                    <a:pt x="1066823" y="333535"/>
                  </a:lnTo>
                  <a:lnTo>
                    <a:pt x="1090122" y="302879"/>
                  </a:lnTo>
                  <a:lnTo>
                    <a:pt x="1113420" y="272223"/>
                  </a:lnTo>
                  <a:lnTo>
                    <a:pt x="1136718" y="242793"/>
                  </a:lnTo>
                  <a:lnTo>
                    <a:pt x="1162470" y="214590"/>
                  </a:lnTo>
                  <a:lnTo>
                    <a:pt x="1188220" y="190066"/>
                  </a:lnTo>
                  <a:lnTo>
                    <a:pt x="1217650" y="169220"/>
                  </a:lnTo>
                  <a:lnTo>
                    <a:pt x="1248306" y="153279"/>
                  </a:lnTo>
                  <a:lnTo>
                    <a:pt x="1285093" y="142243"/>
                  </a:lnTo>
                  <a:lnTo>
                    <a:pt x="1323107" y="137338"/>
                  </a:lnTo>
                  <a:lnTo>
                    <a:pt x="1362345" y="136111"/>
                  </a:lnTo>
                  <a:lnTo>
                    <a:pt x="1404036" y="139791"/>
                  </a:lnTo>
                  <a:lnTo>
                    <a:pt x="1445729" y="144696"/>
                  </a:lnTo>
                  <a:lnTo>
                    <a:pt x="1487421" y="150827"/>
                  </a:lnTo>
                  <a:lnTo>
                    <a:pt x="1529113" y="155732"/>
                  </a:lnTo>
                  <a:lnTo>
                    <a:pt x="1570804" y="158184"/>
                  </a:lnTo>
                  <a:lnTo>
                    <a:pt x="1611271" y="158184"/>
                  </a:lnTo>
                  <a:lnTo>
                    <a:pt x="1649285" y="153279"/>
                  </a:lnTo>
                  <a:lnTo>
                    <a:pt x="1687298" y="143469"/>
                  </a:lnTo>
                  <a:lnTo>
                    <a:pt x="1724085" y="128755"/>
                  </a:lnTo>
                  <a:lnTo>
                    <a:pt x="1760871" y="109134"/>
                  </a:lnTo>
                  <a:lnTo>
                    <a:pt x="1797658" y="89515"/>
                  </a:lnTo>
                  <a:lnTo>
                    <a:pt x="1834445" y="67443"/>
                  </a:lnTo>
                  <a:lnTo>
                    <a:pt x="1870007" y="46597"/>
                  </a:lnTo>
                  <a:lnTo>
                    <a:pt x="1908020" y="28203"/>
                  </a:lnTo>
                  <a:lnTo>
                    <a:pt x="1944806" y="13488"/>
                  </a:lnTo>
                  <a:lnTo>
                    <a:pt x="1982820" y="3678"/>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sp>
          <p:nvSpPr>
            <p:cNvPr id="1054" name="Freeform: Shape 1053">
              <a:extLst>
                <a:ext uri="{FF2B5EF4-FFF2-40B4-BE49-F238E27FC236}">
                  <a16:creationId xmlns:a16="http://schemas.microsoft.com/office/drawing/2014/main" id="{4C2C01E1-D319-482D-ACDE-2C00980C84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018359" y="3890298"/>
              <a:ext cx="3173643" cy="2967700"/>
            </a:xfrm>
            <a:custGeom>
              <a:avLst/>
              <a:gdLst>
                <a:gd name="connsiteX0" fmla="*/ 1885720 w 3173643"/>
                <a:gd name="connsiteY0" fmla="*/ 0 h 2967700"/>
                <a:gd name="connsiteX1" fmla="*/ 1922313 w 3173643"/>
                <a:gd name="connsiteY1" fmla="*/ 3430 h 2967700"/>
                <a:gd name="connsiteX2" fmla="*/ 1957763 w 3173643"/>
                <a:gd name="connsiteY2" fmla="*/ 12579 h 2967700"/>
                <a:gd name="connsiteX3" fmla="*/ 1992070 w 3173643"/>
                <a:gd name="connsiteY3" fmla="*/ 26302 h 2967700"/>
                <a:gd name="connsiteX4" fmla="*/ 2027519 w 3173643"/>
                <a:gd name="connsiteY4" fmla="*/ 43455 h 2967700"/>
                <a:gd name="connsiteX5" fmla="*/ 2060683 w 3173643"/>
                <a:gd name="connsiteY5" fmla="*/ 62896 h 2967700"/>
                <a:gd name="connsiteX6" fmla="*/ 2094991 w 3173643"/>
                <a:gd name="connsiteY6" fmla="*/ 83480 h 2967700"/>
                <a:gd name="connsiteX7" fmla="*/ 2129297 w 3173643"/>
                <a:gd name="connsiteY7" fmla="*/ 101777 h 2967700"/>
                <a:gd name="connsiteX8" fmla="*/ 2163602 w 3173643"/>
                <a:gd name="connsiteY8" fmla="*/ 120075 h 2967700"/>
                <a:gd name="connsiteX9" fmla="*/ 2196766 w 3173643"/>
                <a:gd name="connsiteY9" fmla="*/ 133797 h 2967700"/>
                <a:gd name="connsiteX10" fmla="*/ 2233360 w 3173643"/>
                <a:gd name="connsiteY10" fmla="*/ 142945 h 2967700"/>
                <a:gd name="connsiteX11" fmla="*/ 2268809 w 3173643"/>
                <a:gd name="connsiteY11" fmla="*/ 147520 h 2967700"/>
                <a:gd name="connsiteX12" fmla="*/ 2306546 w 3173643"/>
                <a:gd name="connsiteY12" fmla="*/ 147520 h 2967700"/>
                <a:gd name="connsiteX13" fmla="*/ 2345428 w 3173643"/>
                <a:gd name="connsiteY13" fmla="*/ 145233 h 2967700"/>
                <a:gd name="connsiteX14" fmla="*/ 2384308 w 3173643"/>
                <a:gd name="connsiteY14" fmla="*/ 140659 h 2967700"/>
                <a:gd name="connsiteX15" fmla="*/ 2423190 w 3173643"/>
                <a:gd name="connsiteY15" fmla="*/ 134941 h 2967700"/>
                <a:gd name="connsiteX16" fmla="*/ 2462070 w 3173643"/>
                <a:gd name="connsiteY16" fmla="*/ 130367 h 2967700"/>
                <a:gd name="connsiteX17" fmla="*/ 2500951 w 3173643"/>
                <a:gd name="connsiteY17" fmla="*/ 126936 h 2967700"/>
                <a:gd name="connsiteX18" fmla="*/ 2537544 w 3173643"/>
                <a:gd name="connsiteY18" fmla="*/ 128079 h 2967700"/>
                <a:gd name="connsiteX19" fmla="*/ 2572995 w 3173643"/>
                <a:gd name="connsiteY19" fmla="*/ 132653 h 2967700"/>
                <a:gd name="connsiteX20" fmla="*/ 2607301 w 3173643"/>
                <a:gd name="connsiteY20" fmla="*/ 142945 h 2967700"/>
                <a:gd name="connsiteX21" fmla="*/ 2635891 w 3173643"/>
                <a:gd name="connsiteY21" fmla="*/ 157812 h 2967700"/>
                <a:gd name="connsiteX22" fmla="*/ 2663335 w 3173643"/>
                <a:gd name="connsiteY22" fmla="*/ 177253 h 2967700"/>
                <a:gd name="connsiteX23" fmla="*/ 2687350 w 3173643"/>
                <a:gd name="connsiteY23" fmla="*/ 200124 h 2967700"/>
                <a:gd name="connsiteX24" fmla="*/ 2711365 w 3173643"/>
                <a:gd name="connsiteY24" fmla="*/ 226426 h 2967700"/>
                <a:gd name="connsiteX25" fmla="*/ 2733093 w 3173643"/>
                <a:gd name="connsiteY25" fmla="*/ 253871 h 2967700"/>
                <a:gd name="connsiteX26" fmla="*/ 2754820 w 3173643"/>
                <a:gd name="connsiteY26" fmla="*/ 282461 h 2967700"/>
                <a:gd name="connsiteX27" fmla="*/ 2776547 w 3173643"/>
                <a:gd name="connsiteY27" fmla="*/ 311049 h 2967700"/>
                <a:gd name="connsiteX28" fmla="*/ 2798275 w 3173643"/>
                <a:gd name="connsiteY28" fmla="*/ 338495 h 2967700"/>
                <a:gd name="connsiteX29" fmla="*/ 2821146 w 3173643"/>
                <a:gd name="connsiteY29" fmla="*/ 364797 h 2967700"/>
                <a:gd name="connsiteX30" fmla="*/ 2847448 w 3173643"/>
                <a:gd name="connsiteY30" fmla="*/ 387669 h 2967700"/>
                <a:gd name="connsiteX31" fmla="*/ 2872607 w 3173643"/>
                <a:gd name="connsiteY31" fmla="*/ 408253 h 2967700"/>
                <a:gd name="connsiteX32" fmla="*/ 2901195 w 3173643"/>
                <a:gd name="connsiteY32" fmla="*/ 424261 h 2967700"/>
                <a:gd name="connsiteX33" fmla="*/ 2932071 w 3173643"/>
                <a:gd name="connsiteY33" fmla="*/ 437985 h 2967700"/>
                <a:gd name="connsiteX34" fmla="*/ 2965233 w 3173643"/>
                <a:gd name="connsiteY34" fmla="*/ 449420 h 2967700"/>
                <a:gd name="connsiteX35" fmla="*/ 2999539 w 3173643"/>
                <a:gd name="connsiteY35" fmla="*/ 459712 h 2967700"/>
                <a:gd name="connsiteX36" fmla="*/ 3033847 w 3173643"/>
                <a:gd name="connsiteY36" fmla="*/ 468861 h 2967700"/>
                <a:gd name="connsiteX37" fmla="*/ 3069297 w 3173643"/>
                <a:gd name="connsiteY37" fmla="*/ 478010 h 2967700"/>
                <a:gd name="connsiteX38" fmla="*/ 3102460 w 3173643"/>
                <a:gd name="connsiteY38" fmla="*/ 488302 h 2967700"/>
                <a:gd name="connsiteX39" fmla="*/ 3135622 w 3173643"/>
                <a:gd name="connsiteY39" fmla="*/ 499737 h 2967700"/>
                <a:gd name="connsiteX40" fmla="*/ 3166499 w 3173643"/>
                <a:gd name="connsiteY40" fmla="*/ 513461 h 2967700"/>
                <a:gd name="connsiteX41" fmla="*/ 3173643 w 3173643"/>
                <a:gd name="connsiteY41" fmla="*/ 517926 h 2967700"/>
                <a:gd name="connsiteX42" fmla="*/ 3173643 w 3173643"/>
                <a:gd name="connsiteY42" fmla="*/ 2967700 h 2967700"/>
                <a:gd name="connsiteX43" fmla="*/ 452321 w 3173643"/>
                <a:gd name="connsiteY43" fmla="*/ 2967700 h 2967700"/>
                <a:gd name="connsiteX44" fmla="*/ 450560 w 3173643"/>
                <a:gd name="connsiteY44" fmla="*/ 2961831 h 2967700"/>
                <a:gd name="connsiteX45" fmla="*/ 439125 w 3173643"/>
                <a:gd name="connsiteY45" fmla="*/ 2928666 h 2967700"/>
                <a:gd name="connsiteX46" fmla="*/ 425402 w 3173643"/>
                <a:gd name="connsiteY46" fmla="*/ 2897790 h 2967700"/>
                <a:gd name="connsiteX47" fmla="*/ 409392 w 3173643"/>
                <a:gd name="connsiteY47" fmla="*/ 2869201 h 2967700"/>
                <a:gd name="connsiteX48" fmla="*/ 388809 w 3173643"/>
                <a:gd name="connsiteY48" fmla="*/ 2844043 h 2967700"/>
                <a:gd name="connsiteX49" fmla="*/ 365937 w 3173643"/>
                <a:gd name="connsiteY49" fmla="*/ 2817741 h 2967700"/>
                <a:gd name="connsiteX50" fmla="*/ 339636 w 3173643"/>
                <a:gd name="connsiteY50" fmla="*/ 2794870 h 2967700"/>
                <a:gd name="connsiteX51" fmla="*/ 311046 w 3173643"/>
                <a:gd name="connsiteY51" fmla="*/ 2773142 h 2967700"/>
                <a:gd name="connsiteX52" fmla="*/ 282458 w 3173643"/>
                <a:gd name="connsiteY52" fmla="*/ 2751415 h 2967700"/>
                <a:gd name="connsiteX53" fmla="*/ 253870 w 3173643"/>
                <a:gd name="connsiteY53" fmla="*/ 2729687 h 2967700"/>
                <a:gd name="connsiteX54" fmla="*/ 226423 w 3173643"/>
                <a:gd name="connsiteY54" fmla="*/ 2707959 h 2967700"/>
                <a:gd name="connsiteX55" fmla="*/ 200122 w 3173643"/>
                <a:gd name="connsiteY55" fmla="*/ 2683944 h 2967700"/>
                <a:gd name="connsiteX56" fmla="*/ 177251 w 3173643"/>
                <a:gd name="connsiteY56" fmla="*/ 2659930 h 2967700"/>
                <a:gd name="connsiteX57" fmla="*/ 157812 w 3173643"/>
                <a:gd name="connsiteY57" fmla="*/ 2632484 h 2967700"/>
                <a:gd name="connsiteX58" fmla="*/ 142945 w 3173643"/>
                <a:gd name="connsiteY58" fmla="*/ 2603895 h 2967700"/>
                <a:gd name="connsiteX59" fmla="*/ 132653 w 3173643"/>
                <a:gd name="connsiteY59" fmla="*/ 2569589 h 2967700"/>
                <a:gd name="connsiteX60" fmla="*/ 128079 w 3173643"/>
                <a:gd name="connsiteY60" fmla="*/ 2534138 h 2967700"/>
                <a:gd name="connsiteX61" fmla="*/ 126934 w 3173643"/>
                <a:gd name="connsiteY61" fmla="*/ 2497543 h 2967700"/>
                <a:gd name="connsiteX62" fmla="*/ 130365 w 3173643"/>
                <a:gd name="connsiteY62" fmla="*/ 2458662 h 2967700"/>
                <a:gd name="connsiteX63" fmla="*/ 134940 w 3173643"/>
                <a:gd name="connsiteY63" fmla="*/ 2419782 h 2967700"/>
                <a:gd name="connsiteX64" fmla="*/ 140657 w 3173643"/>
                <a:gd name="connsiteY64" fmla="*/ 2380900 h 2967700"/>
                <a:gd name="connsiteX65" fmla="*/ 145232 w 3173643"/>
                <a:gd name="connsiteY65" fmla="*/ 2342019 h 2967700"/>
                <a:gd name="connsiteX66" fmla="*/ 147519 w 3173643"/>
                <a:gd name="connsiteY66" fmla="*/ 2303138 h 2967700"/>
                <a:gd name="connsiteX67" fmla="*/ 147519 w 3173643"/>
                <a:gd name="connsiteY67" fmla="*/ 2265400 h 2967700"/>
                <a:gd name="connsiteX68" fmla="*/ 142945 w 3173643"/>
                <a:gd name="connsiteY68" fmla="*/ 2229950 h 2967700"/>
                <a:gd name="connsiteX69" fmla="*/ 133796 w 3173643"/>
                <a:gd name="connsiteY69" fmla="*/ 2194499 h 2967700"/>
                <a:gd name="connsiteX70" fmla="*/ 120073 w 3173643"/>
                <a:gd name="connsiteY70" fmla="*/ 2161335 h 2967700"/>
                <a:gd name="connsiteX71" fmla="*/ 102920 w 3173643"/>
                <a:gd name="connsiteY71" fmla="*/ 2127029 h 2967700"/>
                <a:gd name="connsiteX72" fmla="*/ 83479 w 3173643"/>
                <a:gd name="connsiteY72" fmla="*/ 2092723 h 2967700"/>
                <a:gd name="connsiteX73" fmla="*/ 62897 w 3173643"/>
                <a:gd name="connsiteY73" fmla="*/ 2058415 h 2967700"/>
                <a:gd name="connsiteX74" fmla="*/ 43456 w 3173643"/>
                <a:gd name="connsiteY74" fmla="*/ 2025251 h 2967700"/>
                <a:gd name="connsiteX75" fmla="*/ 26302 w 3173643"/>
                <a:gd name="connsiteY75" fmla="*/ 1989801 h 2967700"/>
                <a:gd name="connsiteX76" fmla="*/ 12580 w 3173643"/>
                <a:gd name="connsiteY76" fmla="*/ 1955494 h 2967700"/>
                <a:gd name="connsiteX77" fmla="*/ 3431 w 3173643"/>
                <a:gd name="connsiteY77" fmla="*/ 1920043 h 2967700"/>
                <a:gd name="connsiteX78" fmla="*/ 0 w 3173643"/>
                <a:gd name="connsiteY78" fmla="*/ 1883449 h 2967700"/>
                <a:gd name="connsiteX79" fmla="*/ 3431 w 3173643"/>
                <a:gd name="connsiteY79" fmla="*/ 1846856 h 2967700"/>
                <a:gd name="connsiteX80" fmla="*/ 12580 w 3173643"/>
                <a:gd name="connsiteY80" fmla="*/ 1811405 h 2967700"/>
                <a:gd name="connsiteX81" fmla="*/ 26302 w 3173643"/>
                <a:gd name="connsiteY81" fmla="*/ 1777098 h 2967700"/>
                <a:gd name="connsiteX82" fmla="*/ 43456 w 3173643"/>
                <a:gd name="connsiteY82" fmla="*/ 1741648 h 2967700"/>
                <a:gd name="connsiteX83" fmla="*/ 62897 w 3173643"/>
                <a:gd name="connsiteY83" fmla="*/ 1708484 h 2967700"/>
                <a:gd name="connsiteX84" fmla="*/ 83479 w 3173643"/>
                <a:gd name="connsiteY84" fmla="*/ 1674178 h 2967700"/>
                <a:gd name="connsiteX85" fmla="*/ 102920 w 3173643"/>
                <a:gd name="connsiteY85" fmla="*/ 1639870 h 2967700"/>
                <a:gd name="connsiteX86" fmla="*/ 120073 w 3173643"/>
                <a:gd name="connsiteY86" fmla="*/ 1605564 h 2967700"/>
                <a:gd name="connsiteX87" fmla="*/ 133796 w 3173643"/>
                <a:gd name="connsiteY87" fmla="*/ 1572400 h 2967700"/>
                <a:gd name="connsiteX88" fmla="*/ 142945 w 3173643"/>
                <a:gd name="connsiteY88" fmla="*/ 1536949 h 2967700"/>
                <a:gd name="connsiteX89" fmla="*/ 147519 w 3173643"/>
                <a:gd name="connsiteY89" fmla="*/ 1501500 h 2967700"/>
                <a:gd name="connsiteX90" fmla="*/ 147519 w 3173643"/>
                <a:gd name="connsiteY90" fmla="*/ 1463762 h 2967700"/>
                <a:gd name="connsiteX91" fmla="*/ 145232 w 3173643"/>
                <a:gd name="connsiteY91" fmla="*/ 1424880 h 2967700"/>
                <a:gd name="connsiteX92" fmla="*/ 140657 w 3173643"/>
                <a:gd name="connsiteY92" fmla="*/ 1386000 h 2967700"/>
                <a:gd name="connsiteX93" fmla="*/ 134940 w 3173643"/>
                <a:gd name="connsiteY93" fmla="*/ 1347118 h 2967700"/>
                <a:gd name="connsiteX94" fmla="*/ 130365 w 3173643"/>
                <a:gd name="connsiteY94" fmla="*/ 1308237 h 2967700"/>
                <a:gd name="connsiteX95" fmla="*/ 126934 w 3173643"/>
                <a:gd name="connsiteY95" fmla="*/ 1269356 h 2967700"/>
                <a:gd name="connsiteX96" fmla="*/ 128079 w 3173643"/>
                <a:gd name="connsiteY96" fmla="*/ 1232762 h 2967700"/>
                <a:gd name="connsiteX97" fmla="*/ 132653 w 3173643"/>
                <a:gd name="connsiteY97" fmla="*/ 1197312 h 2967700"/>
                <a:gd name="connsiteX98" fmla="*/ 142945 w 3173643"/>
                <a:gd name="connsiteY98" fmla="*/ 1163004 h 2967700"/>
                <a:gd name="connsiteX99" fmla="*/ 157812 w 3173643"/>
                <a:gd name="connsiteY99" fmla="*/ 1134416 h 2967700"/>
                <a:gd name="connsiteX100" fmla="*/ 177251 w 3173643"/>
                <a:gd name="connsiteY100" fmla="*/ 1106970 h 2967700"/>
                <a:gd name="connsiteX101" fmla="*/ 200122 w 3173643"/>
                <a:gd name="connsiteY101" fmla="*/ 1082955 h 2967700"/>
                <a:gd name="connsiteX102" fmla="*/ 226423 w 3173643"/>
                <a:gd name="connsiteY102" fmla="*/ 1058941 h 2967700"/>
                <a:gd name="connsiteX103" fmla="*/ 253870 w 3173643"/>
                <a:gd name="connsiteY103" fmla="*/ 1037212 h 2967700"/>
                <a:gd name="connsiteX104" fmla="*/ 282458 w 3173643"/>
                <a:gd name="connsiteY104" fmla="*/ 1015484 h 2967700"/>
                <a:gd name="connsiteX105" fmla="*/ 311046 w 3173643"/>
                <a:gd name="connsiteY105" fmla="*/ 993757 h 2967700"/>
                <a:gd name="connsiteX106" fmla="*/ 339636 w 3173643"/>
                <a:gd name="connsiteY106" fmla="*/ 972029 h 2967700"/>
                <a:gd name="connsiteX107" fmla="*/ 365937 w 3173643"/>
                <a:gd name="connsiteY107" fmla="*/ 949159 h 2967700"/>
                <a:gd name="connsiteX108" fmla="*/ 388809 w 3173643"/>
                <a:gd name="connsiteY108" fmla="*/ 922857 h 2967700"/>
                <a:gd name="connsiteX109" fmla="*/ 409392 w 3173643"/>
                <a:gd name="connsiteY109" fmla="*/ 897698 h 2967700"/>
                <a:gd name="connsiteX110" fmla="*/ 425402 w 3173643"/>
                <a:gd name="connsiteY110" fmla="*/ 869109 h 2967700"/>
                <a:gd name="connsiteX111" fmla="*/ 439125 w 3173643"/>
                <a:gd name="connsiteY111" fmla="*/ 838233 h 2967700"/>
                <a:gd name="connsiteX112" fmla="*/ 450560 w 3173643"/>
                <a:gd name="connsiteY112" fmla="*/ 805069 h 2967700"/>
                <a:gd name="connsiteX113" fmla="*/ 460852 w 3173643"/>
                <a:gd name="connsiteY113" fmla="*/ 770761 h 2967700"/>
                <a:gd name="connsiteX114" fmla="*/ 470001 w 3173643"/>
                <a:gd name="connsiteY114" fmla="*/ 736455 h 2967700"/>
                <a:gd name="connsiteX115" fmla="*/ 479150 w 3173643"/>
                <a:gd name="connsiteY115" fmla="*/ 701004 h 2967700"/>
                <a:gd name="connsiteX116" fmla="*/ 489442 w 3173643"/>
                <a:gd name="connsiteY116" fmla="*/ 667841 h 2967700"/>
                <a:gd name="connsiteX117" fmla="*/ 500877 w 3173643"/>
                <a:gd name="connsiteY117" fmla="*/ 634677 h 2967700"/>
                <a:gd name="connsiteX118" fmla="*/ 514600 w 3173643"/>
                <a:gd name="connsiteY118" fmla="*/ 603802 h 2967700"/>
                <a:gd name="connsiteX119" fmla="*/ 531753 w 3173643"/>
                <a:gd name="connsiteY119" fmla="*/ 576357 h 2967700"/>
                <a:gd name="connsiteX120" fmla="*/ 552336 w 3173643"/>
                <a:gd name="connsiteY120" fmla="*/ 551198 h 2967700"/>
                <a:gd name="connsiteX121" fmla="*/ 577494 w 3173643"/>
                <a:gd name="connsiteY121" fmla="*/ 530614 h 2967700"/>
                <a:gd name="connsiteX122" fmla="*/ 604941 w 3173643"/>
                <a:gd name="connsiteY122" fmla="*/ 513461 h 2967700"/>
                <a:gd name="connsiteX123" fmla="*/ 635815 w 3173643"/>
                <a:gd name="connsiteY123" fmla="*/ 499737 h 2967700"/>
                <a:gd name="connsiteX124" fmla="*/ 668979 w 3173643"/>
                <a:gd name="connsiteY124" fmla="*/ 488302 h 2967700"/>
                <a:gd name="connsiteX125" fmla="*/ 702142 w 3173643"/>
                <a:gd name="connsiteY125" fmla="*/ 478010 h 2967700"/>
                <a:gd name="connsiteX126" fmla="*/ 737592 w 3173643"/>
                <a:gd name="connsiteY126" fmla="*/ 468861 h 2967700"/>
                <a:gd name="connsiteX127" fmla="*/ 771898 w 3173643"/>
                <a:gd name="connsiteY127" fmla="*/ 459712 h 2967700"/>
                <a:gd name="connsiteX128" fmla="*/ 806205 w 3173643"/>
                <a:gd name="connsiteY128" fmla="*/ 449420 h 2967700"/>
                <a:gd name="connsiteX129" fmla="*/ 839368 w 3173643"/>
                <a:gd name="connsiteY129" fmla="*/ 437985 h 2967700"/>
                <a:gd name="connsiteX130" fmla="*/ 870244 w 3173643"/>
                <a:gd name="connsiteY130" fmla="*/ 424261 h 2967700"/>
                <a:gd name="connsiteX131" fmla="*/ 898833 w 3173643"/>
                <a:gd name="connsiteY131" fmla="*/ 408253 h 2967700"/>
                <a:gd name="connsiteX132" fmla="*/ 923991 w 3173643"/>
                <a:gd name="connsiteY132" fmla="*/ 387669 h 2967700"/>
                <a:gd name="connsiteX133" fmla="*/ 950293 w 3173643"/>
                <a:gd name="connsiteY133" fmla="*/ 364797 h 2967700"/>
                <a:gd name="connsiteX134" fmla="*/ 973165 w 3173643"/>
                <a:gd name="connsiteY134" fmla="*/ 338495 h 2967700"/>
                <a:gd name="connsiteX135" fmla="*/ 994892 w 3173643"/>
                <a:gd name="connsiteY135" fmla="*/ 311049 h 2967700"/>
                <a:gd name="connsiteX136" fmla="*/ 1016619 w 3173643"/>
                <a:gd name="connsiteY136" fmla="*/ 282461 h 2967700"/>
                <a:gd name="connsiteX137" fmla="*/ 1038347 w 3173643"/>
                <a:gd name="connsiteY137" fmla="*/ 253871 h 2967700"/>
                <a:gd name="connsiteX138" fmla="*/ 1060074 w 3173643"/>
                <a:gd name="connsiteY138" fmla="*/ 226426 h 2967700"/>
                <a:gd name="connsiteX139" fmla="*/ 1084089 w 3173643"/>
                <a:gd name="connsiteY139" fmla="*/ 200124 h 2967700"/>
                <a:gd name="connsiteX140" fmla="*/ 1108103 w 3173643"/>
                <a:gd name="connsiteY140" fmla="*/ 177253 h 2967700"/>
                <a:gd name="connsiteX141" fmla="*/ 1135549 w 3173643"/>
                <a:gd name="connsiteY141" fmla="*/ 157812 h 2967700"/>
                <a:gd name="connsiteX142" fmla="*/ 1164137 w 3173643"/>
                <a:gd name="connsiteY142" fmla="*/ 142945 h 2967700"/>
                <a:gd name="connsiteX143" fmla="*/ 1198445 w 3173643"/>
                <a:gd name="connsiteY143" fmla="*/ 132653 h 2967700"/>
                <a:gd name="connsiteX144" fmla="*/ 1233895 w 3173643"/>
                <a:gd name="connsiteY144" fmla="*/ 128079 h 2967700"/>
                <a:gd name="connsiteX145" fmla="*/ 1270487 w 3173643"/>
                <a:gd name="connsiteY145" fmla="*/ 126936 h 2967700"/>
                <a:gd name="connsiteX146" fmla="*/ 1309368 w 3173643"/>
                <a:gd name="connsiteY146" fmla="*/ 130367 h 2967700"/>
                <a:gd name="connsiteX147" fmla="*/ 1348249 w 3173643"/>
                <a:gd name="connsiteY147" fmla="*/ 134941 h 2967700"/>
                <a:gd name="connsiteX148" fmla="*/ 1387131 w 3173643"/>
                <a:gd name="connsiteY148" fmla="*/ 140659 h 2967700"/>
                <a:gd name="connsiteX149" fmla="*/ 1426011 w 3173643"/>
                <a:gd name="connsiteY149" fmla="*/ 145233 h 2967700"/>
                <a:gd name="connsiteX150" fmla="*/ 1464891 w 3173643"/>
                <a:gd name="connsiteY150" fmla="*/ 147520 h 2967700"/>
                <a:gd name="connsiteX151" fmla="*/ 1502630 w 3173643"/>
                <a:gd name="connsiteY151" fmla="*/ 147520 h 2967700"/>
                <a:gd name="connsiteX152" fmla="*/ 1538080 w 3173643"/>
                <a:gd name="connsiteY152" fmla="*/ 142945 h 2967700"/>
                <a:gd name="connsiteX153" fmla="*/ 1573531 w 3173643"/>
                <a:gd name="connsiteY153" fmla="*/ 133797 h 2967700"/>
                <a:gd name="connsiteX154" fmla="*/ 1607837 w 3173643"/>
                <a:gd name="connsiteY154" fmla="*/ 120075 h 2967700"/>
                <a:gd name="connsiteX155" fmla="*/ 1642143 w 3173643"/>
                <a:gd name="connsiteY155" fmla="*/ 101777 h 2967700"/>
                <a:gd name="connsiteX156" fmla="*/ 1676450 w 3173643"/>
                <a:gd name="connsiteY156" fmla="*/ 83480 h 2967700"/>
                <a:gd name="connsiteX157" fmla="*/ 1710756 w 3173643"/>
                <a:gd name="connsiteY157" fmla="*/ 62896 h 2967700"/>
                <a:gd name="connsiteX158" fmla="*/ 1743919 w 3173643"/>
                <a:gd name="connsiteY158" fmla="*/ 43455 h 2967700"/>
                <a:gd name="connsiteX159" fmla="*/ 1779370 w 3173643"/>
                <a:gd name="connsiteY159" fmla="*/ 26302 h 2967700"/>
                <a:gd name="connsiteX160" fmla="*/ 1813676 w 3173643"/>
                <a:gd name="connsiteY160" fmla="*/ 12579 h 2967700"/>
                <a:gd name="connsiteX161" fmla="*/ 1849126 w 3173643"/>
                <a:gd name="connsiteY161" fmla="*/ 3430 h 296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3173643" h="2967700">
                  <a:moveTo>
                    <a:pt x="1885720" y="0"/>
                  </a:moveTo>
                  <a:lnTo>
                    <a:pt x="1922313" y="3430"/>
                  </a:lnTo>
                  <a:lnTo>
                    <a:pt x="1957763" y="12579"/>
                  </a:lnTo>
                  <a:lnTo>
                    <a:pt x="1992070" y="26302"/>
                  </a:lnTo>
                  <a:lnTo>
                    <a:pt x="2027519" y="43455"/>
                  </a:lnTo>
                  <a:lnTo>
                    <a:pt x="2060683" y="62896"/>
                  </a:lnTo>
                  <a:lnTo>
                    <a:pt x="2094991" y="83480"/>
                  </a:lnTo>
                  <a:lnTo>
                    <a:pt x="2129297" y="101777"/>
                  </a:lnTo>
                  <a:lnTo>
                    <a:pt x="2163602" y="120075"/>
                  </a:lnTo>
                  <a:lnTo>
                    <a:pt x="2196766" y="133797"/>
                  </a:lnTo>
                  <a:lnTo>
                    <a:pt x="2233360" y="142945"/>
                  </a:lnTo>
                  <a:lnTo>
                    <a:pt x="2268809" y="147520"/>
                  </a:lnTo>
                  <a:lnTo>
                    <a:pt x="2306546" y="147520"/>
                  </a:lnTo>
                  <a:lnTo>
                    <a:pt x="2345428" y="145233"/>
                  </a:lnTo>
                  <a:lnTo>
                    <a:pt x="2384308" y="140659"/>
                  </a:lnTo>
                  <a:lnTo>
                    <a:pt x="2423190" y="134941"/>
                  </a:lnTo>
                  <a:lnTo>
                    <a:pt x="2462070" y="130367"/>
                  </a:lnTo>
                  <a:lnTo>
                    <a:pt x="2500951" y="126936"/>
                  </a:lnTo>
                  <a:lnTo>
                    <a:pt x="2537544" y="128079"/>
                  </a:lnTo>
                  <a:lnTo>
                    <a:pt x="2572995" y="132653"/>
                  </a:lnTo>
                  <a:lnTo>
                    <a:pt x="2607301" y="142945"/>
                  </a:lnTo>
                  <a:lnTo>
                    <a:pt x="2635891" y="157812"/>
                  </a:lnTo>
                  <a:lnTo>
                    <a:pt x="2663335" y="177253"/>
                  </a:lnTo>
                  <a:lnTo>
                    <a:pt x="2687350" y="200124"/>
                  </a:lnTo>
                  <a:lnTo>
                    <a:pt x="2711365" y="226426"/>
                  </a:lnTo>
                  <a:lnTo>
                    <a:pt x="2733093" y="253871"/>
                  </a:lnTo>
                  <a:lnTo>
                    <a:pt x="2754820" y="282461"/>
                  </a:lnTo>
                  <a:lnTo>
                    <a:pt x="2776547" y="311049"/>
                  </a:lnTo>
                  <a:lnTo>
                    <a:pt x="2798275" y="338495"/>
                  </a:lnTo>
                  <a:lnTo>
                    <a:pt x="2821146" y="364797"/>
                  </a:lnTo>
                  <a:lnTo>
                    <a:pt x="2847448" y="387669"/>
                  </a:lnTo>
                  <a:lnTo>
                    <a:pt x="2872607" y="408253"/>
                  </a:lnTo>
                  <a:lnTo>
                    <a:pt x="2901195" y="424261"/>
                  </a:lnTo>
                  <a:lnTo>
                    <a:pt x="2932071" y="437985"/>
                  </a:lnTo>
                  <a:lnTo>
                    <a:pt x="2965233" y="449420"/>
                  </a:lnTo>
                  <a:lnTo>
                    <a:pt x="2999539" y="459712"/>
                  </a:lnTo>
                  <a:lnTo>
                    <a:pt x="3033847" y="468861"/>
                  </a:lnTo>
                  <a:lnTo>
                    <a:pt x="3069297" y="478010"/>
                  </a:lnTo>
                  <a:lnTo>
                    <a:pt x="3102460" y="488302"/>
                  </a:lnTo>
                  <a:lnTo>
                    <a:pt x="3135622" y="499737"/>
                  </a:lnTo>
                  <a:lnTo>
                    <a:pt x="3166499" y="513461"/>
                  </a:lnTo>
                  <a:lnTo>
                    <a:pt x="3173643" y="517926"/>
                  </a:lnTo>
                  <a:lnTo>
                    <a:pt x="3173643" y="2967700"/>
                  </a:lnTo>
                  <a:lnTo>
                    <a:pt x="452321" y="2967700"/>
                  </a:lnTo>
                  <a:lnTo>
                    <a:pt x="450560" y="2961831"/>
                  </a:lnTo>
                  <a:lnTo>
                    <a:pt x="439125" y="2928666"/>
                  </a:lnTo>
                  <a:lnTo>
                    <a:pt x="425402" y="2897790"/>
                  </a:lnTo>
                  <a:lnTo>
                    <a:pt x="409392" y="2869201"/>
                  </a:lnTo>
                  <a:lnTo>
                    <a:pt x="388809" y="2844043"/>
                  </a:lnTo>
                  <a:lnTo>
                    <a:pt x="365937" y="2817741"/>
                  </a:lnTo>
                  <a:lnTo>
                    <a:pt x="339636" y="2794870"/>
                  </a:lnTo>
                  <a:lnTo>
                    <a:pt x="311046" y="2773142"/>
                  </a:lnTo>
                  <a:lnTo>
                    <a:pt x="282458" y="2751415"/>
                  </a:lnTo>
                  <a:lnTo>
                    <a:pt x="253870" y="2729687"/>
                  </a:lnTo>
                  <a:lnTo>
                    <a:pt x="226423" y="2707959"/>
                  </a:lnTo>
                  <a:lnTo>
                    <a:pt x="200122" y="2683944"/>
                  </a:lnTo>
                  <a:lnTo>
                    <a:pt x="177251" y="2659930"/>
                  </a:lnTo>
                  <a:lnTo>
                    <a:pt x="157812" y="2632484"/>
                  </a:lnTo>
                  <a:lnTo>
                    <a:pt x="142945" y="2603895"/>
                  </a:lnTo>
                  <a:lnTo>
                    <a:pt x="132653" y="2569589"/>
                  </a:lnTo>
                  <a:lnTo>
                    <a:pt x="128079" y="2534138"/>
                  </a:lnTo>
                  <a:lnTo>
                    <a:pt x="126934" y="2497543"/>
                  </a:lnTo>
                  <a:lnTo>
                    <a:pt x="130365" y="2458662"/>
                  </a:lnTo>
                  <a:lnTo>
                    <a:pt x="134940" y="2419782"/>
                  </a:lnTo>
                  <a:lnTo>
                    <a:pt x="140657" y="2380900"/>
                  </a:lnTo>
                  <a:lnTo>
                    <a:pt x="145232" y="2342019"/>
                  </a:lnTo>
                  <a:lnTo>
                    <a:pt x="147519" y="2303138"/>
                  </a:lnTo>
                  <a:lnTo>
                    <a:pt x="147519" y="2265400"/>
                  </a:lnTo>
                  <a:lnTo>
                    <a:pt x="142945" y="2229950"/>
                  </a:lnTo>
                  <a:lnTo>
                    <a:pt x="133796" y="2194499"/>
                  </a:lnTo>
                  <a:lnTo>
                    <a:pt x="120073" y="2161335"/>
                  </a:lnTo>
                  <a:lnTo>
                    <a:pt x="102920" y="2127029"/>
                  </a:lnTo>
                  <a:lnTo>
                    <a:pt x="83479" y="2092723"/>
                  </a:lnTo>
                  <a:lnTo>
                    <a:pt x="62897" y="2058415"/>
                  </a:lnTo>
                  <a:lnTo>
                    <a:pt x="43456" y="2025251"/>
                  </a:lnTo>
                  <a:lnTo>
                    <a:pt x="26302" y="1989801"/>
                  </a:lnTo>
                  <a:lnTo>
                    <a:pt x="12580" y="1955494"/>
                  </a:lnTo>
                  <a:lnTo>
                    <a:pt x="3431" y="1920043"/>
                  </a:lnTo>
                  <a:lnTo>
                    <a:pt x="0" y="1883449"/>
                  </a:lnTo>
                  <a:lnTo>
                    <a:pt x="3431" y="1846856"/>
                  </a:lnTo>
                  <a:lnTo>
                    <a:pt x="12580" y="1811405"/>
                  </a:lnTo>
                  <a:lnTo>
                    <a:pt x="26302" y="1777098"/>
                  </a:lnTo>
                  <a:lnTo>
                    <a:pt x="43456" y="1741648"/>
                  </a:lnTo>
                  <a:lnTo>
                    <a:pt x="62897" y="1708484"/>
                  </a:lnTo>
                  <a:lnTo>
                    <a:pt x="83479" y="1674178"/>
                  </a:lnTo>
                  <a:lnTo>
                    <a:pt x="102920" y="1639870"/>
                  </a:lnTo>
                  <a:lnTo>
                    <a:pt x="120073" y="1605564"/>
                  </a:lnTo>
                  <a:lnTo>
                    <a:pt x="133796" y="1572400"/>
                  </a:lnTo>
                  <a:lnTo>
                    <a:pt x="142945" y="1536949"/>
                  </a:lnTo>
                  <a:lnTo>
                    <a:pt x="147519" y="1501500"/>
                  </a:lnTo>
                  <a:lnTo>
                    <a:pt x="147519" y="1463762"/>
                  </a:lnTo>
                  <a:lnTo>
                    <a:pt x="145232" y="1424880"/>
                  </a:lnTo>
                  <a:lnTo>
                    <a:pt x="140657" y="1386000"/>
                  </a:lnTo>
                  <a:lnTo>
                    <a:pt x="134940" y="1347118"/>
                  </a:lnTo>
                  <a:lnTo>
                    <a:pt x="130365" y="1308237"/>
                  </a:lnTo>
                  <a:lnTo>
                    <a:pt x="126934" y="1269356"/>
                  </a:lnTo>
                  <a:lnTo>
                    <a:pt x="128079" y="1232762"/>
                  </a:lnTo>
                  <a:lnTo>
                    <a:pt x="132653" y="1197312"/>
                  </a:lnTo>
                  <a:lnTo>
                    <a:pt x="142945" y="1163004"/>
                  </a:lnTo>
                  <a:lnTo>
                    <a:pt x="157812" y="1134416"/>
                  </a:lnTo>
                  <a:lnTo>
                    <a:pt x="177251" y="1106970"/>
                  </a:lnTo>
                  <a:lnTo>
                    <a:pt x="200122" y="1082955"/>
                  </a:lnTo>
                  <a:lnTo>
                    <a:pt x="226423" y="1058941"/>
                  </a:lnTo>
                  <a:lnTo>
                    <a:pt x="253870" y="1037212"/>
                  </a:lnTo>
                  <a:lnTo>
                    <a:pt x="282458" y="1015484"/>
                  </a:lnTo>
                  <a:lnTo>
                    <a:pt x="311046" y="993757"/>
                  </a:lnTo>
                  <a:lnTo>
                    <a:pt x="339636" y="972029"/>
                  </a:lnTo>
                  <a:lnTo>
                    <a:pt x="365937" y="949159"/>
                  </a:lnTo>
                  <a:lnTo>
                    <a:pt x="388809" y="922857"/>
                  </a:lnTo>
                  <a:lnTo>
                    <a:pt x="409392" y="897698"/>
                  </a:lnTo>
                  <a:lnTo>
                    <a:pt x="425402" y="869109"/>
                  </a:lnTo>
                  <a:lnTo>
                    <a:pt x="439125" y="838233"/>
                  </a:lnTo>
                  <a:lnTo>
                    <a:pt x="450560" y="805069"/>
                  </a:lnTo>
                  <a:lnTo>
                    <a:pt x="460852" y="770761"/>
                  </a:lnTo>
                  <a:lnTo>
                    <a:pt x="470001" y="736455"/>
                  </a:lnTo>
                  <a:lnTo>
                    <a:pt x="479150" y="701004"/>
                  </a:lnTo>
                  <a:lnTo>
                    <a:pt x="489442" y="667841"/>
                  </a:lnTo>
                  <a:lnTo>
                    <a:pt x="500877" y="634677"/>
                  </a:lnTo>
                  <a:lnTo>
                    <a:pt x="514600" y="603802"/>
                  </a:lnTo>
                  <a:lnTo>
                    <a:pt x="531753" y="576357"/>
                  </a:lnTo>
                  <a:lnTo>
                    <a:pt x="552336" y="551198"/>
                  </a:lnTo>
                  <a:lnTo>
                    <a:pt x="577494" y="530614"/>
                  </a:lnTo>
                  <a:lnTo>
                    <a:pt x="604941" y="513461"/>
                  </a:lnTo>
                  <a:lnTo>
                    <a:pt x="635815" y="499737"/>
                  </a:lnTo>
                  <a:lnTo>
                    <a:pt x="668979" y="488302"/>
                  </a:lnTo>
                  <a:lnTo>
                    <a:pt x="702142" y="478010"/>
                  </a:lnTo>
                  <a:lnTo>
                    <a:pt x="737592" y="468861"/>
                  </a:lnTo>
                  <a:lnTo>
                    <a:pt x="771898" y="459712"/>
                  </a:lnTo>
                  <a:lnTo>
                    <a:pt x="806205" y="449420"/>
                  </a:lnTo>
                  <a:lnTo>
                    <a:pt x="839368" y="437985"/>
                  </a:lnTo>
                  <a:lnTo>
                    <a:pt x="870244" y="424261"/>
                  </a:lnTo>
                  <a:lnTo>
                    <a:pt x="898833" y="408253"/>
                  </a:lnTo>
                  <a:lnTo>
                    <a:pt x="923991" y="387669"/>
                  </a:lnTo>
                  <a:lnTo>
                    <a:pt x="950293" y="364797"/>
                  </a:lnTo>
                  <a:lnTo>
                    <a:pt x="973165" y="338495"/>
                  </a:lnTo>
                  <a:lnTo>
                    <a:pt x="994892" y="311049"/>
                  </a:lnTo>
                  <a:lnTo>
                    <a:pt x="1016619" y="282461"/>
                  </a:lnTo>
                  <a:lnTo>
                    <a:pt x="1038347" y="253871"/>
                  </a:lnTo>
                  <a:lnTo>
                    <a:pt x="1060074" y="226426"/>
                  </a:lnTo>
                  <a:lnTo>
                    <a:pt x="1084089" y="200124"/>
                  </a:lnTo>
                  <a:lnTo>
                    <a:pt x="1108103" y="177253"/>
                  </a:lnTo>
                  <a:lnTo>
                    <a:pt x="1135549" y="157812"/>
                  </a:lnTo>
                  <a:lnTo>
                    <a:pt x="1164137" y="142945"/>
                  </a:lnTo>
                  <a:lnTo>
                    <a:pt x="1198445" y="132653"/>
                  </a:lnTo>
                  <a:lnTo>
                    <a:pt x="1233895" y="128079"/>
                  </a:lnTo>
                  <a:lnTo>
                    <a:pt x="1270487" y="126936"/>
                  </a:lnTo>
                  <a:lnTo>
                    <a:pt x="1309368" y="130367"/>
                  </a:lnTo>
                  <a:lnTo>
                    <a:pt x="1348249" y="134941"/>
                  </a:lnTo>
                  <a:lnTo>
                    <a:pt x="1387131" y="140659"/>
                  </a:lnTo>
                  <a:lnTo>
                    <a:pt x="1426011" y="145233"/>
                  </a:lnTo>
                  <a:lnTo>
                    <a:pt x="1464891" y="147520"/>
                  </a:lnTo>
                  <a:lnTo>
                    <a:pt x="1502630" y="147520"/>
                  </a:lnTo>
                  <a:lnTo>
                    <a:pt x="1538080" y="142945"/>
                  </a:lnTo>
                  <a:lnTo>
                    <a:pt x="1573531" y="133797"/>
                  </a:lnTo>
                  <a:lnTo>
                    <a:pt x="1607837" y="120075"/>
                  </a:lnTo>
                  <a:lnTo>
                    <a:pt x="1642143" y="101777"/>
                  </a:lnTo>
                  <a:lnTo>
                    <a:pt x="1676450" y="83480"/>
                  </a:lnTo>
                  <a:lnTo>
                    <a:pt x="1710756" y="62896"/>
                  </a:lnTo>
                  <a:lnTo>
                    <a:pt x="1743919" y="43455"/>
                  </a:lnTo>
                  <a:lnTo>
                    <a:pt x="1779370" y="26302"/>
                  </a:lnTo>
                  <a:lnTo>
                    <a:pt x="1813676" y="12579"/>
                  </a:lnTo>
                  <a:lnTo>
                    <a:pt x="1849126" y="343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056" name="Group 1055">
            <a:extLst>
              <a:ext uri="{FF2B5EF4-FFF2-40B4-BE49-F238E27FC236}">
                <a16:creationId xmlns:a16="http://schemas.microsoft.com/office/drawing/2014/main" id="{990CD16F-8620-4B36-8D85-DB9DD98696D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0946" y="2529102"/>
            <a:ext cx="3361914" cy="3357830"/>
            <a:chOff x="5610946" y="2529102"/>
            <a:chExt cx="3361914" cy="3357830"/>
          </a:xfrm>
        </p:grpSpPr>
        <p:sp>
          <p:nvSpPr>
            <p:cNvPr id="1057" name="Freeform: Shape 1056">
              <a:extLst>
                <a:ext uri="{FF2B5EF4-FFF2-40B4-BE49-F238E27FC236}">
                  <a16:creationId xmlns:a16="http://schemas.microsoft.com/office/drawing/2014/main" id="{4AF1E51D-8E17-4D73-9B13-D0D66F9E2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10946" y="2529102"/>
              <a:ext cx="3361914" cy="3357830"/>
            </a:xfrm>
            <a:custGeom>
              <a:avLst/>
              <a:gdLst>
                <a:gd name="connsiteX0" fmla="*/ 3095991 w 6191980"/>
                <a:gd name="connsiteY0" fmla="*/ 0 h 6184462"/>
                <a:gd name="connsiteX1" fmla="*/ 3156069 w 6191980"/>
                <a:gd name="connsiteY1" fmla="*/ 5631 h 6184462"/>
                <a:gd name="connsiteX2" fmla="*/ 3214272 w 6191980"/>
                <a:gd name="connsiteY2" fmla="*/ 20652 h 6184462"/>
                <a:gd name="connsiteX3" fmla="*/ 3270598 w 6191980"/>
                <a:gd name="connsiteY3" fmla="*/ 43182 h 6184462"/>
                <a:gd name="connsiteX4" fmla="*/ 3328798 w 6191980"/>
                <a:gd name="connsiteY4" fmla="*/ 71344 h 6184462"/>
                <a:gd name="connsiteX5" fmla="*/ 3383247 w 6191980"/>
                <a:gd name="connsiteY5" fmla="*/ 103262 h 6184462"/>
                <a:gd name="connsiteX6" fmla="*/ 3439573 w 6191980"/>
                <a:gd name="connsiteY6" fmla="*/ 137057 h 6184462"/>
                <a:gd name="connsiteX7" fmla="*/ 3495897 w 6191980"/>
                <a:gd name="connsiteY7" fmla="*/ 167096 h 6184462"/>
                <a:gd name="connsiteX8" fmla="*/ 3552221 w 6191980"/>
                <a:gd name="connsiteY8" fmla="*/ 197137 h 6184462"/>
                <a:gd name="connsiteX9" fmla="*/ 3606669 w 6191980"/>
                <a:gd name="connsiteY9" fmla="*/ 219666 h 6184462"/>
                <a:gd name="connsiteX10" fmla="*/ 3666749 w 6191980"/>
                <a:gd name="connsiteY10" fmla="*/ 234686 h 6184462"/>
                <a:gd name="connsiteX11" fmla="*/ 3724950 w 6191980"/>
                <a:gd name="connsiteY11" fmla="*/ 242197 h 6184462"/>
                <a:gd name="connsiteX12" fmla="*/ 3786907 w 6191980"/>
                <a:gd name="connsiteY12" fmla="*/ 242197 h 6184462"/>
                <a:gd name="connsiteX13" fmla="*/ 3850743 w 6191980"/>
                <a:gd name="connsiteY13" fmla="*/ 238443 h 6184462"/>
                <a:gd name="connsiteX14" fmla="*/ 3914577 w 6191980"/>
                <a:gd name="connsiteY14" fmla="*/ 230932 h 6184462"/>
                <a:gd name="connsiteX15" fmla="*/ 3978413 w 6191980"/>
                <a:gd name="connsiteY15" fmla="*/ 221545 h 6184462"/>
                <a:gd name="connsiteX16" fmla="*/ 4042247 w 6191980"/>
                <a:gd name="connsiteY16" fmla="*/ 214035 h 6184462"/>
                <a:gd name="connsiteX17" fmla="*/ 4106083 w 6191980"/>
                <a:gd name="connsiteY17" fmla="*/ 208401 h 6184462"/>
                <a:gd name="connsiteX18" fmla="*/ 4166161 w 6191980"/>
                <a:gd name="connsiteY18" fmla="*/ 210279 h 6184462"/>
                <a:gd name="connsiteX19" fmla="*/ 4224364 w 6191980"/>
                <a:gd name="connsiteY19" fmla="*/ 217789 h 6184462"/>
                <a:gd name="connsiteX20" fmla="*/ 4280690 w 6191980"/>
                <a:gd name="connsiteY20" fmla="*/ 234686 h 6184462"/>
                <a:gd name="connsiteX21" fmla="*/ 4327628 w 6191980"/>
                <a:gd name="connsiteY21" fmla="*/ 259094 h 6184462"/>
                <a:gd name="connsiteX22" fmla="*/ 4372686 w 6191980"/>
                <a:gd name="connsiteY22" fmla="*/ 291012 h 6184462"/>
                <a:gd name="connsiteX23" fmla="*/ 4412114 w 6191980"/>
                <a:gd name="connsiteY23" fmla="*/ 328561 h 6184462"/>
                <a:gd name="connsiteX24" fmla="*/ 4451542 w 6191980"/>
                <a:gd name="connsiteY24" fmla="*/ 371743 h 6184462"/>
                <a:gd name="connsiteX25" fmla="*/ 4487214 w 6191980"/>
                <a:gd name="connsiteY25" fmla="*/ 416803 h 6184462"/>
                <a:gd name="connsiteX26" fmla="*/ 4522886 w 6191980"/>
                <a:gd name="connsiteY26" fmla="*/ 463741 h 6184462"/>
                <a:gd name="connsiteX27" fmla="*/ 4558559 w 6191980"/>
                <a:gd name="connsiteY27" fmla="*/ 510678 h 6184462"/>
                <a:gd name="connsiteX28" fmla="*/ 4594231 w 6191980"/>
                <a:gd name="connsiteY28" fmla="*/ 555737 h 6184462"/>
                <a:gd name="connsiteX29" fmla="*/ 4631782 w 6191980"/>
                <a:gd name="connsiteY29" fmla="*/ 598919 h 6184462"/>
                <a:gd name="connsiteX30" fmla="*/ 4674964 w 6191980"/>
                <a:gd name="connsiteY30" fmla="*/ 636471 h 6184462"/>
                <a:gd name="connsiteX31" fmla="*/ 4716270 w 6191980"/>
                <a:gd name="connsiteY31" fmla="*/ 670266 h 6184462"/>
                <a:gd name="connsiteX32" fmla="*/ 4763206 w 6191980"/>
                <a:gd name="connsiteY32" fmla="*/ 696549 h 6184462"/>
                <a:gd name="connsiteX33" fmla="*/ 4813899 w 6191980"/>
                <a:gd name="connsiteY33" fmla="*/ 719079 h 6184462"/>
                <a:gd name="connsiteX34" fmla="*/ 4868345 w 6191980"/>
                <a:gd name="connsiteY34" fmla="*/ 737854 h 6184462"/>
                <a:gd name="connsiteX35" fmla="*/ 4924669 w 6191980"/>
                <a:gd name="connsiteY35" fmla="*/ 754751 h 6184462"/>
                <a:gd name="connsiteX36" fmla="*/ 4980995 w 6191980"/>
                <a:gd name="connsiteY36" fmla="*/ 769772 h 6184462"/>
                <a:gd name="connsiteX37" fmla="*/ 5039198 w 6191980"/>
                <a:gd name="connsiteY37" fmla="*/ 784792 h 6184462"/>
                <a:gd name="connsiteX38" fmla="*/ 5093644 w 6191980"/>
                <a:gd name="connsiteY38" fmla="*/ 801690 h 6184462"/>
                <a:gd name="connsiteX39" fmla="*/ 5148091 w 6191980"/>
                <a:gd name="connsiteY39" fmla="*/ 820464 h 6184462"/>
                <a:gd name="connsiteX40" fmla="*/ 5198784 w 6191980"/>
                <a:gd name="connsiteY40" fmla="*/ 842995 h 6184462"/>
                <a:gd name="connsiteX41" fmla="*/ 5243845 w 6191980"/>
                <a:gd name="connsiteY41" fmla="*/ 871157 h 6184462"/>
                <a:gd name="connsiteX42" fmla="*/ 5285151 w 6191980"/>
                <a:gd name="connsiteY42" fmla="*/ 904952 h 6184462"/>
                <a:gd name="connsiteX43" fmla="*/ 5318944 w 6191980"/>
                <a:gd name="connsiteY43" fmla="*/ 946257 h 6184462"/>
                <a:gd name="connsiteX44" fmla="*/ 5347108 w 6191980"/>
                <a:gd name="connsiteY44" fmla="*/ 991317 h 6184462"/>
                <a:gd name="connsiteX45" fmla="*/ 5369636 w 6191980"/>
                <a:gd name="connsiteY45" fmla="*/ 1042007 h 6184462"/>
                <a:gd name="connsiteX46" fmla="*/ 5388410 w 6191980"/>
                <a:gd name="connsiteY46" fmla="*/ 1096456 h 6184462"/>
                <a:gd name="connsiteX47" fmla="*/ 5405308 w 6191980"/>
                <a:gd name="connsiteY47" fmla="*/ 1150903 h 6184462"/>
                <a:gd name="connsiteX48" fmla="*/ 5420328 w 6191980"/>
                <a:gd name="connsiteY48" fmla="*/ 1209105 h 6184462"/>
                <a:gd name="connsiteX49" fmla="*/ 5435349 w 6191980"/>
                <a:gd name="connsiteY49" fmla="*/ 1265429 h 6184462"/>
                <a:gd name="connsiteX50" fmla="*/ 5452246 w 6191980"/>
                <a:gd name="connsiteY50" fmla="*/ 1321755 h 6184462"/>
                <a:gd name="connsiteX51" fmla="*/ 5471021 w 6191980"/>
                <a:gd name="connsiteY51" fmla="*/ 1376203 h 6184462"/>
                <a:gd name="connsiteX52" fmla="*/ 5493550 w 6191980"/>
                <a:gd name="connsiteY52" fmla="*/ 1426896 h 6184462"/>
                <a:gd name="connsiteX53" fmla="*/ 5519836 w 6191980"/>
                <a:gd name="connsiteY53" fmla="*/ 1473832 h 6184462"/>
                <a:gd name="connsiteX54" fmla="*/ 5553632 w 6191980"/>
                <a:gd name="connsiteY54" fmla="*/ 1515138 h 6184462"/>
                <a:gd name="connsiteX55" fmla="*/ 5591181 w 6191980"/>
                <a:gd name="connsiteY55" fmla="*/ 1558320 h 6184462"/>
                <a:gd name="connsiteX56" fmla="*/ 5634364 w 6191980"/>
                <a:gd name="connsiteY56" fmla="*/ 1595869 h 6184462"/>
                <a:gd name="connsiteX57" fmla="*/ 5679425 w 6191980"/>
                <a:gd name="connsiteY57" fmla="*/ 1631541 h 6184462"/>
                <a:gd name="connsiteX58" fmla="*/ 5728238 w 6191980"/>
                <a:gd name="connsiteY58" fmla="*/ 1667213 h 6184462"/>
                <a:gd name="connsiteX59" fmla="*/ 5775175 w 6191980"/>
                <a:gd name="connsiteY59" fmla="*/ 1702885 h 6184462"/>
                <a:gd name="connsiteX60" fmla="*/ 5820236 w 6191980"/>
                <a:gd name="connsiteY60" fmla="*/ 1738560 h 6184462"/>
                <a:gd name="connsiteX61" fmla="*/ 5863416 w 6191980"/>
                <a:gd name="connsiteY61" fmla="*/ 1777986 h 6184462"/>
                <a:gd name="connsiteX62" fmla="*/ 5900968 w 6191980"/>
                <a:gd name="connsiteY62" fmla="*/ 1817414 h 6184462"/>
                <a:gd name="connsiteX63" fmla="*/ 5932886 w 6191980"/>
                <a:gd name="connsiteY63" fmla="*/ 1862474 h 6184462"/>
                <a:gd name="connsiteX64" fmla="*/ 5957294 w 6191980"/>
                <a:gd name="connsiteY64" fmla="*/ 1909410 h 6184462"/>
                <a:gd name="connsiteX65" fmla="*/ 5974191 w 6191980"/>
                <a:gd name="connsiteY65" fmla="*/ 1965736 h 6184462"/>
                <a:gd name="connsiteX66" fmla="*/ 5981700 w 6191980"/>
                <a:gd name="connsiteY66" fmla="*/ 2023938 h 6184462"/>
                <a:gd name="connsiteX67" fmla="*/ 5983578 w 6191980"/>
                <a:gd name="connsiteY67" fmla="*/ 2084018 h 6184462"/>
                <a:gd name="connsiteX68" fmla="*/ 5977945 w 6191980"/>
                <a:gd name="connsiteY68" fmla="*/ 2147852 h 6184462"/>
                <a:gd name="connsiteX69" fmla="*/ 5970435 w 6191980"/>
                <a:gd name="connsiteY69" fmla="*/ 2211686 h 6184462"/>
                <a:gd name="connsiteX70" fmla="*/ 5961048 w 6191980"/>
                <a:gd name="connsiteY70" fmla="*/ 2275522 h 6184462"/>
                <a:gd name="connsiteX71" fmla="*/ 5953538 w 6191980"/>
                <a:gd name="connsiteY71" fmla="*/ 2339356 h 6184462"/>
                <a:gd name="connsiteX72" fmla="*/ 5949784 w 6191980"/>
                <a:gd name="connsiteY72" fmla="*/ 2403192 h 6184462"/>
                <a:gd name="connsiteX73" fmla="*/ 5949784 w 6191980"/>
                <a:gd name="connsiteY73" fmla="*/ 2465149 h 6184462"/>
                <a:gd name="connsiteX74" fmla="*/ 5957294 w 6191980"/>
                <a:gd name="connsiteY74" fmla="*/ 2523350 h 6184462"/>
                <a:gd name="connsiteX75" fmla="*/ 5972312 w 6191980"/>
                <a:gd name="connsiteY75" fmla="*/ 2581552 h 6184462"/>
                <a:gd name="connsiteX76" fmla="*/ 5994843 w 6191980"/>
                <a:gd name="connsiteY76" fmla="*/ 2636001 h 6184462"/>
                <a:gd name="connsiteX77" fmla="*/ 6024884 w 6191980"/>
                <a:gd name="connsiteY77" fmla="*/ 2692325 h 6184462"/>
                <a:gd name="connsiteX78" fmla="*/ 6054922 w 6191980"/>
                <a:gd name="connsiteY78" fmla="*/ 2748651 h 6184462"/>
                <a:gd name="connsiteX79" fmla="*/ 6088718 w 6191980"/>
                <a:gd name="connsiteY79" fmla="*/ 2804974 h 6184462"/>
                <a:gd name="connsiteX80" fmla="*/ 6120634 w 6191980"/>
                <a:gd name="connsiteY80" fmla="*/ 2859423 h 6184462"/>
                <a:gd name="connsiteX81" fmla="*/ 6148798 w 6191980"/>
                <a:gd name="connsiteY81" fmla="*/ 2917624 h 6184462"/>
                <a:gd name="connsiteX82" fmla="*/ 6171326 w 6191980"/>
                <a:gd name="connsiteY82" fmla="*/ 2973950 h 6184462"/>
                <a:gd name="connsiteX83" fmla="*/ 6186347 w 6191980"/>
                <a:gd name="connsiteY83" fmla="*/ 3032152 h 6184462"/>
                <a:gd name="connsiteX84" fmla="*/ 6191980 w 6191980"/>
                <a:gd name="connsiteY84" fmla="*/ 3092230 h 6184462"/>
                <a:gd name="connsiteX85" fmla="*/ 6186347 w 6191980"/>
                <a:gd name="connsiteY85" fmla="*/ 3152310 h 6184462"/>
                <a:gd name="connsiteX86" fmla="*/ 6171326 w 6191980"/>
                <a:gd name="connsiteY86" fmla="*/ 3210513 h 6184462"/>
                <a:gd name="connsiteX87" fmla="*/ 6148798 w 6191980"/>
                <a:gd name="connsiteY87" fmla="*/ 3266839 h 6184462"/>
                <a:gd name="connsiteX88" fmla="*/ 6120634 w 6191980"/>
                <a:gd name="connsiteY88" fmla="*/ 3325039 h 6184462"/>
                <a:gd name="connsiteX89" fmla="*/ 6088718 w 6191980"/>
                <a:gd name="connsiteY89" fmla="*/ 3379488 h 6184462"/>
                <a:gd name="connsiteX90" fmla="*/ 6054922 w 6191980"/>
                <a:gd name="connsiteY90" fmla="*/ 3435814 h 6184462"/>
                <a:gd name="connsiteX91" fmla="*/ 6024884 w 6191980"/>
                <a:gd name="connsiteY91" fmla="*/ 3492137 h 6184462"/>
                <a:gd name="connsiteX92" fmla="*/ 5994843 w 6191980"/>
                <a:gd name="connsiteY92" fmla="*/ 3548461 h 6184462"/>
                <a:gd name="connsiteX93" fmla="*/ 5972312 w 6191980"/>
                <a:gd name="connsiteY93" fmla="*/ 3602910 h 6184462"/>
                <a:gd name="connsiteX94" fmla="*/ 5957294 w 6191980"/>
                <a:gd name="connsiteY94" fmla="*/ 3661113 h 6184462"/>
                <a:gd name="connsiteX95" fmla="*/ 5949784 w 6191980"/>
                <a:gd name="connsiteY95" fmla="*/ 3719313 h 6184462"/>
                <a:gd name="connsiteX96" fmla="*/ 5949784 w 6191980"/>
                <a:gd name="connsiteY96" fmla="*/ 3781272 h 6184462"/>
                <a:gd name="connsiteX97" fmla="*/ 5953538 w 6191980"/>
                <a:gd name="connsiteY97" fmla="*/ 3845106 h 6184462"/>
                <a:gd name="connsiteX98" fmla="*/ 5961048 w 6191980"/>
                <a:gd name="connsiteY98" fmla="*/ 3908940 h 6184462"/>
                <a:gd name="connsiteX99" fmla="*/ 5970435 w 6191980"/>
                <a:gd name="connsiteY99" fmla="*/ 3972776 h 6184462"/>
                <a:gd name="connsiteX100" fmla="*/ 5977945 w 6191980"/>
                <a:gd name="connsiteY100" fmla="*/ 4036610 h 6184462"/>
                <a:gd name="connsiteX101" fmla="*/ 5983578 w 6191980"/>
                <a:gd name="connsiteY101" fmla="*/ 4100444 h 6184462"/>
                <a:gd name="connsiteX102" fmla="*/ 5981700 w 6191980"/>
                <a:gd name="connsiteY102" fmla="*/ 4160526 h 6184462"/>
                <a:gd name="connsiteX103" fmla="*/ 5974191 w 6191980"/>
                <a:gd name="connsiteY103" fmla="*/ 4218729 h 6184462"/>
                <a:gd name="connsiteX104" fmla="*/ 5957294 w 6191980"/>
                <a:gd name="connsiteY104" fmla="*/ 4275053 h 6184462"/>
                <a:gd name="connsiteX105" fmla="*/ 5932886 w 6191980"/>
                <a:gd name="connsiteY105" fmla="*/ 4321989 h 6184462"/>
                <a:gd name="connsiteX106" fmla="*/ 5900968 w 6191980"/>
                <a:gd name="connsiteY106" fmla="*/ 4367050 h 6184462"/>
                <a:gd name="connsiteX107" fmla="*/ 5863416 w 6191980"/>
                <a:gd name="connsiteY107" fmla="*/ 4406477 h 6184462"/>
                <a:gd name="connsiteX108" fmla="*/ 5820236 w 6191980"/>
                <a:gd name="connsiteY108" fmla="*/ 4445903 h 6184462"/>
                <a:gd name="connsiteX109" fmla="*/ 5775175 w 6191980"/>
                <a:gd name="connsiteY109" fmla="*/ 4481577 h 6184462"/>
                <a:gd name="connsiteX110" fmla="*/ 5728238 w 6191980"/>
                <a:gd name="connsiteY110" fmla="*/ 4517249 h 6184462"/>
                <a:gd name="connsiteX111" fmla="*/ 5679425 w 6191980"/>
                <a:gd name="connsiteY111" fmla="*/ 4552921 h 6184462"/>
                <a:gd name="connsiteX112" fmla="*/ 5634364 w 6191980"/>
                <a:gd name="connsiteY112" fmla="*/ 4588593 h 6184462"/>
                <a:gd name="connsiteX113" fmla="*/ 5591181 w 6191980"/>
                <a:gd name="connsiteY113" fmla="*/ 4626142 h 6184462"/>
                <a:gd name="connsiteX114" fmla="*/ 5553632 w 6191980"/>
                <a:gd name="connsiteY114" fmla="*/ 4669325 h 6184462"/>
                <a:gd name="connsiteX115" fmla="*/ 5519836 w 6191980"/>
                <a:gd name="connsiteY115" fmla="*/ 4710630 h 6184462"/>
                <a:gd name="connsiteX116" fmla="*/ 5493550 w 6191980"/>
                <a:gd name="connsiteY116" fmla="*/ 4757566 h 6184462"/>
                <a:gd name="connsiteX117" fmla="*/ 5471021 w 6191980"/>
                <a:gd name="connsiteY117" fmla="*/ 4808259 h 6184462"/>
                <a:gd name="connsiteX118" fmla="*/ 5452246 w 6191980"/>
                <a:gd name="connsiteY118" fmla="*/ 4862708 h 6184462"/>
                <a:gd name="connsiteX119" fmla="*/ 5435349 w 6191980"/>
                <a:gd name="connsiteY119" fmla="*/ 4919033 h 6184462"/>
                <a:gd name="connsiteX120" fmla="*/ 5420328 w 6191980"/>
                <a:gd name="connsiteY120" fmla="*/ 4975357 h 6184462"/>
                <a:gd name="connsiteX121" fmla="*/ 5405308 w 6191980"/>
                <a:gd name="connsiteY121" fmla="*/ 5033560 h 6184462"/>
                <a:gd name="connsiteX122" fmla="*/ 5388410 w 6191980"/>
                <a:gd name="connsiteY122" fmla="*/ 5088007 h 6184462"/>
                <a:gd name="connsiteX123" fmla="*/ 5369636 w 6191980"/>
                <a:gd name="connsiteY123" fmla="*/ 5142453 h 6184462"/>
                <a:gd name="connsiteX124" fmla="*/ 5347108 w 6191980"/>
                <a:gd name="connsiteY124" fmla="*/ 5193146 h 6184462"/>
                <a:gd name="connsiteX125" fmla="*/ 5318944 w 6191980"/>
                <a:gd name="connsiteY125" fmla="*/ 5238207 h 6184462"/>
                <a:gd name="connsiteX126" fmla="*/ 5285151 w 6191980"/>
                <a:gd name="connsiteY126" fmla="*/ 5279510 h 6184462"/>
                <a:gd name="connsiteX127" fmla="*/ 5243845 w 6191980"/>
                <a:gd name="connsiteY127" fmla="*/ 5313305 h 6184462"/>
                <a:gd name="connsiteX128" fmla="*/ 5198784 w 6191980"/>
                <a:gd name="connsiteY128" fmla="*/ 5341467 h 6184462"/>
                <a:gd name="connsiteX129" fmla="*/ 5148091 w 6191980"/>
                <a:gd name="connsiteY129" fmla="*/ 5363998 h 6184462"/>
                <a:gd name="connsiteX130" fmla="*/ 5093644 w 6191980"/>
                <a:gd name="connsiteY130" fmla="*/ 5382773 h 6184462"/>
                <a:gd name="connsiteX131" fmla="*/ 5039198 w 6191980"/>
                <a:gd name="connsiteY131" fmla="*/ 5399670 h 6184462"/>
                <a:gd name="connsiteX132" fmla="*/ 4980995 w 6191980"/>
                <a:gd name="connsiteY132" fmla="*/ 5414691 h 6184462"/>
                <a:gd name="connsiteX133" fmla="*/ 4924669 w 6191980"/>
                <a:gd name="connsiteY133" fmla="*/ 5429711 h 6184462"/>
                <a:gd name="connsiteX134" fmla="*/ 4868345 w 6191980"/>
                <a:gd name="connsiteY134" fmla="*/ 5446609 h 6184462"/>
                <a:gd name="connsiteX135" fmla="*/ 4813899 w 6191980"/>
                <a:gd name="connsiteY135" fmla="*/ 5465383 h 6184462"/>
                <a:gd name="connsiteX136" fmla="*/ 4763206 w 6191980"/>
                <a:gd name="connsiteY136" fmla="*/ 5487914 h 6184462"/>
                <a:gd name="connsiteX137" fmla="*/ 4716270 w 6191980"/>
                <a:gd name="connsiteY137" fmla="*/ 5514197 h 6184462"/>
                <a:gd name="connsiteX138" fmla="*/ 4674964 w 6191980"/>
                <a:gd name="connsiteY138" fmla="*/ 5547992 h 6184462"/>
                <a:gd name="connsiteX139" fmla="*/ 4631782 w 6191980"/>
                <a:gd name="connsiteY139" fmla="*/ 5585543 h 6184462"/>
                <a:gd name="connsiteX140" fmla="*/ 4594231 w 6191980"/>
                <a:gd name="connsiteY140" fmla="*/ 5628725 h 6184462"/>
                <a:gd name="connsiteX141" fmla="*/ 4558559 w 6191980"/>
                <a:gd name="connsiteY141" fmla="*/ 5673785 h 6184462"/>
                <a:gd name="connsiteX142" fmla="*/ 4522886 w 6191980"/>
                <a:gd name="connsiteY142" fmla="*/ 5720721 h 6184462"/>
                <a:gd name="connsiteX143" fmla="*/ 4487214 w 6191980"/>
                <a:gd name="connsiteY143" fmla="*/ 5767659 h 6184462"/>
                <a:gd name="connsiteX144" fmla="*/ 4451542 w 6191980"/>
                <a:gd name="connsiteY144" fmla="*/ 5812719 h 6184462"/>
                <a:gd name="connsiteX145" fmla="*/ 4412114 w 6191980"/>
                <a:gd name="connsiteY145" fmla="*/ 5855901 h 6184462"/>
                <a:gd name="connsiteX146" fmla="*/ 4372686 w 6191980"/>
                <a:gd name="connsiteY146" fmla="*/ 5893450 h 6184462"/>
                <a:gd name="connsiteX147" fmla="*/ 4327628 w 6191980"/>
                <a:gd name="connsiteY147" fmla="*/ 5925368 h 6184462"/>
                <a:gd name="connsiteX148" fmla="*/ 4280690 w 6191980"/>
                <a:gd name="connsiteY148" fmla="*/ 5949776 h 6184462"/>
                <a:gd name="connsiteX149" fmla="*/ 4224364 w 6191980"/>
                <a:gd name="connsiteY149" fmla="*/ 5966674 h 6184462"/>
                <a:gd name="connsiteX150" fmla="*/ 4166161 w 6191980"/>
                <a:gd name="connsiteY150" fmla="*/ 5974184 h 6184462"/>
                <a:gd name="connsiteX151" fmla="*/ 4106083 w 6191980"/>
                <a:gd name="connsiteY151" fmla="*/ 5976061 h 6184462"/>
                <a:gd name="connsiteX152" fmla="*/ 4042247 w 6191980"/>
                <a:gd name="connsiteY152" fmla="*/ 5970428 h 6184462"/>
                <a:gd name="connsiteX153" fmla="*/ 3978413 w 6191980"/>
                <a:gd name="connsiteY153" fmla="*/ 5962919 h 6184462"/>
                <a:gd name="connsiteX154" fmla="*/ 3914577 w 6191980"/>
                <a:gd name="connsiteY154" fmla="*/ 5953530 h 6184462"/>
                <a:gd name="connsiteX155" fmla="*/ 3850743 w 6191980"/>
                <a:gd name="connsiteY155" fmla="*/ 5946022 h 6184462"/>
                <a:gd name="connsiteX156" fmla="*/ 3786907 w 6191980"/>
                <a:gd name="connsiteY156" fmla="*/ 5942266 h 6184462"/>
                <a:gd name="connsiteX157" fmla="*/ 3724950 w 6191980"/>
                <a:gd name="connsiteY157" fmla="*/ 5942266 h 6184462"/>
                <a:gd name="connsiteX158" fmla="*/ 3666749 w 6191980"/>
                <a:gd name="connsiteY158" fmla="*/ 5949776 h 6184462"/>
                <a:gd name="connsiteX159" fmla="*/ 3606669 w 6191980"/>
                <a:gd name="connsiteY159" fmla="*/ 5964797 h 6184462"/>
                <a:gd name="connsiteX160" fmla="*/ 3552221 w 6191980"/>
                <a:gd name="connsiteY160" fmla="*/ 5987325 h 6184462"/>
                <a:gd name="connsiteX161" fmla="*/ 3495897 w 6191980"/>
                <a:gd name="connsiteY161" fmla="*/ 6017366 h 6184462"/>
                <a:gd name="connsiteX162" fmla="*/ 3439573 w 6191980"/>
                <a:gd name="connsiteY162" fmla="*/ 6047407 h 6184462"/>
                <a:gd name="connsiteX163" fmla="*/ 3383247 w 6191980"/>
                <a:gd name="connsiteY163" fmla="*/ 6081200 h 6184462"/>
                <a:gd name="connsiteX164" fmla="*/ 3328798 w 6191980"/>
                <a:gd name="connsiteY164" fmla="*/ 6113118 h 6184462"/>
                <a:gd name="connsiteX165" fmla="*/ 3270598 w 6191980"/>
                <a:gd name="connsiteY165" fmla="*/ 6141280 h 6184462"/>
                <a:gd name="connsiteX166" fmla="*/ 3214272 w 6191980"/>
                <a:gd name="connsiteY166" fmla="*/ 6163811 h 6184462"/>
                <a:gd name="connsiteX167" fmla="*/ 3156069 w 6191980"/>
                <a:gd name="connsiteY167" fmla="*/ 6178831 h 6184462"/>
                <a:gd name="connsiteX168" fmla="*/ 3095991 w 6191980"/>
                <a:gd name="connsiteY168" fmla="*/ 6184462 h 6184462"/>
                <a:gd name="connsiteX169" fmla="*/ 3035911 w 6191980"/>
                <a:gd name="connsiteY169" fmla="*/ 6178831 h 6184462"/>
                <a:gd name="connsiteX170" fmla="*/ 2977708 w 6191980"/>
                <a:gd name="connsiteY170" fmla="*/ 6163811 h 6184462"/>
                <a:gd name="connsiteX171" fmla="*/ 2921385 w 6191980"/>
                <a:gd name="connsiteY171" fmla="*/ 6141280 h 6184462"/>
                <a:gd name="connsiteX172" fmla="*/ 2863182 w 6191980"/>
                <a:gd name="connsiteY172" fmla="*/ 6113118 h 6184462"/>
                <a:gd name="connsiteX173" fmla="*/ 2808733 w 6191980"/>
                <a:gd name="connsiteY173" fmla="*/ 6081200 h 6184462"/>
                <a:gd name="connsiteX174" fmla="*/ 2752409 w 6191980"/>
                <a:gd name="connsiteY174" fmla="*/ 6047407 h 6184462"/>
                <a:gd name="connsiteX175" fmla="*/ 2696083 w 6191980"/>
                <a:gd name="connsiteY175" fmla="*/ 6017366 h 6184462"/>
                <a:gd name="connsiteX176" fmla="*/ 2639760 w 6191980"/>
                <a:gd name="connsiteY176" fmla="*/ 5987325 h 6184462"/>
                <a:gd name="connsiteX177" fmla="*/ 2583436 w 6191980"/>
                <a:gd name="connsiteY177" fmla="*/ 5964797 h 6184462"/>
                <a:gd name="connsiteX178" fmla="*/ 2525233 w 6191980"/>
                <a:gd name="connsiteY178" fmla="*/ 5949776 h 6184462"/>
                <a:gd name="connsiteX179" fmla="*/ 2467030 w 6191980"/>
                <a:gd name="connsiteY179" fmla="*/ 5942266 h 6184462"/>
                <a:gd name="connsiteX180" fmla="*/ 2405071 w 6191980"/>
                <a:gd name="connsiteY180" fmla="*/ 5942266 h 6184462"/>
                <a:gd name="connsiteX181" fmla="*/ 2341237 w 6191980"/>
                <a:gd name="connsiteY181" fmla="*/ 5946022 h 6184462"/>
                <a:gd name="connsiteX182" fmla="*/ 2277403 w 6191980"/>
                <a:gd name="connsiteY182" fmla="*/ 5953530 h 6184462"/>
                <a:gd name="connsiteX183" fmla="*/ 2213567 w 6191980"/>
                <a:gd name="connsiteY183" fmla="*/ 5962919 h 6184462"/>
                <a:gd name="connsiteX184" fmla="*/ 2149731 w 6191980"/>
                <a:gd name="connsiteY184" fmla="*/ 5970428 h 6184462"/>
                <a:gd name="connsiteX185" fmla="*/ 2085897 w 6191980"/>
                <a:gd name="connsiteY185" fmla="*/ 5976061 h 6184462"/>
                <a:gd name="connsiteX186" fmla="*/ 2025819 w 6191980"/>
                <a:gd name="connsiteY186" fmla="*/ 5974184 h 6184462"/>
                <a:gd name="connsiteX187" fmla="*/ 1967617 w 6191980"/>
                <a:gd name="connsiteY187" fmla="*/ 5966674 h 6184462"/>
                <a:gd name="connsiteX188" fmla="*/ 1911291 w 6191980"/>
                <a:gd name="connsiteY188" fmla="*/ 5949776 h 6184462"/>
                <a:gd name="connsiteX189" fmla="*/ 1864354 w 6191980"/>
                <a:gd name="connsiteY189" fmla="*/ 5925368 h 6184462"/>
                <a:gd name="connsiteX190" fmla="*/ 1819293 w 6191980"/>
                <a:gd name="connsiteY190" fmla="*/ 5893450 h 6184462"/>
                <a:gd name="connsiteX191" fmla="*/ 1779867 w 6191980"/>
                <a:gd name="connsiteY191" fmla="*/ 5855901 h 6184462"/>
                <a:gd name="connsiteX192" fmla="*/ 1740438 w 6191980"/>
                <a:gd name="connsiteY192" fmla="*/ 5812719 h 6184462"/>
                <a:gd name="connsiteX193" fmla="*/ 1704766 w 6191980"/>
                <a:gd name="connsiteY193" fmla="*/ 5767659 h 6184462"/>
                <a:gd name="connsiteX194" fmla="*/ 1669094 w 6191980"/>
                <a:gd name="connsiteY194" fmla="*/ 5720721 h 6184462"/>
                <a:gd name="connsiteX195" fmla="*/ 1633422 w 6191980"/>
                <a:gd name="connsiteY195" fmla="*/ 5673785 h 6184462"/>
                <a:gd name="connsiteX196" fmla="*/ 1597750 w 6191980"/>
                <a:gd name="connsiteY196" fmla="*/ 5628725 h 6184462"/>
                <a:gd name="connsiteX197" fmla="*/ 1560199 w 6191980"/>
                <a:gd name="connsiteY197" fmla="*/ 5585543 h 6184462"/>
                <a:gd name="connsiteX198" fmla="*/ 1517016 w 6191980"/>
                <a:gd name="connsiteY198" fmla="*/ 5547992 h 6184462"/>
                <a:gd name="connsiteX199" fmla="*/ 1475711 w 6191980"/>
                <a:gd name="connsiteY199" fmla="*/ 5514197 h 6184462"/>
                <a:gd name="connsiteX200" fmla="*/ 1428774 w 6191980"/>
                <a:gd name="connsiteY200" fmla="*/ 5487914 h 6184462"/>
                <a:gd name="connsiteX201" fmla="*/ 1378082 w 6191980"/>
                <a:gd name="connsiteY201" fmla="*/ 5465383 h 6184462"/>
                <a:gd name="connsiteX202" fmla="*/ 1323635 w 6191980"/>
                <a:gd name="connsiteY202" fmla="*/ 5446609 h 6184462"/>
                <a:gd name="connsiteX203" fmla="*/ 1267309 w 6191980"/>
                <a:gd name="connsiteY203" fmla="*/ 5429711 h 6184462"/>
                <a:gd name="connsiteX204" fmla="*/ 1210986 w 6191980"/>
                <a:gd name="connsiteY204" fmla="*/ 5414691 h 6184462"/>
                <a:gd name="connsiteX205" fmla="*/ 1152783 w 6191980"/>
                <a:gd name="connsiteY205" fmla="*/ 5399670 h 6184462"/>
                <a:gd name="connsiteX206" fmla="*/ 1098336 w 6191980"/>
                <a:gd name="connsiteY206" fmla="*/ 5382773 h 6184462"/>
                <a:gd name="connsiteX207" fmla="*/ 1043887 w 6191980"/>
                <a:gd name="connsiteY207" fmla="*/ 5363998 h 6184462"/>
                <a:gd name="connsiteX208" fmla="*/ 993197 w 6191980"/>
                <a:gd name="connsiteY208" fmla="*/ 5341467 h 6184462"/>
                <a:gd name="connsiteX209" fmla="*/ 948135 w 6191980"/>
                <a:gd name="connsiteY209" fmla="*/ 5313305 h 6184462"/>
                <a:gd name="connsiteX210" fmla="*/ 906830 w 6191980"/>
                <a:gd name="connsiteY210" fmla="*/ 5279510 h 6184462"/>
                <a:gd name="connsiteX211" fmla="*/ 873037 w 6191980"/>
                <a:gd name="connsiteY211" fmla="*/ 5238207 h 6184462"/>
                <a:gd name="connsiteX212" fmla="*/ 844875 w 6191980"/>
                <a:gd name="connsiteY212" fmla="*/ 5193146 h 6184462"/>
                <a:gd name="connsiteX213" fmla="*/ 822344 w 6191980"/>
                <a:gd name="connsiteY213" fmla="*/ 5142453 h 6184462"/>
                <a:gd name="connsiteX214" fmla="*/ 803570 w 6191980"/>
                <a:gd name="connsiteY214" fmla="*/ 5088007 h 6184462"/>
                <a:gd name="connsiteX215" fmla="*/ 786672 w 6191980"/>
                <a:gd name="connsiteY215" fmla="*/ 5033560 h 6184462"/>
                <a:gd name="connsiteX216" fmla="*/ 771652 w 6191980"/>
                <a:gd name="connsiteY216" fmla="*/ 4975357 h 6184462"/>
                <a:gd name="connsiteX217" fmla="*/ 756631 w 6191980"/>
                <a:gd name="connsiteY217" fmla="*/ 4919033 h 6184462"/>
                <a:gd name="connsiteX218" fmla="*/ 739734 w 6191980"/>
                <a:gd name="connsiteY218" fmla="*/ 4862708 h 6184462"/>
                <a:gd name="connsiteX219" fmla="*/ 720959 w 6191980"/>
                <a:gd name="connsiteY219" fmla="*/ 4808259 h 6184462"/>
                <a:gd name="connsiteX220" fmla="*/ 698428 w 6191980"/>
                <a:gd name="connsiteY220" fmla="*/ 4757566 h 6184462"/>
                <a:gd name="connsiteX221" fmla="*/ 672143 w 6191980"/>
                <a:gd name="connsiteY221" fmla="*/ 4710630 h 6184462"/>
                <a:gd name="connsiteX222" fmla="*/ 638351 w 6191980"/>
                <a:gd name="connsiteY222" fmla="*/ 4669325 h 6184462"/>
                <a:gd name="connsiteX223" fmla="*/ 600799 w 6191980"/>
                <a:gd name="connsiteY223" fmla="*/ 4626142 h 6184462"/>
                <a:gd name="connsiteX224" fmla="*/ 557617 w 6191980"/>
                <a:gd name="connsiteY224" fmla="*/ 4588593 h 6184462"/>
                <a:gd name="connsiteX225" fmla="*/ 510678 w 6191980"/>
                <a:gd name="connsiteY225" fmla="*/ 4552921 h 6184462"/>
                <a:gd name="connsiteX226" fmla="*/ 463742 w 6191980"/>
                <a:gd name="connsiteY226" fmla="*/ 4517249 h 6184462"/>
                <a:gd name="connsiteX227" fmla="*/ 416805 w 6191980"/>
                <a:gd name="connsiteY227" fmla="*/ 4481577 h 6184462"/>
                <a:gd name="connsiteX228" fmla="*/ 371744 w 6191980"/>
                <a:gd name="connsiteY228" fmla="*/ 4445903 h 6184462"/>
                <a:gd name="connsiteX229" fmla="*/ 328562 w 6191980"/>
                <a:gd name="connsiteY229" fmla="*/ 4406477 h 6184462"/>
                <a:gd name="connsiteX230" fmla="*/ 291012 w 6191980"/>
                <a:gd name="connsiteY230" fmla="*/ 4367050 h 6184462"/>
                <a:gd name="connsiteX231" fmla="*/ 259096 w 6191980"/>
                <a:gd name="connsiteY231" fmla="*/ 4321989 h 6184462"/>
                <a:gd name="connsiteX232" fmla="*/ 234689 w 6191980"/>
                <a:gd name="connsiteY232" fmla="*/ 4275053 h 6184462"/>
                <a:gd name="connsiteX233" fmla="*/ 217791 w 6191980"/>
                <a:gd name="connsiteY233" fmla="*/ 4218729 h 6184462"/>
                <a:gd name="connsiteX234" fmla="*/ 210281 w 6191980"/>
                <a:gd name="connsiteY234" fmla="*/ 4160526 h 6184462"/>
                <a:gd name="connsiteX235" fmla="*/ 208402 w 6191980"/>
                <a:gd name="connsiteY235" fmla="*/ 4100444 h 6184462"/>
                <a:gd name="connsiteX236" fmla="*/ 214035 w 6191980"/>
                <a:gd name="connsiteY236" fmla="*/ 4036610 h 6184462"/>
                <a:gd name="connsiteX237" fmla="*/ 221545 w 6191980"/>
                <a:gd name="connsiteY237" fmla="*/ 3972776 h 6184462"/>
                <a:gd name="connsiteX238" fmla="*/ 230932 w 6191980"/>
                <a:gd name="connsiteY238" fmla="*/ 3908940 h 6184462"/>
                <a:gd name="connsiteX239" fmla="*/ 238443 w 6191980"/>
                <a:gd name="connsiteY239" fmla="*/ 3845106 h 6184462"/>
                <a:gd name="connsiteX240" fmla="*/ 242199 w 6191980"/>
                <a:gd name="connsiteY240" fmla="*/ 3781272 h 6184462"/>
                <a:gd name="connsiteX241" fmla="*/ 242199 w 6191980"/>
                <a:gd name="connsiteY241" fmla="*/ 3719313 h 6184462"/>
                <a:gd name="connsiteX242" fmla="*/ 234689 w 6191980"/>
                <a:gd name="connsiteY242" fmla="*/ 3661113 h 6184462"/>
                <a:gd name="connsiteX243" fmla="*/ 219668 w 6191980"/>
                <a:gd name="connsiteY243" fmla="*/ 3602910 h 6184462"/>
                <a:gd name="connsiteX244" fmla="*/ 197138 w 6191980"/>
                <a:gd name="connsiteY244" fmla="*/ 3548461 h 6184462"/>
                <a:gd name="connsiteX245" fmla="*/ 168976 w 6191980"/>
                <a:gd name="connsiteY245" fmla="*/ 3492137 h 6184462"/>
                <a:gd name="connsiteX246" fmla="*/ 137057 w 6191980"/>
                <a:gd name="connsiteY246" fmla="*/ 3435814 h 6184462"/>
                <a:gd name="connsiteX247" fmla="*/ 103264 w 6191980"/>
                <a:gd name="connsiteY247" fmla="*/ 3379488 h 6184462"/>
                <a:gd name="connsiteX248" fmla="*/ 71346 w 6191980"/>
                <a:gd name="connsiteY248" fmla="*/ 3325039 h 6184462"/>
                <a:gd name="connsiteX249" fmla="*/ 43182 w 6191980"/>
                <a:gd name="connsiteY249" fmla="*/ 3266839 h 6184462"/>
                <a:gd name="connsiteX250" fmla="*/ 20654 w 6191980"/>
                <a:gd name="connsiteY250" fmla="*/ 3210513 h 6184462"/>
                <a:gd name="connsiteX251" fmla="*/ 5634 w 6191980"/>
                <a:gd name="connsiteY251" fmla="*/ 3152310 h 6184462"/>
                <a:gd name="connsiteX252" fmla="*/ 0 w 6191980"/>
                <a:gd name="connsiteY252" fmla="*/ 3092230 h 6184462"/>
                <a:gd name="connsiteX253" fmla="*/ 5634 w 6191980"/>
                <a:gd name="connsiteY253" fmla="*/ 3032152 h 6184462"/>
                <a:gd name="connsiteX254" fmla="*/ 20654 w 6191980"/>
                <a:gd name="connsiteY254" fmla="*/ 2973950 h 6184462"/>
                <a:gd name="connsiteX255" fmla="*/ 43182 w 6191980"/>
                <a:gd name="connsiteY255" fmla="*/ 2917624 h 6184462"/>
                <a:gd name="connsiteX256" fmla="*/ 71346 w 6191980"/>
                <a:gd name="connsiteY256" fmla="*/ 2859423 h 6184462"/>
                <a:gd name="connsiteX257" fmla="*/ 103264 w 6191980"/>
                <a:gd name="connsiteY257" fmla="*/ 2804974 h 6184462"/>
                <a:gd name="connsiteX258" fmla="*/ 137057 w 6191980"/>
                <a:gd name="connsiteY258" fmla="*/ 2748651 h 6184462"/>
                <a:gd name="connsiteX259" fmla="*/ 168976 w 6191980"/>
                <a:gd name="connsiteY259" fmla="*/ 2692325 h 6184462"/>
                <a:gd name="connsiteX260" fmla="*/ 197138 w 6191980"/>
                <a:gd name="connsiteY260" fmla="*/ 2636001 h 6184462"/>
                <a:gd name="connsiteX261" fmla="*/ 219668 w 6191980"/>
                <a:gd name="connsiteY261" fmla="*/ 2581552 h 6184462"/>
                <a:gd name="connsiteX262" fmla="*/ 234689 w 6191980"/>
                <a:gd name="connsiteY262" fmla="*/ 2523350 h 6184462"/>
                <a:gd name="connsiteX263" fmla="*/ 242199 w 6191980"/>
                <a:gd name="connsiteY263" fmla="*/ 2465149 h 6184462"/>
                <a:gd name="connsiteX264" fmla="*/ 242199 w 6191980"/>
                <a:gd name="connsiteY264" fmla="*/ 2403192 h 6184462"/>
                <a:gd name="connsiteX265" fmla="*/ 238443 w 6191980"/>
                <a:gd name="connsiteY265" fmla="*/ 2339356 h 6184462"/>
                <a:gd name="connsiteX266" fmla="*/ 230932 w 6191980"/>
                <a:gd name="connsiteY266" fmla="*/ 2275522 h 6184462"/>
                <a:gd name="connsiteX267" fmla="*/ 221545 w 6191980"/>
                <a:gd name="connsiteY267" fmla="*/ 2211686 h 6184462"/>
                <a:gd name="connsiteX268" fmla="*/ 214035 w 6191980"/>
                <a:gd name="connsiteY268" fmla="*/ 2147852 h 6184462"/>
                <a:gd name="connsiteX269" fmla="*/ 208402 w 6191980"/>
                <a:gd name="connsiteY269" fmla="*/ 2084018 h 6184462"/>
                <a:gd name="connsiteX270" fmla="*/ 210281 w 6191980"/>
                <a:gd name="connsiteY270" fmla="*/ 2023938 h 6184462"/>
                <a:gd name="connsiteX271" fmla="*/ 217791 w 6191980"/>
                <a:gd name="connsiteY271" fmla="*/ 1965736 h 6184462"/>
                <a:gd name="connsiteX272" fmla="*/ 234689 w 6191980"/>
                <a:gd name="connsiteY272" fmla="*/ 1909410 h 6184462"/>
                <a:gd name="connsiteX273" fmla="*/ 259096 w 6191980"/>
                <a:gd name="connsiteY273" fmla="*/ 1862474 h 6184462"/>
                <a:gd name="connsiteX274" fmla="*/ 291012 w 6191980"/>
                <a:gd name="connsiteY274" fmla="*/ 1817414 h 6184462"/>
                <a:gd name="connsiteX275" fmla="*/ 328562 w 6191980"/>
                <a:gd name="connsiteY275" fmla="*/ 1777986 h 6184462"/>
                <a:gd name="connsiteX276" fmla="*/ 371744 w 6191980"/>
                <a:gd name="connsiteY276" fmla="*/ 1738560 h 6184462"/>
                <a:gd name="connsiteX277" fmla="*/ 416805 w 6191980"/>
                <a:gd name="connsiteY277" fmla="*/ 1702885 h 6184462"/>
                <a:gd name="connsiteX278" fmla="*/ 463742 w 6191980"/>
                <a:gd name="connsiteY278" fmla="*/ 1667213 h 6184462"/>
                <a:gd name="connsiteX279" fmla="*/ 510678 w 6191980"/>
                <a:gd name="connsiteY279" fmla="*/ 1631541 h 6184462"/>
                <a:gd name="connsiteX280" fmla="*/ 557617 w 6191980"/>
                <a:gd name="connsiteY280" fmla="*/ 1595869 h 6184462"/>
                <a:gd name="connsiteX281" fmla="*/ 600799 w 6191980"/>
                <a:gd name="connsiteY281" fmla="*/ 1558320 h 6184462"/>
                <a:gd name="connsiteX282" fmla="*/ 638351 w 6191980"/>
                <a:gd name="connsiteY282" fmla="*/ 1515138 h 6184462"/>
                <a:gd name="connsiteX283" fmla="*/ 672143 w 6191980"/>
                <a:gd name="connsiteY283" fmla="*/ 1473832 h 6184462"/>
                <a:gd name="connsiteX284" fmla="*/ 698428 w 6191980"/>
                <a:gd name="connsiteY284" fmla="*/ 1426896 h 6184462"/>
                <a:gd name="connsiteX285" fmla="*/ 720959 w 6191980"/>
                <a:gd name="connsiteY285" fmla="*/ 1376203 h 6184462"/>
                <a:gd name="connsiteX286" fmla="*/ 739734 w 6191980"/>
                <a:gd name="connsiteY286" fmla="*/ 1321755 h 6184462"/>
                <a:gd name="connsiteX287" fmla="*/ 756631 w 6191980"/>
                <a:gd name="connsiteY287" fmla="*/ 1265429 h 6184462"/>
                <a:gd name="connsiteX288" fmla="*/ 771652 w 6191980"/>
                <a:gd name="connsiteY288" fmla="*/ 1209105 h 6184462"/>
                <a:gd name="connsiteX289" fmla="*/ 786672 w 6191980"/>
                <a:gd name="connsiteY289" fmla="*/ 1150903 h 6184462"/>
                <a:gd name="connsiteX290" fmla="*/ 803570 w 6191980"/>
                <a:gd name="connsiteY290" fmla="*/ 1096456 h 6184462"/>
                <a:gd name="connsiteX291" fmla="*/ 822344 w 6191980"/>
                <a:gd name="connsiteY291" fmla="*/ 1042007 h 6184462"/>
                <a:gd name="connsiteX292" fmla="*/ 844875 w 6191980"/>
                <a:gd name="connsiteY292" fmla="*/ 991317 h 6184462"/>
                <a:gd name="connsiteX293" fmla="*/ 873037 w 6191980"/>
                <a:gd name="connsiteY293" fmla="*/ 946257 h 6184462"/>
                <a:gd name="connsiteX294" fmla="*/ 906830 w 6191980"/>
                <a:gd name="connsiteY294" fmla="*/ 904952 h 6184462"/>
                <a:gd name="connsiteX295" fmla="*/ 948135 w 6191980"/>
                <a:gd name="connsiteY295" fmla="*/ 871157 h 6184462"/>
                <a:gd name="connsiteX296" fmla="*/ 993197 w 6191980"/>
                <a:gd name="connsiteY296" fmla="*/ 842995 h 6184462"/>
                <a:gd name="connsiteX297" fmla="*/ 1043887 w 6191980"/>
                <a:gd name="connsiteY297" fmla="*/ 820464 h 6184462"/>
                <a:gd name="connsiteX298" fmla="*/ 1098336 w 6191980"/>
                <a:gd name="connsiteY298" fmla="*/ 801690 h 6184462"/>
                <a:gd name="connsiteX299" fmla="*/ 1152783 w 6191980"/>
                <a:gd name="connsiteY299" fmla="*/ 784792 h 6184462"/>
                <a:gd name="connsiteX300" fmla="*/ 1210986 w 6191980"/>
                <a:gd name="connsiteY300" fmla="*/ 769772 h 6184462"/>
                <a:gd name="connsiteX301" fmla="*/ 1267309 w 6191980"/>
                <a:gd name="connsiteY301" fmla="*/ 754751 h 6184462"/>
                <a:gd name="connsiteX302" fmla="*/ 1323635 w 6191980"/>
                <a:gd name="connsiteY302" fmla="*/ 737854 h 6184462"/>
                <a:gd name="connsiteX303" fmla="*/ 1378082 w 6191980"/>
                <a:gd name="connsiteY303" fmla="*/ 719079 h 6184462"/>
                <a:gd name="connsiteX304" fmla="*/ 1428774 w 6191980"/>
                <a:gd name="connsiteY304" fmla="*/ 696549 h 6184462"/>
                <a:gd name="connsiteX305" fmla="*/ 1475711 w 6191980"/>
                <a:gd name="connsiteY305" fmla="*/ 670266 h 6184462"/>
                <a:gd name="connsiteX306" fmla="*/ 1517016 w 6191980"/>
                <a:gd name="connsiteY306" fmla="*/ 636471 h 6184462"/>
                <a:gd name="connsiteX307" fmla="*/ 1560199 w 6191980"/>
                <a:gd name="connsiteY307" fmla="*/ 598919 h 6184462"/>
                <a:gd name="connsiteX308" fmla="*/ 1597750 w 6191980"/>
                <a:gd name="connsiteY308" fmla="*/ 555737 h 6184462"/>
                <a:gd name="connsiteX309" fmla="*/ 1633422 w 6191980"/>
                <a:gd name="connsiteY309" fmla="*/ 510678 h 6184462"/>
                <a:gd name="connsiteX310" fmla="*/ 1669094 w 6191980"/>
                <a:gd name="connsiteY310" fmla="*/ 463741 h 6184462"/>
                <a:gd name="connsiteX311" fmla="*/ 1704766 w 6191980"/>
                <a:gd name="connsiteY311" fmla="*/ 416803 h 6184462"/>
                <a:gd name="connsiteX312" fmla="*/ 1740438 w 6191980"/>
                <a:gd name="connsiteY312" fmla="*/ 371743 h 6184462"/>
                <a:gd name="connsiteX313" fmla="*/ 1779867 w 6191980"/>
                <a:gd name="connsiteY313" fmla="*/ 328561 h 6184462"/>
                <a:gd name="connsiteX314" fmla="*/ 1819293 w 6191980"/>
                <a:gd name="connsiteY314" fmla="*/ 291012 h 6184462"/>
                <a:gd name="connsiteX315" fmla="*/ 1864354 w 6191980"/>
                <a:gd name="connsiteY315" fmla="*/ 259094 h 6184462"/>
                <a:gd name="connsiteX316" fmla="*/ 1911291 w 6191980"/>
                <a:gd name="connsiteY316" fmla="*/ 234686 h 6184462"/>
                <a:gd name="connsiteX317" fmla="*/ 1967617 w 6191980"/>
                <a:gd name="connsiteY317" fmla="*/ 217789 h 6184462"/>
                <a:gd name="connsiteX318" fmla="*/ 2025819 w 6191980"/>
                <a:gd name="connsiteY318" fmla="*/ 210279 h 6184462"/>
                <a:gd name="connsiteX319" fmla="*/ 2085897 w 6191980"/>
                <a:gd name="connsiteY319" fmla="*/ 208401 h 6184462"/>
                <a:gd name="connsiteX320" fmla="*/ 2149731 w 6191980"/>
                <a:gd name="connsiteY320" fmla="*/ 214035 h 6184462"/>
                <a:gd name="connsiteX321" fmla="*/ 2213567 w 6191980"/>
                <a:gd name="connsiteY321" fmla="*/ 221545 h 6184462"/>
                <a:gd name="connsiteX322" fmla="*/ 2277403 w 6191980"/>
                <a:gd name="connsiteY322" fmla="*/ 230932 h 6184462"/>
                <a:gd name="connsiteX323" fmla="*/ 2341237 w 6191980"/>
                <a:gd name="connsiteY323" fmla="*/ 238443 h 6184462"/>
                <a:gd name="connsiteX324" fmla="*/ 2405071 w 6191980"/>
                <a:gd name="connsiteY324" fmla="*/ 242197 h 6184462"/>
                <a:gd name="connsiteX325" fmla="*/ 2467030 w 6191980"/>
                <a:gd name="connsiteY325" fmla="*/ 242197 h 6184462"/>
                <a:gd name="connsiteX326" fmla="*/ 2525233 w 6191980"/>
                <a:gd name="connsiteY326" fmla="*/ 234686 h 6184462"/>
                <a:gd name="connsiteX327" fmla="*/ 2583436 w 6191980"/>
                <a:gd name="connsiteY327" fmla="*/ 219666 h 6184462"/>
                <a:gd name="connsiteX328" fmla="*/ 2639760 w 6191980"/>
                <a:gd name="connsiteY328" fmla="*/ 197137 h 6184462"/>
                <a:gd name="connsiteX329" fmla="*/ 2696083 w 6191980"/>
                <a:gd name="connsiteY329" fmla="*/ 167096 h 6184462"/>
                <a:gd name="connsiteX330" fmla="*/ 2752409 w 6191980"/>
                <a:gd name="connsiteY330" fmla="*/ 137057 h 6184462"/>
                <a:gd name="connsiteX331" fmla="*/ 2808733 w 6191980"/>
                <a:gd name="connsiteY331" fmla="*/ 103262 h 6184462"/>
                <a:gd name="connsiteX332" fmla="*/ 2863182 w 6191980"/>
                <a:gd name="connsiteY332" fmla="*/ 71344 h 6184462"/>
                <a:gd name="connsiteX333" fmla="*/ 2921385 w 6191980"/>
                <a:gd name="connsiteY333" fmla="*/ 43182 h 6184462"/>
                <a:gd name="connsiteX334" fmla="*/ 2977708 w 6191980"/>
                <a:gd name="connsiteY334" fmla="*/ 20652 h 6184462"/>
                <a:gd name="connsiteX335" fmla="*/ 3035911 w 6191980"/>
                <a:gd name="connsiteY335" fmla="*/ 5631 h 6184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Lst>
              <a:rect l="l" t="t" r="r" b="b"/>
              <a:pathLst>
                <a:path w="6191980" h="6184462">
                  <a:moveTo>
                    <a:pt x="3095991" y="0"/>
                  </a:moveTo>
                  <a:lnTo>
                    <a:pt x="3156069" y="5631"/>
                  </a:lnTo>
                  <a:lnTo>
                    <a:pt x="3214272" y="20652"/>
                  </a:lnTo>
                  <a:lnTo>
                    <a:pt x="3270598" y="43182"/>
                  </a:lnTo>
                  <a:lnTo>
                    <a:pt x="3328798" y="71344"/>
                  </a:lnTo>
                  <a:lnTo>
                    <a:pt x="3383247" y="103262"/>
                  </a:lnTo>
                  <a:lnTo>
                    <a:pt x="3439573" y="137057"/>
                  </a:lnTo>
                  <a:lnTo>
                    <a:pt x="3495897" y="167096"/>
                  </a:lnTo>
                  <a:lnTo>
                    <a:pt x="3552221" y="197137"/>
                  </a:lnTo>
                  <a:lnTo>
                    <a:pt x="3606669" y="219666"/>
                  </a:lnTo>
                  <a:lnTo>
                    <a:pt x="3666749" y="234686"/>
                  </a:lnTo>
                  <a:lnTo>
                    <a:pt x="3724950" y="242197"/>
                  </a:lnTo>
                  <a:lnTo>
                    <a:pt x="3786907" y="242197"/>
                  </a:lnTo>
                  <a:lnTo>
                    <a:pt x="3850743" y="238443"/>
                  </a:lnTo>
                  <a:lnTo>
                    <a:pt x="3914577" y="230932"/>
                  </a:lnTo>
                  <a:lnTo>
                    <a:pt x="3978413" y="221545"/>
                  </a:lnTo>
                  <a:lnTo>
                    <a:pt x="4042247" y="214035"/>
                  </a:lnTo>
                  <a:lnTo>
                    <a:pt x="4106083" y="208401"/>
                  </a:lnTo>
                  <a:lnTo>
                    <a:pt x="4166161" y="210279"/>
                  </a:lnTo>
                  <a:lnTo>
                    <a:pt x="4224364" y="217789"/>
                  </a:lnTo>
                  <a:lnTo>
                    <a:pt x="4280690" y="234686"/>
                  </a:lnTo>
                  <a:lnTo>
                    <a:pt x="4327628" y="259094"/>
                  </a:lnTo>
                  <a:lnTo>
                    <a:pt x="4372686" y="291012"/>
                  </a:lnTo>
                  <a:lnTo>
                    <a:pt x="4412114" y="328561"/>
                  </a:lnTo>
                  <a:lnTo>
                    <a:pt x="4451542" y="371743"/>
                  </a:lnTo>
                  <a:lnTo>
                    <a:pt x="4487214" y="416803"/>
                  </a:lnTo>
                  <a:lnTo>
                    <a:pt x="4522886" y="463741"/>
                  </a:lnTo>
                  <a:lnTo>
                    <a:pt x="4558559" y="510678"/>
                  </a:lnTo>
                  <a:lnTo>
                    <a:pt x="4594231" y="555737"/>
                  </a:lnTo>
                  <a:lnTo>
                    <a:pt x="4631782" y="598919"/>
                  </a:lnTo>
                  <a:lnTo>
                    <a:pt x="4674964" y="636471"/>
                  </a:lnTo>
                  <a:lnTo>
                    <a:pt x="4716270" y="670266"/>
                  </a:lnTo>
                  <a:lnTo>
                    <a:pt x="4763206" y="696549"/>
                  </a:lnTo>
                  <a:lnTo>
                    <a:pt x="4813899" y="719079"/>
                  </a:lnTo>
                  <a:lnTo>
                    <a:pt x="4868345" y="737854"/>
                  </a:lnTo>
                  <a:lnTo>
                    <a:pt x="4924669" y="754751"/>
                  </a:lnTo>
                  <a:lnTo>
                    <a:pt x="4980995" y="769772"/>
                  </a:lnTo>
                  <a:lnTo>
                    <a:pt x="5039198" y="784792"/>
                  </a:lnTo>
                  <a:lnTo>
                    <a:pt x="5093644" y="801690"/>
                  </a:lnTo>
                  <a:lnTo>
                    <a:pt x="5148091" y="820464"/>
                  </a:lnTo>
                  <a:lnTo>
                    <a:pt x="5198784" y="842995"/>
                  </a:lnTo>
                  <a:lnTo>
                    <a:pt x="5243845" y="871157"/>
                  </a:lnTo>
                  <a:lnTo>
                    <a:pt x="5285151" y="904952"/>
                  </a:lnTo>
                  <a:lnTo>
                    <a:pt x="5318944" y="946257"/>
                  </a:lnTo>
                  <a:lnTo>
                    <a:pt x="5347108" y="991317"/>
                  </a:lnTo>
                  <a:lnTo>
                    <a:pt x="5369636" y="1042007"/>
                  </a:lnTo>
                  <a:lnTo>
                    <a:pt x="5388410" y="1096456"/>
                  </a:lnTo>
                  <a:lnTo>
                    <a:pt x="5405308" y="1150903"/>
                  </a:lnTo>
                  <a:lnTo>
                    <a:pt x="5420328" y="1209105"/>
                  </a:lnTo>
                  <a:lnTo>
                    <a:pt x="5435349" y="1265429"/>
                  </a:lnTo>
                  <a:lnTo>
                    <a:pt x="5452246" y="1321755"/>
                  </a:lnTo>
                  <a:lnTo>
                    <a:pt x="5471021" y="1376203"/>
                  </a:lnTo>
                  <a:lnTo>
                    <a:pt x="5493550" y="1426896"/>
                  </a:lnTo>
                  <a:lnTo>
                    <a:pt x="5519836" y="1473832"/>
                  </a:lnTo>
                  <a:lnTo>
                    <a:pt x="5553632" y="1515138"/>
                  </a:lnTo>
                  <a:lnTo>
                    <a:pt x="5591181" y="1558320"/>
                  </a:lnTo>
                  <a:lnTo>
                    <a:pt x="5634364" y="1595869"/>
                  </a:lnTo>
                  <a:lnTo>
                    <a:pt x="5679425" y="1631541"/>
                  </a:lnTo>
                  <a:lnTo>
                    <a:pt x="5728238" y="1667213"/>
                  </a:lnTo>
                  <a:lnTo>
                    <a:pt x="5775175" y="1702885"/>
                  </a:lnTo>
                  <a:lnTo>
                    <a:pt x="5820236" y="1738560"/>
                  </a:lnTo>
                  <a:lnTo>
                    <a:pt x="5863416" y="1777986"/>
                  </a:lnTo>
                  <a:lnTo>
                    <a:pt x="5900968" y="1817414"/>
                  </a:lnTo>
                  <a:lnTo>
                    <a:pt x="5932886" y="1862474"/>
                  </a:lnTo>
                  <a:lnTo>
                    <a:pt x="5957294" y="1909410"/>
                  </a:lnTo>
                  <a:lnTo>
                    <a:pt x="5974191" y="1965736"/>
                  </a:lnTo>
                  <a:lnTo>
                    <a:pt x="5981700" y="2023938"/>
                  </a:lnTo>
                  <a:lnTo>
                    <a:pt x="5983578" y="2084018"/>
                  </a:lnTo>
                  <a:lnTo>
                    <a:pt x="5977945" y="2147852"/>
                  </a:lnTo>
                  <a:lnTo>
                    <a:pt x="5970435" y="2211686"/>
                  </a:lnTo>
                  <a:lnTo>
                    <a:pt x="5961048" y="2275522"/>
                  </a:lnTo>
                  <a:lnTo>
                    <a:pt x="5953538" y="2339356"/>
                  </a:lnTo>
                  <a:lnTo>
                    <a:pt x="5949784" y="2403192"/>
                  </a:lnTo>
                  <a:lnTo>
                    <a:pt x="5949784" y="2465149"/>
                  </a:lnTo>
                  <a:lnTo>
                    <a:pt x="5957294" y="2523350"/>
                  </a:lnTo>
                  <a:lnTo>
                    <a:pt x="5972312" y="2581552"/>
                  </a:lnTo>
                  <a:lnTo>
                    <a:pt x="5994843" y="2636001"/>
                  </a:lnTo>
                  <a:lnTo>
                    <a:pt x="6024884" y="2692325"/>
                  </a:lnTo>
                  <a:lnTo>
                    <a:pt x="6054922" y="2748651"/>
                  </a:lnTo>
                  <a:lnTo>
                    <a:pt x="6088718" y="2804974"/>
                  </a:lnTo>
                  <a:lnTo>
                    <a:pt x="6120634" y="2859423"/>
                  </a:lnTo>
                  <a:lnTo>
                    <a:pt x="6148798" y="2917624"/>
                  </a:lnTo>
                  <a:lnTo>
                    <a:pt x="6171326" y="2973950"/>
                  </a:lnTo>
                  <a:lnTo>
                    <a:pt x="6186347" y="3032152"/>
                  </a:lnTo>
                  <a:lnTo>
                    <a:pt x="6191980" y="3092230"/>
                  </a:lnTo>
                  <a:lnTo>
                    <a:pt x="6186347" y="3152310"/>
                  </a:lnTo>
                  <a:lnTo>
                    <a:pt x="6171326" y="3210513"/>
                  </a:lnTo>
                  <a:lnTo>
                    <a:pt x="6148798" y="3266839"/>
                  </a:lnTo>
                  <a:lnTo>
                    <a:pt x="6120634" y="3325039"/>
                  </a:lnTo>
                  <a:lnTo>
                    <a:pt x="6088718" y="3379488"/>
                  </a:lnTo>
                  <a:lnTo>
                    <a:pt x="6054922" y="3435814"/>
                  </a:lnTo>
                  <a:lnTo>
                    <a:pt x="6024884" y="3492137"/>
                  </a:lnTo>
                  <a:lnTo>
                    <a:pt x="5994843" y="3548461"/>
                  </a:lnTo>
                  <a:lnTo>
                    <a:pt x="5972312" y="3602910"/>
                  </a:lnTo>
                  <a:lnTo>
                    <a:pt x="5957294" y="3661113"/>
                  </a:lnTo>
                  <a:lnTo>
                    <a:pt x="5949784" y="3719313"/>
                  </a:lnTo>
                  <a:lnTo>
                    <a:pt x="5949784" y="3781272"/>
                  </a:lnTo>
                  <a:lnTo>
                    <a:pt x="5953538" y="3845106"/>
                  </a:lnTo>
                  <a:lnTo>
                    <a:pt x="5961048" y="3908940"/>
                  </a:lnTo>
                  <a:lnTo>
                    <a:pt x="5970435" y="3972776"/>
                  </a:lnTo>
                  <a:lnTo>
                    <a:pt x="5977945" y="4036610"/>
                  </a:lnTo>
                  <a:lnTo>
                    <a:pt x="5983578" y="4100444"/>
                  </a:lnTo>
                  <a:lnTo>
                    <a:pt x="5981700" y="4160526"/>
                  </a:lnTo>
                  <a:lnTo>
                    <a:pt x="5974191" y="4218729"/>
                  </a:lnTo>
                  <a:lnTo>
                    <a:pt x="5957294" y="4275053"/>
                  </a:lnTo>
                  <a:lnTo>
                    <a:pt x="5932886" y="4321989"/>
                  </a:lnTo>
                  <a:lnTo>
                    <a:pt x="5900968" y="4367050"/>
                  </a:lnTo>
                  <a:lnTo>
                    <a:pt x="5863416" y="4406477"/>
                  </a:lnTo>
                  <a:lnTo>
                    <a:pt x="5820236" y="4445903"/>
                  </a:lnTo>
                  <a:lnTo>
                    <a:pt x="5775175" y="4481577"/>
                  </a:lnTo>
                  <a:lnTo>
                    <a:pt x="5728238" y="4517249"/>
                  </a:lnTo>
                  <a:lnTo>
                    <a:pt x="5679425" y="4552921"/>
                  </a:lnTo>
                  <a:lnTo>
                    <a:pt x="5634364" y="4588593"/>
                  </a:lnTo>
                  <a:lnTo>
                    <a:pt x="5591181" y="4626142"/>
                  </a:lnTo>
                  <a:lnTo>
                    <a:pt x="5553632" y="4669325"/>
                  </a:lnTo>
                  <a:lnTo>
                    <a:pt x="5519836" y="4710630"/>
                  </a:lnTo>
                  <a:lnTo>
                    <a:pt x="5493550" y="4757566"/>
                  </a:lnTo>
                  <a:lnTo>
                    <a:pt x="5471021" y="4808259"/>
                  </a:lnTo>
                  <a:lnTo>
                    <a:pt x="5452246" y="4862708"/>
                  </a:lnTo>
                  <a:lnTo>
                    <a:pt x="5435349" y="4919033"/>
                  </a:lnTo>
                  <a:lnTo>
                    <a:pt x="5420328" y="4975357"/>
                  </a:lnTo>
                  <a:lnTo>
                    <a:pt x="5405308" y="5033560"/>
                  </a:lnTo>
                  <a:lnTo>
                    <a:pt x="5388410" y="5088007"/>
                  </a:lnTo>
                  <a:lnTo>
                    <a:pt x="5369636" y="5142453"/>
                  </a:lnTo>
                  <a:lnTo>
                    <a:pt x="5347108" y="5193146"/>
                  </a:lnTo>
                  <a:lnTo>
                    <a:pt x="5318944" y="5238207"/>
                  </a:lnTo>
                  <a:lnTo>
                    <a:pt x="5285151" y="5279510"/>
                  </a:lnTo>
                  <a:lnTo>
                    <a:pt x="5243845" y="5313305"/>
                  </a:lnTo>
                  <a:lnTo>
                    <a:pt x="5198784" y="5341467"/>
                  </a:lnTo>
                  <a:lnTo>
                    <a:pt x="5148091" y="5363998"/>
                  </a:lnTo>
                  <a:lnTo>
                    <a:pt x="5093644" y="5382773"/>
                  </a:lnTo>
                  <a:lnTo>
                    <a:pt x="5039198" y="5399670"/>
                  </a:lnTo>
                  <a:lnTo>
                    <a:pt x="4980995" y="5414691"/>
                  </a:lnTo>
                  <a:lnTo>
                    <a:pt x="4924669" y="5429711"/>
                  </a:lnTo>
                  <a:lnTo>
                    <a:pt x="4868345" y="5446609"/>
                  </a:lnTo>
                  <a:lnTo>
                    <a:pt x="4813899" y="5465383"/>
                  </a:lnTo>
                  <a:lnTo>
                    <a:pt x="4763206" y="5487914"/>
                  </a:lnTo>
                  <a:lnTo>
                    <a:pt x="4716270" y="5514197"/>
                  </a:lnTo>
                  <a:lnTo>
                    <a:pt x="4674964" y="5547992"/>
                  </a:lnTo>
                  <a:lnTo>
                    <a:pt x="4631782" y="5585543"/>
                  </a:lnTo>
                  <a:lnTo>
                    <a:pt x="4594231" y="5628725"/>
                  </a:lnTo>
                  <a:lnTo>
                    <a:pt x="4558559" y="5673785"/>
                  </a:lnTo>
                  <a:lnTo>
                    <a:pt x="4522886" y="5720721"/>
                  </a:lnTo>
                  <a:lnTo>
                    <a:pt x="4487214" y="5767659"/>
                  </a:lnTo>
                  <a:lnTo>
                    <a:pt x="4451542" y="5812719"/>
                  </a:lnTo>
                  <a:lnTo>
                    <a:pt x="4412114" y="5855901"/>
                  </a:lnTo>
                  <a:lnTo>
                    <a:pt x="4372686" y="5893450"/>
                  </a:lnTo>
                  <a:lnTo>
                    <a:pt x="4327628" y="5925368"/>
                  </a:lnTo>
                  <a:lnTo>
                    <a:pt x="4280690" y="5949776"/>
                  </a:lnTo>
                  <a:lnTo>
                    <a:pt x="4224364" y="5966674"/>
                  </a:lnTo>
                  <a:lnTo>
                    <a:pt x="4166161" y="5974184"/>
                  </a:lnTo>
                  <a:lnTo>
                    <a:pt x="4106083" y="5976061"/>
                  </a:lnTo>
                  <a:lnTo>
                    <a:pt x="4042247" y="5970428"/>
                  </a:lnTo>
                  <a:lnTo>
                    <a:pt x="3978413" y="5962919"/>
                  </a:lnTo>
                  <a:lnTo>
                    <a:pt x="3914577" y="5953530"/>
                  </a:lnTo>
                  <a:lnTo>
                    <a:pt x="3850743" y="5946022"/>
                  </a:lnTo>
                  <a:lnTo>
                    <a:pt x="3786907" y="5942266"/>
                  </a:lnTo>
                  <a:lnTo>
                    <a:pt x="3724950" y="5942266"/>
                  </a:lnTo>
                  <a:lnTo>
                    <a:pt x="3666749" y="5949776"/>
                  </a:lnTo>
                  <a:lnTo>
                    <a:pt x="3606669" y="5964797"/>
                  </a:lnTo>
                  <a:lnTo>
                    <a:pt x="3552221" y="5987325"/>
                  </a:lnTo>
                  <a:lnTo>
                    <a:pt x="3495897" y="6017366"/>
                  </a:lnTo>
                  <a:lnTo>
                    <a:pt x="3439573" y="6047407"/>
                  </a:lnTo>
                  <a:lnTo>
                    <a:pt x="3383247" y="6081200"/>
                  </a:lnTo>
                  <a:lnTo>
                    <a:pt x="3328798" y="6113118"/>
                  </a:lnTo>
                  <a:lnTo>
                    <a:pt x="3270598" y="6141280"/>
                  </a:lnTo>
                  <a:lnTo>
                    <a:pt x="3214272" y="6163811"/>
                  </a:lnTo>
                  <a:lnTo>
                    <a:pt x="3156069" y="6178831"/>
                  </a:lnTo>
                  <a:lnTo>
                    <a:pt x="3095991" y="6184462"/>
                  </a:lnTo>
                  <a:lnTo>
                    <a:pt x="3035911" y="6178831"/>
                  </a:lnTo>
                  <a:lnTo>
                    <a:pt x="2977708" y="6163811"/>
                  </a:lnTo>
                  <a:lnTo>
                    <a:pt x="2921385" y="6141280"/>
                  </a:lnTo>
                  <a:lnTo>
                    <a:pt x="2863182" y="6113118"/>
                  </a:lnTo>
                  <a:lnTo>
                    <a:pt x="2808733" y="6081200"/>
                  </a:lnTo>
                  <a:lnTo>
                    <a:pt x="2752409" y="6047407"/>
                  </a:lnTo>
                  <a:lnTo>
                    <a:pt x="2696083" y="6017366"/>
                  </a:lnTo>
                  <a:lnTo>
                    <a:pt x="2639760" y="5987325"/>
                  </a:lnTo>
                  <a:lnTo>
                    <a:pt x="2583436" y="5964797"/>
                  </a:lnTo>
                  <a:lnTo>
                    <a:pt x="2525233" y="5949776"/>
                  </a:lnTo>
                  <a:lnTo>
                    <a:pt x="2467030" y="5942266"/>
                  </a:lnTo>
                  <a:lnTo>
                    <a:pt x="2405071" y="5942266"/>
                  </a:lnTo>
                  <a:lnTo>
                    <a:pt x="2341237" y="5946022"/>
                  </a:lnTo>
                  <a:lnTo>
                    <a:pt x="2277403" y="5953530"/>
                  </a:lnTo>
                  <a:lnTo>
                    <a:pt x="2213567" y="5962919"/>
                  </a:lnTo>
                  <a:lnTo>
                    <a:pt x="2149731" y="5970428"/>
                  </a:lnTo>
                  <a:lnTo>
                    <a:pt x="2085897" y="5976061"/>
                  </a:lnTo>
                  <a:lnTo>
                    <a:pt x="2025819" y="5974184"/>
                  </a:lnTo>
                  <a:lnTo>
                    <a:pt x="1967617" y="5966674"/>
                  </a:lnTo>
                  <a:lnTo>
                    <a:pt x="1911291" y="5949776"/>
                  </a:lnTo>
                  <a:lnTo>
                    <a:pt x="1864354" y="5925368"/>
                  </a:lnTo>
                  <a:lnTo>
                    <a:pt x="1819293" y="5893450"/>
                  </a:lnTo>
                  <a:lnTo>
                    <a:pt x="1779867" y="5855901"/>
                  </a:lnTo>
                  <a:lnTo>
                    <a:pt x="1740438" y="5812719"/>
                  </a:lnTo>
                  <a:lnTo>
                    <a:pt x="1704766" y="5767659"/>
                  </a:lnTo>
                  <a:lnTo>
                    <a:pt x="1669094" y="5720721"/>
                  </a:lnTo>
                  <a:lnTo>
                    <a:pt x="1633422" y="5673785"/>
                  </a:lnTo>
                  <a:lnTo>
                    <a:pt x="1597750" y="5628725"/>
                  </a:lnTo>
                  <a:lnTo>
                    <a:pt x="1560199" y="5585543"/>
                  </a:lnTo>
                  <a:lnTo>
                    <a:pt x="1517016" y="5547992"/>
                  </a:lnTo>
                  <a:lnTo>
                    <a:pt x="1475711" y="5514197"/>
                  </a:lnTo>
                  <a:lnTo>
                    <a:pt x="1428774" y="5487914"/>
                  </a:lnTo>
                  <a:lnTo>
                    <a:pt x="1378082" y="5465383"/>
                  </a:lnTo>
                  <a:lnTo>
                    <a:pt x="1323635" y="5446609"/>
                  </a:lnTo>
                  <a:lnTo>
                    <a:pt x="1267309" y="5429711"/>
                  </a:lnTo>
                  <a:lnTo>
                    <a:pt x="1210986" y="5414691"/>
                  </a:lnTo>
                  <a:lnTo>
                    <a:pt x="1152783" y="5399670"/>
                  </a:lnTo>
                  <a:lnTo>
                    <a:pt x="1098336" y="5382773"/>
                  </a:lnTo>
                  <a:lnTo>
                    <a:pt x="1043887" y="5363998"/>
                  </a:lnTo>
                  <a:lnTo>
                    <a:pt x="993197" y="5341467"/>
                  </a:lnTo>
                  <a:lnTo>
                    <a:pt x="948135" y="5313305"/>
                  </a:lnTo>
                  <a:lnTo>
                    <a:pt x="906830" y="5279510"/>
                  </a:lnTo>
                  <a:lnTo>
                    <a:pt x="873037" y="5238207"/>
                  </a:lnTo>
                  <a:lnTo>
                    <a:pt x="844875" y="5193146"/>
                  </a:lnTo>
                  <a:lnTo>
                    <a:pt x="822344" y="5142453"/>
                  </a:lnTo>
                  <a:lnTo>
                    <a:pt x="803570" y="5088007"/>
                  </a:lnTo>
                  <a:lnTo>
                    <a:pt x="786672" y="5033560"/>
                  </a:lnTo>
                  <a:lnTo>
                    <a:pt x="771652" y="4975357"/>
                  </a:lnTo>
                  <a:lnTo>
                    <a:pt x="756631" y="4919033"/>
                  </a:lnTo>
                  <a:lnTo>
                    <a:pt x="739734" y="4862708"/>
                  </a:lnTo>
                  <a:lnTo>
                    <a:pt x="720959" y="4808259"/>
                  </a:lnTo>
                  <a:lnTo>
                    <a:pt x="698428" y="4757566"/>
                  </a:lnTo>
                  <a:lnTo>
                    <a:pt x="672143" y="4710630"/>
                  </a:lnTo>
                  <a:lnTo>
                    <a:pt x="638351" y="4669325"/>
                  </a:lnTo>
                  <a:lnTo>
                    <a:pt x="600799" y="4626142"/>
                  </a:lnTo>
                  <a:lnTo>
                    <a:pt x="557617" y="4588593"/>
                  </a:lnTo>
                  <a:lnTo>
                    <a:pt x="510678" y="4552921"/>
                  </a:lnTo>
                  <a:lnTo>
                    <a:pt x="463742" y="4517249"/>
                  </a:lnTo>
                  <a:lnTo>
                    <a:pt x="416805" y="4481577"/>
                  </a:lnTo>
                  <a:lnTo>
                    <a:pt x="371744" y="4445903"/>
                  </a:lnTo>
                  <a:lnTo>
                    <a:pt x="328562" y="4406477"/>
                  </a:lnTo>
                  <a:lnTo>
                    <a:pt x="291012" y="4367050"/>
                  </a:lnTo>
                  <a:lnTo>
                    <a:pt x="259096" y="4321989"/>
                  </a:lnTo>
                  <a:lnTo>
                    <a:pt x="234689" y="4275053"/>
                  </a:lnTo>
                  <a:lnTo>
                    <a:pt x="217791" y="4218729"/>
                  </a:lnTo>
                  <a:lnTo>
                    <a:pt x="210281" y="4160526"/>
                  </a:lnTo>
                  <a:lnTo>
                    <a:pt x="208402" y="4100444"/>
                  </a:lnTo>
                  <a:lnTo>
                    <a:pt x="214035" y="4036610"/>
                  </a:lnTo>
                  <a:lnTo>
                    <a:pt x="221545" y="3972776"/>
                  </a:lnTo>
                  <a:lnTo>
                    <a:pt x="230932" y="3908940"/>
                  </a:lnTo>
                  <a:lnTo>
                    <a:pt x="238443" y="3845106"/>
                  </a:lnTo>
                  <a:lnTo>
                    <a:pt x="242199" y="3781272"/>
                  </a:lnTo>
                  <a:lnTo>
                    <a:pt x="242199" y="3719313"/>
                  </a:lnTo>
                  <a:lnTo>
                    <a:pt x="234689" y="3661113"/>
                  </a:lnTo>
                  <a:lnTo>
                    <a:pt x="219668" y="3602910"/>
                  </a:lnTo>
                  <a:lnTo>
                    <a:pt x="197138" y="3548461"/>
                  </a:lnTo>
                  <a:lnTo>
                    <a:pt x="168976" y="3492137"/>
                  </a:lnTo>
                  <a:lnTo>
                    <a:pt x="137057" y="3435814"/>
                  </a:lnTo>
                  <a:lnTo>
                    <a:pt x="103264" y="3379488"/>
                  </a:lnTo>
                  <a:lnTo>
                    <a:pt x="71346" y="3325039"/>
                  </a:lnTo>
                  <a:lnTo>
                    <a:pt x="43182" y="3266839"/>
                  </a:lnTo>
                  <a:lnTo>
                    <a:pt x="20654" y="3210513"/>
                  </a:lnTo>
                  <a:lnTo>
                    <a:pt x="5634" y="3152310"/>
                  </a:lnTo>
                  <a:lnTo>
                    <a:pt x="0" y="3092230"/>
                  </a:lnTo>
                  <a:lnTo>
                    <a:pt x="5634" y="3032152"/>
                  </a:lnTo>
                  <a:lnTo>
                    <a:pt x="20654" y="2973950"/>
                  </a:lnTo>
                  <a:lnTo>
                    <a:pt x="43182" y="2917624"/>
                  </a:lnTo>
                  <a:lnTo>
                    <a:pt x="71346" y="2859423"/>
                  </a:lnTo>
                  <a:lnTo>
                    <a:pt x="103264" y="2804974"/>
                  </a:lnTo>
                  <a:lnTo>
                    <a:pt x="137057" y="2748651"/>
                  </a:lnTo>
                  <a:lnTo>
                    <a:pt x="168976" y="2692325"/>
                  </a:lnTo>
                  <a:lnTo>
                    <a:pt x="197138" y="2636001"/>
                  </a:lnTo>
                  <a:lnTo>
                    <a:pt x="219668" y="2581552"/>
                  </a:lnTo>
                  <a:lnTo>
                    <a:pt x="234689" y="2523350"/>
                  </a:lnTo>
                  <a:lnTo>
                    <a:pt x="242199" y="2465149"/>
                  </a:lnTo>
                  <a:lnTo>
                    <a:pt x="242199" y="2403192"/>
                  </a:lnTo>
                  <a:lnTo>
                    <a:pt x="238443" y="2339356"/>
                  </a:lnTo>
                  <a:lnTo>
                    <a:pt x="230932" y="2275522"/>
                  </a:lnTo>
                  <a:lnTo>
                    <a:pt x="221545" y="2211686"/>
                  </a:lnTo>
                  <a:lnTo>
                    <a:pt x="214035" y="2147852"/>
                  </a:lnTo>
                  <a:lnTo>
                    <a:pt x="208402" y="2084018"/>
                  </a:lnTo>
                  <a:lnTo>
                    <a:pt x="210281" y="2023938"/>
                  </a:lnTo>
                  <a:lnTo>
                    <a:pt x="217791" y="1965736"/>
                  </a:lnTo>
                  <a:lnTo>
                    <a:pt x="234689" y="1909410"/>
                  </a:lnTo>
                  <a:lnTo>
                    <a:pt x="259096" y="1862474"/>
                  </a:lnTo>
                  <a:lnTo>
                    <a:pt x="291012" y="1817414"/>
                  </a:lnTo>
                  <a:lnTo>
                    <a:pt x="328562" y="1777986"/>
                  </a:lnTo>
                  <a:lnTo>
                    <a:pt x="371744" y="1738560"/>
                  </a:lnTo>
                  <a:lnTo>
                    <a:pt x="416805" y="1702885"/>
                  </a:lnTo>
                  <a:lnTo>
                    <a:pt x="463742" y="1667213"/>
                  </a:lnTo>
                  <a:lnTo>
                    <a:pt x="510678" y="1631541"/>
                  </a:lnTo>
                  <a:lnTo>
                    <a:pt x="557617" y="1595869"/>
                  </a:lnTo>
                  <a:lnTo>
                    <a:pt x="600799" y="1558320"/>
                  </a:lnTo>
                  <a:lnTo>
                    <a:pt x="638351" y="1515138"/>
                  </a:lnTo>
                  <a:lnTo>
                    <a:pt x="672143" y="1473832"/>
                  </a:lnTo>
                  <a:lnTo>
                    <a:pt x="698428" y="1426896"/>
                  </a:lnTo>
                  <a:lnTo>
                    <a:pt x="720959" y="1376203"/>
                  </a:lnTo>
                  <a:lnTo>
                    <a:pt x="739734" y="1321755"/>
                  </a:lnTo>
                  <a:lnTo>
                    <a:pt x="756631" y="1265429"/>
                  </a:lnTo>
                  <a:lnTo>
                    <a:pt x="771652" y="1209105"/>
                  </a:lnTo>
                  <a:lnTo>
                    <a:pt x="786672" y="1150903"/>
                  </a:lnTo>
                  <a:lnTo>
                    <a:pt x="803570" y="1096456"/>
                  </a:lnTo>
                  <a:lnTo>
                    <a:pt x="822344" y="1042007"/>
                  </a:lnTo>
                  <a:lnTo>
                    <a:pt x="844875" y="991317"/>
                  </a:lnTo>
                  <a:lnTo>
                    <a:pt x="873037" y="946257"/>
                  </a:lnTo>
                  <a:lnTo>
                    <a:pt x="906830" y="904952"/>
                  </a:lnTo>
                  <a:lnTo>
                    <a:pt x="948135" y="871157"/>
                  </a:lnTo>
                  <a:lnTo>
                    <a:pt x="993197" y="842995"/>
                  </a:lnTo>
                  <a:lnTo>
                    <a:pt x="1043887" y="820464"/>
                  </a:lnTo>
                  <a:lnTo>
                    <a:pt x="1098336" y="801690"/>
                  </a:lnTo>
                  <a:lnTo>
                    <a:pt x="1152783" y="784792"/>
                  </a:lnTo>
                  <a:lnTo>
                    <a:pt x="1210986" y="769772"/>
                  </a:lnTo>
                  <a:lnTo>
                    <a:pt x="1267309" y="754751"/>
                  </a:lnTo>
                  <a:lnTo>
                    <a:pt x="1323635" y="737854"/>
                  </a:lnTo>
                  <a:lnTo>
                    <a:pt x="1378082" y="719079"/>
                  </a:lnTo>
                  <a:lnTo>
                    <a:pt x="1428774" y="696549"/>
                  </a:lnTo>
                  <a:lnTo>
                    <a:pt x="1475711" y="670266"/>
                  </a:lnTo>
                  <a:lnTo>
                    <a:pt x="1517016" y="636471"/>
                  </a:lnTo>
                  <a:lnTo>
                    <a:pt x="1560199" y="598919"/>
                  </a:lnTo>
                  <a:lnTo>
                    <a:pt x="1597750" y="555737"/>
                  </a:lnTo>
                  <a:lnTo>
                    <a:pt x="1633422" y="510678"/>
                  </a:lnTo>
                  <a:lnTo>
                    <a:pt x="1669094" y="463741"/>
                  </a:lnTo>
                  <a:lnTo>
                    <a:pt x="1704766" y="416803"/>
                  </a:lnTo>
                  <a:lnTo>
                    <a:pt x="1740438" y="371743"/>
                  </a:lnTo>
                  <a:lnTo>
                    <a:pt x="1779867" y="328561"/>
                  </a:lnTo>
                  <a:lnTo>
                    <a:pt x="1819293" y="291012"/>
                  </a:lnTo>
                  <a:lnTo>
                    <a:pt x="1864354" y="259094"/>
                  </a:lnTo>
                  <a:lnTo>
                    <a:pt x="1911291" y="234686"/>
                  </a:lnTo>
                  <a:lnTo>
                    <a:pt x="1967617" y="217789"/>
                  </a:lnTo>
                  <a:lnTo>
                    <a:pt x="2025819" y="210279"/>
                  </a:lnTo>
                  <a:lnTo>
                    <a:pt x="2085897" y="208401"/>
                  </a:lnTo>
                  <a:lnTo>
                    <a:pt x="2149731" y="214035"/>
                  </a:lnTo>
                  <a:lnTo>
                    <a:pt x="2213567" y="221545"/>
                  </a:lnTo>
                  <a:lnTo>
                    <a:pt x="2277403" y="230932"/>
                  </a:lnTo>
                  <a:lnTo>
                    <a:pt x="2341237" y="238443"/>
                  </a:lnTo>
                  <a:lnTo>
                    <a:pt x="2405071" y="242197"/>
                  </a:lnTo>
                  <a:lnTo>
                    <a:pt x="2467030" y="242197"/>
                  </a:lnTo>
                  <a:lnTo>
                    <a:pt x="2525233" y="234686"/>
                  </a:lnTo>
                  <a:lnTo>
                    <a:pt x="2583436" y="219666"/>
                  </a:lnTo>
                  <a:lnTo>
                    <a:pt x="2639760" y="197137"/>
                  </a:lnTo>
                  <a:lnTo>
                    <a:pt x="2696083" y="167096"/>
                  </a:lnTo>
                  <a:lnTo>
                    <a:pt x="2752409" y="137057"/>
                  </a:lnTo>
                  <a:lnTo>
                    <a:pt x="2808733" y="103262"/>
                  </a:lnTo>
                  <a:lnTo>
                    <a:pt x="2863182" y="71344"/>
                  </a:lnTo>
                  <a:lnTo>
                    <a:pt x="2921385" y="43182"/>
                  </a:lnTo>
                  <a:lnTo>
                    <a:pt x="2977708" y="20652"/>
                  </a:lnTo>
                  <a:lnTo>
                    <a:pt x="3035911" y="5631"/>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sp>
          <p:nvSpPr>
            <p:cNvPr id="1058" name="Freeform: Shape 1057">
              <a:extLst>
                <a:ext uri="{FF2B5EF4-FFF2-40B4-BE49-F238E27FC236}">
                  <a16:creationId xmlns:a16="http://schemas.microsoft.com/office/drawing/2014/main" id="{D0530028-C7C7-40F1-BE0D-7B614DE9AB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24287" y="2642287"/>
              <a:ext cx="3135234" cy="3131460"/>
            </a:xfrm>
            <a:custGeom>
              <a:avLst/>
              <a:gdLst>
                <a:gd name="connsiteX0" fmla="*/ 1567618 w 3135234"/>
                <a:gd name="connsiteY0" fmla="*/ 0 h 3131460"/>
                <a:gd name="connsiteX1" fmla="*/ 1598037 w 3135234"/>
                <a:gd name="connsiteY1" fmla="*/ 2851 h 3131460"/>
                <a:gd name="connsiteX2" fmla="*/ 1627508 w 3135234"/>
                <a:gd name="connsiteY2" fmla="*/ 10457 h 3131460"/>
                <a:gd name="connsiteX3" fmla="*/ 1656028 w 3135234"/>
                <a:gd name="connsiteY3" fmla="*/ 21865 h 3131460"/>
                <a:gd name="connsiteX4" fmla="*/ 1685497 w 3135234"/>
                <a:gd name="connsiteY4" fmla="*/ 36125 h 3131460"/>
                <a:gd name="connsiteX5" fmla="*/ 1713066 w 3135234"/>
                <a:gd name="connsiteY5" fmla="*/ 52286 h 3131460"/>
                <a:gd name="connsiteX6" fmla="*/ 1741586 w 3135234"/>
                <a:gd name="connsiteY6" fmla="*/ 69398 h 3131460"/>
                <a:gd name="connsiteX7" fmla="*/ 1770105 w 3135234"/>
                <a:gd name="connsiteY7" fmla="*/ 84608 h 3131460"/>
                <a:gd name="connsiteX8" fmla="*/ 1798624 w 3135234"/>
                <a:gd name="connsiteY8" fmla="*/ 99819 h 3131460"/>
                <a:gd name="connsiteX9" fmla="*/ 1826193 w 3135234"/>
                <a:gd name="connsiteY9" fmla="*/ 111226 h 3131460"/>
                <a:gd name="connsiteX10" fmla="*/ 1856614 w 3135234"/>
                <a:gd name="connsiteY10" fmla="*/ 118832 h 3131460"/>
                <a:gd name="connsiteX11" fmla="*/ 1886083 w 3135234"/>
                <a:gd name="connsiteY11" fmla="*/ 122635 h 3131460"/>
                <a:gd name="connsiteX12" fmla="*/ 1917455 w 3135234"/>
                <a:gd name="connsiteY12" fmla="*/ 122635 h 3131460"/>
                <a:gd name="connsiteX13" fmla="*/ 1949777 w 3135234"/>
                <a:gd name="connsiteY13" fmla="*/ 120734 h 3131460"/>
                <a:gd name="connsiteX14" fmla="*/ 1982099 w 3135234"/>
                <a:gd name="connsiteY14" fmla="*/ 116931 h 3131460"/>
                <a:gd name="connsiteX15" fmla="*/ 2014421 w 3135234"/>
                <a:gd name="connsiteY15" fmla="*/ 112178 h 3131460"/>
                <a:gd name="connsiteX16" fmla="*/ 2046743 w 3135234"/>
                <a:gd name="connsiteY16" fmla="*/ 108375 h 3131460"/>
                <a:gd name="connsiteX17" fmla="*/ 2079066 w 3135234"/>
                <a:gd name="connsiteY17" fmla="*/ 105523 h 3131460"/>
                <a:gd name="connsiteX18" fmla="*/ 2109485 w 3135234"/>
                <a:gd name="connsiteY18" fmla="*/ 106473 h 3131460"/>
                <a:gd name="connsiteX19" fmla="*/ 2138955 w 3135234"/>
                <a:gd name="connsiteY19" fmla="*/ 110276 h 3131460"/>
                <a:gd name="connsiteX20" fmla="*/ 2167475 w 3135234"/>
                <a:gd name="connsiteY20" fmla="*/ 118832 h 3131460"/>
                <a:gd name="connsiteX21" fmla="*/ 2191242 w 3135234"/>
                <a:gd name="connsiteY21" fmla="*/ 131191 h 3131460"/>
                <a:gd name="connsiteX22" fmla="*/ 2214056 w 3135234"/>
                <a:gd name="connsiteY22" fmla="*/ 147352 h 3131460"/>
                <a:gd name="connsiteX23" fmla="*/ 2234020 w 3135234"/>
                <a:gd name="connsiteY23" fmla="*/ 166365 h 3131460"/>
                <a:gd name="connsiteX24" fmla="*/ 2253984 w 3135234"/>
                <a:gd name="connsiteY24" fmla="*/ 188230 h 3131460"/>
                <a:gd name="connsiteX25" fmla="*/ 2272047 w 3135234"/>
                <a:gd name="connsiteY25" fmla="*/ 211045 h 3131460"/>
                <a:gd name="connsiteX26" fmla="*/ 2290109 w 3135234"/>
                <a:gd name="connsiteY26" fmla="*/ 234812 h 3131460"/>
                <a:gd name="connsiteX27" fmla="*/ 2308171 w 3135234"/>
                <a:gd name="connsiteY27" fmla="*/ 258578 h 3131460"/>
                <a:gd name="connsiteX28" fmla="*/ 2326233 w 3135234"/>
                <a:gd name="connsiteY28" fmla="*/ 281394 h 3131460"/>
                <a:gd name="connsiteX29" fmla="*/ 2345247 w 3135234"/>
                <a:gd name="connsiteY29" fmla="*/ 303259 h 3131460"/>
                <a:gd name="connsiteX30" fmla="*/ 2367111 w 3135234"/>
                <a:gd name="connsiteY30" fmla="*/ 322273 h 3131460"/>
                <a:gd name="connsiteX31" fmla="*/ 2388026 w 3135234"/>
                <a:gd name="connsiteY31" fmla="*/ 339385 h 3131460"/>
                <a:gd name="connsiteX32" fmla="*/ 2411792 w 3135234"/>
                <a:gd name="connsiteY32" fmla="*/ 352693 h 3131460"/>
                <a:gd name="connsiteX33" fmla="*/ 2437459 w 3135234"/>
                <a:gd name="connsiteY33" fmla="*/ 364101 h 3131460"/>
                <a:gd name="connsiteX34" fmla="*/ 2465028 w 3135234"/>
                <a:gd name="connsiteY34" fmla="*/ 373607 h 3131460"/>
                <a:gd name="connsiteX35" fmla="*/ 2493546 w 3135234"/>
                <a:gd name="connsiteY35" fmla="*/ 382163 h 3131460"/>
                <a:gd name="connsiteX36" fmla="*/ 2522066 w 3135234"/>
                <a:gd name="connsiteY36" fmla="*/ 389769 h 3131460"/>
                <a:gd name="connsiteX37" fmla="*/ 2551537 w 3135234"/>
                <a:gd name="connsiteY37" fmla="*/ 397374 h 3131460"/>
                <a:gd name="connsiteX38" fmla="*/ 2579105 w 3135234"/>
                <a:gd name="connsiteY38" fmla="*/ 405930 h 3131460"/>
                <a:gd name="connsiteX39" fmla="*/ 2606674 w 3135234"/>
                <a:gd name="connsiteY39" fmla="*/ 415437 h 3131460"/>
                <a:gd name="connsiteX40" fmla="*/ 2632341 w 3135234"/>
                <a:gd name="connsiteY40" fmla="*/ 426845 h 3131460"/>
                <a:gd name="connsiteX41" fmla="*/ 2655157 w 3135234"/>
                <a:gd name="connsiteY41" fmla="*/ 441104 h 3131460"/>
                <a:gd name="connsiteX42" fmla="*/ 2676072 w 3135234"/>
                <a:gd name="connsiteY42" fmla="*/ 458216 h 3131460"/>
                <a:gd name="connsiteX43" fmla="*/ 2693183 w 3135234"/>
                <a:gd name="connsiteY43" fmla="*/ 479131 h 3131460"/>
                <a:gd name="connsiteX44" fmla="*/ 2707443 w 3135234"/>
                <a:gd name="connsiteY44" fmla="*/ 501946 h 3131460"/>
                <a:gd name="connsiteX45" fmla="*/ 2718850 w 3135234"/>
                <a:gd name="connsiteY45" fmla="*/ 527613 h 3131460"/>
                <a:gd name="connsiteX46" fmla="*/ 2728356 w 3135234"/>
                <a:gd name="connsiteY46" fmla="*/ 555183 h 3131460"/>
                <a:gd name="connsiteX47" fmla="*/ 2736912 w 3135234"/>
                <a:gd name="connsiteY47" fmla="*/ 582752 h 3131460"/>
                <a:gd name="connsiteX48" fmla="*/ 2744518 w 3135234"/>
                <a:gd name="connsiteY48" fmla="*/ 612222 h 3131460"/>
                <a:gd name="connsiteX49" fmla="*/ 2752123 w 3135234"/>
                <a:gd name="connsiteY49" fmla="*/ 640741 h 3131460"/>
                <a:gd name="connsiteX50" fmla="*/ 2760679 w 3135234"/>
                <a:gd name="connsiteY50" fmla="*/ 669262 h 3131460"/>
                <a:gd name="connsiteX51" fmla="*/ 2770185 w 3135234"/>
                <a:gd name="connsiteY51" fmla="*/ 696831 h 3131460"/>
                <a:gd name="connsiteX52" fmla="*/ 2781592 w 3135234"/>
                <a:gd name="connsiteY52" fmla="*/ 722499 h 3131460"/>
                <a:gd name="connsiteX53" fmla="*/ 2794903 w 3135234"/>
                <a:gd name="connsiteY53" fmla="*/ 746265 h 3131460"/>
                <a:gd name="connsiteX54" fmla="*/ 2812014 w 3135234"/>
                <a:gd name="connsiteY54" fmla="*/ 767180 h 3131460"/>
                <a:gd name="connsiteX55" fmla="*/ 2831027 w 3135234"/>
                <a:gd name="connsiteY55" fmla="*/ 789045 h 3131460"/>
                <a:gd name="connsiteX56" fmla="*/ 2852891 w 3135234"/>
                <a:gd name="connsiteY56" fmla="*/ 808058 h 3131460"/>
                <a:gd name="connsiteX57" fmla="*/ 2875708 w 3135234"/>
                <a:gd name="connsiteY57" fmla="*/ 826120 h 3131460"/>
                <a:gd name="connsiteX58" fmla="*/ 2900424 w 3135234"/>
                <a:gd name="connsiteY58" fmla="*/ 844182 h 3131460"/>
                <a:gd name="connsiteX59" fmla="*/ 2924190 w 3135234"/>
                <a:gd name="connsiteY59" fmla="*/ 862244 h 3131460"/>
                <a:gd name="connsiteX60" fmla="*/ 2947006 w 3135234"/>
                <a:gd name="connsiteY60" fmla="*/ 880308 h 3131460"/>
                <a:gd name="connsiteX61" fmla="*/ 2968870 w 3135234"/>
                <a:gd name="connsiteY61" fmla="*/ 900271 h 3131460"/>
                <a:gd name="connsiteX62" fmla="*/ 2987883 w 3135234"/>
                <a:gd name="connsiteY62" fmla="*/ 920235 h 3131460"/>
                <a:gd name="connsiteX63" fmla="*/ 3004045 w 3135234"/>
                <a:gd name="connsiteY63" fmla="*/ 943051 h 3131460"/>
                <a:gd name="connsiteX64" fmla="*/ 3016403 w 3135234"/>
                <a:gd name="connsiteY64" fmla="*/ 966817 h 3131460"/>
                <a:gd name="connsiteX65" fmla="*/ 3024959 w 3135234"/>
                <a:gd name="connsiteY65" fmla="*/ 995337 h 3131460"/>
                <a:gd name="connsiteX66" fmla="*/ 3028761 w 3135234"/>
                <a:gd name="connsiteY66" fmla="*/ 1024807 h 3131460"/>
                <a:gd name="connsiteX67" fmla="*/ 3029713 w 3135234"/>
                <a:gd name="connsiteY67" fmla="*/ 1055228 h 3131460"/>
                <a:gd name="connsiteX68" fmla="*/ 3026860 w 3135234"/>
                <a:gd name="connsiteY68" fmla="*/ 1087550 h 3131460"/>
                <a:gd name="connsiteX69" fmla="*/ 3023057 w 3135234"/>
                <a:gd name="connsiteY69" fmla="*/ 1119872 h 3131460"/>
                <a:gd name="connsiteX70" fmla="*/ 3018304 w 3135234"/>
                <a:gd name="connsiteY70" fmla="*/ 1152195 h 3131460"/>
                <a:gd name="connsiteX71" fmla="*/ 3014501 w 3135234"/>
                <a:gd name="connsiteY71" fmla="*/ 1184517 h 3131460"/>
                <a:gd name="connsiteX72" fmla="*/ 3012601 w 3135234"/>
                <a:gd name="connsiteY72" fmla="*/ 1216840 h 3131460"/>
                <a:gd name="connsiteX73" fmla="*/ 3012601 w 3135234"/>
                <a:gd name="connsiteY73" fmla="*/ 1248211 h 3131460"/>
                <a:gd name="connsiteX74" fmla="*/ 3016403 w 3135234"/>
                <a:gd name="connsiteY74" fmla="*/ 1277681 h 3131460"/>
                <a:gd name="connsiteX75" fmla="*/ 3024008 w 3135234"/>
                <a:gd name="connsiteY75" fmla="*/ 1307152 h 3131460"/>
                <a:gd name="connsiteX76" fmla="*/ 3035416 w 3135234"/>
                <a:gd name="connsiteY76" fmla="*/ 1334721 h 3131460"/>
                <a:gd name="connsiteX77" fmla="*/ 3050627 w 3135234"/>
                <a:gd name="connsiteY77" fmla="*/ 1363240 h 3131460"/>
                <a:gd name="connsiteX78" fmla="*/ 3065837 w 3135234"/>
                <a:gd name="connsiteY78" fmla="*/ 1391761 h 3131460"/>
                <a:gd name="connsiteX79" fmla="*/ 3082949 w 3135234"/>
                <a:gd name="connsiteY79" fmla="*/ 1420280 h 3131460"/>
                <a:gd name="connsiteX80" fmla="*/ 3099109 w 3135234"/>
                <a:gd name="connsiteY80" fmla="*/ 1447849 h 3131460"/>
                <a:gd name="connsiteX81" fmla="*/ 3113369 w 3135234"/>
                <a:gd name="connsiteY81" fmla="*/ 1477319 h 3131460"/>
                <a:gd name="connsiteX82" fmla="*/ 3124776 w 3135234"/>
                <a:gd name="connsiteY82" fmla="*/ 1505839 h 3131460"/>
                <a:gd name="connsiteX83" fmla="*/ 3132382 w 3135234"/>
                <a:gd name="connsiteY83" fmla="*/ 1535310 h 3131460"/>
                <a:gd name="connsiteX84" fmla="*/ 3135234 w 3135234"/>
                <a:gd name="connsiteY84" fmla="*/ 1565730 h 3131460"/>
                <a:gd name="connsiteX85" fmla="*/ 3132382 w 3135234"/>
                <a:gd name="connsiteY85" fmla="*/ 1596151 h 3131460"/>
                <a:gd name="connsiteX86" fmla="*/ 3124776 w 3135234"/>
                <a:gd name="connsiteY86" fmla="*/ 1625621 h 3131460"/>
                <a:gd name="connsiteX87" fmla="*/ 3113369 w 3135234"/>
                <a:gd name="connsiteY87" fmla="*/ 1654141 h 3131460"/>
                <a:gd name="connsiteX88" fmla="*/ 3099109 w 3135234"/>
                <a:gd name="connsiteY88" fmla="*/ 1683611 h 3131460"/>
                <a:gd name="connsiteX89" fmla="*/ 3082949 w 3135234"/>
                <a:gd name="connsiteY89" fmla="*/ 1711181 h 3131460"/>
                <a:gd name="connsiteX90" fmla="*/ 3065837 w 3135234"/>
                <a:gd name="connsiteY90" fmla="*/ 1739701 h 3131460"/>
                <a:gd name="connsiteX91" fmla="*/ 3050627 w 3135234"/>
                <a:gd name="connsiteY91" fmla="*/ 1768220 h 3131460"/>
                <a:gd name="connsiteX92" fmla="*/ 3035416 w 3135234"/>
                <a:gd name="connsiteY92" fmla="*/ 1796739 h 3131460"/>
                <a:gd name="connsiteX93" fmla="*/ 3024008 w 3135234"/>
                <a:gd name="connsiteY93" fmla="*/ 1824309 h 3131460"/>
                <a:gd name="connsiteX94" fmla="*/ 3016403 w 3135234"/>
                <a:gd name="connsiteY94" fmla="*/ 1853779 h 3131460"/>
                <a:gd name="connsiteX95" fmla="*/ 3012601 w 3135234"/>
                <a:gd name="connsiteY95" fmla="*/ 1883249 h 3131460"/>
                <a:gd name="connsiteX96" fmla="*/ 3012601 w 3135234"/>
                <a:gd name="connsiteY96" fmla="*/ 1914621 h 3131460"/>
                <a:gd name="connsiteX97" fmla="*/ 3014501 w 3135234"/>
                <a:gd name="connsiteY97" fmla="*/ 1946943 h 3131460"/>
                <a:gd name="connsiteX98" fmla="*/ 3018304 w 3135234"/>
                <a:gd name="connsiteY98" fmla="*/ 1979265 h 3131460"/>
                <a:gd name="connsiteX99" fmla="*/ 3023057 w 3135234"/>
                <a:gd name="connsiteY99" fmla="*/ 2011588 h 3131460"/>
                <a:gd name="connsiteX100" fmla="*/ 3026860 w 3135234"/>
                <a:gd name="connsiteY100" fmla="*/ 2043910 h 3131460"/>
                <a:gd name="connsiteX101" fmla="*/ 3029713 w 3135234"/>
                <a:gd name="connsiteY101" fmla="*/ 2076232 h 3131460"/>
                <a:gd name="connsiteX102" fmla="*/ 3028761 w 3135234"/>
                <a:gd name="connsiteY102" fmla="*/ 2106654 h 3131460"/>
                <a:gd name="connsiteX103" fmla="*/ 3024959 w 3135234"/>
                <a:gd name="connsiteY103" fmla="*/ 2136125 h 3131460"/>
                <a:gd name="connsiteX104" fmla="*/ 3016403 w 3135234"/>
                <a:gd name="connsiteY104" fmla="*/ 2164644 h 3131460"/>
                <a:gd name="connsiteX105" fmla="*/ 3004045 w 3135234"/>
                <a:gd name="connsiteY105" fmla="*/ 2188410 h 3131460"/>
                <a:gd name="connsiteX106" fmla="*/ 2987883 w 3135234"/>
                <a:gd name="connsiteY106" fmla="*/ 2211226 h 3131460"/>
                <a:gd name="connsiteX107" fmla="*/ 2968870 w 3135234"/>
                <a:gd name="connsiteY107" fmla="*/ 2231189 h 3131460"/>
                <a:gd name="connsiteX108" fmla="*/ 2947006 w 3135234"/>
                <a:gd name="connsiteY108" fmla="*/ 2251152 h 3131460"/>
                <a:gd name="connsiteX109" fmla="*/ 2924190 w 3135234"/>
                <a:gd name="connsiteY109" fmla="*/ 2269216 h 3131460"/>
                <a:gd name="connsiteX110" fmla="*/ 2900424 w 3135234"/>
                <a:gd name="connsiteY110" fmla="*/ 2287278 h 3131460"/>
                <a:gd name="connsiteX111" fmla="*/ 2875708 w 3135234"/>
                <a:gd name="connsiteY111" fmla="*/ 2305340 h 3131460"/>
                <a:gd name="connsiteX112" fmla="*/ 2852891 w 3135234"/>
                <a:gd name="connsiteY112" fmla="*/ 2323403 h 3131460"/>
                <a:gd name="connsiteX113" fmla="*/ 2831027 w 3135234"/>
                <a:gd name="connsiteY113" fmla="*/ 2342416 h 3131460"/>
                <a:gd name="connsiteX114" fmla="*/ 2812014 w 3135234"/>
                <a:gd name="connsiteY114" fmla="*/ 2364281 h 3131460"/>
                <a:gd name="connsiteX115" fmla="*/ 2794903 w 3135234"/>
                <a:gd name="connsiteY115" fmla="*/ 2385195 h 3131460"/>
                <a:gd name="connsiteX116" fmla="*/ 2781592 w 3135234"/>
                <a:gd name="connsiteY116" fmla="*/ 2408961 h 3131460"/>
                <a:gd name="connsiteX117" fmla="*/ 2770185 w 3135234"/>
                <a:gd name="connsiteY117" fmla="*/ 2434629 h 3131460"/>
                <a:gd name="connsiteX118" fmla="*/ 2760679 w 3135234"/>
                <a:gd name="connsiteY118" fmla="*/ 2462199 h 3131460"/>
                <a:gd name="connsiteX119" fmla="*/ 2752123 w 3135234"/>
                <a:gd name="connsiteY119" fmla="*/ 2490719 h 3131460"/>
                <a:gd name="connsiteX120" fmla="*/ 2744518 w 3135234"/>
                <a:gd name="connsiteY120" fmla="*/ 2519238 h 3131460"/>
                <a:gd name="connsiteX121" fmla="*/ 2736912 w 3135234"/>
                <a:gd name="connsiteY121" fmla="*/ 2548709 h 3131460"/>
                <a:gd name="connsiteX122" fmla="*/ 2728356 w 3135234"/>
                <a:gd name="connsiteY122" fmla="*/ 2576277 h 3131460"/>
                <a:gd name="connsiteX123" fmla="*/ 2718850 w 3135234"/>
                <a:gd name="connsiteY123" fmla="*/ 2603846 h 3131460"/>
                <a:gd name="connsiteX124" fmla="*/ 2707443 w 3135234"/>
                <a:gd name="connsiteY124" fmla="*/ 2629514 h 3131460"/>
                <a:gd name="connsiteX125" fmla="*/ 2693183 w 3135234"/>
                <a:gd name="connsiteY125" fmla="*/ 2652330 h 3131460"/>
                <a:gd name="connsiteX126" fmla="*/ 2676072 w 3135234"/>
                <a:gd name="connsiteY126" fmla="*/ 2673244 h 3131460"/>
                <a:gd name="connsiteX127" fmla="*/ 2655157 w 3135234"/>
                <a:gd name="connsiteY127" fmla="*/ 2690356 h 3131460"/>
                <a:gd name="connsiteX128" fmla="*/ 2632341 w 3135234"/>
                <a:gd name="connsiteY128" fmla="*/ 2704615 h 3131460"/>
                <a:gd name="connsiteX129" fmla="*/ 2606674 w 3135234"/>
                <a:gd name="connsiteY129" fmla="*/ 2716024 h 3131460"/>
                <a:gd name="connsiteX130" fmla="*/ 2579105 w 3135234"/>
                <a:gd name="connsiteY130" fmla="*/ 2725530 h 3131460"/>
                <a:gd name="connsiteX131" fmla="*/ 2551537 w 3135234"/>
                <a:gd name="connsiteY131" fmla="*/ 2734086 h 3131460"/>
                <a:gd name="connsiteX132" fmla="*/ 2522066 w 3135234"/>
                <a:gd name="connsiteY132" fmla="*/ 2741692 h 3131460"/>
                <a:gd name="connsiteX133" fmla="*/ 2493546 w 3135234"/>
                <a:gd name="connsiteY133" fmla="*/ 2749297 h 3131460"/>
                <a:gd name="connsiteX134" fmla="*/ 2465028 w 3135234"/>
                <a:gd name="connsiteY134" fmla="*/ 2757853 h 3131460"/>
                <a:gd name="connsiteX135" fmla="*/ 2437459 w 3135234"/>
                <a:gd name="connsiteY135" fmla="*/ 2767359 h 3131460"/>
                <a:gd name="connsiteX136" fmla="*/ 2411792 w 3135234"/>
                <a:gd name="connsiteY136" fmla="*/ 2778768 h 3131460"/>
                <a:gd name="connsiteX137" fmla="*/ 2388026 w 3135234"/>
                <a:gd name="connsiteY137" fmla="*/ 2792076 h 3131460"/>
                <a:gd name="connsiteX138" fmla="*/ 2367111 w 3135234"/>
                <a:gd name="connsiteY138" fmla="*/ 2809188 h 3131460"/>
                <a:gd name="connsiteX139" fmla="*/ 2345247 w 3135234"/>
                <a:gd name="connsiteY139" fmla="*/ 2828201 h 3131460"/>
                <a:gd name="connsiteX140" fmla="*/ 2326233 w 3135234"/>
                <a:gd name="connsiteY140" fmla="*/ 2850066 h 3131460"/>
                <a:gd name="connsiteX141" fmla="*/ 2308171 w 3135234"/>
                <a:gd name="connsiteY141" fmla="*/ 2872882 h 3131460"/>
                <a:gd name="connsiteX142" fmla="*/ 2290109 w 3135234"/>
                <a:gd name="connsiteY142" fmla="*/ 2896648 h 3131460"/>
                <a:gd name="connsiteX143" fmla="*/ 2272047 w 3135234"/>
                <a:gd name="connsiteY143" fmla="*/ 2920415 h 3131460"/>
                <a:gd name="connsiteX144" fmla="*/ 2253984 w 3135234"/>
                <a:gd name="connsiteY144" fmla="*/ 2943230 h 3131460"/>
                <a:gd name="connsiteX145" fmla="*/ 2234020 w 3135234"/>
                <a:gd name="connsiteY145" fmla="*/ 2965095 h 3131460"/>
                <a:gd name="connsiteX146" fmla="*/ 2214056 w 3135234"/>
                <a:gd name="connsiteY146" fmla="*/ 2984108 h 3131460"/>
                <a:gd name="connsiteX147" fmla="*/ 2191242 w 3135234"/>
                <a:gd name="connsiteY147" fmla="*/ 3000270 h 3131460"/>
                <a:gd name="connsiteX148" fmla="*/ 2167475 w 3135234"/>
                <a:gd name="connsiteY148" fmla="*/ 3012628 h 3131460"/>
                <a:gd name="connsiteX149" fmla="*/ 2138955 w 3135234"/>
                <a:gd name="connsiteY149" fmla="*/ 3021184 h 3131460"/>
                <a:gd name="connsiteX150" fmla="*/ 2109485 w 3135234"/>
                <a:gd name="connsiteY150" fmla="*/ 3024987 h 3131460"/>
                <a:gd name="connsiteX151" fmla="*/ 2079066 w 3135234"/>
                <a:gd name="connsiteY151" fmla="*/ 3025938 h 3131460"/>
                <a:gd name="connsiteX152" fmla="*/ 2046743 w 3135234"/>
                <a:gd name="connsiteY152" fmla="*/ 3023085 h 3131460"/>
                <a:gd name="connsiteX153" fmla="*/ 2014421 w 3135234"/>
                <a:gd name="connsiteY153" fmla="*/ 3019283 h 3131460"/>
                <a:gd name="connsiteX154" fmla="*/ 1982099 w 3135234"/>
                <a:gd name="connsiteY154" fmla="*/ 3014529 h 3131460"/>
                <a:gd name="connsiteX155" fmla="*/ 1949777 w 3135234"/>
                <a:gd name="connsiteY155" fmla="*/ 3010728 h 3131460"/>
                <a:gd name="connsiteX156" fmla="*/ 1917455 w 3135234"/>
                <a:gd name="connsiteY156" fmla="*/ 3008826 h 3131460"/>
                <a:gd name="connsiteX157" fmla="*/ 1886083 w 3135234"/>
                <a:gd name="connsiteY157" fmla="*/ 3008826 h 3131460"/>
                <a:gd name="connsiteX158" fmla="*/ 1856614 w 3135234"/>
                <a:gd name="connsiteY158" fmla="*/ 3012628 h 3131460"/>
                <a:gd name="connsiteX159" fmla="*/ 1826193 w 3135234"/>
                <a:gd name="connsiteY159" fmla="*/ 3020234 h 3131460"/>
                <a:gd name="connsiteX160" fmla="*/ 1798624 w 3135234"/>
                <a:gd name="connsiteY160" fmla="*/ 3031641 h 3131460"/>
                <a:gd name="connsiteX161" fmla="*/ 1770105 w 3135234"/>
                <a:gd name="connsiteY161" fmla="*/ 3046852 h 3131460"/>
                <a:gd name="connsiteX162" fmla="*/ 1741586 w 3135234"/>
                <a:gd name="connsiteY162" fmla="*/ 3062063 h 3131460"/>
                <a:gd name="connsiteX163" fmla="*/ 1713066 w 3135234"/>
                <a:gd name="connsiteY163" fmla="*/ 3079174 h 3131460"/>
                <a:gd name="connsiteX164" fmla="*/ 1685497 w 3135234"/>
                <a:gd name="connsiteY164" fmla="*/ 3095335 h 3131460"/>
                <a:gd name="connsiteX165" fmla="*/ 1656028 w 3135234"/>
                <a:gd name="connsiteY165" fmla="*/ 3109595 h 3131460"/>
                <a:gd name="connsiteX166" fmla="*/ 1627508 w 3135234"/>
                <a:gd name="connsiteY166" fmla="*/ 3121003 h 3131460"/>
                <a:gd name="connsiteX167" fmla="*/ 1598037 w 3135234"/>
                <a:gd name="connsiteY167" fmla="*/ 3128609 h 3131460"/>
                <a:gd name="connsiteX168" fmla="*/ 1567618 w 3135234"/>
                <a:gd name="connsiteY168" fmla="*/ 3131460 h 3131460"/>
                <a:gd name="connsiteX169" fmla="*/ 1537197 w 3135234"/>
                <a:gd name="connsiteY169" fmla="*/ 3128609 h 3131460"/>
                <a:gd name="connsiteX170" fmla="*/ 1507727 w 3135234"/>
                <a:gd name="connsiteY170" fmla="*/ 3121003 h 3131460"/>
                <a:gd name="connsiteX171" fmla="*/ 1479208 w 3135234"/>
                <a:gd name="connsiteY171" fmla="*/ 3109595 h 3131460"/>
                <a:gd name="connsiteX172" fmla="*/ 1449738 w 3135234"/>
                <a:gd name="connsiteY172" fmla="*/ 3095335 h 3131460"/>
                <a:gd name="connsiteX173" fmla="*/ 1422168 w 3135234"/>
                <a:gd name="connsiteY173" fmla="*/ 3079174 h 3131460"/>
                <a:gd name="connsiteX174" fmla="*/ 1393649 w 3135234"/>
                <a:gd name="connsiteY174" fmla="*/ 3062063 h 3131460"/>
                <a:gd name="connsiteX175" fmla="*/ 1365129 w 3135234"/>
                <a:gd name="connsiteY175" fmla="*/ 3046852 h 3131460"/>
                <a:gd name="connsiteX176" fmla="*/ 1336610 w 3135234"/>
                <a:gd name="connsiteY176" fmla="*/ 3031641 h 3131460"/>
                <a:gd name="connsiteX177" fmla="*/ 1308092 w 3135234"/>
                <a:gd name="connsiteY177" fmla="*/ 3020234 h 3131460"/>
                <a:gd name="connsiteX178" fmla="*/ 1278621 w 3135234"/>
                <a:gd name="connsiteY178" fmla="*/ 3012628 h 3131460"/>
                <a:gd name="connsiteX179" fmla="*/ 1249151 w 3135234"/>
                <a:gd name="connsiteY179" fmla="*/ 3008826 h 3131460"/>
                <a:gd name="connsiteX180" fmla="*/ 1217779 w 3135234"/>
                <a:gd name="connsiteY180" fmla="*/ 3008826 h 3131460"/>
                <a:gd name="connsiteX181" fmla="*/ 1185457 w 3135234"/>
                <a:gd name="connsiteY181" fmla="*/ 3010728 h 3131460"/>
                <a:gd name="connsiteX182" fmla="*/ 1153136 w 3135234"/>
                <a:gd name="connsiteY182" fmla="*/ 3014529 h 3131460"/>
                <a:gd name="connsiteX183" fmla="*/ 1120813 w 3135234"/>
                <a:gd name="connsiteY183" fmla="*/ 3019283 h 3131460"/>
                <a:gd name="connsiteX184" fmla="*/ 1088490 w 3135234"/>
                <a:gd name="connsiteY184" fmla="*/ 3023085 h 3131460"/>
                <a:gd name="connsiteX185" fmla="*/ 1056169 w 3135234"/>
                <a:gd name="connsiteY185" fmla="*/ 3025938 h 3131460"/>
                <a:gd name="connsiteX186" fmla="*/ 1025749 w 3135234"/>
                <a:gd name="connsiteY186" fmla="*/ 3024987 h 3131460"/>
                <a:gd name="connsiteX187" fmla="*/ 996279 w 3135234"/>
                <a:gd name="connsiteY187" fmla="*/ 3021184 h 3131460"/>
                <a:gd name="connsiteX188" fmla="*/ 967759 w 3135234"/>
                <a:gd name="connsiteY188" fmla="*/ 3012628 h 3131460"/>
                <a:gd name="connsiteX189" fmla="*/ 943993 w 3135234"/>
                <a:gd name="connsiteY189" fmla="*/ 3000270 h 3131460"/>
                <a:gd name="connsiteX190" fmla="*/ 921177 w 3135234"/>
                <a:gd name="connsiteY190" fmla="*/ 2984108 h 3131460"/>
                <a:gd name="connsiteX191" fmla="*/ 901214 w 3135234"/>
                <a:gd name="connsiteY191" fmla="*/ 2965095 h 3131460"/>
                <a:gd name="connsiteX192" fmla="*/ 881250 w 3135234"/>
                <a:gd name="connsiteY192" fmla="*/ 2943230 h 3131460"/>
                <a:gd name="connsiteX193" fmla="*/ 863188 w 3135234"/>
                <a:gd name="connsiteY193" fmla="*/ 2920415 h 3131460"/>
                <a:gd name="connsiteX194" fmla="*/ 845126 w 3135234"/>
                <a:gd name="connsiteY194" fmla="*/ 2896648 h 3131460"/>
                <a:gd name="connsiteX195" fmla="*/ 827064 w 3135234"/>
                <a:gd name="connsiteY195" fmla="*/ 2872882 h 3131460"/>
                <a:gd name="connsiteX196" fmla="*/ 809001 w 3135234"/>
                <a:gd name="connsiteY196" fmla="*/ 2850066 h 3131460"/>
                <a:gd name="connsiteX197" fmla="*/ 789988 w 3135234"/>
                <a:gd name="connsiteY197" fmla="*/ 2828201 h 3131460"/>
                <a:gd name="connsiteX198" fmla="*/ 768123 w 3135234"/>
                <a:gd name="connsiteY198" fmla="*/ 2809188 h 3131460"/>
                <a:gd name="connsiteX199" fmla="*/ 747208 w 3135234"/>
                <a:gd name="connsiteY199" fmla="*/ 2792076 h 3131460"/>
                <a:gd name="connsiteX200" fmla="*/ 723443 w 3135234"/>
                <a:gd name="connsiteY200" fmla="*/ 2778768 h 3131460"/>
                <a:gd name="connsiteX201" fmla="*/ 697775 w 3135234"/>
                <a:gd name="connsiteY201" fmla="*/ 2767359 h 3131460"/>
                <a:gd name="connsiteX202" fmla="*/ 670207 w 3135234"/>
                <a:gd name="connsiteY202" fmla="*/ 2757853 h 3131460"/>
                <a:gd name="connsiteX203" fmla="*/ 641687 w 3135234"/>
                <a:gd name="connsiteY203" fmla="*/ 2749297 h 3131460"/>
                <a:gd name="connsiteX204" fmla="*/ 613168 w 3135234"/>
                <a:gd name="connsiteY204" fmla="*/ 2741692 h 3131460"/>
                <a:gd name="connsiteX205" fmla="*/ 583698 w 3135234"/>
                <a:gd name="connsiteY205" fmla="*/ 2734086 h 3131460"/>
                <a:gd name="connsiteX206" fmla="*/ 556129 w 3135234"/>
                <a:gd name="connsiteY206" fmla="*/ 2725530 h 3131460"/>
                <a:gd name="connsiteX207" fmla="*/ 528560 w 3135234"/>
                <a:gd name="connsiteY207" fmla="*/ 2716024 h 3131460"/>
                <a:gd name="connsiteX208" fmla="*/ 502893 w 3135234"/>
                <a:gd name="connsiteY208" fmla="*/ 2704615 h 3131460"/>
                <a:gd name="connsiteX209" fmla="*/ 480077 w 3135234"/>
                <a:gd name="connsiteY209" fmla="*/ 2690356 h 3131460"/>
                <a:gd name="connsiteX210" fmla="*/ 459162 w 3135234"/>
                <a:gd name="connsiteY210" fmla="*/ 2673244 h 3131460"/>
                <a:gd name="connsiteX211" fmla="*/ 442052 w 3135234"/>
                <a:gd name="connsiteY211" fmla="*/ 2652330 h 3131460"/>
                <a:gd name="connsiteX212" fmla="*/ 427792 w 3135234"/>
                <a:gd name="connsiteY212" fmla="*/ 2629514 h 3131460"/>
                <a:gd name="connsiteX213" fmla="*/ 416384 w 3135234"/>
                <a:gd name="connsiteY213" fmla="*/ 2603846 h 3131460"/>
                <a:gd name="connsiteX214" fmla="*/ 406878 w 3135234"/>
                <a:gd name="connsiteY214" fmla="*/ 2576277 h 3131460"/>
                <a:gd name="connsiteX215" fmla="*/ 398322 w 3135234"/>
                <a:gd name="connsiteY215" fmla="*/ 2548709 h 3131460"/>
                <a:gd name="connsiteX216" fmla="*/ 390717 w 3135234"/>
                <a:gd name="connsiteY216" fmla="*/ 2519238 h 3131460"/>
                <a:gd name="connsiteX217" fmla="*/ 383111 w 3135234"/>
                <a:gd name="connsiteY217" fmla="*/ 2490719 h 3131460"/>
                <a:gd name="connsiteX218" fmla="*/ 374555 w 3135234"/>
                <a:gd name="connsiteY218" fmla="*/ 2462199 h 3131460"/>
                <a:gd name="connsiteX219" fmla="*/ 365049 w 3135234"/>
                <a:gd name="connsiteY219" fmla="*/ 2434629 h 3131460"/>
                <a:gd name="connsiteX220" fmla="*/ 353641 w 3135234"/>
                <a:gd name="connsiteY220" fmla="*/ 2408961 h 3131460"/>
                <a:gd name="connsiteX221" fmla="*/ 340332 w 3135234"/>
                <a:gd name="connsiteY221" fmla="*/ 2385195 h 3131460"/>
                <a:gd name="connsiteX222" fmla="*/ 323221 w 3135234"/>
                <a:gd name="connsiteY222" fmla="*/ 2364281 h 3131460"/>
                <a:gd name="connsiteX223" fmla="*/ 304208 w 3135234"/>
                <a:gd name="connsiteY223" fmla="*/ 2342416 h 3131460"/>
                <a:gd name="connsiteX224" fmla="*/ 282343 w 3135234"/>
                <a:gd name="connsiteY224" fmla="*/ 2323403 h 3131460"/>
                <a:gd name="connsiteX225" fmla="*/ 258576 w 3135234"/>
                <a:gd name="connsiteY225" fmla="*/ 2305340 h 3131460"/>
                <a:gd name="connsiteX226" fmla="*/ 234810 w 3135234"/>
                <a:gd name="connsiteY226" fmla="*/ 2287278 h 3131460"/>
                <a:gd name="connsiteX227" fmla="*/ 211045 w 3135234"/>
                <a:gd name="connsiteY227" fmla="*/ 2269216 h 3131460"/>
                <a:gd name="connsiteX228" fmla="*/ 188228 w 3135234"/>
                <a:gd name="connsiteY228" fmla="*/ 2251152 h 3131460"/>
                <a:gd name="connsiteX229" fmla="*/ 166363 w 3135234"/>
                <a:gd name="connsiteY229" fmla="*/ 2231189 h 3131460"/>
                <a:gd name="connsiteX230" fmla="*/ 147351 w 3135234"/>
                <a:gd name="connsiteY230" fmla="*/ 2211226 h 3131460"/>
                <a:gd name="connsiteX231" fmla="*/ 131190 w 3135234"/>
                <a:gd name="connsiteY231" fmla="*/ 2188410 h 3131460"/>
                <a:gd name="connsiteX232" fmla="*/ 118832 w 3135234"/>
                <a:gd name="connsiteY232" fmla="*/ 2164644 h 3131460"/>
                <a:gd name="connsiteX233" fmla="*/ 110276 w 3135234"/>
                <a:gd name="connsiteY233" fmla="*/ 2136125 h 3131460"/>
                <a:gd name="connsiteX234" fmla="*/ 106473 w 3135234"/>
                <a:gd name="connsiteY234" fmla="*/ 2106654 h 3131460"/>
                <a:gd name="connsiteX235" fmla="*/ 105522 w 3135234"/>
                <a:gd name="connsiteY235" fmla="*/ 2076232 h 3131460"/>
                <a:gd name="connsiteX236" fmla="*/ 108374 w 3135234"/>
                <a:gd name="connsiteY236" fmla="*/ 2043910 h 3131460"/>
                <a:gd name="connsiteX237" fmla="*/ 112177 w 3135234"/>
                <a:gd name="connsiteY237" fmla="*/ 2011588 h 3131460"/>
                <a:gd name="connsiteX238" fmla="*/ 116930 w 3135234"/>
                <a:gd name="connsiteY238" fmla="*/ 1979265 h 3131460"/>
                <a:gd name="connsiteX239" fmla="*/ 120733 w 3135234"/>
                <a:gd name="connsiteY239" fmla="*/ 1946943 h 3131460"/>
                <a:gd name="connsiteX240" fmla="*/ 122635 w 3135234"/>
                <a:gd name="connsiteY240" fmla="*/ 1914621 h 3131460"/>
                <a:gd name="connsiteX241" fmla="*/ 122635 w 3135234"/>
                <a:gd name="connsiteY241" fmla="*/ 1883249 h 3131460"/>
                <a:gd name="connsiteX242" fmla="*/ 118832 w 3135234"/>
                <a:gd name="connsiteY242" fmla="*/ 1853779 h 3131460"/>
                <a:gd name="connsiteX243" fmla="*/ 111226 w 3135234"/>
                <a:gd name="connsiteY243" fmla="*/ 1824309 h 3131460"/>
                <a:gd name="connsiteX244" fmla="*/ 99818 w 3135234"/>
                <a:gd name="connsiteY244" fmla="*/ 1796739 h 3131460"/>
                <a:gd name="connsiteX245" fmla="*/ 85559 w 3135234"/>
                <a:gd name="connsiteY245" fmla="*/ 1768220 h 3131460"/>
                <a:gd name="connsiteX246" fmla="*/ 69398 w 3135234"/>
                <a:gd name="connsiteY246" fmla="*/ 1739701 h 3131460"/>
                <a:gd name="connsiteX247" fmla="*/ 52287 w 3135234"/>
                <a:gd name="connsiteY247" fmla="*/ 1711181 h 3131460"/>
                <a:gd name="connsiteX248" fmla="*/ 36126 w 3135234"/>
                <a:gd name="connsiteY248" fmla="*/ 1683611 h 3131460"/>
                <a:gd name="connsiteX249" fmla="*/ 21865 w 3135234"/>
                <a:gd name="connsiteY249" fmla="*/ 1654141 h 3131460"/>
                <a:gd name="connsiteX250" fmla="*/ 10458 w 3135234"/>
                <a:gd name="connsiteY250" fmla="*/ 1625621 h 3131460"/>
                <a:gd name="connsiteX251" fmla="*/ 2853 w 3135234"/>
                <a:gd name="connsiteY251" fmla="*/ 1596151 h 3131460"/>
                <a:gd name="connsiteX252" fmla="*/ 0 w 3135234"/>
                <a:gd name="connsiteY252" fmla="*/ 1565730 h 3131460"/>
                <a:gd name="connsiteX253" fmla="*/ 2853 w 3135234"/>
                <a:gd name="connsiteY253" fmla="*/ 1535310 h 3131460"/>
                <a:gd name="connsiteX254" fmla="*/ 10458 w 3135234"/>
                <a:gd name="connsiteY254" fmla="*/ 1505839 h 3131460"/>
                <a:gd name="connsiteX255" fmla="*/ 21865 w 3135234"/>
                <a:gd name="connsiteY255" fmla="*/ 1477319 h 3131460"/>
                <a:gd name="connsiteX256" fmla="*/ 36126 w 3135234"/>
                <a:gd name="connsiteY256" fmla="*/ 1447849 h 3131460"/>
                <a:gd name="connsiteX257" fmla="*/ 52287 w 3135234"/>
                <a:gd name="connsiteY257" fmla="*/ 1420280 h 3131460"/>
                <a:gd name="connsiteX258" fmla="*/ 69398 w 3135234"/>
                <a:gd name="connsiteY258" fmla="*/ 1391761 h 3131460"/>
                <a:gd name="connsiteX259" fmla="*/ 85559 w 3135234"/>
                <a:gd name="connsiteY259" fmla="*/ 1363240 h 3131460"/>
                <a:gd name="connsiteX260" fmla="*/ 99818 w 3135234"/>
                <a:gd name="connsiteY260" fmla="*/ 1334721 h 3131460"/>
                <a:gd name="connsiteX261" fmla="*/ 111226 w 3135234"/>
                <a:gd name="connsiteY261" fmla="*/ 1307152 h 3131460"/>
                <a:gd name="connsiteX262" fmla="*/ 118832 w 3135234"/>
                <a:gd name="connsiteY262" fmla="*/ 1277681 h 3131460"/>
                <a:gd name="connsiteX263" fmla="*/ 122635 w 3135234"/>
                <a:gd name="connsiteY263" fmla="*/ 1248211 h 3131460"/>
                <a:gd name="connsiteX264" fmla="*/ 122635 w 3135234"/>
                <a:gd name="connsiteY264" fmla="*/ 1216840 h 3131460"/>
                <a:gd name="connsiteX265" fmla="*/ 120733 w 3135234"/>
                <a:gd name="connsiteY265" fmla="*/ 1184517 h 3131460"/>
                <a:gd name="connsiteX266" fmla="*/ 116930 w 3135234"/>
                <a:gd name="connsiteY266" fmla="*/ 1152195 h 3131460"/>
                <a:gd name="connsiteX267" fmla="*/ 112177 w 3135234"/>
                <a:gd name="connsiteY267" fmla="*/ 1119872 h 3131460"/>
                <a:gd name="connsiteX268" fmla="*/ 108374 w 3135234"/>
                <a:gd name="connsiteY268" fmla="*/ 1087550 h 3131460"/>
                <a:gd name="connsiteX269" fmla="*/ 105522 w 3135234"/>
                <a:gd name="connsiteY269" fmla="*/ 1055228 h 3131460"/>
                <a:gd name="connsiteX270" fmla="*/ 106473 w 3135234"/>
                <a:gd name="connsiteY270" fmla="*/ 1024807 h 3131460"/>
                <a:gd name="connsiteX271" fmla="*/ 110276 w 3135234"/>
                <a:gd name="connsiteY271" fmla="*/ 995337 h 3131460"/>
                <a:gd name="connsiteX272" fmla="*/ 118832 w 3135234"/>
                <a:gd name="connsiteY272" fmla="*/ 966817 h 3131460"/>
                <a:gd name="connsiteX273" fmla="*/ 131190 w 3135234"/>
                <a:gd name="connsiteY273" fmla="*/ 943051 h 3131460"/>
                <a:gd name="connsiteX274" fmla="*/ 147351 w 3135234"/>
                <a:gd name="connsiteY274" fmla="*/ 920235 h 3131460"/>
                <a:gd name="connsiteX275" fmla="*/ 166363 w 3135234"/>
                <a:gd name="connsiteY275" fmla="*/ 900271 h 3131460"/>
                <a:gd name="connsiteX276" fmla="*/ 188228 w 3135234"/>
                <a:gd name="connsiteY276" fmla="*/ 880308 h 3131460"/>
                <a:gd name="connsiteX277" fmla="*/ 211045 w 3135234"/>
                <a:gd name="connsiteY277" fmla="*/ 862244 h 3131460"/>
                <a:gd name="connsiteX278" fmla="*/ 234810 w 3135234"/>
                <a:gd name="connsiteY278" fmla="*/ 844182 h 3131460"/>
                <a:gd name="connsiteX279" fmla="*/ 258576 w 3135234"/>
                <a:gd name="connsiteY279" fmla="*/ 826120 h 3131460"/>
                <a:gd name="connsiteX280" fmla="*/ 282343 w 3135234"/>
                <a:gd name="connsiteY280" fmla="*/ 808058 h 3131460"/>
                <a:gd name="connsiteX281" fmla="*/ 304208 w 3135234"/>
                <a:gd name="connsiteY281" fmla="*/ 789045 h 3131460"/>
                <a:gd name="connsiteX282" fmla="*/ 323221 w 3135234"/>
                <a:gd name="connsiteY282" fmla="*/ 767180 h 3131460"/>
                <a:gd name="connsiteX283" fmla="*/ 340332 w 3135234"/>
                <a:gd name="connsiteY283" fmla="*/ 746265 h 3131460"/>
                <a:gd name="connsiteX284" fmla="*/ 353641 w 3135234"/>
                <a:gd name="connsiteY284" fmla="*/ 722499 h 3131460"/>
                <a:gd name="connsiteX285" fmla="*/ 365049 w 3135234"/>
                <a:gd name="connsiteY285" fmla="*/ 696831 h 3131460"/>
                <a:gd name="connsiteX286" fmla="*/ 374555 w 3135234"/>
                <a:gd name="connsiteY286" fmla="*/ 669262 h 3131460"/>
                <a:gd name="connsiteX287" fmla="*/ 383111 w 3135234"/>
                <a:gd name="connsiteY287" fmla="*/ 640741 h 3131460"/>
                <a:gd name="connsiteX288" fmla="*/ 390717 w 3135234"/>
                <a:gd name="connsiteY288" fmla="*/ 612222 h 3131460"/>
                <a:gd name="connsiteX289" fmla="*/ 398322 w 3135234"/>
                <a:gd name="connsiteY289" fmla="*/ 582752 h 3131460"/>
                <a:gd name="connsiteX290" fmla="*/ 406878 w 3135234"/>
                <a:gd name="connsiteY290" fmla="*/ 555183 h 3131460"/>
                <a:gd name="connsiteX291" fmla="*/ 416384 w 3135234"/>
                <a:gd name="connsiteY291" fmla="*/ 527613 h 3131460"/>
                <a:gd name="connsiteX292" fmla="*/ 427792 w 3135234"/>
                <a:gd name="connsiteY292" fmla="*/ 501946 h 3131460"/>
                <a:gd name="connsiteX293" fmla="*/ 442052 w 3135234"/>
                <a:gd name="connsiteY293" fmla="*/ 479131 h 3131460"/>
                <a:gd name="connsiteX294" fmla="*/ 459162 w 3135234"/>
                <a:gd name="connsiteY294" fmla="*/ 458216 h 3131460"/>
                <a:gd name="connsiteX295" fmla="*/ 480077 w 3135234"/>
                <a:gd name="connsiteY295" fmla="*/ 441104 h 3131460"/>
                <a:gd name="connsiteX296" fmla="*/ 502893 w 3135234"/>
                <a:gd name="connsiteY296" fmla="*/ 426845 h 3131460"/>
                <a:gd name="connsiteX297" fmla="*/ 528560 w 3135234"/>
                <a:gd name="connsiteY297" fmla="*/ 415437 h 3131460"/>
                <a:gd name="connsiteX298" fmla="*/ 556129 w 3135234"/>
                <a:gd name="connsiteY298" fmla="*/ 405930 h 3131460"/>
                <a:gd name="connsiteX299" fmla="*/ 583698 w 3135234"/>
                <a:gd name="connsiteY299" fmla="*/ 397374 h 3131460"/>
                <a:gd name="connsiteX300" fmla="*/ 613168 w 3135234"/>
                <a:gd name="connsiteY300" fmla="*/ 389769 h 3131460"/>
                <a:gd name="connsiteX301" fmla="*/ 641687 w 3135234"/>
                <a:gd name="connsiteY301" fmla="*/ 382163 h 3131460"/>
                <a:gd name="connsiteX302" fmla="*/ 670207 w 3135234"/>
                <a:gd name="connsiteY302" fmla="*/ 373607 h 3131460"/>
                <a:gd name="connsiteX303" fmla="*/ 697775 w 3135234"/>
                <a:gd name="connsiteY303" fmla="*/ 364101 h 3131460"/>
                <a:gd name="connsiteX304" fmla="*/ 723443 w 3135234"/>
                <a:gd name="connsiteY304" fmla="*/ 352693 h 3131460"/>
                <a:gd name="connsiteX305" fmla="*/ 747208 w 3135234"/>
                <a:gd name="connsiteY305" fmla="*/ 339385 h 3131460"/>
                <a:gd name="connsiteX306" fmla="*/ 768123 w 3135234"/>
                <a:gd name="connsiteY306" fmla="*/ 322273 h 3131460"/>
                <a:gd name="connsiteX307" fmla="*/ 789988 w 3135234"/>
                <a:gd name="connsiteY307" fmla="*/ 303259 h 3131460"/>
                <a:gd name="connsiteX308" fmla="*/ 809001 w 3135234"/>
                <a:gd name="connsiteY308" fmla="*/ 281394 h 3131460"/>
                <a:gd name="connsiteX309" fmla="*/ 827064 w 3135234"/>
                <a:gd name="connsiteY309" fmla="*/ 258578 h 3131460"/>
                <a:gd name="connsiteX310" fmla="*/ 845126 w 3135234"/>
                <a:gd name="connsiteY310" fmla="*/ 234812 h 3131460"/>
                <a:gd name="connsiteX311" fmla="*/ 863188 w 3135234"/>
                <a:gd name="connsiteY311" fmla="*/ 211045 h 3131460"/>
                <a:gd name="connsiteX312" fmla="*/ 881250 w 3135234"/>
                <a:gd name="connsiteY312" fmla="*/ 188230 h 3131460"/>
                <a:gd name="connsiteX313" fmla="*/ 901214 w 3135234"/>
                <a:gd name="connsiteY313" fmla="*/ 166365 h 3131460"/>
                <a:gd name="connsiteX314" fmla="*/ 921177 w 3135234"/>
                <a:gd name="connsiteY314" fmla="*/ 147352 h 3131460"/>
                <a:gd name="connsiteX315" fmla="*/ 943993 w 3135234"/>
                <a:gd name="connsiteY315" fmla="*/ 131191 h 3131460"/>
                <a:gd name="connsiteX316" fmla="*/ 967759 w 3135234"/>
                <a:gd name="connsiteY316" fmla="*/ 118832 h 3131460"/>
                <a:gd name="connsiteX317" fmla="*/ 996279 w 3135234"/>
                <a:gd name="connsiteY317" fmla="*/ 110276 h 3131460"/>
                <a:gd name="connsiteX318" fmla="*/ 1025749 w 3135234"/>
                <a:gd name="connsiteY318" fmla="*/ 106473 h 3131460"/>
                <a:gd name="connsiteX319" fmla="*/ 1056169 w 3135234"/>
                <a:gd name="connsiteY319" fmla="*/ 105523 h 3131460"/>
                <a:gd name="connsiteX320" fmla="*/ 1088490 w 3135234"/>
                <a:gd name="connsiteY320" fmla="*/ 108375 h 3131460"/>
                <a:gd name="connsiteX321" fmla="*/ 1120813 w 3135234"/>
                <a:gd name="connsiteY321" fmla="*/ 112178 h 3131460"/>
                <a:gd name="connsiteX322" fmla="*/ 1153136 w 3135234"/>
                <a:gd name="connsiteY322" fmla="*/ 116931 h 3131460"/>
                <a:gd name="connsiteX323" fmla="*/ 1185457 w 3135234"/>
                <a:gd name="connsiteY323" fmla="*/ 120734 h 3131460"/>
                <a:gd name="connsiteX324" fmla="*/ 1217779 w 3135234"/>
                <a:gd name="connsiteY324" fmla="*/ 122635 h 3131460"/>
                <a:gd name="connsiteX325" fmla="*/ 1249151 w 3135234"/>
                <a:gd name="connsiteY325" fmla="*/ 122635 h 3131460"/>
                <a:gd name="connsiteX326" fmla="*/ 1278621 w 3135234"/>
                <a:gd name="connsiteY326" fmla="*/ 118832 h 3131460"/>
                <a:gd name="connsiteX327" fmla="*/ 1308092 w 3135234"/>
                <a:gd name="connsiteY327" fmla="*/ 111226 h 3131460"/>
                <a:gd name="connsiteX328" fmla="*/ 1336610 w 3135234"/>
                <a:gd name="connsiteY328" fmla="*/ 99819 h 3131460"/>
                <a:gd name="connsiteX329" fmla="*/ 1365129 w 3135234"/>
                <a:gd name="connsiteY329" fmla="*/ 84608 h 3131460"/>
                <a:gd name="connsiteX330" fmla="*/ 1393649 w 3135234"/>
                <a:gd name="connsiteY330" fmla="*/ 69398 h 3131460"/>
                <a:gd name="connsiteX331" fmla="*/ 1422168 w 3135234"/>
                <a:gd name="connsiteY331" fmla="*/ 52286 h 3131460"/>
                <a:gd name="connsiteX332" fmla="*/ 1449738 w 3135234"/>
                <a:gd name="connsiteY332" fmla="*/ 36125 h 3131460"/>
                <a:gd name="connsiteX333" fmla="*/ 1479208 w 3135234"/>
                <a:gd name="connsiteY333" fmla="*/ 21865 h 3131460"/>
                <a:gd name="connsiteX334" fmla="*/ 1507727 w 3135234"/>
                <a:gd name="connsiteY334" fmla="*/ 10457 h 3131460"/>
                <a:gd name="connsiteX335" fmla="*/ 1537197 w 3135234"/>
                <a:gd name="connsiteY335" fmla="*/ 2851 h 313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Lst>
              <a:rect l="l" t="t" r="r" b="b"/>
              <a:pathLst>
                <a:path w="3135234" h="3131460">
                  <a:moveTo>
                    <a:pt x="1567618" y="0"/>
                  </a:moveTo>
                  <a:lnTo>
                    <a:pt x="1598037" y="2851"/>
                  </a:lnTo>
                  <a:lnTo>
                    <a:pt x="1627508" y="10457"/>
                  </a:lnTo>
                  <a:lnTo>
                    <a:pt x="1656028" y="21865"/>
                  </a:lnTo>
                  <a:lnTo>
                    <a:pt x="1685497" y="36125"/>
                  </a:lnTo>
                  <a:lnTo>
                    <a:pt x="1713066" y="52286"/>
                  </a:lnTo>
                  <a:lnTo>
                    <a:pt x="1741586" y="69398"/>
                  </a:lnTo>
                  <a:lnTo>
                    <a:pt x="1770105" y="84608"/>
                  </a:lnTo>
                  <a:lnTo>
                    <a:pt x="1798624" y="99819"/>
                  </a:lnTo>
                  <a:lnTo>
                    <a:pt x="1826193" y="111226"/>
                  </a:lnTo>
                  <a:lnTo>
                    <a:pt x="1856614" y="118832"/>
                  </a:lnTo>
                  <a:lnTo>
                    <a:pt x="1886083" y="122635"/>
                  </a:lnTo>
                  <a:lnTo>
                    <a:pt x="1917455" y="122635"/>
                  </a:lnTo>
                  <a:lnTo>
                    <a:pt x="1949777" y="120734"/>
                  </a:lnTo>
                  <a:lnTo>
                    <a:pt x="1982099" y="116931"/>
                  </a:lnTo>
                  <a:lnTo>
                    <a:pt x="2014421" y="112178"/>
                  </a:lnTo>
                  <a:lnTo>
                    <a:pt x="2046743" y="108375"/>
                  </a:lnTo>
                  <a:lnTo>
                    <a:pt x="2079066" y="105523"/>
                  </a:lnTo>
                  <a:lnTo>
                    <a:pt x="2109485" y="106473"/>
                  </a:lnTo>
                  <a:lnTo>
                    <a:pt x="2138955" y="110276"/>
                  </a:lnTo>
                  <a:lnTo>
                    <a:pt x="2167475" y="118832"/>
                  </a:lnTo>
                  <a:lnTo>
                    <a:pt x="2191242" y="131191"/>
                  </a:lnTo>
                  <a:lnTo>
                    <a:pt x="2214056" y="147352"/>
                  </a:lnTo>
                  <a:lnTo>
                    <a:pt x="2234020" y="166365"/>
                  </a:lnTo>
                  <a:lnTo>
                    <a:pt x="2253984" y="188230"/>
                  </a:lnTo>
                  <a:lnTo>
                    <a:pt x="2272047" y="211045"/>
                  </a:lnTo>
                  <a:lnTo>
                    <a:pt x="2290109" y="234812"/>
                  </a:lnTo>
                  <a:lnTo>
                    <a:pt x="2308171" y="258578"/>
                  </a:lnTo>
                  <a:lnTo>
                    <a:pt x="2326233" y="281394"/>
                  </a:lnTo>
                  <a:lnTo>
                    <a:pt x="2345247" y="303259"/>
                  </a:lnTo>
                  <a:lnTo>
                    <a:pt x="2367111" y="322273"/>
                  </a:lnTo>
                  <a:lnTo>
                    <a:pt x="2388026" y="339385"/>
                  </a:lnTo>
                  <a:lnTo>
                    <a:pt x="2411792" y="352693"/>
                  </a:lnTo>
                  <a:lnTo>
                    <a:pt x="2437459" y="364101"/>
                  </a:lnTo>
                  <a:lnTo>
                    <a:pt x="2465028" y="373607"/>
                  </a:lnTo>
                  <a:lnTo>
                    <a:pt x="2493546" y="382163"/>
                  </a:lnTo>
                  <a:lnTo>
                    <a:pt x="2522066" y="389769"/>
                  </a:lnTo>
                  <a:lnTo>
                    <a:pt x="2551537" y="397374"/>
                  </a:lnTo>
                  <a:lnTo>
                    <a:pt x="2579105" y="405930"/>
                  </a:lnTo>
                  <a:lnTo>
                    <a:pt x="2606674" y="415437"/>
                  </a:lnTo>
                  <a:lnTo>
                    <a:pt x="2632341" y="426845"/>
                  </a:lnTo>
                  <a:lnTo>
                    <a:pt x="2655157" y="441104"/>
                  </a:lnTo>
                  <a:lnTo>
                    <a:pt x="2676072" y="458216"/>
                  </a:lnTo>
                  <a:lnTo>
                    <a:pt x="2693183" y="479131"/>
                  </a:lnTo>
                  <a:lnTo>
                    <a:pt x="2707443" y="501946"/>
                  </a:lnTo>
                  <a:lnTo>
                    <a:pt x="2718850" y="527613"/>
                  </a:lnTo>
                  <a:lnTo>
                    <a:pt x="2728356" y="555183"/>
                  </a:lnTo>
                  <a:lnTo>
                    <a:pt x="2736912" y="582752"/>
                  </a:lnTo>
                  <a:lnTo>
                    <a:pt x="2744518" y="612222"/>
                  </a:lnTo>
                  <a:lnTo>
                    <a:pt x="2752123" y="640741"/>
                  </a:lnTo>
                  <a:lnTo>
                    <a:pt x="2760679" y="669262"/>
                  </a:lnTo>
                  <a:lnTo>
                    <a:pt x="2770185" y="696831"/>
                  </a:lnTo>
                  <a:lnTo>
                    <a:pt x="2781592" y="722499"/>
                  </a:lnTo>
                  <a:lnTo>
                    <a:pt x="2794903" y="746265"/>
                  </a:lnTo>
                  <a:lnTo>
                    <a:pt x="2812014" y="767180"/>
                  </a:lnTo>
                  <a:lnTo>
                    <a:pt x="2831027" y="789045"/>
                  </a:lnTo>
                  <a:lnTo>
                    <a:pt x="2852891" y="808058"/>
                  </a:lnTo>
                  <a:lnTo>
                    <a:pt x="2875708" y="826120"/>
                  </a:lnTo>
                  <a:lnTo>
                    <a:pt x="2900424" y="844182"/>
                  </a:lnTo>
                  <a:lnTo>
                    <a:pt x="2924190" y="862244"/>
                  </a:lnTo>
                  <a:lnTo>
                    <a:pt x="2947006" y="880308"/>
                  </a:lnTo>
                  <a:lnTo>
                    <a:pt x="2968870" y="900271"/>
                  </a:lnTo>
                  <a:lnTo>
                    <a:pt x="2987883" y="920235"/>
                  </a:lnTo>
                  <a:lnTo>
                    <a:pt x="3004045" y="943051"/>
                  </a:lnTo>
                  <a:lnTo>
                    <a:pt x="3016403" y="966817"/>
                  </a:lnTo>
                  <a:lnTo>
                    <a:pt x="3024959" y="995337"/>
                  </a:lnTo>
                  <a:lnTo>
                    <a:pt x="3028761" y="1024807"/>
                  </a:lnTo>
                  <a:lnTo>
                    <a:pt x="3029713" y="1055228"/>
                  </a:lnTo>
                  <a:lnTo>
                    <a:pt x="3026860" y="1087550"/>
                  </a:lnTo>
                  <a:lnTo>
                    <a:pt x="3023057" y="1119872"/>
                  </a:lnTo>
                  <a:lnTo>
                    <a:pt x="3018304" y="1152195"/>
                  </a:lnTo>
                  <a:lnTo>
                    <a:pt x="3014501" y="1184517"/>
                  </a:lnTo>
                  <a:lnTo>
                    <a:pt x="3012601" y="1216840"/>
                  </a:lnTo>
                  <a:lnTo>
                    <a:pt x="3012601" y="1248211"/>
                  </a:lnTo>
                  <a:lnTo>
                    <a:pt x="3016403" y="1277681"/>
                  </a:lnTo>
                  <a:lnTo>
                    <a:pt x="3024008" y="1307152"/>
                  </a:lnTo>
                  <a:lnTo>
                    <a:pt x="3035416" y="1334721"/>
                  </a:lnTo>
                  <a:lnTo>
                    <a:pt x="3050627" y="1363240"/>
                  </a:lnTo>
                  <a:lnTo>
                    <a:pt x="3065837" y="1391761"/>
                  </a:lnTo>
                  <a:lnTo>
                    <a:pt x="3082949" y="1420280"/>
                  </a:lnTo>
                  <a:lnTo>
                    <a:pt x="3099109" y="1447849"/>
                  </a:lnTo>
                  <a:lnTo>
                    <a:pt x="3113369" y="1477319"/>
                  </a:lnTo>
                  <a:lnTo>
                    <a:pt x="3124776" y="1505839"/>
                  </a:lnTo>
                  <a:lnTo>
                    <a:pt x="3132382" y="1535310"/>
                  </a:lnTo>
                  <a:lnTo>
                    <a:pt x="3135234" y="1565730"/>
                  </a:lnTo>
                  <a:lnTo>
                    <a:pt x="3132382" y="1596151"/>
                  </a:lnTo>
                  <a:lnTo>
                    <a:pt x="3124776" y="1625621"/>
                  </a:lnTo>
                  <a:lnTo>
                    <a:pt x="3113369" y="1654141"/>
                  </a:lnTo>
                  <a:lnTo>
                    <a:pt x="3099109" y="1683611"/>
                  </a:lnTo>
                  <a:lnTo>
                    <a:pt x="3082949" y="1711181"/>
                  </a:lnTo>
                  <a:lnTo>
                    <a:pt x="3065837" y="1739701"/>
                  </a:lnTo>
                  <a:lnTo>
                    <a:pt x="3050627" y="1768220"/>
                  </a:lnTo>
                  <a:lnTo>
                    <a:pt x="3035416" y="1796739"/>
                  </a:lnTo>
                  <a:lnTo>
                    <a:pt x="3024008" y="1824309"/>
                  </a:lnTo>
                  <a:lnTo>
                    <a:pt x="3016403" y="1853779"/>
                  </a:lnTo>
                  <a:lnTo>
                    <a:pt x="3012601" y="1883249"/>
                  </a:lnTo>
                  <a:lnTo>
                    <a:pt x="3012601" y="1914621"/>
                  </a:lnTo>
                  <a:lnTo>
                    <a:pt x="3014501" y="1946943"/>
                  </a:lnTo>
                  <a:lnTo>
                    <a:pt x="3018304" y="1979265"/>
                  </a:lnTo>
                  <a:lnTo>
                    <a:pt x="3023057" y="2011588"/>
                  </a:lnTo>
                  <a:lnTo>
                    <a:pt x="3026860" y="2043910"/>
                  </a:lnTo>
                  <a:lnTo>
                    <a:pt x="3029713" y="2076232"/>
                  </a:lnTo>
                  <a:lnTo>
                    <a:pt x="3028761" y="2106654"/>
                  </a:lnTo>
                  <a:lnTo>
                    <a:pt x="3024959" y="2136125"/>
                  </a:lnTo>
                  <a:lnTo>
                    <a:pt x="3016403" y="2164644"/>
                  </a:lnTo>
                  <a:lnTo>
                    <a:pt x="3004045" y="2188410"/>
                  </a:lnTo>
                  <a:lnTo>
                    <a:pt x="2987883" y="2211226"/>
                  </a:lnTo>
                  <a:lnTo>
                    <a:pt x="2968870" y="2231189"/>
                  </a:lnTo>
                  <a:lnTo>
                    <a:pt x="2947006" y="2251152"/>
                  </a:lnTo>
                  <a:lnTo>
                    <a:pt x="2924190" y="2269216"/>
                  </a:lnTo>
                  <a:lnTo>
                    <a:pt x="2900424" y="2287278"/>
                  </a:lnTo>
                  <a:lnTo>
                    <a:pt x="2875708" y="2305340"/>
                  </a:lnTo>
                  <a:lnTo>
                    <a:pt x="2852891" y="2323403"/>
                  </a:lnTo>
                  <a:lnTo>
                    <a:pt x="2831027" y="2342416"/>
                  </a:lnTo>
                  <a:lnTo>
                    <a:pt x="2812014" y="2364281"/>
                  </a:lnTo>
                  <a:lnTo>
                    <a:pt x="2794903" y="2385195"/>
                  </a:lnTo>
                  <a:lnTo>
                    <a:pt x="2781592" y="2408961"/>
                  </a:lnTo>
                  <a:lnTo>
                    <a:pt x="2770185" y="2434629"/>
                  </a:lnTo>
                  <a:lnTo>
                    <a:pt x="2760679" y="2462199"/>
                  </a:lnTo>
                  <a:lnTo>
                    <a:pt x="2752123" y="2490719"/>
                  </a:lnTo>
                  <a:lnTo>
                    <a:pt x="2744518" y="2519238"/>
                  </a:lnTo>
                  <a:lnTo>
                    <a:pt x="2736912" y="2548709"/>
                  </a:lnTo>
                  <a:lnTo>
                    <a:pt x="2728356" y="2576277"/>
                  </a:lnTo>
                  <a:lnTo>
                    <a:pt x="2718850" y="2603846"/>
                  </a:lnTo>
                  <a:lnTo>
                    <a:pt x="2707443" y="2629514"/>
                  </a:lnTo>
                  <a:lnTo>
                    <a:pt x="2693183" y="2652330"/>
                  </a:lnTo>
                  <a:lnTo>
                    <a:pt x="2676072" y="2673244"/>
                  </a:lnTo>
                  <a:lnTo>
                    <a:pt x="2655157" y="2690356"/>
                  </a:lnTo>
                  <a:lnTo>
                    <a:pt x="2632341" y="2704615"/>
                  </a:lnTo>
                  <a:lnTo>
                    <a:pt x="2606674" y="2716024"/>
                  </a:lnTo>
                  <a:lnTo>
                    <a:pt x="2579105" y="2725530"/>
                  </a:lnTo>
                  <a:lnTo>
                    <a:pt x="2551537" y="2734086"/>
                  </a:lnTo>
                  <a:lnTo>
                    <a:pt x="2522066" y="2741692"/>
                  </a:lnTo>
                  <a:lnTo>
                    <a:pt x="2493546" y="2749297"/>
                  </a:lnTo>
                  <a:lnTo>
                    <a:pt x="2465028" y="2757853"/>
                  </a:lnTo>
                  <a:lnTo>
                    <a:pt x="2437459" y="2767359"/>
                  </a:lnTo>
                  <a:lnTo>
                    <a:pt x="2411792" y="2778768"/>
                  </a:lnTo>
                  <a:lnTo>
                    <a:pt x="2388026" y="2792076"/>
                  </a:lnTo>
                  <a:lnTo>
                    <a:pt x="2367111" y="2809188"/>
                  </a:lnTo>
                  <a:lnTo>
                    <a:pt x="2345247" y="2828201"/>
                  </a:lnTo>
                  <a:lnTo>
                    <a:pt x="2326233" y="2850066"/>
                  </a:lnTo>
                  <a:lnTo>
                    <a:pt x="2308171" y="2872882"/>
                  </a:lnTo>
                  <a:lnTo>
                    <a:pt x="2290109" y="2896648"/>
                  </a:lnTo>
                  <a:lnTo>
                    <a:pt x="2272047" y="2920415"/>
                  </a:lnTo>
                  <a:lnTo>
                    <a:pt x="2253984" y="2943230"/>
                  </a:lnTo>
                  <a:lnTo>
                    <a:pt x="2234020" y="2965095"/>
                  </a:lnTo>
                  <a:lnTo>
                    <a:pt x="2214056" y="2984108"/>
                  </a:lnTo>
                  <a:lnTo>
                    <a:pt x="2191242" y="3000270"/>
                  </a:lnTo>
                  <a:lnTo>
                    <a:pt x="2167475" y="3012628"/>
                  </a:lnTo>
                  <a:lnTo>
                    <a:pt x="2138955" y="3021184"/>
                  </a:lnTo>
                  <a:lnTo>
                    <a:pt x="2109485" y="3024987"/>
                  </a:lnTo>
                  <a:lnTo>
                    <a:pt x="2079066" y="3025938"/>
                  </a:lnTo>
                  <a:lnTo>
                    <a:pt x="2046743" y="3023085"/>
                  </a:lnTo>
                  <a:lnTo>
                    <a:pt x="2014421" y="3019283"/>
                  </a:lnTo>
                  <a:lnTo>
                    <a:pt x="1982099" y="3014529"/>
                  </a:lnTo>
                  <a:lnTo>
                    <a:pt x="1949777" y="3010728"/>
                  </a:lnTo>
                  <a:lnTo>
                    <a:pt x="1917455" y="3008826"/>
                  </a:lnTo>
                  <a:lnTo>
                    <a:pt x="1886083" y="3008826"/>
                  </a:lnTo>
                  <a:lnTo>
                    <a:pt x="1856614" y="3012628"/>
                  </a:lnTo>
                  <a:lnTo>
                    <a:pt x="1826193" y="3020234"/>
                  </a:lnTo>
                  <a:lnTo>
                    <a:pt x="1798624" y="3031641"/>
                  </a:lnTo>
                  <a:lnTo>
                    <a:pt x="1770105" y="3046852"/>
                  </a:lnTo>
                  <a:lnTo>
                    <a:pt x="1741586" y="3062063"/>
                  </a:lnTo>
                  <a:lnTo>
                    <a:pt x="1713066" y="3079174"/>
                  </a:lnTo>
                  <a:lnTo>
                    <a:pt x="1685497" y="3095335"/>
                  </a:lnTo>
                  <a:lnTo>
                    <a:pt x="1656028" y="3109595"/>
                  </a:lnTo>
                  <a:lnTo>
                    <a:pt x="1627508" y="3121003"/>
                  </a:lnTo>
                  <a:lnTo>
                    <a:pt x="1598037" y="3128609"/>
                  </a:lnTo>
                  <a:lnTo>
                    <a:pt x="1567618" y="3131460"/>
                  </a:lnTo>
                  <a:lnTo>
                    <a:pt x="1537197" y="3128609"/>
                  </a:lnTo>
                  <a:lnTo>
                    <a:pt x="1507727" y="3121003"/>
                  </a:lnTo>
                  <a:lnTo>
                    <a:pt x="1479208" y="3109595"/>
                  </a:lnTo>
                  <a:lnTo>
                    <a:pt x="1449738" y="3095335"/>
                  </a:lnTo>
                  <a:lnTo>
                    <a:pt x="1422168" y="3079174"/>
                  </a:lnTo>
                  <a:lnTo>
                    <a:pt x="1393649" y="3062063"/>
                  </a:lnTo>
                  <a:lnTo>
                    <a:pt x="1365129" y="3046852"/>
                  </a:lnTo>
                  <a:lnTo>
                    <a:pt x="1336610" y="3031641"/>
                  </a:lnTo>
                  <a:lnTo>
                    <a:pt x="1308092" y="3020234"/>
                  </a:lnTo>
                  <a:lnTo>
                    <a:pt x="1278621" y="3012628"/>
                  </a:lnTo>
                  <a:lnTo>
                    <a:pt x="1249151" y="3008826"/>
                  </a:lnTo>
                  <a:lnTo>
                    <a:pt x="1217779" y="3008826"/>
                  </a:lnTo>
                  <a:lnTo>
                    <a:pt x="1185457" y="3010728"/>
                  </a:lnTo>
                  <a:lnTo>
                    <a:pt x="1153136" y="3014529"/>
                  </a:lnTo>
                  <a:lnTo>
                    <a:pt x="1120813" y="3019283"/>
                  </a:lnTo>
                  <a:lnTo>
                    <a:pt x="1088490" y="3023085"/>
                  </a:lnTo>
                  <a:lnTo>
                    <a:pt x="1056169" y="3025938"/>
                  </a:lnTo>
                  <a:lnTo>
                    <a:pt x="1025749" y="3024987"/>
                  </a:lnTo>
                  <a:lnTo>
                    <a:pt x="996279" y="3021184"/>
                  </a:lnTo>
                  <a:lnTo>
                    <a:pt x="967759" y="3012628"/>
                  </a:lnTo>
                  <a:lnTo>
                    <a:pt x="943993" y="3000270"/>
                  </a:lnTo>
                  <a:lnTo>
                    <a:pt x="921177" y="2984108"/>
                  </a:lnTo>
                  <a:lnTo>
                    <a:pt x="901214" y="2965095"/>
                  </a:lnTo>
                  <a:lnTo>
                    <a:pt x="881250" y="2943230"/>
                  </a:lnTo>
                  <a:lnTo>
                    <a:pt x="863188" y="2920415"/>
                  </a:lnTo>
                  <a:lnTo>
                    <a:pt x="845126" y="2896648"/>
                  </a:lnTo>
                  <a:lnTo>
                    <a:pt x="827064" y="2872882"/>
                  </a:lnTo>
                  <a:lnTo>
                    <a:pt x="809001" y="2850066"/>
                  </a:lnTo>
                  <a:lnTo>
                    <a:pt x="789988" y="2828201"/>
                  </a:lnTo>
                  <a:lnTo>
                    <a:pt x="768123" y="2809188"/>
                  </a:lnTo>
                  <a:lnTo>
                    <a:pt x="747208" y="2792076"/>
                  </a:lnTo>
                  <a:lnTo>
                    <a:pt x="723443" y="2778768"/>
                  </a:lnTo>
                  <a:lnTo>
                    <a:pt x="697775" y="2767359"/>
                  </a:lnTo>
                  <a:lnTo>
                    <a:pt x="670207" y="2757853"/>
                  </a:lnTo>
                  <a:lnTo>
                    <a:pt x="641687" y="2749297"/>
                  </a:lnTo>
                  <a:lnTo>
                    <a:pt x="613168" y="2741692"/>
                  </a:lnTo>
                  <a:lnTo>
                    <a:pt x="583698" y="2734086"/>
                  </a:lnTo>
                  <a:lnTo>
                    <a:pt x="556129" y="2725530"/>
                  </a:lnTo>
                  <a:lnTo>
                    <a:pt x="528560" y="2716024"/>
                  </a:lnTo>
                  <a:lnTo>
                    <a:pt x="502893" y="2704615"/>
                  </a:lnTo>
                  <a:lnTo>
                    <a:pt x="480077" y="2690356"/>
                  </a:lnTo>
                  <a:lnTo>
                    <a:pt x="459162" y="2673244"/>
                  </a:lnTo>
                  <a:lnTo>
                    <a:pt x="442052" y="2652330"/>
                  </a:lnTo>
                  <a:lnTo>
                    <a:pt x="427792" y="2629514"/>
                  </a:lnTo>
                  <a:lnTo>
                    <a:pt x="416384" y="2603846"/>
                  </a:lnTo>
                  <a:lnTo>
                    <a:pt x="406878" y="2576277"/>
                  </a:lnTo>
                  <a:lnTo>
                    <a:pt x="398322" y="2548709"/>
                  </a:lnTo>
                  <a:lnTo>
                    <a:pt x="390717" y="2519238"/>
                  </a:lnTo>
                  <a:lnTo>
                    <a:pt x="383111" y="2490719"/>
                  </a:lnTo>
                  <a:lnTo>
                    <a:pt x="374555" y="2462199"/>
                  </a:lnTo>
                  <a:lnTo>
                    <a:pt x="365049" y="2434629"/>
                  </a:lnTo>
                  <a:lnTo>
                    <a:pt x="353641" y="2408961"/>
                  </a:lnTo>
                  <a:lnTo>
                    <a:pt x="340332" y="2385195"/>
                  </a:lnTo>
                  <a:lnTo>
                    <a:pt x="323221" y="2364281"/>
                  </a:lnTo>
                  <a:lnTo>
                    <a:pt x="304208" y="2342416"/>
                  </a:lnTo>
                  <a:lnTo>
                    <a:pt x="282343" y="2323403"/>
                  </a:lnTo>
                  <a:lnTo>
                    <a:pt x="258576" y="2305340"/>
                  </a:lnTo>
                  <a:lnTo>
                    <a:pt x="234810" y="2287278"/>
                  </a:lnTo>
                  <a:lnTo>
                    <a:pt x="211045" y="2269216"/>
                  </a:lnTo>
                  <a:lnTo>
                    <a:pt x="188228" y="2251152"/>
                  </a:lnTo>
                  <a:lnTo>
                    <a:pt x="166363" y="2231189"/>
                  </a:lnTo>
                  <a:lnTo>
                    <a:pt x="147351" y="2211226"/>
                  </a:lnTo>
                  <a:lnTo>
                    <a:pt x="131190" y="2188410"/>
                  </a:lnTo>
                  <a:lnTo>
                    <a:pt x="118832" y="2164644"/>
                  </a:lnTo>
                  <a:lnTo>
                    <a:pt x="110276" y="2136125"/>
                  </a:lnTo>
                  <a:lnTo>
                    <a:pt x="106473" y="2106654"/>
                  </a:lnTo>
                  <a:lnTo>
                    <a:pt x="105522" y="2076232"/>
                  </a:lnTo>
                  <a:lnTo>
                    <a:pt x="108374" y="2043910"/>
                  </a:lnTo>
                  <a:lnTo>
                    <a:pt x="112177" y="2011588"/>
                  </a:lnTo>
                  <a:lnTo>
                    <a:pt x="116930" y="1979265"/>
                  </a:lnTo>
                  <a:lnTo>
                    <a:pt x="120733" y="1946943"/>
                  </a:lnTo>
                  <a:lnTo>
                    <a:pt x="122635" y="1914621"/>
                  </a:lnTo>
                  <a:lnTo>
                    <a:pt x="122635" y="1883249"/>
                  </a:lnTo>
                  <a:lnTo>
                    <a:pt x="118832" y="1853779"/>
                  </a:lnTo>
                  <a:lnTo>
                    <a:pt x="111226" y="1824309"/>
                  </a:lnTo>
                  <a:lnTo>
                    <a:pt x="99818" y="1796739"/>
                  </a:lnTo>
                  <a:lnTo>
                    <a:pt x="85559" y="1768220"/>
                  </a:lnTo>
                  <a:lnTo>
                    <a:pt x="69398" y="1739701"/>
                  </a:lnTo>
                  <a:lnTo>
                    <a:pt x="52287" y="1711181"/>
                  </a:lnTo>
                  <a:lnTo>
                    <a:pt x="36126" y="1683611"/>
                  </a:lnTo>
                  <a:lnTo>
                    <a:pt x="21865" y="1654141"/>
                  </a:lnTo>
                  <a:lnTo>
                    <a:pt x="10458" y="1625621"/>
                  </a:lnTo>
                  <a:lnTo>
                    <a:pt x="2853" y="1596151"/>
                  </a:lnTo>
                  <a:lnTo>
                    <a:pt x="0" y="1565730"/>
                  </a:lnTo>
                  <a:lnTo>
                    <a:pt x="2853" y="1535310"/>
                  </a:lnTo>
                  <a:lnTo>
                    <a:pt x="10458" y="1505839"/>
                  </a:lnTo>
                  <a:lnTo>
                    <a:pt x="21865" y="1477319"/>
                  </a:lnTo>
                  <a:lnTo>
                    <a:pt x="36126" y="1447849"/>
                  </a:lnTo>
                  <a:lnTo>
                    <a:pt x="52287" y="1420280"/>
                  </a:lnTo>
                  <a:lnTo>
                    <a:pt x="69398" y="1391761"/>
                  </a:lnTo>
                  <a:lnTo>
                    <a:pt x="85559" y="1363240"/>
                  </a:lnTo>
                  <a:lnTo>
                    <a:pt x="99818" y="1334721"/>
                  </a:lnTo>
                  <a:lnTo>
                    <a:pt x="111226" y="1307152"/>
                  </a:lnTo>
                  <a:lnTo>
                    <a:pt x="118832" y="1277681"/>
                  </a:lnTo>
                  <a:lnTo>
                    <a:pt x="122635" y="1248211"/>
                  </a:lnTo>
                  <a:lnTo>
                    <a:pt x="122635" y="1216840"/>
                  </a:lnTo>
                  <a:lnTo>
                    <a:pt x="120733" y="1184517"/>
                  </a:lnTo>
                  <a:lnTo>
                    <a:pt x="116930" y="1152195"/>
                  </a:lnTo>
                  <a:lnTo>
                    <a:pt x="112177" y="1119872"/>
                  </a:lnTo>
                  <a:lnTo>
                    <a:pt x="108374" y="1087550"/>
                  </a:lnTo>
                  <a:lnTo>
                    <a:pt x="105522" y="1055228"/>
                  </a:lnTo>
                  <a:lnTo>
                    <a:pt x="106473" y="1024807"/>
                  </a:lnTo>
                  <a:lnTo>
                    <a:pt x="110276" y="995337"/>
                  </a:lnTo>
                  <a:lnTo>
                    <a:pt x="118832" y="966817"/>
                  </a:lnTo>
                  <a:lnTo>
                    <a:pt x="131190" y="943051"/>
                  </a:lnTo>
                  <a:lnTo>
                    <a:pt x="147351" y="920235"/>
                  </a:lnTo>
                  <a:lnTo>
                    <a:pt x="166363" y="900271"/>
                  </a:lnTo>
                  <a:lnTo>
                    <a:pt x="188228" y="880308"/>
                  </a:lnTo>
                  <a:lnTo>
                    <a:pt x="211045" y="862244"/>
                  </a:lnTo>
                  <a:lnTo>
                    <a:pt x="234810" y="844182"/>
                  </a:lnTo>
                  <a:lnTo>
                    <a:pt x="258576" y="826120"/>
                  </a:lnTo>
                  <a:lnTo>
                    <a:pt x="282343" y="808058"/>
                  </a:lnTo>
                  <a:lnTo>
                    <a:pt x="304208" y="789045"/>
                  </a:lnTo>
                  <a:lnTo>
                    <a:pt x="323221" y="767180"/>
                  </a:lnTo>
                  <a:lnTo>
                    <a:pt x="340332" y="746265"/>
                  </a:lnTo>
                  <a:lnTo>
                    <a:pt x="353641" y="722499"/>
                  </a:lnTo>
                  <a:lnTo>
                    <a:pt x="365049" y="696831"/>
                  </a:lnTo>
                  <a:lnTo>
                    <a:pt x="374555" y="669262"/>
                  </a:lnTo>
                  <a:lnTo>
                    <a:pt x="383111" y="640741"/>
                  </a:lnTo>
                  <a:lnTo>
                    <a:pt x="390717" y="612222"/>
                  </a:lnTo>
                  <a:lnTo>
                    <a:pt x="398322" y="582752"/>
                  </a:lnTo>
                  <a:lnTo>
                    <a:pt x="406878" y="555183"/>
                  </a:lnTo>
                  <a:lnTo>
                    <a:pt x="416384" y="527613"/>
                  </a:lnTo>
                  <a:lnTo>
                    <a:pt x="427792" y="501946"/>
                  </a:lnTo>
                  <a:lnTo>
                    <a:pt x="442052" y="479131"/>
                  </a:lnTo>
                  <a:lnTo>
                    <a:pt x="459162" y="458216"/>
                  </a:lnTo>
                  <a:lnTo>
                    <a:pt x="480077" y="441104"/>
                  </a:lnTo>
                  <a:lnTo>
                    <a:pt x="502893" y="426845"/>
                  </a:lnTo>
                  <a:lnTo>
                    <a:pt x="528560" y="415437"/>
                  </a:lnTo>
                  <a:lnTo>
                    <a:pt x="556129" y="405930"/>
                  </a:lnTo>
                  <a:lnTo>
                    <a:pt x="583698" y="397374"/>
                  </a:lnTo>
                  <a:lnTo>
                    <a:pt x="613168" y="389769"/>
                  </a:lnTo>
                  <a:lnTo>
                    <a:pt x="641687" y="382163"/>
                  </a:lnTo>
                  <a:lnTo>
                    <a:pt x="670207" y="373607"/>
                  </a:lnTo>
                  <a:lnTo>
                    <a:pt x="697775" y="364101"/>
                  </a:lnTo>
                  <a:lnTo>
                    <a:pt x="723443" y="352693"/>
                  </a:lnTo>
                  <a:lnTo>
                    <a:pt x="747208" y="339385"/>
                  </a:lnTo>
                  <a:lnTo>
                    <a:pt x="768123" y="322273"/>
                  </a:lnTo>
                  <a:lnTo>
                    <a:pt x="789988" y="303259"/>
                  </a:lnTo>
                  <a:lnTo>
                    <a:pt x="809001" y="281394"/>
                  </a:lnTo>
                  <a:lnTo>
                    <a:pt x="827064" y="258578"/>
                  </a:lnTo>
                  <a:lnTo>
                    <a:pt x="845126" y="234812"/>
                  </a:lnTo>
                  <a:lnTo>
                    <a:pt x="863188" y="211045"/>
                  </a:lnTo>
                  <a:lnTo>
                    <a:pt x="881250" y="188230"/>
                  </a:lnTo>
                  <a:lnTo>
                    <a:pt x="901214" y="166365"/>
                  </a:lnTo>
                  <a:lnTo>
                    <a:pt x="921177" y="147352"/>
                  </a:lnTo>
                  <a:lnTo>
                    <a:pt x="943993" y="131191"/>
                  </a:lnTo>
                  <a:lnTo>
                    <a:pt x="967759" y="118832"/>
                  </a:lnTo>
                  <a:lnTo>
                    <a:pt x="996279" y="110276"/>
                  </a:lnTo>
                  <a:lnTo>
                    <a:pt x="1025749" y="106473"/>
                  </a:lnTo>
                  <a:lnTo>
                    <a:pt x="1056169" y="105523"/>
                  </a:lnTo>
                  <a:lnTo>
                    <a:pt x="1088490" y="108375"/>
                  </a:lnTo>
                  <a:lnTo>
                    <a:pt x="1120813" y="112178"/>
                  </a:lnTo>
                  <a:lnTo>
                    <a:pt x="1153136" y="116931"/>
                  </a:lnTo>
                  <a:lnTo>
                    <a:pt x="1185457" y="120734"/>
                  </a:lnTo>
                  <a:lnTo>
                    <a:pt x="1217779" y="122635"/>
                  </a:lnTo>
                  <a:lnTo>
                    <a:pt x="1249151" y="122635"/>
                  </a:lnTo>
                  <a:lnTo>
                    <a:pt x="1278621" y="118832"/>
                  </a:lnTo>
                  <a:lnTo>
                    <a:pt x="1308092" y="111226"/>
                  </a:lnTo>
                  <a:lnTo>
                    <a:pt x="1336610" y="99819"/>
                  </a:lnTo>
                  <a:lnTo>
                    <a:pt x="1365129" y="84608"/>
                  </a:lnTo>
                  <a:lnTo>
                    <a:pt x="1393649" y="69398"/>
                  </a:lnTo>
                  <a:lnTo>
                    <a:pt x="1422168" y="52286"/>
                  </a:lnTo>
                  <a:lnTo>
                    <a:pt x="1449738" y="36125"/>
                  </a:lnTo>
                  <a:lnTo>
                    <a:pt x="1479208" y="21865"/>
                  </a:lnTo>
                  <a:lnTo>
                    <a:pt x="1507727" y="10457"/>
                  </a:lnTo>
                  <a:lnTo>
                    <a:pt x="1537197" y="2851"/>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6" name="Graphic 5" descr="Clipboard Mixed with solid fill">
            <a:extLst>
              <a:ext uri="{FF2B5EF4-FFF2-40B4-BE49-F238E27FC236}">
                <a16:creationId xmlns:a16="http://schemas.microsoft.com/office/drawing/2014/main" id="{82B537D1-256A-00BD-7132-683BA6E3BD0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07039" y="3114580"/>
            <a:ext cx="2160000" cy="2160000"/>
          </a:xfrm>
          <a:prstGeom prst="rect">
            <a:avLst/>
          </a:prstGeom>
        </p:spPr>
      </p:pic>
      <p:pic>
        <p:nvPicPr>
          <p:cNvPr id="4" name="Picture 3" descr="A person with pink hair&#10;&#10;Description automatically generated with low confidence">
            <a:extLst>
              <a:ext uri="{FF2B5EF4-FFF2-40B4-BE49-F238E27FC236}">
                <a16:creationId xmlns:a16="http://schemas.microsoft.com/office/drawing/2014/main" id="{1CC27BBB-9078-F127-D19E-F2CADF5F7490}"/>
              </a:ext>
            </a:extLst>
          </p:cNvPr>
          <p:cNvPicPr>
            <a:picLocks noChangeAspect="1"/>
          </p:cNvPicPr>
          <p:nvPr/>
        </p:nvPicPr>
        <p:blipFill rotWithShape="1">
          <a:blip r:embed="rId5"/>
          <a:srcRect r="2500" b="2"/>
          <a:stretch/>
        </p:blipFill>
        <p:spPr>
          <a:xfrm>
            <a:off x="9624766" y="4596526"/>
            <a:ext cx="2338323" cy="1998525"/>
          </a:xfrm>
          <a:prstGeom prst="rect">
            <a:avLst/>
          </a:prstGeom>
        </p:spPr>
      </p:pic>
    </p:spTree>
    <p:extLst>
      <p:ext uri="{BB962C8B-B14F-4D97-AF65-F5344CB8AC3E}">
        <p14:creationId xmlns:p14="http://schemas.microsoft.com/office/powerpoint/2010/main" val="16141226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83F28-72C7-4FC8-ABD4-45BCE8BB48D2}"/>
              </a:ext>
            </a:extLst>
          </p:cNvPr>
          <p:cNvSpPr>
            <a:spLocks noGrp="1"/>
          </p:cNvSpPr>
          <p:nvPr>
            <p:ph type="title"/>
          </p:nvPr>
        </p:nvSpPr>
        <p:spPr>
          <a:xfrm>
            <a:off x="6094105" y="802956"/>
            <a:ext cx="4977976" cy="1025844"/>
          </a:xfrm>
        </p:spPr>
        <p:txBody>
          <a:bodyPr>
            <a:normAutofit fontScale="90000"/>
          </a:bodyPr>
          <a:lstStyle/>
          <a:p>
            <a:r>
              <a:rPr lang="en-GB" sz="3600" dirty="0">
                <a:solidFill>
                  <a:srgbClr val="000000"/>
                </a:solidFill>
              </a:rPr>
              <a:t>Marshae Jones -  Alabama, USA</a:t>
            </a:r>
          </a:p>
        </p:txBody>
      </p:sp>
      <p:pic>
        <p:nvPicPr>
          <p:cNvPr id="4" name="Picture 3">
            <a:extLst>
              <a:ext uri="{FF2B5EF4-FFF2-40B4-BE49-F238E27FC236}">
                <a16:creationId xmlns:a16="http://schemas.microsoft.com/office/drawing/2014/main" id="{542FEE5B-DA89-44BC-9BB3-CD9DE1CE98F4}"/>
              </a:ext>
            </a:extLst>
          </p:cNvPr>
          <p:cNvPicPr>
            <a:picLocks noChangeAspect="1"/>
          </p:cNvPicPr>
          <p:nvPr/>
        </p:nvPicPr>
        <p:blipFill rotWithShape="1">
          <a:blip r:embed="rId3" cstate="print">
            <a:alphaModFix/>
          </a:blip>
          <a:srcRect l="8436" r="3188" b="2"/>
          <a:stretch/>
        </p:blipFill>
        <p:spPr>
          <a:xfrm>
            <a:off x="367990" y="1561172"/>
            <a:ext cx="3824849" cy="440979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1D89151D-4DC2-41AC-90AF-1A0216442769}"/>
              </a:ext>
            </a:extLst>
          </p:cNvPr>
          <p:cNvSpPr>
            <a:spLocks noGrp="1"/>
          </p:cNvSpPr>
          <p:nvPr>
            <p:ph idx="1"/>
          </p:nvPr>
        </p:nvSpPr>
        <p:spPr>
          <a:xfrm>
            <a:off x="6090574" y="1709530"/>
            <a:ext cx="4977578" cy="4351442"/>
          </a:xfrm>
        </p:spPr>
        <p:txBody>
          <a:bodyPr anchor="ctr">
            <a:normAutofit lnSpcReduction="10000"/>
          </a:bodyPr>
          <a:lstStyle/>
          <a:p>
            <a:r>
              <a:rPr lang="en-GB" sz="2400" dirty="0">
                <a:solidFill>
                  <a:srgbClr val="000000"/>
                </a:solidFill>
              </a:rPr>
              <a:t>was shot in the stomach while pregnant – with the bullets killing the foetus – was charged with manslaughter.</a:t>
            </a:r>
          </a:p>
          <a:p>
            <a:r>
              <a:rPr lang="en-GB" sz="2400" dirty="0">
                <a:solidFill>
                  <a:srgbClr val="000000"/>
                </a:solidFill>
              </a:rPr>
              <a:t>Got into argument, shot 5 times, other woman walked free</a:t>
            </a:r>
          </a:p>
          <a:p>
            <a:r>
              <a:rPr lang="en-GB" sz="2400" dirty="0">
                <a:solidFill>
                  <a:srgbClr val="000000"/>
                </a:solidFill>
              </a:rPr>
              <a:t>Alabama has restrictive abortion laws and recognises  a foetus as a victim</a:t>
            </a:r>
          </a:p>
          <a:p>
            <a:r>
              <a:rPr lang="en-GB" sz="2400" dirty="0">
                <a:solidFill>
                  <a:srgbClr val="000000"/>
                </a:solidFill>
              </a:rPr>
              <a:t>July 2019 all charges dropped </a:t>
            </a:r>
            <a:r>
              <a:rPr lang="en-GB" sz="2400" dirty="0"/>
              <a:t>The American Civil Liberties Union (ACLU)</a:t>
            </a:r>
            <a:endParaRPr lang="en-GB" sz="2400" dirty="0">
              <a:solidFill>
                <a:srgbClr val="000000"/>
              </a:solidFill>
            </a:endParaRPr>
          </a:p>
          <a:p>
            <a:pPr marL="0" indent="0">
              <a:buNone/>
            </a:pPr>
            <a:endParaRPr lang="en-GB" sz="2000" dirty="0">
              <a:solidFill>
                <a:srgbClr val="000000"/>
              </a:solidFill>
            </a:endParaRPr>
          </a:p>
        </p:txBody>
      </p:sp>
    </p:spTree>
    <p:extLst>
      <p:ext uri="{BB962C8B-B14F-4D97-AF65-F5344CB8AC3E}">
        <p14:creationId xmlns:p14="http://schemas.microsoft.com/office/powerpoint/2010/main" val="32310336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9226" y="457201"/>
            <a:ext cx="9833548" cy="1009649"/>
          </a:xfrm>
        </p:spPr>
        <p:txBody>
          <a:bodyPr anchor="b">
            <a:normAutofit/>
          </a:bodyPr>
          <a:lstStyle/>
          <a:p>
            <a:pPr algn="ctr"/>
            <a:r>
              <a:rPr lang="en-GB" sz="3600" dirty="0"/>
              <a:t>The Impact of the Word Vulnerability</a:t>
            </a:r>
          </a:p>
        </p:txBody>
      </p:sp>
      <p:sp>
        <p:nvSpPr>
          <p:cNvPr id="7" name="Content Placeholder 2"/>
          <p:cNvSpPr>
            <a:spLocks noGrp="1"/>
          </p:cNvSpPr>
          <p:nvPr>
            <p:ph idx="1"/>
          </p:nvPr>
        </p:nvSpPr>
        <p:spPr>
          <a:xfrm>
            <a:off x="857250" y="1790700"/>
            <a:ext cx="10534650" cy="4510238"/>
          </a:xfrm>
        </p:spPr>
        <p:txBody>
          <a:bodyPr>
            <a:normAutofit/>
          </a:bodyPr>
          <a:lstStyle/>
          <a:p>
            <a:pPr lvl="0">
              <a:defRPr/>
            </a:pPr>
            <a:r>
              <a:rPr lang="en-GB" sz="2400" dirty="0"/>
              <a:t>The term ‘vulnerability’ may be misunderstood and relate it to more about being weak than needing more support</a:t>
            </a:r>
          </a:p>
          <a:p>
            <a:pPr>
              <a:defRPr/>
            </a:pPr>
            <a:r>
              <a:rPr lang="en-GB" sz="2400" dirty="0"/>
              <a:t>The term carries very negative connotations</a:t>
            </a:r>
          </a:p>
          <a:p>
            <a:pPr>
              <a:defRPr/>
            </a:pPr>
            <a:r>
              <a:rPr lang="en-GB" sz="2400" dirty="0"/>
              <a:t>It is a disempowering term that suggests a lack of independence or control</a:t>
            </a:r>
          </a:p>
          <a:p>
            <a:pPr>
              <a:defRPr/>
            </a:pPr>
            <a:r>
              <a:rPr lang="en-GB" sz="2400" dirty="0"/>
              <a:t>The term ‘vulnerability’ places responsibility on the individual rather than on external factors</a:t>
            </a:r>
          </a:p>
          <a:p>
            <a:pPr>
              <a:defRPr/>
            </a:pPr>
            <a:r>
              <a:rPr lang="en-GB" sz="2400" dirty="0"/>
              <a:t>Can impact on individual’s self worth and on the choices they make.</a:t>
            </a:r>
          </a:p>
          <a:p>
            <a:pPr marL="0" indent="0">
              <a:buClr>
                <a:srgbClr val="7E2314"/>
              </a:buClr>
              <a:buNone/>
            </a:pPr>
            <a:r>
              <a:rPr lang="en-GB" sz="2400" dirty="0"/>
              <a:t>The word vulnerable makes individuals feel different and separate from others. A possible culture where they are often not treated as equals or segregates certain groups</a:t>
            </a:r>
          </a:p>
          <a:p>
            <a:pPr marL="0" indent="0">
              <a:buClr>
                <a:srgbClr val="7E2314"/>
              </a:buClr>
              <a:buNone/>
            </a:pPr>
            <a:endParaRPr lang="en-US" altLang="en-US" sz="1700" b="1" dirty="0">
              <a:solidFill>
                <a:schemeClr val="tx2"/>
              </a:solidFill>
            </a:endParaRPr>
          </a:p>
        </p:txBody>
      </p:sp>
    </p:spTree>
    <p:extLst>
      <p:ext uri="{BB962C8B-B14F-4D97-AF65-F5344CB8AC3E}">
        <p14:creationId xmlns:p14="http://schemas.microsoft.com/office/powerpoint/2010/main" val="37789204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1AF80-D0BF-D7C7-CCF8-C2C98E40DF53}"/>
              </a:ext>
            </a:extLst>
          </p:cNvPr>
          <p:cNvSpPr>
            <a:spLocks noGrp="1"/>
          </p:cNvSpPr>
          <p:nvPr>
            <p:ph type="title"/>
          </p:nvPr>
        </p:nvSpPr>
        <p:spPr>
          <a:xfrm>
            <a:off x="524741" y="620392"/>
            <a:ext cx="3808268" cy="5504688"/>
          </a:xfrm>
        </p:spPr>
        <p:txBody>
          <a:bodyPr>
            <a:normAutofit/>
          </a:bodyPr>
          <a:lstStyle/>
          <a:p>
            <a:r>
              <a:rPr lang="en-GB" sz="6000">
                <a:solidFill>
                  <a:schemeClr val="accent5"/>
                </a:solidFill>
              </a:rPr>
              <a:t>Who can be classed as vulnerable?</a:t>
            </a:r>
          </a:p>
        </p:txBody>
      </p:sp>
      <p:graphicFrame>
        <p:nvGraphicFramePr>
          <p:cNvPr id="5" name="Content Placeholder 2">
            <a:extLst>
              <a:ext uri="{FF2B5EF4-FFF2-40B4-BE49-F238E27FC236}">
                <a16:creationId xmlns:a16="http://schemas.microsoft.com/office/drawing/2014/main" id="{F0C59175-9B49-8736-3B7C-E95D597317D8}"/>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80232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F3313-FB3D-DB38-5390-AC839D03BE5D}"/>
              </a:ext>
            </a:extLst>
          </p:cNvPr>
          <p:cNvSpPr>
            <a:spLocks noGrp="1"/>
          </p:cNvSpPr>
          <p:nvPr>
            <p:ph type="title"/>
          </p:nvPr>
        </p:nvSpPr>
        <p:spPr>
          <a:xfrm>
            <a:off x="1075767" y="1188637"/>
            <a:ext cx="2988234" cy="4480726"/>
          </a:xfrm>
        </p:spPr>
        <p:txBody>
          <a:bodyPr>
            <a:normAutofit/>
          </a:bodyPr>
          <a:lstStyle/>
          <a:p>
            <a:pPr algn="r"/>
            <a:br>
              <a:rPr lang="en-US" sz="4600" b="1">
                <a:ea typeface="+mj-lt"/>
                <a:cs typeface="+mj-lt"/>
              </a:rPr>
            </a:br>
            <a:r>
              <a:rPr lang="en-US" sz="4600" b="1">
                <a:ea typeface="+mj-lt"/>
                <a:cs typeface="+mj-lt"/>
              </a:rPr>
              <a:t>Who could be considered vulnerable?</a:t>
            </a:r>
            <a:endParaRPr lang="en-US" sz="4600">
              <a:cs typeface="Calibri Light"/>
            </a:endParaRPr>
          </a:p>
          <a:p>
            <a:pPr algn="r"/>
            <a:endParaRPr lang="en-US" sz="4600">
              <a:cs typeface="Calibri Light"/>
            </a:endParaRPr>
          </a:p>
        </p:txBody>
      </p:sp>
      <p:sp>
        <p:nvSpPr>
          <p:cNvPr id="3" name="Content Placeholder 2">
            <a:extLst>
              <a:ext uri="{FF2B5EF4-FFF2-40B4-BE49-F238E27FC236}">
                <a16:creationId xmlns:a16="http://schemas.microsoft.com/office/drawing/2014/main" id="{68F4EDAB-457B-A375-7E2E-286DFF07D09E}"/>
              </a:ext>
            </a:extLst>
          </p:cNvPr>
          <p:cNvSpPr>
            <a:spLocks noGrp="1"/>
          </p:cNvSpPr>
          <p:nvPr>
            <p:ph idx="1"/>
          </p:nvPr>
        </p:nvSpPr>
        <p:spPr>
          <a:xfrm>
            <a:off x="5255260" y="563880"/>
            <a:ext cx="5303472" cy="5156347"/>
          </a:xfrm>
        </p:spPr>
        <p:txBody>
          <a:bodyPr vert="horz" lIns="91440" tIns="45720" rIns="91440" bIns="45720" rtlCol="0" anchor="ctr">
            <a:normAutofit lnSpcReduction="10000"/>
          </a:bodyPr>
          <a:lstStyle/>
          <a:p>
            <a:endParaRPr lang="en-US" sz="2400" dirty="0">
              <a:ea typeface="+mn-lt"/>
              <a:cs typeface="+mn-lt"/>
            </a:endParaRPr>
          </a:p>
          <a:p>
            <a:r>
              <a:rPr lang="en-US" sz="2400" dirty="0">
                <a:ea typeface="+mn-lt"/>
                <a:cs typeface="+mn-lt"/>
              </a:rPr>
              <a:t>Children Protected by Children’s Act (1989)</a:t>
            </a:r>
            <a:endParaRPr lang="en-US" sz="2400" dirty="0">
              <a:cs typeface="Calibri" panose="020F0502020204030204"/>
            </a:endParaRPr>
          </a:p>
          <a:p>
            <a:r>
              <a:rPr lang="en-US" sz="2400" dirty="0">
                <a:ea typeface="+mn-lt"/>
                <a:cs typeface="+mn-lt"/>
              </a:rPr>
              <a:t>Some adults – those who are physically or mentally frail</a:t>
            </a:r>
            <a:endParaRPr lang="en-US" sz="2400" dirty="0">
              <a:cs typeface="Calibri"/>
            </a:endParaRPr>
          </a:p>
          <a:p>
            <a:r>
              <a:rPr lang="en-US" sz="2400" dirty="0">
                <a:ea typeface="+mn-lt"/>
                <a:cs typeface="+mn-lt"/>
              </a:rPr>
              <a:t>People with learning disabilities</a:t>
            </a:r>
            <a:endParaRPr lang="en-US" sz="2400" dirty="0">
              <a:cs typeface="Calibri"/>
            </a:endParaRPr>
          </a:p>
          <a:p>
            <a:r>
              <a:rPr lang="en-US" sz="2400" dirty="0">
                <a:ea typeface="+mn-lt"/>
                <a:cs typeface="+mn-lt"/>
              </a:rPr>
              <a:t>People suffering from mental ill health</a:t>
            </a:r>
            <a:endParaRPr lang="en-US" sz="2400" dirty="0">
              <a:cs typeface="Calibri"/>
            </a:endParaRPr>
          </a:p>
          <a:p>
            <a:r>
              <a:rPr lang="en-US" sz="2400" dirty="0">
                <a:ea typeface="+mn-lt"/>
                <a:cs typeface="+mn-lt"/>
              </a:rPr>
              <a:t>People who are ill and would need help to carry out normal daily tasks</a:t>
            </a:r>
            <a:endParaRPr lang="en-US" sz="2400" dirty="0">
              <a:cs typeface="Calibri"/>
            </a:endParaRPr>
          </a:p>
          <a:p>
            <a:r>
              <a:rPr lang="en-US" sz="2400" dirty="0">
                <a:ea typeface="+mn-lt"/>
                <a:cs typeface="+mn-lt"/>
              </a:rPr>
              <a:t>People who have undergone a recent traumatic event – e.g. bereavement, divorce, job loss etc.</a:t>
            </a:r>
            <a:endParaRPr lang="en-US" sz="2400" dirty="0">
              <a:cs typeface="Calibri"/>
            </a:endParaRPr>
          </a:p>
          <a:p>
            <a:r>
              <a:rPr lang="en-US" sz="2400" dirty="0">
                <a:ea typeface="+mn-lt"/>
                <a:cs typeface="+mn-lt"/>
              </a:rPr>
              <a:t>People who are victims of domestic abuse</a:t>
            </a:r>
            <a:endParaRPr lang="en-US" sz="2400" dirty="0">
              <a:cs typeface="Calibri"/>
            </a:endParaRPr>
          </a:p>
          <a:p>
            <a:endParaRPr lang="en-US" sz="1500" dirty="0">
              <a:cs typeface="Calibri"/>
            </a:endParaRPr>
          </a:p>
        </p:txBody>
      </p:sp>
    </p:spTree>
    <p:extLst>
      <p:ext uri="{BB962C8B-B14F-4D97-AF65-F5344CB8AC3E}">
        <p14:creationId xmlns:p14="http://schemas.microsoft.com/office/powerpoint/2010/main" val="22756626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55E57-67E7-64DF-5E45-AA68E8ED3CB7}"/>
              </a:ext>
            </a:extLst>
          </p:cNvPr>
          <p:cNvSpPr>
            <a:spLocks noGrp="1"/>
          </p:cNvSpPr>
          <p:nvPr>
            <p:ph type="title"/>
          </p:nvPr>
        </p:nvSpPr>
        <p:spPr/>
        <p:txBody>
          <a:bodyPr/>
          <a:lstStyle/>
          <a:p>
            <a:r>
              <a:rPr lang="en-GB" dirty="0"/>
              <a:t>Children / Age</a:t>
            </a:r>
          </a:p>
        </p:txBody>
      </p:sp>
      <p:sp>
        <p:nvSpPr>
          <p:cNvPr id="3" name="Content Placeholder 2">
            <a:extLst>
              <a:ext uri="{FF2B5EF4-FFF2-40B4-BE49-F238E27FC236}">
                <a16:creationId xmlns:a16="http://schemas.microsoft.com/office/drawing/2014/main" id="{4D4276A6-779C-78EF-753D-3AA7AEE05E7F}"/>
              </a:ext>
            </a:extLst>
          </p:cNvPr>
          <p:cNvSpPr>
            <a:spLocks noGrp="1"/>
          </p:cNvSpPr>
          <p:nvPr>
            <p:ph idx="1"/>
          </p:nvPr>
        </p:nvSpPr>
        <p:spPr>
          <a:xfrm>
            <a:off x="838200" y="1901825"/>
            <a:ext cx="10515600" cy="4351338"/>
          </a:xfrm>
        </p:spPr>
        <p:txBody>
          <a:bodyPr>
            <a:normAutofit lnSpcReduction="10000"/>
          </a:bodyPr>
          <a:lstStyle/>
          <a:p>
            <a:r>
              <a:rPr lang="en-GB" sz="2800" dirty="0"/>
              <a:t>Rely on care givers - virtue of their age and immaturity</a:t>
            </a:r>
          </a:p>
          <a:p>
            <a:r>
              <a:rPr lang="en-GB" sz="2800" dirty="0"/>
              <a:t>Unable to care for themselves</a:t>
            </a:r>
          </a:p>
          <a:p>
            <a:r>
              <a:rPr lang="en-GB" sz="2800" dirty="0"/>
              <a:t>Living in a chaotic or dysfunctional household (parental substance use, domestic violence, parental mental health issues, parental criminality)</a:t>
            </a:r>
          </a:p>
          <a:p>
            <a:r>
              <a:rPr lang="en-GB" sz="2800" dirty="0"/>
              <a:t>History of abuse (child sexual abuse, risk of forced marriage, risk of 'honour'-based violence, physical and emotional abuse and neglect)</a:t>
            </a:r>
          </a:p>
          <a:p>
            <a:r>
              <a:rPr lang="en-GB" sz="2800" dirty="0"/>
              <a:t>Children are invisible</a:t>
            </a:r>
          </a:p>
          <a:p>
            <a:r>
              <a:rPr lang="en-GB" sz="2800" dirty="0"/>
              <a:t>Have no voice</a:t>
            </a:r>
          </a:p>
          <a:p>
            <a:r>
              <a:rPr lang="en-GB" sz="2800" dirty="0"/>
              <a:t>Afraid of withdraw of love = (care, prison)</a:t>
            </a:r>
            <a:endParaRPr lang="en-GB" dirty="0"/>
          </a:p>
        </p:txBody>
      </p:sp>
    </p:spTree>
    <p:extLst>
      <p:ext uri="{BB962C8B-B14F-4D97-AF65-F5344CB8AC3E}">
        <p14:creationId xmlns:p14="http://schemas.microsoft.com/office/powerpoint/2010/main" val="22539289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944D9-0BC5-6E15-10B4-E43718CA208E}"/>
              </a:ext>
            </a:extLst>
          </p:cNvPr>
          <p:cNvSpPr>
            <a:spLocks noGrp="1"/>
          </p:cNvSpPr>
          <p:nvPr>
            <p:ph type="title"/>
          </p:nvPr>
        </p:nvSpPr>
        <p:spPr>
          <a:xfrm>
            <a:off x="838200" y="365125"/>
            <a:ext cx="10515600" cy="732155"/>
          </a:xfrm>
        </p:spPr>
        <p:txBody>
          <a:bodyPr/>
          <a:lstStyle/>
          <a:p>
            <a:r>
              <a:rPr lang="en-GB" dirty="0"/>
              <a:t>Age</a:t>
            </a:r>
          </a:p>
        </p:txBody>
      </p:sp>
      <p:sp>
        <p:nvSpPr>
          <p:cNvPr id="3" name="Content Placeholder 2">
            <a:extLst>
              <a:ext uri="{FF2B5EF4-FFF2-40B4-BE49-F238E27FC236}">
                <a16:creationId xmlns:a16="http://schemas.microsoft.com/office/drawing/2014/main" id="{58F72DC6-DD55-69F4-1FB3-CC5142B41A04}"/>
              </a:ext>
            </a:extLst>
          </p:cNvPr>
          <p:cNvSpPr>
            <a:spLocks noGrp="1"/>
          </p:cNvSpPr>
          <p:nvPr>
            <p:ph idx="1"/>
          </p:nvPr>
        </p:nvSpPr>
        <p:spPr>
          <a:xfrm>
            <a:off x="838200" y="1097280"/>
            <a:ext cx="10515600" cy="5079683"/>
          </a:xfrm>
        </p:spPr>
        <p:txBody>
          <a:bodyPr>
            <a:normAutofit/>
          </a:bodyPr>
          <a:lstStyle/>
          <a:p>
            <a:endParaRPr lang="en-GB" sz="1800" dirty="0">
              <a:solidFill>
                <a:srgbClr val="000000"/>
              </a:solidFill>
              <a:latin typeface="Arial" panose="020B0604020202020204" pitchFamily="34" charset="0"/>
            </a:endParaRPr>
          </a:p>
          <a:p>
            <a:r>
              <a:rPr lang="en-GB" dirty="0"/>
              <a:t>Rape of </a:t>
            </a:r>
            <a:r>
              <a:rPr lang="en-GB" b="0" i="0" dirty="0">
                <a:effectLst/>
                <a:latin typeface="Nuacht Serif Text"/>
              </a:rPr>
              <a:t>Lindsay Armstrong (17) raped by a 15-year-old boy</a:t>
            </a:r>
          </a:p>
          <a:p>
            <a:r>
              <a:rPr lang="en-GB" b="0" i="0" dirty="0">
                <a:effectLst/>
                <a:latin typeface="Nuacht Serif Text"/>
              </a:rPr>
              <a:t>Lindsay took her own life two weeks after the trial ended</a:t>
            </a:r>
          </a:p>
          <a:p>
            <a:pPr algn="l"/>
            <a:r>
              <a:rPr lang="en-GB" b="0" i="0" dirty="0">
                <a:effectLst/>
                <a:latin typeface="Nuacht Serif Text"/>
              </a:rPr>
              <a:t>During the trial, she was asked to hold up her thong, three times and read the slogan on the front which said 'Little Devil’.</a:t>
            </a:r>
          </a:p>
          <a:p>
            <a:pPr algn="l"/>
            <a:r>
              <a:rPr lang="en-GB" b="0" i="0" dirty="0">
                <a:effectLst/>
                <a:latin typeface="Nuacht Serif Text"/>
              </a:rPr>
              <a:t>linking of underwear to consent. She had said that he had ripped her underwear off – meaning he had pulled it off her.</a:t>
            </a:r>
          </a:p>
          <a:p>
            <a:pPr algn="l"/>
            <a:r>
              <a:rPr lang="en-GB" dirty="0">
                <a:latin typeface="Nuacht Serif Text"/>
              </a:rPr>
              <a:t>H</a:t>
            </a:r>
            <a:r>
              <a:rPr lang="en-GB" b="0" i="0" dirty="0">
                <a:effectLst/>
                <a:latin typeface="Nuacht Serif Text"/>
              </a:rPr>
              <a:t>old up her thong to prove that her underwear wasn't ripped, to make out she was a liar.</a:t>
            </a:r>
          </a:p>
          <a:p>
            <a:pPr algn="l"/>
            <a:r>
              <a:rPr lang="en-GB" dirty="0">
                <a:latin typeface="Nuacht Serif Text"/>
              </a:rPr>
              <a:t>Impossible to do due to DNA samples taken</a:t>
            </a:r>
          </a:p>
          <a:p>
            <a:pPr algn="l"/>
            <a:r>
              <a:rPr lang="en-GB" b="0" i="0" dirty="0">
                <a:effectLst/>
                <a:latin typeface="Nuacht Serif Text"/>
              </a:rPr>
              <a:t>CPS &amp; Courts have a duty to look after children </a:t>
            </a:r>
          </a:p>
          <a:p>
            <a:pPr algn="l"/>
            <a:endParaRPr lang="en-GB" b="0" i="0" dirty="0">
              <a:solidFill>
                <a:srgbClr val="333333"/>
              </a:solidFill>
              <a:effectLst/>
              <a:latin typeface="Nuacht Serif Text"/>
            </a:endParaRPr>
          </a:p>
          <a:p>
            <a:endParaRPr lang="en-GB" dirty="0"/>
          </a:p>
        </p:txBody>
      </p:sp>
    </p:spTree>
    <p:extLst>
      <p:ext uri="{BB962C8B-B14F-4D97-AF65-F5344CB8AC3E}">
        <p14:creationId xmlns:p14="http://schemas.microsoft.com/office/powerpoint/2010/main" val="42301563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86667"/>
          </a:xfrm>
        </p:spPr>
        <p:txBody>
          <a:bodyPr>
            <a:normAutofit/>
          </a:bodyPr>
          <a:lstStyle/>
          <a:p>
            <a:r>
              <a:rPr lang="en-GB" sz="3600" dirty="0"/>
              <a:t>Vulnerability &amp; Old Age</a:t>
            </a:r>
          </a:p>
        </p:txBody>
      </p:sp>
      <p:sp>
        <p:nvSpPr>
          <p:cNvPr id="3" name="Content Placeholder 2"/>
          <p:cNvSpPr>
            <a:spLocks noGrp="1"/>
          </p:cNvSpPr>
          <p:nvPr>
            <p:ph idx="1"/>
          </p:nvPr>
        </p:nvSpPr>
        <p:spPr>
          <a:xfrm>
            <a:off x="838200" y="1151792"/>
            <a:ext cx="10515600" cy="5025171"/>
          </a:xfrm>
        </p:spPr>
        <p:txBody>
          <a:bodyPr>
            <a:normAutofit/>
          </a:bodyPr>
          <a:lstStyle/>
          <a:p>
            <a:r>
              <a:rPr lang="en-GB" dirty="0"/>
              <a:t>Vulnerability is often equalled with being frail, old and aging.</a:t>
            </a:r>
          </a:p>
          <a:p>
            <a:r>
              <a:rPr lang="en-GB" dirty="0"/>
              <a:t>Exposure &amp; threat to harmful influence, the person’s coping capacity all decide on older people’s vulnerability</a:t>
            </a:r>
          </a:p>
          <a:p>
            <a:r>
              <a:rPr lang="en-GB" dirty="0"/>
              <a:t>Attitudes held by society</a:t>
            </a:r>
          </a:p>
          <a:p>
            <a:r>
              <a:rPr lang="en-GB" dirty="0"/>
              <a:t>Contact with family &amp; friends</a:t>
            </a:r>
          </a:p>
          <a:p>
            <a:r>
              <a:rPr lang="en-GB" dirty="0"/>
              <a:t>Support from others</a:t>
            </a:r>
          </a:p>
          <a:p>
            <a:r>
              <a:rPr lang="en-GB" dirty="0"/>
              <a:t>Financial support</a:t>
            </a:r>
          </a:p>
          <a:p>
            <a:r>
              <a:rPr lang="en-GB" dirty="0"/>
              <a:t>Suitability of home and environment and SELFCARE</a:t>
            </a:r>
          </a:p>
          <a:p>
            <a:r>
              <a:rPr lang="en-GB" dirty="0"/>
              <a:t>Extent of neighbours and local deprivation</a:t>
            </a:r>
          </a:p>
          <a:p>
            <a:r>
              <a:rPr lang="en-GB" dirty="0"/>
              <a:t>Background – education working history &amp; health</a:t>
            </a:r>
          </a:p>
          <a:p>
            <a:endParaRPr lang="en-GB" dirty="0"/>
          </a:p>
        </p:txBody>
      </p:sp>
    </p:spTree>
    <p:extLst>
      <p:ext uri="{BB962C8B-B14F-4D97-AF65-F5344CB8AC3E}">
        <p14:creationId xmlns:p14="http://schemas.microsoft.com/office/powerpoint/2010/main" val="28881768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140946"/>
          </a:xfrm>
        </p:spPr>
        <p:txBody>
          <a:bodyPr/>
          <a:lstStyle/>
          <a:p>
            <a:r>
              <a:rPr lang="en-GB" dirty="0"/>
              <a:t>Vulnerability &amp; Disability</a:t>
            </a:r>
          </a:p>
        </p:txBody>
      </p:sp>
      <p:sp>
        <p:nvSpPr>
          <p:cNvPr id="3" name="Content Placeholder 2"/>
          <p:cNvSpPr>
            <a:spLocks noGrp="1"/>
          </p:cNvSpPr>
          <p:nvPr>
            <p:ph idx="1"/>
          </p:nvPr>
        </p:nvSpPr>
        <p:spPr>
          <a:xfrm>
            <a:off x="838200" y="1532965"/>
            <a:ext cx="10515600" cy="4643998"/>
          </a:xfrm>
        </p:spPr>
        <p:txBody>
          <a:bodyPr>
            <a:normAutofit/>
          </a:bodyPr>
          <a:lstStyle/>
          <a:p>
            <a:pPr>
              <a:buNone/>
            </a:pPr>
            <a:r>
              <a:rPr lang="en-GB" dirty="0"/>
              <a:t>Disabled people are more likely to experience abuse &amp; may be unable to protect themselves:</a:t>
            </a:r>
          </a:p>
          <a:p>
            <a:r>
              <a:rPr lang="en-GB" dirty="0"/>
              <a:t>Reduced access to someone to tell – isolation </a:t>
            </a:r>
          </a:p>
          <a:p>
            <a:r>
              <a:rPr lang="en-GB" dirty="0"/>
              <a:t>Have carers – withhold medicine</a:t>
            </a:r>
          </a:p>
          <a:p>
            <a:r>
              <a:rPr lang="en-GB" dirty="0"/>
              <a:t>Emotional issues</a:t>
            </a:r>
          </a:p>
          <a:p>
            <a:r>
              <a:rPr lang="en-GB" dirty="0"/>
              <a:t>Communication problems </a:t>
            </a:r>
          </a:p>
          <a:p>
            <a:r>
              <a:rPr lang="en-GB" dirty="0"/>
              <a:t>Impaired capacity to resist or report abusive behaviour</a:t>
            </a:r>
          </a:p>
          <a:p>
            <a:r>
              <a:rPr lang="en-GB" dirty="0"/>
              <a:t>Embarrassed to report</a:t>
            </a:r>
          </a:p>
          <a:p>
            <a:pPr>
              <a:buNone/>
            </a:pP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857E6-5CD0-B604-66A3-366AFB8F4A2B}"/>
              </a:ext>
            </a:extLst>
          </p:cNvPr>
          <p:cNvSpPr>
            <a:spLocks noGrp="1"/>
          </p:cNvSpPr>
          <p:nvPr>
            <p:ph type="title"/>
          </p:nvPr>
        </p:nvSpPr>
        <p:spPr>
          <a:xfrm>
            <a:off x="643467" y="321734"/>
            <a:ext cx="10905066" cy="1135737"/>
          </a:xfrm>
        </p:spPr>
        <p:txBody>
          <a:bodyPr>
            <a:normAutofit/>
          </a:bodyPr>
          <a:lstStyle/>
          <a:p>
            <a:br>
              <a:rPr lang="en-GB" sz="3600">
                <a:ea typeface="Calibri Light"/>
                <a:cs typeface="Calibri Light"/>
              </a:rPr>
            </a:br>
            <a:r>
              <a:rPr lang="en-GB" sz="3600">
                <a:ea typeface="Calibri Light"/>
                <a:cs typeface="Calibri Light"/>
              </a:rPr>
              <a:t>Factors of vulnerability</a:t>
            </a:r>
            <a:endParaRPr lang="en-GB" sz="3600">
              <a:ea typeface="+mj-lt"/>
              <a:cs typeface="+mj-lt"/>
            </a:endParaRPr>
          </a:p>
          <a:p>
            <a:endParaRPr lang="en-GB" sz="3600">
              <a:ea typeface="Calibri Light"/>
              <a:cs typeface="Calibri Light"/>
            </a:endParaRPr>
          </a:p>
        </p:txBody>
      </p:sp>
      <p:sp>
        <p:nvSpPr>
          <p:cNvPr id="3" name="Content Placeholder 2">
            <a:extLst>
              <a:ext uri="{FF2B5EF4-FFF2-40B4-BE49-F238E27FC236}">
                <a16:creationId xmlns:a16="http://schemas.microsoft.com/office/drawing/2014/main" id="{DC65443A-2D17-719F-4D2B-AA7913ADF372}"/>
              </a:ext>
            </a:extLst>
          </p:cNvPr>
          <p:cNvSpPr>
            <a:spLocks noGrp="1"/>
          </p:cNvSpPr>
          <p:nvPr>
            <p:ph idx="1"/>
          </p:nvPr>
        </p:nvSpPr>
        <p:spPr>
          <a:xfrm>
            <a:off x="643467" y="1782981"/>
            <a:ext cx="10905066" cy="4393982"/>
          </a:xfrm>
        </p:spPr>
        <p:txBody>
          <a:bodyPr vert="horz" lIns="91440" tIns="45720" rIns="91440" bIns="45720" rtlCol="0" anchor="t">
            <a:normAutofit lnSpcReduction="10000"/>
          </a:bodyPr>
          <a:lstStyle/>
          <a:p>
            <a:r>
              <a:rPr lang="en-GB" dirty="0">
                <a:ea typeface="Calibri"/>
                <a:cs typeface="Calibri"/>
              </a:rPr>
              <a:t>Economic factors. …</a:t>
            </a:r>
          </a:p>
          <a:p>
            <a:r>
              <a:rPr lang="en-GB" dirty="0">
                <a:ea typeface="+mn-lt"/>
                <a:cs typeface="+mn-lt"/>
              </a:rPr>
              <a:t>Deprivation / financial concerns</a:t>
            </a:r>
          </a:p>
          <a:p>
            <a:r>
              <a:rPr lang="en-GB" dirty="0">
                <a:ea typeface="+mn-lt"/>
                <a:cs typeface="+mn-lt"/>
              </a:rPr>
              <a:t>Unemployment / poor education</a:t>
            </a:r>
            <a:endParaRPr lang="en-GB" dirty="0">
              <a:cs typeface="Calibri"/>
            </a:endParaRPr>
          </a:p>
          <a:p>
            <a:r>
              <a:rPr lang="en-GB" dirty="0">
                <a:ea typeface="+mn-lt"/>
                <a:cs typeface="+mn-lt"/>
              </a:rPr>
              <a:t>Poor housing conditions (including geographical location)</a:t>
            </a:r>
            <a:endParaRPr lang="en-GB" dirty="0">
              <a:cs typeface="Calibri"/>
            </a:endParaRPr>
          </a:p>
          <a:p>
            <a:endParaRPr lang="en-GB" dirty="0">
              <a:ea typeface="+mn-lt"/>
              <a:cs typeface="+mn-lt"/>
            </a:endParaRPr>
          </a:p>
          <a:p>
            <a:endParaRPr lang="en-GB" dirty="0">
              <a:ea typeface="Calibri"/>
              <a:cs typeface="Calibri"/>
            </a:endParaRPr>
          </a:p>
          <a:p>
            <a:r>
              <a:rPr lang="en-GB" dirty="0">
                <a:ea typeface="+mn-lt"/>
                <a:cs typeface="+mn-lt"/>
                <a:hlinkClick r:id="rId3"/>
              </a:rPr>
              <a:t>https://www.youtube.com/watch?v=PJAgPF5FNTQ</a:t>
            </a:r>
            <a:endParaRPr lang="en-GB" dirty="0">
              <a:ea typeface="+mn-lt"/>
              <a:cs typeface="+mn-lt"/>
            </a:endParaRPr>
          </a:p>
          <a:p>
            <a:r>
              <a:rPr lang="en-GB" b="0" i="0" dirty="0">
                <a:solidFill>
                  <a:srgbClr val="0F0F0F"/>
                </a:solidFill>
                <a:effectLst/>
                <a:latin typeface="Roboto" panose="02000000000000000000" pitchFamily="2" charset="0"/>
              </a:rPr>
              <a:t>USA - the impact privilege can have on the race we each see before us</a:t>
            </a:r>
            <a:endParaRPr lang="en-GB" dirty="0">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29024272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3FF11-4FFF-18E6-3931-7325C5AE0D3F}"/>
              </a:ext>
            </a:extLst>
          </p:cNvPr>
          <p:cNvSpPr>
            <a:spLocks noGrp="1"/>
          </p:cNvSpPr>
          <p:nvPr>
            <p:ph type="title"/>
          </p:nvPr>
        </p:nvSpPr>
        <p:spPr>
          <a:xfrm>
            <a:off x="4965430" y="629268"/>
            <a:ext cx="6586491" cy="1099255"/>
          </a:xfrm>
        </p:spPr>
        <p:txBody>
          <a:bodyPr anchor="b">
            <a:normAutofit/>
          </a:bodyPr>
          <a:lstStyle/>
          <a:p>
            <a:br>
              <a:rPr lang="en-GB" sz="4100" dirty="0">
                <a:cs typeface="Calibri Light"/>
              </a:rPr>
            </a:br>
            <a:r>
              <a:rPr lang="en-GB" sz="3200" dirty="0">
                <a:cs typeface="Calibri Light"/>
              </a:rPr>
              <a:t>Factors of vulnerability</a:t>
            </a:r>
            <a:endParaRPr lang="en-GB" sz="3200" dirty="0">
              <a:ea typeface="+mj-lt"/>
              <a:cs typeface="+mj-lt"/>
            </a:endParaRPr>
          </a:p>
          <a:p>
            <a:endParaRPr lang="en-GB" sz="3200" dirty="0">
              <a:cs typeface="Calibri Light"/>
            </a:endParaRPr>
          </a:p>
        </p:txBody>
      </p:sp>
      <p:sp>
        <p:nvSpPr>
          <p:cNvPr id="3" name="Content Placeholder 2">
            <a:extLst>
              <a:ext uri="{FF2B5EF4-FFF2-40B4-BE49-F238E27FC236}">
                <a16:creationId xmlns:a16="http://schemas.microsoft.com/office/drawing/2014/main" id="{44F66A15-5CA3-BCD6-BB0C-23E6D435E762}"/>
              </a:ext>
            </a:extLst>
          </p:cNvPr>
          <p:cNvSpPr>
            <a:spLocks noGrp="1"/>
          </p:cNvSpPr>
          <p:nvPr>
            <p:ph idx="1"/>
          </p:nvPr>
        </p:nvSpPr>
        <p:spPr>
          <a:xfrm>
            <a:off x="4965431" y="2438400"/>
            <a:ext cx="6586489" cy="3785419"/>
          </a:xfrm>
        </p:spPr>
        <p:txBody>
          <a:bodyPr vert="horz" lIns="91440" tIns="45720" rIns="91440" bIns="45720" rtlCol="0" anchor="t">
            <a:normAutofit/>
          </a:bodyPr>
          <a:lstStyle/>
          <a:p>
            <a:pPr marL="0" indent="0">
              <a:buNone/>
            </a:pPr>
            <a:r>
              <a:rPr lang="en-GB" sz="2400" u="sng" dirty="0">
                <a:ea typeface="+mn-lt"/>
                <a:cs typeface="+mn-lt"/>
              </a:rPr>
              <a:t>Personal Circumstances</a:t>
            </a:r>
            <a:endParaRPr lang="en-GB" sz="2400">
              <a:cs typeface="Calibri" panose="020F0502020204030204"/>
            </a:endParaRPr>
          </a:p>
          <a:p>
            <a:r>
              <a:rPr lang="en-GB" sz="2400" dirty="0">
                <a:ea typeface="+mn-lt"/>
                <a:cs typeface="+mn-lt"/>
              </a:rPr>
              <a:t>Considers themselves vulnerable </a:t>
            </a:r>
            <a:endParaRPr lang="en-GB" sz="2400" dirty="0">
              <a:cs typeface="Calibri"/>
            </a:endParaRPr>
          </a:p>
          <a:p>
            <a:r>
              <a:rPr lang="en-GB" sz="2400" dirty="0">
                <a:ea typeface="+mn-lt"/>
                <a:cs typeface="+mn-lt"/>
              </a:rPr>
              <a:t>Social Isolation</a:t>
            </a:r>
            <a:endParaRPr lang="en-GB" sz="2400" dirty="0">
              <a:cs typeface="Calibri"/>
            </a:endParaRPr>
          </a:p>
          <a:p>
            <a:r>
              <a:rPr lang="en-GB" sz="2400" dirty="0">
                <a:ea typeface="+mn-lt"/>
                <a:cs typeface="+mn-lt"/>
              </a:rPr>
              <a:t>Poor social skills</a:t>
            </a:r>
            <a:endParaRPr lang="en-GB" sz="2400" dirty="0">
              <a:cs typeface="Calibri"/>
            </a:endParaRPr>
          </a:p>
          <a:p>
            <a:r>
              <a:rPr lang="en-GB" sz="2400" dirty="0">
                <a:ea typeface="+mn-lt"/>
                <a:cs typeface="+mn-lt"/>
              </a:rPr>
              <a:t>History of offending</a:t>
            </a:r>
            <a:endParaRPr lang="en-GB" sz="2400" dirty="0">
              <a:cs typeface="Calibri"/>
            </a:endParaRPr>
          </a:p>
          <a:p>
            <a:r>
              <a:rPr lang="en-GB" sz="2400" dirty="0">
                <a:ea typeface="+mn-lt"/>
                <a:cs typeface="+mn-lt"/>
              </a:rPr>
              <a:t>Self-neglect</a:t>
            </a:r>
            <a:endParaRPr lang="en-GB" sz="2400" dirty="0">
              <a:cs typeface="Calibri"/>
            </a:endParaRPr>
          </a:p>
          <a:p>
            <a:r>
              <a:rPr lang="en-GB" sz="2400" dirty="0">
                <a:ea typeface="+mn-lt"/>
                <a:cs typeface="+mn-lt"/>
              </a:rPr>
              <a:t>Overcrowding</a:t>
            </a:r>
            <a:endParaRPr lang="en-GB" sz="2400" dirty="0">
              <a:cs typeface="Calibri"/>
            </a:endParaRPr>
          </a:p>
          <a:p>
            <a:r>
              <a:rPr lang="en-GB" sz="2400" dirty="0">
                <a:ea typeface="+mn-lt"/>
                <a:cs typeface="+mn-lt"/>
              </a:rPr>
              <a:t>Affected by anti-social behaviour</a:t>
            </a:r>
            <a:endParaRPr lang="en-GB" sz="2400" dirty="0">
              <a:cs typeface="Calibri"/>
            </a:endParaRPr>
          </a:p>
          <a:p>
            <a:endParaRPr lang="en-GB" sz="2400" dirty="0">
              <a:cs typeface="Calibri"/>
            </a:endParaRPr>
          </a:p>
        </p:txBody>
      </p:sp>
      <p:pic>
        <p:nvPicPr>
          <p:cNvPr id="5" name="Picture 4" descr="A close up image of chess pawns">
            <a:extLst>
              <a:ext uri="{FF2B5EF4-FFF2-40B4-BE49-F238E27FC236}">
                <a16:creationId xmlns:a16="http://schemas.microsoft.com/office/drawing/2014/main" id="{1263A43A-3703-B131-E01D-C090D657B116}"/>
              </a:ext>
            </a:extLst>
          </p:cNvPr>
          <p:cNvPicPr>
            <a:picLocks noChangeAspect="1"/>
          </p:cNvPicPr>
          <p:nvPr/>
        </p:nvPicPr>
        <p:blipFill rotWithShape="1">
          <a:blip r:embed="rId2"/>
          <a:srcRect l="37998" r="17576" b="-2"/>
          <a:stretch/>
        </p:blipFill>
        <p:spPr>
          <a:xfrm>
            <a:off x="20" y="10"/>
            <a:ext cx="4635571" cy="6857990"/>
          </a:xfrm>
          <a:prstGeom prst="rect">
            <a:avLst/>
          </a:prstGeom>
          <a:effectLst/>
        </p:spPr>
      </p:pic>
    </p:spTree>
    <p:extLst>
      <p:ext uri="{BB962C8B-B14F-4D97-AF65-F5344CB8AC3E}">
        <p14:creationId xmlns:p14="http://schemas.microsoft.com/office/powerpoint/2010/main" val="27346906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3514F-C671-7AB8-B007-98FBA5272804}"/>
              </a:ext>
            </a:extLst>
          </p:cNvPr>
          <p:cNvSpPr>
            <a:spLocks noGrp="1"/>
          </p:cNvSpPr>
          <p:nvPr>
            <p:ph type="title"/>
          </p:nvPr>
        </p:nvSpPr>
        <p:spPr/>
        <p:txBody>
          <a:bodyPr/>
          <a:lstStyle/>
          <a:p>
            <a:r>
              <a:rPr lang="en-GB" dirty="0"/>
              <a:t>Everyday violence and crime </a:t>
            </a:r>
          </a:p>
        </p:txBody>
      </p:sp>
      <p:sp>
        <p:nvSpPr>
          <p:cNvPr id="3" name="Content Placeholder 2">
            <a:extLst>
              <a:ext uri="{FF2B5EF4-FFF2-40B4-BE49-F238E27FC236}">
                <a16:creationId xmlns:a16="http://schemas.microsoft.com/office/drawing/2014/main" id="{92E86362-8FBD-D367-3729-62B9D4D4D921}"/>
              </a:ext>
            </a:extLst>
          </p:cNvPr>
          <p:cNvSpPr>
            <a:spLocks noGrp="1"/>
          </p:cNvSpPr>
          <p:nvPr>
            <p:ph idx="1"/>
          </p:nvPr>
        </p:nvSpPr>
        <p:spPr/>
        <p:txBody>
          <a:bodyPr>
            <a:normAutofit fontScale="77500" lnSpcReduction="20000"/>
          </a:bodyPr>
          <a:lstStyle/>
          <a:p>
            <a:pPr algn="l">
              <a:buFont typeface="Arial" panose="020B0604020202020204" pitchFamily="34" charset="0"/>
              <a:buChar char="•"/>
            </a:pPr>
            <a:r>
              <a:rPr lang="en-GB" b="1" i="0" dirty="0">
                <a:solidFill>
                  <a:srgbClr val="212529"/>
                </a:solidFill>
                <a:effectLst/>
                <a:latin typeface="roboto" panose="02000000000000000000" pitchFamily="2" charset="0"/>
              </a:rPr>
              <a:t>adults at risk </a:t>
            </a: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 panose="02000000000000000000" pitchFamily="2" charset="0"/>
              </a:rPr>
              <a:t>child abuse and neglect</a:t>
            </a: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 panose="02000000000000000000" pitchFamily="2" charset="0"/>
              </a:rPr>
              <a:t>female genital mutilation </a:t>
            </a: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 panose="02000000000000000000" pitchFamily="2" charset="0"/>
              </a:rPr>
              <a:t>honour based abuse </a:t>
            </a: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 panose="02000000000000000000" pitchFamily="2" charset="0"/>
              </a:rPr>
              <a:t>child sexual exploitation</a:t>
            </a: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 panose="02000000000000000000" pitchFamily="2" charset="0"/>
              </a:rPr>
              <a:t>human trafficking and modern-day slavery</a:t>
            </a: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 panose="02000000000000000000" pitchFamily="2" charset="0"/>
              </a:rPr>
              <a:t>managing offenders</a:t>
            </a: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 panose="02000000000000000000" pitchFamily="2" charset="0"/>
              </a:rPr>
              <a:t>prostitution </a:t>
            </a: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 panose="02000000000000000000" pitchFamily="2" charset="0"/>
              </a:rPr>
              <a:t>sexual offences</a:t>
            </a: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 panose="02000000000000000000" pitchFamily="2" charset="0"/>
              </a:rPr>
              <a:t>missing persons</a:t>
            </a: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 panose="02000000000000000000" pitchFamily="2" charset="0"/>
              </a:rPr>
              <a:t>harassment and stalking </a:t>
            </a: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 panose="02000000000000000000" pitchFamily="2" charset="0"/>
              </a:rPr>
              <a:t>domestic abuse</a:t>
            </a:r>
            <a:endParaRPr lang="en-GB" b="0" i="0" dirty="0">
              <a:solidFill>
                <a:srgbClr val="212529"/>
              </a:solidFill>
              <a:effectLst/>
              <a:latin typeface="roboto" panose="02000000000000000000" pitchFamily="2" charset="0"/>
            </a:endParaRPr>
          </a:p>
          <a:p>
            <a:endParaRPr lang="en-GB" dirty="0"/>
          </a:p>
        </p:txBody>
      </p:sp>
    </p:spTree>
    <p:extLst>
      <p:ext uri="{BB962C8B-B14F-4D97-AF65-F5344CB8AC3E}">
        <p14:creationId xmlns:p14="http://schemas.microsoft.com/office/powerpoint/2010/main" val="38001680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Gender &amp; Vulnerability</a:t>
            </a:r>
          </a:p>
        </p:txBody>
      </p:sp>
      <p:sp>
        <p:nvSpPr>
          <p:cNvPr id="3" name="Content Placeholder 2"/>
          <p:cNvSpPr>
            <a:spLocks noGrp="1"/>
          </p:cNvSpPr>
          <p:nvPr>
            <p:ph idx="1"/>
          </p:nvPr>
        </p:nvSpPr>
        <p:spPr>
          <a:xfrm>
            <a:off x="838200" y="1690688"/>
            <a:ext cx="10515600" cy="4486275"/>
          </a:xfrm>
        </p:spPr>
        <p:txBody>
          <a:bodyPr/>
          <a:lstStyle/>
          <a:p>
            <a:r>
              <a:rPr lang="en-GB" dirty="0"/>
              <a:t>Gender gap when it come to the fear of crime?</a:t>
            </a:r>
          </a:p>
          <a:p>
            <a:r>
              <a:rPr lang="en-GB" dirty="0"/>
              <a:t>Do women have higher fear levels than men? </a:t>
            </a:r>
          </a:p>
          <a:p>
            <a:r>
              <a:rPr lang="en-GB" dirty="0"/>
              <a:t>Studies conclude that women are more fearful due to their greater vulnerability</a:t>
            </a:r>
          </a:p>
          <a:p>
            <a:r>
              <a:rPr lang="en-GB" dirty="0"/>
              <a:t>Domestic Abuse</a:t>
            </a:r>
          </a:p>
          <a:p>
            <a:r>
              <a:rPr lang="en-GB" dirty="0"/>
              <a:t>Female Genital Mutilation </a:t>
            </a:r>
          </a:p>
          <a:p>
            <a:r>
              <a:rPr lang="en-GB" dirty="0"/>
              <a:t>Honour killings</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84742"/>
          </a:xfrm>
        </p:spPr>
        <p:txBody>
          <a:bodyPr>
            <a:normAutofit fontScale="90000"/>
          </a:bodyPr>
          <a:lstStyle/>
          <a:p>
            <a:r>
              <a:rPr lang="en-GB" dirty="0"/>
              <a:t>When it goes wrong</a:t>
            </a:r>
          </a:p>
        </p:txBody>
      </p:sp>
      <p:sp>
        <p:nvSpPr>
          <p:cNvPr id="3" name="Content Placeholder 2"/>
          <p:cNvSpPr>
            <a:spLocks noGrp="1"/>
          </p:cNvSpPr>
          <p:nvPr>
            <p:ph idx="1"/>
          </p:nvPr>
        </p:nvSpPr>
        <p:spPr>
          <a:xfrm>
            <a:off x="838200" y="1049867"/>
            <a:ext cx="10515600" cy="5127095"/>
          </a:xfrm>
        </p:spPr>
        <p:txBody>
          <a:bodyPr/>
          <a:lstStyle/>
          <a:p>
            <a:r>
              <a:rPr lang="en-GB" dirty="0"/>
              <a:t>23</a:t>
            </a:r>
            <a:r>
              <a:rPr lang="en-GB" baseline="30000" dirty="0"/>
              <a:t>rd</a:t>
            </a:r>
            <a:r>
              <a:rPr lang="en-GB" dirty="0"/>
              <a:t> October 2007 Fiona Pilkington killed herself &amp; daughter Frankie. Drove to a secluded lay-by doused the back seat in petrol and set the car ablaze. </a:t>
            </a:r>
          </a:p>
          <a:p>
            <a:r>
              <a:rPr lang="en-GB" dirty="0"/>
              <a:t>Complained to Leicestershire police about the abuse 27 separate occasions between 2004 and 2007.</a:t>
            </a:r>
          </a:p>
          <a:p>
            <a:r>
              <a:rPr lang="en-GB" dirty="0"/>
              <a:t>Petitioning their local MP on two separate occasions. </a:t>
            </a:r>
          </a:p>
          <a:p>
            <a:r>
              <a:rPr lang="en-GB" dirty="0"/>
              <a:t>The last letter had been written in February 2007.</a:t>
            </a:r>
          </a:p>
          <a:p>
            <a:r>
              <a:rPr lang="en-GB" i="1" dirty="0"/>
              <a:t>“I give up I am just not cut out to take this much harassment”</a:t>
            </a:r>
          </a:p>
        </p:txBody>
      </p:sp>
    </p:spTree>
    <p:extLst>
      <p:ext uri="{BB962C8B-B14F-4D97-AF65-F5344CB8AC3E}">
        <p14:creationId xmlns:p14="http://schemas.microsoft.com/office/powerpoint/2010/main" val="6899579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9B44A-B349-E7EF-AC1B-5CB8CE747B5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D54C619-FCBF-8CA0-A4E4-84CA4FF467FB}"/>
              </a:ext>
            </a:extLst>
          </p:cNvPr>
          <p:cNvSpPr>
            <a:spLocks noGrp="1"/>
          </p:cNvSpPr>
          <p:nvPr>
            <p:ph idx="1"/>
          </p:nvPr>
        </p:nvSpPr>
        <p:spPr/>
        <p:txBody>
          <a:bodyPr/>
          <a:lstStyle/>
          <a:p>
            <a:r>
              <a:rPr lang="en-GB" dirty="0">
                <a:hlinkClick r:id="rId2"/>
              </a:rPr>
              <a:t>Delivering justice for victims: A consultation on improving victims’ experiences of the justice system - GOV.UK (www.gov.uk)</a:t>
            </a:r>
            <a:endParaRPr lang="en-GB" dirty="0"/>
          </a:p>
          <a:p>
            <a:endParaRPr lang="en-GB" dirty="0"/>
          </a:p>
        </p:txBody>
      </p:sp>
    </p:spTree>
    <p:extLst>
      <p:ext uri="{BB962C8B-B14F-4D97-AF65-F5344CB8AC3E}">
        <p14:creationId xmlns:p14="http://schemas.microsoft.com/office/powerpoint/2010/main" val="143421433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63DB6-A132-3154-2343-30D29188D67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C23AFAE-BAAE-BF8E-2B2E-B6E89E6ED0D6}"/>
              </a:ext>
            </a:extLst>
          </p:cNvPr>
          <p:cNvSpPr>
            <a:spLocks noGrp="1"/>
          </p:cNvSpPr>
          <p:nvPr>
            <p:ph idx="1"/>
          </p:nvPr>
        </p:nvSpPr>
        <p:spPr/>
        <p:txBody>
          <a:bodyPr/>
          <a:lstStyle/>
          <a:p>
            <a:r>
              <a:rPr lang="en-GB" dirty="0">
                <a:hlinkClick r:id="rId2"/>
              </a:rPr>
              <a:t>How mental health law discriminates unfairly against people with mental illness (gresham.ac.uk)</a:t>
            </a:r>
            <a:endParaRPr lang="en-GB" dirty="0"/>
          </a:p>
          <a:p>
            <a:endParaRPr lang="en-GB" dirty="0"/>
          </a:p>
          <a:p>
            <a:pPr algn="ctr"/>
            <a:r>
              <a:rPr lang="en-GB" b="0" i="0" dirty="0">
                <a:effectLst/>
                <a:latin typeface="effra"/>
              </a:rPr>
              <a:t>Professor George </a:t>
            </a:r>
            <a:r>
              <a:rPr lang="en-GB" b="0" i="0" dirty="0" err="1">
                <a:effectLst/>
                <a:latin typeface="effra"/>
              </a:rPr>
              <a:t>Szmukler</a:t>
            </a:r>
            <a:endParaRPr lang="en-GB" b="0" i="0" dirty="0">
              <a:effectLst/>
              <a:latin typeface="effra"/>
            </a:endParaRPr>
          </a:p>
          <a:p>
            <a:pPr algn="ctr"/>
            <a:r>
              <a:rPr lang="en-GB" b="0" i="0" dirty="0">
                <a:effectLst/>
                <a:latin typeface="effra"/>
              </a:rPr>
              <a:t>Institute of Psychiatry, King’s College London</a:t>
            </a:r>
          </a:p>
          <a:p>
            <a:endParaRPr lang="en-GB" dirty="0"/>
          </a:p>
        </p:txBody>
      </p:sp>
    </p:spTree>
    <p:extLst>
      <p:ext uri="{BB962C8B-B14F-4D97-AF65-F5344CB8AC3E}">
        <p14:creationId xmlns:p14="http://schemas.microsoft.com/office/powerpoint/2010/main" val="28341286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3168</Words>
  <Application>Microsoft Office PowerPoint</Application>
  <PresentationFormat>Widescreen</PresentationFormat>
  <Paragraphs>297</Paragraphs>
  <Slides>41</Slides>
  <Notes>17</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41</vt:i4>
      </vt:variant>
    </vt:vector>
  </HeadingPairs>
  <TitlesOfParts>
    <vt:vector size="55" baseType="lpstr">
      <vt:lpstr>-apple-system</vt:lpstr>
      <vt:lpstr>effra</vt:lpstr>
      <vt:lpstr>GDS Transport</vt:lpstr>
      <vt:lpstr>GuardianTextEgyptian</vt:lpstr>
      <vt:lpstr>Nuacht Serif Text</vt:lpstr>
      <vt:lpstr>rubik</vt:lpstr>
      <vt:lpstr>var(--theme-page-headings-font)</vt:lpstr>
      <vt:lpstr>Arial</vt:lpstr>
      <vt:lpstr>Arial</vt:lpstr>
      <vt:lpstr>Calibri</vt:lpstr>
      <vt:lpstr>Calibri Light</vt:lpstr>
      <vt:lpstr>roboto</vt:lpstr>
      <vt:lpstr>roboto</vt:lpstr>
      <vt:lpstr>Office Theme</vt:lpstr>
      <vt:lpstr>Week 3 </vt:lpstr>
      <vt:lpstr>Fear of Crime</vt:lpstr>
      <vt:lpstr>PowerPoint Presentation</vt:lpstr>
      <vt:lpstr>Introduction </vt:lpstr>
      <vt:lpstr>Measuring vulnerability and fear</vt:lpstr>
      <vt:lpstr>Victimisation Thesis</vt:lpstr>
      <vt:lpstr>Risk-Fear Paradox</vt:lpstr>
      <vt:lpstr>PowerPoint Presentation</vt:lpstr>
      <vt:lpstr>Peter Sutcliffe   </vt:lpstr>
      <vt:lpstr>1981 – Arrest </vt:lpstr>
      <vt:lpstr>Women are for frying bacon and for s£%*^ing</vt:lpstr>
      <vt:lpstr>Institutional Sexism</vt:lpstr>
      <vt:lpstr>Social phenomenon</vt:lpstr>
      <vt:lpstr>PowerPoint Presentation</vt:lpstr>
      <vt:lpstr>Social media - Information </vt:lpstr>
      <vt:lpstr>PowerPoint Presentation</vt:lpstr>
      <vt:lpstr>The Fear of Crime</vt:lpstr>
      <vt:lpstr> Police in England and Wales pledge to attend every home burglary </vt:lpstr>
      <vt:lpstr>Fear of Crime</vt:lpstr>
      <vt:lpstr>ONS 2017</vt:lpstr>
      <vt:lpstr> Summary ONS 2017 </vt:lpstr>
      <vt:lpstr>Measuring vulnerability and fear - UK</vt:lpstr>
      <vt:lpstr>Vulnerability </vt:lpstr>
      <vt:lpstr>Vulnerable or Vulnerability </vt:lpstr>
      <vt:lpstr>PowerPoint Presentation</vt:lpstr>
      <vt:lpstr>Scotland – Transgender and women’s prisons</vt:lpstr>
      <vt:lpstr>Marshae Jones -  Alabama, USA</vt:lpstr>
      <vt:lpstr>The Impact of the Word Vulnerability</vt:lpstr>
      <vt:lpstr>Who can be classed as vulnerable?</vt:lpstr>
      <vt:lpstr> Who could be considered vulnerable? </vt:lpstr>
      <vt:lpstr>Children / Age</vt:lpstr>
      <vt:lpstr>Age</vt:lpstr>
      <vt:lpstr>Vulnerability &amp; Old Age</vt:lpstr>
      <vt:lpstr>Vulnerability &amp; Disability</vt:lpstr>
      <vt:lpstr> Factors of vulnerability </vt:lpstr>
      <vt:lpstr> Factors of vulnerability </vt:lpstr>
      <vt:lpstr>Everyday violence and crime </vt:lpstr>
      <vt:lpstr>Gender &amp; Vulnerability</vt:lpstr>
      <vt:lpstr>When it goes wrong</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dc:title>
  <dc:creator>Jane Thomas</dc:creator>
  <cp:lastModifiedBy>Nerys Musgrove</cp:lastModifiedBy>
  <cp:revision>56</cp:revision>
  <dcterms:created xsi:type="dcterms:W3CDTF">2023-02-03T15:10:27Z</dcterms:created>
  <dcterms:modified xsi:type="dcterms:W3CDTF">2026-02-13T10:13:21Z</dcterms:modified>
</cp:coreProperties>
</file>