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23"/>
  </p:notesMasterIdLst>
  <p:sldIdLst>
    <p:sldId id="256" r:id="rId2"/>
    <p:sldId id="274" r:id="rId3"/>
    <p:sldId id="272" r:id="rId4"/>
    <p:sldId id="259" r:id="rId5"/>
    <p:sldId id="260" r:id="rId6"/>
    <p:sldId id="262" r:id="rId7"/>
    <p:sldId id="261" r:id="rId8"/>
    <p:sldId id="275" r:id="rId9"/>
    <p:sldId id="276" r:id="rId10"/>
    <p:sldId id="277" r:id="rId11"/>
    <p:sldId id="264" r:id="rId12"/>
    <p:sldId id="278" r:id="rId13"/>
    <p:sldId id="279" r:id="rId14"/>
    <p:sldId id="282" r:id="rId15"/>
    <p:sldId id="284" r:id="rId16"/>
    <p:sldId id="283" r:id="rId17"/>
    <p:sldId id="285" r:id="rId18"/>
    <p:sldId id="286" r:id="rId19"/>
    <p:sldId id="281" r:id="rId20"/>
    <p:sldId id="271" r:id="rId21"/>
    <p:sldId id="273"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46" autoAdjust="0"/>
    <p:restoredTop sz="69670" autoAdjust="0"/>
  </p:normalViewPr>
  <p:slideViewPr>
    <p:cSldViewPr snapToGrid="0">
      <p:cViewPr varScale="1">
        <p:scale>
          <a:sx n="53" d="100"/>
          <a:sy n="53" d="100"/>
        </p:scale>
        <p:origin x="192"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ata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ata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F724AE-F844-4AC3-B78B-FB92E688F43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927FEDE-CE6A-4CE4-A4CA-0AA7EBEEFBA8}">
      <dgm:prSet/>
      <dgm:spPr/>
      <dgm:t>
        <a:bodyPr/>
        <a:lstStyle/>
        <a:p>
          <a:r>
            <a:rPr lang="en-GB"/>
            <a:t>‘Technologies are merely vehicles that deliver instructions’(1)</a:t>
          </a:r>
          <a:endParaRPr lang="en-US"/>
        </a:p>
      </dgm:t>
    </dgm:pt>
    <dgm:pt modelId="{87ABA916-7C53-4320-9CEB-EA0C4DA37329}" type="parTrans" cxnId="{5FAEE731-EA96-40D0-8BA8-7DAF55E58FE9}">
      <dgm:prSet/>
      <dgm:spPr/>
      <dgm:t>
        <a:bodyPr/>
        <a:lstStyle/>
        <a:p>
          <a:endParaRPr lang="en-US"/>
        </a:p>
      </dgm:t>
    </dgm:pt>
    <dgm:pt modelId="{60DB0813-0735-4FDE-8A55-9A9A76658373}" type="sibTrans" cxnId="{5FAEE731-EA96-40D0-8BA8-7DAF55E58FE9}">
      <dgm:prSet/>
      <dgm:spPr/>
      <dgm:t>
        <a:bodyPr/>
        <a:lstStyle/>
        <a:p>
          <a:endParaRPr lang="en-US"/>
        </a:p>
      </dgm:t>
    </dgm:pt>
    <dgm:pt modelId="{1DB1C0FB-2AD6-4285-A793-BAAC51B542D9}">
      <dgm:prSet/>
      <dgm:spPr/>
      <dgm:t>
        <a:bodyPr/>
        <a:lstStyle/>
        <a:p>
          <a:r>
            <a:rPr lang="en-GB"/>
            <a:t>Learning is influenced by the content</a:t>
          </a:r>
          <a:endParaRPr lang="en-US"/>
        </a:p>
      </dgm:t>
    </dgm:pt>
    <dgm:pt modelId="{0CCF52BB-D6EF-44D6-8D33-0D0F810DA03C}" type="parTrans" cxnId="{4408AFD9-554C-4D19-BF5E-E85F47D11C71}">
      <dgm:prSet/>
      <dgm:spPr/>
      <dgm:t>
        <a:bodyPr/>
        <a:lstStyle/>
        <a:p>
          <a:endParaRPr lang="en-US"/>
        </a:p>
      </dgm:t>
    </dgm:pt>
    <dgm:pt modelId="{F0FE9F5C-3B6C-4019-871D-DEDCFA624F60}" type="sibTrans" cxnId="{4408AFD9-554C-4D19-BF5E-E85F47D11C71}">
      <dgm:prSet/>
      <dgm:spPr/>
      <dgm:t>
        <a:bodyPr/>
        <a:lstStyle/>
        <a:p>
          <a:endParaRPr lang="en-US"/>
        </a:p>
      </dgm:t>
    </dgm:pt>
    <dgm:pt modelId="{78E94926-217E-46D5-86A8-78926F3AC7E1}">
      <dgm:prSet/>
      <dgm:spPr/>
      <dgm:t>
        <a:bodyPr/>
        <a:lstStyle/>
        <a:p>
          <a:r>
            <a:rPr lang="en-GB"/>
            <a:t>Remote access to material &amp; Online learning has no time zones</a:t>
          </a:r>
          <a:endParaRPr lang="en-US"/>
        </a:p>
      </dgm:t>
    </dgm:pt>
    <dgm:pt modelId="{3964C5EB-04E2-4F72-8F80-503D91AE3413}" type="parTrans" cxnId="{812E8CDD-A8FA-4F5C-9EFB-F9FD032956FB}">
      <dgm:prSet/>
      <dgm:spPr/>
      <dgm:t>
        <a:bodyPr/>
        <a:lstStyle/>
        <a:p>
          <a:endParaRPr lang="en-US"/>
        </a:p>
      </dgm:t>
    </dgm:pt>
    <dgm:pt modelId="{302FE41A-4CB3-466D-9538-06DE07FBD25D}" type="sibTrans" cxnId="{812E8CDD-A8FA-4F5C-9EFB-F9FD032956FB}">
      <dgm:prSet/>
      <dgm:spPr/>
      <dgm:t>
        <a:bodyPr/>
        <a:lstStyle/>
        <a:p>
          <a:endParaRPr lang="en-US"/>
        </a:p>
      </dgm:t>
    </dgm:pt>
    <dgm:pt modelId="{4783CA99-3B54-4F82-B243-6FF6A4143BE2}">
      <dgm:prSet/>
      <dgm:spPr/>
      <dgm:t>
        <a:bodyPr/>
        <a:lstStyle/>
        <a:p>
          <a:r>
            <a:rPr lang="en-GB"/>
            <a:t>Most effective when learner has good internet efficacy</a:t>
          </a:r>
          <a:endParaRPr lang="en-US"/>
        </a:p>
      </dgm:t>
    </dgm:pt>
    <dgm:pt modelId="{01A32443-5A55-4C03-B8AF-797BFDA52DBA}" type="parTrans" cxnId="{D105EDAB-07E4-4E33-BA3E-54229C65205E}">
      <dgm:prSet/>
      <dgm:spPr/>
      <dgm:t>
        <a:bodyPr/>
        <a:lstStyle/>
        <a:p>
          <a:endParaRPr lang="en-US"/>
        </a:p>
      </dgm:t>
    </dgm:pt>
    <dgm:pt modelId="{E0806A54-2782-4816-8B87-CF1B95C04383}" type="sibTrans" cxnId="{D105EDAB-07E4-4E33-BA3E-54229C65205E}">
      <dgm:prSet/>
      <dgm:spPr/>
      <dgm:t>
        <a:bodyPr/>
        <a:lstStyle/>
        <a:p>
          <a:endParaRPr lang="en-US"/>
        </a:p>
      </dgm:t>
    </dgm:pt>
    <dgm:pt modelId="{065B9A04-F867-4EB2-A990-3CEB730E819C}">
      <dgm:prSet/>
      <dgm:spPr/>
      <dgm:t>
        <a:bodyPr/>
        <a:lstStyle/>
        <a:p>
          <a:r>
            <a:rPr lang="en-GB"/>
            <a:t>Provides a ‘level playing field’ for all learners </a:t>
          </a:r>
          <a:endParaRPr lang="en-US"/>
        </a:p>
      </dgm:t>
    </dgm:pt>
    <dgm:pt modelId="{5C0AECE7-7FA0-4827-8AB8-44F06AEAC5B9}" type="parTrans" cxnId="{57F5B77B-61A7-423F-A56E-84C0DFEEED01}">
      <dgm:prSet/>
      <dgm:spPr/>
      <dgm:t>
        <a:bodyPr/>
        <a:lstStyle/>
        <a:p>
          <a:endParaRPr lang="en-US"/>
        </a:p>
      </dgm:t>
    </dgm:pt>
    <dgm:pt modelId="{B36DE976-11DB-474E-B04E-F013008EF8A8}" type="sibTrans" cxnId="{57F5B77B-61A7-423F-A56E-84C0DFEEED01}">
      <dgm:prSet/>
      <dgm:spPr/>
      <dgm:t>
        <a:bodyPr/>
        <a:lstStyle/>
        <a:p>
          <a:endParaRPr lang="en-US"/>
        </a:p>
      </dgm:t>
    </dgm:pt>
    <dgm:pt modelId="{D7B7C7A9-8F82-433C-805C-97639E893FB1}" type="pres">
      <dgm:prSet presAssocID="{F2F724AE-F844-4AC3-B78B-FB92E688F436}" presName="root" presStyleCnt="0">
        <dgm:presLayoutVars>
          <dgm:dir/>
          <dgm:resizeHandles val="exact"/>
        </dgm:presLayoutVars>
      </dgm:prSet>
      <dgm:spPr/>
    </dgm:pt>
    <dgm:pt modelId="{809AF6FF-7D00-4F48-91E6-B9865CAC1662}" type="pres">
      <dgm:prSet presAssocID="{6927FEDE-CE6A-4CE4-A4CA-0AA7EBEEFBA8}" presName="compNode" presStyleCnt="0"/>
      <dgm:spPr/>
    </dgm:pt>
    <dgm:pt modelId="{7AC28856-1611-4AEA-BEDC-73D4B847A557}" type="pres">
      <dgm:prSet presAssocID="{6927FEDE-CE6A-4CE4-A4CA-0AA7EBEEFBA8}" presName="bgRect" presStyleLbl="bgShp" presStyleIdx="0" presStyleCnt="5"/>
      <dgm:spPr/>
    </dgm:pt>
    <dgm:pt modelId="{A45EFAEE-827C-47F9-B1AD-8B1600018483}" type="pres">
      <dgm:prSet presAssocID="{6927FEDE-CE6A-4CE4-A4CA-0AA7EBEEFBA8}"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ar"/>
        </a:ext>
      </dgm:extLst>
    </dgm:pt>
    <dgm:pt modelId="{EF389F06-3545-4CCD-B496-0F21E93989B4}" type="pres">
      <dgm:prSet presAssocID="{6927FEDE-CE6A-4CE4-A4CA-0AA7EBEEFBA8}" presName="spaceRect" presStyleCnt="0"/>
      <dgm:spPr/>
    </dgm:pt>
    <dgm:pt modelId="{3B59520F-93F9-450C-BBE8-E9CA618A7F15}" type="pres">
      <dgm:prSet presAssocID="{6927FEDE-CE6A-4CE4-A4CA-0AA7EBEEFBA8}" presName="parTx" presStyleLbl="revTx" presStyleIdx="0" presStyleCnt="5">
        <dgm:presLayoutVars>
          <dgm:chMax val="0"/>
          <dgm:chPref val="0"/>
        </dgm:presLayoutVars>
      </dgm:prSet>
      <dgm:spPr/>
    </dgm:pt>
    <dgm:pt modelId="{B85B93F2-F91A-448B-BD62-38C7C69A7F94}" type="pres">
      <dgm:prSet presAssocID="{60DB0813-0735-4FDE-8A55-9A9A76658373}" presName="sibTrans" presStyleCnt="0"/>
      <dgm:spPr/>
    </dgm:pt>
    <dgm:pt modelId="{6AA8BA69-DDB8-4E85-8AEA-E6EC75433A2E}" type="pres">
      <dgm:prSet presAssocID="{1DB1C0FB-2AD6-4285-A793-BAAC51B542D9}" presName="compNode" presStyleCnt="0"/>
      <dgm:spPr/>
    </dgm:pt>
    <dgm:pt modelId="{D3AB19E6-0F2A-4522-A627-91231DEBD126}" type="pres">
      <dgm:prSet presAssocID="{1DB1C0FB-2AD6-4285-A793-BAAC51B542D9}" presName="bgRect" presStyleLbl="bgShp" presStyleIdx="1" presStyleCnt="5"/>
      <dgm:spPr/>
    </dgm:pt>
    <dgm:pt modelId="{069502E8-A211-487C-B9FF-1F557C9A41D9}" type="pres">
      <dgm:prSet presAssocID="{1DB1C0FB-2AD6-4285-A793-BAAC51B542D9}"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E1DC6EF9-44B2-4DCD-83F8-79C6E91BAA0F}" type="pres">
      <dgm:prSet presAssocID="{1DB1C0FB-2AD6-4285-A793-BAAC51B542D9}" presName="spaceRect" presStyleCnt="0"/>
      <dgm:spPr/>
    </dgm:pt>
    <dgm:pt modelId="{514A4630-696F-4231-8A9E-1E34755FC694}" type="pres">
      <dgm:prSet presAssocID="{1DB1C0FB-2AD6-4285-A793-BAAC51B542D9}" presName="parTx" presStyleLbl="revTx" presStyleIdx="1" presStyleCnt="5">
        <dgm:presLayoutVars>
          <dgm:chMax val="0"/>
          <dgm:chPref val="0"/>
        </dgm:presLayoutVars>
      </dgm:prSet>
      <dgm:spPr/>
    </dgm:pt>
    <dgm:pt modelId="{B6A656C6-A51C-40F4-82A3-0E1338139E4A}" type="pres">
      <dgm:prSet presAssocID="{F0FE9F5C-3B6C-4019-871D-DEDCFA624F60}" presName="sibTrans" presStyleCnt="0"/>
      <dgm:spPr/>
    </dgm:pt>
    <dgm:pt modelId="{55E80840-D7E5-4858-9FD2-2CCC4D7E3229}" type="pres">
      <dgm:prSet presAssocID="{78E94926-217E-46D5-86A8-78926F3AC7E1}" presName="compNode" presStyleCnt="0"/>
      <dgm:spPr/>
    </dgm:pt>
    <dgm:pt modelId="{34475C5F-287D-45C3-9C88-1561F7658A5D}" type="pres">
      <dgm:prSet presAssocID="{78E94926-217E-46D5-86A8-78926F3AC7E1}" presName="bgRect" presStyleLbl="bgShp" presStyleIdx="2" presStyleCnt="5"/>
      <dgm:spPr/>
    </dgm:pt>
    <dgm:pt modelId="{026A5C22-38A2-4AF3-AB74-8B38AD5CB166}" type="pres">
      <dgm:prSet presAssocID="{78E94926-217E-46D5-86A8-78926F3AC7E1}"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emote control"/>
        </a:ext>
      </dgm:extLst>
    </dgm:pt>
    <dgm:pt modelId="{9AD6D76E-D024-42AD-A4C9-A2D7898C225D}" type="pres">
      <dgm:prSet presAssocID="{78E94926-217E-46D5-86A8-78926F3AC7E1}" presName="spaceRect" presStyleCnt="0"/>
      <dgm:spPr/>
    </dgm:pt>
    <dgm:pt modelId="{3D0ABFAE-B73D-443F-AB8B-B3CDA518F14A}" type="pres">
      <dgm:prSet presAssocID="{78E94926-217E-46D5-86A8-78926F3AC7E1}" presName="parTx" presStyleLbl="revTx" presStyleIdx="2" presStyleCnt="5">
        <dgm:presLayoutVars>
          <dgm:chMax val="0"/>
          <dgm:chPref val="0"/>
        </dgm:presLayoutVars>
      </dgm:prSet>
      <dgm:spPr/>
    </dgm:pt>
    <dgm:pt modelId="{BA97B665-C76E-4878-9ACC-6010C6AA490F}" type="pres">
      <dgm:prSet presAssocID="{302FE41A-4CB3-466D-9538-06DE07FBD25D}" presName="sibTrans" presStyleCnt="0"/>
      <dgm:spPr/>
    </dgm:pt>
    <dgm:pt modelId="{270829B4-36FF-449C-9445-85AC67B4CA3F}" type="pres">
      <dgm:prSet presAssocID="{4783CA99-3B54-4F82-B243-6FF6A4143BE2}" presName="compNode" presStyleCnt="0"/>
      <dgm:spPr/>
    </dgm:pt>
    <dgm:pt modelId="{EEDCE254-5BD9-4478-864B-B964C2CC2420}" type="pres">
      <dgm:prSet presAssocID="{4783CA99-3B54-4F82-B243-6FF6A4143BE2}" presName="bgRect" presStyleLbl="bgShp" presStyleIdx="3" presStyleCnt="5"/>
      <dgm:spPr/>
    </dgm:pt>
    <dgm:pt modelId="{9E2E0200-0C3A-41E5-AB5F-A8C44D129072}" type="pres">
      <dgm:prSet presAssocID="{4783CA99-3B54-4F82-B243-6FF6A4143BE2}"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aptop"/>
        </a:ext>
      </dgm:extLst>
    </dgm:pt>
    <dgm:pt modelId="{57741498-077B-4CB4-9175-E564A4AF8EF4}" type="pres">
      <dgm:prSet presAssocID="{4783CA99-3B54-4F82-B243-6FF6A4143BE2}" presName="spaceRect" presStyleCnt="0"/>
      <dgm:spPr/>
    </dgm:pt>
    <dgm:pt modelId="{6DC7F16E-CD56-47B7-80D7-808A81E43796}" type="pres">
      <dgm:prSet presAssocID="{4783CA99-3B54-4F82-B243-6FF6A4143BE2}" presName="parTx" presStyleLbl="revTx" presStyleIdx="3" presStyleCnt="5">
        <dgm:presLayoutVars>
          <dgm:chMax val="0"/>
          <dgm:chPref val="0"/>
        </dgm:presLayoutVars>
      </dgm:prSet>
      <dgm:spPr/>
    </dgm:pt>
    <dgm:pt modelId="{1CE6800A-5B0F-4FEB-BB86-CC7E815AB811}" type="pres">
      <dgm:prSet presAssocID="{E0806A54-2782-4816-8B87-CF1B95C04383}" presName="sibTrans" presStyleCnt="0"/>
      <dgm:spPr/>
    </dgm:pt>
    <dgm:pt modelId="{C936B72E-9BC9-4649-8D81-82A6EF9163BA}" type="pres">
      <dgm:prSet presAssocID="{065B9A04-F867-4EB2-A990-3CEB730E819C}" presName="compNode" presStyleCnt="0"/>
      <dgm:spPr/>
    </dgm:pt>
    <dgm:pt modelId="{06AEC856-F878-44A1-9BD0-312C803E57C5}" type="pres">
      <dgm:prSet presAssocID="{065B9A04-F867-4EB2-A990-3CEB730E819C}" presName="bgRect" presStyleLbl="bgShp" presStyleIdx="4" presStyleCnt="5"/>
      <dgm:spPr/>
    </dgm:pt>
    <dgm:pt modelId="{16B90A30-CBFB-4AC2-A45D-79CAF4B46022}" type="pres">
      <dgm:prSet presAssocID="{065B9A04-F867-4EB2-A990-3CEB730E819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Water Polo player"/>
        </a:ext>
      </dgm:extLst>
    </dgm:pt>
    <dgm:pt modelId="{B6CFC07D-9CDC-4548-8E7C-821DE7E27E93}" type="pres">
      <dgm:prSet presAssocID="{065B9A04-F867-4EB2-A990-3CEB730E819C}" presName="spaceRect" presStyleCnt="0"/>
      <dgm:spPr/>
    </dgm:pt>
    <dgm:pt modelId="{509E9948-6E3F-46F5-8DB3-ABFA947FF34F}" type="pres">
      <dgm:prSet presAssocID="{065B9A04-F867-4EB2-A990-3CEB730E819C}" presName="parTx" presStyleLbl="revTx" presStyleIdx="4" presStyleCnt="5">
        <dgm:presLayoutVars>
          <dgm:chMax val="0"/>
          <dgm:chPref val="0"/>
        </dgm:presLayoutVars>
      </dgm:prSet>
      <dgm:spPr/>
    </dgm:pt>
  </dgm:ptLst>
  <dgm:cxnLst>
    <dgm:cxn modelId="{8C38D611-5CF4-4370-BE65-983957D9F058}" type="presOf" srcId="{4783CA99-3B54-4F82-B243-6FF6A4143BE2}" destId="{6DC7F16E-CD56-47B7-80D7-808A81E43796}" srcOrd="0" destOrd="0" presId="urn:microsoft.com/office/officeart/2018/2/layout/IconVerticalSolidList"/>
    <dgm:cxn modelId="{5FAEE731-EA96-40D0-8BA8-7DAF55E58FE9}" srcId="{F2F724AE-F844-4AC3-B78B-FB92E688F436}" destId="{6927FEDE-CE6A-4CE4-A4CA-0AA7EBEEFBA8}" srcOrd="0" destOrd="0" parTransId="{87ABA916-7C53-4320-9CEB-EA0C4DA37329}" sibTransId="{60DB0813-0735-4FDE-8A55-9A9A76658373}"/>
    <dgm:cxn modelId="{57F5B77B-61A7-423F-A56E-84C0DFEEED01}" srcId="{F2F724AE-F844-4AC3-B78B-FB92E688F436}" destId="{065B9A04-F867-4EB2-A990-3CEB730E819C}" srcOrd="4" destOrd="0" parTransId="{5C0AECE7-7FA0-4827-8AB8-44F06AEAC5B9}" sibTransId="{B36DE976-11DB-474E-B04E-F013008EF8A8}"/>
    <dgm:cxn modelId="{C14AA781-7BA4-4D29-97EA-EE6C229628A2}" type="presOf" srcId="{1DB1C0FB-2AD6-4285-A793-BAAC51B542D9}" destId="{514A4630-696F-4231-8A9E-1E34755FC694}" srcOrd="0" destOrd="0" presId="urn:microsoft.com/office/officeart/2018/2/layout/IconVerticalSolidList"/>
    <dgm:cxn modelId="{A526AF85-C709-4348-A0A4-1DC625C9D153}" type="presOf" srcId="{6927FEDE-CE6A-4CE4-A4CA-0AA7EBEEFBA8}" destId="{3B59520F-93F9-450C-BBE8-E9CA618A7F15}" srcOrd="0" destOrd="0" presId="urn:microsoft.com/office/officeart/2018/2/layout/IconVerticalSolidList"/>
    <dgm:cxn modelId="{6A9CC585-4E8A-4C89-B1F0-A0141204C8FC}" type="presOf" srcId="{065B9A04-F867-4EB2-A990-3CEB730E819C}" destId="{509E9948-6E3F-46F5-8DB3-ABFA947FF34F}" srcOrd="0" destOrd="0" presId="urn:microsoft.com/office/officeart/2018/2/layout/IconVerticalSolidList"/>
    <dgm:cxn modelId="{0B27479E-203C-4177-913B-5E107028D733}" type="presOf" srcId="{78E94926-217E-46D5-86A8-78926F3AC7E1}" destId="{3D0ABFAE-B73D-443F-AB8B-B3CDA518F14A}" srcOrd="0" destOrd="0" presId="urn:microsoft.com/office/officeart/2018/2/layout/IconVerticalSolidList"/>
    <dgm:cxn modelId="{D105EDAB-07E4-4E33-BA3E-54229C65205E}" srcId="{F2F724AE-F844-4AC3-B78B-FB92E688F436}" destId="{4783CA99-3B54-4F82-B243-6FF6A4143BE2}" srcOrd="3" destOrd="0" parTransId="{01A32443-5A55-4C03-B8AF-797BFDA52DBA}" sibTransId="{E0806A54-2782-4816-8B87-CF1B95C04383}"/>
    <dgm:cxn modelId="{090F46D8-BAFF-4BD6-8DF6-C3B83413011D}" type="presOf" srcId="{F2F724AE-F844-4AC3-B78B-FB92E688F436}" destId="{D7B7C7A9-8F82-433C-805C-97639E893FB1}" srcOrd="0" destOrd="0" presId="urn:microsoft.com/office/officeart/2018/2/layout/IconVerticalSolidList"/>
    <dgm:cxn modelId="{4408AFD9-554C-4D19-BF5E-E85F47D11C71}" srcId="{F2F724AE-F844-4AC3-B78B-FB92E688F436}" destId="{1DB1C0FB-2AD6-4285-A793-BAAC51B542D9}" srcOrd="1" destOrd="0" parTransId="{0CCF52BB-D6EF-44D6-8D33-0D0F810DA03C}" sibTransId="{F0FE9F5C-3B6C-4019-871D-DEDCFA624F60}"/>
    <dgm:cxn modelId="{812E8CDD-A8FA-4F5C-9EFB-F9FD032956FB}" srcId="{F2F724AE-F844-4AC3-B78B-FB92E688F436}" destId="{78E94926-217E-46D5-86A8-78926F3AC7E1}" srcOrd="2" destOrd="0" parTransId="{3964C5EB-04E2-4F72-8F80-503D91AE3413}" sibTransId="{302FE41A-4CB3-466D-9538-06DE07FBD25D}"/>
    <dgm:cxn modelId="{92F5E6D3-5ABA-4B41-B986-DF336A8FCB8C}" type="presParOf" srcId="{D7B7C7A9-8F82-433C-805C-97639E893FB1}" destId="{809AF6FF-7D00-4F48-91E6-B9865CAC1662}" srcOrd="0" destOrd="0" presId="urn:microsoft.com/office/officeart/2018/2/layout/IconVerticalSolidList"/>
    <dgm:cxn modelId="{9F2E9744-6FB2-4FBF-936D-F18C32604147}" type="presParOf" srcId="{809AF6FF-7D00-4F48-91E6-B9865CAC1662}" destId="{7AC28856-1611-4AEA-BEDC-73D4B847A557}" srcOrd="0" destOrd="0" presId="urn:microsoft.com/office/officeart/2018/2/layout/IconVerticalSolidList"/>
    <dgm:cxn modelId="{43DF0675-3FA0-4BFA-A416-7BC6C4DC0587}" type="presParOf" srcId="{809AF6FF-7D00-4F48-91E6-B9865CAC1662}" destId="{A45EFAEE-827C-47F9-B1AD-8B1600018483}" srcOrd="1" destOrd="0" presId="urn:microsoft.com/office/officeart/2018/2/layout/IconVerticalSolidList"/>
    <dgm:cxn modelId="{D380A7E1-0701-46FF-A043-23C1FE22081C}" type="presParOf" srcId="{809AF6FF-7D00-4F48-91E6-B9865CAC1662}" destId="{EF389F06-3545-4CCD-B496-0F21E93989B4}" srcOrd="2" destOrd="0" presId="urn:microsoft.com/office/officeart/2018/2/layout/IconVerticalSolidList"/>
    <dgm:cxn modelId="{6A2601EB-2951-4CD1-95D3-59C8B58F60DB}" type="presParOf" srcId="{809AF6FF-7D00-4F48-91E6-B9865CAC1662}" destId="{3B59520F-93F9-450C-BBE8-E9CA618A7F15}" srcOrd="3" destOrd="0" presId="urn:microsoft.com/office/officeart/2018/2/layout/IconVerticalSolidList"/>
    <dgm:cxn modelId="{E54F2926-FE2F-466E-9949-F811E1370F72}" type="presParOf" srcId="{D7B7C7A9-8F82-433C-805C-97639E893FB1}" destId="{B85B93F2-F91A-448B-BD62-38C7C69A7F94}" srcOrd="1" destOrd="0" presId="urn:microsoft.com/office/officeart/2018/2/layout/IconVerticalSolidList"/>
    <dgm:cxn modelId="{AA88B6C0-BFAC-49B1-A4F0-D47FBF6493D4}" type="presParOf" srcId="{D7B7C7A9-8F82-433C-805C-97639E893FB1}" destId="{6AA8BA69-DDB8-4E85-8AEA-E6EC75433A2E}" srcOrd="2" destOrd="0" presId="urn:microsoft.com/office/officeart/2018/2/layout/IconVerticalSolidList"/>
    <dgm:cxn modelId="{643F6E7B-C11A-46E0-AE71-EAEC8A8EABA0}" type="presParOf" srcId="{6AA8BA69-DDB8-4E85-8AEA-E6EC75433A2E}" destId="{D3AB19E6-0F2A-4522-A627-91231DEBD126}" srcOrd="0" destOrd="0" presId="urn:microsoft.com/office/officeart/2018/2/layout/IconVerticalSolidList"/>
    <dgm:cxn modelId="{AEBF57A3-F2D9-4BD6-A7BD-EBE20B1DA538}" type="presParOf" srcId="{6AA8BA69-DDB8-4E85-8AEA-E6EC75433A2E}" destId="{069502E8-A211-487C-B9FF-1F557C9A41D9}" srcOrd="1" destOrd="0" presId="urn:microsoft.com/office/officeart/2018/2/layout/IconVerticalSolidList"/>
    <dgm:cxn modelId="{6E1D2CCD-27E3-4582-81AC-725B5551E075}" type="presParOf" srcId="{6AA8BA69-DDB8-4E85-8AEA-E6EC75433A2E}" destId="{E1DC6EF9-44B2-4DCD-83F8-79C6E91BAA0F}" srcOrd="2" destOrd="0" presId="urn:microsoft.com/office/officeart/2018/2/layout/IconVerticalSolidList"/>
    <dgm:cxn modelId="{95E2041A-5111-4FCA-8558-0B87E1C07283}" type="presParOf" srcId="{6AA8BA69-DDB8-4E85-8AEA-E6EC75433A2E}" destId="{514A4630-696F-4231-8A9E-1E34755FC694}" srcOrd="3" destOrd="0" presId="urn:microsoft.com/office/officeart/2018/2/layout/IconVerticalSolidList"/>
    <dgm:cxn modelId="{CC9C6E62-CDE3-4E0E-A6F2-69142F07930F}" type="presParOf" srcId="{D7B7C7A9-8F82-433C-805C-97639E893FB1}" destId="{B6A656C6-A51C-40F4-82A3-0E1338139E4A}" srcOrd="3" destOrd="0" presId="urn:microsoft.com/office/officeart/2018/2/layout/IconVerticalSolidList"/>
    <dgm:cxn modelId="{176EC24E-2A2E-431B-B55D-99ED5EBF6A89}" type="presParOf" srcId="{D7B7C7A9-8F82-433C-805C-97639E893FB1}" destId="{55E80840-D7E5-4858-9FD2-2CCC4D7E3229}" srcOrd="4" destOrd="0" presId="urn:microsoft.com/office/officeart/2018/2/layout/IconVerticalSolidList"/>
    <dgm:cxn modelId="{55514817-647F-4496-B625-8D98256AF577}" type="presParOf" srcId="{55E80840-D7E5-4858-9FD2-2CCC4D7E3229}" destId="{34475C5F-287D-45C3-9C88-1561F7658A5D}" srcOrd="0" destOrd="0" presId="urn:microsoft.com/office/officeart/2018/2/layout/IconVerticalSolidList"/>
    <dgm:cxn modelId="{51E9B662-F61C-4E07-8FCD-DB2936FCA2B2}" type="presParOf" srcId="{55E80840-D7E5-4858-9FD2-2CCC4D7E3229}" destId="{026A5C22-38A2-4AF3-AB74-8B38AD5CB166}" srcOrd="1" destOrd="0" presId="urn:microsoft.com/office/officeart/2018/2/layout/IconVerticalSolidList"/>
    <dgm:cxn modelId="{5616736A-0AD4-4BF5-969F-062807622F98}" type="presParOf" srcId="{55E80840-D7E5-4858-9FD2-2CCC4D7E3229}" destId="{9AD6D76E-D024-42AD-A4C9-A2D7898C225D}" srcOrd="2" destOrd="0" presId="urn:microsoft.com/office/officeart/2018/2/layout/IconVerticalSolidList"/>
    <dgm:cxn modelId="{5EBCC666-C7D3-414B-8E11-5526A90A8F04}" type="presParOf" srcId="{55E80840-D7E5-4858-9FD2-2CCC4D7E3229}" destId="{3D0ABFAE-B73D-443F-AB8B-B3CDA518F14A}" srcOrd="3" destOrd="0" presId="urn:microsoft.com/office/officeart/2018/2/layout/IconVerticalSolidList"/>
    <dgm:cxn modelId="{43B1344E-8582-4335-BECC-609634217FAA}" type="presParOf" srcId="{D7B7C7A9-8F82-433C-805C-97639E893FB1}" destId="{BA97B665-C76E-4878-9ACC-6010C6AA490F}" srcOrd="5" destOrd="0" presId="urn:microsoft.com/office/officeart/2018/2/layout/IconVerticalSolidList"/>
    <dgm:cxn modelId="{E6435240-70D0-455D-AB10-578792C736C3}" type="presParOf" srcId="{D7B7C7A9-8F82-433C-805C-97639E893FB1}" destId="{270829B4-36FF-449C-9445-85AC67B4CA3F}" srcOrd="6" destOrd="0" presId="urn:microsoft.com/office/officeart/2018/2/layout/IconVerticalSolidList"/>
    <dgm:cxn modelId="{0E692AF1-0589-4CBF-9B64-E0ED1A406F22}" type="presParOf" srcId="{270829B4-36FF-449C-9445-85AC67B4CA3F}" destId="{EEDCE254-5BD9-4478-864B-B964C2CC2420}" srcOrd="0" destOrd="0" presId="urn:microsoft.com/office/officeart/2018/2/layout/IconVerticalSolidList"/>
    <dgm:cxn modelId="{E2D97E11-6431-4755-AD64-D1656BFA7136}" type="presParOf" srcId="{270829B4-36FF-449C-9445-85AC67B4CA3F}" destId="{9E2E0200-0C3A-41E5-AB5F-A8C44D129072}" srcOrd="1" destOrd="0" presId="urn:microsoft.com/office/officeart/2018/2/layout/IconVerticalSolidList"/>
    <dgm:cxn modelId="{2EDB13C9-FFE3-447F-9199-2C4DB49AA66E}" type="presParOf" srcId="{270829B4-36FF-449C-9445-85AC67B4CA3F}" destId="{57741498-077B-4CB4-9175-E564A4AF8EF4}" srcOrd="2" destOrd="0" presId="urn:microsoft.com/office/officeart/2018/2/layout/IconVerticalSolidList"/>
    <dgm:cxn modelId="{381CA70E-11B7-4702-944A-321F9F4C1B9F}" type="presParOf" srcId="{270829B4-36FF-449C-9445-85AC67B4CA3F}" destId="{6DC7F16E-CD56-47B7-80D7-808A81E43796}" srcOrd="3" destOrd="0" presId="urn:microsoft.com/office/officeart/2018/2/layout/IconVerticalSolidList"/>
    <dgm:cxn modelId="{BEC04017-3BA9-47EB-AE4D-8BDFB5EEF506}" type="presParOf" srcId="{D7B7C7A9-8F82-433C-805C-97639E893FB1}" destId="{1CE6800A-5B0F-4FEB-BB86-CC7E815AB811}" srcOrd="7" destOrd="0" presId="urn:microsoft.com/office/officeart/2018/2/layout/IconVerticalSolidList"/>
    <dgm:cxn modelId="{1BE6A02B-98FD-4352-8917-E800163E4B32}" type="presParOf" srcId="{D7B7C7A9-8F82-433C-805C-97639E893FB1}" destId="{C936B72E-9BC9-4649-8D81-82A6EF9163BA}" srcOrd="8" destOrd="0" presId="urn:microsoft.com/office/officeart/2018/2/layout/IconVerticalSolidList"/>
    <dgm:cxn modelId="{2EE8E71D-B3E7-4395-9AD8-23D7CB6FB27C}" type="presParOf" srcId="{C936B72E-9BC9-4649-8D81-82A6EF9163BA}" destId="{06AEC856-F878-44A1-9BD0-312C803E57C5}" srcOrd="0" destOrd="0" presId="urn:microsoft.com/office/officeart/2018/2/layout/IconVerticalSolidList"/>
    <dgm:cxn modelId="{3E30CDBD-3A5C-4402-BAC4-DC0BB330182D}" type="presParOf" srcId="{C936B72E-9BC9-4649-8D81-82A6EF9163BA}" destId="{16B90A30-CBFB-4AC2-A45D-79CAF4B46022}" srcOrd="1" destOrd="0" presId="urn:microsoft.com/office/officeart/2018/2/layout/IconVerticalSolidList"/>
    <dgm:cxn modelId="{4D2BB426-71B4-4305-9857-DB31B5298DF6}" type="presParOf" srcId="{C936B72E-9BC9-4649-8D81-82A6EF9163BA}" destId="{B6CFC07D-9CDC-4548-8E7C-821DE7E27E93}" srcOrd="2" destOrd="0" presId="urn:microsoft.com/office/officeart/2018/2/layout/IconVerticalSolidList"/>
    <dgm:cxn modelId="{84D5254C-3E84-4F9C-933B-04B8A2A3D4A5}" type="presParOf" srcId="{C936B72E-9BC9-4649-8D81-82A6EF9163BA}" destId="{509E9948-6E3F-46F5-8DB3-ABFA947FF34F}"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432C4C1-E2E5-45F3-AD68-3EB63E82EC21}" type="doc">
      <dgm:prSet loTypeId="urn:microsoft.com/office/officeart/2005/8/layout/hierarchy1" loCatId="hierarchy" qsTypeId="urn:microsoft.com/office/officeart/2005/8/quickstyle/simple4" qsCatId="simple" csTypeId="urn:microsoft.com/office/officeart/2005/8/colors/accent1_2" csCatId="accent1"/>
      <dgm:spPr/>
      <dgm:t>
        <a:bodyPr/>
        <a:lstStyle/>
        <a:p>
          <a:endParaRPr lang="en-US"/>
        </a:p>
      </dgm:t>
    </dgm:pt>
    <dgm:pt modelId="{30ABCA9A-5B45-4EFB-9960-BDCD4668B5C5}">
      <dgm:prSet/>
      <dgm:spPr/>
      <dgm:t>
        <a:bodyPr/>
        <a:lstStyle/>
        <a:p>
          <a:r>
            <a:rPr lang="en-GB"/>
            <a:t>Synchronous – where the lecturer teaches at the same time of the learner</a:t>
          </a:r>
          <a:endParaRPr lang="en-US"/>
        </a:p>
      </dgm:t>
    </dgm:pt>
    <dgm:pt modelId="{662A9C47-B8BF-496A-ACE8-9B89A2C80971}" type="parTrans" cxnId="{803C7E52-705D-4270-B711-ACFC14E9CF1F}">
      <dgm:prSet/>
      <dgm:spPr/>
      <dgm:t>
        <a:bodyPr/>
        <a:lstStyle/>
        <a:p>
          <a:endParaRPr lang="en-US"/>
        </a:p>
      </dgm:t>
    </dgm:pt>
    <dgm:pt modelId="{EF7D9577-9FE0-44CB-9C1C-F2D433040C30}" type="sibTrans" cxnId="{803C7E52-705D-4270-B711-ACFC14E9CF1F}">
      <dgm:prSet/>
      <dgm:spPr/>
      <dgm:t>
        <a:bodyPr/>
        <a:lstStyle/>
        <a:p>
          <a:endParaRPr lang="en-US"/>
        </a:p>
      </dgm:t>
    </dgm:pt>
    <dgm:pt modelId="{17FBE124-8C43-498C-872A-4A11BC3B5A7F}">
      <dgm:prSet/>
      <dgm:spPr/>
      <dgm:t>
        <a:bodyPr/>
        <a:lstStyle/>
        <a:p>
          <a:r>
            <a:rPr lang="en-GB"/>
            <a:t>Asynchronous – where materials are posted online for the learner to work through</a:t>
          </a:r>
          <a:endParaRPr lang="en-US"/>
        </a:p>
      </dgm:t>
    </dgm:pt>
    <dgm:pt modelId="{FB5650D0-5672-45AA-BF30-7C66F8F292B8}" type="parTrans" cxnId="{021FA451-92AD-4E3C-9311-F844EA8EAE84}">
      <dgm:prSet/>
      <dgm:spPr/>
      <dgm:t>
        <a:bodyPr/>
        <a:lstStyle/>
        <a:p>
          <a:endParaRPr lang="en-US"/>
        </a:p>
      </dgm:t>
    </dgm:pt>
    <dgm:pt modelId="{3DFF3AB5-BF05-4827-9110-10CF9482A49F}" type="sibTrans" cxnId="{021FA451-92AD-4E3C-9311-F844EA8EAE84}">
      <dgm:prSet/>
      <dgm:spPr/>
      <dgm:t>
        <a:bodyPr/>
        <a:lstStyle/>
        <a:p>
          <a:endParaRPr lang="en-US"/>
        </a:p>
      </dgm:t>
    </dgm:pt>
    <dgm:pt modelId="{610F757E-8C2F-4FAF-AC4D-29AC653FC746}">
      <dgm:prSet/>
      <dgm:spPr/>
      <dgm:t>
        <a:bodyPr/>
        <a:lstStyle/>
        <a:p>
          <a:r>
            <a:rPr lang="en-GB"/>
            <a:t>Employment of multimodal strategies </a:t>
          </a:r>
          <a:endParaRPr lang="en-US"/>
        </a:p>
      </dgm:t>
    </dgm:pt>
    <dgm:pt modelId="{547D8083-17D2-43FF-823D-923944C4C5AE}" type="parTrans" cxnId="{0BB314CD-5E20-48AF-8892-F12FF885812B}">
      <dgm:prSet/>
      <dgm:spPr/>
      <dgm:t>
        <a:bodyPr/>
        <a:lstStyle/>
        <a:p>
          <a:endParaRPr lang="en-US"/>
        </a:p>
      </dgm:t>
    </dgm:pt>
    <dgm:pt modelId="{1B97B790-279B-4267-A111-91DCAF0837ED}" type="sibTrans" cxnId="{0BB314CD-5E20-48AF-8892-F12FF885812B}">
      <dgm:prSet/>
      <dgm:spPr/>
      <dgm:t>
        <a:bodyPr/>
        <a:lstStyle/>
        <a:p>
          <a:endParaRPr lang="en-US"/>
        </a:p>
      </dgm:t>
    </dgm:pt>
    <dgm:pt modelId="{C862CFE0-0C59-4239-8BC1-08E732AE1478}">
      <dgm:prSet/>
      <dgm:spPr/>
      <dgm:t>
        <a:bodyPr/>
        <a:lstStyle/>
        <a:p>
          <a:r>
            <a:rPr lang="en-GB"/>
            <a:t>Trial and Error</a:t>
          </a:r>
          <a:endParaRPr lang="en-US"/>
        </a:p>
      </dgm:t>
    </dgm:pt>
    <dgm:pt modelId="{D88F3A07-42A1-4C19-982D-7C73314FC061}" type="parTrans" cxnId="{D6CDCC4A-C58B-4155-B762-D5FF7FEED94B}">
      <dgm:prSet/>
      <dgm:spPr/>
      <dgm:t>
        <a:bodyPr/>
        <a:lstStyle/>
        <a:p>
          <a:endParaRPr lang="en-US"/>
        </a:p>
      </dgm:t>
    </dgm:pt>
    <dgm:pt modelId="{A6786FAB-D7A2-40F9-87A1-22F78F5965DB}" type="sibTrans" cxnId="{D6CDCC4A-C58B-4155-B762-D5FF7FEED94B}">
      <dgm:prSet/>
      <dgm:spPr/>
      <dgm:t>
        <a:bodyPr/>
        <a:lstStyle/>
        <a:p>
          <a:endParaRPr lang="en-US"/>
        </a:p>
      </dgm:t>
    </dgm:pt>
    <dgm:pt modelId="{9D2BE6BF-AB47-4A86-9EAD-F47F1036C94D}" type="pres">
      <dgm:prSet presAssocID="{1432C4C1-E2E5-45F3-AD68-3EB63E82EC21}" presName="hierChild1" presStyleCnt="0">
        <dgm:presLayoutVars>
          <dgm:chPref val="1"/>
          <dgm:dir/>
          <dgm:animOne val="branch"/>
          <dgm:animLvl val="lvl"/>
          <dgm:resizeHandles/>
        </dgm:presLayoutVars>
      </dgm:prSet>
      <dgm:spPr/>
    </dgm:pt>
    <dgm:pt modelId="{E3E04FA4-25BC-4B5D-A2AE-4275022E0122}" type="pres">
      <dgm:prSet presAssocID="{30ABCA9A-5B45-4EFB-9960-BDCD4668B5C5}" presName="hierRoot1" presStyleCnt="0"/>
      <dgm:spPr/>
    </dgm:pt>
    <dgm:pt modelId="{6602FF02-3C0E-47C3-AA95-1DBAEAF5145A}" type="pres">
      <dgm:prSet presAssocID="{30ABCA9A-5B45-4EFB-9960-BDCD4668B5C5}" presName="composite" presStyleCnt="0"/>
      <dgm:spPr/>
    </dgm:pt>
    <dgm:pt modelId="{1F079B84-E029-4B7B-8B9E-CED4B5B9340A}" type="pres">
      <dgm:prSet presAssocID="{30ABCA9A-5B45-4EFB-9960-BDCD4668B5C5}" presName="background" presStyleLbl="node0" presStyleIdx="0" presStyleCnt="4"/>
      <dgm:spPr/>
    </dgm:pt>
    <dgm:pt modelId="{8D54D5A0-0785-4A96-9992-3ED63014BF24}" type="pres">
      <dgm:prSet presAssocID="{30ABCA9A-5B45-4EFB-9960-BDCD4668B5C5}" presName="text" presStyleLbl="fgAcc0" presStyleIdx="0" presStyleCnt="4">
        <dgm:presLayoutVars>
          <dgm:chPref val="3"/>
        </dgm:presLayoutVars>
      </dgm:prSet>
      <dgm:spPr/>
    </dgm:pt>
    <dgm:pt modelId="{D6E24174-0AA6-4E95-A955-65D2BBB9C349}" type="pres">
      <dgm:prSet presAssocID="{30ABCA9A-5B45-4EFB-9960-BDCD4668B5C5}" presName="hierChild2" presStyleCnt="0"/>
      <dgm:spPr/>
    </dgm:pt>
    <dgm:pt modelId="{B50095A3-AEF4-4A4F-842C-F1A791105AD3}" type="pres">
      <dgm:prSet presAssocID="{17FBE124-8C43-498C-872A-4A11BC3B5A7F}" presName="hierRoot1" presStyleCnt="0"/>
      <dgm:spPr/>
    </dgm:pt>
    <dgm:pt modelId="{AB7D8D4A-DBDD-4606-9D2F-3DC562A31823}" type="pres">
      <dgm:prSet presAssocID="{17FBE124-8C43-498C-872A-4A11BC3B5A7F}" presName="composite" presStyleCnt="0"/>
      <dgm:spPr/>
    </dgm:pt>
    <dgm:pt modelId="{901B561C-9DD2-4E8A-B5E5-D3DF5DD3D34A}" type="pres">
      <dgm:prSet presAssocID="{17FBE124-8C43-498C-872A-4A11BC3B5A7F}" presName="background" presStyleLbl="node0" presStyleIdx="1" presStyleCnt="4"/>
      <dgm:spPr/>
    </dgm:pt>
    <dgm:pt modelId="{F21EF127-E3BF-44F6-AD62-1BEE0CD9D921}" type="pres">
      <dgm:prSet presAssocID="{17FBE124-8C43-498C-872A-4A11BC3B5A7F}" presName="text" presStyleLbl="fgAcc0" presStyleIdx="1" presStyleCnt="4">
        <dgm:presLayoutVars>
          <dgm:chPref val="3"/>
        </dgm:presLayoutVars>
      </dgm:prSet>
      <dgm:spPr/>
    </dgm:pt>
    <dgm:pt modelId="{2D90784B-25C0-46B5-8A9E-FB1889C710F4}" type="pres">
      <dgm:prSet presAssocID="{17FBE124-8C43-498C-872A-4A11BC3B5A7F}" presName="hierChild2" presStyleCnt="0"/>
      <dgm:spPr/>
    </dgm:pt>
    <dgm:pt modelId="{727BB281-134B-4E85-9667-1CB62A38D9ED}" type="pres">
      <dgm:prSet presAssocID="{610F757E-8C2F-4FAF-AC4D-29AC653FC746}" presName="hierRoot1" presStyleCnt="0"/>
      <dgm:spPr/>
    </dgm:pt>
    <dgm:pt modelId="{7738E721-700A-4812-A443-D6DC92885520}" type="pres">
      <dgm:prSet presAssocID="{610F757E-8C2F-4FAF-AC4D-29AC653FC746}" presName="composite" presStyleCnt="0"/>
      <dgm:spPr/>
    </dgm:pt>
    <dgm:pt modelId="{A3654347-A798-4FAB-A983-E806B9218D32}" type="pres">
      <dgm:prSet presAssocID="{610F757E-8C2F-4FAF-AC4D-29AC653FC746}" presName="background" presStyleLbl="node0" presStyleIdx="2" presStyleCnt="4"/>
      <dgm:spPr/>
    </dgm:pt>
    <dgm:pt modelId="{ED57C4EB-6A7C-45EB-A3E8-76CA4B13EF28}" type="pres">
      <dgm:prSet presAssocID="{610F757E-8C2F-4FAF-AC4D-29AC653FC746}" presName="text" presStyleLbl="fgAcc0" presStyleIdx="2" presStyleCnt="4">
        <dgm:presLayoutVars>
          <dgm:chPref val="3"/>
        </dgm:presLayoutVars>
      </dgm:prSet>
      <dgm:spPr/>
    </dgm:pt>
    <dgm:pt modelId="{1CA7FAC9-7E81-4DFD-B958-5EB66400CF62}" type="pres">
      <dgm:prSet presAssocID="{610F757E-8C2F-4FAF-AC4D-29AC653FC746}" presName="hierChild2" presStyleCnt="0"/>
      <dgm:spPr/>
    </dgm:pt>
    <dgm:pt modelId="{8A030BF7-B88D-4C6E-BA22-C06798D5C328}" type="pres">
      <dgm:prSet presAssocID="{C862CFE0-0C59-4239-8BC1-08E732AE1478}" presName="hierRoot1" presStyleCnt="0"/>
      <dgm:spPr/>
    </dgm:pt>
    <dgm:pt modelId="{7A95EBFA-EE74-4B61-B714-64189E9E1C66}" type="pres">
      <dgm:prSet presAssocID="{C862CFE0-0C59-4239-8BC1-08E732AE1478}" presName="composite" presStyleCnt="0"/>
      <dgm:spPr/>
    </dgm:pt>
    <dgm:pt modelId="{587EE593-BEF7-414F-A752-A8D49C4736E7}" type="pres">
      <dgm:prSet presAssocID="{C862CFE0-0C59-4239-8BC1-08E732AE1478}" presName="background" presStyleLbl="node0" presStyleIdx="3" presStyleCnt="4"/>
      <dgm:spPr/>
    </dgm:pt>
    <dgm:pt modelId="{CA071F43-8B14-483C-A7DF-FDEBC2AAAD45}" type="pres">
      <dgm:prSet presAssocID="{C862CFE0-0C59-4239-8BC1-08E732AE1478}" presName="text" presStyleLbl="fgAcc0" presStyleIdx="3" presStyleCnt="4">
        <dgm:presLayoutVars>
          <dgm:chPref val="3"/>
        </dgm:presLayoutVars>
      </dgm:prSet>
      <dgm:spPr/>
    </dgm:pt>
    <dgm:pt modelId="{A0663ECA-9BD5-446D-ADA6-C3D390BEC398}" type="pres">
      <dgm:prSet presAssocID="{C862CFE0-0C59-4239-8BC1-08E732AE1478}" presName="hierChild2" presStyleCnt="0"/>
      <dgm:spPr/>
    </dgm:pt>
  </dgm:ptLst>
  <dgm:cxnLst>
    <dgm:cxn modelId="{DABF871A-588A-4E00-9850-740049F8CBC7}" type="presOf" srcId="{17FBE124-8C43-498C-872A-4A11BC3B5A7F}" destId="{F21EF127-E3BF-44F6-AD62-1BEE0CD9D921}" srcOrd="0" destOrd="0" presId="urn:microsoft.com/office/officeart/2005/8/layout/hierarchy1"/>
    <dgm:cxn modelId="{D6CDCC4A-C58B-4155-B762-D5FF7FEED94B}" srcId="{1432C4C1-E2E5-45F3-AD68-3EB63E82EC21}" destId="{C862CFE0-0C59-4239-8BC1-08E732AE1478}" srcOrd="3" destOrd="0" parTransId="{D88F3A07-42A1-4C19-982D-7C73314FC061}" sibTransId="{A6786FAB-D7A2-40F9-87A1-22F78F5965DB}"/>
    <dgm:cxn modelId="{021FA451-92AD-4E3C-9311-F844EA8EAE84}" srcId="{1432C4C1-E2E5-45F3-AD68-3EB63E82EC21}" destId="{17FBE124-8C43-498C-872A-4A11BC3B5A7F}" srcOrd="1" destOrd="0" parTransId="{FB5650D0-5672-45AA-BF30-7C66F8F292B8}" sibTransId="{3DFF3AB5-BF05-4827-9110-10CF9482A49F}"/>
    <dgm:cxn modelId="{803C7E52-705D-4270-B711-ACFC14E9CF1F}" srcId="{1432C4C1-E2E5-45F3-AD68-3EB63E82EC21}" destId="{30ABCA9A-5B45-4EFB-9960-BDCD4668B5C5}" srcOrd="0" destOrd="0" parTransId="{662A9C47-B8BF-496A-ACE8-9B89A2C80971}" sibTransId="{EF7D9577-9FE0-44CB-9C1C-F2D433040C30}"/>
    <dgm:cxn modelId="{AA18D980-4F12-488A-8DF1-5F7199BCDFC4}" type="presOf" srcId="{30ABCA9A-5B45-4EFB-9960-BDCD4668B5C5}" destId="{8D54D5A0-0785-4A96-9992-3ED63014BF24}" srcOrd="0" destOrd="0" presId="urn:microsoft.com/office/officeart/2005/8/layout/hierarchy1"/>
    <dgm:cxn modelId="{F7D4C986-E73B-4FE7-A0F4-F03F1729D4EC}" type="presOf" srcId="{C862CFE0-0C59-4239-8BC1-08E732AE1478}" destId="{CA071F43-8B14-483C-A7DF-FDEBC2AAAD45}" srcOrd="0" destOrd="0" presId="urn:microsoft.com/office/officeart/2005/8/layout/hierarchy1"/>
    <dgm:cxn modelId="{71A3E1C1-6CD6-438F-8210-3C5053EEBA9E}" type="presOf" srcId="{1432C4C1-E2E5-45F3-AD68-3EB63E82EC21}" destId="{9D2BE6BF-AB47-4A86-9EAD-F47F1036C94D}" srcOrd="0" destOrd="0" presId="urn:microsoft.com/office/officeart/2005/8/layout/hierarchy1"/>
    <dgm:cxn modelId="{0BB314CD-5E20-48AF-8892-F12FF885812B}" srcId="{1432C4C1-E2E5-45F3-AD68-3EB63E82EC21}" destId="{610F757E-8C2F-4FAF-AC4D-29AC653FC746}" srcOrd="2" destOrd="0" parTransId="{547D8083-17D2-43FF-823D-923944C4C5AE}" sibTransId="{1B97B790-279B-4267-A111-91DCAF0837ED}"/>
    <dgm:cxn modelId="{0D5C03D4-4C71-44E5-B0C7-499DB6CE8461}" type="presOf" srcId="{610F757E-8C2F-4FAF-AC4D-29AC653FC746}" destId="{ED57C4EB-6A7C-45EB-A3E8-76CA4B13EF28}" srcOrd="0" destOrd="0" presId="urn:microsoft.com/office/officeart/2005/8/layout/hierarchy1"/>
    <dgm:cxn modelId="{A5029D2A-3D43-4D3B-8C45-7E21829A3542}" type="presParOf" srcId="{9D2BE6BF-AB47-4A86-9EAD-F47F1036C94D}" destId="{E3E04FA4-25BC-4B5D-A2AE-4275022E0122}" srcOrd="0" destOrd="0" presId="urn:microsoft.com/office/officeart/2005/8/layout/hierarchy1"/>
    <dgm:cxn modelId="{C08CEDB3-FBAB-4E96-AE46-4DE77C57AFC5}" type="presParOf" srcId="{E3E04FA4-25BC-4B5D-A2AE-4275022E0122}" destId="{6602FF02-3C0E-47C3-AA95-1DBAEAF5145A}" srcOrd="0" destOrd="0" presId="urn:microsoft.com/office/officeart/2005/8/layout/hierarchy1"/>
    <dgm:cxn modelId="{DA72F6E9-4CEE-4A47-9F0D-AAC56B2618A4}" type="presParOf" srcId="{6602FF02-3C0E-47C3-AA95-1DBAEAF5145A}" destId="{1F079B84-E029-4B7B-8B9E-CED4B5B9340A}" srcOrd="0" destOrd="0" presId="urn:microsoft.com/office/officeart/2005/8/layout/hierarchy1"/>
    <dgm:cxn modelId="{CD9CC6A9-4A58-486C-9F0C-89FD6D6A44DF}" type="presParOf" srcId="{6602FF02-3C0E-47C3-AA95-1DBAEAF5145A}" destId="{8D54D5A0-0785-4A96-9992-3ED63014BF24}" srcOrd="1" destOrd="0" presId="urn:microsoft.com/office/officeart/2005/8/layout/hierarchy1"/>
    <dgm:cxn modelId="{62C3AAA9-C95F-4B9B-B1D7-D121D7C130ED}" type="presParOf" srcId="{E3E04FA4-25BC-4B5D-A2AE-4275022E0122}" destId="{D6E24174-0AA6-4E95-A955-65D2BBB9C349}" srcOrd="1" destOrd="0" presId="urn:microsoft.com/office/officeart/2005/8/layout/hierarchy1"/>
    <dgm:cxn modelId="{3CFE71BE-9282-4276-9377-72BB5FDB0DDC}" type="presParOf" srcId="{9D2BE6BF-AB47-4A86-9EAD-F47F1036C94D}" destId="{B50095A3-AEF4-4A4F-842C-F1A791105AD3}" srcOrd="1" destOrd="0" presId="urn:microsoft.com/office/officeart/2005/8/layout/hierarchy1"/>
    <dgm:cxn modelId="{EBEBD83D-32C7-4E51-AB9B-406BC85DE273}" type="presParOf" srcId="{B50095A3-AEF4-4A4F-842C-F1A791105AD3}" destId="{AB7D8D4A-DBDD-4606-9D2F-3DC562A31823}" srcOrd="0" destOrd="0" presId="urn:microsoft.com/office/officeart/2005/8/layout/hierarchy1"/>
    <dgm:cxn modelId="{519A84D1-D50E-49B3-B829-FF6EA42AB22C}" type="presParOf" srcId="{AB7D8D4A-DBDD-4606-9D2F-3DC562A31823}" destId="{901B561C-9DD2-4E8A-B5E5-D3DF5DD3D34A}" srcOrd="0" destOrd="0" presId="urn:microsoft.com/office/officeart/2005/8/layout/hierarchy1"/>
    <dgm:cxn modelId="{FE871254-2332-4D43-9936-BBD746D7DDAF}" type="presParOf" srcId="{AB7D8D4A-DBDD-4606-9D2F-3DC562A31823}" destId="{F21EF127-E3BF-44F6-AD62-1BEE0CD9D921}" srcOrd="1" destOrd="0" presId="urn:microsoft.com/office/officeart/2005/8/layout/hierarchy1"/>
    <dgm:cxn modelId="{C7E3E09B-9AA6-43F4-9ACD-9213E91D4198}" type="presParOf" srcId="{B50095A3-AEF4-4A4F-842C-F1A791105AD3}" destId="{2D90784B-25C0-46B5-8A9E-FB1889C710F4}" srcOrd="1" destOrd="0" presId="urn:microsoft.com/office/officeart/2005/8/layout/hierarchy1"/>
    <dgm:cxn modelId="{531F8E6D-05F2-4F83-8694-F649B9369981}" type="presParOf" srcId="{9D2BE6BF-AB47-4A86-9EAD-F47F1036C94D}" destId="{727BB281-134B-4E85-9667-1CB62A38D9ED}" srcOrd="2" destOrd="0" presId="urn:microsoft.com/office/officeart/2005/8/layout/hierarchy1"/>
    <dgm:cxn modelId="{E7AD626E-08A5-4CFE-B7F7-838A94BD65DA}" type="presParOf" srcId="{727BB281-134B-4E85-9667-1CB62A38D9ED}" destId="{7738E721-700A-4812-A443-D6DC92885520}" srcOrd="0" destOrd="0" presId="urn:microsoft.com/office/officeart/2005/8/layout/hierarchy1"/>
    <dgm:cxn modelId="{58F05561-BE23-4D8C-90A7-2AC9869D4EA3}" type="presParOf" srcId="{7738E721-700A-4812-A443-D6DC92885520}" destId="{A3654347-A798-4FAB-A983-E806B9218D32}" srcOrd="0" destOrd="0" presId="urn:microsoft.com/office/officeart/2005/8/layout/hierarchy1"/>
    <dgm:cxn modelId="{AD328126-CC2F-4E9F-808D-D89B750D7626}" type="presParOf" srcId="{7738E721-700A-4812-A443-D6DC92885520}" destId="{ED57C4EB-6A7C-45EB-A3E8-76CA4B13EF28}" srcOrd="1" destOrd="0" presId="urn:microsoft.com/office/officeart/2005/8/layout/hierarchy1"/>
    <dgm:cxn modelId="{1DC642E0-1EC0-4A75-ABE4-B70D7493CB9B}" type="presParOf" srcId="{727BB281-134B-4E85-9667-1CB62A38D9ED}" destId="{1CA7FAC9-7E81-4DFD-B958-5EB66400CF62}" srcOrd="1" destOrd="0" presId="urn:microsoft.com/office/officeart/2005/8/layout/hierarchy1"/>
    <dgm:cxn modelId="{C13AE935-CA56-49DF-B1BD-2CE42CCE9BF9}" type="presParOf" srcId="{9D2BE6BF-AB47-4A86-9EAD-F47F1036C94D}" destId="{8A030BF7-B88D-4C6E-BA22-C06798D5C328}" srcOrd="3" destOrd="0" presId="urn:microsoft.com/office/officeart/2005/8/layout/hierarchy1"/>
    <dgm:cxn modelId="{847D68CB-453A-4480-8A4A-E92315364E03}" type="presParOf" srcId="{8A030BF7-B88D-4C6E-BA22-C06798D5C328}" destId="{7A95EBFA-EE74-4B61-B714-64189E9E1C66}" srcOrd="0" destOrd="0" presId="urn:microsoft.com/office/officeart/2005/8/layout/hierarchy1"/>
    <dgm:cxn modelId="{5C4D97C1-7919-49B4-A25D-728222EB45F1}" type="presParOf" srcId="{7A95EBFA-EE74-4B61-B714-64189E9E1C66}" destId="{587EE593-BEF7-414F-A752-A8D49C4736E7}" srcOrd="0" destOrd="0" presId="urn:microsoft.com/office/officeart/2005/8/layout/hierarchy1"/>
    <dgm:cxn modelId="{5686C812-AC18-4583-91BA-8052049BA040}" type="presParOf" srcId="{7A95EBFA-EE74-4B61-B714-64189E9E1C66}" destId="{CA071F43-8B14-483C-A7DF-FDEBC2AAAD45}" srcOrd="1" destOrd="0" presId="urn:microsoft.com/office/officeart/2005/8/layout/hierarchy1"/>
    <dgm:cxn modelId="{4DE5730C-93F2-440E-8756-DF530D5E9445}" type="presParOf" srcId="{8A030BF7-B88D-4C6E-BA22-C06798D5C328}" destId="{A0663ECA-9BD5-446D-ADA6-C3D390BEC398}"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C436945-DBA3-49E2-B571-7165D37C3EFD}"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0A89F751-C5D3-4858-A2C4-B9C2014E8C6E}">
      <dgm:prSet/>
      <dgm:spPr/>
      <dgm:t>
        <a:bodyPr/>
        <a:lstStyle/>
        <a:p>
          <a:r>
            <a:rPr lang="en-US"/>
            <a:t>80% of respondents had an initial interest in computer science</a:t>
          </a:r>
        </a:p>
      </dgm:t>
    </dgm:pt>
    <dgm:pt modelId="{ADF6B55F-D829-4B19-A546-E5CF657EAE0B}" type="parTrans" cxnId="{9A654AE7-69E6-4D69-903B-0790D48F497B}">
      <dgm:prSet/>
      <dgm:spPr/>
      <dgm:t>
        <a:bodyPr/>
        <a:lstStyle/>
        <a:p>
          <a:endParaRPr lang="en-US"/>
        </a:p>
      </dgm:t>
    </dgm:pt>
    <dgm:pt modelId="{85FDE76D-E979-4565-B447-792C5A36476E}" type="sibTrans" cxnId="{9A654AE7-69E6-4D69-903B-0790D48F497B}">
      <dgm:prSet/>
      <dgm:spPr/>
      <dgm:t>
        <a:bodyPr/>
        <a:lstStyle/>
        <a:p>
          <a:endParaRPr lang="en-US"/>
        </a:p>
      </dgm:t>
    </dgm:pt>
    <dgm:pt modelId="{E6963C56-4017-4AA9-A799-2F2461167D15}">
      <dgm:prSet/>
      <dgm:spPr/>
      <dgm:t>
        <a:bodyPr/>
        <a:lstStyle/>
        <a:p>
          <a:r>
            <a:rPr lang="en-US"/>
            <a:t>Was the learning application enticing?</a:t>
          </a:r>
        </a:p>
      </dgm:t>
    </dgm:pt>
    <dgm:pt modelId="{34F27FF9-DC8A-4C14-B1D8-AA24E6319A5C}" type="parTrans" cxnId="{5F014B9C-3D41-49EA-8969-AB62F6826E4F}">
      <dgm:prSet/>
      <dgm:spPr/>
      <dgm:t>
        <a:bodyPr/>
        <a:lstStyle/>
        <a:p>
          <a:endParaRPr lang="en-US"/>
        </a:p>
      </dgm:t>
    </dgm:pt>
    <dgm:pt modelId="{64F8079D-6CF2-443A-A037-D5C7FF19C996}" type="sibTrans" cxnId="{5F014B9C-3D41-49EA-8969-AB62F6826E4F}">
      <dgm:prSet/>
      <dgm:spPr/>
      <dgm:t>
        <a:bodyPr/>
        <a:lstStyle/>
        <a:p>
          <a:endParaRPr lang="en-US"/>
        </a:p>
      </dgm:t>
    </dgm:pt>
    <dgm:pt modelId="{87D1CA86-FBD5-49CE-8B60-EAD1C07B739B}" type="pres">
      <dgm:prSet presAssocID="{9C436945-DBA3-49E2-B571-7165D37C3EFD}" presName="root" presStyleCnt="0">
        <dgm:presLayoutVars>
          <dgm:dir/>
          <dgm:resizeHandles val="exact"/>
        </dgm:presLayoutVars>
      </dgm:prSet>
      <dgm:spPr/>
    </dgm:pt>
    <dgm:pt modelId="{F10E9AA8-30D7-479F-8225-27A4B583FE79}" type="pres">
      <dgm:prSet presAssocID="{0A89F751-C5D3-4858-A2C4-B9C2014E8C6E}" presName="compNode" presStyleCnt="0"/>
      <dgm:spPr/>
    </dgm:pt>
    <dgm:pt modelId="{039E24F4-87A1-4430-A2B9-AF7FE6874879}" type="pres">
      <dgm:prSet presAssocID="{0A89F751-C5D3-4858-A2C4-B9C2014E8C6E}" presName="bgRect" presStyleLbl="bgShp" presStyleIdx="0" presStyleCnt="2"/>
      <dgm:spPr/>
    </dgm:pt>
    <dgm:pt modelId="{36DD7AD9-06FE-4D7E-AA5F-211FEFCBCF44}" type="pres">
      <dgm:prSet presAssocID="{0A89F751-C5D3-4858-A2C4-B9C2014E8C6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mputer"/>
        </a:ext>
      </dgm:extLst>
    </dgm:pt>
    <dgm:pt modelId="{D228CDD5-125A-4B83-9A1C-0113BC8396C6}" type="pres">
      <dgm:prSet presAssocID="{0A89F751-C5D3-4858-A2C4-B9C2014E8C6E}" presName="spaceRect" presStyleCnt="0"/>
      <dgm:spPr/>
    </dgm:pt>
    <dgm:pt modelId="{D7DA2123-4485-41C1-AB25-87D49D00A6D7}" type="pres">
      <dgm:prSet presAssocID="{0A89F751-C5D3-4858-A2C4-B9C2014E8C6E}" presName="parTx" presStyleLbl="revTx" presStyleIdx="0" presStyleCnt="2">
        <dgm:presLayoutVars>
          <dgm:chMax val="0"/>
          <dgm:chPref val="0"/>
        </dgm:presLayoutVars>
      </dgm:prSet>
      <dgm:spPr/>
    </dgm:pt>
    <dgm:pt modelId="{DE637B46-F730-480D-921B-1AD3C70EC1E5}" type="pres">
      <dgm:prSet presAssocID="{85FDE76D-E979-4565-B447-792C5A36476E}" presName="sibTrans" presStyleCnt="0"/>
      <dgm:spPr/>
    </dgm:pt>
    <dgm:pt modelId="{5DB19D2B-B184-49A0-80F6-B1599A21F821}" type="pres">
      <dgm:prSet presAssocID="{E6963C56-4017-4AA9-A799-2F2461167D15}" presName="compNode" presStyleCnt="0"/>
      <dgm:spPr/>
    </dgm:pt>
    <dgm:pt modelId="{0F1098DB-F66E-459F-8C57-9BB2BB7D39CA}" type="pres">
      <dgm:prSet presAssocID="{E6963C56-4017-4AA9-A799-2F2461167D15}" presName="bgRect" presStyleLbl="bgShp" presStyleIdx="1" presStyleCnt="2"/>
      <dgm:spPr/>
    </dgm:pt>
    <dgm:pt modelId="{691B8FE7-1125-4D58-A655-72F292F5D1C6}" type="pres">
      <dgm:prSet presAssocID="{E6963C56-4017-4AA9-A799-2F2461167D1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eacher"/>
        </a:ext>
      </dgm:extLst>
    </dgm:pt>
    <dgm:pt modelId="{F266E2B5-63FF-4618-A6F8-C0D9EFE65F88}" type="pres">
      <dgm:prSet presAssocID="{E6963C56-4017-4AA9-A799-2F2461167D15}" presName="spaceRect" presStyleCnt="0"/>
      <dgm:spPr/>
    </dgm:pt>
    <dgm:pt modelId="{4B726898-3A52-4FBA-A57F-BC6756AEDF6A}" type="pres">
      <dgm:prSet presAssocID="{E6963C56-4017-4AA9-A799-2F2461167D15}" presName="parTx" presStyleLbl="revTx" presStyleIdx="1" presStyleCnt="2">
        <dgm:presLayoutVars>
          <dgm:chMax val="0"/>
          <dgm:chPref val="0"/>
        </dgm:presLayoutVars>
      </dgm:prSet>
      <dgm:spPr/>
    </dgm:pt>
  </dgm:ptLst>
  <dgm:cxnLst>
    <dgm:cxn modelId="{DA2AA159-9BE5-4C25-842C-0208FA75B14E}" type="presOf" srcId="{0A89F751-C5D3-4858-A2C4-B9C2014E8C6E}" destId="{D7DA2123-4485-41C1-AB25-87D49D00A6D7}" srcOrd="0" destOrd="0" presId="urn:microsoft.com/office/officeart/2018/2/layout/IconVerticalSolidList"/>
    <dgm:cxn modelId="{71E40B61-3CCD-4A63-AEBE-8A69ABA4A780}" type="presOf" srcId="{9C436945-DBA3-49E2-B571-7165D37C3EFD}" destId="{87D1CA86-FBD5-49CE-8B60-EAD1C07B739B}" srcOrd="0" destOrd="0" presId="urn:microsoft.com/office/officeart/2018/2/layout/IconVerticalSolidList"/>
    <dgm:cxn modelId="{5F014B9C-3D41-49EA-8969-AB62F6826E4F}" srcId="{9C436945-DBA3-49E2-B571-7165D37C3EFD}" destId="{E6963C56-4017-4AA9-A799-2F2461167D15}" srcOrd="1" destOrd="0" parTransId="{34F27FF9-DC8A-4C14-B1D8-AA24E6319A5C}" sibTransId="{64F8079D-6CF2-443A-A037-D5C7FF19C996}"/>
    <dgm:cxn modelId="{1EC8B8DD-317E-4A0F-A32B-6174F08585D5}" type="presOf" srcId="{E6963C56-4017-4AA9-A799-2F2461167D15}" destId="{4B726898-3A52-4FBA-A57F-BC6756AEDF6A}" srcOrd="0" destOrd="0" presId="urn:microsoft.com/office/officeart/2018/2/layout/IconVerticalSolidList"/>
    <dgm:cxn modelId="{9A654AE7-69E6-4D69-903B-0790D48F497B}" srcId="{9C436945-DBA3-49E2-B571-7165D37C3EFD}" destId="{0A89F751-C5D3-4858-A2C4-B9C2014E8C6E}" srcOrd="0" destOrd="0" parTransId="{ADF6B55F-D829-4B19-A546-E5CF657EAE0B}" sibTransId="{85FDE76D-E979-4565-B447-792C5A36476E}"/>
    <dgm:cxn modelId="{1B7233D3-3685-4665-B0A9-D9648336807D}" type="presParOf" srcId="{87D1CA86-FBD5-49CE-8B60-EAD1C07B739B}" destId="{F10E9AA8-30D7-479F-8225-27A4B583FE79}" srcOrd="0" destOrd="0" presId="urn:microsoft.com/office/officeart/2018/2/layout/IconVerticalSolidList"/>
    <dgm:cxn modelId="{8E45D5ED-9A84-425E-91F6-EB4561ECCB4C}" type="presParOf" srcId="{F10E9AA8-30D7-479F-8225-27A4B583FE79}" destId="{039E24F4-87A1-4430-A2B9-AF7FE6874879}" srcOrd="0" destOrd="0" presId="urn:microsoft.com/office/officeart/2018/2/layout/IconVerticalSolidList"/>
    <dgm:cxn modelId="{D41DB135-65FA-4CE3-A314-1D9774627A00}" type="presParOf" srcId="{F10E9AA8-30D7-479F-8225-27A4B583FE79}" destId="{36DD7AD9-06FE-4D7E-AA5F-211FEFCBCF44}" srcOrd="1" destOrd="0" presId="urn:microsoft.com/office/officeart/2018/2/layout/IconVerticalSolidList"/>
    <dgm:cxn modelId="{FD70D727-55FA-49A6-9892-274035BD691C}" type="presParOf" srcId="{F10E9AA8-30D7-479F-8225-27A4B583FE79}" destId="{D228CDD5-125A-4B83-9A1C-0113BC8396C6}" srcOrd="2" destOrd="0" presId="urn:microsoft.com/office/officeart/2018/2/layout/IconVerticalSolidList"/>
    <dgm:cxn modelId="{D23F8DD5-D798-4FDB-B93D-347F53834380}" type="presParOf" srcId="{F10E9AA8-30D7-479F-8225-27A4B583FE79}" destId="{D7DA2123-4485-41C1-AB25-87D49D00A6D7}" srcOrd="3" destOrd="0" presId="urn:microsoft.com/office/officeart/2018/2/layout/IconVerticalSolidList"/>
    <dgm:cxn modelId="{199DC0E7-AC77-444F-87FF-280CDAC66618}" type="presParOf" srcId="{87D1CA86-FBD5-49CE-8B60-EAD1C07B739B}" destId="{DE637B46-F730-480D-921B-1AD3C70EC1E5}" srcOrd="1" destOrd="0" presId="urn:microsoft.com/office/officeart/2018/2/layout/IconVerticalSolidList"/>
    <dgm:cxn modelId="{28FF1D71-04D8-4859-A922-AF069FE65D87}" type="presParOf" srcId="{87D1CA86-FBD5-49CE-8B60-EAD1C07B739B}" destId="{5DB19D2B-B184-49A0-80F6-B1599A21F821}" srcOrd="2" destOrd="0" presId="urn:microsoft.com/office/officeart/2018/2/layout/IconVerticalSolidList"/>
    <dgm:cxn modelId="{CC094202-DD3C-4FAC-A8E1-D8E0D855142D}" type="presParOf" srcId="{5DB19D2B-B184-49A0-80F6-B1599A21F821}" destId="{0F1098DB-F66E-459F-8C57-9BB2BB7D39CA}" srcOrd="0" destOrd="0" presId="urn:microsoft.com/office/officeart/2018/2/layout/IconVerticalSolidList"/>
    <dgm:cxn modelId="{5C10AE4C-A1CA-48CF-875B-2EABC26ACBD8}" type="presParOf" srcId="{5DB19D2B-B184-49A0-80F6-B1599A21F821}" destId="{691B8FE7-1125-4D58-A655-72F292F5D1C6}" srcOrd="1" destOrd="0" presId="urn:microsoft.com/office/officeart/2018/2/layout/IconVerticalSolidList"/>
    <dgm:cxn modelId="{CC7CCE5A-F56F-49A9-947D-1F5F04D090EB}" type="presParOf" srcId="{5DB19D2B-B184-49A0-80F6-B1599A21F821}" destId="{F266E2B5-63FF-4618-A6F8-C0D9EFE65F88}" srcOrd="2" destOrd="0" presId="urn:microsoft.com/office/officeart/2018/2/layout/IconVerticalSolidList"/>
    <dgm:cxn modelId="{66D227FC-A369-43E8-9131-311BAA40F82E}" type="presParOf" srcId="{5DB19D2B-B184-49A0-80F6-B1599A21F821}" destId="{4B726898-3A52-4FBA-A57F-BC6756AEDF6A}"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0AEA726-0C5B-495F-BD42-87F16A4AA6E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DC9AF3B-FE62-467B-BBFB-D910630CF045}">
      <dgm:prSet/>
      <dgm:spPr/>
      <dgm:t>
        <a:bodyPr/>
        <a:lstStyle/>
        <a:p>
          <a:r>
            <a:rPr lang="en-US" b="0" i="0"/>
            <a:t>What learning tools have you used?</a:t>
          </a:r>
          <a:endParaRPr lang="en-US"/>
        </a:p>
      </dgm:t>
    </dgm:pt>
    <dgm:pt modelId="{5D52B0E5-1E13-48E7-A5B2-6F04ADC630AE}" type="parTrans" cxnId="{3395BD2A-4CD5-46AB-ABE6-C47E2409AF07}">
      <dgm:prSet/>
      <dgm:spPr/>
      <dgm:t>
        <a:bodyPr/>
        <a:lstStyle/>
        <a:p>
          <a:endParaRPr lang="en-US"/>
        </a:p>
      </dgm:t>
    </dgm:pt>
    <dgm:pt modelId="{7CB220F7-A3B4-4321-B133-42B9B8A1A0ED}" type="sibTrans" cxnId="{3395BD2A-4CD5-46AB-ABE6-C47E2409AF07}">
      <dgm:prSet/>
      <dgm:spPr/>
      <dgm:t>
        <a:bodyPr/>
        <a:lstStyle/>
        <a:p>
          <a:endParaRPr lang="en-US"/>
        </a:p>
      </dgm:t>
    </dgm:pt>
    <dgm:pt modelId="{86C4DF4D-4BF4-489E-97BE-F59A80555F61}">
      <dgm:prSet/>
      <dgm:spPr/>
      <dgm:t>
        <a:bodyPr/>
        <a:lstStyle/>
        <a:p>
          <a:r>
            <a:rPr lang="en-US" b="0" i="0"/>
            <a:t>What features of the online learning applications did you like the most?</a:t>
          </a:r>
          <a:endParaRPr lang="en-US"/>
        </a:p>
      </dgm:t>
    </dgm:pt>
    <dgm:pt modelId="{0023C199-0EB6-4422-AAEC-6D68FF91F93C}" type="parTrans" cxnId="{C391F25E-150E-4588-BFA6-91D355F25C30}">
      <dgm:prSet/>
      <dgm:spPr/>
      <dgm:t>
        <a:bodyPr/>
        <a:lstStyle/>
        <a:p>
          <a:endParaRPr lang="en-US"/>
        </a:p>
      </dgm:t>
    </dgm:pt>
    <dgm:pt modelId="{09300C79-7603-46CF-89C3-5176F252DBC4}" type="sibTrans" cxnId="{C391F25E-150E-4588-BFA6-91D355F25C30}">
      <dgm:prSet/>
      <dgm:spPr/>
      <dgm:t>
        <a:bodyPr/>
        <a:lstStyle/>
        <a:p>
          <a:endParaRPr lang="en-US"/>
        </a:p>
      </dgm:t>
    </dgm:pt>
    <dgm:pt modelId="{1038D92C-FEA8-44AD-A06B-2FBA24F56C57}" type="pres">
      <dgm:prSet presAssocID="{80AEA726-0C5B-495F-BD42-87F16A4AA6EE}" presName="root" presStyleCnt="0">
        <dgm:presLayoutVars>
          <dgm:dir/>
          <dgm:resizeHandles val="exact"/>
        </dgm:presLayoutVars>
      </dgm:prSet>
      <dgm:spPr/>
    </dgm:pt>
    <dgm:pt modelId="{65908F84-ED57-41B2-9B02-16F0EDA9A328}" type="pres">
      <dgm:prSet presAssocID="{3DC9AF3B-FE62-467B-BBFB-D910630CF045}" presName="compNode" presStyleCnt="0"/>
      <dgm:spPr/>
    </dgm:pt>
    <dgm:pt modelId="{56E43C42-FF34-48B8-8E22-CBA1CDDBA14E}" type="pres">
      <dgm:prSet presAssocID="{3DC9AF3B-FE62-467B-BBFB-D910630CF045}" presName="bgRect" presStyleLbl="bgShp" presStyleIdx="0" presStyleCnt="2"/>
      <dgm:spPr/>
    </dgm:pt>
    <dgm:pt modelId="{AA324062-4EB7-4E23-A946-50E0B2435F6C}" type="pres">
      <dgm:prSet presAssocID="{3DC9AF3B-FE62-467B-BBFB-D910630CF04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ools"/>
        </a:ext>
      </dgm:extLst>
    </dgm:pt>
    <dgm:pt modelId="{E0A7D3DA-97A5-4D3C-B447-E90A3FDD8AE4}" type="pres">
      <dgm:prSet presAssocID="{3DC9AF3B-FE62-467B-BBFB-D910630CF045}" presName="spaceRect" presStyleCnt="0"/>
      <dgm:spPr/>
    </dgm:pt>
    <dgm:pt modelId="{86105A3A-7BD9-4630-B59C-398A390D538E}" type="pres">
      <dgm:prSet presAssocID="{3DC9AF3B-FE62-467B-BBFB-D910630CF045}" presName="parTx" presStyleLbl="revTx" presStyleIdx="0" presStyleCnt="2">
        <dgm:presLayoutVars>
          <dgm:chMax val="0"/>
          <dgm:chPref val="0"/>
        </dgm:presLayoutVars>
      </dgm:prSet>
      <dgm:spPr/>
    </dgm:pt>
    <dgm:pt modelId="{6E687560-9B0D-434D-83F6-E4E384A7E833}" type="pres">
      <dgm:prSet presAssocID="{7CB220F7-A3B4-4321-B133-42B9B8A1A0ED}" presName="sibTrans" presStyleCnt="0"/>
      <dgm:spPr/>
    </dgm:pt>
    <dgm:pt modelId="{544E14FC-6269-4DDC-BDD1-723001918EEE}" type="pres">
      <dgm:prSet presAssocID="{86C4DF4D-4BF4-489E-97BE-F59A80555F61}" presName="compNode" presStyleCnt="0"/>
      <dgm:spPr/>
    </dgm:pt>
    <dgm:pt modelId="{EF070A46-53FD-4175-AE4A-DEC6BB3FDA4E}" type="pres">
      <dgm:prSet presAssocID="{86C4DF4D-4BF4-489E-97BE-F59A80555F61}" presName="bgRect" presStyleLbl="bgShp" presStyleIdx="1" presStyleCnt="2"/>
      <dgm:spPr/>
    </dgm:pt>
    <dgm:pt modelId="{E2F6F2E9-4557-446B-B66E-A289D7E44646}" type="pres">
      <dgm:prSet presAssocID="{86C4DF4D-4BF4-489E-97BE-F59A80555F6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2A4FE265-7F36-420B-8C19-5E1A3F4C350A}" type="pres">
      <dgm:prSet presAssocID="{86C4DF4D-4BF4-489E-97BE-F59A80555F61}" presName="spaceRect" presStyleCnt="0"/>
      <dgm:spPr/>
    </dgm:pt>
    <dgm:pt modelId="{A013FE26-CC98-49FE-83A1-D3937A77555C}" type="pres">
      <dgm:prSet presAssocID="{86C4DF4D-4BF4-489E-97BE-F59A80555F61}" presName="parTx" presStyleLbl="revTx" presStyleIdx="1" presStyleCnt="2">
        <dgm:presLayoutVars>
          <dgm:chMax val="0"/>
          <dgm:chPref val="0"/>
        </dgm:presLayoutVars>
      </dgm:prSet>
      <dgm:spPr/>
    </dgm:pt>
  </dgm:ptLst>
  <dgm:cxnLst>
    <dgm:cxn modelId="{1207340B-482A-428B-A1E0-A31360F95D9F}" type="presOf" srcId="{86C4DF4D-4BF4-489E-97BE-F59A80555F61}" destId="{A013FE26-CC98-49FE-83A1-D3937A77555C}" srcOrd="0" destOrd="0" presId="urn:microsoft.com/office/officeart/2018/2/layout/IconVerticalSolidList"/>
    <dgm:cxn modelId="{3395BD2A-4CD5-46AB-ABE6-C47E2409AF07}" srcId="{80AEA726-0C5B-495F-BD42-87F16A4AA6EE}" destId="{3DC9AF3B-FE62-467B-BBFB-D910630CF045}" srcOrd="0" destOrd="0" parTransId="{5D52B0E5-1E13-48E7-A5B2-6F04ADC630AE}" sibTransId="{7CB220F7-A3B4-4321-B133-42B9B8A1A0ED}"/>
    <dgm:cxn modelId="{C391F25E-150E-4588-BFA6-91D355F25C30}" srcId="{80AEA726-0C5B-495F-BD42-87F16A4AA6EE}" destId="{86C4DF4D-4BF4-489E-97BE-F59A80555F61}" srcOrd="1" destOrd="0" parTransId="{0023C199-0EB6-4422-AAEC-6D68FF91F93C}" sibTransId="{09300C79-7603-46CF-89C3-5176F252DBC4}"/>
    <dgm:cxn modelId="{8C17967D-E908-4DF2-A3A5-D0F8EB3E4FAA}" type="presOf" srcId="{80AEA726-0C5B-495F-BD42-87F16A4AA6EE}" destId="{1038D92C-FEA8-44AD-A06B-2FBA24F56C57}" srcOrd="0" destOrd="0" presId="urn:microsoft.com/office/officeart/2018/2/layout/IconVerticalSolidList"/>
    <dgm:cxn modelId="{C86EDBC6-DE50-4384-A00E-CD87DD37022D}" type="presOf" srcId="{3DC9AF3B-FE62-467B-BBFB-D910630CF045}" destId="{86105A3A-7BD9-4630-B59C-398A390D538E}" srcOrd="0" destOrd="0" presId="urn:microsoft.com/office/officeart/2018/2/layout/IconVerticalSolidList"/>
    <dgm:cxn modelId="{28B5BCEC-2D67-4645-A230-C70F330D24EB}" type="presParOf" srcId="{1038D92C-FEA8-44AD-A06B-2FBA24F56C57}" destId="{65908F84-ED57-41B2-9B02-16F0EDA9A328}" srcOrd="0" destOrd="0" presId="urn:microsoft.com/office/officeart/2018/2/layout/IconVerticalSolidList"/>
    <dgm:cxn modelId="{403BDEA6-0D60-46B4-8579-E6EE81127C48}" type="presParOf" srcId="{65908F84-ED57-41B2-9B02-16F0EDA9A328}" destId="{56E43C42-FF34-48B8-8E22-CBA1CDDBA14E}" srcOrd="0" destOrd="0" presId="urn:microsoft.com/office/officeart/2018/2/layout/IconVerticalSolidList"/>
    <dgm:cxn modelId="{B5580183-AFFF-436B-B2ED-033F1353D0A9}" type="presParOf" srcId="{65908F84-ED57-41B2-9B02-16F0EDA9A328}" destId="{AA324062-4EB7-4E23-A946-50E0B2435F6C}" srcOrd="1" destOrd="0" presId="urn:microsoft.com/office/officeart/2018/2/layout/IconVerticalSolidList"/>
    <dgm:cxn modelId="{0B090C26-316A-4F1B-B6D6-655C063815F2}" type="presParOf" srcId="{65908F84-ED57-41B2-9B02-16F0EDA9A328}" destId="{E0A7D3DA-97A5-4D3C-B447-E90A3FDD8AE4}" srcOrd="2" destOrd="0" presId="urn:microsoft.com/office/officeart/2018/2/layout/IconVerticalSolidList"/>
    <dgm:cxn modelId="{3C08257E-199D-4D74-BC97-46D553992F88}" type="presParOf" srcId="{65908F84-ED57-41B2-9B02-16F0EDA9A328}" destId="{86105A3A-7BD9-4630-B59C-398A390D538E}" srcOrd="3" destOrd="0" presId="urn:microsoft.com/office/officeart/2018/2/layout/IconVerticalSolidList"/>
    <dgm:cxn modelId="{09E72C5D-29D0-408F-BE39-EE7B2B5AF455}" type="presParOf" srcId="{1038D92C-FEA8-44AD-A06B-2FBA24F56C57}" destId="{6E687560-9B0D-434D-83F6-E4E384A7E833}" srcOrd="1" destOrd="0" presId="urn:microsoft.com/office/officeart/2018/2/layout/IconVerticalSolidList"/>
    <dgm:cxn modelId="{70A1CC40-A855-44DE-B101-58FD7F9A8E64}" type="presParOf" srcId="{1038D92C-FEA8-44AD-A06B-2FBA24F56C57}" destId="{544E14FC-6269-4DDC-BDD1-723001918EEE}" srcOrd="2" destOrd="0" presId="urn:microsoft.com/office/officeart/2018/2/layout/IconVerticalSolidList"/>
    <dgm:cxn modelId="{0F6F1068-455B-4E3F-A81B-B6C1BE0AF7A7}" type="presParOf" srcId="{544E14FC-6269-4DDC-BDD1-723001918EEE}" destId="{EF070A46-53FD-4175-AE4A-DEC6BB3FDA4E}" srcOrd="0" destOrd="0" presId="urn:microsoft.com/office/officeart/2018/2/layout/IconVerticalSolidList"/>
    <dgm:cxn modelId="{45873CB2-82AC-4EDF-9292-AC91C8C0B505}" type="presParOf" srcId="{544E14FC-6269-4DDC-BDD1-723001918EEE}" destId="{E2F6F2E9-4557-446B-B66E-A289D7E44646}" srcOrd="1" destOrd="0" presId="urn:microsoft.com/office/officeart/2018/2/layout/IconVerticalSolidList"/>
    <dgm:cxn modelId="{2728E125-BFDB-4A4D-A285-4A29F356487B}" type="presParOf" srcId="{544E14FC-6269-4DDC-BDD1-723001918EEE}" destId="{2A4FE265-7F36-420B-8C19-5E1A3F4C350A}" srcOrd="2" destOrd="0" presId="urn:microsoft.com/office/officeart/2018/2/layout/IconVerticalSolidList"/>
    <dgm:cxn modelId="{94BE4236-FBFB-4FEC-B996-C323076FFE2D}" type="presParOf" srcId="{544E14FC-6269-4DDC-BDD1-723001918EEE}" destId="{A013FE26-CC98-49FE-83A1-D3937A77555C}"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DDEBA08-C546-4593-BDD4-F6990F42BDD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5FC169A3-7E23-4B38-A6D6-F0A0BB771E4F}">
      <dgm:prSet/>
      <dgm:spPr/>
      <dgm:t>
        <a:bodyPr/>
        <a:lstStyle/>
        <a:p>
          <a:r>
            <a:rPr lang="en-US"/>
            <a:t>Investigation within the current online learning environment</a:t>
          </a:r>
        </a:p>
      </dgm:t>
    </dgm:pt>
    <dgm:pt modelId="{A5C981FA-B0AC-4ABD-8EC4-582CFCE58864}" type="parTrans" cxnId="{73C0AEA4-FD42-4F9E-84BA-680E134A87EE}">
      <dgm:prSet/>
      <dgm:spPr/>
      <dgm:t>
        <a:bodyPr/>
        <a:lstStyle/>
        <a:p>
          <a:endParaRPr lang="en-US"/>
        </a:p>
      </dgm:t>
    </dgm:pt>
    <dgm:pt modelId="{8F863EDA-C7C6-484C-B64A-C4FCDBA0C2FC}" type="sibTrans" cxnId="{73C0AEA4-FD42-4F9E-84BA-680E134A87EE}">
      <dgm:prSet/>
      <dgm:spPr/>
      <dgm:t>
        <a:bodyPr/>
        <a:lstStyle/>
        <a:p>
          <a:endParaRPr lang="en-US"/>
        </a:p>
      </dgm:t>
    </dgm:pt>
    <dgm:pt modelId="{062ACBC7-0B46-4523-B88E-1B5755F92E6B}">
      <dgm:prSet/>
      <dgm:spPr/>
      <dgm:t>
        <a:bodyPr/>
        <a:lstStyle/>
        <a:p>
          <a:r>
            <a:rPr lang="en-US"/>
            <a:t>Establishment of effective online learning</a:t>
          </a:r>
        </a:p>
      </dgm:t>
    </dgm:pt>
    <dgm:pt modelId="{DF16FFF9-82C4-4202-AD9A-C28F0B99CA24}" type="parTrans" cxnId="{6CC3C481-D379-4F00-949F-48090878A95B}">
      <dgm:prSet/>
      <dgm:spPr/>
      <dgm:t>
        <a:bodyPr/>
        <a:lstStyle/>
        <a:p>
          <a:endParaRPr lang="en-US"/>
        </a:p>
      </dgm:t>
    </dgm:pt>
    <dgm:pt modelId="{C547CCA9-6F60-4FFC-9E20-C89A7D59092E}" type="sibTrans" cxnId="{6CC3C481-D379-4F00-949F-48090878A95B}">
      <dgm:prSet/>
      <dgm:spPr/>
      <dgm:t>
        <a:bodyPr/>
        <a:lstStyle/>
        <a:p>
          <a:endParaRPr lang="en-US"/>
        </a:p>
      </dgm:t>
    </dgm:pt>
    <dgm:pt modelId="{44A81F74-C62A-48F0-AD3A-607BC4DB666A}">
      <dgm:prSet/>
      <dgm:spPr/>
      <dgm:t>
        <a:bodyPr/>
        <a:lstStyle/>
        <a:p>
          <a:r>
            <a:rPr lang="en-US"/>
            <a:t>Importance of learning content and usability</a:t>
          </a:r>
        </a:p>
      </dgm:t>
    </dgm:pt>
    <dgm:pt modelId="{CBD89659-3937-477D-8530-B11696FA78BB}" type="parTrans" cxnId="{CEA114DB-6528-4EBD-896F-E34FE0AD8235}">
      <dgm:prSet/>
      <dgm:spPr/>
      <dgm:t>
        <a:bodyPr/>
        <a:lstStyle/>
        <a:p>
          <a:endParaRPr lang="en-US"/>
        </a:p>
      </dgm:t>
    </dgm:pt>
    <dgm:pt modelId="{74F674E6-A4FB-4DAC-932C-6222C542E0AD}" type="sibTrans" cxnId="{CEA114DB-6528-4EBD-896F-E34FE0AD8235}">
      <dgm:prSet/>
      <dgm:spPr/>
      <dgm:t>
        <a:bodyPr/>
        <a:lstStyle/>
        <a:p>
          <a:endParaRPr lang="en-US"/>
        </a:p>
      </dgm:t>
    </dgm:pt>
    <dgm:pt modelId="{55FFCEC8-3AFE-41B1-988C-B2A75AE307BD}">
      <dgm:prSet/>
      <dgm:spPr/>
      <dgm:t>
        <a:bodyPr/>
        <a:lstStyle/>
        <a:p>
          <a:r>
            <a:rPr lang="en-US"/>
            <a:t>Engagement increased using mixture of </a:t>
          </a:r>
          <a:r>
            <a:rPr lang="en-GB"/>
            <a:t>synchronous and asynchronous learning methods. </a:t>
          </a:r>
          <a:endParaRPr lang="en-US"/>
        </a:p>
      </dgm:t>
    </dgm:pt>
    <dgm:pt modelId="{BA3CD29A-470D-46AA-9874-E27FFDA428BE}" type="parTrans" cxnId="{859D2E8B-A832-4BCE-B599-756AD16B4280}">
      <dgm:prSet/>
      <dgm:spPr/>
      <dgm:t>
        <a:bodyPr/>
        <a:lstStyle/>
        <a:p>
          <a:endParaRPr lang="en-US"/>
        </a:p>
      </dgm:t>
    </dgm:pt>
    <dgm:pt modelId="{2C75033C-D8F5-49DB-B2A4-BD63B9F63EC3}" type="sibTrans" cxnId="{859D2E8B-A832-4BCE-B599-756AD16B4280}">
      <dgm:prSet/>
      <dgm:spPr/>
      <dgm:t>
        <a:bodyPr/>
        <a:lstStyle/>
        <a:p>
          <a:endParaRPr lang="en-US"/>
        </a:p>
      </dgm:t>
    </dgm:pt>
    <dgm:pt modelId="{EA54B601-4401-48E3-9853-EAA608D402B5}">
      <dgm:prSet/>
      <dgm:spPr/>
      <dgm:t>
        <a:bodyPr/>
        <a:lstStyle/>
        <a:p>
          <a:r>
            <a:rPr lang="en-US"/>
            <a:t>Primary research supported literature review findings</a:t>
          </a:r>
        </a:p>
      </dgm:t>
    </dgm:pt>
    <dgm:pt modelId="{652DECD4-66BB-41A9-8AA7-48EE2ECAB9FA}" type="parTrans" cxnId="{B1F1E7F0-4598-41FE-A96C-EF434A02DDE0}">
      <dgm:prSet/>
      <dgm:spPr/>
      <dgm:t>
        <a:bodyPr/>
        <a:lstStyle/>
        <a:p>
          <a:endParaRPr lang="en-US"/>
        </a:p>
      </dgm:t>
    </dgm:pt>
    <dgm:pt modelId="{4DDC2A3F-5BE3-4BE5-8C69-2437DE4F0112}" type="sibTrans" cxnId="{B1F1E7F0-4598-41FE-A96C-EF434A02DDE0}">
      <dgm:prSet/>
      <dgm:spPr/>
      <dgm:t>
        <a:bodyPr/>
        <a:lstStyle/>
        <a:p>
          <a:endParaRPr lang="en-US"/>
        </a:p>
      </dgm:t>
    </dgm:pt>
    <dgm:pt modelId="{115E90B7-2EB1-4A91-A197-902DEA95FDFF}">
      <dgm:prSet/>
      <dgm:spPr/>
      <dgm:t>
        <a:bodyPr/>
        <a:lstStyle/>
        <a:p>
          <a:r>
            <a:rPr lang="en-US"/>
            <a:t>Introductory experience into coding was average</a:t>
          </a:r>
        </a:p>
      </dgm:t>
    </dgm:pt>
    <dgm:pt modelId="{2C43EFC5-D903-4AEA-AD1A-17A0266D9EC4}" type="parTrans" cxnId="{6A1285BE-C890-4176-BF45-B522F8C2A795}">
      <dgm:prSet/>
      <dgm:spPr/>
      <dgm:t>
        <a:bodyPr/>
        <a:lstStyle/>
        <a:p>
          <a:endParaRPr lang="en-US"/>
        </a:p>
      </dgm:t>
    </dgm:pt>
    <dgm:pt modelId="{2A878B11-7CC7-47CE-879F-385F95BB308B}" type="sibTrans" cxnId="{6A1285BE-C890-4176-BF45-B522F8C2A795}">
      <dgm:prSet/>
      <dgm:spPr/>
      <dgm:t>
        <a:bodyPr/>
        <a:lstStyle/>
        <a:p>
          <a:endParaRPr lang="en-US"/>
        </a:p>
      </dgm:t>
    </dgm:pt>
    <dgm:pt modelId="{99FB7C94-FD3D-440E-B415-AF5AFAC55638}">
      <dgm:prSet/>
      <dgm:spPr/>
      <dgm:t>
        <a:bodyPr/>
        <a:lstStyle/>
        <a:p>
          <a:r>
            <a:rPr lang="en-US"/>
            <a:t>Effectiveness of system proven through testing</a:t>
          </a:r>
        </a:p>
      </dgm:t>
    </dgm:pt>
    <dgm:pt modelId="{BB7086D3-642C-4403-920D-78025422D2F8}" type="parTrans" cxnId="{39091BA9-4BA6-4170-A7B5-8AD88A4CB326}">
      <dgm:prSet/>
      <dgm:spPr/>
      <dgm:t>
        <a:bodyPr/>
        <a:lstStyle/>
        <a:p>
          <a:endParaRPr lang="en-US"/>
        </a:p>
      </dgm:t>
    </dgm:pt>
    <dgm:pt modelId="{C4A38D98-DF4C-4A19-9D92-A661D3D9DBCF}" type="sibTrans" cxnId="{39091BA9-4BA6-4170-A7B5-8AD88A4CB326}">
      <dgm:prSet/>
      <dgm:spPr/>
      <dgm:t>
        <a:bodyPr/>
        <a:lstStyle/>
        <a:p>
          <a:endParaRPr lang="en-US"/>
        </a:p>
      </dgm:t>
    </dgm:pt>
    <dgm:pt modelId="{54F2E4E8-6DBB-7549-9B7D-6B537D4687AC}" type="pres">
      <dgm:prSet presAssocID="{4DDEBA08-C546-4593-BDD4-F6990F42BDD0}" presName="linear" presStyleCnt="0">
        <dgm:presLayoutVars>
          <dgm:animLvl val="lvl"/>
          <dgm:resizeHandles val="exact"/>
        </dgm:presLayoutVars>
      </dgm:prSet>
      <dgm:spPr/>
    </dgm:pt>
    <dgm:pt modelId="{A5BED90A-2FB6-B346-924A-BA48D5EDBDAF}" type="pres">
      <dgm:prSet presAssocID="{5FC169A3-7E23-4B38-A6D6-F0A0BB771E4F}" presName="parentText" presStyleLbl="node1" presStyleIdx="0" presStyleCnt="7">
        <dgm:presLayoutVars>
          <dgm:chMax val="0"/>
          <dgm:bulletEnabled val="1"/>
        </dgm:presLayoutVars>
      </dgm:prSet>
      <dgm:spPr/>
    </dgm:pt>
    <dgm:pt modelId="{65FA71C8-1892-B743-8D6D-B4BBB93E91A2}" type="pres">
      <dgm:prSet presAssocID="{8F863EDA-C7C6-484C-B64A-C4FCDBA0C2FC}" presName="spacer" presStyleCnt="0"/>
      <dgm:spPr/>
    </dgm:pt>
    <dgm:pt modelId="{5AA84FF2-8970-DE49-A6BC-5B62FA816FD7}" type="pres">
      <dgm:prSet presAssocID="{062ACBC7-0B46-4523-B88E-1B5755F92E6B}" presName="parentText" presStyleLbl="node1" presStyleIdx="1" presStyleCnt="7">
        <dgm:presLayoutVars>
          <dgm:chMax val="0"/>
          <dgm:bulletEnabled val="1"/>
        </dgm:presLayoutVars>
      </dgm:prSet>
      <dgm:spPr/>
    </dgm:pt>
    <dgm:pt modelId="{4F69D76C-0CBB-C64B-B220-64639E31BBA2}" type="pres">
      <dgm:prSet presAssocID="{C547CCA9-6F60-4FFC-9E20-C89A7D59092E}" presName="spacer" presStyleCnt="0"/>
      <dgm:spPr/>
    </dgm:pt>
    <dgm:pt modelId="{4FDEE6E5-1158-294F-8C86-AAA9E33E7D86}" type="pres">
      <dgm:prSet presAssocID="{44A81F74-C62A-48F0-AD3A-607BC4DB666A}" presName="parentText" presStyleLbl="node1" presStyleIdx="2" presStyleCnt="7">
        <dgm:presLayoutVars>
          <dgm:chMax val="0"/>
          <dgm:bulletEnabled val="1"/>
        </dgm:presLayoutVars>
      </dgm:prSet>
      <dgm:spPr/>
    </dgm:pt>
    <dgm:pt modelId="{0E9CA59A-80C9-A54A-A9EB-35783A9BE4A2}" type="pres">
      <dgm:prSet presAssocID="{74F674E6-A4FB-4DAC-932C-6222C542E0AD}" presName="spacer" presStyleCnt="0"/>
      <dgm:spPr/>
    </dgm:pt>
    <dgm:pt modelId="{C1A6C6A4-5600-3242-9718-587A323404A9}" type="pres">
      <dgm:prSet presAssocID="{55FFCEC8-3AFE-41B1-988C-B2A75AE307BD}" presName="parentText" presStyleLbl="node1" presStyleIdx="3" presStyleCnt="7">
        <dgm:presLayoutVars>
          <dgm:chMax val="0"/>
          <dgm:bulletEnabled val="1"/>
        </dgm:presLayoutVars>
      </dgm:prSet>
      <dgm:spPr/>
    </dgm:pt>
    <dgm:pt modelId="{0C08843C-70D3-F246-B9C1-DAA2554A5D86}" type="pres">
      <dgm:prSet presAssocID="{2C75033C-D8F5-49DB-B2A4-BD63B9F63EC3}" presName="spacer" presStyleCnt="0"/>
      <dgm:spPr/>
    </dgm:pt>
    <dgm:pt modelId="{DCC54D24-D7C1-B54C-836D-B6A57AADBCC9}" type="pres">
      <dgm:prSet presAssocID="{EA54B601-4401-48E3-9853-EAA608D402B5}" presName="parentText" presStyleLbl="node1" presStyleIdx="4" presStyleCnt="7">
        <dgm:presLayoutVars>
          <dgm:chMax val="0"/>
          <dgm:bulletEnabled val="1"/>
        </dgm:presLayoutVars>
      </dgm:prSet>
      <dgm:spPr/>
    </dgm:pt>
    <dgm:pt modelId="{72175D2C-1311-2A44-903D-74707A88603E}" type="pres">
      <dgm:prSet presAssocID="{4DDC2A3F-5BE3-4BE5-8C69-2437DE4F0112}" presName="spacer" presStyleCnt="0"/>
      <dgm:spPr/>
    </dgm:pt>
    <dgm:pt modelId="{8138833E-B95A-4E4A-92CA-502F849A7517}" type="pres">
      <dgm:prSet presAssocID="{115E90B7-2EB1-4A91-A197-902DEA95FDFF}" presName="parentText" presStyleLbl="node1" presStyleIdx="5" presStyleCnt="7">
        <dgm:presLayoutVars>
          <dgm:chMax val="0"/>
          <dgm:bulletEnabled val="1"/>
        </dgm:presLayoutVars>
      </dgm:prSet>
      <dgm:spPr/>
    </dgm:pt>
    <dgm:pt modelId="{DFC40C8D-E80A-ED4D-A15D-4D2B5A2D2058}" type="pres">
      <dgm:prSet presAssocID="{2A878B11-7CC7-47CE-879F-385F95BB308B}" presName="spacer" presStyleCnt="0"/>
      <dgm:spPr/>
    </dgm:pt>
    <dgm:pt modelId="{0D77D48B-C22B-4F4C-BFF6-E5CED55E15E3}" type="pres">
      <dgm:prSet presAssocID="{99FB7C94-FD3D-440E-B415-AF5AFAC55638}" presName="parentText" presStyleLbl="node1" presStyleIdx="6" presStyleCnt="7">
        <dgm:presLayoutVars>
          <dgm:chMax val="0"/>
          <dgm:bulletEnabled val="1"/>
        </dgm:presLayoutVars>
      </dgm:prSet>
      <dgm:spPr/>
    </dgm:pt>
  </dgm:ptLst>
  <dgm:cxnLst>
    <dgm:cxn modelId="{6CC3C481-D379-4F00-949F-48090878A95B}" srcId="{4DDEBA08-C546-4593-BDD4-F6990F42BDD0}" destId="{062ACBC7-0B46-4523-B88E-1B5755F92E6B}" srcOrd="1" destOrd="0" parTransId="{DF16FFF9-82C4-4202-AD9A-C28F0B99CA24}" sibTransId="{C547CCA9-6F60-4FFC-9E20-C89A7D59092E}"/>
    <dgm:cxn modelId="{3FD21482-6293-054B-A6A2-B6652193C67E}" type="presOf" srcId="{99FB7C94-FD3D-440E-B415-AF5AFAC55638}" destId="{0D77D48B-C22B-4F4C-BFF6-E5CED55E15E3}" srcOrd="0" destOrd="0" presId="urn:microsoft.com/office/officeart/2005/8/layout/vList2"/>
    <dgm:cxn modelId="{859D2E8B-A832-4BCE-B599-756AD16B4280}" srcId="{4DDEBA08-C546-4593-BDD4-F6990F42BDD0}" destId="{55FFCEC8-3AFE-41B1-988C-B2A75AE307BD}" srcOrd="3" destOrd="0" parTransId="{BA3CD29A-470D-46AA-9874-E27FFDA428BE}" sibTransId="{2C75033C-D8F5-49DB-B2A4-BD63B9F63EC3}"/>
    <dgm:cxn modelId="{01A55890-8D98-0842-8EB9-F95BE499C7B9}" type="presOf" srcId="{115E90B7-2EB1-4A91-A197-902DEA95FDFF}" destId="{8138833E-B95A-4E4A-92CA-502F849A7517}" srcOrd="0" destOrd="0" presId="urn:microsoft.com/office/officeart/2005/8/layout/vList2"/>
    <dgm:cxn modelId="{73C0AEA4-FD42-4F9E-84BA-680E134A87EE}" srcId="{4DDEBA08-C546-4593-BDD4-F6990F42BDD0}" destId="{5FC169A3-7E23-4B38-A6D6-F0A0BB771E4F}" srcOrd="0" destOrd="0" parTransId="{A5C981FA-B0AC-4ABD-8EC4-582CFCE58864}" sibTransId="{8F863EDA-C7C6-484C-B64A-C4FCDBA0C2FC}"/>
    <dgm:cxn modelId="{39091BA9-4BA6-4170-A7B5-8AD88A4CB326}" srcId="{4DDEBA08-C546-4593-BDD4-F6990F42BDD0}" destId="{99FB7C94-FD3D-440E-B415-AF5AFAC55638}" srcOrd="6" destOrd="0" parTransId="{BB7086D3-642C-4403-920D-78025422D2F8}" sibTransId="{C4A38D98-DF4C-4A19-9D92-A661D3D9DBCF}"/>
    <dgm:cxn modelId="{B5E1AAB0-36BE-FA4A-B593-EFE7D5C2635C}" type="presOf" srcId="{062ACBC7-0B46-4523-B88E-1B5755F92E6B}" destId="{5AA84FF2-8970-DE49-A6BC-5B62FA816FD7}" srcOrd="0" destOrd="0" presId="urn:microsoft.com/office/officeart/2005/8/layout/vList2"/>
    <dgm:cxn modelId="{6A1285BE-C890-4176-BF45-B522F8C2A795}" srcId="{4DDEBA08-C546-4593-BDD4-F6990F42BDD0}" destId="{115E90B7-2EB1-4A91-A197-902DEA95FDFF}" srcOrd="5" destOrd="0" parTransId="{2C43EFC5-D903-4AEA-AD1A-17A0266D9EC4}" sibTransId="{2A878B11-7CC7-47CE-879F-385F95BB308B}"/>
    <dgm:cxn modelId="{7D1265D4-2300-EC4E-BB42-DD87B560E061}" type="presOf" srcId="{5FC169A3-7E23-4B38-A6D6-F0A0BB771E4F}" destId="{A5BED90A-2FB6-B346-924A-BA48D5EDBDAF}" srcOrd="0" destOrd="0" presId="urn:microsoft.com/office/officeart/2005/8/layout/vList2"/>
    <dgm:cxn modelId="{AE0EE3DA-FD05-6E4B-8785-A76C48252DDF}" type="presOf" srcId="{4DDEBA08-C546-4593-BDD4-F6990F42BDD0}" destId="{54F2E4E8-6DBB-7549-9B7D-6B537D4687AC}" srcOrd="0" destOrd="0" presId="urn:microsoft.com/office/officeart/2005/8/layout/vList2"/>
    <dgm:cxn modelId="{CEA114DB-6528-4EBD-896F-E34FE0AD8235}" srcId="{4DDEBA08-C546-4593-BDD4-F6990F42BDD0}" destId="{44A81F74-C62A-48F0-AD3A-607BC4DB666A}" srcOrd="2" destOrd="0" parTransId="{CBD89659-3937-477D-8530-B11696FA78BB}" sibTransId="{74F674E6-A4FB-4DAC-932C-6222C542E0AD}"/>
    <dgm:cxn modelId="{66940BDC-0452-D545-BBDC-0908A332AE43}" type="presOf" srcId="{EA54B601-4401-48E3-9853-EAA608D402B5}" destId="{DCC54D24-D7C1-B54C-836D-B6A57AADBCC9}" srcOrd="0" destOrd="0" presId="urn:microsoft.com/office/officeart/2005/8/layout/vList2"/>
    <dgm:cxn modelId="{B1F1E7F0-4598-41FE-A96C-EF434A02DDE0}" srcId="{4DDEBA08-C546-4593-BDD4-F6990F42BDD0}" destId="{EA54B601-4401-48E3-9853-EAA608D402B5}" srcOrd="4" destOrd="0" parTransId="{652DECD4-66BB-41A9-8AA7-48EE2ECAB9FA}" sibTransId="{4DDC2A3F-5BE3-4BE5-8C69-2437DE4F0112}"/>
    <dgm:cxn modelId="{5CE7B8F6-15DD-6A49-9EEC-5F0189DC76A0}" type="presOf" srcId="{55FFCEC8-3AFE-41B1-988C-B2A75AE307BD}" destId="{C1A6C6A4-5600-3242-9718-587A323404A9}" srcOrd="0" destOrd="0" presId="urn:microsoft.com/office/officeart/2005/8/layout/vList2"/>
    <dgm:cxn modelId="{FF18A8FD-ECC4-C646-B859-AD7769A04894}" type="presOf" srcId="{44A81F74-C62A-48F0-AD3A-607BC4DB666A}" destId="{4FDEE6E5-1158-294F-8C86-AAA9E33E7D86}" srcOrd="0" destOrd="0" presId="urn:microsoft.com/office/officeart/2005/8/layout/vList2"/>
    <dgm:cxn modelId="{0C079119-1E6C-A34C-86C9-3C45B5D53D06}" type="presParOf" srcId="{54F2E4E8-6DBB-7549-9B7D-6B537D4687AC}" destId="{A5BED90A-2FB6-B346-924A-BA48D5EDBDAF}" srcOrd="0" destOrd="0" presId="urn:microsoft.com/office/officeart/2005/8/layout/vList2"/>
    <dgm:cxn modelId="{92A07E18-1024-8441-8C71-06A9C4CDA07E}" type="presParOf" srcId="{54F2E4E8-6DBB-7549-9B7D-6B537D4687AC}" destId="{65FA71C8-1892-B743-8D6D-B4BBB93E91A2}" srcOrd="1" destOrd="0" presId="urn:microsoft.com/office/officeart/2005/8/layout/vList2"/>
    <dgm:cxn modelId="{F17397F3-F710-DC42-8508-8F9F23C9237D}" type="presParOf" srcId="{54F2E4E8-6DBB-7549-9B7D-6B537D4687AC}" destId="{5AA84FF2-8970-DE49-A6BC-5B62FA816FD7}" srcOrd="2" destOrd="0" presId="urn:microsoft.com/office/officeart/2005/8/layout/vList2"/>
    <dgm:cxn modelId="{934B7595-4BC3-5E41-B82B-C43477C08485}" type="presParOf" srcId="{54F2E4E8-6DBB-7549-9B7D-6B537D4687AC}" destId="{4F69D76C-0CBB-C64B-B220-64639E31BBA2}" srcOrd="3" destOrd="0" presId="urn:microsoft.com/office/officeart/2005/8/layout/vList2"/>
    <dgm:cxn modelId="{CE1B01AD-0A3D-7147-AB26-28AB87D4185C}" type="presParOf" srcId="{54F2E4E8-6DBB-7549-9B7D-6B537D4687AC}" destId="{4FDEE6E5-1158-294F-8C86-AAA9E33E7D86}" srcOrd="4" destOrd="0" presId="urn:microsoft.com/office/officeart/2005/8/layout/vList2"/>
    <dgm:cxn modelId="{931EC8C3-751F-5747-B484-08B2ED0A5742}" type="presParOf" srcId="{54F2E4E8-6DBB-7549-9B7D-6B537D4687AC}" destId="{0E9CA59A-80C9-A54A-A9EB-35783A9BE4A2}" srcOrd="5" destOrd="0" presId="urn:microsoft.com/office/officeart/2005/8/layout/vList2"/>
    <dgm:cxn modelId="{93D7DACB-21C9-764C-BA12-4E8D9CF683C8}" type="presParOf" srcId="{54F2E4E8-6DBB-7549-9B7D-6B537D4687AC}" destId="{C1A6C6A4-5600-3242-9718-587A323404A9}" srcOrd="6" destOrd="0" presId="urn:microsoft.com/office/officeart/2005/8/layout/vList2"/>
    <dgm:cxn modelId="{3B2C1104-0455-F34A-9815-C9240746CCC8}" type="presParOf" srcId="{54F2E4E8-6DBB-7549-9B7D-6B537D4687AC}" destId="{0C08843C-70D3-F246-B9C1-DAA2554A5D86}" srcOrd="7" destOrd="0" presId="urn:microsoft.com/office/officeart/2005/8/layout/vList2"/>
    <dgm:cxn modelId="{C375B58F-3DF7-F24E-9D7F-653DE88DCAB0}" type="presParOf" srcId="{54F2E4E8-6DBB-7549-9B7D-6B537D4687AC}" destId="{DCC54D24-D7C1-B54C-836D-B6A57AADBCC9}" srcOrd="8" destOrd="0" presId="urn:microsoft.com/office/officeart/2005/8/layout/vList2"/>
    <dgm:cxn modelId="{7A85DB21-B30B-5741-9C97-29B1FFBAE004}" type="presParOf" srcId="{54F2E4E8-6DBB-7549-9B7D-6B537D4687AC}" destId="{72175D2C-1311-2A44-903D-74707A88603E}" srcOrd="9" destOrd="0" presId="urn:microsoft.com/office/officeart/2005/8/layout/vList2"/>
    <dgm:cxn modelId="{9C5435B7-F93C-E944-837F-F7D67CA0A3DA}" type="presParOf" srcId="{54F2E4E8-6DBB-7549-9B7D-6B537D4687AC}" destId="{8138833E-B95A-4E4A-92CA-502F849A7517}" srcOrd="10" destOrd="0" presId="urn:microsoft.com/office/officeart/2005/8/layout/vList2"/>
    <dgm:cxn modelId="{A8EF2410-3E88-2B46-BA21-67161A990F54}" type="presParOf" srcId="{54F2E4E8-6DBB-7549-9B7D-6B537D4687AC}" destId="{DFC40C8D-E80A-ED4D-A15D-4D2B5A2D2058}" srcOrd="11" destOrd="0" presId="urn:microsoft.com/office/officeart/2005/8/layout/vList2"/>
    <dgm:cxn modelId="{345D0EB8-0A29-8144-B69C-991EB2676AEE}" type="presParOf" srcId="{54F2E4E8-6DBB-7549-9B7D-6B537D4687AC}" destId="{0D77D48B-C22B-4F4C-BFF6-E5CED55E15E3}" srcOrd="1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3035437-89B6-45B5-874F-3BE3ACE173AE}" type="doc">
      <dgm:prSet loTypeId="urn:microsoft.com/office/officeart/2005/8/layout/list1" loCatId="list" qsTypeId="urn:microsoft.com/office/officeart/2005/8/quickstyle/simple4" qsCatId="simple" csTypeId="urn:microsoft.com/office/officeart/2005/8/colors/colorful1" csCatId="colorful"/>
      <dgm:spPr/>
      <dgm:t>
        <a:bodyPr/>
        <a:lstStyle/>
        <a:p>
          <a:endParaRPr lang="en-US"/>
        </a:p>
      </dgm:t>
    </dgm:pt>
    <dgm:pt modelId="{78BB9FFD-8261-4458-A8CE-DC562DFC3FF9}">
      <dgm:prSet/>
      <dgm:spPr/>
      <dgm:t>
        <a:bodyPr/>
        <a:lstStyle/>
        <a:p>
          <a:r>
            <a:rPr lang="en-US" b="0" i="0"/>
            <a:t>More programming language courses</a:t>
          </a:r>
          <a:endParaRPr lang="en-US"/>
        </a:p>
      </dgm:t>
    </dgm:pt>
    <dgm:pt modelId="{F5C2A206-F731-4DE7-A96C-66B3FF90C9D9}" type="parTrans" cxnId="{C3EFDBDA-797D-4541-9748-77D266EDA7AF}">
      <dgm:prSet/>
      <dgm:spPr/>
      <dgm:t>
        <a:bodyPr/>
        <a:lstStyle/>
        <a:p>
          <a:endParaRPr lang="en-US"/>
        </a:p>
      </dgm:t>
    </dgm:pt>
    <dgm:pt modelId="{D795782C-F5DA-4175-AF2A-4742DB0989AF}" type="sibTrans" cxnId="{C3EFDBDA-797D-4541-9748-77D266EDA7AF}">
      <dgm:prSet/>
      <dgm:spPr/>
      <dgm:t>
        <a:bodyPr/>
        <a:lstStyle/>
        <a:p>
          <a:endParaRPr lang="en-US"/>
        </a:p>
      </dgm:t>
    </dgm:pt>
    <dgm:pt modelId="{29CB51A4-F638-42EB-8368-BDC0DBD3343D}">
      <dgm:prSet/>
      <dgm:spPr/>
      <dgm:t>
        <a:bodyPr/>
        <a:lstStyle/>
        <a:p>
          <a:r>
            <a:rPr lang="en-US" b="0" i="0"/>
            <a:t>Expand the scope of learning course material</a:t>
          </a:r>
          <a:endParaRPr lang="en-US"/>
        </a:p>
      </dgm:t>
    </dgm:pt>
    <dgm:pt modelId="{0787DBAD-744A-42C0-A6DD-31E64AAC6266}" type="parTrans" cxnId="{1E0DBEEE-86DB-4B75-A1EE-03254FE7CD9F}">
      <dgm:prSet/>
      <dgm:spPr/>
      <dgm:t>
        <a:bodyPr/>
        <a:lstStyle/>
        <a:p>
          <a:endParaRPr lang="en-US"/>
        </a:p>
      </dgm:t>
    </dgm:pt>
    <dgm:pt modelId="{35DBA53E-4904-49A6-B055-07C76C69FA93}" type="sibTrans" cxnId="{1E0DBEEE-86DB-4B75-A1EE-03254FE7CD9F}">
      <dgm:prSet/>
      <dgm:spPr/>
      <dgm:t>
        <a:bodyPr/>
        <a:lstStyle/>
        <a:p>
          <a:endParaRPr lang="en-US"/>
        </a:p>
      </dgm:t>
    </dgm:pt>
    <dgm:pt modelId="{6E6C82A3-4779-491F-A68C-F4BC7DB76C26}">
      <dgm:prSet/>
      <dgm:spPr/>
      <dgm:t>
        <a:bodyPr/>
        <a:lstStyle/>
        <a:p>
          <a:r>
            <a:rPr lang="en-US" b="0" i="0"/>
            <a:t>Further research into gender imbalance </a:t>
          </a:r>
          <a:endParaRPr lang="en-US"/>
        </a:p>
      </dgm:t>
    </dgm:pt>
    <dgm:pt modelId="{CDB260B5-C58D-426A-9030-6BEA26A1BD19}" type="parTrans" cxnId="{32B38122-8ADB-4B25-A94F-E1A123D58A35}">
      <dgm:prSet/>
      <dgm:spPr/>
      <dgm:t>
        <a:bodyPr/>
        <a:lstStyle/>
        <a:p>
          <a:endParaRPr lang="en-US"/>
        </a:p>
      </dgm:t>
    </dgm:pt>
    <dgm:pt modelId="{F5C948CB-A902-49F8-B5D5-824001442702}" type="sibTrans" cxnId="{32B38122-8ADB-4B25-A94F-E1A123D58A35}">
      <dgm:prSet/>
      <dgm:spPr/>
      <dgm:t>
        <a:bodyPr/>
        <a:lstStyle/>
        <a:p>
          <a:endParaRPr lang="en-US"/>
        </a:p>
      </dgm:t>
    </dgm:pt>
    <dgm:pt modelId="{434637C2-BE47-6049-B1C4-ECFB0660A689}" type="pres">
      <dgm:prSet presAssocID="{43035437-89B6-45B5-874F-3BE3ACE173AE}" presName="linear" presStyleCnt="0">
        <dgm:presLayoutVars>
          <dgm:dir/>
          <dgm:animLvl val="lvl"/>
          <dgm:resizeHandles val="exact"/>
        </dgm:presLayoutVars>
      </dgm:prSet>
      <dgm:spPr/>
    </dgm:pt>
    <dgm:pt modelId="{B232663E-0CC2-A54F-975E-0D921818221C}" type="pres">
      <dgm:prSet presAssocID="{78BB9FFD-8261-4458-A8CE-DC562DFC3FF9}" presName="parentLin" presStyleCnt="0"/>
      <dgm:spPr/>
    </dgm:pt>
    <dgm:pt modelId="{7D91CCB6-5D84-4B48-9F4F-01E2113B3FE1}" type="pres">
      <dgm:prSet presAssocID="{78BB9FFD-8261-4458-A8CE-DC562DFC3FF9}" presName="parentLeftMargin" presStyleLbl="node1" presStyleIdx="0" presStyleCnt="3"/>
      <dgm:spPr/>
    </dgm:pt>
    <dgm:pt modelId="{D5F35690-A70F-CA4C-B097-54D7166A0A6C}" type="pres">
      <dgm:prSet presAssocID="{78BB9FFD-8261-4458-A8CE-DC562DFC3FF9}" presName="parentText" presStyleLbl="node1" presStyleIdx="0" presStyleCnt="3">
        <dgm:presLayoutVars>
          <dgm:chMax val="0"/>
          <dgm:bulletEnabled val="1"/>
        </dgm:presLayoutVars>
      </dgm:prSet>
      <dgm:spPr/>
    </dgm:pt>
    <dgm:pt modelId="{63922B12-26FB-A44F-BC22-11280AD5590D}" type="pres">
      <dgm:prSet presAssocID="{78BB9FFD-8261-4458-A8CE-DC562DFC3FF9}" presName="negativeSpace" presStyleCnt="0"/>
      <dgm:spPr/>
    </dgm:pt>
    <dgm:pt modelId="{21780655-1290-0040-A250-C870F3B9CE09}" type="pres">
      <dgm:prSet presAssocID="{78BB9FFD-8261-4458-A8CE-DC562DFC3FF9}" presName="childText" presStyleLbl="conFgAcc1" presStyleIdx="0" presStyleCnt="3">
        <dgm:presLayoutVars>
          <dgm:bulletEnabled val="1"/>
        </dgm:presLayoutVars>
      </dgm:prSet>
      <dgm:spPr/>
    </dgm:pt>
    <dgm:pt modelId="{9C38B326-699B-A24D-94D4-B2958360AFF8}" type="pres">
      <dgm:prSet presAssocID="{D795782C-F5DA-4175-AF2A-4742DB0989AF}" presName="spaceBetweenRectangles" presStyleCnt="0"/>
      <dgm:spPr/>
    </dgm:pt>
    <dgm:pt modelId="{3C15EEB5-D07B-4D4C-9C27-5206A29B3C14}" type="pres">
      <dgm:prSet presAssocID="{29CB51A4-F638-42EB-8368-BDC0DBD3343D}" presName="parentLin" presStyleCnt="0"/>
      <dgm:spPr/>
    </dgm:pt>
    <dgm:pt modelId="{F8E327BE-3904-A44B-91B3-C8FD98071F3F}" type="pres">
      <dgm:prSet presAssocID="{29CB51A4-F638-42EB-8368-BDC0DBD3343D}" presName="parentLeftMargin" presStyleLbl="node1" presStyleIdx="0" presStyleCnt="3"/>
      <dgm:spPr/>
    </dgm:pt>
    <dgm:pt modelId="{C9BB7B90-07F0-0B4F-AD06-7B5C012F439E}" type="pres">
      <dgm:prSet presAssocID="{29CB51A4-F638-42EB-8368-BDC0DBD3343D}" presName="parentText" presStyleLbl="node1" presStyleIdx="1" presStyleCnt="3">
        <dgm:presLayoutVars>
          <dgm:chMax val="0"/>
          <dgm:bulletEnabled val="1"/>
        </dgm:presLayoutVars>
      </dgm:prSet>
      <dgm:spPr/>
    </dgm:pt>
    <dgm:pt modelId="{D17EF646-114B-5940-9A83-2E0F701BB170}" type="pres">
      <dgm:prSet presAssocID="{29CB51A4-F638-42EB-8368-BDC0DBD3343D}" presName="negativeSpace" presStyleCnt="0"/>
      <dgm:spPr/>
    </dgm:pt>
    <dgm:pt modelId="{BF702117-D23A-524D-B978-2F87A40B3296}" type="pres">
      <dgm:prSet presAssocID="{29CB51A4-F638-42EB-8368-BDC0DBD3343D}" presName="childText" presStyleLbl="conFgAcc1" presStyleIdx="1" presStyleCnt="3">
        <dgm:presLayoutVars>
          <dgm:bulletEnabled val="1"/>
        </dgm:presLayoutVars>
      </dgm:prSet>
      <dgm:spPr/>
    </dgm:pt>
    <dgm:pt modelId="{B04A5211-A0AE-3340-8E28-1CBE07F51430}" type="pres">
      <dgm:prSet presAssocID="{35DBA53E-4904-49A6-B055-07C76C69FA93}" presName="spaceBetweenRectangles" presStyleCnt="0"/>
      <dgm:spPr/>
    </dgm:pt>
    <dgm:pt modelId="{2CC67BF2-AE8B-7442-924D-1F85C871A813}" type="pres">
      <dgm:prSet presAssocID="{6E6C82A3-4779-491F-A68C-F4BC7DB76C26}" presName="parentLin" presStyleCnt="0"/>
      <dgm:spPr/>
    </dgm:pt>
    <dgm:pt modelId="{27D94186-3C81-254A-AAE9-AFF983A70DC0}" type="pres">
      <dgm:prSet presAssocID="{6E6C82A3-4779-491F-A68C-F4BC7DB76C26}" presName="parentLeftMargin" presStyleLbl="node1" presStyleIdx="1" presStyleCnt="3"/>
      <dgm:spPr/>
    </dgm:pt>
    <dgm:pt modelId="{A9F6A755-6BA7-4045-96F2-93D86CFEEC78}" type="pres">
      <dgm:prSet presAssocID="{6E6C82A3-4779-491F-A68C-F4BC7DB76C26}" presName="parentText" presStyleLbl="node1" presStyleIdx="2" presStyleCnt="3">
        <dgm:presLayoutVars>
          <dgm:chMax val="0"/>
          <dgm:bulletEnabled val="1"/>
        </dgm:presLayoutVars>
      </dgm:prSet>
      <dgm:spPr/>
    </dgm:pt>
    <dgm:pt modelId="{D84EBA45-3CC8-B442-8B09-956CDEB0136D}" type="pres">
      <dgm:prSet presAssocID="{6E6C82A3-4779-491F-A68C-F4BC7DB76C26}" presName="negativeSpace" presStyleCnt="0"/>
      <dgm:spPr/>
    </dgm:pt>
    <dgm:pt modelId="{0006872E-B549-0847-AEB8-DAB48B64DD73}" type="pres">
      <dgm:prSet presAssocID="{6E6C82A3-4779-491F-A68C-F4BC7DB76C26}" presName="childText" presStyleLbl="conFgAcc1" presStyleIdx="2" presStyleCnt="3">
        <dgm:presLayoutVars>
          <dgm:bulletEnabled val="1"/>
        </dgm:presLayoutVars>
      </dgm:prSet>
      <dgm:spPr/>
    </dgm:pt>
  </dgm:ptLst>
  <dgm:cxnLst>
    <dgm:cxn modelId="{47CA8315-D6AA-814B-9E8E-21B5B06B243F}" type="presOf" srcId="{43035437-89B6-45B5-874F-3BE3ACE173AE}" destId="{434637C2-BE47-6049-B1C4-ECFB0660A689}" srcOrd="0" destOrd="0" presId="urn:microsoft.com/office/officeart/2005/8/layout/list1"/>
    <dgm:cxn modelId="{E557801E-BEFB-884D-AFE2-8AEFAF8BCFA3}" type="presOf" srcId="{6E6C82A3-4779-491F-A68C-F4BC7DB76C26}" destId="{27D94186-3C81-254A-AAE9-AFF983A70DC0}" srcOrd="0" destOrd="0" presId="urn:microsoft.com/office/officeart/2005/8/layout/list1"/>
    <dgm:cxn modelId="{7F746721-5533-7246-BB15-C2EAEC3E7445}" type="presOf" srcId="{78BB9FFD-8261-4458-A8CE-DC562DFC3FF9}" destId="{7D91CCB6-5D84-4B48-9F4F-01E2113B3FE1}" srcOrd="0" destOrd="0" presId="urn:microsoft.com/office/officeart/2005/8/layout/list1"/>
    <dgm:cxn modelId="{32B38122-8ADB-4B25-A94F-E1A123D58A35}" srcId="{43035437-89B6-45B5-874F-3BE3ACE173AE}" destId="{6E6C82A3-4779-491F-A68C-F4BC7DB76C26}" srcOrd="2" destOrd="0" parTransId="{CDB260B5-C58D-426A-9030-6BEA26A1BD19}" sibTransId="{F5C948CB-A902-49F8-B5D5-824001442702}"/>
    <dgm:cxn modelId="{FEBD4E2C-430B-3644-A50D-E29C574F6794}" type="presOf" srcId="{78BB9FFD-8261-4458-A8CE-DC562DFC3FF9}" destId="{D5F35690-A70F-CA4C-B097-54D7166A0A6C}" srcOrd="1" destOrd="0" presId="urn:microsoft.com/office/officeart/2005/8/layout/list1"/>
    <dgm:cxn modelId="{9E239B6D-F58E-9943-B147-53DDC31A6803}" type="presOf" srcId="{6E6C82A3-4779-491F-A68C-F4BC7DB76C26}" destId="{A9F6A755-6BA7-4045-96F2-93D86CFEEC78}" srcOrd="1" destOrd="0" presId="urn:microsoft.com/office/officeart/2005/8/layout/list1"/>
    <dgm:cxn modelId="{C3EFDBDA-797D-4541-9748-77D266EDA7AF}" srcId="{43035437-89B6-45B5-874F-3BE3ACE173AE}" destId="{78BB9FFD-8261-4458-A8CE-DC562DFC3FF9}" srcOrd="0" destOrd="0" parTransId="{F5C2A206-F731-4DE7-A96C-66B3FF90C9D9}" sibTransId="{D795782C-F5DA-4175-AF2A-4742DB0989AF}"/>
    <dgm:cxn modelId="{408D19E9-BCEE-0745-8F6A-9DA28A1019DC}" type="presOf" srcId="{29CB51A4-F638-42EB-8368-BDC0DBD3343D}" destId="{F8E327BE-3904-A44B-91B3-C8FD98071F3F}" srcOrd="0" destOrd="0" presId="urn:microsoft.com/office/officeart/2005/8/layout/list1"/>
    <dgm:cxn modelId="{990997EA-8D6B-3C4C-A496-B1E872F3EE7B}" type="presOf" srcId="{29CB51A4-F638-42EB-8368-BDC0DBD3343D}" destId="{C9BB7B90-07F0-0B4F-AD06-7B5C012F439E}" srcOrd="1" destOrd="0" presId="urn:microsoft.com/office/officeart/2005/8/layout/list1"/>
    <dgm:cxn modelId="{1E0DBEEE-86DB-4B75-A1EE-03254FE7CD9F}" srcId="{43035437-89B6-45B5-874F-3BE3ACE173AE}" destId="{29CB51A4-F638-42EB-8368-BDC0DBD3343D}" srcOrd="1" destOrd="0" parTransId="{0787DBAD-744A-42C0-A6DD-31E64AAC6266}" sibTransId="{35DBA53E-4904-49A6-B055-07C76C69FA93}"/>
    <dgm:cxn modelId="{46505C88-89A0-9A4B-9273-0D7BBC71BF0B}" type="presParOf" srcId="{434637C2-BE47-6049-B1C4-ECFB0660A689}" destId="{B232663E-0CC2-A54F-975E-0D921818221C}" srcOrd="0" destOrd="0" presId="urn:microsoft.com/office/officeart/2005/8/layout/list1"/>
    <dgm:cxn modelId="{A397CDE2-99BB-9D4F-9F84-23A931A1D95C}" type="presParOf" srcId="{B232663E-0CC2-A54F-975E-0D921818221C}" destId="{7D91CCB6-5D84-4B48-9F4F-01E2113B3FE1}" srcOrd="0" destOrd="0" presId="urn:microsoft.com/office/officeart/2005/8/layout/list1"/>
    <dgm:cxn modelId="{02399A29-322C-CA43-A624-EF6E44B4CC72}" type="presParOf" srcId="{B232663E-0CC2-A54F-975E-0D921818221C}" destId="{D5F35690-A70F-CA4C-B097-54D7166A0A6C}" srcOrd="1" destOrd="0" presId="urn:microsoft.com/office/officeart/2005/8/layout/list1"/>
    <dgm:cxn modelId="{9DA2B338-49A8-294D-B9FB-7CD4A495B64B}" type="presParOf" srcId="{434637C2-BE47-6049-B1C4-ECFB0660A689}" destId="{63922B12-26FB-A44F-BC22-11280AD5590D}" srcOrd="1" destOrd="0" presId="urn:microsoft.com/office/officeart/2005/8/layout/list1"/>
    <dgm:cxn modelId="{8E174A1E-C220-A74D-B496-01A435DF736F}" type="presParOf" srcId="{434637C2-BE47-6049-B1C4-ECFB0660A689}" destId="{21780655-1290-0040-A250-C870F3B9CE09}" srcOrd="2" destOrd="0" presId="urn:microsoft.com/office/officeart/2005/8/layout/list1"/>
    <dgm:cxn modelId="{ECB18B6F-F54A-8E40-9269-22263C321C89}" type="presParOf" srcId="{434637C2-BE47-6049-B1C4-ECFB0660A689}" destId="{9C38B326-699B-A24D-94D4-B2958360AFF8}" srcOrd="3" destOrd="0" presId="urn:microsoft.com/office/officeart/2005/8/layout/list1"/>
    <dgm:cxn modelId="{FD2FCA65-7B55-CA44-B22A-6B12C814BF59}" type="presParOf" srcId="{434637C2-BE47-6049-B1C4-ECFB0660A689}" destId="{3C15EEB5-D07B-4D4C-9C27-5206A29B3C14}" srcOrd="4" destOrd="0" presId="urn:microsoft.com/office/officeart/2005/8/layout/list1"/>
    <dgm:cxn modelId="{6623C02F-2DB7-C44D-9084-E91A79B9436C}" type="presParOf" srcId="{3C15EEB5-D07B-4D4C-9C27-5206A29B3C14}" destId="{F8E327BE-3904-A44B-91B3-C8FD98071F3F}" srcOrd="0" destOrd="0" presId="urn:microsoft.com/office/officeart/2005/8/layout/list1"/>
    <dgm:cxn modelId="{257DE157-5C10-0F4F-9D70-2BD007AE83BD}" type="presParOf" srcId="{3C15EEB5-D07B-4D4C-9C27-5206A29B3C14}" destId="{C9BB7B90-07F0-0B4F-AD06-7B5C012F439E}" srcOrd="1" destOrd="0" presId="urn:microsoft.com/office/officeart/2005/8/layout/list1"/>
    <dgm:cxn modelId="{725DB39C-1F82-BD40-9CE5-73A236CA1BCE}" type="presParOf" srcId="{434637C2-BE47-6049-B1C4-ECFB0660A689}" destId="{D17EF646-114B-5940-9A83-2E0F701BB170}" srcOrd="5" destOrd="0" presId="urn:microsoft.com/office/officeart/2005/8/layout/list1"/>
    <dgm:cxn modelId="{10392BF4-1433-C848-8742-151D877EE541}" type="presParOf" srcId="{434637C2-BE47-6049-B1C4-ECFB0660A689}" destId="{BF702117-D23A-524D-B978-2F87A40B3296}" srcOrd="6" destOrd="0" presId="urn:microsoft.com/office/officeart/2005/8/layout/list1"/>
    <dgm:cxn modelId="{52FE242D-9774-BB4A-8A62-7680269A5F76}" type="presParOf" srcId="{434637C2-BE47-6049-B1C4-ECFB0660A689}" destId="{B04A5211-A0AE-3340-8E28-1CBE07F51430}" srcOrd="7" destOrd="0" presId="urn:microsoft.com/office/officeart/2005/8/layout/list1"/>
    <dgm:cxn modelId="{0A1478F5-6D0F-B540-A4D2-0E34EDADDCB2}" type="presParOf" srcId="{434637C2-BE47-6049-B1C4-ECFB0660A689}" destId="{2CC67BF2-AE8B-7442-924D-1F85C871A813}" srcOrd="8" destOrd="0" presId="urn:microsoft.com/office/officeart/2005/8/layout/list1"/>
    <dgm:cxn modelId="{334573B8-BFCD-4F44-980F-28E606B1F416}" type="presParOf" srcId="{2CC67BF2-AE8B-7442-924D-1F85C871A813}" destId="{27D94186-3C81-254A-AAE9-AFF983A70DC0}" srcOrd="0" destOrd="0" presId="urn:microsoft.com/office/officeart/2005/8/layout/list1"/>
    <dgm:cxn modelId="{15F7D0FF-FEFE-6F42-AB38-1D78013A70FD}" type="presParOf" srcId="{2CC67BF2-AE8B-7442-924D-1F85C871A813}" destId="{A9F6A755-6BA7-4045-96F2-93D86CFEEC78}" srcOrd="1" destOrd="0" presId="urn:microsoft.com/office/officeart/2005/8/layout/list1"/>
    <dgm:cxn modelId="{E5A7CA2D-BE48-A743-858F-4F50CDA12938}" type="presParOf" srcId="{434637C2-BE47-6049-B1C4-ECFB0660A689}" destId="{D84EBA45-3CC8-B442-8B09-956CDEB0136D}" srcOrd="9" destOrd="0" presId="urn:microsoft.com/office/officeart/2005/8/layout/list1"/>
    <dgm:cxn modelId="{32D796E8-878F-0441-BC37-B6FABC7390E4}" type="presParOf" srcId="{434637C2-BE47-6049-B1C4-ECFB0660A689}" destId="{0006872E-B549-0847-AEB8-DAB48B64DD73}"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C28856-1611-4AEA-BEDC-73D4B847A557}">
      <dsp:nvSpPr>
        <dsp:cNvPr id="0" name=""/>
        <dsp:cNvSpPr/>
      </dsp:nvSpPr>
      <dsp:spPr>
        <a:xfrm>
          <a:off x="0" y="4098"/>
          <a:ext cx="6391275" cy="8730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5EFAEE-827C-47F9-B1AD-8B1600018483}">
      <dsp:nvSpPr>
        <dsp:cNvPr id="0" name=""/>
        <dsp:cNvSpPr/>
      </dsp:nvSpPr>
      <dsp:spPr>
        <a:xfrm>
          <a:off x="264107" y="200542"/>
          <a:ext cx="480194" cy="48019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B59520F-93F9-450C-BBE8-E9CA618A7F15}">
      <dsp:nvSpPr>
        <dsp:cNvPr id="0" name=""/>
        <dsp:cNvSpPr/>
      </dsp:nvSpPr>
      <dsp:spPr>
        <a:xfrm>
          <a:off x="1008409" y="4098"/>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844550">
            <a:lnSpc>
              <a:spcPct val="90000"/>
            </a:lnSpc>
            <a:spcBef>
              <a:spcPct val="0"/>
            </a:spcBef>
            <a:spcAft>
              <a:spcPct val="35000"/>
            </a:spcAft>
            <a:buNone/>
          </a:pPr>
          <a:r>
            <a:rPr lang="en-GB" sz="1900" kern="1200"/>
            <a:t>‘Technologies are merely vehicles that deliver instructions’(1)</a:t>
          </a:r>
          <a:endParaRPr lang="en-US" sz="1900" kern="1200"/>
        </a:p>
      </dsp:txBody>
      <dsp:txXfrm>
        <a:off x="1008409" y="4098"/>
        <a:ext cx="5382865" cy="873081"/>
      </dsp:txXfrm>
    </dsp:sp>
    <dsp:sp modelId="{D3AB19E6-0F2A-4522-A627-91231DEBD126}">
      <dsp:nvSpPr>
        <dsp:cNvPr id="0" name=""/>
        <dsp:cNvSpPr/>
      </dsp:nvSpPr>
      <dsp:spPr>
        <a:xfrm>
          <a:off x="0" y="1095450"/>
          <a:ext cx="6391275" cy="8730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9502E8-A211-487C-B9FF-1F557C9A41D9}">
      <dsp:nvSpPr>
        <dsp:cNvPr id="0" name=""/>
        <dsp:cNvSpPr/>
      </dsp:nvSpPr>
      <dsp:spPr>
        <a:xfrm>
          <a:off x="264107" y="1291894"/>
          <a:ext cx="480194" cy="48019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14A4630-696F-4231-8A9E-1E34755FC694}">
      <dsp:nvSpPr>
        <dsp:cNvPr id="0" name=""/>
        <dsp:cNvSpPr/>
      </dsp:nvSpPr>
      <dsp:spPr>
        <a:xfrm>
          <a:off x="1008409" y="1095450"/>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844550">
            <a:lnSpc>
              <a:spcPct val="90000"/>
            </a:lnSpc>
            <a:spcBef>
              <a:spcPct val="0"/>
            </a:spcBef>
            <a:spcAft>
              <a:spcPct val="35000"/>
            </a:spcAft>
            <a:buNone/>
          </a:pPr>
          <a:r>
            <a:rPr lang="en-GB" sz="1900" kern="1200"/>
            <a:t>Learning is influenced by the content</a:t>
          </a:r>
          <a:endParaRPr lang="en-US" sz="1900" kern="1200"/>
        </a:p>
      </dsp:txBody>
      <dsp:txXfrm>
        <a:off x="1008409" y="1095450"/>
        <a:ext cx="5382865" cy="873081"/>
      </dsp:txXfrm>
    </dsp:sp>
    <dsp:sp modelId="{34475C5F-287D-45C3-9C88-1561F7658A5D}">
      <dsp:nvSpPr>
        <dsp:cNvPr id="0" name=""/>
        <dsp:cNvSpPr/>
      </dsp:nvSpPr>
      <dsp:spPr>
        <a:xfrm>
          <a:off x="0" y="2186802"/>
          <a:ext cx="6391275" cy="8730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6A5C22-38A2-4AF3-AB74-8B38AD5CB166}">
      <dsp:nvSpPr>
        <dsp:cNvPr id="0" name=""/>
        <dsp:cNvSpPr/>
      </dsp:nvSpPr>
      <dsp:spPr>
        <a:xfrm>
          <a:off x="264107" y="2383246"/>
          <a:ext cx="480194" cy="48019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D0ABFAE-B73D-443F-AB8B-B3CDA518F14A}">
      <dsp:nvSpPr>
        <dsp:cNvPr id="0" name=""/>
        <dsp:cNvSpPr/>
      </dsp:nvSpPr>
      <dsp:spPr>
        <a:xfrm>
          <a:off x="1008409" y="2186802"/>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844550">
            <a:lnSpc>
              <a:spcPct val="90000"/>
            </a:lnSpc>
            <a:spcBef>
              <a:spcPct val="0"/>
            </a:spcBef>
            <a:spcAft>
              <a:spcPct val="35000"/>
            </a:spcAft>
            <a:buNone/>
          </a:pPr>
          <a:r>
            <a:rPr lang="en-GB" sz="1900" kern="1200"/>
            <a:t>Remote access to material &amp; Online learning has no time zones</a:t>
          </a:r>
          <a:endParaRPr lang="en-US" sz="1900" kern="1200"/>
        </a:p>
      </dsp:txBody>
      <dsp:txXfrm>
        <a:off x="1008409" y="2186802"/>
        <a:ext cx="5382865" cy="873081"/>
      </dsp:txXfrm>
    </dsp:sp>
    <dsp:sp modelId="{EEDCE254-5BD9-4478-864B-B964C2CC2420}">
      <dsp:nvSpPr>
        <dsp:cNvPr id="0" name=""/>
        <dsp:cNvSpPr/>
      </dsp:nvSpPr>
      <dsp:spPr>
        <a:xfrm>
          <a:off x="0" y="3278154"/>
          <a:ext cx="6391275" cy="8730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2E0200-0C3A-41E5-AB5F-A8C44D129072}">
      <dsp:nvSpPr>
        <dsp:cNvPr id="0" name=""/>
        <dsp:cNvSpPr/>
      </dsp:nvSpPr>
      <dsp:spPr>
        <a:xfrm>
          <a:off x="264107" y="3474597"/>
          <a:ext cx="480194" cy="48019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DC7F16E-CD56-47B7-80D7-808A81E43796}">
      <dsp:nvSpPr>
        <dsp:cNvPr id="0" name=""/>
        <dsp:cNvSpPr/>
      </dsp:nvSpPr>
      <dsp:spPr>
        <a:xfrm>
          <a:off x="1008409" y="3278154"/>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844550">
            <a:lnSpc>
              <a:spcPct val="90000"/>
            </a:lnSpc>
            <a:spcBef>
              <a:spcPct val="0"/>
            </a:spcBef>
            <a:spcAft>
              <a:spcPct val="35000"/>
            </a:spcAft>
            <a:buNone/>
          </a:pPr>
          <a:r>
            <a:rPr lang="en-GB" sz="1900" kern="1200"/>
            <a:t>Most effective when learner has good internet efficacy</a:t>
          </a:r>
          <a:endParaRPr lang="en-US" sz="1900" kern="1200"/>
        </a:p>
      </dsp:txBody>
      <dsp:txXfrm>
        <a:off x="1008409" y="3278154"/>
        <a:ext cx="5382865" cy="873081"/>
      </dsp:txXfrm>
    </dsp:sp>
    <dsp:sp modelId="{06AEC856-F878-44A1-9BD0-312C803E57C5}">
      <dsp:nvSpPr>
        <dsp:cNvPr id="0" name=""/>
        <dsp:cNvSpPr/>
      </dsp:nvSpPr>
      <dsp:spPr>
        <a:xfrm>
          <a:off x="0" y="4369506"/>
          <a:ext cx="6391275" cy="8730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B90A30-CBFB-4AC2-A45D-79CAF4B46022}">
      <dsp:nvSpPr>
        <dsp:cNvPr id="0" name=""/>
        <dsp:cNvSpPr/>
      </dsp:nvSpPr>
      <dsp:spPr>
        <a:xfrm>
          <a:off x="264107" y="4565949"/>
          <a:ext cx="480194" cy="48019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09E9948-6E3F-46F5-8DB3-ABFA947FF34F}">
      <dsp:nvSpPr>
        <dsp:cNvPr id="0" name=""/>
        <dsp:cNvSpPr/>
      </dsp:nvSpPr>
      <dsp:spPr>
        <a:xfrm>
          <a:off x="1008409" y="4369506"/>
          <a:ext cx="5382865" cy="873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01" tIns="92401" rIns="92401" bIns="92401" numCol="1" spcCol="1270" anchor="ctr" anchorCtr="0">
          <a:noAutofit/>
        </a:bodyPr>
        <a:lstStyle/>
        <a:p>
          <a:pPr marL="0" lvl="0" indent="0" algn="l" defTabSz="844550">
            <a:lnSpc>
              <a:spcPct val="90000"/>
            </a:lnSpc>
            <a:spcBef>
              <a:spcPct val="0"/>
            </a:spcBef>
            <a:spcAft>
              <a:spcPct val="35000"/>
            </a:spcAft>
            <a:buNone/>
          </a:pPr>
          <a:r>
            <a:rPr lang="en-GB" sz="1900" kern="1200"/>
            <a:t>Provides a ‘level playing field’ for all learners </a:t>
          </a:r>
          <a:endParaRPr lang="en-US" sz="1900" kern="1200"/>
        </a:p>
      </dsp:txBody>
      <dsp:txXfrm>
        <a:off x="1008409" y="4369506"/>
        <a:ext cx="5382865" cy="8730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079B84-E029-4B7B-8B9E-CED4B5B9340A}">
      <dsp:nvSpPr>
        <dsp:cNvPr id="0" name=""/>
        <dsp:cNvSpPr/>
      </dsp:nvSpPr>
      <dsp:spPr>
        <a:xfrm>
          <a:off x="2819" y="965811"/>
          <a:ext cx="2013434" cy="1278530"/>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8D54D5A0-0785-4A96-9992-3ED63014BF24}">
      <dsp:nvSpPr>
        <dsp:cNvPr id="0" name=""/>
        <dsp:cNvSpPr/>
      </dsp:nvSpPr>
      <dsp:spPr>
        <a:xfrm>
          <a:off x="226534" y="1178340"/>
          <a:ext cx="2013434" cy="1278530"/>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Synchronous – where the lecturer teaches at the same time of the learner</a:t>
          </a:r>
          <a:endParaRPr lang="en-US" sz="1500" kern="1200"/>
        </a:p>
      </dsp:txBody>
      <dsp:txXfrm>
        <a:off x="263981" y="1215787"/>
        <a:ext cx="1938540" cy="1203636"/>
      </dsp:txXfrm>
    </dsp:sp>
    <dsp:sp modelId="{901B561C-9DD2-4E8A-B5E5-D3DF5DD3D34A}">
      <dsp:nvSpPr>
        <dsp:cNvPr id="0" name=""/>
        <dsp:cNvSpPr/>
      </dsp:nvSpPr>
      <dsp:spPr>
        <a:xfrm>
          <a:off x="2463684" y="965811"/>
          <a:ext cx="2013434" cy="1278530"/>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F21EF127-E3BF-44F6-AD62-1BEE0CD9D921}">
      <dsp:nvSpPr>
        <dsp:cNvPr id="0" name=""/>
        <dsp:cNvSpPr/>
      </dsp:nvSpPr>
      <dsp:spPr>
        <a:xfrm>
          <a:off x="2687399" y="1178340"/>
          <a:ext cx="2013434" cy="1278530"/>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Asynchronous – where materials are posted online for the learner to work through</a:t>
          </a:r>
          <a:endParaRPr lang="en-US" sz="1500" kern="1200"/>
        </a:p>
      </dsp:txBody>
      <dsp:txXfrm>
        <a:off x="2724846" y="1215787"/>
        <a:ext cx="1938540" cy="1203636"/>
      </dsp:txXfrm>
    </dsp:sp>
    <dsp:sp modelId="{A3654347-A798-4FAB-A983-E806B9218D32}">
      <dsp:nvSpPr>
        <dsp:cNvPr id="0" name=""/>
        <dsp:cNvSpPr/>
      </dsp:nvSpPr>
      <dsp:spPr>
        <a:xfrm>
          <a:off x="4924548" y="965811"/>
          <a:ext cx="2013434" cy="1278530"/>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ED57C4EB-6A7C-45EB-A3E8-76CA4B13EF28}">
      <dsp:nvSpPr>
        <dsp:cNvPr id="0" name=""/>
        <dsp:cNvSpPr/>
      </dsp:nvSpPr>
      <dsp:spPr>
        <a:xfrm>
          <a:off x="5148263" y="1178340"/>
          <a:ext cx="2013434" cy="1278530"/>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Employment of multimodal strategies </a:t>
          </a:r>
          <a:endParaRPr lang="en-US" sz="1500" kern="1200"/>
        </a:p>
      </dsp:txBody>
      <dsp:txXfrm>
        <a:off x="5185710" y="1215787"/>
        <a:ext cx="1938540" cy="1203636"/>
      </dsp:txXfrm>
    </dsp:sp>
    <dsp:sp modelId="{587EE593-BEF7-414F-A752-A8D49C4736E7}">
      <dsp:nvSpPr>
        <dsp:cNvPr id="0" name=""/>
        <dsp:cNvSpPr/>
      </dsp:nvSpPr>
      <dsp:spPr>
        <a:xfrm>
          <a:off x="7385413" y="965811"/>
          <a:ext cx="2013434" cy="1278530"/>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CA071F43-8B14-483C-A7DF-FDEBC2AAAD45}">
      <dsp:nvSpPr>
        <dsp:cNvPr id="0" name=""/>
        <dsp:cNvSpPr/>
      </dsp:nvSpPr>
      <dsp:spPr>
        <a:xfrm>
          <a:off x="7609128" y="1178340"/>
          <a:ext cx="2013434" cy="1278530"/>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Trial and Error</a:t>
          </a:r>
          <a:endParaRPr lang="en-US" sz="1500" kern="1200"/>
        </a:p>
      </dsp:txBody>
      <dsp:txXfrm>
        <a:off x="7646575" y="1215787"/>
        <a:ext cx="1938540" cy="12036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9E24F4-87A1-4430-A2B9-AF7FE6874879}">
      <dsp:nvSpPr>
        <dsp:cNvPr id="0" name=""/>
        <dsp:cNvSpPr/>
      </dsp:nvSpPr>
      <dsp:spPr>
        <a:xfrm>
          <a:off x="0" y="852586"/>
          <a:ext cx="6391275" cy="157400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DD7AD9-06FE-4D7E-AA5F-211FEFCBCF44}">
      <dsp:nvSpPr>
        <dsp:cNvPr id="0" name=""/>
        <dsp:cNvSpPr/>
      </dsp:nvSpPr>
      <dsp:spPr>
        <a:xfrm>
          <a:off x="476136" y="1206738"/>
          <a:ext cx="865703" cy="86570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7DA2123-4485-41C1-AB25-87D49D00A6D7}">
      <dsp:nvSpPr>
        <dsp:cNvPr id="0" name=""/>
        <dsp:cNvSpPr/>
      </dsp:nvSpPr>
      <dsp:spPr>
        <a:xfrm>
          <a:off x="1817977" y="852586"/>
          <a:ext cx="4573297" cy="15740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582" tIns="166582" rIns="166582" bIns="166582" numCol="1" spcCol="1270" anchor="ctr" anchorCtr="0">
          <a:noAutofit/>
        </a:bodyPr>
        <a:lstStyle/>
        <a:p>
          <a:pPr marL="0" lvl="0" indent="0" algn="l" defTabSz="1111250">
            <a:lnSpc>
              <a:spcPct val="90000"/>
            </a:lnSpc>
            <a:spcBef>
              <a:spcPct val="0"/>
            </a:spcBef>
            <a:spcAft>
              <a:spcPct val="35000"/>
            </a:spcAft>
            <a:buNone/>
          </a:pPr>
          <a:r>
            <a:rPr lang="en-US" sz="2500" kern="1200"/>
            <a:t>80% of respondents had an initial interest in computer science</a:t>
          </a:r>
        </a:p>
      </dsp:txBody>
      <dsp:txXfrm>
        <a:off x="1817977" y="852586"/>
        <a:ext cx="4573297" cy="1574006"/>
      </dsp:txXfrm>
    </dsp:sp>
    <dsp:sp modelId="{0F1098DB-F66E-459F-8C57-9BB2BB7D39CA}">
      <dsp:nvSpPr>
        <dsp:cNvPr id="0" name=""/>
        <dsp:cNvSpPr/>
      </dsp:nvSpPr>
      <dsp:spPr>
        <a:xfrm>
          <a:off x="0" y="2820094"/>
          <a:ext cx="6391275" cy="157400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1B8FE7-1125-4D58-A655-72F292F5D1C6}">
      <dsp:nvSpPr>
        <dsp:cNvPr id="0" name=""/>
        <dsp:cNvSpPr/>
      </dsp:nvSpPr>
      <dsp:spPr>
        <a:xfrm>
          <a:off x="476136" y="3174245"/>
          <a:ext cx="865703" cy="86570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B726898-3A52-4FBA-A57F-BC6756AEDF6A}">
      <dsp:nvSpPr>
        <dsp:cNvPr id="0" name=""/>
        <dsp:cNvSpPr/>
      </dsp:nvSpPr>
      <dsp:spPr>
        <a:xfrm>
          <a:off x="1817977" y="2820094"/>
          <a:ext cx="4573297" cy="15740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582" tIns="166582" rIns="166582" bIns="166582" numCol="1" spcCol="1270" anchor="ctr" anchorCtr="0">
          <a:noAutofit/>
        </a:bodyPr>
        <a:lstStyle/>
        <a:p>
          <a:pPr marL="0" lvl="0" indent="0" algn="l" defTabSz="1111250">
            <a:lnSpc>
              <a:spcPct val="90000"/>
            </a:lnSpc>
            <a:spcBef>
              <a:spcPct val="0"/>
            </a:spcBef>
            <a:spcAft>
              <a:spcPct val="35000"/>
            </a:spcAft>
            <a:buNone/>
          </a:pPr>
          <a:r>
            <a:rPr lang="en-US" sz="2500" kern="1200"/>
            <a:t>Was the learning application enticing?</a:t>
          </a:r>
        </a:p>
      </dsp:txBody>
      <dsp:txXfrm>
        <a:off x="1817977" y="2820094"/>
        <a:ext cx="4573297" cy="15740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E43C42-FF34-48B8-8E22-CBA1CDDBA14E}">
      <dsp:nvSpPr>
        <dsp:cNvPr id="0" name=""/>
        <dsp:cNvSpPr/>
      </dsp:nvSpPr>
      <dsp:spPr>
        <a:xfrm>
          <a:off x="0" y="852586"/>
          <a:ext cx="6391275" cy="157400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324062-4EB7-4E23-A946-50E0B2435F6C}">
      <dsp:nvSpPr>
        <dsp:cNvPr id="0" name=""/>
        <dsp:cNvSpPr/>
      </dsp:nvSpPr>
      <dsp:spPr>
        <a:xfrm>
          <a:off x="476136" y="1206738"/>
          <a:ext cx="865703" cy="86570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6105A3A-7BD9-4630-B59C-398A390D538E}">
      <dsp:nvSpPr>
        <dsp:cNvPr id="0" name=""/>
        <dsp:cNvSpPr/>
      </dsp:nvSpPr>
      <dsp:spPr>
        <a:xfrm>
          <a:off x="1817977" y="852586"/>
          <a:ext cx="4573297" cy="15740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582" tIns="166582" rIns="166582" bIns="166582" numCol="1" spcCol="1270" anchor="ctr" anchorCtr="0">
          <a:noAutofit/>
        </a:bodyPr>
        <a:lstStyle/>
        <a:p>
          <a:pPr marL="0" lvl="0" indent="0" algn="l" defTabSz="1111250">
            <a:lnSpc>
              <a:spcPct val="90000"/>
            </a:lnSpc>
            <a:spcBef>
              <a:spcPct val="0"/>
            </a:spcBef>
            <a:spcAft>
              <a:spcPct val="35000"/>
            </a:spcAft>
            <a:buNone/>
          </a:pPr>
          <a:r>
            <a:rPr lang="en-US" sz="2500" b="0" i="0" kern="1200"/>
            <a:t>What learning tools have you used?</a:t>
          </a:r>
          <a:endParaRPr lang="en-US" sz="2500" kern="1200"/>
        </a:p>
      </dsp:txBody>
      <dsp:txXfrm>
        <a:off x="1817977" y="852586"/>
        <a:ext cx="4573297" cy="1574006"/>
      </dsp:txXfrm>
    </dsp:sp>
    <dsp:sp modelId="{EF070A46-53FD-4175-AE4A-DEC6BB3FDA4E}">
      <dsp:nvSpPr>
        <dsp:cNvPr id="0" name=""/>
        <dsp:cNvSpPr/>
      </dsp:nvSpPr>
      <dsp:spPr>
        <a:xfrm>
          <a:off x="0" y="2820094"/>
          <a:ext cx="6391275" cy="157400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F6F2E9-4557-446B-B66E-A289D7E44646}">
      <dsp:nvSpPr>
        <dsp:cNvPr id="0" name=""/>
        <dsp:cNvSpPr/>
      </dsp:nvSpPr>
      <dsp:spPr>
        <a:xfrm>
          <a:off x="476136" y="3174245"/>
          <a:ext cx="865703" cy="86570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013FE26-CC98-49FE-83A1-D3937A77555C}">
      <dsp:nvSpPr>
        <dsp:cNvPr id="0" name=""/>
        <dsp:cNvSpPr/>
      </dsp:nvSpPr>
      <dsp:spPr>
        <a:xfrm>
          <a:off x="1817977" y="2820094"/>
          <a:ext cx="4573297" cy="15740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582" tIns="166582" rIns="166582" bIns="166582" numCol="1" spcCol="1270" anchor="ctr" anchorCtr="0">
          <a:noAutofit/>
        </a:bodyPr>
        <a:lstStyle/>
        <a:p>
          <a:pPr marL="0" lvl="0" indent="0" algn="l" defTabSz="1111250">
            <a:lnSpc>
              <a:spcPct val="90000"/>
            </a:lnSpc>
            <a:spcBef>
              <a:spcPct val="0"/>
            </a:spcBef>
            <a:spcAft>
              <a:spcPct val="35000"/>
            </a:spcAft>
            <a:buNone/>
          </a:pPr>
          <a:r>
            <a:rPr lang="en-US" sz="2500" b="0" i="0" kern="1200"/>
            <a:t>What features of the online learning applications did you like the most?</a:t>
          </a:r>
          <a:endParaRPr lang="en-US" sz="2500" kern="1200"/>
        </a:p>
      </dsp:txBody>
      <dsp:txXfrm>
        <a:off x="1817977" y="2820094"/>
        <a:ext cx="4573297" cy="157400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BED90A-2FB6-B346-924A-BA48D5EDBDAF}">
      <dsp:nvSpPr>
        <dsp:cNvPr id="0" name=""/>
        <dsp:cNvSpPr/>
      </dsp:nvSpPr>
      <dsp:spPr>
        <a:xfrm>
          <a:off x="0" y="112816"/>
          <a:ext cx="6391275" cy="675327"/>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Investigation within the current online learning environment</a:t>
          </a:r>
        </a:p>
      </dsp:txBody>
      <dsp:txXfrm>
        <a:off x="32967" y="145783"/>
        <a:ext cx="6325341" cy="609393"/>
      </dsp:txXfrm>
    </dsp:sp>
    <dsp:sp modelId="{5AA84FF2-8970-DE49-A6BC-5B62FA816FD7}">
      <dsp:nvSpPr>
        <dsp:cNvPr id="0" name=""/>
        <dsp:cNvSpPr/>
      </dsp:nvSpPr>
      <dsp:spPr>
        <a:xfrm>
          <a:off x="0" y="837104"/>
          <a:ext cx="6391275" cy="675327"/>
        </a:xfrm>
        <a:prstGeom prst="roundRect">
          <a:avLst/>
        </a:prstGeom>
        <a:solidFill>
          <a:schemeClr val="accent2">
            <a:hueOff val="4454"/>
            <a:satOff val="-12621"/>
            <a:lumOff val="78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Establishment of effective online learning</a:t>
          </a:r>
        </a:p>
      </dsp:txBody>
      <dsp:txXfrm>
        <a:off x="32967" y="870071"/>
        <a:ext cx="6325341" cy="609393"/>
      </dsp:txXfrm>
    </dsp:sp>
    <dsp:sp modelId="{4FDEE6E5-1158-294F-8C86-AAA9E33E7D86}">
      <dsp:nvSpPr>
        <dsp:cNvPr id="0" name=""/>
        <dsp:cNvSpPr/>
      </dsp:nvSpPr>
      <dsp:spPr>
        <a:xfrm>
          <a:off x="0" y="1561392"/>
          <a:ext cx="6391275" cy="675327"/>
        </a:xfrm>
        <a:prstGeom prst="roundRect">
          <a:avLst/>
        </a:prstGeom>
        <a:solidFill>
          <a:schemeClr val="accent2">
            <a:hueOff val="8908"/>
            <a:satOff val="-25242"/>
            <a:lumOff val="156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Importance of learning content and usability</a:t>
          </a:r>
        </a:p>
      </dsp:txBody>
      <dsp:txXfrm>
        <a:off x="32967" y="1594359"/>
        <a:ext cx="6325341" cy="609393"/>
      </dsp:txXfrm>
    </dsp:sp>
    <dsp:sp modelId="{C1A6C6A4-5600-3242-9718-587A323404A9}">
      <dsp:nvSpPr>
        <dsp:cNvPr id="0" name=""/>
        <dsp:cNvSpPr/>
      </dsp:nvSpPr>
      <dsp:spPr>
        <a:xfrm>
          <a:off x="0" y="2285679"/>
          <a:ext cx="6391275" cy="675327"/>
        </a:xfrm>
        <a:prstGeom prst="roundRect">
          <a:avLst/>
        </a:prstGeom>
        <a:solidFill>
          <a:schemeClr val="accent2">
            <a:hueOff val="13361"/>
            <a:satOff val="-37863"/>
            <a:lumOff val="235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Engagement increased using mixture of </a:t>
          </a:r>
          <a:r>
            <a:rPr lang="en-GB" sz="1700" kern="1200"/>
            <a:t>synchronous and asynchronous learning methods. </a:t>
          </a:r>
          <a:endParaRPr lang="en-US" sz="1700" kern="1200"/>
        </a:p>
      </dsp:txBody>
      <dsp:txXfrm>
        <a:off x="32967" y="2318646"/>
        <a:ext cx="6325341" cy="609393"/>
      </dsp:txXfrm>
    </dsp:sp>
    <dsp:sp modelId="{DCC54D24-D7C1-B54C-836D-B6A57AADBCC9}">
      <dsp:nvSpPr>
        <dsp:cNvPr id="0" name=""/>
        <dsp:cNvSpPr/>
      </dsp:nvSpPr>
      <dsp:spPr>
        <a:xfrm>
          <a:off x="0" y="3009967"/>
          <a:ext cx="6391275" cy="675327"/>
        </a:xfrm>
        <a:prstGeom prst="roundRect">
          <a:avLst/>
        </a:prstGeom>
        <a:solidFill>
          <a:schemeClr val="accent2">
            <a:hueOff val="17815"/>
            <a:satOff val="-50484"/>
            <a:lumOff val="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Primary research supported literature review findings</a:t>
          </a:r>
        </a:p>
      </dsp:txBody>
      <dsp:txXfrm>
        <a:off x="32967" y="3042934"/>
        <a:ext cx="6325341" cy="609393"/>
      </dsp:txXfrm>
    </dsp:sp>
    <dsp:sp modelId="{8138833E-B95A-4E4A-92CA-502F849A7517}">
      <dsp:nvSpPr>
        <dsp:cNvPr id="0" name=""/>
        <dsp:cNvSpPr/>
      </dsp:nvSpPr>
      <dsp:spPr>
        <a:xfrm>
          <a:off x="0" y="3734254"/>
          <a:ext cx="6391275" cy="675327"/>
        </a:xfrm>
        <a:prstGeom prst="roundRect">
          <a:avLst/>
        </a:prstGeom>
        <a:solidFill>
          <a:schemeClr val="accent2">
            <a:hueOff val="22269"/>
            <a:satOff val="-63105"/>
            <a:lumOff val="392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Introductory experience into coding was average</a:t>
          </a:r>
        </a:p>
      </dsp:txBody>
      <dsp:txXfrm>
        <a:off x="32967" y="3767221"/>
        <a:ext cx="6325341" cy="609393"/>
      </dsp:txXfrm>
    </dsp:sp>
    <dsp:sp modelId="{0D77D48B-C22B-4F4C-BFF6-E5CED55E15E3}">
      <dsp:nvSpPr>
        <dsp:cNvPr id="0" name=""/>
        <dsp:cNvSpPr/>
      </dsp:nvSpPr>
      <dsp:spPr>
        <a:xfrm>
          <a:off x="0" y="4458542"/>
          <a:ext cx="6391275" cy="675327"/>
        </a:xfrm>
        <a:prstGeom prst="roundRect">
          <a:avLst/>
        </a:prstGeom>
        <a:solidFill>
          <a:schemeClr val="accent2">
            <a:hueOff val="26723"/>
            <a:satOff val="-75726"/>
            <a:lumOff val="470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Effectiveness of system proven through testing</a:t>
          </a:r>
        </a:p>
      </dsp:txBody>
      <dsp:txXfrm>
        <a:off x="32967" y="4491509"/>
        <a:ext cx="6325341" cy="60939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780655-1290-0040-A250-C870F3B9CE09}">
      <dsp:nvSpPr>
        <dsp:cNvPr id="0" name=""/>
        <dsp:cNvSpPr/>
      </dsp:nvSpPr>
      <dsp:spPr>
        <a:xfrm>
          <a:off x="0" y="649161"/>
          <a:ext cx="9625383" cy="529200"/>
        </a:xfrm>
        <a:prstGeom prst="rect">
          <a:avLst/>
        </a:prstGeom>
        <a:solidFill>
          <a:schemeClr val="lt1">
            <a:alpha val="90000"/>
            <a:hueOff val="0"/>
            <a:satOff val="0"/>
            <a:lumOff val="0"/>
            <a:alphaOff val="0"/>
          </a:schemeClr>
        </a:solidFill>
        <a:ln w="9525" cap="rnd"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D5F35690-A70F-CA4C-B097-54D7166A0A6C}">
      <dsp:nvSpPr>
        <dsp:cNvPr id="0" name=""/>
        <dsp:cNvSpPr/>
      </dsp:nvSpPr>
      <dsp:spPr>
        <a:xfrm>
          <a:off x="481269" y="339201"/>
          <a:ext cx="6737768" cy="619920"/>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4672" tIns="0" rIns="254672" bIns="0" numCol="1" spcCol="1270" anchor="ctr" anchorCtr="0">
          <a:noAutofit/>
        </a:bodyPr>
        <a:lstStyle/>
        <a:p>
          <a:pPr marL="0" lvl="0" indent="0" algn="l" defTabSz="933450">
            <a:lnSpc>
              <a:spcPct val="90000"/>
            </a:lnSpc>
            <a:spcBef>
              <a:spcPct val="0"/>
            </a:spcBef>
            <a:spcAft>
              <a:spcPct val="35000"/>
            </a:spcAft>
            <a:buNone/>
          </a:pPr>
          <a:r>
            <a:rPr lang="en-US" sz="2100" b="0" i="0" kern="1200"/>
            <a:t>More programming language courses</a:t>
          </a:r>
          <a:endParaRPr lang="en-US" sz="2100" kern="1200"/>
        </a:p>
      </dsp:txBody>
      <dsp:txXfrm>
        <a:off x="511531" y="369463"/>
        <a:ext cx="6677244" cy="559396"/>
      </dsp:txXfrm>
    </dsp:sp>
    <dsp:sp modelId="{BF702117-D23A-524D-B978-2F87A40B3296}">
      <dsp:nvSpPr>
        <dsp:cNvPr id="0" name=""/>
        <dsp:cNvSpPr/>
      </dsp:nvSpPr>
      <dsp:spPr>
        <a:xfrm>
          <a:off x="0" y="1601721"/>
          <a:ext cx="9625383" cy="529200"/>
        </a:xfrm>
        <a:prstGeom prst="rect">
          <a:avLst/>
        </a:prstGeom>
        <a:solidFill>
          <a:schemeClr val="lt1">
            <a:alpha val="90000"/>
            <a:hueOff val="0"/>
            <a:satOff val="0"/>
            <a:lumOff val="0"/>
            <a:alphaOff val="0"/>
          </a:schemeClr>
        </a:solidFill>
        <a:ln w="9525" cap="rnd"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9BB7B90-07F0-0B4F-AD06-7B5C012F439E}">
      <dsp:nvSpPr>
        <dsp:cNvPr id="0" name=""/>
        <dsp:cNvSpPr/>
      </dsp:nvSpPr>
      <dsp:spPr>
        <a:xfrm>
          <a:off x="481269" y="1291761"/>
          <a:ext cx="6737768" cy="619920"/>
        </a:xfrm>
        <a:prstGeom prst="roundRect">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4672" tIns="0" rIns="254672" bIns="0" numCol="1" spcCol="1270" anchor="ctr" anchorCtr="0">
          <a:noAutofit/>
        </a:bodyPr>
        <a:lstStyle/>
        <a:p>
          <a:pPr marL="0" lvl="0" indent="0" algn="l" defTabSz="933450">
            <a:lnSpc>
              <a:spcPct val="90000"/>
            </a:lnSpc>
            <a:spcBef>
              <a:spcPct val="0"/>
            </a:spcBef>
            <a:spcAft>
              <a:spcPct val="35000"/>
            </a:spcAft>
            <a:buNone/>
          </a:pPr>
          <a:r>
            <a:rPr lang="en-US" sz="2100" b="0" i="0" kern="1200"/>
            <a:t>Expand the scope of learning course material</a:t>
          </a:r>
          <a:endParaRPr lang="en-US" sz="2100" kern="1200"/>
        </a:p>
      </dsp:txBody>
      <dsp:txXfrm>
        <a:off x="511531" y="1322023"/>
        <a:ext cx="6677244" cy="559396"/>
      </dsp:txXfrm>
    </dsp:sp>
    <dsp:sp modelId="{0006872E-B549-0847-AEB8-DAB48B64DD73}">
      <dsp:nvSpPr>
        <dsp:cNvPr id="0" name=""/>
        <dsp:cNvSpPr/>
      </dsp:nvSpPr>
      <dsp:spPr>
        <a:xfrm>
          <a:off x="0" y="2554281"/>
          <a:ext cx="9625383" cy="529200"/>
        </a:xfrm>
        <a:prstGeom prst="rect">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A9F6A755-6BA7-4045-96F2-93D86CFEEC78}">
      <dsp:nvSpPr>
        <dsp:cNvPr id="0" name=""/>
        <dsp:cNvSpPr/>
      </dsp:nvSpPr>
      <dsp:spPr>
        <a:xfrm>
          <a:off x="481269" y="2244321"/>
          <a:ext cx="6737768" cy="619920"/>
        </a:xfrm>
        <a:prstGeom prst="round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4672" tIns="0" rIns="254672" bIns="0" numCol="1" spcCol="1270" anchor="ctr" anchorCtr="0">
          <a:noAutofit/>
        </a:bodyPr>
        <a:lstStyle/>
        <a:p>
          <a:pPr marL="0" lvl="0" indent="0" algn="l" defTabSz="933450">
            <a:lnSpc>
              <a:spcPct val="90000"/>
            </a:lnSpc>
            <a:spcBef>
              <a:spcPct val="0"/>
            </a:spcBef>
            <a:spcAft>
              <a:spcPct val="35000"/>
            </a:spcAft>
            <a:buNone/>
          </a:pPr>
          <a:r>
            <a:rPr lang="en-US" sz="2100" b="0" i="0" kern="1200"/>
            <a:t>Further research into gender imbalance </a:t>
          </a:r>
          <a:endParaRPr lang="en-US" sz="2100" kern="1200"/>
        </a:p>
      </dsp:txBody>
      <dsp:txXfrm>
        <a:off x="511531" y="2274583"/>
        <a:ext cx="6677244" cy="55939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C14A7E-AFD1-4167-9241-2005820421E5}" type="datetimeFigureOut">
              <a:rPr lang="en-GB" smtClean="0"/>
              <a:t>27/04/2021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6E652F-7841-470C-A242-5EA28244D330}" type="slidenum">
              <a:rPr lang="en-GB" smtClean="0"/>
              <a:t>‹#›</a:t>
            </a:fld>
            <a:endParaRPr lang="en-GB"/>
          </a:p>
        </p:txBody>
      </p:sp>
    </p:spTree>
    <p:extLst>
      <p:ext uri="{BB962C8B-B14F-4D97-AF65-F5344CB8AC3E}">
        <p14:creationId xmlns:p14="http://schemas.microsoft.com/office/powerpoint/2010/main" val="1832938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my name is Edward and today, I'm going to talk to you about my project titled the development of an online computer science learning application.</a:t>
            </a:r>
          </a:p>
        </p:txBody>
      </p:sp>
      <p:sp>
        <p:nvSpPr>
          <p:cNvPr id="4" name="Slide Number Placeholder 3"/>
          <p:cNvSpPr>
            <a:spLocks noGrp="1"/>
          </p:cNvSpPr>
          <p:nvPr>
            <p:ph type="sldNum" sz="quarter" idx="5"/>
          </p:nvPr>
        </p:nvSpPr>
        <p:spPr/>
        <p:txBody>
          <a:bodyPr/>
          <a:lstStyle/>
          <a:p>
            <a:fld id="{E66E652F-7841-470C-A242-5EA28244D330}" type="slidenum">
              <a:rPr lang="en-GB" smtClean="0"/>
              <a:t>1</a:t>
            </a:fld>
            <a:endParaRPr lang="en-GB"/>
          </a:p>
        </p:txBody>
      </p:sp>
    </p:spTree>
    <p:extLst>
      <p:ext uri="{BB962C8B-B14F-4D97-AF65-F5344CB8AC3E}">
        <p14:creationId xmlns:p14="http://schemas.microsoft.com/office/powerpoint/2010/main" val="8228194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 my aim for the project was to investigate  the current online computer science learning tools and to use these findings towards the development of a new and effective application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 achieve this, I set these 4 objectives: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•Literature review to gain insight into the topic area.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•Primary research to potentially correlate findings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•Develop an online learning application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•Allow feedback for future improvements </a:t>
            </a:r>
          </a:p>
          <a:p>
            <a:endParaRPr lang="en-US" dirty="0"/>
          </a:p>
        </p:txBody>
      </p:sp>
      <p:sp>
        <p:nvSpPr>
          <p:cNvPr id="4" name="Slide Number Placeholder 3"/>
          <p:cNvSpPr>
            <a:spLocks noGrp="1"/>
          </p:cNvSpPr>
          <p:nvPr>
            <p:ph type="sldNum" sz="quarter" idx="5"/>
          </p:nvPr>
        </p:nvSpPr>
        <p:spPr/>
        <p:txBody>
          <a:bodyPr/>
          <a:lstStyle/>
          <a:p>
            <a:fld id="{E66E652F-7841-470C-A242-5EA28244D330}" type="slidenum">
              <a:rPr lang="en-GB" smtClean="0"/>
              <a:t>2</a:t>
            </a:fld>
            <a:endParaRPr lang="en-GB"/>
          </a:p>
        </p:txBody>
      </p:sp>
    </p:spTree>
    <p:extLst>
      <p:ext uri="{BB962C8B-B14F-4D97-AF65-F5344CB8AC3E}">
        <p14:creationId xmlns:p14="http://schemas.microsoft.com/office/powerpoint/2010/main" val="42698376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The literature review was made up of 8 topics that are</a:t>
            </a:r>
          </a:p>
          <a:p>
            <a:pPr marL="171450" indent="-171450">
              <a:buFont typeface="Arial" panose="020B0604020202020204" pitchFamily="34" charset="0"/>
              <a:buChar char="•"/>
            </a:pPr>
            <a:r>
              <a:rPr lang="en-GB" dirty="0"/>
              <a:t>Is online learning effective</a:t>
            </a:r>
          </a:p>
          <a:p>
            <a:pPr marL="171450" indent="-171450">
              <a:buFont typeface="Arial" panose="020B0604020202020204" pitchFamily="34" charset="0"/>
              <a:buChar char="•"/>
            </a:pPr>
            <a:r>
              <a:rPr lang="en-GB" dirty="0"/>
              <a:t>Methods of online learning to use</a:t>
            </a:r>
          </a:p>
          <a:p>
            <a:pPr marL="171450" indent="-171450">
              <a:buFont typeface="Arial" panose="020B0604020202020204" pitchFamily="34" charset="0"/>
              <a:buChar char="•"/>
            </a:pPr>
            <a:r>
              <a:rPr lang="en-GB" dirty="0"/>
              <a:t>Risks of online learning</a:t>
            </a:r>
          </a:p>
          <a:p>
            <a:pPr marL="171450" indent="-171450">
              <a:buFont typeface="Arial" panose="020B0604020202020204" pitchFamily="34" charset="0"/>
              <a:buChar char="•"/>
            </a:pPr>
            <a:r>
              <a:rPr lang="en-GB" dirty="0"/>
              <a:t>What Coding Language to teach?</a:t>
            </a:r>
          </a:p>
          <a:p>
            <a:pPr marL="171450" indent="-171450">
              <a:buFont typeface="Arial" panose="020B0604020202020204" pitchFamily="34" charset="0"/>
              <a:buChar char="•"/>
            </a:pPr>
            <a:r>
              <a:rPr lang="en-GB" dirty="0"/>
              <a:t>Current tools and technologies available </a:t>
            </a:r>
          </a:p>
          <a:p>
            <a:pPr marL="171450" indent="-171450">
              <a:buFont typeface="Arial" panose="020B0604020202020204" pitchFamily="34" charset="0"/>
              <a:buChar char="•"/>
            </a:pPr>
            <a:r>
              <a:rPr lang="en-GB" dirty="0"/>
              <a:t>Government initiatives </a:t>
            </a:r>
          </a:p>
          <a:p>
            <a:pPr marL="171450" indent="-171450">
              <a:buFont typeface="Arial" panose="020B0604020202020204" pitchFamily="34" charset="0"/>
              <a:buChar char="•"/>
            </a:pPr>
            <a:r>
              <a:rPr lang="en-GB" dirty="0"/>
              <a:t>Gender imbalance</a:t>
            </a:r>
          </a:p>
          <a:p>
            <a:pPr marL="171450" indent="-171450">
              <a:buFont typeface="Arial" panose="020B0604020202020204" pitchFamily="34" charset="0"/>
              <a:buChar char="•"/>
            </a:pPr>
            <a:r>
              <a:rPr lang="en-GB" dirty="0"/>
              <a:t>Application Usability </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E66E652F-7841-470C-A242-5EA28244D330}" type="slidenum">
              <a:rPr lang="en-GB" smtClean="0"/>
              <a:t>3</a:t>
            </a:fld>
            <a:endParaRPr lang="en-GB"/>
          </a:p>
        </p:txBody>
      </p:sp>
    </p:spTree>
    <p:extLst>
      <p:ext uri="{BB962C8B-B14F-4D97-AF65-F5344CB8AC3E}">
        <p14:creationId xmlns:p14="http://schemas.microsoft.com/office/powerpoint/2010/main" val="4291915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the first topic of the literature review is online learning effectiveness. I aimed to look at the benefits of online learning. The topic also covered whether the deliverable of the content is more important than the content itself.</a:t>
            </a:r>
          </a:p>
          <a:p>
            <a:endParaRPr lang="en-GB" dirty="0"/>
          </a:p>
          <a:p>
            <a:r>
              <a:rPr lang="en-GB" dirty="0"/>
              <a:t>I found a study by Clark that suggested ‘technologies are merely vehicles that deliver instructions’(1) and in themselves do not influence student achievement. This theory was then supported by Schramm who stated that learning 'is influenced more by the content and instructional strategy’(2). From both statements I was able to assume that online learning is most effective when the content is of high quality.</a:t>
            </a:r>
          </a:p>
          <a:p>
            <a:endParaRPr lang="en-GB" dirty="0"/>
          </a:p>
          <a:p>
            <a:r>
              <a:rPr lang="en-GB" dirty="0"/>
              <a:t>Other literature highlighted that online learning is effective due to its ability to remotely access course material and ‘online learning knows no time zones(2). However, </a:t>
            </a:r>
            <a:r>
              <a:rPr lang="en-GB" dirty="0" err="1"/>
              <a:t>Rovai</a:t>
            </a:r>
            <a:r>
              <a:rPr lang="en-GB" dirty="0"/>
              <a:t> believes these benefits don’t determine the effectiveness of the learning and supports previous claims that the content leads to online learnings effectiveness.</a:t>
            </a:r>
          </a:p>
          <a:p>
            <a:endParaRPr lang="en-GB" dirty="0"/>
          </a:p>
          <a:p>
            <a:r>
              <a:rPr lang="en-GB" dirty="0"/>
              <a:t>Further research showed that online learning replaces any possible discriminating factors and provides a ‘level playing field’ for all learners. This literature was insightful as it suggested that online learning mitigates bias behaviours when it comes to learning. Finally, the literature around this subject concluded that ‘online learners must exhibit self-discipline to be successful(3). When online learning.</a:t>
            </a:r>
          </a:p>
        </p:txBody>
      </p:sp>
      <p:sp>
        <p:nvSpPr>
          <p:cNvPr id="4" name="Slide Number Placeholder 3"/>
          <p:cNvSpPr>
            <a:spLocks noGrp="1"/>
          </p:cNvSpPr>
          <p:nvPr>
            <p:ph type="sldNum" sz="quarter" idx="5"/>
          </p:nvPr>
        </p:nvSpPr>
        <p:spPr/>
        <p:txBody>
          <a:bodyPr/>
          <a:lstStyle/>
          <a:p>
            <a:fld id="{E66E652F-7841-470C-A242-5EA28244D330}" type="slidenum">
              <a:rPr lang="en-GB" smtClean="0"/>
              <a:t>4</a:t>
            </a:fld>
            <a:endParaRPr lang="en-GB"/>
          </a:p>
        </p:txBody>
      </p:sp>
    </p:spTree>
    <p:extLst>
      <p:ext uri="{BB962C8B-B14F-4D97-AF65-F5344CB8AC3E}">
        <p14:creationId xmlns:p14="http://schemas.microsoft.com/office/powerpoint/2010/main" val="13432103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next topic I covered in the literature review was to explore methods of online learning. I found a lot of methods of online learning but the two that seemed to come up a lot were asynchronous and synchronous methodologies. I found that Harvard education believes a mixed-method approach of the two is the best choice for online learning. Harvard suggested that using this approach would ‘heighten interactivity’ and promote students engagement. </a:t>
            </a:r>
          </a:p>
          <a:p>
            <a:endParaRPr lang="en-GB" dirty="0"/>
          </a:p>
          <a:p>
            <a:r>
              <a:rPr lang="en-GB" dirty="0"/>
              <a:t>Further literature suggested that online learning methods are most effective whilst 'employing multimodal strategies’(4). These include technology systems, media modality, instructional approaches, and temporal arrangements. The literature informed me that for a learning application to succeed the correct method must be chosen.</a:t>
            </a:r>
          </a:p>
          <a:p>
            <a:endParaRPr lang="en-GB" dirty="0"/>
          </a:p>
          <a:p>
            <a:r>
              <a:rPr lang="en-GB" dirty="0"/>
              <a:t>Other literature found was from </a:t>
            </a:r>
            <a:r>
              <a:rPr lang="en-GB" dirty="0" err="1"/>
              <a:t>Hakan</a:t>
            </a:r>
            <a:r>
              <a:rPr lang="en-GB" dirty="0"/>
              <a:t> </a:t>
            </a:r>
            <a:r>
              <a:rPr lang="en-GB" dirty="0" err="1"/>
              <a:t>Tuzun</a:t>
            </a:r>
            <a:r>
              <a:rPr lang="en-GB" dirty="0"/>
              <a:t> who provided details of the dos and don'ts of online learning. He supports the previous statements and believes by only ‘presenting video clips of a lecturing instructor in an online course’ (5) is bad practice as it leaves the learner in a ‘passive state’ (5). Other methods discovered include the importance of experience in learning and trial and error. These methods suggested by Dewey aim to ensure learners retain information from online learning.</a:t>
            </a:r>
          </a:p>
        </p:txBody>
      </p:sp>
      <p:sp>
        <p:nvSpPr>
          <p:cNvPr id="4" name="Slide Number Placeholder 3"/>
          <p:cNvSpPr>
            <a:spLocks noGrp="1"/>
          </p:cNvSpPr>
          <p:nvPr>
            <p:ph type="sldNum" sz="quarter" idx="5"/>
          </p:nvPr>
        </p:nvSpPr>
        <p:spPr/>
        <p:txBody>
          <a:bodyPr/>
          <a:lstStyle/>
          <a:p>
            <a:fld id="{E66E652F-7841-470C-A242-5EA28244D330}" type="slidenum">
              <a:rPr lang="en-GB" smtClean="0"/>
              <a:t>5</a:t>
            </a:fld>
            <a:endParaRPr lang="en-GB"/>
          </a:p>
        </p:txBody>
      </p:sp>
    </p:spTree>
    <p:extLst>
      <p:ext uri="{BB962C8B-B14F-4D97-AF65-F5344CB8AC3E}">
        <p14:creationId xmlns:p14="http://schemas.microsoft.com/office/powerpoint/2010/main" val="11727809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 the next topic I decided to research was the risks of online learning. I set out to find the common injury's that may occur whilst using the application I'm designing. I felt that this was important especially in the design, as I didn’t want to end up making an application that wasn’t safe to use.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literature first highlighted the potential negative consequences of using a computer being ‘Repetitive strain injuries, eye strain, and increased risk of obesity’ (6). Cristian Pop- </a:t>
            </a:r>
            <a:r>
              <a:rPr lang="en-GB" dirty="0" err="1"/>
              <a:t>Eleches</a:t>
            </a:r>
            <a:r>
              <a:rPr lang="en-GB" dirty="0"/>
              <a:t> suggested these injuries are caused by long periods of computer use.  These effects were supported by DR Gardiner who believes that a common effect is eye strain by using a computer for too long.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Other research suggested by the London Clinic believes these effects can be caused by flicking images, small images, and no breaks. The information informed me that the application's layout and time of use must be carefully considered to prevent such effects from occurring. </a:t>
            </a:r>
          </a:p>
        </p:txBody>
      </p:sp>
      <p:sp>
        <p:nvSpPr>
          <p:cNvPr id="4" name="Slide Number Placeholder 3"/>
          <p:cNvSpPr>
            <a:spLocks noGrp="1"/>
          </p:cNvSpPr>
          <p:nvPr>
            <p:ph type="sldNum" sz="quarter" idx="5"/>
          </p:nvPr>
        </p:nvSpPr>
        <p:spPr/>
        <p:txBody>
          <a:bodyPr/>
          <a:lstStyle/>
          <a:p>
            <a:fld id="{E66E652F-7841-470C-A242-5EA28244D330}" type="slidenum">
              <a:rPr lang="en-GB" smtClean="0"/>
              <a:t>6</a:t>
            </a:fld>
            <a:endParaRPr lang="en-GB"/>
          </a:p>
        </p:txBody>
      </p:sp>
    </p:spTree>
    <p:extLst>
      <p:ext uri="{BB962C8B-B14F-4D97-AF65-F5344CB8AC3E}">
        <p14:creationId xmlns:p14="http://schemas.microsoft.com/office/powerpoint/2010/main" val="24593373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next topic in the literature review that was covered is what coding language to teach within my application. </a:t>
            </a:r>
          </a:p>
          <a:p>
            <a:endParaRPr lang="en-GB" dirty="0"/>
          </a:p>
          <a:p>
            <a:r>
              <a:rPr lang="en-GB" dirty="0"/>
              <a:t>From the literature review, it seemed visual basics was a suitable language. Wick mentioned that the language is designed for both ‘first-time programmers and experienced programmers’ (7).  Making it adaptable for future iterations of difficulty. The language also has a plethora of information posted by its community making it a suitable choice of language. </a:t>
            </a:r>
          </a:p>
          <a:p>
            <a:endParaRPr lang="en-GB" dirty="0"/>
          </a:p>
          <a:p>
            <a:r>
              <a:rPr lang="en-GB" dirty="0"/>
              <a:t>With Java the review found its ‘installed on more than 97 percent of enterprise desktops’(8) But also suggests the language to be too difficult for beginners. Yu-Tzu Lin believes it's because of the languages complex syntax. However further research showed the language had become the most influential programming paradigm, which is being taught to undergraduate students of CSE and IT. This suggested that the language would be a suitable choice, to prepare students for further education.</a:t>
            </a:r>
          </a:p>
          <a:p>
            <a:endParaRPr lang="en-GB" dirty="0"/>
          </a:p>
          <a:p>
            <a:r>
              <a:rPr lang="en-GB" dirty="0"/>
              <a:t>Python was the last language to be reviewed and was heavily considered due to the language being ‘concise and easy to read’ (9). However further study suggests that the language is too simple and ‘lacks elements of object-oriented programming (10). </a:t>
            </a:r>
          </a:p>
        </p:txBody>
      </p:sp>
      <p:sp>
        <p:nvSpPr>
          <p:cNvPr id="4" name="Slide Number Placeholder 3"/>
          <p:cNvSpPr>
            <a:spLocks noGrp="1"/>
          </p:cNvSpPr>
          <p:nvPr>
            <p:ph type="sldNum" sz="quarter" idx="5"/>
          </p:nvPr>
        </p:nvSpPr>
        <p:spPr/>
        <p:txBody>
          <a:bodyPr/>
          <a:lstStyle/>
          <a:p>
            <a:fld id="{E66E652F-7841-470C-A242-5EA28244D330}" type="slidenum">
              <a:rPr lang="en-GB" smtClean="0"/>
              <a:t>7</a:t>
            </a:fld>
            <a:endParaRPr lang="en-GB"/>
          </a:p>
        </p:txBody>
      </p:sp>
    </p:spTree>
    <p:extLst>
      <p:ext uri="{BB962C8B-B14F-4D97-AF65-F5344CB8AC3E}">
        <p14:creationId xmlns:p14="http://schemas.microsoft.com/office/powerpoint/2010/main" val="8227908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next topic I covered in the literature review was the current tools and technologies for teaching programming online. To assess the most current and relevant online learning applications, I found an article that suggested the top 10 choices of learning code. Amongst the answers include W3Schools, Code academy and solo learn. </a:t>
            </a:r>
          </a:p>
          <a:p>
            <a:endParaRPr lang="en-US" dirty="0"/>
          </a:p>
          <a:p>
            <a:r>
              <a:rPr lang="en-US" dirty="0"/>
              <a:t>W3Schools from reviewal had a simplistic interface, with Brain Wong suggested the tool is useful for learners who are looking to understand how the programming languages work’. Further research also suggested the app was successful because of its pick and choose tutorial abilities.</a:t>
            </a:r>
          </a:p>
          <a:p>
            <a:endParaRPr lang="en-US" dirty="0"/>
          </a:p>
          <a:p>
            <a:r>
              <a:rPr lang="en-US" dirty="0"/>
              <a:t>When looking at Code Academy it had a similar feel to W3Schools, Anthony Grant believes that the Code Academy course does not ‘teach you to think like a coder’ (11), not allowing students to apply tutorials to real-life problems. </a:t>
            </a:r>
            <a:r>
              <a:rPr lang="en-US" dirty="0" err="1"/>
              <a:t>Gachr</a:t>
            </a:r>
            <a:r>
              <a:rPr lang="en-US" dirty="0"/>
              <a:t> supports this who says ‘you can’t experiment, you only have closed environments and tasks’ (12). A conclusion was drawn that the freedom aspects is a must in online learning tools.</a:t>
            </a:r>
          </a:p>
          <a:p>
            <a:endParaRPr lang="en-US" dirty="0"/>
          </a:p>
          <a:p>
            <a:r>
              <a:rPr lang="en-US" dirty="0"/>
              <a:t>Finally, Solo Learn was the last application I investigated. This application provided a different teaching methodology than the other two with it following a learning hierarchy.  Bernhard </a:t>
            </a:r>
            <a:r>
              <a:rPr lang="en-US" dirty="0" err="1"/>
              <a:t>Hengst</a:t>
            </a:r>
            <a:r>
              <a:rPr lang="en-US" dirty="0"/>
              <a:t> believes using this type of learning strategy ‘reduce computational complexity(13). However, I also found that common design principles suggest that user should be in control of the system, otherwise they become stuck and frustrated, which leads me to believe this method is maybe not best for beginner programmers.</a:t>
            </a:r>
          </a:p>
        </p:txBody>
      </p:sp>
      <p:sp>
        <p:nvSpPr>
          <p:cNvPr id="4" name="Slide Number Placeholder 3"/>
          <p:cNvSpPr>
            <a:spLocks noGrp="1"/>
          </p:cNvSpPr>
          <p:nvPr>
            <p:ph type="sldNum" sz="quarter" idx="5"/>
          </p:nvPr>
        </p:nvSpPr>
        <p:spPr/>
        <p:txBody>
          <a:bodyPr/>
          <a:lstStyle/>
          <a:p>
            <a:fld id="{E66E652F-7841-470C-A242-5EA28244D330}" type="slidenum">
              <a:rPr lang="en-GB" smtClean="0"/>
              <a:t>8</a:t>
            </a:fld>
            <a:endParaRPr lang="en-GB"/>
          </a:p>
        </p:txBody>
      </p:sp>
    </p:spTree>
    <p:extLst>
      <p:ext uri="{BB962C8B-B14F-4D97-AF65-F5344CB8AC3E}">
        <p14:creationId xmlns:p14="http://schemas.microsoft.com/office/powerpoint/2010/main" val="3925906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the next research I undertook was to find out the government's stance on computer science. This topic would allow me to see what the government are doing in the teaching sector, to promote the use of teaching tools and technologies.</a:t>
            </a:r>
          </a:p>
          <a:p>
            <a:endParaRPr lang="en-US" dirty="0"/>
          </a:p>
          <a:p>
            <a:r>
              <a:rPr lang="en-US" dirty="0"/>
              <a:t>The research suggested that the government is aware of technology evolving at a fast pace, with a study suggesting 1.2 million more people with specialist digital skills are needed by 2022’ (14).To this, research also showed that the government are promoting computing and coding from an early age. From this research, I could conclude that the need for coding learning tools is becoming more of a demand with how the world is evolving</a:t>
            </a:r>
          </a:p>
        </p:txBody>
      </p:sp>
      <p:sp>
        <p:nvSpPr>
          <p:cNvPr id="4" name="Slide Number Placeholder 3"/>
          <p:cNvSpPr>
            <a:spLocks noGrp="1"/>
          </p:cNvSpPr>
          <p:nvPr>
            <p:ph type="sldNum" sz="quarter" idx="5"/>
          </p:nvPr>
        </p:nvSpPr>
        <p:spPr/>
        <p:txBody>
          <a:bodyPr/>
          <a:lstStyle/>
          <a:p>
            <a:fld id="{E66E652F-7841-470C-A242-5EA28244D330}" type="slidenum">
              <a:rPr lang="en-GB" smtClean="0"/>
              <a:t>9</a:t>
            </a:fld>
            <a:endParaRPr lang="en-GB"/>
          </a:p>
        </p:txBody>
      </p:sp>
    </p:spTree>
    <p:extLst>
      <p:ext uri="{BB962C8B-B14F-4D97-AF65-F5344CB8AC3E}">
        <p14:creationId xmlns:p14="http://schemas.microsoft.com/office/powerpoint/2010/main" val="15735100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last topic of literature to cover was application usability. The purpose of this study was to see what makes an application usable, to aid in making the application effective and enticing to use. </a:t>
            </a:r>
          </a:p>
          <a:p>
            <a:endParaRPr lang="en-US" dirty="0"/>
          </a:p>
          <a:p>
            <a:r>
              <a:rPr lang="en-US" dirty="0"/>
              <a:t>I found that Jakob Nielsen believes usability is a necessary condition for survival. I also found that to make an application useable the interface must be productive and frustration-free. Further research conducted by the Management Research News, showed ‘ease of use was the criteria that the respondents considered most important' (16) . According to UnixWare, ‘clear communication between the user and the computer is the working premise of a good UI design’ (17) I concluded from this that usability plays an equal part in the project's success.</a:t>
            </a:r>
          </a:p>
        </p:txBody>
      </p:sp>
      <p:sp>
        <p:nvSpPr>
          <p:cNvPr id="4" name="Slide Number Placeholder 3"/>
          <p:cNvSpPr>
            <a:spLocks noGrp="1"/>
          </p:cNvSpPr>
          <p:nvPr>
            <p:ph type="sldNum" sz="quarter" idx="5"/>
          </p:nvPr>
        </p:nvSpPr>
        <p:spPr/>
        <p:txBody>
          <a:bodyPr/>
          <a:lstStyle/>
          <a:p>
            <a:fld id="{E66E652F-7841-470C-A242-5EA28244D330}" type="slidenum">
              <a:rPr lang="en-GB" smtClean="0"/>
              <a:t>10</a:t>
            </a:fld>
            <a:endParaRPr lang="en-GB"/>
          </a:p>
        </p:txBody>
      </p:sp>
    </p:spTree>
    <p:extLst>
      <p:ext uri="{BB962C8B-B14F-4D97-AF65-F5344CB8AC3E}">
        <p14:creationId xmlns:p14="http://schemas.microsoft.com/office/powerpoint/2010/main" val="30958682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kern="1200" dirty="0">
                <a:solidFill>
                  <a:schemeClr val="tx1"/>
                </a:solidFill>
                <a:effectLst/>
                <a:latin typeface="+mn-lt"/>
                <a:ea typeface="+mn-ea"/>
                <a:cs typeface="+mn-cs"/>
              </a:rPr>
              <a:t>In summary, the literature suggests online learning is becoming more of the norm in the world of education and that educators have started to adapt to different methodologies to provide the best teaching experience. The literature also confirms that the deliverable is only as good as the content provided and that it takes a multi-strategy approach to convey vast information. Also, the review established the risks of computer use and the mitigation methods to be put in place whilst using the application. The literature review also acknowledged that the language of coding to teach is subjective and can be chosen based on preference. The literature review also provided a comparative view on current code learning applications available, allowing the evaluation of both strengths and weaknesses of each. Finally, the literature review provided an insight into application usability importance and its role in making an application engaging and enticing to use. </a:t>
            </a:r>
          </a:p>
          <a:p>
            <a:endParaRPr lang="en-GB" dirty="0"/>
          </a:p>
        </p:txBody>
      </p:sp>
      <p:sp>
        <p:nvSpPr>
          <p:cNvPr id="4" name="Slide Number Placeholder 3"/>
          <p:cNvSpPr>
            <a:spLocks noGrp="1"/>
          </p:cNvSpPr>
          <p:nvPr>
            <p:ph type="sldNum" sz="quarter" idx="5"/>
          </p:nvPr>
        </p:nvSpPr>
        <p:spPr/>
        <p:txBody>
          <a:bodyPr/>
          <a:lstStyle/>
          <a:p>
            <a:fld id="{E66E652F-7841-470C-A242-5EA28244D330}" type="slidenum">
              <a:rPr lang="en-GB" smtClean="0"/>
              <a:t>11</a:t>
            </a:fld>
            <a:endParaRPr lang="en-GB"/>
          </a:p>
        </p:txBody>
      </p:sp>
    </p:spTree>
    <p:extLst>
      <p:ext uri="{BB962C8B-B14F-4D97-AF65-F5344CB8AC3E}">
        <p14:creationId xmlns:p14="http://schemas.microsoft.com/office/powerpoint/2010/main" val="18489116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I decided to conduct primary research, as it was one of my objectives. This would allow me to evaluate, compare, and reflect the data gathered in comparison to the literature review.</a:t>
            </a:r>
          </a:p>
          <a:p>
            <a:r>
              <a:rPr lang="en-US" dirty="0"/>
              <a:t>I conducted a short quiz, with respondents all being computer science students. </a:t>
            </a:r>
          </a:p>
          <a:p>
            <a:endParaRPr lang="en-US" dirty="0"/>
          </a:p>
          <a:p>
            <a:r>
              <a:rPr lang="en-US" dirty="0"/>
              <a:t>The first finding from the questionnaire showed that 80% of the respondents, had an initial interest in the subject field. Keywords such as hobbies and fun were amongst the most common responses. </a:t>
            </a:r>
          </a:p>
          <a:p>
            <a:endParaRPr lang="en-US" dirty="0"/>
          </a:p>
          <a:p>
            <a:r>
              <a:rPr lang="en-US" dirty="0"/>
              <a:t>Another question in the primary research, was the learning application enticing? the outcome of the questions was, that most respondents experienced was average. An assumption can be made that applications currently aren’t that enticing and joyful to use. This supports the literature of </a:t>
            </a:r>
            <a:r>
              <a:rPr lang="en-US" dirty="0" err="1"/>
              <a:t>Hakan</a:t>
            </a:r>
            <a:r>
              <a:rPr lang="en-US" dirty="0"/>
              <a:t> </a:t>
            </a:r>
            <a:r>
              <a:rPr lang="en-US" dirty="0" err="1"/>
              <a:t>Tuzun</a:t>
            </a:r>
            <a:r>
              <a:rPr lang="en-US" dirty="0"/>
              <a:t>, as the respondents seemed to be in a ‘passive state’ on their first coding experiences. </a:t>
            </a:r>
            <a:endParaRPr lang="en-GB" sz="1200" kern="1200" dirty="0">
              <a:solidFill>
                <a:schemeClr val="tx1"/>
              </a:solidFill>
              <a:effectLst/>
              <a:latin typeface="+mn-lt"/>
              <a:ea typeface="+mn-ea"/>
              <a:cs typeface="+mn-cs"/>
            </a:endParaRPr>
          </a:p>
          <a:p>
            <a:pPr fontAlgn="base"/>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E66E652F-7841-470C-A242-5EA28244D330}" type="slidenum">
              <a:rPr lang="en-GB" smtClean="0"/>
              <a:t>12</a:t>
            </a:fld>
            <a:endParaRPr lang="en-GB"/>
          </a:p>
        </p:txBody>
      </p:sp>
    </p:spTree>
    <p:extLst>
      <p:ext uri="{BB962C8B-B14F-4D97-AF65-F5344CB8AC3E}">
        <p14:creationId xmlns:p14="http://schemas.microsoft.com/office/powerpoint/2010/main" val="25448409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next question was what learning tools you have used and your thoughts on them, A lot of respondents mentioned they have used W3Schools and Code Academy during the duration of their education. With keywords such as ‘easy learning’ being used by most. This supported the literature review findings of W3Schools goals of having an application that practices easy learning. I could conclude that taking the best elements from each current technology tool and putting them into one application, would be most beneficial to the outcome of the project.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last question from the primary research that provided insightful knowledge was what features of the online learning applications did you like the most? The responses were analysed into keywords, the main responses all concluded towards usability. Respondents believed that having an application that was easy to navigate and covered the main usability principles, benefited the learner's experience. This was interesting as it contradicted Clark's suggestion that content is more important than the deliverable. However, when I designed the application, I felt both are equally as important.</a:t>
            </a:r>
            <a:endParaRPr lang="en-US" dirty="0"/>
          </a:p>
        </p:txBody>
      </p:sp>
      <p:sp>
        <p:nvSpPr>
          <p:cNvPr id="4" name="Slide Number Placeholder 3"/>
          <p:cNvSpPr>
            <a:spLocks noGrp="1"/>
          </p:cNvSpPr>
          <p:nvPr>
            <p:ph type="sldNum" sz="quarter" idx="5"/>
          </p:nvPr>
        </p:nvSpPr>
        <p:spPr/>
        <p:txBody>
          <a:bodyPr/>
          <a:lstStyle/>
          <a:p>
            <a:fld id="{E66E652F-7841-470C-A242-5EA28244D330}" type="slidenum">
              <a:rPr lang="en-GB" smtClean="0"/>
              <a:t>13</a:t>
            </a:fld>
            <a:endParaRPr lang="en-GB"/>
          </a:p>
        </p:txBody>
      </p:sp>
    </p:spTree>
    <p:extLst>
      <p:ext uri="{BB962C8B-B14F-4D97-AF65-F5344CB8AC3E}">
        <p14:creationId xmlns:p14="http://schemas.microsoft.com/office/powerpoint/2010/main" val="23723970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 from the literature review and primary research, project evaluation criteria was created. This would be used to assess the outcome of the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first criteria for the application was to provide ease of learning. This was achieved through the usability testing. </a:t>
            </a:r>
            <a:r>
              <a:rPr lang="en-GB" sz="1200" kern="1200" dirty="0">
                <a:solidFill>
                  <a:schemeClr val="tx1"/>
                </a:solidFill>
                <a:effectLst/>
                <a:latin typeface="+mn-lt"/>
                <a:ea typeface="+mn-ea"/>
                <a:cs typeface="+mn-cs"/>
              </a:rPr>
              <a:t>The relevancy of this achievement is supported by Brain Wong’s belief that ease of learning is why W3Schools is so successful.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next criteria to note is that the application provided interactive learning aspects. This was achieved using the feature driven design methodology.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Another requirement achieved was for the tasks to be short, this was tested in the usability testing. The results conclude it takes 20 mins or less to complete a topic. This complies with the risks identified in the literature review, of potential computer over use.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fontAlgn="base"/>
            <a:r>
              <a:rPr lang="en-GB" sz="1200" kern="1200" dirty="0">
                <a:solidFill>
                  <a:schemeClr val="tx1"/>
                </a:solidFill>
                <a:effectLst/>
                <a:latin typeface="+mn-lt"/>
                <a:ea typeface="+mn-ea"/>
                <a:cs typeface="+mn-cs"/>
              </a:rPr>
              <a:t>The next criteria was for the application to offer trial and error, This requirement was achieved, however there are some areas of improvement. While the learning trial and error features were sufficient, the quiz could offer further feedback to the student. This would improve the system as suggested within the primary research where feedback was found to be the most liked feature of an online learning application.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effectLst/>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66E652F-7841-470C-A242-5EA28244D330}" type="slidenum">
              <a:rPr lang="en-GB" smtClean="0"/>
              <a:t>14</a:t>
            </a:fld>
            <a:endParaRPr lang="en-GB"/>
          </a:p>
        </p:txBody>
      </p:sp>
    </p:spTree>
    <p:extLst>
      <p:ext uri="{BB962C8B-B14F-4D97-AF65-F5344CB8AC3E}">
        <p14:creationId xmlns:p14="http://schemas.microsoft.com/office/powerpoint/2010/main" val="8428361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Other criteria achieved was the ability for unique user accounts. This is proved in the systems testing, in which a test was successfully conducted to evaluate the interaction between user and system login.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system testing also proved that consistency and standards are applied throughout the application, since each individual test provided its expected outcome. This attains to Ben Schneiderman's recommendation towards a frustration-free application.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also relates to the requirement for the implementation of error preventing methods within the system. This is demonstrated in the application through the useability testing, where the participant encountered no errors within the system.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final criterion of evaluation for the application was to offer freedom and control to the user. This was achieved as this application allows the student to decide what topic they would prefer to study.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66E652F-7841-470C-A242-5EA28244D330}" type="slidenum">
              <a:rPr lang="en-GB" smtClean="0"/>
              <a:t>15</a:t>
            </a:fld>
            <a:endParaRPr lang="en-GB"/>
          </a:p>
        </p:txBody>
      </p:sp>
    </p:spTree>
    <p:extLst>
      <p:ext uri="{BB962C8B-B14F-4D97-AF65-F5344CB8AC3E}">
        <p14:creationId xmlns:p14="http://schemas.microsoft.com/office/powerpoint/2010/main" val="25642702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So, One of the objectives of this project was to conduct a literature review to gain insight into the topic of online learning. This was completed in-depth within a variety of topic areas. Some areas of this review, such as the effectiveness and different methods of online learning, were inherently beneficial towards the project outcomes. However, areas such as the question of gender imbalance within computer science potentially strayed outside the scope of the project. Primary research was also conducted and was found to be consistent in its findings in relation to the literature review. As discussed, the online learning application was also fully developed, successfully meeting the evaluation criteria. A feedback form was also constructed, which will be used to obtain suggestions to possible areas of improvement. This will further the applications effectiveness and competitiveness within the online learning market. </a:t>
            </a:r>
          </a:p>
          <a:p>
            <a:endParaRPr lang="en-US" dirty="0"/>
          </a:p>
        </p:txBody>
      </p:sp>
      <p:sp>
        <p:nvSpPr>
          <p:cNvPr id="4" name="Slide Number Placeholder 3"/>
          <p:cNvSpPr>
            <a:spLocks noGrp="1"/>
          </p:cNvSpPr>
          <p:nvPr>
            <p:ph type="sldNum" sz="quarter" idx="5"/>
          </p:nvPr>
        </p:nvSpPr>
        <p:spPr/>
        <p:txBody>
          <a:bodyPr/>
          <a:lstStyle/>
          <a:p>
            <a:fld id="{E66E652F-7841-470C-A242-5EA28244D330}" type="slidenum">
              <a:rPr lang="en-GB" smtClean="0"/>
              <a:t>16</a:t>
            </a:fld>
            <a:endParaRPr lang="en-GB"/>
          </a:p>
        </p:txBody>
      </p:sp>
    </p:spTree>
    <p:extLst>
      <p:ext uri="{BB962C8B-B14F-4D97-AF65-F5344CB8AC3E}">
        <p14:creationId xmlns:p14="http://schemas.microsoft.com/office/powerpoint/2010/main" val="2900302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Let's move on to the results of the aim. The aim of the project was to investigate the current online learning environment, and to use the findings towards the development of an effective application. From the discussed objectives of the project, it can be concluded that the aim of this project was attained. </a:t>
            </a:r>
            <a:endParaRPr lang="en-US" dirty="0"/>
          </a:p>
        </p:txBody>
      </p:sp>
      <p:sp>
        <p:nvSpPr>
          <p:cNvPr id="4" name="Slide Number Placeholder 3"/>
          <p:cNvSpPr>
            <a:spLocks noGrp="1"/>
          </p:cNvSpPr>
          <p:nvPr>
            <p:ph type="sldNum" sz="quarter" idx="5"/>
          </p:nvPr>
        </p:nvSpPr>
        <p:spPr/>
        <p:txBody>
          <a:bodyPr/>
          <a:lstStyle/>
          <a:p>
            <a:fld id="{E66E652F-7841-470C-A242-5EA28244D330}" type="slidenum">
              <a:rPr lang="en-GB" smtClean="0"/>
              <a:t>17</a:t>
            </a:fld>
            <a:endParaRPr lang="en-GB"/>
          </a:p>
        </p:txBody>
      </p:sp>
    </p:spTree>
    <p:extLst>
      <p:ext uri="{BB962C8B-B14F-4D97-AF65-F5344CB8AC3E}">
        <p14:creationId xmlns:p14="http://schemas.microsoft.com/office/powerpoint/2010/main" val="40043453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kern="1200" dirty="0">
                <a:solidFill>
                  <a:schemeClr val="tx1"/>
                </a:solidFill>
                <a:effectLst/>
                <a:latin typeface="+mn-lt"/>
                <a:ea typeface="+mn-ea"/>
                <a:cs typeface="+mn-cs"/>
              </a:rPr>
              <a:t>So, To conclude this project has provided an investigation within the current online learning environment. This entailed a literature review into the different areas of learning, establishing what provides its effectiveness and the different methods of achieving this. The findings of the literature review were the subjectiveness of the programming language chosen for online learning application, and the importance of the learning content and usability of the application towards effective learning. It was also found that student engagement can be increased by using a mixture of synchronous and asynchronous learning methods.  </a:t>
            </a:r>
          </a:p>
          <a:p>
            <a:pPr fontAlgn="base"/>
            <a:r>
              <a:rPr lang="en-GB" sz="1200" kern="1200" dirty="0">
                <a:solidFill>
                  <a:schemeClr val="tx1"/>
                </a:solidFill>
                <a:effectLst/>
                <a:latin typeface="+mn-lt"/>
                <a:ea typeface="+mn-ea"/>
                <a:cs typeface="+mn-cs"/>
              </a:rPr>
              <a:t> </a:t>
            </a:r>
          </a:p>
          <a:p>
            <a:pPr fontAlgn="base"/>
            <a:r>
              <a:rPr lang="en-GB" sz="1200" kern="1200" dirty="0">
                <a:solidFill>
                  <a:schemeClr val="tx1"/>
                </a:solidFill>
                <a:effectLst/>
                <a:latin typeface="+mn-lt"/>
                <a:ea typeface="+mn-ea"/>
                <a:cs typeface="+mn-cs"/>
              </a:rPr>
              <a:t>The literature review was supported successfully by the findings of primary research, which correlated well with its findings. The main finding of this was that majority of respondents introductory experience in programming was average. The research provided the necessary tools for the development of an effective application. The design process was documented in full through a top-down approach. The overall effectiveness of the system was proven through its unit, system, usability, and acceptance testing with the aid of a testing participant. This resulted in the evaluation criteria of the system being met. </a:t>
            </a:r>
            <a:endParaRPr lang="en-US" dirty="0"/>
          </a:p>
        </p:txBody>
      </p:sp>
      <p:sp>
        <p:nvSpPr>
          <p:cNvPr id="4" name="Slide Number Placeholder 3"/>
          <p:cNvSpPr>
            <a:spLocks noGrp="1"/>
          </p:cNvSpPr>
          <p:nvPr>
            <p:ph type="sldNum" sz="quarter" idx="5"/>
          </p:nvPr>
        </p:nvSpPr>
        <p:spPr/>
        <p:txBody>
          <a:bodyPr/>
          <a:lstStyle/>
          <a:p>
            <a:fld id="{E66E652F-7841-470C-A242-5EA28244D330}" type="slidenum">
              <a:rPr lang="en-GB" smtClean="0"/>
              <a:t>18</a:t>
            </a:fld>
            <a:endParaRPr lang="en-GB"/>
          </a:p>
        </p:txBody>
      </p:sp>
    </p:spTree>
    <p:extLst>
      <p:ext uri="{BB962C8B-B14F-4D97-AF65-F5344CB8AC3E}">
        <p14:creationId xmlns:p14="http://schemas.microsoft.com/office/powerpoint/2010/main" val="5101142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kern="1200" dirty="0">
                <a:solidFill>
                  <a:schemeClr val="tx1"/>
                </a:solidFill>
                <a:effectLst/>
                <a:latin typeface="+mn-lt"/>
                <a:ea typeface="+mn-ea"/>
                <a:cs typeface="+mn-cs"/>
              </a:rPr>
              <a:t>To finish, the continuation of this project would involve the implementation of more programming language courses onto the application platform. This would expand the scope of the target audience for the learning system, enticing students who wish to learn to program towards different applications. Another area of further work would be to expand the scope of the learning course material. To achieve this, deeper research into the differences between beginner and intermediate learning content would have to be undertaken. This would further the understanding for the development of an effective online learning application. In terms of research, I would investigate more into gender imbalance to see if can I get a definitive answer surrounding that topic, with hopes to apply any findings to the design of the project. Additional to these improvements when the system goes live a feedback form will be given to users, to recommend improvements.</a:t>
            </a:r>
            <a:endParaRPr lang="en-US" dirty="0"/>
          </a:p>
        </p:txBody>
      </p:sp>
      <p:sp>
        <p:nvSpPr>
          <p:cNvPr id="4" name="Slide Number Placeholder 3"/>
          <p:cNvSpPr>
            <a:spLocks noGrp="1"/>
          </p:cNvSpPr>
          <p:nvPr>
            <p:ph type="sldNum" sz="quarter" idx="5"/>
          </p:nvPr>
        </p:nvSpPr>
        <p:spPr/>
        <p:txBody>
          <a:bodyPr/>
          <a:lstStyle/>
          <a:p>
            <a:fld id="{E66E652F-7841-470C-A242-5EA28244D330}" type="slidenum">
              <a:rPr lang="en-GB" smtClean="0"/>
              <a:t>19</a:t>
            </a:fld>
            <a:endParaRPr lang="en-GB"/>
          </a:p>
        </p:txBody>
      </p:sp>
    </p:spTree>
    <p:extLst>
      <p:ext uri="{BB962C8B-B14F-4D97-AF65-F5344CB8AC3E}">
        <p14:creationId xmlns:p14="http://schemas.microsoft.com/office/powerpoint/2010/main" val="4189622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6E652F-7841-470C-A242-5EA28244D330}" type="slidenum">
              <a:rPr lang="en-GB" smtClean="0"/>
              <a:t>21</a:t>
            </a:fld>
            <a:endParaRPr lang="en-GB"/>
          </a:p>
        </p:txBody>
      </p:sp>
    </p:spTree>
    <p:extLst>
      <p:ext uri="{BB962C8B-B14F-4D97-AF65-F5344CB8AC3E}">
        <p14:creationId xmlns:p14="http://schemas.microsoft.com/office/powerpoint/2010/main" val="39128871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250292A0-C84D-4A0D-994A-C1C644162058}" type="datetimeFigureOut">
              <a:rPr lang="en-GB" smtClean="0"/>
              <a:t>27/04/2021</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52FB9F32-D543-400F-ABB1-9504EB30CC70}" type="slidenum">
              <a:rPr lang="en-GB" smtClean="0"/>
              <a:t>‹#›</a:t>
            </a:fld>
            <a:endParaRPr lang="en-GB"/>
          </a:p>
        </p:txBody>
      </p:sp>
    </p:spTree>
    <p:extLst>
      <p:ext uri="{BB962C8B-B14F-4D97-AF65-F5344CB8AC3E}">
        <p14:creationId xmlns:p14="http://schemas.microsoft.com/office/powerpoint/2010/main" val="2462486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0292A0-C84D-4A0D-994A-C1C644162058}" type="datetimeFigureOut">
              <a:rPr lang="en-GB" smtClean="0"/>
              <a:t>27/04/2021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2625831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0292A0-C84D-4A0D-994A-C1C644162058}" type="datetimeFigureOut">
              <a:rPr lang="en-GB" smtClean="0"/>
              <a:t>27/04/2021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2803217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50292A0-C84D-4A0D-994A-C1C644162058}" type="datetimeFigureOut">
              <a:rPr lang="en-GB" smtClean="0"/>
              <a:t>27/04/2021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691391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0292A0-C84D-4A0D-994A-C1C644162058}" type="datetimeFigureOut">
              <a:rPr lang="en-GB" smtClean="0"/>
              <a:t>27/04/2021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3899058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50292A0-C84D-4A0D-994A-C1C644162058}" type="datetimeFigureOut">
              <a:rPr lang="en-GB" smtClean="0"/>
              <a:t>27/04/2021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3068827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0292A0-C84D-4A0D-994A-C1C644162058}" type="datetimeFigureOut">
              <a:rPr lang="en-GB" smtClean="0"/>
              <a:t>27/04/2021</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894850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50292A0-C84D-4A0D-994A-C1C644162058}" type="datetimeFigureOut">
              <a:rPr lang="en-GB" smtClean="0"/>
              <a:t>27/04/2021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2166645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50292A0-C84D-4A0D-994A-C1C644162058}" type="datetimeFigureOut">
              <a:rPr lang="en-GB" smtClean="0"/>
              <a:t>27/04/2021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13545685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50292A0-C84D-4A0D-994A-C1C644162058}" type="datetimeFigureOut">
              <a:rPr lang="en-GB" smtClean="0"/>
              <a:t>27/04/2021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639016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50292A0-C84D-4A0D-994A-C1C644162058}" type="datetimeFigureOut">
              <a:rPr lang="en-GB" smtClean="0"/>
              <a:t>27/04/2021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38801433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50292A0-C84D-4A0D-994A-C1C644162058}" type="datetimeFigureOut">
              <a:rPr lang="en-GB" smtClean="0"/>
              <a:t>27/04/2021</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23367455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0292A0-C84D-4A0D-994A-C1C644162058}" type="datetimeFigureOut">
              <a:rPr lang="en-GB" smtClean="0"/>
              <a:t>27/04/2021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42798413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50292A0-C84D-4A0D-994A-C1C644162058}" type="datetimeFigureOut">
              <a:rPr lang="en-GB" smtClean="0"/>
              <a:t>27/04/2021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38602129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50292A0-C84D-4A0D-994A-C1C644162058}" type="datetimeFigureOut">
              <a:rPr lang="en-GB" smtClean="0"/>
              <a:t>27/04/2021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2151921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0292A0-C84D-4A0D-994A-C1C644162058}" type="datetimeFigureOut">
              <a:rPr lang="en-GB" smtClean="0"/>
              <a:t>27/04/2021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18673884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0292A0-C84D-4A0D-994A-C1C644162058}" type="datetimeFigureOut">
              <a:rPr lang="en-GB" smtClean="0"/>
              <a:t>27/04/2021</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2FB9F32-D543-400F-ABB1-9504EB30CC70}" type="slidenum">
              <a:rPr lang="en-GB" smtClean="0"/>
              <a:t>‹#›</a:t>
            </a:fld>
            <a:endParaRPr lang="en-GB"/>
          </a:p>
        </p:txBody>
      </p:sp>
    </p:spTree>
    <p:extLst>
      <p:ext uri="{BB962C8B-B14F-4D97-AF65-F5344CB8AC3E}">
        <p14:creationId xmlns:p14="http://schemas.microsoft.com/office/powerpoint/2010/main" val="894358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50292A0-C84D-4A0D-994A-C1C644162058}" type="datetimeFigureOut">
              <a:rPr lang="en-GB" smtClean="0"/>
              <a:t>27/04/2021</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52FB9F32-D543-400F-ABB1-9504EB30CC70}" type="slidenum">
              <a:rPr lang="en-GB" smtClean="0"/>
              <a:t>‹#›</a:t>
            </a:fld>
            <a:endParaRPr lang="en-GB"/>
          </a:p>
        </p:txBody>
      </p:sp>
    </p:spTree>
    <p:extLst>
      <p:ext uri="{BB962C8B-B14F-4D97-AF65-F5344CB8AC3E}">
        <p14:creationId xmlns:p14="http://schemas.microsoft.com/office/powerpoint/2010/main" val="189100474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jpeg"/><Relationship Id="rId7" Type="http://schemas.openxmlformats.org/officeDocument/2006/relationships/diagramColors" Target="../diagrams/colors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7.tiff"/><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jpeg"/><Relationship Id="rId7" Type="http://schemas.openxmlformats.org/officeDocument/2006/relationships/diagramColors" Target="../diagrams/colors3.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3.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jpeg"/><Relationship Id="rId7" Type="http://schemas.openxmlformats.org/officeDocument/2006/relationships/diagramColors" Target="../diagrams/colors4.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jpeg"/><Relationship Id="rId7" Type="http://schemas.openxmlformats.org/officeDocument/2006/relationships/diagramColors" Target="../diagrams/colors5.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9.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jpeg"/><Relationship Id="rId7" Type="http://schemas.openxmlformats.org/officeDocument/2006/relationships/diagramColors" Target="../diagrams/colors6.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s://books.google.co.uk/books?hl=en&amp;lr=&amp;id=ejzRTF2TL6UC&amp;oi=fnd&amp;pg=PR17&amp;dq=visual+basic+programming+language&amp;ots=ThVWClMK_c&amp;sig=Xd_OWvxoRqAgQ3m2m0HlfQgnetA&amp;redir_esc=y#v=onepage&amp;q=visual%20basic%20programming%20language&amp;f=false" TargetMode="External"/><Relationship Id="rId13" Type="http://schemas.openxmlformats.org/officeDocument/2006/relationships/hyperlink" Target="https://linustechtips.com/topic/543658-why-codecademy-and-similar-websites-suck/" TargetMode="External"/><Relationship Id="rId18" Type="http://schemas.openxmlformats.org/officeDocument/2006/relationships/hyperlink" Target="https://www.gov.uk/guidance/mixed-methods-study#:~:text=Benefits%20include%3A,results%20than%20each%20individual%20method" TargetMode="External"/><Relationship Id="rId3" Type="http://schemas.openxmlformats.org/officeDocument/2006/relationships/hyperlink" Target="https://www.utep.edu/extendeduniversity/utepconnect/blog/november-2018/is-online-education-as-effective-as-traditional-on-campus-schooling.html" TargetMode="External"/><Relationship Id="rId7" Type="http://schemas.openxmlformats.org/officeDocument/2006/relationships/hyperlink" Target="http://www.e-mentor.edu.pl/_xml/wydania/4/41.pdf" TargetMode="External"/><Relationship Id="rId12" Type="http://schemas.openxmlformats.org/officeDocument/2006/relationships/hyperlink" Target="https://www.makeuseof.com/tag/4-reasons-shouldnt-learn-code-codeacademy/#:~:text=Simply%20put%2C%20you%20need%20to,them%20to%20real%2Dlife%20problems" TargetMode="External"/><Relationship Id="rId17" Type="http://schemas.openxmlformats.org/officeDocument/2006/relationships/hyperlink" Target="http://uw714doc.sco.com/en/SDK_vtcl/vtclgN.style_goodui.html#:~:text=A%20clear%20interface%20helps%20prevent,and%20consistent%20with%20one%20another" TargetMode="External"/><Relationship Id="rId2" Type="http://schemas.openxmlformats.org/officeDocument/2006/relationships/notesSlide" Target="../notesSlides/notesSlide20.xml"/><Relationship Id="rId16" Type="http://schemas.openxmlformats.org/officeDocument/2006/relationships/hyperlink" Target="https://www.gov.uk/guidance/get-support-from-your-local-computing-hub" TargetMode="External"/><Relationship Id="rId1" Type="http://schemas.openxmlformats.org/officeDocument/2006/relationships/slideLayout" Target="../slideLayouts/slideLayout2.xml"/><Relationship Id="rId6" Type="http://schemas.openxmlformats.org/officeDocument/2006/relationships/hyperlink" Target="https://us.sagepub.com/en-us/nam/strategies-and-tips-for-successful-online-teaching" TargetMode="External"/><Relationship Id="rId11" Type="http://schemas.openxmlformats.org/officeDocument/2006/relationships/hyperlink" Target="https://medium.com/swlh/dont-choose-python-as-your-first-programming-language-bdb7a1e03946" TargetMode="External"/><Relationship Id="rId5" Type="http://schemas.openxmlformats.org/officeDocument/2006/relationships/hyperlink" Target="https://www.researchgate.net/post/What_are_the_Disadvantages_of_Online_Virtual_Learning_and_Teaching" TargetMode="External"/><Relationship Id="rId15" Type="http://schemas.openxmlformats.org/officeDocument/2006/relationships/hyperlink" Target="https://www.gov.uk/government/news/year-of-code-and-500000-fund-to-inspire-future-tech-experts-launched" TargetMode="External"/><Relationship Id="rId10" Type="http://schemas.openxmlformats.org/officeDocument/2006/relationships/hyperlink" Target="https://www.codecademy.com/learn/learn-python" TargetMode="External"/><Relationship Id="rId4" Type="http://schemas.openxmlformats.org/officeDocument/2006/relationships/hyperlink" Target="https://books.google.co.uk/books?hl=en&amp;lr=&amp;id=RifNwzU3HR4C&amp;oi=fnd&amp;pg=PA15&amp;dq=is+online+learning+good&amp;ots=Sh6iOkIUoy&amp;sig=wf4p607rlsVx28ii7DKImUkrBRc&amp;redir_esc=y#v=onepage&amp;q=is%20online%20learning%20good&amp;f=false" TargetMode="External"/><Relationship Id="rId9" Type="http://schemas.openxmlformats.org/officeDocument/2006/relationships/hyperlink" Target="https://online.csp.edu/blog/technology/programming-languages-for-beginners/" TargetMode="External"/><Relationship Id="rId14" Type="http://schemas.openxmlformats.org/officeDocument/2006/relationships/hyperlink" Target="https://link.springer.com/referenceworkentry/10.1007%2F978-0-387-30164-8_36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F774E-7DC8-40B8-BD05-04725A2F355C}"/>
              </a:ext>
            </a:extLst>
          </p:cNvPr>
          <p:cNvSpPr>
            <a:spLocks noGrp="1"/>
          </p:cNvSpPr>
          <p:nvPr>
            <p:ph type="ctrTitle"/>
          </p:nvPr>
        </p:nvSpPr>
        <p:spPr/>
        <p:txBody>
          <a:bodyPr/>
          <a:lstStyle/>
          <a:p>
            <a:r>
              <a:rPr lang="en-GB" dirty="0"/>
              <a:t>The Development of an Online Computer Science Learning Application</a:t>
            </a:r>
          </a:p>
        </p:txBody>
      </p:sp>
      <p:sp>
        <p:nvSpPr>
          <p:cNvPr id="3" name="Subtitle 2">
            <a:extLst>
              <a:ext uri="{FF2B5EF4-FFF2-40B4-BE49-F238E27FC236}">
                <a16:creationId xmlns:a16="http://schemas.microsoft.com/office/drawing/2014/main" id="{6BD46A36-A305-4859-92B0-C08EE8CB6BF9}"/>
              </a:ext>
            </a:extLst>
          </p:cNvPr>
          <p:cNvSpPr>
            <a:spLocks noGrp="1"/>
          </p:cNvSpPr>
          <p:nvPr>
            <p:ph type="subTitle" idx="1"/>
          </p:nvPr>
        </p:nvSpPr>
        <p:spPr/>
        <p:txBody>
          <a:bodyPr/>
          <a:lstStyle/>
          <a:p>
            <a:r>
              <a:rPr lang="en-GB" dirty="0"/>
              <a:t>By Edward Smith</a:t>
            </a:r>
          </a:p>
        </p:txBody>
      </p:sp>
    </p:spTree>
    <p:extLst>
      <p:ext uri="{BB962C8B-B14F-4D97-AF65-F5344CB8AC3E}">
        <p14:creationId xmlns:p14="http://schemas.microsoft.com/office/powerpoint/2010/main" val="1146833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293DD-032A-E044-BD43-1C2E2B883392}"/>
              </a:ext>
            </a:extLst>
          </p:cNvPr>
          <p:cNvSpPr>
            <a:spLocks noGrp="1"/>
          </p:cNvSpPr>
          <p:nvPr>
            <p:ph type="title"/>
          </p:nvPr>
        </p:nvSpPr>
        <p:spPr/>
        <p:txBody>
          <a:bodyPr/>
          <a:lstStyle/>
          <a:p>
            <a:r>
              <a:rPr lang="en-US" dirty="0"/>
              <a:t>Aims &amp; Objectives</a:t>
            </a:r>
          </a:p>
        </p:txBody>
      </p:sp>
      <p:sp>
        <p:nvSpPr>
          <p:cNvPr id="3" name="Content Placeholder 2">
            <a:extLst>
              <a:ext uri="{FF2B5EF4-FFF2-40B4-BE49-F238E27FC236}">
                <a16:creationId xmlns:a16="http://schemas.microsoft.com/office/drawing/2014/main" id="{BD9DE045-4E3C-7841-AA11-380992332881}"/>
              </a:ext>
            </a:extLst>
          </p:cNvPr>
          <p:cNvSpPr>
            <a:spLocks noGrp="1"/>
          </p:cNvSpPr>
          <p:nvPr>
            <p:ph idx="1"/>
          </p:nvPr>
        </p:nvSpPr>
        <p:spPr/>
        <p:txBody>
          <a:bodyPr/>
          <a:lstStyle/>
          <a:p>
            <a:pPr marL="0" indent="0">
              <a:buNone/>
            </a:pPr>
            <a:r>
              <a:rPr lang="en-US" dirty="0"/>
              <a:t>Aim:</a:t>
            </a:r>
          </a:p>
          <a:p>
            <a:r>
              <a:rPr lang="en-US" dirty="0"/>
              <a:t>To investigate  the current online computer science learning tools, and to use these findings towards the development of a new and effective application</a:t>
            </a:r>
          </a:p>
          <a:p>
            <a:pPr marL="0" indent="0">
              <a:buNone/>
            </a:pPr>
            <a:r>
              <a:rPr lang="en-US" dirty="0"/>
              <a:t>Objectives:</a:t>
            </a:r>
          </a:p>
          <a:p>
            <a:r>
              <a:rPr lang="en-US" dirty="0"/>
              <a:t>Literature review to gain insight into the topic area.</a:t>
            </a:r>
          </a:p>
          <a:p>
            <a:r>
              <a:rPr lang="en-US" dirty="0"/>
              <a:t>Primary research to potentially correlate findings</a:t>
            </a:r>
          </a:p>
          <a:p>
            <a:r>
              <a:rPr lang="en-US" dirty="0"/>
              <a:t>Develop an online learning application </a:t>
            </a:r>
          </a:p>
          <a:p>
            <a:r>
              <a:rPr lang="en-US" dirty="0"/>
              <a:t>Allow feedback for future improvements </a:t>
            </a:r>
          </a:p>
          <a:p>
            <a:endParaRPr lang="en-US" dirty="0"/>
          </a:p>
        </p:txBody>
      </p:sp>
    </p:spTree>
    <p:extLst>
      <p:ext uri="{BB962C8B-B14F-4D97-AF65-F5344CB8AC3E}">
        <p14:creationId xmlns:p14="http://schemas.microsoft.com/office/powerpoint/2010/main" val="3775625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34581-17AD-4753-B594-42860AB1CD4F}"/>
              </a:ext>
            </a:extLst>
          </p:cNvPr>
          <p:cNvSpPr>
            <a:spLocks noGrp="1"/>
          </p:cNvSpPr>
          <p:nvPr>
            <p:ph type="title"/>
          </p:nvPr>
        </p:nvSpPr>
        <p:spPr/>
        <p:txBody>
          <a:bodyPr/>
          <a:lstStyle/>
          <a:p>
            <a:r>
              <a:rPr lang="en-GB" dirty="0"/>
              <a:t>Literature Review</a:t>
            </a:r>
          </a:p>
        </p:txBody>
      </p:sp>
      <p:sp>
        <p:nvSpPr>
          <p:cNvPr id="3" name="Content Placeholder 2">
            <a:extLst>
              <a:ext uri="{FF2B5EF4-FFF2-40B4-BE49-F238E27FC236}">
                <a16:creationId xmlns:a16="http://schemas.microsoft.com/office/drawing/2014/main" id="{B3435D4C-551D-479B-B27C-DF4187D0255D}"/>
              </a:ext>
            </a:extLst>
          </p:cNvPr>
          <p:cNvSpPr>
            <a:spLocks noGrp="1"/>
          </p:cNvSpPr>
          <p:nvPr>
            <p:ph idx="1"/>
          </p:nvPr>
        </p:nvSpPr>
        <p:spPr>
          <a:xfrm>
            <a:off x="1154954" y="2158657"/>
            <a:ext cx="8761413" cy="4513992"/>
          </a:xfrm>
        </p:spPr>
        <p:txBody>
          <a:bodyPr/>
          <a:lstStyle/>
          <a:p>
            <a:endParaRPr lang="en-GB" dirty="0"/>
          </a:p>
          <a:p>
            <a:pPr marL="0" indent="0">
              <a:buNone/>
            </a:pPr>
            <a:r>
              <a:rPr lang="en-GB" dirty="0"/>
              <a:t>The literature review was made up of 8 topics that are</a:t>
            </a:r>
          </a:p>
          <a:p>
            <a:r>
              <a:rPr lang="en-GB" dirty="0"/>
              <a:t>Is online learning effective</a:t>
            </a:r>
          </a:p>
          <a:p>
            <a:r>
              <a:rPr lang="en-GB" dirty="0"/>
              <a:t>Methods of online learning to use</a:t>
            </a:r>
          </a:p>
          <a:p>
            <a:r>
              <a:rPr lang="en-GB" dirty="0"/>
              <a:t>Risks of online learning</a:t>
            </a:r>
          </a:p>
          <a:p>
            <a:r>
              <a:rPr lang="en-GB" dirty="0"/>
              <a:t>What Coding Language to teach?</a:t>
            </a:r>
          </a:p>
          <a:p>
            <a:r>
              <a:rPr lang="en-GB" dirty="0"/>
              <a:t>Current tools and technologies available </a:t>
            </a:r>
          </a:p>
          <a:p>
            <a:r>
              <a:rPr lang="en-GB" dirty="0"/>
              <a:t>Government initiatives </a:t>
            </a:r>
          </a:p>
          <a:p>
            <a:r>
              <a:rPr lang="en-GB" dirty="0"/>
              <a:t>Gender imbalance </a:t>
            </a:r>
          </a:p>
          <a:p>
            <a:r>
              <a:rPr lang="en-GB" dirty="0"/>
              <a:t>Application Usability </a:t>
            </a:r>
          </a:p>
          <a:p>
            <a:endParaRPr lang="en-GB" dirty="0"/>
          </a:p>
          <a:p>
            <a:endParaRPr lang="en-GB" dirty="0"/>
          </a:p>
        </p:txBody>
      </p:sp>
    </p:spTree>
    <p:extLst>
      <p:ext uri="{BB962C8B-B14F-4D97-AF65-F5344CB8AC3E}">
        <p14:creationId xmlns:p14="http://schemas.microsoft.com/office/powerpoint/2010/main" val="3588401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A844043-2B05-4A69-98C6-CF0F26946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11" name="Oval 10">
            <a:extLst>
              <a:ext uri="{FF2B5EF4-FFF2-40B4-BE49-F238E27FC236}">
                <a16:creationId xmlns:a16="http://schemas.microsoft.com/office/drawing/2014/main" id="{6C2AD7F1-D41F-4DC2-8C0D-28429DF703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5D1E228D-CA9E-41E4-87C8-21C841EAD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Freeform 5">
            <a:extLst>
              <a:ext uri="{FF2B5EF4-FFF2-40B4-BE49-F238E27FC236}">
                <a16:creationId xmlns:a16="http://schemas.microsoft.com/office/drawing/2014/main" id="{45F3D31F-26BB-46A1-A3D3-A758FF02AF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Rectangle 16">
            <a:extLst>
              <a:ext uri="{FF2B5EF4-FFF2-40B4-BE49-F238E27FC236}">
                <a16:creationId xmlns:a16="http://schemas.microsoft.com/office/drawing/2014/main" id="{45B15905-1588-4FAB-9558-04F1B21869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9" name="Freeform 5">
            <a:extLst>
              <a:ext uri="{FF2B5EF4-FFF2-40B4-BE49-F238E27FC236}">
                <a16:creationId xmlns:a16="http://schemas.microsoft.com/office/drawing/2014/main" id="{C72FA550-997B-4EFC-9E96-6937BDAE2C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1" name="Freeform 5">
            <a:extLst>
              <a:ext uri="{FF2B5EF4-FFF2-40B4-BE49-F238E27FC236}">
                <a16:creationId xmlns:a16="http://schemas.microsoft.com/office/drawing/2014/main" id="{A41FDE27-F763-46C3-B111-19C1535BF4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55AF91B5-69D8-4551-8135-A063A4A62DB6}"/>
              </a:ext>
            </a:extLst>
          </p:cNvPr>
          <p:cNvSpPr>
            <a:spLocks noGrp="1"/>
          </p:cNvSpPr>
          <p:nvPr>
            <p:ph type="title"/>
          </p:nvPr>
        </p:nvSpPr>
        <p:spPr>
          <a:xfrm>
            <a:off x="1154955" y="973667"/>
            <a:ext cx="2942210" cy="4833745"/>
          </a:xfrm>
        </p:spPr>
        <p:txBody>
          <a:bodyPr>
            <a:normAutofit/>
          </a:bodyPr>
          <a:lstStyle/>
          <a:p>
            <a:r>
              <a:rPr lang="en-GB">
                <a:solidFill>
                  <a:srgbClr val="EBEBEB"/>
                </a:solidFill>
              </a:rPr>
              <a:t>Is Online Learning Effective?</a:t>
            </a:r>
          </a:p>
        </p:txBody>
      </p:sp>
      <p:sp>
        <p:nvSpPr>
          <p:cNvPr id="23" name="Rectangle 22">
            <a:extLst>
              <a:ext uri="{FF2B5EF4-FFF2-40B4-BE49-F238E27FC236}">
                <a16:creationId xmlns:a16="http://schemas.microsoft.com/office/drawing/2014/main" id="{F417D79A-45EF-4C57-ABEB-04910F333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CC3D4B79-F3C7-478C-8F26-E3CF36874FFC}"/>
              </a:ext>
            </a:extLst>
          </p:cNvPr>
          <p:cNvGraphicFramePr>
            <a:graphicFrameLocks noGrp="1"/>
          </p:cNvGraphicFramePr>
          <p:nvPr>
            <p:ph idx="1"/>
            <p:extLst>
              <p:ext uri="{D42A27DB-BD31-4B8C-83A1-F6EECF244321}">
                <p14:modId xmlns:p14="http://schemas.microsoft.com/office/powerpoint/2010/main" val="2597099401"/>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70858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D4C852A-CDF4-42CB-A8E1-E8B8655B6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11" name="Freeform 5">
            <a:extLst>
              <a:ext uri="{FF2B5EF4-FFF2-40B4-BE49-F238E27FC236}">
                <a16:creationId xmlns:a16="http://schemas.microsoft.com/office/drawing/2014/main" id="{19DE0A3A-706B-4AA1-BCB2-839AD15DA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sp>
        <p:nvSpPr>
          <p:cNvPr id="2" name="Title 1">
            <a:extLst>
              <a:ext uri="{FF2B5EF4-FFF2-40B4-BE49-F238E27FC236}">
                <a16:creationId xmlns:a16="http://schemas.microsoft.com/office/drawing/2014/main" id="{08047BF2-BAB8-48B2-BF36-FB497DB3D09F}"/>
              </a:ext>
            </a:extLst>
          </p:cNvPr>
          <p:cNvSpPr>
            <a:spLocks noGrp="1"/>
          </p:cNvSpPr>
          <p:nvPr>
            <p:ph type="title"/>
          </p:nvPr>
        </p:nvSpPr>
        <p:spPr>
          <a:xfrm>
            <a:off x="1154954" y="947920"/>
            <a:ext cx="8761413" cy="728480"/>
          </a:xfrm>
        </p:spPr>
        <p:txBody>
          <a:bodyPr>
            <a:normAutofit/>
          </a:bodyPr>
          <a:lstStyle/>
          <a:p>
            <a:r>
              <a:rPr lang="en-GB" sz="3300">
                <a:solidFill>
                  <a:srgbClr val="FFFFFF"/>
                </a:solidFill>
              </a:rPr>
              <a:t>What Methods of Online Learning to use?</a:t>
            </a:r>
          </a:p>
        </p:txBody>
      </p:sp>
      <p:sp>
        <p:nvSpPr>
          <p:cNvPr id="13" name="Rectangle 12">
            <a:extLst>
              <a:ext uri="{FF2B5EF4-FFF2-40B4-BE49-F238E27FC236}">
                <a16:creationId xmlns:a16="http://schemas.microsoft.com/office/drawing/2014/main" id="{FE1D3F1A-ACDE-4DAB-9A2C-79A4F06CC5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8FCE5337-356C-460A-878A-133090B4AE95}"/>
              </a:ext>
            </a:extLst>
          </p:cNvPr>
          <p:cNvGraphicFramePr>
            <a:graphicFrameLocks noGrp="1"/>
          </p:cNvGraphicFramePr>
          <p:nvPr>
            <p:ph idx="1"/>
            <p:extLst>
              <p:ext uri="{D42A27DB-BD31-4B8C-83A1-F6EECF244321}">
                <p14:modId xmlns:p14="http://schemas.microsoft.com/office/powerpoint/2010/main" val="2369316219"/>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2506013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F63B918C-605E-4767-B8B8-07EE8E5149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87A15320-BE68-4368-9AEC-EB121AA1D0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a:extLst>
                <a:ext uri="{FF2B5EF4-FFF2-40B4-BE49-F238E27FC236}">
                  <a16:creationId xmlns:a16="http://schemas.microsoft.com/office/drawing/2014/main" id="{1397429F-B09A-4755-85D6-5EF9C8EC1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E79C0060-574D-48A1-896F-3BFA9E1D9A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342DA2D2-7E39-48E7-956A-5C5702872C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008AB3D2-317E-4043-A5BE-6D078F589F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7BE6F4C2-B396-47DA-9B43-7CBC55B983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42099893-51D2-4FDD-A8B8-99DE6A1F9C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B387B19-E01F-4F0A-A984-04315236E1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9" name="Freeform 5">
              <a:extLst>
                <a:ext uri="{FF2B5EF4-FFF2-40B4-BE49-F238E27FC236}">
                  <a16:creationId xmlns:a16="http://schemas.microsoft.com/office/drawing/2014/main" id="{994735CE-14A3-4759-8BDD-55844E0DA9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Rectangle 19">
              <a:extLst>
                <a:ext uri="{FF2B5EF4-FFF2-40B4-BE49-F238E27FC236}">
                  <a16:creationId xmlns:a16="http://schemas.microsoft.com/office/drawing/2014/main" id="{3CD1763A-E8CE-4920-B58C-F41A62C86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5">
              <a:extLst>
                <a:ext uri="{FF2B5EF4-FFF2-40B4-BE49-F238E27FC236}">
                  <a16:creationId xmlns:a16="http://schemas.microsoft.com/office/drawing/2014/main" id="{3C445311-D23D-4257-8441-7D9AE2DDBFF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2C779B46-D48B-477E-80BC-2D88EDF7A304}"/>
              </a:ext>
            </a:extLst>
          </p:cNvPr>
          <p:cNvSpPr>
            <a:spLocks noGrp="1"/>
          </p:cNvSpPr>
          <p:nvPr>
            <p:ph type="title"/>
          </p:nvPr>
        </p:nvSpPr>
        <p:spPr>
          <a:xfrm>
            <a:off x="994087" y="1130603"/>
            <a:ext cx="3342442" cy="4596794"/>
          </a:xfrm>
        </p:spPr>
        <p:txBody>
          <a:bodyPr anchor="ctr">
            <a:normAutofit/>
          </a:bodyPr>
          <a:lstStyle/>
          <a:p>
            <a:r>
              <a:rPr lang="en-GB" sz="3200" dirty="0">
                <a:solidFill>
                  <a:srgbClr val="EBEBEB"/>
                </a:solidFill>
              </a:rPr>
              <a:t>Risk of Online Learning</a:t>
            </a:r>
          </a:p>
        </p:txBody>
      </p:sp>
      <p:sp>
        <p:nvSpPr>
          <p:cNvPr id="3" name="Content Placeholder 2">
            <a:extLst>
              <a:ext uri="{FF2B5EF4-FFF2-40B4-BE49-F238E27FC236}">
                <a16:creationId xmlns:a16="http://schemas.microsoft.com/office/drawing/2014/main" id="{3F1CF16B-E9DD-4548-8D0C-1E00FC2947EC}"/>
              </a:ext>
            </a:extLst>
          </p:cNvPr>
          <p:cNvSpPr>
            <a:spLocks noGrp="1"/>
          </p:cNvSpPr>
          <p:nvPr>
            <p:ph idx="1"/>
          </p:nvPr>
        </p:nvSpPr>
        <p:spPr>
          <a:xfrm>
            <a:off x="5290077" y="437513"/>
            <a:ext cx="5502614" cy="5954325"/>
          </a:xfrm>
        </p:spPr>
        <p:txBody>
          <a:bodyPr anchor="ctr">
            <a:normAutofit/>
          </a:bodyPr>
          <a:lstStyle/>
          <a:p>
            <a:r>
              <a:rPr lang="en-GB" sz="2000" dirty="0">
                <a:effectLst/>
                <a:latin typeface="Century Gothic" panose="020B0502020202020204" pitchFamily="34" charset="0"/>
                <a:ea typeface="Calibri" panose="020F0502020204030204" pitchFamily="34" charset="0"/>
              </a:rPr>
              <a:t>‘Repetitive strain injuries, eye strain, and increased risk of obesity’ (11). </a:t>
            </a:r>
          </a:p>
          <a:p>
            <a:r>
              <a:rPr lang="en-GB" sz="2000" dirty="0">
                <a:latin typeface="Century Gothic" panose="020B0502020202020204" pitchFamily="34" charset="0"/>
                <a:ea typeface="Calibri" panose="020F0502020204030204" pitchFamily="34" charset="0"/>
              </a:rPr>
              <a:t>D</a:t>
            </a:r>
            <a:r>
              <a:rPr lang="en-GB" sz="2000" dirty="0">
                <a:effectLst/>
                <a:latin typeface="Century Gothic" panose="020B0502020202020204" pitchFamily="34" charset="0"/>
                <a:ea typeface="Calibri" panose="020F0502020204030204" pitchFamily="34" charset="0"/>
              </a:rPr>
              <a:t>ifficulty focusing on the text and images on computer screens</a:t>
            </a:r>
          </a:p>
          <a:p>
            <a:r>
              <a:rPr lang="en-GB" sz="2000" dirty="0">
                <a:latin typeface="Century Gothic" panose="020B0502020202020204" pitchFamily="34" charset="0"/>
                <a:ea typeface="Calibri" panose="020F0502020204030204" pitchFamily="34" charset="0"/>
              </a:rPr>
              <a:t>F</a:t>
            </a:r>
            <a:r>
              <a:rPr lang="en-GB" sz="2000" dirty="0">
                <a:effectLst/>
                <a:latin typeface="Century Gothic" panose="020B0502020202020204" pitchFamily="34" charset="0"/>
                <a:ea typeface="Calibri" panose="020F0502020204030204" pitchFamily="34" charset="0"/>
              </a:rPr>
              <a:t>licking images, small images, and no breaks</a:t>
            </a:r>
          </a:p>
        </p:txBody>
      </p:sp>
    </p:spTree>
    <p:extLst>
      <p:ext uri="{BB962C8B-B14F-4D97-AF65-F5344CB8AC3E}">
        <p14:creationId xmlns:p14="http://schemas.microsoft.com/office/powerpoint/2010/main" val="1291672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3B7C9F22-65E0-4FC5-9FBB-AE7DDE26D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7" name="Group 76">
            <a:extLst>
              <a:ext uri="{FF2B5EF4-FFF2-40B4-BE49-F238E27FC236}">
                <a16:creationId xmlns:a16="http://schemas.microsoft.com/office/drawing/2014/main" id="{5933EA7B-729F-45E9-A357-55EF6CB05C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587"/>
            <a:ext cx="12192000" cy="6856413"/>
            <a:chOff x="0" y="1587"/>
            <a:chExt cx="12192000" cy="6856413"/>
          </a:xfrm>
        </p:grpSpPr>
        <p:sp>
          <p:nvSpPr>
            <p:cNvPr id="78" name="Oval 77">
              <a:extLst>
                <a:ext uri="{FF2B5EF4-FFF2-40B4-BE49-F238E27FC236}">
                  <a16:creationId xmlns:a16="http://schemas.microsoft.com/office/drawing/2014/main" id="{5812535C-C3A2-4C02-9492-260CD650FD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9" name="Oval 78">
              <a:extLst>
                <a:ext uri="{FF2B5EF4-FFF2-40B4-BE49-F238E27FC236}">
                  <a16:creationId xmlns:a16="http://schemas.microsoft.com/office/drawing/2014/main" id="{221CF6CD-6CF5-4EE2-8DCC-D35E237249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0" name="Rectangle 79">
              <a:extLst>
                <a:ext uri="{FF2B5EF4-FFF2-40B4-BE49-F238E27FC236}">
                  <a16:creationId xmlns:a16="http://schemas.microsoft.com/office/drawing/2014/main" id="{A9184BC9-8C55-4DA2-8EDD-EBE7B1441C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7100728" y="402165"/>
              <a:ext cx="4667937"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1" name="Freeform 5">
              <a:extLst>
                <a:ext uri="{FF2B5EF4-FFF2-40B4-BE49-F238E27FC236}">
                  <a16:creationId xmlns:a16="http://schemas.microsoft.com/office/drawing/2014/main" id="{B2AB2D04-8DF1-4722-872F-16868189D5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368624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2" name="Freeform 5">
              <a:extLst>
                <a:ext uri="{FF2B5EF4-FFF2-40B4-BE49-F238E27FC236}">
                  <a16:creationId xmlns:a16="http://schemas.microsoft.com/office/drawing/2014/main" id="{7EAA1547-0F55-4CF3-A38D-EAC300AA7E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459735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3" name="Freeform 5">
              <a:extLst>
                <a:ext uri="{FF2B5EF4-FFF2-40B4-BE49-F238E27FC236}">
                  <a16:creationId xmlns:a16="http://schemas.microsoft.com/office/drawing/2014/main" id="{8AADE6C5-D676-4C2F-99B9-D71A62802E1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7955915B-81F5-40E2-B62B-0B8463D2943F}"/>
              </a:ext>
            </a:extLst>
          </p:cNvPr>
          <p:cNvSpPr>
            <a:spLocks noGrp="1"/>
          </p:cNvSpPr>
          <p:nvPr>
            <p:ph type="title"/>
          </p:nvPr>
        </p:nvSpPr>
        <p:spPr>
          <a:xfrm>
            <a:off x="639098" y="629265"/>
            <a:ext cx="5283359" cy="1622322"/>
          </a:xfrm>
        </p:spPr>
        <p:txBody>
          <a:bodyPr>
            <a:normAutofit/>
          </a:bodyPr>
          <a:lstStyle/>
          <a:p>
            <a:r>
              <a:rPr lang="en-GB" dirty="0"/>
              <a:t>What coding Language to teach?</a:t>
            </a:r>
          </a:p>
        </p:txBody>
      </p:sp>
      <p:sp>
        <p:nvSpPr>
          <p:cNvPr id="3" name="Content Placeholder 2">
            <a:extLst>
              <a:ext uri="{FF2B5EF4-FFF2-40B4-BE49-F238E27FC236}">
                <a16:creationId xmlns:a16="http://schemas.microsoft.com/office/drawing/2014/main" id="{7E25FF21-B69A-4012-A475-3981B5FCFCDA}"/>
              </a:ext>
            </a:extLst>
          </p:cNvPr>
          <p:cNvSpPr>
            <a:spLocks noGrp="1"/>
          </p:cNvSpPr>
          <p:nvPr>
            <p:ph idx="1"/>
          </p:nvPr>
        </p:nvSpPr>
        <p:spPr>
          <a:xfrm>
            <a:off x="639098" y="2418735"/>
            <a:ext cx="5283359" cy="3811740"/>
          </a:xfrm>
        </p:spPr>
        <p:txBody>
          <a:bodyPr anchor="ctr">
            <a:normAutofit/>
          </a:bodyPr>
          <a:lstStyle/>
          <a:p>
            <a:r>
              <a:rPr lang="en-GB" dirty="0">
                <a:solidFill>
                  <a:schemeClr val="bg1"/>
                </a:solidFill>
              </a:rPr>
              <a:t>Java</a:t>
            </a:r>
          </a:p>
          <a:p>
            <a:r>
              <a:rPr lang="en-GB" dirty="0">
                <a:solidFill>
                  <a:schemeClr val="bg1"/>
                </a:solidFill>
              </a:rPr>
              <a:t>Python</a:t>
            </a:r>
          </a:p>
          <a:p>
            <a:r>
              <a:rPr lang="en-GB" dirty="0">
                <a:solidFill>
                  <a:schemeClr val="bg1"/>
                </a:solidFill>
              </a:rPr>
              <a:t>Visual Basics</a:t>
            </a:r>
          </a:p>
          <a:p>
            <a:pPr marL="0" indent="0">
              <a:buNone/>
            </a:pPr>
            <a:endParaRPr lang="en-GB" dirty="0">
              <a:solidFill>
                <a:schemeClr val="bg1"/>
              </a:solidFill>
            </a:endParaRPr>
          </a:p>
        </p:txBody>
      </p:sp>
      <p:pic>
        <p:nvPicPr>
          <p:cNvPr id="1026" name="Picture 2" descr="How to Manage Multiple Java Versions in MacOS | by Chamika Kasun | Medium">
            <a:extLst>
              <a:ext uri="{FF2B5EF4-FFF2-40B4-BE49-F238E27FC236}">
                <a16:creationId xmlns:a16="http://schemas.microsoft.com/office/drawing/2014/main" id="{C43BFBB8-0CAC-4A07-B4ED-2288423B250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703882" y="932963"/>
            <a:ext cx="4839661" cy="2710210"/>
          </a:xfrm>
          <a:prstGeom prst="rect">
            <a:avLst/>
          </a:prstGeom>
          <a:noFill/>
          <a:extLst>
            <a:ext uri="{909E8E84-426E-40DD-AFC4-6F175D3DCCD1}">
              <a14:hiddenFill xmlns:a14="http://schemas.microsoft.com/office/drawing/2010/main">
                <a:solidFill>
                  <a:srgbClr val="FFFFFF"/>
                </a:solidFill>
              </a14:hiddenFill>
            </a:ext>
          </a:extLst>
        </p:spPr>
      </p:pic>
      <p:sp>
        <p:nvSpPr>
          <p:cNvPr id="85" name="Rectangle 84">
            <a:extLst>
              <a:ext uri="{FF2B5EF4-FFF2-40B4-BE49-F238E27FC236}">
                <a16:creationId xmlns:a16="http://schemas.microsoft.com/office/drawing/2014/main" id="{4BDA019C-D26E-475E-A77E-3C4AF18F79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1028" name="Picture 4">
            <a:extLst>
              <a:ext uri="{FF2B5EF4-FFF2-40B4-BE49-F238E27FC236}">
                <a16:creationId xmlns:a16="http://schemas.microsoft.com/office/drawing/2014/main" id="{29FD8017-59A3-46D3-9135-8C9FCA143463}"/>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800090" y="4092395"/>
            <a:ext cx="2138080" cy="213808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Visual Studio logo and symbol, meaning, history, PNG">
            <a:extLst>
              <a:ext uri="{FF2B5EF4-FFF2-40B4-BE49-F238E27FC236}">
                <a16:creationId xmlns:a16="http://schemas.microsoft.com/office/drawing/2014/main" id="{4B6FC453-53C4-430D-8E7D-E854B7DDB165}"/>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9206372" y="4433126"/>
            <a:ext cx="2337171" cy="1456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0819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ACF3F-F608-4941-B90B-AFEF93B8B4B7}"/>
              </a:ext>
            </a:extLst>
          </p:cNvPr>
          <p:cNvSpPr>
            <a:spLocks noGrp="1"/>
          </p:cNvSpPr>
          <p:nvPr>
            <p:ph type="title"/>
          </p:nvPr>
        </p:nvSpPr>
        <p:spPr>
          <a:xfrm>
            <a:off x="1154954" y="947920"/>
            <a:ext cx="8761413" cy="728480"/>
          </a:xfrm>
        </p:spPr>
        <p:txBody>
          <a:bodyPr>
            <a:normAutofit/>
          </a:bodyPr>
          <a:lstStyle/>
          <a:p>
            <a:r>
              <a:rPr lang="en-US" dirty="0"/>
              <a:t>Current Tools and Technologies</a:t>
            </a:r>
          </a:p>
        </p:txBody>
      </p:sp>
      <p:sp>
        <p:nvSpPr>
          <p:cNvPr id="3" name="Content Placeholder 2">
            <a:extLst>
              <a:ext uri="{FF2B5EF4-FFF2-40B4-BE49-F238E27FC236}">
                <a16:creationId xmlns:a16="http://schemas.microsoft.com/office/drawing/2014/main" id="{1B070A0C-86F6-7B43-BC62-A99984F22284}"/>
              </a:ext>
            </a:extLst>
          </p:cNvPr>
          <p:cNvSpPr>
            <a:spLocks noGrp="1"/>
          </p:cNvSpPr>
          <p:nvPr>
            <p:ph idx="1"/>
          </p:nvPr>
        </p:nvSpPr>
        <p:spPr>
          <a:xfrm>
            <a:off x="1154955" y="2603500"/>
            <a:ext cx="4551406" cy="3416300"/>
          </a:xfrm>
        </p:spPr>
        <p:txBody>
          <a:bodyPr anchor="ctr">
            <a:normAutofit/>
          </a:bodyPr>
          <a:lstStyle/>
          <a:p>
            <a:r>
              <a:rPr lang="en-US" dirty="0"/>
              <a:t>W3Schools</a:t>
            </a:r>
          </a:p>
          <a:p>
            <a:r>
              <a:rPr lang="en-US" dirty="0"/>
              <a:t>Code Academy</a:t>
            </a:r>
          </a:p>
          <a:p>
            <a:r>
              <a:rPr lang="en-US" dirty="0"/>
              <a:t>Solo Learn</a:t>
            </a:r>
          </a:p>
          <a:p>
            <a:endParaRPr lang="en-US" dirty="0"/>
          </a:p>
        </p:txBody>
      </p:sp>
      <p:pic>
        <p:nvPicPr>
          <p:cNvPr id="6" name="Picture 5">
            <a:extLst>
              <a:ext uri="{FF2B5EF4-FFF2-40B4-BE49-F238E27FC236}">
                <a16:creationId xmlns:a16="http://schemas.microsoft.com/office/drawing/2014/main" id="{43ACA1C7-5790-A447-83D5-27E7C8001824}"/>
              </a:ext>
            </a:extLst>
          </p:cNvPr>
          <p:cNvPicPr>
            <a:picLocks noChangeAspect="1"/>
          </p:cNvPicPr>
          <p:nvPr/>
        </p:nvPicPr>
        <p:blipFill>
          <a:blip r:embed="rId3"/>
          <a:stretch>
            <a:fillRect/>
          </a:stretch>
        </p:blipFill>
        <p:spPr>
          <a:xfrm>
            <a:off x="6157675" y="3115448"/>
            <a:ext cx="2392403" cy="2392403"/>
          </a:xfrm>
          <a:prstGeom prst="roundRect">
            <a:avLst>
              <a:gd name="adj" fmla="val 1858"/>
            </a:avLst>
          </a:prstGeom>
          <a:effectLst/>
        </p:spPr>
      </p:pic>
      <p:pic>
        <p:nvPicPr>
          <p:cNvPr id="4" name="Picture 3">
            <a:extLst>
              <a:ext uri="{FF2B5EF4-FFF2-40B4-BE49-F238E27FC236}">
                <a16:creationId xmlns:a16="http://schemas.microsoft.com/office/drawing/2014/main" id="{9116CD99-13DE-214F-A7E3-7C32FE217225}"/>
              </a:ext>
            </a:extLst>
          </p:cNvPr>
          <p:cNvPicPr>
            <a:picLocks noChangeAspect="1"/>
          </p:cNvPicPr>
          <p:nvPr/>
        </p:nvPicPr>
        <p:blipFill>
          <a:blip r:embed="rId4"/>
          <a:stretch>
            <a:fillRect/>
          </a:stretch>
        </p:blipFill>
        <p:spPr>
          <a:xfrm>
            <a:off x="9090086" y="2603500"/>
            <a:ext cx="1628663" cy="1628663"/>
          </a:xfrm>
          <a:prstGeom prst="roundRect">
            <a:avLst>
              <a:gd name="adj" fmla="val 1858"/>
            </a:avLst>
          </a:prstGeom>
          <a:effectLst/>
        </p:spPr>
      </p:pic>
      <p:pic>
        <p:nvPicPr>
          <p:cNvPr id="5" name="Picture 4">
            <a:extLst>
              <a:ext uri="{FF2B5EF4-FFF2-40B4-BE49-F238E27FC236}">
                <a16:creationId xmlns:a16="http://schemas.microsoft.com/office/drawing/2014/main" id="{5E30A1F6-C7B0-A741-8F5A-050E980F577F}"/>
              </a:ext>
            </a:extLst>
          </p:cNvPr>
          <p:cNvPicPr>
            <a:picLocks noChangeAspect="1"/>
          </p:cNvPicPr>
          <p:nvPr/>
        </p:nvPicPr>
        <p:blipFill>
          <a:blip r:embed="rId5"/>
          <a:stretch>
            <a:fillRect/>
          </a:stretch>
        </p:blipFill>
        <p:spPr>
          <a:xfrm>
            <a:off x="9090086" y="4391136"/>
            <a:ext cx="1628663" cy="1628663"/>
          </a:xfrm>
          <a:prstGeom prst="roundRect">
            <a:avLst>
              <a:gd name="adj" fmla="val 1858"/>
            </a:avLst>
          </a:prstGeom>
          <a:effectLst/>
        </p:spPr>
      </p:pic>
    </p:spTree>
    <p:extLst>
      <p:ext uri="{BB962C8B-B14F-4D97-AF65-F5344CB8AC3E}">
        <p14:creationId xmlns:p14="http://schemas.microsoft.com/office/powerpoint/2010/main" val="2832887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0241B-1E15-3145-8556-9BE88259439C}"/>
              </a:ext>
            </a:extLst>
          </p:cNvPr>
          <p:cNvSpPr>
            <a:spLocks noGrp="1"/>
          </p:cNvSpPr>
          <p:nvPr>
            <p:ph type="title"/>
          </p:nvPr>
        </p:nvSpPr>
        <p:spPr/>
        <p:txBody>
          <a:bodyPr/>
          <a:lstStyle/>
          <a:p>
            <a:r>
              <a:rPr lang="en-US" dirty="0"/>
              <a:t>Government Initiatives</a:t>
            </a:r>
          </a:p>
        </p:txBody>
      </p:sp>
      <p:sp>
        <p:nvSpPr>
          <p:cNvPr id="3" name="Content Placeholder 2">
            <a:extLst>
              <a:ext uri="{FF2B5EF4-FFF2-40B4-BE49-F238E27FC236}">
                <a16:creationId xmlns:a16="http://schemas.microsoft.com/office/drawing/2014/main" id="{AAF721DA-92C3-6540-88CC-960588C549FB}"/>
              </a:ext>
            </a:extLst>
          </p:cNvPr>
          <p:cNvSpPr>
            <a:spLocks noGrp="1"/>
          </p:cNvSpPr>
          <p:nvPr>
            <p:ph idx="1"/>
          </p:nvPr>
        </p:nvSpPr>
        <p:spPr/>
        <p:txBody>
          <a:bodyPr/>
          <a:lstStyle/>
          <a:p>
            <a:r>
              <a:rPr lang="en-GB" dirty="0"/>
              <a:t>‘the fast-paced world of technology is constantly evolving’ (37 </a:t>
            </a:r>
          </a:p>
          <a:p>
            <a:r>
              <a:rPr lang="en-GB" dirty="0"/>
              <a:t>‘1.2 million more people with specialist digital skills are needed by 2022’ (14). </a:t>
            </a:r>
          </a:p>
          <a:p>
            <a:r>
              <a:rPr lang="en-GB" dirty="0"/>
              <a:t>introducing children to skills like computing and coding from an early age’ (15). </a:t>
            </a:r>
          </a:p>
          <a:p>
            <a:endParaRPr lang="en-US" dirty="0"/>
          </a:p>
        </p:txBody>
      </p:sp>
    </p:spTree>
    <p:extLst>
      <p:ext uri="{BB962C8B-B14F-4D97-AF65-F5344CB8AC3E}">
        <p14:creationId xmlns:p14="http://schemas.microsoft.com/office/powerpoint/2010/main" val="27022191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C27D8-0596-B840-AE41-53598641C3FD}"/>
              </a:ext>
            </a:extLst>
          </p:cNvPr>
          <p:cNvSpPr>
            <a:spLocks noGrp="1"/>
          </p:cNvSpPr>
          <p:nvPr>
            <p:ph type="title"/>
          </p:nvPr>
        </p:nvSpPr>
        <p:spPr/>
        <p:txBody>
          <a:bodyPr/>
          <a:lstStyle/>
          <a:p>
            <a:r>
              <a:rPr lang="en-US" dirty="0"/>
              <a:t>Application Usability </a:t>
            </a:r>
          </a:p>
        </p:txBody>
      </p:sp>
      <p:sp>
        <p:nvSpPr>
          <p:cNvPr id="3" name="Content Placeholder 2">
            <a:extLst>
              <a:ext uri="{FF2B5EF4-FFF2-40B4-BE49-F238E27FC236}">
                <a16:creationId xmlns:a16="http://schemas.microsoft.com/office/drawing/2014/main" id="{8A145C20-DB01-7440-AE2D-DC3BE551A4FC}"/>
              </a:ext>
            </a:extLst>
          </p:cNvPr>
          <p:cNvSpPr>
            <a:spLocks noGrp="1"/>
          </p:cNvSpPr>
          <p:nvPr>
            <p:ph idx="1"/>
          </p:nvPr>
        </p:nvSpPr>
        <p:spPr/>
        <p:txBody>
          <a:bodyPr/>
          <a:lstStyle/>
          <a:p>
            <a:r>
              <a:rPr lang="en-US" dirty="0"/>
              <a:t>Usability ‘ is a necessary condition for survival’</a:t>
            </a:r>
          </a:p>
          <a:p>
            <a:r>
              <a:rPr lang="en-US" dirty="0"/>
              <a:t>Great productive and frustration free user interface</a:t>
            </a:r>
          </a:p>
          <a:p>
            <a:r>
              <a:rPr lang="en-US" dirty="0"/>
              <a:t>Ease of use</a:t>
            </a:r>
          </a:p>
          <a:p>
            <a:r>
              <a:rPr lang="en-US" dirty="0"/>
              <a:t>Clear communication </a:t>
            </a:r>
          </a:p>
        </p:txBody>
      </p:sp>
    </p:spTree>
    <p:extLst>
      <p:ext uri="{BB962C8B-B14F-4D97-AF65-F5344CB8AC3E}">
        <p14:creationId xmlns:p14="http://schemas.microsoft.com/office/powerpoint/2010/main" val="740084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42000"/>
                <a:hueMod val="42000"/>
                <a:satMod val="124000"/>
                <a:lumMod val="62000"/>
              </a:schemeClr>
              <a:schemeClr val="bg2">
                <a:tint val="96000"/>
                <a:satMod val="13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314C310-850D-4491-AA52-C75BEA68B6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4EC3799-3F52-48CE-85CC-83AED368EB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F3FC2939-BF10-4CBC-904B-74A17D4B9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Freeform 5">
              <a:extLst>
                <a:ext uri="{FF2B5EF4-FFF2-40B4-BE49-F238E27FC236}">
                  <a16:creationId xmlns:a16="http://schemas.microsoft.com/office/drawing/2014/main" id="{266B6D5D-11B6-40A6-9CEF-F0B0D104C5C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grpSp>
      <p:sp>
        <p:nvSpPr>
          <p:cNvPr id="2" name="Title 1">
            <a:extLst>
              <a:ext uri="{FF2B5EF4-FFF2-40B4-BE49-F238E27FC236}">
                <a16:creationId xmlns:a16="http://schemas.microsoft.com/office/drawing/2014/main" id="{39667B30-F9FF-4B2F-A901-13FD7B1AACCC}"/>
              </a:ext>
            </a:extLst>
          </p:cNvPr>
          <p:cNvSpPr>
            <a:spLocks noGrp="1"/>
          </p:cNvSpPr>
          <p:nvPr>
            <p:ph type="title"/>
          </p:nvPr>
        </p:nvSpPr>
        <p:spPr>
          <a:xfrm>
            <a:off x="836247" y="1085549"/>
            <a:ext cx="3430947" cy="4686903"/>
          </a:xfrm>
        </p:spPr>
        <p:txBody>
          <a:bodyPr anchor="ctr">
            <a:normAutofit/>
          </a:bodyPr>
          <a:lstStyle/>
          <a:p>
            <a:pPr algn="r"/>
            <a:r>
              <a:rPr lang="en-GB" dirty="0">
                <a:solidFill>
                  <a:schemeClr val="tx1"/>
                </a:solidFill>
              </a:rPr>
              <a:t>Literature Review Conclusion </a:t>
            </a:r>
          </a:p>
        </p:txBody>
      </p:sp>
      <p:cxnSp>
        <p:nvCxnSpPr>
          <p:cNvPr id="14" name="Straight Connector 13">
            <a:extLst>
              <a:ext uri="{FF2B5EF4-FFF2-40B4-BE49-F238E27FC236}">
                <a16:creationId xmlns:a16="http://schemas.microsoft.com/office/drawing/2014/main" id="{789E20C7-BB50-4317-93C7-90C8ED80B2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930986"/>
            <a:ext cx="0" cy="3200400"/>
          </a:xfrm>
          <a:prstGeom prst="line">
            <a:avLst/>
          </a:prstGeom>
          <a:ln w="15875" cap="sq">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2116BEE-B87F-4EBD-A49D-A8D9C3604C99}"/>
              </a:ext>
            </a:extLst>
          </p:cNvPr>
          <p:cNvSpPr>
            <a:spLocks noGrp="1"/>
          </p:cNvSpPr>
          <p:nvPr>
            <p:ph idx="1"/>
          </p:nvPr>
        </p:nvSpPr>
        <p:spPr>
          <a:xfrm>
            <a:off x="5041399" y="1085549"/>
            <a:ext cx="5579707" cy="4686903"/>
          </a:xfrm>
        </p:spPr>
        <p:txBody>
          <a:bodyPr anchor="ctr">
            <a:normAutofit/>
          </a:bodyPr>
          <a:lstStyle/>
          <a:p>
            <a:r>
              <a:rPr lang="en-GB" dirty="0">
                <a:solidFill>
                  <a:schemeClr val="tx1"/>
                </a:solidFill>
              </a:rPr>
              <a:t>Online learning is becoming the norm </a:t>
            </a:r>
          </a:p>
          <a:p>
            <a:r>
              <a:rPr lang="en-GB" dirty="0">
                <a:solidFill>
                  <a:schemeClr val="tx1"/>
                </a:solidFill>
              </a:rPr>
              <a:t>Content is important in the execution of an learning tool</a:t>
            </a:r>
          </a:p>
          <a:p>
            <a:r>
              <a:rPr lang="en-GB" dirty="0">
                <a:solidFill>
                  <a:schemeClr val="tx1"/>
                </a:solidFill>
              </a:rPr>
              <a:t>Programming language of choice is subjective</a:t>
            </a:r>
          </a:p>
          <a:p>
            <a:r>
              <a:rPr lang="en-GB" dirty="0">
                <a:solidFill>
                  <a:schemeClr val="tx1"/>
                </a:solidFill>
              </a:rPr>
              <a:t>Mitigation methods to prevent negative computer effects</a:t>
            </a:r>
          </a:p>
          <a:p>
            <a:r>
              <a:rPr lang="en-GB" dirty="0">
                <a:solidFill>
                  <a:schemeClr val="tx1"/>
                </a:solidFill>
              </a:rPr>
              <a:t>Comparative view of current tools and </a:t>
            </a:r>
            <a:r>
              <a:rPr lang="en-GB" dirty="0" err="1">
                <a:solidFill>
                  <a:schemeClr val="tx1"/>
                </a:solidFill>
              </a:rPr>
              <a:t>technlogies</a:t>
            </a:r>
            <a:endParaRPr lang="en-GB" dirty="0">
              <a:solidFill>
                <a:schemeClr val="tx1"/>
              </a:solidFill>
            </a:endParaRPr>
          </a:p>
          <a:p>
            <a:r>
              <a:rPr lang="en-GB" dirty="0">
                <a:solidFill>
                  <a:schemeClr val="tx1"/>
                </a:solidFill>
              </a:rPr>
              <a:t>Better understanding of gender imbalance in computer science</a:t>
            </a:r>
          </a:p>
          <a:p>
            <a:r>
              <a:rPr lang="en-GB" dirty="0">
                <a:solidFill>
                  <a:schemeClr val="tx1"/>
                </a:solidFill>
              </a:rPr>
              <a:t>Applications usability importance</a:t>
            </a:r>
          </a:p>
          <a:p>
            <a:pPr marL="0" indent="0">
              <a:buNone/>
            </a:pPr>
            <a:endParaRPr lang="en-GB" dirty="0">
              <a:solidFill>
                <a:schemeClr val="tx1"/>
              </a:solidFill>
            </a:endParaRPr>
          </a:p>
        </p:txBody>
      </p:sp>
      <p:sp>
        <p:nvSpPr>
          <p:cNvPr id="16" name="Footer Placeholder 4">
            <a:extLst>
              <a:ext uri="{FF2B5EF4-FFF2-40B4-BE49-F238E27FC236}">
                <a16:creationId xmlns:a16="http://schemas.microsoft.com/office/drawing/2014/main" id="{0308D749-5984-4BB8-A788-A85D24304A0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61110" y="6391838"/>
            <a:ext cx="3859795" cy="304801"/>
          </a:xfrm>
          <a:prstGeom prst="rect">
            <a:avLst/>
          </a:prstGeom>
        </p:spPr>
        <p:txBody>
          <a:bodyPr vert="horz" lIns="91440" tIns="45720" rIns="91440" bIns="45720" rtlCol="0" anchor="ctr"/>
          <a:lstStyle>
            <a:defPPr>
              <a:defRPr lang="en-US"/>
            </a:defPPr>
            <a:lvl1pPr marL="0" algn="l" defTabSz="457200" rtl="0" eaLnBrk="1" latinLnBrk="0" hangingPunct="1">
              <a:defRPr sz="1000" b="0" i="0" kern="1200">
                <a:solidFill>
                  <a:schemeClr val="bg1">
                    <a:alpha val="6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b="1" dirty="0">
              <a:solidFill>
                <a:srgbClr val="B31166"/>
              </a:solidFill>
            </a:endParaRPr>
          </a:p>
        </p:txBody>
      </p:sp>
      <p:sp>
        <p:nvSpPr>
          <p:cNvPr id="18" name="Date Placeholder 3">
            <a:extLst>
              <a:ext uri="{FF2B5EF4-FFF2-40B4-BE49-F238E27FC236}">
                <a16:creationId xmlns:a16="http://schemas.microsoft.com/office/drawing/2014/main" id="{95B8172D-A4C8-41B4-8991-78BBEC4039D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7718854" y="6391839"/>
            <a:ext cx="2997637" cy="304798"/>
          </a:xfrm>
          <a:prstGeom prst="rect">
            <a:avLst/>
          </a:prstGeom>
        </p:spPr>
        <p:txBody>
          <a:bodyPr vert="horz" lIns="91440" tIns="45720" rIns="91440" bIns="45720" rtlCol="0" anchor="t"/>
          <a:lstStyle>
            <a:defPPr>
              <a:defRPr lang="en-US"/>
            </a:defPPr>
            <a:lvl1pPr marL="0" algn="l" defTabSz="457200" rtl="0" eaLnBrk="1" latinLnBrk="0" hangingPunct="1">
              <a:defRPr sz="1000" b="0" i="0" kern="1200">
                <a:solidFill>
                  <a:schemeClr val="bg1">
                    <a:alpha val="6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endParaRPr lang="en-US" b="1" dirty="0">
              <a:solidFill>
                <a:srgbClr val="B31166"/>
              </a:solidFill>
            </a:endParaRPr>
          </a:p>
        </p:txBody>
      </p:sp>
    </p:spTree>
    <p:extLst>
      <p:ext uri="{BB962C8B-B14F-4D97-AF65-F5344CB8AC3E}">
        <p14:creationId xmlns:p14="http://schemas.microsoft.com/office/powerpoint/2010/main" val="3239579717"/>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A844043-2B05-4A69-98C6-CF0F26946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11" name="Oval 10">
            <a:extLst>
              <a:ext uri="{FF2B5EF4-FFF2-40B4-BE49-F238E27FC236}">
                <a16:creationId xmlns:a16="http://schemas.microsoft.com/office/drawing/2014/main" id="{6C2AD7F1-D41F-4DC2-8C0D-28429DF703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5D1E228D-CA9E-41E4-87C8-21C841EAD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Freeform 5">
            <a:extLst>
              <a:ext uri="{FF2B5EF4-FFF2-40B4-BE49-F238E27FC236}">
                <a16:creationId xmlns:a16="http://schemas.microsoft.com/office/drawing/2014/main" id="{45F3D31F-26BB-46A1-A3D3-A758FF02AF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Rectangle 16">
            <a:extLst>
              <a:ext uri="{FF2B5EF4-FFF2-40B4-BE49-F238E27FC236}">
                <a16:creationId xmlns:a16="http://schemas.microsoft.com/office/drawing/2014/main" id="{45B15905-1588-4FAB-9558-04F1B21869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9" name="Freeform 5">
            <a:extLst>
              <a:ext uri="{FF2B5EF4-FFF2-40B4-BE49-F238E27FC236}">
                <a16:creationId xmlns:a16="http://schemas.microsoft.com/office/drawing/2014/main" id="{C72FA550-997B-4EFC-9E96-6937BDAE2C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1" name="Freeform 5">
            <a:extLst>
              <a:ext uri="{FF2B5EF4-FFF2-40B4-BE49-F238E27FC236}">
                <a16:creationId xmlns:a16="http://schemas.microsoft.com/office/drawing/2014/main" id="{A41FDE27-F763-46C3-B111-19C1535BF4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B262134C-EA89-BF47-B93A-492ED3284379}"/>
              </a:ext>
            </a:extLst>
          </p:cNvPr>
          <p:cNvSpPr>
            <a:spLocks noGrp="1"/>
          </p:cNvSpPr>
          <p:nvPr>
            <p:ph type="title"/>
          </p:nvPr>
        </p:nvSpPr>
        <p:spPr>
          <a:xfrm>
            <a:off x="1154955" y="973667"/>
            <a:ext cx="2942210" cy="4833745"/>
          </a:xfrm>
        </p:spPr>
        <p:txBody>
          <a:bodyPr>
            <a:normAutofit/>
          </a:bodyPr>
          <a:lstStyle/>
          <a:p>
            <a:r>
              <a:rPr lang="en-US">
                <a:solidFill>
                  <a:srgbClr val="EBEBEB"/>
                </a:solidFill>
              </a:rPr>
              <a:t>Primary Research</a:t>
            </a:r>
          </a:p>
        </p:txBody>
      </p:sp>
      <p:sp>
        <p:nvSpPr>
          <p:cNvPr id="23" name="Rectangle 22">
            <a:extLst>
              <a:ext uri="{FF2B5EF4-FFF2-40B4-BE49-F238E27FC236}">
                <a16:creationId xmlns:a16="http://schemas.microsoft.com/office/drawing/2014/main" id="{F417D79A-45EF-4C57-ABEB-04910F333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1B55FA79-C4EB-4CD2-80F8-A45996ADB859}"/>
              </a:ext>
            </a:extLst>
          </p:cNvPr>
          <p:cNvGraphicFramePr>
            <a:graphicFrameLocks noGrp="1"/>
          </p:cNvGraphicFramePr>
          <p:nvPr>
            <p:ph idx="1"/>
            <p:extLst>
              <p:ext uri="{D42A27DB-BD31-4B8C-83A1-F6EECF244321}">
                <p14:modId xmlns:p14="http://schemas.microsoft.com/office/powerpoint/2010/main" val="2038207389"/>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15922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A844043-2B05-4A69-98C6-CF0F26946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11" name="Oval 10">
            <a:extLst>
              <a:ext uri="{FF2B5EF4-FFF2-40B4-BE49-F238E27FC236}">
                <a16:creationId xmlns:a16="http://schemas.microsoft.com/office/drawing/2014/main" id="{6C2AD7F1-D41F-4DC2-8C0D-28429DF703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5D1E228D-CA9E-41E4-87C8-21C841EAD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Freeform 5">
            <a:extLst>
              <a:ext uri="{FF2B5EF4-FFF2-40B4-BE49-F238E27FC236}">
                <a16:creationId xmlns:a16="http://schemas.microsoft.com/office/drawing/2014/main" id="{45F3D31F-26BB-46A1-A3D3-A758FF02AF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Rectangle 16">
            <a:extLst>
              <a:ext uri="{FF2B5EF4-FFF2-40B4-BE49-F238E27FC236}">
                <a16:creationId xmlns:a16="http://schemas.microsoft.com/office/drawing/2014/main" id="{45B15905-1588-4FAB-9558-04F1B21869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9" name="Freeform 5">
            <a:extLst>
              <a:ext uri="{FF2B5EF4-FFF2-40B4-BE49-F238E27FC236}">
                <a16:creationId xmlns:a16="http://schemas.microsoft.com/office/drawing/2014/main" id="{C72FA550-997B-4EFC-9E96-6937BDAE2C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1" name="Freeform 5">
            <a:extLst>
              <a:ext uri="{FF2B5EF4-FFF2-40B4-BE49-F238E27FC236}">
                <a16:creationId xmlns:a16="http://schemas.microsoft.com/office/drawing/2014/main" id="{A41FDE27-F763-46C3-B111-19C1535BF4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31533EA3-99DC-794A-848C-8F2EACD68D75}"/>
              </a:ext>
            </a:extLst>
          </p:cNvPr>
          <p:cNvSpPr>
            <a:spLocks noGrp="1"/>
          </p:cNvSpPr>
          <p:nvPr>
            <p:ph type="title"/>
          </p:nvPr>
        </p:nvSpPr>
        <p:spPr>
          <a:xfrm>
            <a:off x="1154955" y="973667"/>
            <a:ext cx="2942210" cy="4833745"/>
          </a:xfrm>
        </p:spPr>
        <p:txBody>
          <a:bodyPr>
            <a:normAutofit/>
          </a:bodyPr>
          <a:lstStyle/>
          <a:p>
            <a:r>
              <a:rPr lang="en-US" sz="3300">
                <a:solidFill>
                  <a:srgbClr val="EBEBEB"/>
                </a:solidFill>
              </a:rPr>
              <a:t>Primary Research Continued…</a:t>
            </a:r>
          </a:p>
        </p:txBody>
      </p:sp>
      <p:sp>
        <p:nvSpPr>
          <p:cNvPr id="23" name="Rectangle 22">
            <a:extLst>
              <a:ext uri="{FF2B5EF4-FFF2-40B4-BE49-F238E27FC236}">
                <a16:creationId xmlns:a16="http://schemas.microsoft.com/office/drawing/2014/main" id="{F417D79A-45EF-4C57-ABEB-04910F333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85A12279-2757-4E80-BF43-F933CD1E36C3}"/>
              </a:ext>
            </a:extLst>
          </p:cNvPr>
          <p:cNvGraphicFramePr>
            <a:graphicFrameLocks noGrp="1"/>
          </p:cNvGraphicFramePr>
          <p:nvPr>
            <p:ph idx="1"/>
            <p:extLst>
              <p:ext uri="{D42A27DB-BD31-4B8C-83A1-F6EECF244321}">
                <p14:modId xmlns:p14="http://schemas.microsoft.com/office/powerpoint/2010/main" val="1544805856"/>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25151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F63B918C-605E-4767-B8B8-07EE8E5149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87A15320-BE68-4368-9AEC-EB121AA1D0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a:extLst>
                <a:ext uri="{FF2B5EF4-FFF2-40B4-BE49-F238E27FC236}">
                  <a16:creationId xmlns:a16="http://schemas.microsoft.com/office/drawing/2014/main" id="{1397429F-B09A-4755-85D6-5EF9C8EC1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E79C0060-574D-48A1-896F-3BFA9E1D9A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342DA2D2-7E39-48E7-956A-5C5702872C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008AB3D2-317E-4043-A5BE-6D078F589F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7BE6F4C2-B396-47DA-9B43-7CBC55B983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42099893-51D2-4FDD-A8B8-99DE6A1F9C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B387B19-E01F-4F0A-A984-04315236E1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9" name="Freeform 5">
              <a:extLst>
                <a:ext uri="{FF2B5EF4-FFF2-40B4-BE49-F238E27FC236}">
                  <a16:creationId xmlns:a16="http://schemas.microsoft.com/office/drawing/2014/main" id="{994735CE-14A3-4759-8BDD-55844E0DA9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Rectangle 19">
              <a:extLst>
                <a:ext uri="{FF2B5EF4-FFF2-40B4-BE49-F238E27FC236}">
                  <a16:creationId xmlns:a16="http://schemas.microsoft.com/office/drawing/2014/main" id="{3CD1763A-E8CE-4920-B58C-F41A62C86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5">
              <a:extLst>
                <a:ext uri="{FF2B5EF4-FFF2-40B4-BE49-F238E27FC236}">
                  <a16:creationId xmlns:a16="http://schemas.microsoft.com/office/drawing/2014/main" id="{3C445311-D23D-4257-8441-7D9AE2DDBFF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438EF91D-8829-D945-AD73-452D60DC17E8}"/>
              </a:ext>
            </a:extLst>
          </p:cNvPr>
          <p:cNvSpPr>
            <a:spLocks noGrp="1"/>
          </p:cNvSpPr>
          <p:nvPr>
            <p:ph type="title"/>
          </p:nvPr>
        </p:nvSpPr>
        <p:spPr>
          <a:xfrm>
            <a:off x="994087" y="1130603"/>
            <a:ext cx="3342442" cy="4596794"/>
          </a:xfrm>
        </p:spPr>
        <p:txBody>
          <a:bodyPr anchor="ctr">
            <a:normAutofit/>
          </a:bodyPr>
          <a:lstStyle/>
          <a:p>
            <a:r>
              <a:rPr lang="en-US" sz="3200">
                <a:solidFill>
                  <a:srgbClr val="EBEBEB"/>
                </a:solidFill>
              </a:rPr>
              <a:t>Results of the Project-Application</a:t>
            </a:r>
          </a:p>
        </p:txBody>
      </p:sp>
      <p:sp>
        <p:nvSpPr>
          <p:cNvPr id="3" name="Content Placeholder 2">
            <a:extLst>
              <a:ext uri="{FF2B5EF4-FFF2-40B4-BE49-F238E27FC236}">
                <a16:creationId xmlns:a16="http://schemas.microsoft.com/office/drawing/2014/main" id="{9D5D1BCA-03CA-184A-B9B4-BE1E43318799}"/>
              </a:ext>
            </a:extLst>
          </p:cNvPr>
          <p:cNvSpPr>
            <a:spLocks noGrp="1"/>
          </p:cNvSpPr>
          <p:nvPr>
            <p:ph idx="1"/>
          </p:nvPr>
        </p:nvSpPr>
        <p:spPr>
          <a:xfrm>
            <a:off x="5290077" y="437513"/>
            <a:ext cx="5502614" cy="5954325"/>
          </a:xfrm>
        </p:spPr>
        <p:txBody>
          <a:bodyPr anchor="ctr">
            <a:normAutofit/>
          </a:bodyPr>
          <a:lstStyle/>
          <a:p>
            <a:r>
              <a:rPr lang="en-US" sz="2000"/>
              <a:t>Application provided ease of learning</a:t>
            </a:r>
          </a:p>
          <a:p>
            <a:r>
              <a:rPr lang="en-US" sz="2000"/>
              <a:t>Interactivity using learning aspects</a:t>
            </a:r>
          </a:p>
          <a:p>
            <a:r>
              <a:rPr lang="en-US" sz="2000"/>
              <a:t>Tasks are short to complete</a:t>
            </a:r>
          </a:p>
          <a:p>
            <a:r>
              <a:rPr lang="en-US" sz="2000"/>
              <a:t>Application offered trial and error</a:t>
            </a:r>
          </a:p>
          <a:p>
            <a:endParaRPr lang="en-US" sz="2000"/>
          </a:p>
        </p:txBody>
      </p:sp>
    </p:spTree>
    <p:extLst>
      <p:ext uri="{BB962C8B-B14F-4D97-AF65-F5344CB8AC3E}">
        <p14:creationId xmlns:p14="http://schemas.microsoft.com/office/powerpoint/2010/main" val="37333187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F63B918C-605E-4767-B8B8-07EE8E5149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87A15320-BE68-4368-9AEC-EB121AA1D0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a:extLst>
                <a:ext uri="{FF2B5EF4-FFF2-40B4-BE49-F238E27FC236}">
                  <a16:creationId xmlns:a16="http://schemas.microsoft.com/office/drawing/2014/main" id="{1397429F-B09A-4755-85D6-5EF9C8EC1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E79C0060-574D-48A1-896F-3BFA9E1D9A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342DA2D2-7E39-48E7-956A-5C5702872C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008AB3D2-317E-4043-A5BE-6D078F589F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7BE6F4C2-B396-47DA-9B43-7CBC55B983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42099893-51D2-4FDD-A8B8-99DE6A1F9C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B387B19-E01F-4F0A-A984-04315236E1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9" name="Freeform 5">
              <a:extLst>
                <a:ext uri="{FF2B5EF4-FFF2-40B4-BE49-F238E27FC236}">
                  <a16:creationId xmlns:a16="http://schemas.microsoft.com/office/drawing/2014/main" id="{994735CE-14A3-4759-8BDD-55844E0DA9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Rectangle 19">
              <a:extLst>
                <a:ext uri="{FF2B5EF4-FFF2-40B4-BE49-F238E27FC236}">
                  <a16:creationId xmlns:a16="http://schemas.microsoft.com/office/drawing/2014/main" id="{3CD1763A-E8CE-4920-B58C-F41A62C86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5">
              <a:extLst>
                <a:ext uri="{FF2B5EF4-FFF2-40B4-BE49-F238E27FC236}">
                  <a16:creationId xmlns:a16="http://schemas.microsoft.com/office/drawing/2014/main" id="{3C445311-D23D-4257-8441-7D9AE2DDBFF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438EF91D-8829-D945-AD73-452D60DC17E8}"/>
              </a:ext>
            </a:extLst>
          </p:cNvPr>
          <p:cNvSpPr>
            <a:spLocks noGrp="1"/>
          </p:cNvSpPr>
          <p:nvPr>
            <p:ph type="title"/>
          </p:nvPr>
        </p:nvSpPr>
        <p:spPr>
          <a:xfrm>
            <a:off x="994087" y="1130603"/>
            <a:ext cx="3342442" cy="4596794"/>
          </a:xfrm>
        </p:spPr>
        <p:txBody>
          <a:bodyPr anchor="ctr">
            <a:normAutofit/>
          </a:bodyPr>
          <a:lstStyle/>
          <a:p>
            <a:r>
              <a:rPr lang="en-US" sz="3200">
                <a:solidFill>
                  <a:srgbClr val="EBEBEB"/>
                </a:solidFill>
              </a:rPr>
              <a:t>Results of the Project-Application Continued…</a:t>
            </a:r>
          </a:p>
        </p:txBody>
      </p:sp>
      <p:sp>
        <p:nvSpPr>
          <p:cNvPr id="3" name="Content Placeholder 2">
            <a:extLst>
              <a:ext uri="{FF2B5EF4-FFF2-40B4-BE49-F238E27FC236}">
                <a16:creationId xmlns:a16="http://schemas.microsoft.com/office/drawing/2014/main" id="{9D5D1BCA-03CA-184A-B9B4-BE1E43318799}"/>
              </a:ext>
            </a:extLst>
          </p:cNvPr>
          <p:cNvSpPr>
            <a:spLocks noGrp="1"/>
          </p:cNvSpPr>
          <p:nvPr>
            <p:ph idx="1"/>
          </p:nvPr>
        </p:nvSpPr>
        <p:spPr>
          <a:xfrm>
            <a:off x="5290077" y="437513"/>
            <a:ext cx="5502614" cy="5954325"/>
          </a:xfrm>
        </p:spPr>
        <p:txBody>
          <a:bodyPr anchor="ctr">
            <a:normAutofit/>
          </a:bodyPr>
          <a:lstStyle/>
          <a:p>
            <a:r>
              <a:rPr lang="en-US" sz="2000"/>
              <a:t>Unique user accounts</a:t>
            </a:r>
          </a:p>
          <a:p>
            <a:r>
              <a:rPr lang="en-US" sz="2000"/>
              <a:t>Consistency and standards applied throughout</a:t>
            </a:r>
          </a:p>
          <a:p>
            <a:r>
              <a:rPr lang="en-US" sz="2000"/>
              <a:t>Error prevention implementation</a:t>
            </a:r>
          </a:p>
          <a:p>
            <a:r>
              <a:rPr lang="en-US" sz="2000"/>
              <a:t>Application offers user freedom and control</a:t>
            </a:r>
          </a:p>
          <a:p>
            <a:endParaRPr lang="en-US" sz="2000"/>
          </a:p>
          <a:p>
            <a:endParaRPr lang="en-US" sz="2000"/>
          </a:p>
        </p:txBody>
      </p:sp>
    </p:spTree>
    <p:extLst>
      <p:ext uri="{BB962C8B-B14F-4D97-AF65-F5344CB8AC3E}">
        <p14:creationId xmlns:p14="http://schemas.microsoft.com/office/powerpoint/2010/main" val="2742968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F63B918C-605E-4767-B8B8-07EE8E5149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87A15320-BE68-4368-9AEC-EB121AA1D0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a:extLst>
                <a:ext uri="{FF2B5EF4-FFF2-40B4-BE49-F238E27FC236}">
                  <a16:creationId xmlns:a16="http://schemas.microsoft.com/office/drawing/2014/main" id="{1397429F-B09A-4755-85D6-5EF9C8EC1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E79C0060-574D-48A1-896F-3BFA9E1D9A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342DA2D2-7E39-48E7-956A-5C5702872C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008AB3D2-317E-4043-A5BE-6D078F589F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7BE6F4C2-B396-47DA-9B43-7CBC55B983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42099893-51D2-4FDD-A8B8-99DE6A1F9C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B387B19-E01F-4F0A-A984-04315236E1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9" name="Freeform 5">
              <a:extLst>
                <a:ext uri="{FF2B5EF4-FFF2-40B4-BE49-F238E27FC236}">
                  <a16:creationId xmlns:a16="http://schemas.microsoft.com/office/drawing/2014/main" id="{994735CE-14A3-4759-8BDD-55844E0DA9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Rectangle 19">
              <a:extLst>
                <a:ext uri="{FF2B5EF4-FFF2-40B4-BE49-F238E27FC236}">
                  <a16:creationId xmlns:a16="http://schemas.microsoft.com/office/drawing/2014/main" id="{3CD1763A-E8CE-4920-B58C-F41A62C86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5">
              <a:extLst>
                <a:ext uri="{FF2B5EF4-FFF2-40B4-BE49-F238E27FC236}">
                  <a16:creationId xmlns:a16="http://schemas.microsoft.com/office/drawing/2014/main" id="{3C445311-D23D-4257-8441-7D9AE2DDBFF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65FDAACF-BD0D-5142-9971-BB55ED84BC03}"/>
              </a:ext>
            </a:extLst>
          </p:cNvPr>
          <p:cNvSpPr>
            <a:spLocks noGrp="1"/>
          </p:cNvSpPr>
          <p:nvPr>
            <p:ph type="title"/>
          </p:nvPr>
        </p:nvSpPr>
        <p:spPr>
          <a:xfrm>
            <a:off x="994087" y="1130603"/>
            <a:ext cx="3342442" cy="4596794"/>
          </a:xfrm>
        </p:spPr>
        <p:txBody>
          <a:bodyPr anchor="ctr">
            <a:normAutofit/>
          </a:bodyPr>
          <a:lstStyle/>
          <a:p>
            <a:r>
              <a:rPr lang="en-US" sz="3200">
                <a:solidFill>
                  <a:srgbClr val="EBEBEB"/>
                </a:solidFill>
              </a:rPr>
              <a:t>Results of Objectives</a:t>
            </a:r>
          </a:p>
        </p:txBody>
      </p:sp>
      <p:sp>
        <p:nvSpPr>
          <p:cNvPr id="3" name="Content Placeholder 2">
            <a:extLst>
              <a:ext uri="{FF2B5EF4-FFF2-40B4-BE49-F238E27FC236}">
                <a16:creationId xmlns:a16="http://schemas.microsoft.com/office/drawing/2014/main" id="{348BFC3D-8FC0-344F-9492-5AFCF1F26CBA}"/>
              </a:ext>
            </a:extLst>
          </p:cNvPr>
          <p:cNvSpPr>
            <a:spLocks noGrp="1"/>
          </p:cNvSpPr>
          <p:nvPr>
            <p:ph idx="1"/>
          </p:nvPr>
        </p:nvSpPr>
        <p:spPr>
          <a:xfrm>
            <a:off x="5290077" y="437513"/>
            <a:ext cx="5502614" cy="5954325"/>
          </a:xfrm>
        </p:spPr>
        <p:txBody>
          <a:bodyPr anchor="ctr">
            <a:normAutofit/>
          </a:bodyPr>
          <a:lstStyle/>
          <a:p>
            <a:r>
              <a:rPr lang="en-US" sz="2000"/>
              <a:t>Literature review to gain insight into the topic area.</a:t>
            </a:r>
          </a:p>
          <a:p>
            <a:r>
              <a:rPr lang="en-US" sz="2000"/>
              <a:t>Primary research to potentially correlate findings</a:t>
            </a:r>
          </a:p>
          <a:p>
            <a:r>
              <a:rPr lang="en-US" sz="2000"/>
              <a:t>Develop an online learning application </a:t>
            </a:r>
          </a:p>
          <a:p>
            <a:r>
              <a:rPr lang="en-US" sz="2000"/>
              <a:t>Allow feedback for future improvements </a:t>
            </a:r>
          </a:p>
          <a:p>
            <a:endParaRPr lang="en-US" sz="2000"/>
          </a:p>
        </p:txBody>
      </p:sp>
    </p:spTree>
    <p:extLst>
      <p:ext uri="{BB962C8B-B14F-4D97-AF65-F5344CB8AC3E}">
        <p14:creationId xmlns:p14="http://schemas.microsoft.com/office/powerpoint/2010/main" val="5929400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F63B918C-605E-4767-B8B8-07EE8E5149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87A15320-BE68-4368-9AEC-EB121AA1D0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a:extLst>
                <a:ext uri="{FF2B5EF4-FFF2-40B4-BE49-F238E27FC236}">
                  <a16:creationId xmlns:a16="http://schemas.microsoft.com/office/drawing/2014/main" id="{1397429F-B09A-4755-85D6-5EF9C8EC1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E79C0060-574D-48A1-896F-3BFA9E1D9A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342DA2D2-7E39-48E7-956A-5C5702872C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008AB3D2-317E-4043-A5BE-6D078F589F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7BE6F4C2-B396-47DA-9B43-7CBC55B983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a:extLst>
                <a:ext uri="{FF2B5EF4-FFF2-40B4-BE49-F238E27FC236}">
                  <a16:creationId xmlns:a16="http://schemas.microsoft.com/office/drawing/2014/main" id="{42099893-51D2-4FDD-A8B8-99DE6A1F9C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9B387B19-E01F-4F0A-A984-04315236E1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9" name="Freeform 5">
              <a:extLst>
                <a:ext uri="{FF2B5EF4-FFF2-40B4-BE49-F238E27FC236}">
                  <a16:creationId xmlns:a16="http://schemas.microsoft.com/office/drawing/2014/main" id="{994735CE-14A3-4759-8BDD-55844E0DA9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Rectangle 19">
              <a:extLst>
                <a:ext uri="{FF2B5EF4-FFF2-40B4-BE49-F238E27FC236}">
                  <a16:creationId xmlns:a16="http://schemas.microsoft.com/office/drawing/2014/main" id="{3CD1763A-E8CE-4920-B58C-F41A62C86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5">
              <a:extLst>
                <a:ext uri="{FF2B5EF4-FFF2-40B4-BE49-F238E27FC236}">
                  <a16:creationId xmlns:a16="http://schemas.microsoft.com/office/drawing/2014/main" id="{3C445311-D23D-4257-8441-7D9AE2DDBFF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DC434868-2F65-3043-A41D-5C18E9787906}"/>
              </a:ext>
            </a:extLst>
          </p:cNvPr>
          <p:cNvSpPr>
            <a:spLocks noGrp="1"/>
          </p:cNvSpPr>
          <p:nvPr>
            <p:ph type="title"/>
          </p:nvPr>
        </p:nvSpPr>
        <p:spPr>
          <a:xfrm>
            <a:off x="994087" y="1130603"/>
            <a:ext cx="3342442" cy="4596794"/>
          </a:xfrm>
        </p:spPr>
        <p:txBody>
          <a:bodyPr anchor="ctr">
            <a:normAutofit/>
          </a:bodyPr>
          <a:lstStyle/>
          <a:p>
            <a:r>
              <a:rPr lang="en-US" sz="3200">
                <a:solidFill>
                  <a:srgbClr val="EBEBEB"/>
                </a:solidFill>
              </a:rPr>
              <a:t>Result of Aim</a:t>
            </a:r>
          </a:p>
        </p:txBody>
      </p:sp>
      <p:sp>
        <p:nvSpPr>
          <p:cNvPr id="3" name="Content Placeholder 2">
            <a:extLst>
              <a:ext uri="{FF2B5EF4-FFF2-40B4-BE49-F238E27FC236}">
                <a16:creationId xmlns:a16="http://schemas.microsoft.com/office/drawing/2014/main" id="{EBF65346-42BA-CE47-9512-11448417CB8A}"/>
              </a:ext>
            </a:extLst>
          </p:cNvPr>
          <p:cNvSpPr>
            <a:spLocks noGrp="1"/>
          </p:cNvSpPr>
          <p:nvPr>
            <p:ph idx="1"/>
          </p:nvPr>
        </p:nvSpPr>
        <p:spPr>
          <a:xfrm>
            <a:off x="5290077" y="437513"/>
            <a:ext cx="5502614" cy="5954325"/>
          </a:xfrm>
        </p:spPr>
        <p:txBody>
          <a:bodyPr anchor="ctr">
            <a:normAutofit/>
          </a:bodyPr>
          <a:lstStyle/>
          <a:p>
            <a:r>
              <a:rPr lang="en-US" sz="2000"/>
              <a:t>To investigate  the current online computer science learning tools, and to use these findings towards the development of a new and effective application</a:t>
            </a:r>
          </a:p>
          <a:p>
            <a:pPr marL="0" indent="0">
              <a:buNone/>
            </a:pPr>
            <a:endParaRPr lang="en-US" sz="2000"/>
          </a:p>
        </p:txBody>
      </p:sp>
    </p:spTree>
    <p:extLst>
      <p:ext uri="{BB962C8B-B14F-4D97-AF65-F5344CB8AC3E}">
        <p14:creationId xmlns:p14="http://schemas.microsoft.com/office/powerpoint/2010/main" val="2798334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A844043-2B05-4A69-98C6-CF0F26946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11" name="Oval 10">
            <a:extLst>
              <a:ext uri="{FF2B5EF4-FFF2-40B4-BE49-F238E27FC236}">
                <a16:creationId xmlns:a16="http://schemas.microsoft.com/office/drawing/2014/main" id="{6C2AD7F1-D41F-4DC2-8C0D-28429DF703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5D1E228D-CA9E-41E4-87C8-21C841EAD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Freeform 5">
            <a:extLst>
              <a:ext uri="{FF2B5EF4-FFF2-40B4-BE49-F238E27FC236}">
                <a16:creationId xmlns:a16="http://schemas.microsoft.com/office/drawing/2014/main" id="{45F3D31F-26BB-46A1-A3D3-A758FF02AF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Rectangle 16">
            <a:extLst>
              <a:ext uri="{FF2B5EF4-FFF2-40B4-BE49-F238E27FC236}">
                <a16:creationId xmlns:a16="http://schemas.microsoft.com/office/drawing/2014/main" id="{45B15905-1588-4FAB-9558-04F1B21869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9" name="Freeform 5">
            <a:extLst>
              <a:ext uri="{FF2B5EF4-FFF2-40B4-BE49-F238E27FC236}">
                <a16:creationId xmlns:a16="http://schemas.microsoft.com/office/drawing/2014/main" id="{C72FA550-997B-4EFC-9E96-6937BDAE2C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1" name="Freeform 5">
            <a:extLst>
              <a:ext uri="{FF2B5EF4-FFF2-40B4-BE49-F238E27FC236}">
                <a16:creationId xmlns:a16="http://schemas.microsoft.com/office/drawing/2014/main" id="{A41FDE27-F763-46C3-B111-19C1535BF4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9C0EA8DC-BA16-8643-876C-BA3B42D0A905}"/>
              </a:ext>
            </a:extLst>
          </p:cNvPr>
          <p:cNvSpPr>
            <a:spLocks noGrp="1"/>
          </p:cNvSpPr>
          <p:nvPr>
            <p:ph type="title"/>
          </p:nvPr>
        </p:nvSpPr>
        <p:spPr>
          <a:xfrm>
            <a:off x="1154955" y="973667"/>
            <a:ext cx="2942210" cy="4833745"/>
          </a:xfrm>
        </p:spPr>
        <p:txBody>
          <a:bodyPr>
            <a:normAutofit/>
          </a:bodyPr>
          <a:lstStyle/>
          <a:p>
            <a:r>
              <a:rPr lang="en-US">
                <a:solidFill>
                  <a:srgbClr val="EBEBEB"/>
                </a:solidFill>
              </a:rPr>
              <a:t>Conclusion</a:t>
            </a:r>
          </a:p>
        </p:txBody>
      </p:sp>
      <p:sp>
        <p:nvSpPr>
          <p:cNvPr id="23" name="Rectangle 22">
            <a:extLst>
              <a:ext uri="{FF2B5EF4-FFF2-40B4-BE49-F238E27FC236}">
                <a16:creationId xmlns:a16="http://schemas.microsoft.com/office/drawing/2014/main" id="{F417D79A-45EF-4C57-ABEB-04910F333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25DD3B37-C943-4B80-ACFA-36B7770A1EDF}"/>
              </a:ext>
            </a:extLst>
          </p:cNvPr>
          <p:cNvGraphicFramePr>
            <a:graphicFrameLocks noGrp="1"/>
          </p:cNvGraphicFramePr>
          <p:nvPr>
            <p:ph idx="1"/>
            <p:extLst>
              <p:ext uri="{D42A27DB-BD31-4B8C-83A1-F6EECF244321}">
                <p14:modId xmlns:p14="http://schemas.microsoft.com/office/powerpoint/2010/main" val="568928780"/>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593841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D4C852A-CDF4-42CB-A8E1-E8B8655B6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11" name="Freeform 5">
            <a:extLst>
              <a:ext uri="{FF2B5EF4-FFF2-40B4-BE49-F238E27FC236}">
                <a16:creationId xmlns:a16="http://schemas.microsoft.com/office/drawing/2014/main" id="{19DE0A3A-706B-4AA1-BCB2-839AD15DA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sp>
        <p:nvSpPr>
          <p:cNvPr id="2" name="Title 1">
            <a:extLst>
              <a:ext uri="{FF2B5EF4-FFF2-40B4-BE49-F238E27FC236}">
                <a16:creationId xmlns:a16="http://schemas.microsoft.com/office/drawing/2014/main" id="{E4AE2603-AEE2-C144-9B9E-9F878151DC5B}"/>
              </a:ext>
            </a:extLst>
          </p:cNvPr>
          <p:cNvSpPr>
            <a:spLocks noGrp="1"/>
          </p:cNvSpPr>
          <p:nvPr>
            <p:ph type="title"/>
          </p:nvPr>
        </p:nvSpPr>
        <p:spPr>
          <a:xfrm>
            <a:off x="1154954" y="947920"/>
            <a:ext cx="8761413" cy="728480"/>
          </a:xfrm>
        </p:spPr>
        <p:txBody>
          <a:bodyPr>
            <a:normAutofit/>
          </a:bodyPr>
          <a:lstStyle/>
          <a:p>
            <a:r>
              <a:rPr lang="en-US">
                <a:solidFill>
                  <a:srgbClr val="FFFFFF"/>
                </a:solidFill>
              </a:rPr>
              <a:t>Future Improvements</a:t>
            </a:r>
          </a:p>
        </p:txBody>
      </p:sp>
      <p:sp>
        <p:nvSpPr>
          <p:cNvPr id="13" name="Rectangle 12">
            <a:extLst>
              <a:ext uri="{FF2B5EF4-FFF2-40B4-BE49-F238E27FC236}">
                <a16:creationId xmlns:a16="http://schemas.microsoft.com/office/drawing/2014/main" id="{FE1D3F1A-ACDE-4DAB-9A2C-79A4F06CC5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086FDBFF-B980-41B3-B275-BF7377653E00}"/>
              </a:ext>
            </a:extLst>
          </p:cNvPr>
          <p:cNvGraphicFramePr>
            <a:graphicFrameLocks noGrp="1"/>
          </p:cNvGraphicFramePr>
          <p:nvPr>
            <p:ph idx="1"/>
            <p:extLst>
              <p:ext uri="{D42A27DB-BD31-4B8C-83A1-F6EECF244321}">
                <p14:modId xmlns:p14="http://schemas.microsoft.com/office/powerpoint/2010/main" val="4144285201"/>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54625568"/>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42000"/>
                <a:hueMod val="42000"/>
                <a:satMod val="124000"/>
                <a:lumMod val="62000"/>
              </a:schemeClr>
              <a:schemeClr val="bg2">
                <a:tint val="96000"/>
                <a:satMod val="130000"/>
              </a:schemeClr>
            </a:duotone>
          </a:blip>
          <a:stretch/>
        </a:blip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89B7F34B-B720-4924-989C-4C86F1673F8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8" name="Rectangle 7">
              <a:extLst>
                <a:ext uri="{FF2B5EF4-FFF2-40B4-BE49-F238E27FC236}">
                  <a16:creationId xmlns:a16="http://schemas.microsoft.com/office/drawing/2014/main" id="{1E5A59BB-AC66-4BF0-84DF-A0EAAFA756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a:extLst>
                <a:ext uri="{FF2B5EF4-FFF2-40B4-BE49-F238E27FC236}">
                  <a16:creationId xmlns:a16="http://schemas.microsoft.com/office/drawing/2014/main" id="{46BFC61F-766A-4716-A02F-513C4B414C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a:extLst>
                <a:ext uri="{FF2B5EF4-FFF2-40B4-BE49-F238E27FC236}">
                  <a16:creationId xmlns:a16="http://schemas.microsoft.com/office/drawing/2014/main" id="{70107916-D5E9-45F4-B0C9-8AC42FAAE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a:extLst>
                <a:ext uri="{FF2B5EF4-FFF2-40B4-BE49-F238E27FC236}">
                  <a16:creationId xmlns:a16="http://schemas.microsoft.com/office/drawing/2014/main" id="{B6F95F04-B8CE-4796-86C5-B82C595605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a:extLst>
                <a:ext uri="{FF2B5EF4-FFF2-40B4-BE49-F238E27FC236}">
                  <a16:creationId xmlns:a16="http://schemas.microsoft.com/office/drawing/2014/main" id="{85133A8C-A2DC-41D0-8631-6C46A24A09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9F59A2DE-FCD0-42A5-98E2-C4A80D9B61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C12A4EA8-DAC7-4AF6-9FD6-9879C9B75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Freeform 5">
              <a:extLst>
                <a:ext uri="{FF2B5EF4-FFF2-40B4-BE49-F238E27FC236}">
                  <a16:creationId xmlns:a16="http://schemas.microsoft.com/office/drawing/2014/main" id="{A5BBACEE-1F79-49C4-A811-8A969A6FC0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7" name="Rectangle 16">
            <a:extLst>
              <a:ext uri="{FF2B5EF4-FFF2-40B4-BE49-F238E27FC236}">
                <a16:creationId xmlns:a16="http://schemas.microsoft.com/office/drawing/2014/main" id="{859EBD8D-506A-4653-B301-750C47F4A5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pSp>
        <p:nvGrpSpPr>
          <p:cNvPr id="19" name="Group 18">
            <a:extLst>
              <a:ext uri="{FF2B5EF4-FFF2-40B4-BE49-F238E27FC236}">
                <a16:creationId xmlns:a16="http://schemas.microsoft.com/office/drawing/2014/main" id="{F1ECA4FE-7D2F-4576-B767-3A5F5ABFE9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useBgFill="1">
          <p:nvSpPr>
            <p:cNvPr id="20" name="Rectangle 19">
              <a:extLst>
                <a:ext uri="{FF2B5EF4-FFF2-40B4-BE49-F238E27FC236}">
                  <a16:creationId xmlns:a16="http://schemas.microsoft.com/office/drawing/2014/main" id="{5969441E-5462-4859-86CD-1737FDE360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1" name="Freeform 5">
              <a:extLst>
                <a:ext uri="{FF2B5EF4-FFF2-40B4-BE49-F238E27FC236}">
                  <a16:creationId xmlns:a16="http://schemas.microsoft.com/office/drawing/2014/main" id="{596BD4B5-6833-40CC-96FE-EDC67563426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grpSp>
      <p:sp>
        <p:nvSpPr>
          <p:cNvPr id="2" name="Title 1">
            <a:extLst>
              <a:ext uri="{FF2B5EF4-FFF2-40B4-BE49-F238E27FC236}">
                <a16:creationId xmlns:a16="http://schemas.microsoft.com/office/drawing/2014/main" id="{DBA9F25F-E3C2-475F-B0BC-A0591FBEA1C3}"/>
              </a:ext>
            </a:extLst>
          </p:cNvPr>
          <p:cNvSpPr>
            <a:spLocks noGrp="1"/>
          </p:cNvSpPr>
          <p:nvPr>
            <p:ph type="title"/>
          </p:nvPr>
        </p:nvSpPr>
        <p:spPr>
          <a:xfrm>
            <a:off x="1683171" y="1169773"/>
            <a:ext cx="8825658" cy="2870161"/>
          </a:xfrm>
        </p:spPr>
        <p:txBody>
          <a:bodyPr vert="horz" lIns="91440" tIns="45720" rIns="91440" bIns="45720" rtlCol="0" anchor="b">
            <a:normAutofit/>
          </a:bodyPr>
          <a:lstStyle/>
          <a:p>
            <a:pPr algn="ctr"/>
            <a:r>
              <a:rPr lang="en-US" sz="5400">
                <a:solidFill>
                  <a:schemeClr val="tx1"/>
                </a:solidFill>
              </a:rPr>
              <a:t>Any Questions?</a:t>
            </a:r>
          </a:p>
        </p:txBody>
      </p:sp>
      <p:cxnSp>
        <p:nvCxnSpPr>
          <p:cNvPr id="23" name="Straight Connector 22">
            <a:extLst>
              <a:ext uri="{FF2B5EF4-FFF2-40B4-BE49-F238E27FC236}">
                <a16:creationId xmlns:a16="http://schemas.microsoft.com/office/drawing/2014/main" id="{E81F53E2-F556-42FA-8D24-113839EE19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58249" y="4166888"/>
            <a:ext cx="675502"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6718926"/>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45480-FAF7-4FBA-8D69-30AE82E41B8D}"/>
              </a:ext>
            </a:extLst>
          </p:cNvPr>
          <p:cNvSpPr>
            <a:spLocks noGrp="1"/>
          </p:cNvSpPr>
          <p:nvPr>
            <p:ph type="title"/>
          </p:nvPr>
        </p:nvSpPr>
        <p:spPr/>
        <p:txBody>
          <a:bodyPr/>
          <a:lstStyle/>
          <a:p>
            <a:r>
              <a:rPr lang="en-GB" dirty="0"/>
              <a:t>Bibliography </a:t>
            </a:r>
          </a:p>
        </p:txBody>
      </p:sp>
      <p:sp>
        <p:nvSpPr>
          <p:cNvPr id="3" name="Content Placeholder 2">
            <a:extLst>
              <a:ext uri="{FF2B5EF4-FFF2-40B4-BE49-F238E27FC236}">
                <a16:creationId xmlns:a16="http://schemas.microsoft.com/office/drawing/2014/main" id="{038FFBE7-A94F-436C-B655-0DA5A7CC1BFF}"/>
              </a:ext>
            </a:extLst>
          </p:cNvPr>
          <p:cNvSpPr>
            <a:spLocks noGrp="1"/>
          </p:cNvSpPr>
          <p:nvPr>
            <p:ph idx="1"/>
          </p:nvPr>
        </p:nvSpPr>
        <p:spPr>
          <a:xfrm>
            <a:off x="1014154" y="1676399"/>
            <a:ext cx="10640290" cy="4874029"/>
          </a:xfrm>
        </p:spPr>
        <p:txBody>
          <a:bodyPr>
            <a:normAutofit fontScale="47500" lnSpcReduction="20000"/>
          </a:bodyPr>
          <a:lstStyle/>
          <a:p>
            <a:r>
              <a:rPr lang="en-GB" sz="1500" dirty="0"/>
              <a:t>1. Is online education as effective as traditional on-campus schooling? [Internet]. Utep.edu. 2021 [cited 18 January 2021]. Available from: </a:t>
            </a:r>
            <a:r>
              <a:rPr lang="en-GB" sz="1500" dirty="0">
                <a:hlinkClick r:id="rId3"/>
              </a:rPr>
              <a:t>https://www.utep.edu/extendeduniversity/utepconnect/blog/november-2018/is-online-education-as-effective-as-traditional-on-campus-schooling.html</a:t>
            </a:r>
            <a:endParaRPr lang="en-GB" sz="1500" dirty="0"/>
          </a:p>
          <a:p>
            <a:r>
              <a:rPr lang="en-GB" sz="1500" dirty="0"/>
              <a:t>2. The Theory and Practice of Online Learning [Internet]. Google Books. 2021 [cited 18 January 2021]. Available from: </a:t>
            </a:r>
            <a:r>
              <a:rPr lang="en-GB" sz="1500" dirty="0">
                <a:hlinkClick r:id="rId4"/>
              </a:rPr>
              <a:t>https://books.google.co.uk/books?hl=en&amp;lr=&amp;id=RifNwzU3HR4C&amp;oi=fnd&amp;pg=PA15&amp;dq=is+online+learning+good&amp;ots=Sh6iOkIUoy&amp;sig=wf4p607rlsVx28ii7DKImUkrBRc&amp;redir_esc=y#v=onepage&amp;q=is%20online%20learning%20good&amp;f=false</a:t>
            </a:r>
            <a:endParaRPr lang="en-GB" sz="1500" dirty="0"/>
          </a:p>
          <a:p>
            <a:r>
              <a:rPr lang="en-GB" sz="1500" dirty="0"/>
              <a:t>3. What are the Disadvantages of Online/Virtual Learning and Teaching? [Internet]. ResearchGate. 2021 [cited 18 January 2021]. Available from: </a:t>
            </a:r>
            <a:r>
              <a:rPr lang="en-GB" sz="1500" dirty="0">
                <a:hlinkClick r:id="rId5"/>
              </a:rPr>
              <a:t>https://www.researchgate.net/post/What_are_the_Disadvantages_of_Online_Virtual_Learning_and_Teaching</a:t>
            </a:r>
            <a:endParaRPr lang="en-GB" sz="1500" dirty="0"/>
          </a:p>
          <a:p>
            <a:r>
              <a:rPr lang="en-GB" sz="1500" dirty="0"/>
              <a:t>4. Strategies and Tips for Successful Online Teaching [Internet]. SAGE Publications Inc. 2021 [cited 18 January 2021]. Available from: </a:t>
            </a:r>
            <a:r>
              <a:rPr lang="en-GB" sz="1500" dirty="0">
                <a:hlinkClick r:id="rId6"/>
              </a:rPr>
              <a:t>https://us.sagepub.com/en-us/nam/strategies-and-tips-for-successful-online-teaching</a:t>
            </a:r>
            <a:endParaRPr lang="en-GB" sz="1500" dirty="0"/>
          </a:p>
          <a:p>
            <a:r>
              <a:rPr lang="en-GB" sz="1500" dirty="0"/>
              <a:t>5. [Internet]. E-mentor.edu.pl. 2021 [cited 18 January 2021]. Available from: </a:t>
            </a:r>
            <a:r>
              <a:rPr lang="en-GB" sz="1500" dirty="0">
                <a:hlinkClick r:id="rId7"/>
              </a:rPr>
              <a:t>http://www.e-mentor.edu.pl/_xml/wydania/4/41.pdf</a:t>
            </a:r>
            <a:endParaRPr lang="en-GB" sz="1500" dirty="0"/>
          </a:p>
          <a:p>
            <a:r>
              <a:rPr lang="en-GB" sz="1500" dirty="0"/>
              <a:t>6.[Internet]. </a:t>
            </a:r>
            <a:r>
              <a:rPr lang="en-GB" sz="1500" dirty="0" err="1"/>
              <a:t>Digitalcommons.brockport.edu</a:t>
            </a:r>
            <a:r>
              <a:rPr lang="en-GB" sz="1500" dirty="0"/>
              <a:t>. 2021 [cited 18 January 2021]. Available from: https://</a:t>
            </a:r>
            <a:r>
              <a:rPr lang="en-GB" sz="1500" dirty="0" err="1"/>
              <a:t>digitalcommons.brockport.edu</a:t>
            </a:r>
            <a:r>
              <a:rPr lang="en-GB" sz="1500" dirty="0"/>
              <a:t>/</a:t>
            </a:r>
            <a:r>
              <a:rPr lang="en-GB" sz="1500" dirty="0" err="1"/>
              <a:t>cgi</a:t>
            </a:r>
            <a:r>
              <a:rPr lang="en-GB" sz="1500" dirty="0"/>
              <a:t>/</a:t>
            </a:r>
            <a:r>
              <a:rPr lang="en-GB" sz="1500" dirty="0" err="1"/>
              <a:t>viewcontent.cgi?article</a:t>
            </a:r>
            <a:r>
              <a:rPr lang="en-GB" sz="1500" dirty="0"/>
              <a:t>=1196&amp;context=</a:t>
            </a:r>
            <a:r>
              <a:rPr lang="en-GB" sz="1500" dirty="0" err="1"/>
              <a:t>ehd_theses</a:t>
            </a:r>
            <a:endParaRPr lang="en-GB" sz="1500" dirty="0"/>
          </a:p>
          <a:p>
            <a:r>
              <a:rPr lang="en-GB" sz="1500" dirty="0"/>
              <a:t>7. The Visual Basic </a:t>
            </a:r>
            <a:r>
              <a:rPr lang="en-GB" sz="1500" dirty="0" err="1"/>
              <a:t>.Net</a:t>
            </a:r>
            <a:r>
              <a:rPr lang="en-GB" sz="1500" dirty="0"/>
              <a:t> Programming Language [Internet]. Google Books. 2021 [cited 18 January 2021]. Available from: </a:t>
            </a:r>
            <a:r>
              <a:rPr lang="en-GB" sz="1500" dirty="0">
                <a:hlinkClick r:id="rId8"/>
              </a:rPr>
              <a:t>https://books.google.co.uk/books?hl=en&amp;lr=&amp;id=ejzRTF2TL6UC&amp;oi=fnd&amp;pg=PR17&amp;dq=visual+basic+programming+language&amp;ots=ThVWClMK_c&amp;sig=Xd_OWvxoRqAgQ3m2m0HlfQgnetA&amp;redir_esc=y#v=onepage&amp;q=visual%20basic%20programming%20language&amp;f=false</a:t>
            </a:r>
            <a:endParaRPr lang="en-GB" sz="1500" dirty="0"/>
          </a:p>
          <a:p>
            <a:r>
              <a:rPr lang="en-GB" sz="1500" dirty="0"/>
              <a:t>8. 4 Programming Languages for Beginners | Concordia University, St. Paul Online [Internet]. Concordia University, St. Paul Online. 2021 [cited 18 January 2021]. Available from: </a:t>
            </a:r>
            <a:r>
              <a:rPr lang="en-GB" sz="1500" dirty="0">
                <a:hlinkClick r:id="rId9"/>
              </a:rPr>
              <a:t>https://online.csp.edu/blog/technology/programming-languages-for-beginners/</a:t>
            </a:r>
            <a:endParaRPr lang="en-GB" sz="1500" dirty="0"/>
          </a:p>
          <a:p>
            <a:r>
              <a:rPr lang="en-GB" sz="1500" dirty="0"/>
              <a:t>9. Python Tutorial: Learn Python For Free | </a:t>
            </a:r>
            <a:r>
              <a:rPr lang="en-GB" sz="1500" dirty="0" err="1"/>
              <a:t>Codecademy</a:t>
            </a:r>
            <a:r>
              <a:rPr lang="en-GB" sz="1500" dirty="0"/>
              <a:t> [Internet]. </a:t>
            </a:r>
            <a:r>
              <a:rPr lang="en-GB" sz="1500" dirty="0" err="1"/>
              <a:t>Codecademy</a:t>
            </a:r>
            <a:r>
              <a:rPr lang="en-GB" sz="1500" dirty="0"/>
              <a:t>. 2021 [cited 18 January 2021]. Available from: </a:t>
            </a:r>
            <a:r>
              <a:rPr lang="en-GB" sz="1500" dirty="0">
                <a:hlinkClick r:id="rId10"/>
              </a:rPr>
              <a:t>https://www.codecademy.com/learn/learn-python</a:t>
            </a:r>
            <a:endParaRPr lang="en-GB" sz="1500" dirty="0"/>
          </a:p>
          <a:p>
            <a:r>
              <a:rPr lang="en-GB" sz="1500" dirty="0"/>
              <a:t>10. Don’t Choose Python as Your First Programming Language [Internet]. Medium. 2021 [cited 18 January 2021]. Available from: </a:t>
            </a:r>
            <a:r>
              <a:rPr lang="en-GB" sz="1500" dirty="0">
                <a:hlinkClick r:id="rId11"/>
              </a:rPr>
              <a:t>https://medium.com/swlh/dont-choose-python-as-your-first-programming-language-bdb7a1e03946</a:t>
            </a:r>
            <a:endParaRPr lang="en-GB" sz="1500" dirty="0"/>
          </a:p>
          <a:p>
            <a:pPr fontAlgn="base"/>
            <a:r>
              <a:rPr lang="en-GB" sz="1500" dirty="0"/>
              <a:t>11. Why You Shouldn't Learn to Code With </a:t>
            </a:r>
            <a:r>
              <a:rPr lang="en-GB" sz="1500" dirty="0" err="1"/>
              <a:t>Codecademy</a:t>
            </a:r>
            <a:r>
              <a:rPr lang="en-GB" sz="1500" dirty="0"/>
              <a:t> [Internet]. MUO. 2021 [cited 23 April 2021]. Available from: </a:t>
            </a:r>
            <a:r>
              <a:rPr lang="en-GB" sz="1500" dirty="0">
                <a:hlinkClick r:id="rId12"/>
              </a:rPr>
              <a:t>https://www.makeuseof.com/tag/4-reasons-shouldnt-learn-code-codeacademy/#:~:text=Simply%20put%2C%20you%20need%20to,them%20to%20real%2Dlife%20problems</a:t>
            </a:r>
            <a:r>
              <a:rPr lang="en-GB" sz="1500" dirty="0"/>
              <a:t>. </a:t>
            </a:r>
          </a:p>
          <a:p>
            <a:pPr fontAlgn="base"/>
            <a:r>
              <a:rPr lang="en-GB" sz="1500" dirty="0"/>
              <a:t>12. Why </a:t>
            </a:r>
            <a:r>
              <a:rPr lang="en-GB" sz="1500" dirty="0" err="1"/>
              <a:t>Codecademy</a:t>
            </a:r>
            <a:r>
              <a:rPr lang="en-GB" sz="1500" dirty="0"/>
              <a:t> and similar websites SUCK [Internet]. Linus Tech Tips. 2021 [cited 23 April 2021]. Available from: </a:t>
            </a:r>
            <a:r>
              <a:rPr lang="en-GB" sz="1500" dirty="0">
                <a:hlinkClick r:id="rId13"/>
              </a:rPr>
              <a:t>https://linustechtips.com/topic/543658-why-codecademy-and-similar-websites-suck/</a:t>
            </a:r>
            <a:r>
              <a:rPr lang="en-GB" sz="1500" dirty="0"/>
              <a:t> </a:t>
            </a:r>
          </a:p>
          <a:p>
            <a:r>
              <a:rPr lang="en-GB" sz="1500" dirty="0"/>
              <a:t>13. Hierarchical Reinforcement Learning [Internet]. Link Springer. 2021 [cited 23 April 2021]. Available from: </a:t>
            </a:r>
            <a:r>
              <a:rPr lang="en-GB" sz="1500" dirty="0">
                <a:hlinkClick r:id="rId14"/>
              </a:rPr>
              <a:t>https://link.springer.com/referenceworkentry/10.1007%2F978-0-387-30164-8_363</a:t>
            </a:r>
            <a:r>
              <a:rPr lang="en-GB" sz="1500" dirty="0"/>
              <a:t> </a:t>
            </a:r>
          </a:p>
          <a:p>
            <a:r>
              <a:rPr lang="en-GB" sz="1500" dirty="0"/>
              <a:t>14.Year of Code and £500,000 fund to inspire future tech experts launched [Internet]. GOV.UK. 2021 [cited 23 April 2021]. Available from: </a:t>
            </a:r>
            <a:r>
              <a:rPr lang="en-GB" sz="1500" dirty="0">
                <a:hlinkClick r:id="rId15"/>
              </a:rPr>
              <a:t>https://www.gov.uk/government/news/year-of-code-and-500000-fund-to-inspire-future-tech-experts-launched</a:t>
            </a:r>
            <a:r>
              <a:rPr lang="en-GB" sz="1500" dirty="0"/>
              <a:t> </a:t>
            </a:r>
          </a:p>
          <a:p>
            <a:r>
              <a:rPr lang="en-GB" sz="1500" dirty="0"/>
              <a:t>15. Get support from your local computing hub [Internet]. GOV.UK. 2021 [cited 23 April 2021]. Available from: </a:t>
            </a:r>
            <a:r>
              <a:rPr lang="en-GB" sz="1500" dirty="0">
                <a:hlinkClick r:id="rId16"/>
              </a:rPr>
              <a:t>https://www.gov.uk/guidance/get-support-from-your-local-computing-hub</a:t>
            </a:r>
            <a:r>
              <a:rPr lang="en-GB" sz="1300" dirty="0"/>
              <a:t> </a:t>
            </a:r>
            <a:endParaRPr lang="en-GB" sz="1100" dirty="0"/>
          </a:p>
          <a:p>
            <a:pPr fontAlgn="base"/>
            <a:r>
              <a:rPr lang="en-GB" sz="1500" dirty="0"/>
              <a:t>16. What makes a good user interface? [Internet]. Uw714doc.sco.com. 2021 [cited 23 April 2021]. Available from: </a:t>
            </a:r>
            <a:r>
              <a:rPr lang="en-GB" sz="1500" dirty="0">
                <a:hlinkClick r:id="rId17"/>
              </a:rPr>
              <a:t>http://uw714doc.sco.com/en/SDK_vtcl/vtclgN.style_goodui.html#:~:text=A%20clear%20interface%20helps%20prevent,and%20consistent%20with%20one%20another</a:t>
            </a:r>
            <a:r>
              <a:rPr lang="en-GB" sz="1500" dirty="0"/>
              <a:t>. </a:t>
            </a:r>
          </a:p>
          <a:p>
            <a:pPr fontAlgn="base"/>
            <a:r>
              <a:rPr lang="en-GB" sz="1500" dirty="0"/>
              <a:t>17. Mixed methods study [Internet]. GOV.UK. 2021 [cited 23 April 2021]. Available from: </a:t>
            </a:r>
            <a:r>
              <a:rPr lang="en-GB" sz="1500" dirty="0">
                <a:hlinkClick r:id="rId18"/>
              </a:rPr>
              <a:t>https://www.gov.uk/guidance/mixed-methods-study#:~:text=Benefits%20include%3A,results%20than%20each%20individual%20method</a:t>
            </a:r>
            <a:r>
              <a:rPr lang="en-GB" sz="1500" dirty="0"/>
              <a:t> </a:t>
            </a:r>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7715629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368</TotalTime>
  <Words>4471</Words>
  <Application>Microsoft Macintosh PowerPoint</Application>
  <PresentationFormat>Widescreen</PresentationFormat>
  <Paragraphs>230</Paragraphs>
  <Slides>21</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Century Gothic</vt:lpstr>
      <vt:lpstr>Wingdings 3</vt:lpstr>
      <vt:lpstr>Ion Boardroom</vt:lpstr>
      <vt:lpstr>The Development of an Online Computer Science Learning Application</vt:lpstr>
      <vt:lpstr>Aims &amp; Objectives</vt:lpstr>
      <vt:lpstr>Literature Review</vt:lpstr>
      <vt:lpstr>Is Online Learning Effective?</vt:lpstr>
      <vt:lpstr>What Methods of Online Learning to use?</vt:lpstr>
      <vt:lpstr>Risk of Online Learning</vt:lpstr>
      <vt:lpstr>What coding Language to teach?</vt:lpstr>
      <vt:lpstr>Current Tools and Technologies</vt:lpstr>
      <vt:lpstr>Government Initiatives</vt:lpstr>
      <vt:lpstr>Application Usability </vt:lpstr>
      <vt:lpstr>Literature Review Conclusion </vt:lpstr>
      <vt:lpstr>Primary Research</vt:lpstr>
      <vt:lpstr>Primary Research Continued…</vt:lpstr>
      <vt:lpstr>Results of the Project-Application</vt:lpstr>
      <vt:lpstr>Results of the Project-Application Continued…</vt:lpstr>
      <vt:lpstr>Results of Objectives</vt:lpstr>
      <vt:lpstr>Result of Aim</vt:lpstr>
      <vt:lpstr>Conclusion</vt:lpstr>
      <vt:lpstr>Future Improvements</vt:lpstr>
      <vt:lpstr>Any Questions?</vt:lpstr>
      <vt:lpstr>Bibliography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Investigation into the current educational schemes available for online learning</dc:title>
  <dc:creator>Edward Smith</dc:creator>
  <cp:lastModifiedBy>270696 (Ed Smith)</cp:lastModifiedBy>
  <cp:revision>35</cp:revision>
  <dcterms:created xsi:type="dcterms:W3CDTF">2021-01-19T02:33:21Z</dcterms:created>
  <dcterms:modified xsi:type="dcterms:W3CDTF">2021-04-27T07:24:25Z</dcterms:modified>
</cp:coreProperties>
</file>