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594" r:id="rId8"/>
    <p:sldId id="263" r:id="rId9"/>
    <p:sldId id="262" r:id="rId10"/>
    <p:sldId id="264" r:id="rId11"/>
    <p:sldId id="266" r:id="rId12"/>
    <p:sldId id="267" r:id="rId13"/>
    <p:sldId id="268" r:id="rId14"/>
    <p:sldId id="596" r:id="rId15"/>
    <p:sldId id="59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9F26FD0-A637-4720-B2FA-369CBE98FC25}" v="1146" dt="2026-08-10T13:19:53.3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002" autoAdjust="0"/>
    <p:restoredTop sz="88548" autoAdjust="0"/>
  </p:normalViewPr>
  <p:slideViewPr>
    <p:cSldViewPr snapToGrid="0">
      <p:cViewPr varScale="1">
        <p:scale>
          <a:sx n="98" d="100"/>
          <a:sy n="98" d="100"/>
        </p:scale>
        <p:origin x="112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Adrian Brown (2427443)" userId="b9fc4671-d03f-4ae2-9b24-02cb66f899f2" providerId="ADAL" clId="{4538BF78-2EA6-4DE2-8CDE-0AEA3F2F614D}"/>
    <pc:docChg chg="undo redo custSel modSld">
      <pc:chgData name="David Adrian Brown (2427443)" userId="b9fc4671-d03f-4ae2-9b24-02cb66f899f2" providerId="ADAL" clId="{4538BF78-2EA6-4DE2-8CDE-0AEA3F2F614D}" dt="2026-08-10T13:20:46.325" v="8246" actId="115"/>
      <pc:docMkLst>
        <pc:docMk/>
      </pc:docMkLst>
      <pc:sldChg chg="addSp modSp mod setBg">
        <pc:chgData name="David Adrian Brown (2427443)" userId="b9fc4671-d03f-4ae2-9b24-02cb66f899f2" providerId="ADAL" clId="{4538BF78-2EA6-4DE2-8CDE-0AEA3F2F614D}" dt="2026-08-10T13:17:36.244" v="8224" actId="20577"/>
        <pc:sldMkLst>
          <pc:docMk/>
          <pc:sldMk cId="400908735" sldId="256"/>
        </pc:sldMkLst>
        <pc:spChg chg="mod">
          <ac:chgData name="David Adrian Brown (2427443)" userId="b9fc4671-d03f-4ae2-9b24-02cb66f899f2" providerId="ADAL" clId="{4538BF78-2EA6-4DE2-8CDE-0AEA3F2F614D}" dt="2026-08-10T13:17:10.667" v="8187" actId="26606"/>
          <ac:spMkLst>
            <pc:docMk/>
            <pc:sldMk cId="400908735" sldId="256"/>
            <ac:spMk id="2" creationId="{602508E7-EE09-3285-416C-4FC3E6676B94}"/>
          </ac:spMkLst>
        </pc:spChg>
        <pc:spChg chg="mod">
          <ac:chgData name="David Adrian Brown (2427443)" userId="b9fc4671-d03f-4ae2-9b24-02cb66f899f2" providerId="ADAL" clId="{4538BF78-2EA6-4DE2-8CDE-0AEA3F2F614D}" dt="2026-08-10T13:17:36.244" v="8224" actId="20577"/>
          <ac:spMkLst>
            <pc:docMk/>
            <pc:sldMk cId="400908735" sldId="256"/>
            <ac:spMk id="3" creationId="{C7983A45-ACFA-A201-DF55-C3FDC03B715B}"/>
          </ac:spMkLst>
        </pc:spChg>
        <pc:spChg chg="mod">
          <ac:chgData name="David Adrian Brown (2427443)" userId="b9fc4671-d03f-4ae2-9b24-02cb66f899f2" providerId="ADAL" clId="{4538BF78-2EA6-4DE2-8CDE-0AEA3F2F614D}" dt="2026-08-10T13:17:10.667" v="8187" actId="26606"/>
          <ac:spMkLst>
            <pc:docMk/>
            <pc:sldMk cId="400908735" sldId="256"/>
            <ac:spMk id="4" creationId="{53777F1C-B44B-A193-8A06-0E783FADF3A6}"/>
          </ac:spMkLst>
        </pc:spChg>
        <pc:spChg chg="add">
          <ac:chgData name="David Adrian Brown (2427443)" userId="b9fc4671-d03f-4ae2-9b24-02cb66f899f2" providerId="ADAL" clId="{4538BF78-2EA6-4DE2-8CDE-0AEA3F2F614D}" dt="2026-08-10T13:17:10.667" v="8187" actId="26606"/>
          <ac:spMkLst>
            <pc:docMk/>
            <pc:sldMk cId="400908735" sldId="256"/>
            <ac:spMk id="9" creationId="{E35A04CF-97D4-4FF7-B359-C546B1F62E54}"/>
          </ac:spMkLst>
        </pc:spChg>
        <pc:spChg chg="add">
          <ac:chgData name="David Adrian Brown (2427443)" userId="b9fc4671-d03f-4ae2-9b24-02cb66f899f2" providerId="ADAL" clId="{4538BF78-2EA6-4DE2-8CDE-0AEA3F2F614D}" dt="2026-08-10T13:17:10.667" v="8187" actId="26606"/>
          <ac:spMkLst>
            <pc:docMk/>
            <pc:sldMk cId="400908735" sldId="256"/>
            <ac:spMk id="11" creationId="{1DE7243B-5109-444B-8FAF-7437C66BC0E9}"/>
          </ac:spMkLst>
        </pc:spChg>
        <pc:spChg chg="add">
          <ac:chgData name="David Adrian Brown (2427443)" userId="b9fc4671-d03f-4ae2-9b24-02cb66f899f2" providerId="ADAL" clId="{4538BF78-2EA6-4DE2-8CDE-0AEA3F2F614D}" dt="2026-08-10T13:17:10.667" v="8187" actId="26606"/>
          <ac:spMkLst>
            <pc:docMk/>
            <pc:sldMk cId="400908735" sldId="256"/>
            <ac:spMk id="13" creationId="{4C5D6221-DA7B-4611-AA26-7D8E349FDE96}"/>
          </ac:spMkLst>
        </pc:spChg>
      </pc:sldChg>
      <pc:sldChg chg="addSp delSp modSp mod setBg">
        <pc:chgData name="David Adrian Brown (2427443)" userId="b9fc4671-d03f-4ae2-9b24-02cb66f899f2" providerId="ADAL" clId="{4538BF78-2EA6-4DE2-8CDE-0AEA3F2F614D}" dt="2026-08-10T13:03:49.354" v="7591" actId="313"/>
        <pc:sldMkLst>
          <pc:docMk/>
          <pc:sldMk cId="383219146" sldId="257"/>
        </pc:sldMkLst>
        <pc:spChg chg="mod ord">
          <ac:chgData name="David Adrian Brown (2427443)" userId="b9fc4671-d03f-4ae2-9b24-02cb66f899f2" providerId="ADAL" clId="{4538BF78-2EA6-4DE2-8CDE-0AEA3F2F614D}" dt="2026-08-10T13:03:49.354" v="7591" actId="313"/>
          <ac:spMkLst>
            <pc:docMk/>
            <pc:sldMk cId="383219146" sldId="257"/>
            <ac:spMk id="2" creationId="{B2EA1C7D-490A-FCDC-5862-E6085BB38967}"/>
          </ac:spMkLst>
        </pc:spChg>
        <pc:spChg chg="del">
          <ac:chgData name="David Adrian Brown (2427443)" userId="b9fc4671-d03f-4ae2-9b24-02cb66f899f2" providerId="ADAL" clId="{4538BF78-2EA6-4DE2-8CDE-0AEA3F2F614D}" dt="2026-08-10T13:01:33.521" v="7585"/>
          <ac:spMkLst>
            <pc:docMk/>
            <pc:sldMk cId="383219146" sldId="257"/>
            <ac:spMk id="3" creationId="{35B39730-A320-D7B7-CFA7-FEBDED203380}"/>
          </ac:spMkLst>
        </pc:spChg>
        <pc:spChg chg="mod">
          <ac:chgData name="David Adrian Brown (2427443)" userId="b9fc4671-d03f-4ae2-9b24-02cb66f899f2" providerId="ADAL" clId="{4538BF78-2EA6-4DE2-8CDE-0AEA3F2F614D}" dt="2026-08-10T13:03:27.714" v="7589" actId="20577"/>
          <ac:spMkLst>
            <pc:docMk/>
            <pc:sldMk cId="383219146" sldId="257"/>
            <ac:spMk id="4" creationId="{34A4051A-3539-8A3B-0EEC-8B49820AF427}"/>
          </ac:spMkLst>
        </pc:spChg>
        <pc:spChg chg="add">
          <ac:chgData name="David Adrian Brown (2427443)" userId="b9fc4671-d03f-4ae2-9b24-02cb66f899f2" providerId="ADAL" clId="{4538BF78-2EA6-4DE2-8CDE-0AEA3F2F614D}" dt="2026-08-10T13:01:40.054" v="7586" actId="26606"/>
          <ac:spMkLst>
            <pc:docMk/>
            <pc:sldMk cId="383219146" sldId="257"/>
            <ac:spMk id="10" creationId="{657F69E0-C4B0-4BEC-A689-4F8D877F05D4}"/>
          </ac:spMkLst>
        </pc:spChg>
        <pc:spChg chg="add">
          <ac:chgData name="David Adrian Brown (2427443)" userId="b9fc4671-d03f-4ae2-9b24-02cb66f899f2" providerId="ADAL" clId="{4538BF78-2EA6-4DE2-8CDE-0AEA3F2F614D}" dt="2026-08-10T13:01:40.054" v="7586" actId="26606"/>
          <ac:spMkLst>
            <pc:docMk/>
            <pc:sldMk cId="383219146" sldId="257"/>
            <ac:spMk id="12" creationId="{9F6380B4-6A1C-481E-8408-B4E6C75B9B81}"/>
          </ac:spMkLst>
        </pc:spChg>
        <pc:picChg chg="add mod">
          <ac:chgData name="David Adrian Brown (2427443)" userId="b9fc4671-d03f-4ae2-9b24-02cb66f899f2" providerId="ADAL" clId="{4538BF78-2EA6-4DE2-8CDE-0AEA3F2F614D}" dt="2026-08-10T13:01:40.054" v="7586" actId="26606"/>
          <ac:picMkLst>
            <pc:docMk/>
            <pc:sldMk cId="383219146" sldId="257"/>
            <ac:picMk id="5" creationId="{A8E7FFF2-1960-1608-A91F-84291D9D2970}"/>
          </ac:picMkLst>
        </pc:picChg>
      </pc:sldChg>
      <pc:sldChg chg="modSp mod">
        <pc:chgData name="David Adrian Brown (2427443)" userId="b9fc4671-d03f-4ae2-9b24-02cb66f899f2" providerId="ADAL" clId="{4538BF78-2EA6-4DE2-8CDE-0AEA3F2F614D}" dt="2026-08-10T12:56:51.606" v="7517" actId="20577"/>
        <pc:sldMkLst>
          <pc:docMk/>
          <pc:sldMk cId="1051806097" sldId="258"/>
        </pc:sldMkLst>
        <pc:spChg chg="mod">
          <ac:chgData name="David Adrian Brown (2427443)" userId="b9fc4671-d03f-4ae2-9b24-02cb66f899f2" providerId="ADAL" clId="{4538BF78-2EA6-4DE2-8CDE-0AEA3F2F614D}" dt="2026-08-10T12:56:51.606" v="7517" actId="20577"/>
          <ac:spMkLst>
            <pc:docMk/>
            <pc:sldMk cId="1051806097" sldId="258"/>
            <ac:spMk id="3" creationId="{8C8635FF-B9DD-CA2B-F18A-8979D68BF37E}"/>
          </ac:spMkLst>
        </pc:spChg>
      </pc:sldChg>
      <pc:sldChg chg="addSp modSp mod setBg">
        <pc:chgData name="David Adrian Brown (2427443)" userId="b9fc4671-d03f-4ae2-9b24-02cb66f899f2" providerId="ADAL" clId="{4538BF78-2EA6-4DE2-8CDE-0AEA3F2F614D}" dt="2026-08-10T13:04:22.005" v="7592" actId="26606"/>
        <pc:sldMkLst>
          <pc:docMk/>
          <pc:sldMk cId="355182791" sldId="259"/>
        </pc:sldMkLst>
        <pc:spChg chg="mod ord">
          <ac:chgData name="David Adrian Brown (2427443)" userId="b9fc4671-d03f-4ae2-9b24-02cb66f899f2" providerId="ADAL" clId="{4538BF78-2EA6-4DE2-8CDE-0AEA3F2F614D}" dt="2026-08-10T13:04:22.005" v="7592" actId="26606"/>
          <ac:spMkLst>
            <pc:docMk/>
            <pc:sldMk cId="355182791" sldId="259"/>
            <ac:spMk id="3" creationId="{0EBD14DB-EC94-B394-2340-BDCEC7C1CCFB}"/>
          </ac:spMkLst>
        </pc:spChg>
        <pc:spChg chg="mod">
          <ac:chgData name="David Adrian Brown (2427443)" userId="b9fc4671-d03f-4ae2-9b24-02cb66f899f2" providerId="ADAL" clId="{4538BF78-2EA6-4DE2-8CDE-0AEA3F2F614D}" dt="2026-08-10T13:04:22.005" v="7592" actId="26606"/>
          <ac:spMkLst>
            <pc:docMk/>
            <pc:sldMk cId="355182791" sldId="259"/>
            <ac:spMk id="4" creationId="{37957E82-7305-647C-4919-676C7AE35DAB}"/>
          </ac:spMkLst>
        </pc:spChg>
        <pc:spChg chg="add">
          <ac:chgData name="David Adrian Brown (2427443)" userId="b9fc4671-d03f-4ae2-9b24-02cb66f899f2" providerId="ADAL" clId="{4538BF78-2EA6-4DE2-8CDE-0AEA3F2F614D}" dt="2026-08-10T13:04:22.005" v="7592" actId="26606"/>
          <ac:spMkLst>
            <pc:docMk/>
            <pc:sldMk cId="355182791" sldId="259"/>
            <ac:spMk id="9" creationId="{A7AE9375-4664-4DB2-922D-2782A6E439AC}"/>
          </ac:spMkLst>
        </pc:spChg>
        <pc:spChg chg="add">
          <ac:chgData name="David Adrian Brown (2427443)" userId="b9fc4671-d03f-4ae2-9b24-02cb66f899f2" providerId="ADAL" clId="{4538BF78-2EA6-4DE2-8CDE-0AEA3F2F614D}" dt="2026-08-10T13:04:22.005" v="7592" actId="26606"/>
          <ac:spMkLst>
            <pc:docMk/>
            <pc:sldMk cId="355182791" sldId="259"/>
            <ac:spMk id="13" creationId="{9DD005C1-8C51-42D6-9BEE-B9B83849743D}"/>
          </ac:spMkLst>
        </pc:spChg>
        <pc:cxnChg chg="add">
          <ac:chgData name="David Adrian Brown (2427443)" userId="b9fc4671-d03f-4ae2-9b24-02cb66f899f2" providerId="ADAL" clId="{4538BF78-2EA6-4DE2-8CDE-0AEA3F2F614D}" dt="2026-08-10T13:04:22.005" v="7592" actId="26606"/>
          <ac:cxnSpMkLst>
            <pc:docMk/>
            <pc:sldMk cId="355182791" sldId="259"/>
            <ac:cxnSpMk id="11" creationId="{EE504C98-6397-41C1-A8D8-2D9C4ED307E0}"/>
          </ac:cxnSpMkLst>
        </pc:cxnChg>
      </pc:sldChg>
      <pc:sldChg chg="addSp delSp modSp mod setBg">
        <pc:chgData name="David Adrian Brown (2427443)" userId="b9fc4671-d03f-4ae2-9b24-02cb66f899f2" providerId="ADAL" clId="{4538BF78-2EA6-4DE2-8CDE-0AEA3F2F614D}" dt="2026-08-10T13:05:24.573" v="7596" actId="26606"/>
        <pc:sldMkLst>
          <pc:docMk/>
          <pc:sldMk cId="1434853904" sldId="260"/>
        </pc:sldMkLst>
        <pc:spChg chg="mod ord">
          <ac:chgData name="David Adrian Brown (2427443)" userId="b9fc4671-d03f-4ae2-9b24-02cb66f899f2" providerId="ADAL" clId="{4538BF78-2EA6-4DE2-8CDE-0AEA3F2F614D}" dt="2026-08-10T13:05:24.573" v="7596" actId="26606"/>
          <ac:spMkLst>
            <pc:docMk/>
            <pc:sldMk cId="1434853904" sldId="260"/>
            <ac:spMk id="3" creationId="{995E1903-7C68-2C6F-2D1E-D8A37D30E636}"/>
          </ac:spMkLst>
        </pc:spChg>
        <pc:spChg chg="mod">
          <ac:chgData name="David Adrian Brown (2427443)" userId="b9fc4671-d03f-4ae2-9b24-02cb66f899f2" providerId="ADAL" clId="{4538BF78-2EA6-4DE2-8CDE-0AEA3F2F614D}" dt="2026-08-10T13:05:24.573" v="7596" actId="26606"/>
          <ac:spMkLst>
            <pc:docMk/>
            <pc:sldMk cId="1434853904" sldId="260"/>
            <ac:spMk id="4" creationId="{0A16EA78-2872-4151-ACDE-85DE92917660}"/>
          </ac:spMkLst>
        </pc:spChg>
        <pc:spChg chg="add del">
          <ac:chgData name="David Adrian Brown (2427443)" userId="b9fc4671-d03f-4ae2-9b24-02cb66f899f2" providerId="ADAL" clId="{4538BF78-2EA6-4DE2-8CDE-0AEA3F2F614D}" dt="2026-08-10T13:05:24.573" v="7596" actId="26606"/>
          <ac:spMkLst>
            <pc:docMk/>
            <pc:sldMk cId="1434853904" sldId="260"/>
            <ac:spMk id="9" creationId="{A7AE9375-4664-4DB2-922D-2782A6E439AC}"/>
          </ac:spMkLst>
        </pc:spChg>
        <pc:spChg chg="add del">
          <ac:chgData name="David Adrian Brown (2427443)" userId="b9fc4671-d03f-4ae2-9b24-02cb66f899f2" providerId="ADAL" clId="{4538BF78-2EA6-4DE2-8CDE-0AEA3F2F614D}" dt="2026-08-10T13:05:24.573" v="7596" actId="26606"/>
          <ac:spMkLst>
            <pc:docMk/>
            <pc:sldMk cId="1434853904" sldId="260"/>
            <ac:spMk id="13" creationId="{9DD005C1-8C51-42D6-9BEE-B9B83849743D}"/>
          </ac:spMkLst>
        </pc:spChg>
        <pc:spChg chg="add">
          <ac:chgData name="David Adrian Brown (2427443)" userId="b9fc4671-d03f-4ae2-9b24-02cb66f899f2" providerId="ADAL" clId="{4538BF78-2EA6-4DE2-8CDE-0AEA3F2F614D}" dt="2026-08-10T13:05:24.573" v="7596" actId="26606"/>
          <ac:spMkLst>
            <pc:docMk/>
            <pc:sldMk cId="1434853904" sldId="260"/>
            <ac:spMk id="18" creationId="{362810D9-2C5A-477D-949C-C191895477F3}"/>
          </ac:spMkLst>
        </pc:spChg>
        <pc:spChg chg="add">
          <ac:chgData name="David Adrian Brown (2427443)" userId="b9fc4671-d03f-4ae2-9b24-02cb66f899f2" providerId="ADAL" clId="{4538BF78-2EA6-4DE2-8CDE-0AEA3F2F614D}" dt="2026-08-10T13:05:24.573" v="7596" actId="26606"/>
          <ac:spMkLst>
            <pc:docMk/>
            <pc:sldMk cId="1434853904" sldId="260"/>
            <ac:spMk id="20" creationId="{081E4A58-353D-44AE-B2FC-2A74E2E400F7}"/>
          </ac:spMkLst>
        </pc:spChg>
        <pc:picChg chg="add mod ord">
          <ac:chgData name="David Adrian Brown (2427443)" userId="b9fc4671-d03f-4ae2-9b24-02cb66f899f2" providerId="ADAL" clId="{4538BF78-2EA6-4DE2-8CDE-0AEA3F2F614D}" dt="2026-08-10T13:05:24.573" v="7596" actId="26606"/>
          <ac:picMkLst>
            <pc:docMk/>
            <pc:sldMk cId="1434853904" sldId="260"/>
            <ac:picMk id="2" creationId="{EACCB950-6115-A631-622B-DCFD462D791C}"/>
          </ac:picMkLst>
        </pc:picChg>
        <pc:cxnChg chg="add del">
          <ac:chgData name="David Adrian Brown (2427443)" userId="b9fc4671-d03f-4ae2-9b24-02cb66f899f2" providerId="ADAL" clId="{4538BF78-2EA6-4DE2-8CDE-0AEA3F2F614D}" dt="2026-08-10T13:05:24.573" v="7596" actId="26606"/>
          <ac:cxnSpMkLst>
            <pc:docMk/>
            <pc:sldMk cId="1434853904" sldId="260"/>
            <ac:cxnSpMk id="11" creationId="{EE504C98-6397-41C1-A8D8-2D9C4ED307E0}"/>
          </ac:cxnSpMkLst>
        </pc:cxnChg>
      </pc:sldChg>
      <pc:sldChg chg="addSp modSp mod setBg">
        <pc:chgData name="David Adrian Brown (2427443)" userId="b9fc4671-d03f-4ae2-9b24-02cb66f899f2" providerId="ADAL" clId="{4538BF78-2EA6-4DE2-8CDE-0AEA3F2F614D}" dt="2026-08-10T13:06:36.481" v="7599" actId="26606"/>
        <pc:sldMkLst>
          <pc:docMk/>
          <pc:sldMk cId="416694051" sldId="261"/>
        </pc:sldMkLst>
        <pc:spChg chg="mod ord">
          <ac:chgData name="David Adrian Brown (2427443)" userId="b9fc4671-d03f-4ae2-9b24-02cb66f899f2" providerId="ADAL" clId="{4538BF78-2EA6-4DE2-8CDE-0AEA3F2F614D}" dt="2026-08-10T13:06:36.481" v="7599" actId="26606"/>
          <ac:spMkLst>
            <pc:docMk/>
            <pc:sldMk cId="416694051" sldId="261"/>
            <ac:spMk id="3" creationId="{A156C52F-D988-84DD-FE73-C0508DC81AED}"/>
          </ac:spMkLst>
        </pc:spChg>
        <pc:spChg chg="mod ord">
          <ac:chgData name="David Adrian Brown (2427443)" userId="b9fc4671-d03f-4ae2-9b24-02cb66f899f2" providerId="ADAL" clId="{4538BF78-2EA6-4DE2-8CDE-0AEA3F2F614D}" dt="2026-08-10T13:06:36.481" v="7599" actId="26606"/>
          <ac:spMkLst>
            <pc:docMk/>
            <pc:sldMk cId="416694051" sldId="261"/>
            <ac:spMk id="4" creationId="{B64F5224-38DF-9A0E-ED62-37C8785B3FBD}"/>
          </ac:spMkLst>
        </pc:spChg>
        <pc:spChg chg="add">
          <ac:chgData name="David Adrian Brown (2427443)" userId="b9fc4671-d03f-4ae2-9b24-02cb66f899f2" providerId="ADAL" clId="{4538BF78-2EA6-4DE2-8CDE-0AEA3F2F614D}" dt="2026-08-10T13:06:36.481" v="7599" actId="26606"/>
          <ac:spMkLst>
            <pc:docMk/>
            <pc:sldMk cId="416694051" sldId="261"/>
            <ac:spMk id="9" creationId="{362810D9-2C5A-477D-949C-C191895477F3}"/>
          </ac:spMkLst>
        </pc:spChg>
        <pc:spChg chg="add">
          <ac:chgData name="David Adrian Brown (2427443)" userId="b9fc4671-d03f-4ae2-9b24-02cb66f899f2" providerId="ADAL" clId="{4538BF78-2EA6-4DE2-8CDE-0AEA3F2F614D}" dt="2026-08-10T13:06:36.481" v="7599" actId="26606"/>
          <ac:spMkLst>
            <pc:docMk/>
            <pc:sldMk cId="416694051" sldId="261"/>
            <ac:spMk id="11" creationId="{081E4A58-353D-44AE-B2FC-2A74E2E400F7}"/>
          </ac:spMkLst>
        </pc:spChg>
        <pc:picChg chg="add mod">
          <ac:chgData name="David Adrian Brown (2427443)" userId="b9fc4671-d03f-4ae2-9b24-02cb66f899f2" providerId="ADAL" clId="{4538BF78-2EA6-4DE2-8CDE-0AEA3F2F614D}" dt="2026-08-10T13:06:36.481" v="7599" actId="26606"/>
          <ac:picMkLst>
            <pc:docMk/>
            <pc:sldMk cId="416694051" sldId="261"/>
            <ac:picMk id="2" creationId="{9D131A65-6519-39C9-26D0-BE182949D51E}"/>
          </ac:picMkLst>
        </pc:picChg>
      </pc:sldChg>
      <pc:sldChg chg="addSp delSp modSp mod setBg setClrOvrMap">
        <pc:chgData name="David Adrian Brown (2427443)" userId="b9fc4671-d03f-4ae2-9b24-02cb66f899f2" providerId="ADAL" clId="{4538BF78-2EA6-4DE2-8CDE-0AEA3F2F614D}" dt="2026-08-10T13:09:25.213" v="7629" actId="26606"/>
        <pc:sldMkLst>
          <pc:docMk/>
          <pc:sldMk cId="1481281875" sldId="262"/>
        </pc:sldMkLst>
        <pc:spChg chg="del mod">
          <ac:chgData name="David Adrian Brown (2427443)" userId="b9fc4671-d03f-4ae2-9b24-02cb66f899f2" providerId="ADAL" clId="{4538BF78-2EA6-4DE2-8CDE-0AEA3F2F614D}" dt="2026-08-10T13:09:25.213" v="7629" actId="26606"/>
          <ac:spMkLst>
            <pc:docMk/>
            <pc:sldMk cId="1481281875" sldId="262"/>
            <ac:spMk id="3" creationId="{A18FDE8E-B325-0DB0-C8C4-FBDD3F35941C}"/>
          </ac:spMkLst>
        </pc:spChg>
        <pc:spChg chg="mod">
          <ac:chgData name="David Adrian Brown (2427443)" userId="b9fc4671-d03f-4ae2-9b24-02cb66f899f2" providerId="ADAL" clId="{4538BF78-2EA6-4DE2-8CDE-0AEA3F2F614D}" dt="2026-08-10T13:09:25.213" v="7629" actId="26606"/>
          <ac:spMkLst>
            <pc:docMk/>
            <pc:sldMk cId="1481281875" sldId="262"/>
            <ac:spMk id="4" creationId="{7CA7CFC1-D7AD-1D38-BE48-0537EF316731}"/>
          </ac:spMkLst>
        </pc:spChg>
        <pc:spChg chg="add">
          <ac:chgData name="David Adrian Brown (2427443)" userId="b9fc4671-d03f-4ae2-9b24-02cb66f899f2" providerId="ADAL" clId="{4538BF78-2EA6-4DE2-8CDE-0AEA3F2F614D}" dt="2026-08-10T13:09:25.213" v="7629" actId="26606"/>
          <ac:spMkLst>
            <pc:docMk/>
            <pc:sldMk cId="1481281875" sldId="262"/>
            <ac:spMk id="11" creationId="{9228552E-C8B1-4A80-8448-0787CE0FC704}"/>
          </ac:spMkLst>
        </pc:spChg>
        <pc:graphicFrameChg chg="add">
          <ac:chgData name="David Adrian Brown (2427443)" userId="b9fc4671-d03f-4ae2-9b24-02cb66f899f2" providerId="ADAL" clId="{4538BF78-2EA6-4DE2-8CDE-0AEA3F2F614D}" dt="2026-08-10T13:09:25.213" v="7629" actId="26606"/>
          <ac:graphicFrameMkLst>
            <pc:docMk/>
            <pc:sldMk cId="1481281875" sldId="262"/>
            <ac:graphicFrameMk id="6" creationId="{C358F320-4E6A-21D1-FEBD-F2828526487A}"/>
          </ac:graphicFrameMkLst>
        </pc:graphicFrameChg>
        <pc:picChg chg="add">
          <ac:chgData name="David Adrian Brown (2427443)" userId="b9fc4671-d03f-4ae2-9b24-02cb66f899f2" providerId="ADAL" clId="{4538BF78-2EA6-4DE2-8CDE-0AEA3F2F614D}" dt="2026-08-10T13:09:25.213" v="7629" actId="26606"/>
          <ac:picMkLst>
            <pc:docMk/>
            <pc:sldMk cId="1481281875" sldId="262"/>
            <ac:picMk id="7" creationId="{55C52B79-1FF8-3BA0-2B1B-B3F530335ADF}"/>
          </ac:picMkLst>
        </pc:picChg>
      </pc:sldChg>
      <pc:sldChg chg="addSp delSp modSp mod setBg">
        <pc:chgData name="David Adrian Brown (2427443)" userId="b9fc4671-d03f-4ae2-9b24-02cb66f899f2" providerId="ADAL" clId="{4538BF78-2EA6-4DE2-8CDE-0AEA3F2F614D}" dt="2026-08-10T13:09:01.267" v="7628"/>
        <pc:sldMkLst>
          <pc:docMk/>
          <pc:sldMk cId="1524246604" sldId="263"/>
        </pc:sldMkLst>
        <pc:spChg chg="add del mod">
          <ac:chgData name="David Adrian Brown (2427443)" userId="b9fc4671-d03f-4ae2-9b24-02cb66f899f2" providerId="ADAL" clId="{4538BF78-2EA6-4DE2-8CDE-0AEA3F2F614D}" dt="2026-08-10T13:08:54.526" v="7613" actId="26606"/>
          <ac:spMkLst>
            <pc:docMk/>
            <pc:sldMk cId="1524246604" sldId="263"/>
            <ac:spMk id="3" creationId="{85BF6541-B0FA-9297-3DE4-B13C722629AE}"/>
          </ac:spMkLst>
        </pc:spChg>
        <pc:spChg chg="mod">
          <ac:chgData name="David Adrian Brown (2427443)" userId="b9fc4671-d03f-4ae2-9b24-02cb66f899f2" providerId="ADAL" clId="{4538BF78-2EA6-4DE2-8CDE-0AEA3F2F614D}" dt="2026-08-10T13:08:54.526" v="7613" actId="26606"/>
          <ac:spMkLst>
            <pc:docMk/>
            <pc:sldMk cId="1524246604" sldId="263"/>
            <ac:spMk id="4" creationId="{619FB4DE-DBB1-0BF2-DBFA-00D692BAF33E}"/>
          </ac:spMkLst>
        </pc:spChg>
        <pc:spChg chg="add del">
          <ac:chgData name="David Adrian Brown (2427443)" userId="b9fc4671-d03f-4ae2-9b24-02cb66f899f2" providerId="ADAL" clId="{4538BF78-2EA6-4DE2-8CDE-0AEA3F2F614D}" dt="2026-08-10T13:08:54.454" v="7612" actId="26606"/>
          <ac:spMkLst>
            <pc:docMk/>
            <pc:sldMk cId="1524246604" sldId="263"/>
            <ac:spMk id="9" creationId="{A7AE9375-4664-4DB2-922D-2782A6E439AC}"/>
          </ac:spMkLst>
        </pc:spChg>
        <pc:spChg chg="add del">
          <ac:chgData name="David Adrian Brown (2427443)" userId="b9fc4671-d03f-4ae2-9b24-02cb66f899f2" providerId="ADAL" clId="{4538BF78-2EA6-4DE2-8CDE-0AEA3F2F614D}" dt="2026-08-10T13:08:48.326" v="7610" actId="26606"/>
          <ac:spMkLst>
            <pc:docMk/>
            <pc:sldMk cId="1524246604" sldId="263"/>
            <ac:spMk id="11" creationId="{B50AB553-2A96-4A92-96F2-93548E096954}"/>
          </ac:spMkLst>
        </pc:spChg>
        <pc:spChg chg="add del">
          <ac:chgData name="David Adrian Brown (2427443)" userId="b9fc4671-d03f-4ae2-9b24-02cb66f899f2" providerId="ADAL" clId="{4538BF78-2EA6-4DE2-8CDE-0AEA3F2F614D}" dt="2026-08-10T13:08:54.454" v="7612" actId="26606"/>
          <ac:spMkLst>
            <pc:docMk/>
            <pc:sldMk cId="1524246604" sldId="263"/>
            <ac:spMk id="13" creationId="{9DD005C1-8C51-42D6-9BEE-B9B83849743D}"/>
          </ac:spMkLst>
        </pc:spChg>
        <pc:spChg chg="add del">
          <ac:chgData name="David Adrian Brown (2427443)" userId="b9fc4671-d03f-4ae2-9b24-02cb66f899f2" providerId="ADAL" clId="{4538BF78-2EA6-4DE2-8CDE-0AEA3F2F614D}" dt="2026-08-10T13:08:54.454" v="7612" actId="26606"/>
          <ac:spMkLst>
            <pc:docMk/>
            <pc:sldMk cId="1524246604" sldId="263"/>
            <ac:spMk id="15" creationId="{85BF6541-B0FA-9297-3DE4-B13C722629AE}"/>
          </ac:spMkLst>
        </pc:spChg>
        <pc:spChg chg="add">
          <ac:chgData name="David Adrian Brown (2427443)" userId="b9fc4671-d03f-4ae2-9b24-02cb66f899f2" providerId="ADAL" clId="{4538BF78-2EA6-4DE2-8CDE-0AEA3F2F614D}" dt="2026-08-10T13:08:54.526" v="7613" actId="26606"/>
          <ac:spMkLst>
            <pc:docMk/>
            <pc:sldMk cId="1524246604" sldId="263"/>
            <ac:spMk id="18" creationId="{B50AB553-2A96-4A92-96F2-93548E096954}"/>
          </ac:spMkLst>
        </pc:spChg>
        <pc:graphicFrameChg chg="add del">
          <ac:chgData name="David Adrian Brown (2427443)" userId="b9fc4671-d03f-4ae2-9b24-02cb66f899f2" providerId="ADAL" clId="{4538BF78-2EA6-4DE2-8CDE-0AEA3F2F614D}" dt="2026-08-10T13:08:48.326" v="7610" actId="26606"/>
          <ac:graphicFrameMkLst>
            <pc:docMk/>
            <pc:sldMk cId="1524246604" sldId="263"/>
            <ac:graphicFrameMk id="6" creationId="{9725F81D-D44A-165E-389B-DF5453384AD1}"/>
          </ac:graphicFrameMkLst>
        </pc:graphicFrameChg>
        <pc:graphicFrameChg chg="add mod modGraphic">
          <ac:chgData name="David Adrian Brown (2427443)" userId="b9fc4671-d03f-4ae2-9b24-02cb66f899f2" providerId="ADAL" clId="{4538BF78-2EA6-4DE2-8CDE-0AEA3F2F614D}" dt="2026-08-10T13:09:01.267" v="7628"/>
          <ac:graphicFrameMkLst>
            <pc:docMk/>
            <pc:sldMk cId="1524246604" sldId="263"/>
            <ac:graphicFrameMk id="19" creationId="{9725F81D-D44A-165E-389B-DF5453384AD1}"/>
          </ac:graphicFrameMkLst>
        </pc:graphicFrameChg>
        <pc:picChg chg="add del">
          <ac:chgData name="David Adrian Brown (2427443)" userId="b9fc4671-d03f-4ae2-9b24-02cb66f899f2" providerId="ADAL" clId="{4538BF78-2EA6-4DE2-8CDE-0AEA3F2F614D}" dt="2026-08-10T13:08:48.326" v="7610" actId="26606"/>
          <ac:picMkLst>
            <pc:docMk/>
            <pc:sldMk cId="1524246604" sldId="263"/>
            <ac:picMk id="7" creationId="{47E840C8-A570-5A2E-B9E4-463C749A35B1}"/>
          </ac:picMkLst>
        </pc:picChg>
        <pc:picChg chg="add">
          <ac:chgData name="David Adrian Brown (2427443)" userId="b9fc4671-d03f-4ae2-9b24-02cb66f899f2" providerId="ADAL" clId="{4538BF78-2EA6-4DE2-8CDE-0AEA3F2F614D}" dt="2026-08-10T13:08:54.526" v="7613" actId="26606"/>
          <ac:picMkLst>
            <pc:docMk/>
            <pc:sldMk cId="1524246604" sldId="263"/>
            <ac:picMk id="17" creationId="{47E840C8-A570-5A2E-B9E4-463C749A35B1}"/>
          </ac:picMkLst>
        </pc:picChg>
        <pc:cxnChg chg="add del">
          <ac:chgData name="David Adrian Brown (2427443)" userId="b9fc4671-d03f-4ae2-9b24-02cb66f899f2" providerId="ADAL" clId="{4538BF78-2EA6-4DE2-8CDE-0AEA3F2F614D}" dt="2026-08-10T13:08:54.454" v="7612" actId="26606"/>
          <ac:cxnSpMkLst>
            <pc:docMk/>
            <pc:sldMk cId="1524246604" sldId="263"/>
            <ac:cxnSpMk id="14" creationId="{EE504C98-6397-41C1-A8D8-2D9C4ED307E0}"/>
          </ac:cxnSpMkLst>
        </pc:cxnChg>
      </pc:sldChg>
      <pc:sldChg chg="addSp delSp modSp mod setBg setClrOvrMap">
        <pc:chgData name="David Adrian Brown (2427443)" userId="b9fc4671-d03f-4ae2-9b24-02cb66f899f2" providerId="ADAL" clId="{4538BF78-2EA6-4DE2-8CDE-0AEA3F2F614D}" dt="2026-08-10T13:09:44.544" v="7632" actId="26606"/>
        <pc:sldMkLst>
          <pc:docMk/>
          <pc:sldMk cId="3278303392" sldId="264"/>
        </pc:sldMkLst>
        <pc:spChg chg="mod">
          <ac:chgData name="David Adrian Brown (2427443)" userId="b9fc4671-d03f-4ae2-9b24-02cb66f899f2" providerId="ADAL" clId="{4538BF78-2EA6-4DE2-8CDE-0AEA3F2F614D}" dt="2026-08-10T13:09:40.490" v="7631" actId="20577"/>
          <ac:spMkLst>
            <pc:docMk/>
            <pc:sldMk cId="3278303392" sldId="264"/>
            <ac:spMk id="2" creationId="{8F1A7612-3640-8A46-6C53-23859B0F0D09}"/>
          </ac:spMkLst>
        </pc:spChg>
        <pc:spChg chg="del mod ord">
          <ac:chgData name="David Adrian Brown (2427443)" userId="b9fc4671-d03f-4ae2-9b24-02cb66f899f2" providerId="ADAL" clId="{4538BF78-2EA6-4DE2-8CDE-0AEA3F2F614D}" dt="2026-08-10T13:09:44.544" v="7632" actId="26606"/>
          <ac:spMkLst>
            <pc:docMk/>
            <pc:sldMk cId="3278303392" sldId="264"/>
            <ac:spMk id="3" creationId="{0C02D8C8-03B0-FF56-CFE5-5F25280332B8}"/>
          </ac:spMkLst>
        </pc:spChg>
        <pc:spChg chg="mod">
          <ac:chgData name="David Adrian Brown (2427443)" userId="b9fc4671-d03f-4ae2-9b24-02cb66f899f2" providerId="ADAL" clId="{4538BF78-2EA6-4DE2-8CDE-0AEA3F2F614D}" dt="2026-08-10T13:09:44.544" v="7632" actId="26606"/>
          <ac:spMkLst>
            <pc:docMk/>
            <pc:sldMk cId="3278303392" sldId="264"/>
            <ac:spMk id="4" creationId="{BD088BB7-3F9E-6D74-6077-0A34CDDDE233}"/>
          </ac:spMkLst>
        </pc:spChg>
        <pc:spChg chg="add del mod">
          <ac:chgData name="David Adrian Brown (2427443)" userId="b9fc4671-d03f-4ae2-9b24-02cb66f899f2" providerId="ADAL" clId="{4538BF78-2EA6-4DE2-8CDE-0AEA3F2F614D}" dt="2026-08-10T00:00:22.109" v="5919"/>
          <ac:spMkLst>
            <pc:docMk/>
            <pc:sldMk cId="3278303392" sldId="264"/>
            <ac:spMk id="5" creationId="{3573B7A1-0362-1B0A-BB4D-C207E4C2FF34}"/>
          </ac:spMkLst>
        </pc:spChg>
        <pc:spChg chg="add del">
          <ac:chgData name="David Adrian Brown (2427443)" userId="b9fc4671-d03f-4ae2-9b24-02cb66f899f2" providerId="ADAL" clId="{4538BF78-2EA6-4DE2-8CDE-0AEA3F2F614D}" dt="2026-08-10T13:09:44.544" v="7632" actId="26606"/>
          <ac:spMkLst>
            <pc:docMk/>
            <pc:sldMk cId="3278303392" sldId="264"/>
            <ac:spMk id="9" creationId="{1E214AA7-F028-4A0D-8698-61AEC754D1BC}"/>
          </ac:spMkLst>
        </pc:spChg>
        <pc:spChg chg="add">
          <ac:chgData name="David Adrian Brown (2427443)" userId="b9fc4671-d03f-4ae2-9b24-02cb66f899f2" providerId="ADAL" clId="{4538BF78-2EA6-4DE2-8CDE-0AEA3F2F614D}" dt="2026-08-10T13:09:44.544" v="7632" actId="26606"/>
          <ac:spMkLst>
            <pc:docMk/>
            <pc:sldMk cId="3278303392" sldId="264"/>
            <ac:spMk id="18" creationId="{9228552E-C8B1-4A80-8448-0787CE0FC704}"/>
          </ac:spMkLst>
        </pc:spChg>
        <pc:graphicFrameChg chg="add">
          <ac:chgData name="David Adrian Brown (2427443)" userId="b9fc4671-d03f-4ae2-9b24-02cb66f899f2" providerId="ADAL" clId="{4538BF78-2EA6-4DE2-8CDE-0AEA3F2F614D}" dt="2026-08-10T13:09:44.544" v="7632" actId="26606"/>
          <ac:graphicFrameMkLst>
            <pc:docMk/>
            <pc:sldMk cId="3278303392" sldId="264"/>
            <ac:graphicFrameMk id="13" creationId="{DDCB2DFD-2221-8442-FCF6-F1BDEC888A62}"/>
          </ac:graphicFrameMkLst>
        </pc:graphicFrameChg>
        <pc:picChg chg="add">
          <ac:chgData name="David Adrian Brown (2427443)" userId="b9fc4671-d03f-4ae2-9b24-02cb66f899f2" providerId="ADAL" clId="{4538BF78-2EA6-4DE2-8CDE-0AEA3F2F614D}" dt="2026-08-10T13:09:44.544" v="7632" actId="26606"/>
          <ac:picMkLst>
            <pc:docMk/>
            <pc:sldMk cId="3278303392" sldId="264"/>
            <ac:picMk id="14" creationId="{1C14CFDF-0ECF-D0A2-09C7-A2B7698131C7}"/>
          </ac:picMkLst>
        </pc:picChg>
        <pc:cxnChg chg="add del">
          <ac:chgData name="David Adrian Brown (2427443)" userId="b9fc4671-d03f-4ae2-9b24-02cb66f899f2" providerId="ADAL" clId="{4538BF78-2EA6-4DE2-8CDE-0AEA3F2F614D}" dt="2026-08-10T13:09:44.544" v="7632" actId="26606"/>
          <ac:cxnSpMkLst>
            <pc:docMk/>
            <pc:sldMk cId="3278303392" sldId="264"/>
            <ac:cxnSpMk id="11" creationId="{D6206FDC-2777-4D7F-AF9C-73413DA664C9}"/>
          </ac:cxnSpMkLst>
        </pc:cxnChg>
      </pc:sldChg>
      <pc:sldChg chg="modSp mod">
        <pc:chgData name="David Adrian Brown (2427443)" userId="b9fc4671-d03f-4ae2-9b24-02cb66f899f2" providerId="ADAL" clId="{4538BF78-2EA6-4DE2-8CDE-0AEA3F2F614D}" dt="2026-08-09T23:04:41.203" v="5411" actId="20577"/>
        <pc:sldMkLst>
          <pc:docMk/>
          <pc:sldMk cId="3723872285" sldId="266"/>
        </pc:sldMkLst>
        <pc:graphicFrameChg chg="modGraphic">
          <ac:chgData name="David Adrian Brown (2427443)" userId="b9fc4671-d03f-4ae2-9b24-02cb66f899f2" providerId="ADAL" clId="{4538BF78-2EA6-4DE2-8CDE-0AEA3F2F614D}" dt="2026-08-09T23:04:07.277" v="5407" actId="20577"/>
          <ac:graphicFrameMkLst>
            <pc:docMk/>
            <pc:sldMk cId="3723872285" sldId="266"/>
            <ac:graphicFrameMk id="4" creationId="{3BF6B87C-753B-0606-B7C1-F526C69EB0B1}"/>
          </ac:graphicFrameMkLst>
        </pc:graphicFrameChg>
        <pc:graphicFrameChg chg="modGraphic">
          <ac:chgData name="David Adrian Brown (2427443)" userId="b9fc4671-d03f-4ae2-9b24-02cb66f899f2" providerId="ADAL" clId="{4538BF78-2EA6-4DE2-8CDE-0AEA3F2F614D}" dt="2026-08-09T23:04:41.203" v="5411" actId="20577"/>
          <ac:graphicFrameMkLst>
            <pc:docMk/>
            <pc:sldMk cId="3723872285" sldId="266"/>
            <ac:graphicFrameMk id="5" creationId="{84AB0C6C-1B62-BD5B-4E39-AC5A0700187D}"/>
          </ac:graphicFrameMkLst>
        </pc:graphicFrameChg>
      </pc:sldChg>
      <pc:sldChg chg="modSp mod">
        <pc:chgData name="David Adrian Brown (2427443)" userId="b9fc4671-d03f-4ae2-9b24-02cb66f899f2" providerId="ADAL" clId="{4538BF78-2EA6-4DE2-8CDE-0AEA3F2F614D}" dt="2026-08-09T23:20:26.283" v="5593" actId="20577"/>
        <pc:sldMkLst>
          <pc:docMk/>
          <pc:sldMk cId="3832727197" sldId="267"/>
        </pc:sldMkLst>
        <pc:graphicFrameChg chg="modGraphic">
          <ac:chgData name="David Adrian Brown (2427443)" userId="b9fc4671-d03f-4ae2-9b24-02cb66f899f2" providerId="ADAL" clId="{4538BF78-2EA6-4DE2-8CDE-0AEA3F2F614D}" dt="2026-08-09T23:20:26.283" v="5593" actId="20577"/>
          <ac:graphicFrameMkLst>
            <pc:docMk/>
            <pc:sldMk cId="3832727197" sldId="267"/>
            <ac:graphicFrameMk id="4" creationId="{2F6F19B2-8C3F-D75A-7C23-E7E461F14C7E}"/>
          </ac:graphicFrameMkLst>
        </pc:graphicFrameChg>
      </pc:sldChg>
      <pc:sldChg chg="modSp mod">
        <pc:chgData name="David Adrian Brown (2427443)" userId="b9fc4671-d03f-4ae2-9b24-02cb66f899f2" providerId="ADAL" clId="{4538BF78-2EA6-4DE2-8CDE-0AEA3F2F614D}" dt="2026-08-09T23:59:42.163" v="5914" actId="20577"/>
        <pc:sldMkLst>
          <pc:docMk/>
          <pc:sldMk cId="330153326" sldId="268"/>
        </pc:sldMkLst>
        <pc:spChg chg="mod">
          <ac:chgData name="David Adrian Brown (2427443)" userId="b9fc4671-d03f-4ae2-9b24-02cb66f899f2" providerId="ADAL" clId="{4538BF78-2EA6-4DE2-8CDE-0AEA3F2F614D}" dt="2026-08-09T23:59:42.163" v="5914" actId="20577"/>
          <ac:spMkLst>
            <pc:docMk/>
            <pc:sldMk cId="330153326" sldId="268"/>
            <ac:spMk id="7" creationId="{B48ED22E-60CB-C575-C560-F579BE600A27}"/>
          </ac:spMkLst>
        </pc:spChg>
        <pc:graphicFrameChg chg="mod modGraphic">
          <ac:chgData name="David Adrian Brown (2427443)" userId="b9fc4671-d03f-4ae2-9b24-02cb66f899f2" providerId="ADAL" clId="{4538BF78-2EA6-4DE2-8CDE-0AEA3F2F614D}" dt="2026-08-09T23:56:13.258" v="5863" actId="20577"/>
          <ac:graphicFrameMkLst>
            <pc:docMk/>
            <pc:sldMk cId="330153326" sldId="268"/>
            <ac:graphicFrameMk id="6" creationId="{BED89189-FB6E-F6A5-FE8F-2CDDE5D6F9C0}"/>
          </ac:graphicFrameMkLst>
        </pc:graphicFrameChg>
      </pc:sldChg>
      <pc:sldChg chg="addSp delSp modSp mod setBg">
        <pc:chgData name="David Adrian Brown (2427443)" userId="b9fc4671-d03f-4ae2-9b24-02cb66f899f2" providerId="ADAL" clId="{4538BF78-2EA6-4DE2-8CDE-0AEA3F2F614D}" dt="2026-08-10T13:20:46.325" v="8246" actId="115"/>
        <pc:sldMkLst>
          <pc:docMk/>
          <pc:sldMk cId="3648504809" sldId="594"/>
        </pc:sldMkLst>
        <pc:spChg chg="mod">
          <ac:chgData name="David Adrian Brown (2427443)" userId="b9fc4671-d03f-4ae2-9b24-02cb66f899f2" providerId="ADAL" clId="{4538BF78-2EA6-4DE2-8CDE-0AEA3F2F614D}" dt="2026-08-10T13:20:46.325" v="8246" actId="115"/>
          <ac:spMkLst>
            <pc:docMk/>
            <pc:sldMk cId="3648504809" sldId="594"/>
            <ac:spMk id="2" creationId="{AE1F78E2-EAFE-AE2C-35B9-A1C18FCF434D}"/>
          </ac:spMkLst>
        </pc:spChg>
        <pc:spChg chg="del">
          <ac:chgData name="David Adrian Brown (2427443)" userId="b9fc4671-d03f-4ae2-9b24-02cb66f899f2" providerId="ADAL" clId="{4538BF78-2EA6-4DE2-8CDE-0AEA3F2F614D}" dt="2026-08-10T13:07:03.092" v="7600" actId="26606"/>
          <ac:spMkLst>
            <pc:docMk/>
            <pc:sldMk cId="3648504809" sldId="594"/>
            <ac:spMk id="3" creationId="{B6CE5A2A-49E8-A46F-103B-3028DB094F2C}"/>
          </ac:spMkLst>
        </pc:spChg>
        <pc:spChg chg="mod ord">
          <ac:chgData name="David Adrian Brown (2427443)" userId="b9fc4671-d03f-4ae2-9b24-02cb66f899f2" providerId="ADAL" clId="{4538BF78-2EA6-4DE2-8CDE-0AEA3F2F614D}" dt="2026-08-10T13:08:19.117" v="7607" actId="26606"/>
          <ac:spMkLst>
            <pc:docMk/>
            <pc:sldMk cId="3648504809" sldId="594"/>
            <ac:spMk id="4" creationId="{A6085429-DA6B-D929-A9B1-EA640DF4F5BC}"/>
          </ac:spMkLst>
        </pc:spChg>
        <pc:spChg chg="add del mod">
          <ac:chgData name="David Adrian Brown (2427443)" userId="b9fc4671-d03f-4ae2-9b24-02cb66f899f2" providerId="ADAL" clId="{4538BF78-2EA6-4DE2-8CDE-0AEA3F2F614D}" dt="2026-08-10T13:19:47.802" v="8233"/>
          <ac:spMkLst>
            <pc:docMk/>
            <pc:sldMk cId="3648504809" sldId="594"/>
            <ac:spMk id="6" creationId="{551F08D4-1D9E-CB3F-D187-6DBE62B54187}"/>
          </ac:spMkLst>
        </pc:spChg>
        <pc:spChg chg="add del mod">
          <ac:chgData name="David Adrian Brown (2427443)" userId="b9fc4671-d03f-4ae2-9b24-02cb66f899f2" providerId="ADAL" clId="{4538BF78-2EA6-4DE2-8CDE-0AEA3F2F614D}" dt="2026-08-10T13:19:54.276" v="8236"/>
          <ac:spMkLst>
            <pc:docMk/>
            <pc:sldMk cId="3648504809" sldId="594"/>
            <ac:spMk id="7" creationId="{2C255311-90EC-7B39-348E-2CCEE3ACC3DF}"/>
          </ac:spMkLst>
        </pc:spChg>
        <pc:spChg chg="add del mod ord">
          <ac:chgData name="David Adrian Brown (2427443)" userId="b9fc4671-d03f-4ae2-9b24-02cb66f899f2" providerId="ADAL" clId="{4538BF78-2EA6-4DE2-8CDE-0AEA3F2F614D}" dt="2026-08-10T13:18:23.187" v="8225" actId="21"/>
          <ac:spMkLst>
            <pc:docMk/>
            <pc:sldMk cId="3648504809" sldId="594"/>
            <ac:spMk id="14" creationId="{95893CA6-233C-489D-61BC-B21D88BDA258}"/>
          </ac:spMkLst>
        </pc:spChg>
        <pc:spChg chg="add del">
          <ac:chgData name="David Adrian Brown (2427443)" userId="b9fc4671-d03f-4ae2-9b24-02cb66f899f2" providerId="ADAL" clId="{4538BF78-2EA6-4DE2-8CDE-0AEA3F2F614D}" dt="2026-08-10T13:08:19.117" v="7607" actId="26606"/>
          <ac:spMkLst>
            <pc:docMk/>
            <pc:sldMk cId="3648504809" sldId="594"/>
            <ac:spMk id="17" creationId="{FB5B0058-AF13-4859-B429-4EDDE2A26F7F}"/>
          </ac:spMkLst>
        </pc:spChg>
        <pc:spChg chg="add">
          <ac:chgData name="David Adrian Brown (2427443)" userId="b9fc4671-d03f-4ae2-9b24-02cb66f899f2" providerId="ADAL" clId="{4538BF78-2EA6-4DE2-8CDE-0AEA3F2F614D}" dt="2026-08-10T13:08:19.117" v="7607" actId="26606"/>
          <ac:spMkLst>
            <pc:docMk/>
            <pc:sldMk cId="3648504809" sldId="594"/>
            <ac:spMk id="26" creationId="{375B19E4-0108-41C4-8DB1-11BAE0B49D9B}"/>
          </ac:spMkLst>
        </pc:spChg>
        <pc:picChg chg="add mod modCrop">
          <ac:chgData name="David Adrian Brown (2427443)" userId="b9fc4671-d03f-4ae2-9b24-02cb66f899f2" providerId="ADAL" clId="{4538BF78-2EA6-4DE2-8CDE-0AEA3F2F614D}" dt="2026-08-10T13:20:29.235" v="8243" actId="1076"/>
          <ac:picMkLst>
            <pc:docMk/>
            <pc:sldMk cId="3648504809" sldId="594"/>
            <ac:picMk id="5" creationId="{7C7A61C0-6EF2-8F8D-3306-55D43DD56DDD}"/>
          </ac:picMkLst>
        </pc:picChg>
        <pc:picChg chg="mod">
          <ac:chgData name="David Adrian Brown (2427443)" userId="b9fc4671-d03f-4ae2-9b24-02cb66f899f2" providerId="ADAL" clId="{4538BF78-2EA6-4DE2-8CDE-0AEA3F2F614D}" dt="2026-08-10T13:20:24.801" v="8242" actId="14100"/>
          <ac:picMkLst>
            <pc:docMk/>
            <pc:sldMk cId="3648504809" sldId="594"/>
            <ac:picMk id="10" creationId="{7405701F-6ED6-621D-05BA-77F07CCF94BA}"/>
          </ac:picMkLst>
        </pc:picChg>
        <pc:cxnChg chg="add del">
          <ac:chgData name="David Adrian Brown (2427443)" userId="b9fc4671-d03f-4ae2-9b24-02cb66f899f2" providerId="ADAL" clId="{4538BF78-2EA6-4DE2-8CDE-0AEA3F2F614D}" dt="2026-08-10T13:08:19.117" v="7607" actId="26606"/>
          <ac:cxnSpMkLst>
            <pc:docMk/>
            <pc:sldMk cId="3648504809" sldId="594"/>
            <ac:cxnSpMk id="19" creationId="{07A9243D-8FC3-4B36-874B-55906B03F484}"/>
          </ac:cxnSpMkLst>
        </pc:cxnChg>
        <pc:cxnChg chg="add del">
          <ac:chgData name="David Adrian Brown (2427443)" userId="b9fc4671-d03f-4ae2-9b24-02cb66f899f2" providerId="ADAL" clId="{4538BF78-2EA6-4DE2-8CDE-0AEA3F2F614D}" dt="2026-08-10T13:08:19.117" v="7607" actId="26606"/>
          <ac:cxnSpMkLst>
            <pc:docMk/>
            <pc:sldMk cId="3648504809" sldId="594"/>
            <ac:cxnSpMk id="21" creationId="{86A3C11F-06C7-4C4D-A907-4F4DAA902FA4}"/>
          </ac:cxnSpMkLst>
        </pc:cxnChg>
        <pc:cxnChg chg="add">
          <ac:chgData name="David Adrian Brown (2427443)" userId="b9fc4671-d03f-4ae2-9b24-02cb66f899f2" providerId="ADAL" clId="{4538BF78-2EA6-4DE2-8CDE-0AEA3F2F614D}" dt="2026-08-10T13:08:19.117" v="7607" actId="26606"/>
          <ac:cxnSpMkLst>
            <pc:docMk/>
            <pc:sldMk cId="3648504809" sldId="594"/>
            <ac:cxnSpMk id="28" creationId="{EE504C98-6397-41C1-A8D8-2D9C4ED307E0}"/>
          </ac:cxnSpMkLst>
        </pc:cxnChg>
      </pc:sldChg>
      <pc:sldChg chg="addSp delSp modSp mod setBg">
        <pc:chgData name="David Adrian Brown (2427443)" userId="b9fc4671-d03f-4ae2-9b24-02cb66f899f2" providerId="ADAL" clId="{4538BF78-2EA6-4DE2-8CDE-0AEA3F2F614D}" dt="2026-08-10T13:16:53.231" v="8186" actId="26606"/>
        <pc:sldMkLst>
          <pc:docMk/>
          <pc:sldMk cId="357102186" sldId="596"/>
        </pc:sldMkLst>
        <pc:spChg chg="mod ord">
          <ac:chgData name="David Adrian Brown (2427443)" userId="b9fc4671-d03f-4ae2-9b24-02cb66f899f2" providerId="ADAL" clId="{4538BF78-2EA6-4DE2-8CDE-0AEA3F2F614D}" dt="2026-08-10T13:16:53.231" v="8186" actId="26606"/>
          <ac:spMkLst>
            <pc:docMk/>
            <pc:sldMk cId="357102186" sldId="596"/>
            <ac:spMk id="2" creationId="{AE4FEE18-079F-B298-5B10-922AB5195611}"/>
          </ac:spMkLst>
        </pc:spChg>
        <pc:spChg chg="mod ord">
          <ac:chgData name="David Adrian Brown (2427443)" userId="b9fc4671-d03f-4ae2-9b24-02cb66f899f2" providerId="ADAL" clId="{4538BF78-2EA6-4DE2-8CDE-0AEA3F2F614D}" dt="2026-08-10T13:16:53.231" v="8186" actId="26606"/>
          <ac:spMkLst>
            <pc:docMk/>
            <pc:sldMk cId="357102186" sldId="596"/>
            <ac:spMk id="3" creationId="{EC699D04-F3F1-5039-213B-1E0E694451C6}"/>
          </ac:spMkLst>
        </pc:spChg>
        <pc:spChg chg="add del">
          <ac:chgData name="David Adrian Brown (2427443)" userId="b9fc4671-d03f-4ae2-9b24-02cb66f899f2" providerId="ADAL" clId="{4538BF78-2EA6-4DE2-8CDE-0AEA3F2F614D}" dt="2026-08-10T13:15:43.532" v="8161" actId="26606"/>
          <ac:spMkLst>
            <pc:docMk/>
            <pc:sldMk cId="357102186" sldId="596"/>
            <ac:spMk id="8" creationId="{E8A8EAB8-D2FF-444D-B34B-7D32F106AD0E}"/>
          </ac:spMkLst>
        </pc:spChg>
        <pc:spChg chg="add del">
          <ac:chgData name="David Adrian Brown (2427443)" userId="b9fc4671-d03f-4ae2-9b24-02cb66f899f2" providerId="ADAL" clId="{4538BF78-2EA6-4DE2-8CDE-0AEA3F2F614D}" dt="2026-08-10T13:16:53.183" v="8185" actId="26606"/>
          <ac:spMkLst>
            <pc:docMk/>
            <pc:sldMk cId="357102186" sldId="596"/>
            <ac:spMk id="9" creationId="{C0A1ED06-4733-4020-9C60-81D4D801408D}"/>
          </ac:spMkLst>
        </pc:spChg>
        <pc:spChg chg="add del">
          <ac:chgData name="David Adrian Brown (2427443)" userId="b9fc4671-d03f-4ae2-9b24-02cb66f899f2" providerId="ADAL" clId="{4538BF78-2EA6-4DE2-8CDE-0AEA3F2F614D}" dt="2026-08-10T13:16:53.183" v="8185" actId="26606"/>
          <ac:spMkLst>
            <pc:docMk/>
            <pc:sldMk cId="357102186" sldId="596"/>
            <ac:spMk id="11" creationId="{B0CA3509-3AF9-45FE-93ED-57BB5D5E8E07}"/>
          </ac:spMkLst>
        </pc:spChg>
        <pc:spChg chg="add">
          <ac:chgData name="David Adrian Brown (2427443)" userId="b9fc4671-d03f-4ae2-9b24-02cb66f899f2" providerId="ADAL" clId="{4538BF78-2EA6-4DE2-8CDE-0AEA3F2F614D}" dt="2026-08-10T13:16:53.231" v="8186" actId="26606"/>
          <ac:spMkLst>
            <pc:docMk/>
            <pc:sldMk cId="357102186" sldId="596"/>
            <ac:spMk id="16" creationId="{3BA513B0-82FF-4F41-8178-885375D1CFB5}"/>
          </ac:spMkLst>
        </pc:spChg>
        <pc:spChg chg="add del">
          <ac:chgData name="David Adrian Brown (2427443)" userId="b9fc4671-d03f-4ae2-9b24-02cb66f899f2" providerId="ADAL" clId="{4538BF78-2EA6-4DE2-8CDE-0AEA3F2F614D}" dt="2026-08-10T13:15:43.500" v="8160" actId="26606"/>
          <ac:spMkLst>
            <pc:docMk/>
            <pc:sldMk cId="357102186" sldId="596"/>
            <ac:spMk id="17" creationId="{E8A8EAB8-D2FF-444D-B34B-7D32F106AD0E}"/>
          </ac:spMkLst>
        </pc:spChg>
        <pc:grpChg chg="add">
          <ac:chgData name="David Adrian Brown (2427443)" userId="b9fc4671-d03f-4ae2-9b24-02cb66f899f2" providerId="ADAL" clId="{4538BF78-2EA6-4DE2-8CDE-0AEA3F2F614D}" dt="2026-08-10T13:16:53.231" v="8186" actId="26606"/>
          <ac:grpSpMkLst>
            <pc:docMk/>
            <pc:sldMk cId="357102186" sldId="596"/>
            <ac:grpSpMk id="18" creationId="{93DB8501-F9F2-4ACD-B56A-9019CD5006D6}"/>
          </ac:grpSpMkLst>
        </pc:grpChg>
        <pc:picChg chg="add mod">
          <ac:chgData name="David Adrian Brown (2427443)" userId="b9fc4671-d03f-4ae2-9b24-02cb66f899f2" providerId="ADAL" clId="{4538BF78-2EA6-4DE2-8CDE-0AEA3F2F614D}" dt="2026-08-10T13:16:53.231" v="8186" actId="26606"/>
          <ac:picMkLst>
            <pc:docMk/>
            <pc:sldMk cId="357102186" sldId="596"/>
            <ac:picMk id="4" creationId="{79F65CFE-A7ED-CD0A-8EA1-E9C3C8D018A3}"/>
          </ac:picMkLst>
        </pc:picChg>
        <pc:cxnChg chg="add del">
          <ac:chgData name="David Adrian Brown (2427443)" userId="b9fc4671-d03f-4ae2-9b24-02cb66f899f2" providerId="ADAL" clId="{4538BF78-2EA6-4DE2-8CDE-0AEA3F2F614D}" dt="2026-08-10T13:15:43.532" v="8161" actId="26606"/>
          <ac:cxnSpMkLst>
            <pc:docMk/>
            <pc:sldMk cId="357102186" sldId="596"/>
            <ac:cxnSpMk id="10" creationId="{067633D1-6EE6-4118-B9F0-B363477BEE7A}"/>
          </ac:cxnSpMkLst>
        </pc:cxnChg>
        <pc:cxnChg chg="add del">
          <ac:chgData name="David Adrian Brown (2427443)" userId="b9fc4671-d03f-4ae2-9b24-02cb66f899f2" providerId="ADAL" clId="{4538BF78-2EA6-4DE2-8CDE-0AEA3F2F614D}" dt="2026-08-10T13:15:43.532" v="8161" actId="26606"/>
          <ac:cxnSpMkLst>
            <pc:docMk/>
            <pc:sldMk cId="357102186" sldId="596"/>
            <ac:cxnSpMk id="12" creationId="{4AD7FFC6-42A9-49CB-B5E9-B3F6B038331B}"/>
          </ac:cxnSpMkLst>
        </pc:cxnChg>
        <pc:cxnChg chg="add del">
          <ac:chgData name="David Adrian Brown (2427443)" userId="b9fc4671-d03f-4ae2-9b24-02cb66f899f2" providerId="ADAL" clId="{4538BF78-2EA6-4DE2-8CDE-0AEA3F2F614D}" dt="2026-08-10T13:15:43.500" v="8160" actId="26606"/>
          <ac:cxnSpMkLst>
            <pc:docMk/>
            <pc:sldMk cId="357102186" sldId="596"/>
            <ac:cxnSpMk id="19" creationId="{EEA38897-7BA3-4408-8083-3235339C4A60}"/>
          </ac:cxnSpMkLst>
        </pc:cxnChg>
        <pc:cxnChg chg="add del">
          <ac:chgData name="David Adrian Brown (2427443)" userId="b9fc4671-d03f-4ae2-9b24-02cb66f899f2" providerId="ADAL" clId="{4538BF78-2EA6-4DE2-8CDE-0AEA3F2F614D}" dt="2026-08-10T13:15:43.500" v="8160" actId="26606"/>
          <ac:cxnSpMkLst>
            <pc:docMk/>
            <pc:sldMk cId="357102186" sldId="596"/>
            <ac:cxnSpMk id="21" creationId="{F11AD06B-AB20-4097-8606-5DA00DBACE88}"/>
          </ac:cxnSpMkLst>
        </pc:cxn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C82D9C-3378-4205-AEE3-CD16276F40FE}" type="doc">
      <dgm:prSet loTypeId="urn:microsoft.com/office/officeart/2005/8/layout/default" loCatId="list" qsTypeId="urn:microsoft.com/office/officeart/2005/8/quickstyle/simple4" qsCatId="simple" csTypeId="urn:microsoft.com/office/officeart/2005/8/colors/accent1_2" csCatId="accent1" phldr="1"/>
      <dgm:spPr/>
      <dgm:t>
        <a:bodyPr/>
        <a:lstStyle/>
        <a:p>
          <a:endParaRPr lang="en-US"/>
        </a:p>
      </dgm:t>
    </dgm:pt>
    <dgm:pt modelId="{95AE868C-41AB-4D30-B5A5-E5E3B2B23D4A}">
      <dgm:prSet/>
      <dgm:spPr/>
      <dgm:t>
        <a:bodyPr/>
        <a:lstStyle/>
        <a:p>
          <a:r>
            <a:rPr lang="en-GB"/>
            <a:t>Political : Government regulations on restaurants  have to provide food safety, health codes and labour laws can pose challenges in operational cost </a:t>
          </a:r>
          <a:endParaRPr lang="en-US"/>
        </a:p>
      </dgm:t>
    </dgm:pt>
    <dgm:pt modelId="{7504E3B1-5690-4C27-ABA0-82B6275A49B3}" type="parTrans" cxnId="{8E2EA1B7-0B98-4912-88A1-AC1FB0B2CCAC}">
      <dgm:prSet/>
      <dgm:spPr/>
      <dgm:t>
        <a:bodyPr/>
        <a:lstStyle/>
        <a:p>
          <a:endParaRPr lang="en-US"/>
        </a:p>
      </dgm:t>
    </dgm:pt>
    <dgm:pt modelId="{F3323F5B-806F-47FD-BD67-A5FB4D3F63DA}" type="sibTrans" cxnId="{8E2EA1B7-0B98-4912-88A1-AC1FB0B2CCAC}">
      <dgm:prSet/>
      <dgm:spPr/>
      <dgm:t>
        <a:bodyPr/>
        <a:lstStyle/>
        <a:p>
          <a:endParaRPr lang="en-US"/>
        </a:p>
      </dgm:t>
    </dgm:pt>
    <dgm:pt modelId="{2929298A-2808-4183-B163-C4EFFC943EED}">
      <dgm:prSet/>
      <dgm:spPr/>
      <dgm:t>
        <a:bodyPr/>
        <a:lstStyle/>
        <a:p>
          <a:r>
            <a:rPr lang="en-GB"/>
            <a:t>Economic : Changes in the economy like inflation and unemployment rates, can affect consumer spending on dining out </a:t>
          </a:r>
          <a:endParaRPr lang="en-US"/>
        </a:p>
      </dgm:t>
    </dgm:pt>
    <dgm:pt modelId="{54787FFA-52B5-4FCD-916E-F17DCE813F16}" type="parTrans" cxnId="{7AA6C8EB-2DE7-4B82-BB03-26EE9CA771AE}">
      <dgm:prSet/>
      <dgm:spPr/>
      <dgm:t>
        <a:bodyPr/>
        <a:lstStyle/>
        <a:p>
          <a:endParaRPr lang="en-US"/>
        </a:p>
      </dgm:t>
    </dgm:pt>
    <dgm:pt modelId="{699FA203-BE79-437E-8F30-4D9221B7BFB8}" type="sibTrans" cxnId="{7AA6C8EB-2DE7-4B82-BB03-26EE9CA771AE}">
      <dgm:prSet/>
      <dgm:spPr/>
      <dgm:t>
        <a:bodyPr/>
        <a:lstStyle/>
        <a:p>
          <a:endParaRPr lang="en-US"/>
        </a:p>
      </dgm:t>
    </dgm:pt>
    <dgm:pt modelId="{2DF84A04-9FD0-4B6A-8844-8333C36FC067}">
      <dgm:prSet/>
      <dgm:spPr/>
      <dgm:t>
        <a:bodyPr/>
        <a:lstStyle/>
        <a:p>
          <a:r>
            <a:rPr lang="en-GB"/>
            <a:t>Social : London being a multicultural make of communities can help influence menu offerings and marketing strategies</a:t>
          </a:r>
          <a:endParaRPr lang="en-US"/>
        </a:p>
      </dgm:t>
    </dgm:pt>
    <dgm:pt modelId="{04CA487E-417E-4039-AC49-ED371B32A61D}" type="parTrans" cxnId="{58D2D65A-FC0F-49B9-AC31-8A559CEBF17E}">
      <dgm:prSet/>
      <dgm:spPr/>
      <dgm:t>
        <a:bodyPr/>
        <a:lstStyle/>
        <a:p>
          <a:endParaRPr lang="en-US"/>
        </a:p>
      </dgm:t>
    </dgm:pt>
    <dgm:pt modelId="{29EE2F7D-2A6E-4BCB-B835-73D3BA6A8A4B}" type="sibTrans" cxnId="{58D2D65A-FC0F-49B9-AC31-8A559CEBF17E}">
      <dgm:prSet/>
      <dgm:spPr/>
      <dgm:t>
        <a:bodyPr/>
        <a:lstStyle/>
        <a:p>
          <a:endParaRPr lang="en-US"/>
        </a:p>
      </dgm:t>
    </dgm:pt>
    <dgm:pt modelId="{EA27D31C-7046-45F7-A486-49690E868CCD}">
      <dgm:prSet/>
      <dgm:spPr/>
      <dgm:t>
        <a:bodyPr/>
        <a:lstStyle/>
        <a:p>
          <a:r>
            <a:rPr lang="en-GB"/>
            <a:t>Technological : The rise of social media and online marketing is crucial for attracting customers and trying to build brand loyalty </a:t>
          </a:r>
          <a:endParaRPr lang="en-US"/>
        </a:p>
      </dgm:t>
    </dgm:pt>
    <dgm:pt modelId="{5029F3EE-8EB9-4605-9B27-FCAFCC9DA374}" type="parTrans" cxnId="{F2B6F0AD-4400-4B6E-BCD9-9CC48D07F2DC}">
      <dgm:prSet/>
      <dgm:spPr/>
      <dgm:t>
        <a:bodyPr/>
        <a:lstStyle/>
        <a:p>
          <a:endParaRPr lang="en-US"/>
        </a:p>
      </dgm:t>
    </dgm:pt>
    <dgm:pt modelId="{364B2ED1-1B5C-4445-BDAD-417324AE35F7}" type="sibTrans" cxnId="{F2B6F0AD-4400-4B6E-BCD9-9CC48D07F2DC}">
      <dgm:prSet/>
      <dgm:spPr/>
      <dgm:t>
        <a:bodyPr/>
        <a:lstStyle/>
        <a:p>
          <a:endParaRPr lang="en-US"/>
        </a:p>
      </dgm:t>
    </dgm:pt>
    <dgm:pt modelId="{31108AFF-E5A1-4607-9BD5-F8F82DFD20EF}">
      <dgm:prSet/>
      <dgm:spPr/>
      <dgm:t>
        <a:bodyPr/>
        <a:lstStyle/>
        <a:p>
          <a:r>
            <a:rPr lang="en-GB"/>
            <a:t>Legal: licence requirements having necessary license for food service and alcohol . </a:t>
          </a:r>
          <a:endParaRPr lang="en-US"/>
        </a:p>
      </dgm:t>
    </dgm:pt>
    <dgm:pt modelId="{64B820F7-AE3B-439F-A3ED-9BDE7D1CFACD}" type="parTrans" cxnId="{7529FAE2-3E81-4F87-8A59-30F9C13FE22B}">
      <dgm:prSet/>
      <dgm:spPr/>
      <dgm:t>
        <a:bodyPr/>
        <a:lstStyle/>
        <a:p>
          <a:endParaRPr lang="en-US"/>
        </a:p>
      </dgm:t>
    </dgm:pt>
    <dgm:pt modelId="{25E42016-C6E0-4A40-82C1-B3B6FED84FF3}" type="sibTrans" cxnId="{7529FAE2-3E81-4F87-8A59-30F9C13FE22B}">
      <dgm:prSet/>
      <dgm:spPr/>
      <dgm:t>
        <a:bodyPr/>
        <a:lstStyle/>
        <a:p>
          <a:endParaRPr lang="en-US"/>
        </a:p>
      </dgm:t>
    </dgm:pt>
    <dgm:pt modelId="{EA42D8DC-0485-47EE-87FD-F5E0BD1F8C28}">
      <dgm:prSet/>
      <dgm:spPr/>
      <dgm:t>
        <a:bodyPr/>
        <a:lstStyle/>
        <a:p>
          <a:r>
            <a:rPr lang="en-GB"/>
            <a:t>Environmental : increasing use of sustainable practices can help the restaurant to adopt good waste management </a:t>
          </a:r>
          <a:br>
            <a:rPr lang="en-GB"/>
          </a:br>
          <a:endParaRPr lang="en-US"/>
        </a:p>
      </dgm:t>
    </dgm:pt>
    <dgm:pt modelId="{856ECC93-4EB6-4509-B12F-79BE5C886DD0}" type="parTrans" cxnId="{8891E952-E275-4C90-8533-A62AAC606ABD}">
      <dgm:prSet/>
      <dgm:spPr/>
      <dgm:t>
        <a:bodyPr/>
        <a:lstStyle/>
        <a:p>
          <a:endParaRPr lang="en-US"/>
        </a:p>
      </dgm:t>
    </dgm:pt>
    <dgm:pt modelId="{05CCFE53-22A7-49BF-9305-3B65DDF97BF7}" type="sibTrans" cxnId="{8891E952-E275-4C90-8533-A62AAC606ABD}">
      <dgm:prSet/>
      <dgm:spPr/>
      <dgm:t>
        <a:bodyPr/>
        <a:lstStyle/>
        <a:p>
          <a:endParaRPr lang="en-US"/>
        </a:p>
      </dgm:t>
    </dgm:pt>
    <dgm:pt modelId="{CE30A945-DE3E-43ED-9690-1DE4A88EA4AA}">
      <dgm:prSet/>
      <dgm:spPr/>
      <dgm:t>
        <a:bodyPr/>
        <a:lstStyle/>
        <a:p>
          <a:r>
            <a:rPr lang="en-GB" b="0" dirty="0"/>
            <a:t>Some factors will help my business in a positive way and help it grow </a:t>
          </a:r>
          <a:r>
            <a:rPr lang="en-GB" dirty="0"/>
            <a:t>however factors like economic we will have to adopt to migrate the risk and lower prices for customers. </a:t>
          </a:r>
          <a:endParaRPr lang="en-US" dirty="0"/>
        </a:p>
      </dgm:t>
    </dgm:pt>
    <dgm:pt modelId="{0B7ED2EA-443F-49A0-93D5-71C2384DCA8D}" type="parTrans" cxnId="{4F76937B-1207-4B32-BF79-9E4065436C6A}">
      <dgm:prSet/>
      <dgm:spPr/>
      <dgm:t>
        <a:bodyPr/>
        <a:lstStyle/>
        <a:p>
          <a:endParaRPr lang="en-US"/>
        </a:p>
      </dgm:t>
    </dgm:pt>
    <dgm:pt modelId="{6FE669AB-D4B4-43B2-947D-31CF0A5B0DD9}" type="sibTrans" cxnId="{4F76937B-1207-4B32-BF79-9E4065436C6A}">
      <dgm:prSet/>
      <dgm:spPr/>
      <dgm:t>
        <a:bodyPr/>
        <a:lstStyle/>
        <a:p>
          <a:endParaRPr lang="en-US"/>
        </a:p>
      </dgm:t>
    </dgm:pt>
    <dgm:pt modelId="{04959015-47CD-4345-9E0F-24A91632A5A9}" type="pres">
      <dgm:prSet presAssocID="{72C82D9C-3378-4205-AEE3-CD16276F40FE}" presName="diagram" presStyleCnt="0">
        <dgm:presLayoutVars>
          <dgm:dir/>
          <dgm:resizeHandles val="exact"/>
        </dgm:presLayoutVars>
      </dgm:prSet>
      <dgm:spPr/>
    </dgm:pt>
    <dgm:pt modelId="{F6BDB184-DA9F-4E2E-8450-14D84D685EC8}" type="pres">
      <dgm:prSet presAssocID="{95AE868C-41AB-4D30-B5A5-E5E3B2B23D4A}" presName="node" presStyleLbl="node1" presStyleIdx="0" presStyleCnt="7">
        <dgm:presLayoutVars>
          <dgm:bulletEnabled val="1"/>
        </dgm:presLayoutVars>
      </dgm:prSet>
      <dgm:spPr/>
    </dgm:pt>
    <dgm:pt modelId="{DE1037B3-61C8-4765-8599-7B4EA5D08C5A}" type="pres">
      <dgm:prSet presAssocID="{F3323F5B-806F-47FD-BD67-A5FB4D3F63DA}" presName="sibTrans" presStyleCnt="0"/>
      <dgm:spPr/>
    </dgm:pt>
    <dgm:pt modelId="{184CA68B-27FF-41D4-90D3-1A78829D7B9D}" type="pres">
      <dgm:prSet presAssocID="{2929298A-2808-4183-B163-C4EFFC943EED}" presName="node" presStyleLbl="node1" presStyleIdx="1" presStyleCnt="7">
        <dgm:presLayoutVars>
          <dgm:bulletEnabled val="1"/>
        </dgm:presLayoutVars>
      </dgm:prSet>
      <dgm:spPr/>
    </dgm:pt>
    <dgm:pt modelId="{DD5DC4A0-7A2C-4AA7-8F4C-1C9EC9F41867}" type="pres">
      <dgm:prSet presAssocID="{699FA203-BE79-437E-8F30-4D9221B7BFB8}" presName="sibTrans" presStyleCnt="0"/>
      <dgm:spPr/>
    </dgm:pt>
    <dgm:pt modelId="{CA14B91D-B389-40B8-9970-E98C9E22E2BE}" type="pres">
      <dgm:prSet presAssocID="{2DF84A04-9FD0-4B6A-8844-8333C36FC067}" presName="node" presStyleLbl="node1" presStyleIdx="2" presStyleCnt="7">
        <dgm:presLayoutVars>
          <dgm:bulletEnabled val="1"/>
        </dgm:presLayoutVars>
      </dgm:prSet>
      <dgm:spPr/>
    </dgm:pt>
    <dgm:pt modelId="{9D61FA6D-1000-4206-BD07-58CE7EE8712D}" type="pres">
      <dgm:prSet presAssocID="{29EE2F7D-2A6E-4BCB-B835-73D3BA6A8A4B}" presName="sibTrans" presStyleCnt="0"/>
      <dgm:spPr/>
    </dgm:pt>
    <dgm:pt modelId="{DD3F7DBF-B59C-458C-AB8C-1C9EBD0C950D}" type="pres">
      <dgm:prSet presAssocID="{EA27D31C-7046-45F7-A486-49690E868CCD}" presName="node" presStyleLbl="node1" presStyleIdx="3" presStyleCnt="7">
        <dgm:presLayoutVars>
          <dgm:bulletEnabled val="1"/>
        </dgm:presLayoutVars>
      </dgm:prSet>
      <dgm:spPr/>
    </dgm:pt>
    <dgm:pt modelId="{64FA8B42-B88E-44A3-A402-DF7877A99B8E}" type="pres">
      <dgm:prSet presAssocID="{364B2ED1-1B5C-4445-BDAD-417324AE35F7}" presName="sibTrans" presStyleCnt="0"/>
      <dgm:spPr/>
    </dgm:pt>
    <dgm:pt modelId="{FFFC9F08-0BF4-44F6-956B-0C4AAA3025DE}" type="pres">
      <dgm:prSet presAssocID="{31108AFF-E5A1-4607-9BD5-F8F82DFD20EF}" presName="node" presStyleLbl="node1" presStyleIdx="4" presStyleCnt="7">
        <dgm:presLayoutVars>
          <dgm:bulletEnabled val="1"/>
        </dgm:presLayoutVars>
      </dgm:prSet>
      <dgm:spPr/>
    </dgm:pt>
    <dgm:pt modelId="{CAA2EC40-1ADB-415A-A203-527870FBF834}" type="pres">
      <dgm:prSet presAssocID="{25E42016-C6E0-4A40-82C1-B3B6FED84FF3}" presName="sibTrans" presStyleCnt="0"/>
      <dgm:spPr/>
    </dgm:pt>
    <dgm:pt modelId="{18A15D3E-BA20-4108-9EEC-E743B403B85C}" type="pres">
      <dgm:prSet presAssocID="{EA42D8DC-0485-47EE-87FD-F5E0BD1F8C28}" presName="node" presStyleLbl="node1" presStyleIdx="5" presStyleCnt="7">
        <dgm:presLayoutVars>
          <dgm:bulletEnabled val="1"/>
        </dgm:presLayoutVars>
      </dgm:prSet>
      <dgm:spPr/>
    </dgm:pt>
    <dgm:pt modelId="{9684E073-D7BF-4366-8625-3A1BF19515AB}" type="pres">
      <dgm:prSet presAssocID="{05CCFE53-22A7-49BF-9305-3B65DDF97BF7}" presName="sibTrans" presStyleCnt="0"/>
      <dgm:spPr/>
    </dgm:pt>
    <dgm:pt modelId="{6622D9E8-F627-44FC-B082-D1F8A697199C}" type="pres">
      <dgm:prSet presAssocID="{CE30A945-DE3E-43ED-9690-1DE4A88EA4AA}" presName="node" presStyleLbl="node1" presStyleIdx="6" presStyleCnt="7">
        <dgm:presLayoutVars>
          <dgm:bulletEnabled val="1"/>
        </dgm:presLayoutVars>
      </dgm:prSet>
      <dgm:spPr/>
    </dgm:pt>
  </dgm:ptLst>
  <dgm:cxnLst>
    <dgm:cxn modelId="{97777703-585F-4AB2-8057-5F9B01C556D0}" type="presOf" srcId="{2DF84A04-9FD0-4B6A-8844-8333C36FC067}" destId="{CA14B91D-B389-40B8-9970-E98C9E22E2BE}" srcOrd="0" destOrd="0" presId="urn:microsoft.com/office/officeart/2005/8/layout/default"/>
    <dgm:cxn modelId="{C07E0406-A324-4B35-8CDD-AB939CA6A009}" type="presOf" srcId="{2929298A-2808-4183-B163-C4EFFC943EED}" destId="{184CA68B-27FF-41D4-90D3-1A78829D7B9D}" srcOrd="0" destOrd="0" presId="urn:microsoft.com/office/officeart/2005/8/layout/default"/>
    <dgm:cxn modelId="{41C9D71A-51CE-42D5-831E-ED035A924917}" type="presOf" srcId="{EA27D31C-7046-45F7-A486-49690E868CCD}" destId="{DD3F7DBF-B59C-458C-AB8C-1C9EBD0C950D}" srcOrd="0" destOrd="0" presId="urn:microsoft.com/office/officeart/2005/8/layout/default"/>
    <dgm:cxn modelId="{439B3C1B-356C-4797-986E-9E0438260F0E}" type="presOf" srcId="{31108AFF-E5A1-4607-9BD5-F8F82DFD20EF}" destId="{FFFC9F08-0BF4-44F6-956B-0C4AAA3025DE}" srcOrd="0" destOrd="0" presId="urn:microsoft.com/office/officeart/2005/8/layout/default"/>
    <dgm:cxn modelId="{23030563-F110-4364-933E-4D7EF0E85CFD}" type="presOf" srcId="{95AE868C-41AB-4D30-B5A5-E5E3B2B23D4A}" destId="{F6BDB184-DA9F-4E2E-8450-14D84D685EC8}" srcOrd="0" destOrd="0" presId="urn:microsoft.com/office/officeart/2005/8/layout/default"/>
    <dgm:cxn modelId="{E598BB47-FAA2-4FE4-B22F-908F6315CE9B}" type="presOf" srcId="{CE30A945-DE3E-43ED-9690-1DE4A88EA4AA}" destId="{6622D9E8-F627-44FC-B082-D1F8A697199C}" srcOrd="0" destOrd="0" presId="urn:microsoft.com/office/officeart/2005/8/layout/default"/>
    <dgm:cxn modelId="{F0602070-BCE7-4062-B218-08F8A8653C18}" type="presOf" srcId="{EA42D8DC-0485-47EE-87FD-F5E0BD1F8C28}" destId="{18A15D3E-BA20-4108-9EEC-E743B403B85C}" srcOrd="0" destOrd="0" presId="urn:microsoft.com/office/officeart/2005/8/layout/default"/>
    <dgm:cxn modelId="{8891E952-E275-4C90-8533-A62AAC606ABD}" srcId="{72C82D9C-3378-4205-AEE3-CD16276F40FE}" destId="{EA42D8DC-0485-47EE-87FD-F5E0BD1F8C28}" srcOrd="5" destOrd="0" parTransId="{856ECC93-4EB6-4509-B12F-79BE5C886DD0}" sibTransId="{05CCFE53-22A7-49BF-9305-3B65DDF97BF7}"/>
    <dgm:cxn modelId="{58D2D65A-FC0F-49B9-AC31-8A559CEBF17E}" srcId="{72C82D9C-3378-4205-AEE3-CD16276F40FE}" destId="{2DF84A04-9FD0-4B6A-8844-8333C36FC067}" srcOrd="2" destOrd="0" parTransId="{04CA487E-417E-4039-AC49-ED371B32A61D}" sibTransId="{29EE2F7D-2A6E-4BCB-B835-73D3BA6A8A4B}"/>
    <dgm:cxn modelId="{4F76937B-1207-4B32-BF79-9E4065436C6A}" srcId="{72C82D9C-3378-4205-AEE3-CD16276F40FE}" destId="{CE30A945-DE3E-43ED-9690-1DE4A88EA4AA}" srcOrd="6" destOrd="0" parTransId="{0B7ED2EA-443F-49A0-93D5-71C2384DCA8D}" sibTransId="{6FE669AB-D4B4-43B2-947D-31CF0A5B0DD9}"/>
    <dgm:cxn modelId="{D43F7A92-410B-4CEE-8C0D-8C9B974A3511}" type="presOf" srcId="{72C82D9C-3378-4205-AEE3-CD16276F40FE}" destId="{04959015-47CD-4345-9E0F-24A91632A5A9}" srcOrd="0" destOrd="0" presId="urn:microsoft.com/office/officeart/2005/8/layout/default"/>
    <dgm:cxn modelId="{F2B6F0AD-4400-4B6E-BCD9-9CC48D07F2DC}" srcId="{72C82D9C-3378-4205-AEE3-CD16276F40FE}" destId="{EA27D31C-7046-45F7-A486-49690E868CCD}" srcOrd="3" destOrd="0" parTransId="{5029F3EE-8EB9-4605-9B27-FCAFCC9DA374}" sibTransId="{364B2ED1-1B5C-4445-BDAD-417324AE35F7}"/>
    <dgm:cxn modelId="{8E2EA1B7-0B98-4912-88A1-AC1FB0B2CCAC}" srcId="{72C82D9C-3378-4205-AEE3-CD16276F40FE}" destId="{95AE868C-41AB-4D30-B5A5-E5E3B2B23D4A}" srcOrd="0" destOrd="0" parTransId="{7504E3B1-5690-4C27-ABA0-82B6275A49B3}" sibTransId="{F3323F5B-806F-47FD-BD67-A5FB4D3F63DA}"/>
    <dgm:cxn modelId="{7529FAE2-3E81-4F87-8A59-30F9C13FE22B}" srcId="{72C82D9C-3378-4205-AEE3-CD16276F40FE}" destId="{31108AFF-E5A1-4607-9BD5-F8F82DFD20EF}" srcOrd="4" destOrd="0" parTransId="{64B820F7-AE3B-439F-A3ED-9BDE7D1CFACD}" sibTransId="{25E42016-C6E0-4A40-82C1-B3B6FED84FF3}"/>
    <dgm:cxn modelId="{7AA6C8EB-2DE7-4B82-BB03-26EE9CA771AE}" srcId="{72C82D9C-3378-4205-AEE3-CD16276F40FE}" destId="{2929298A-2808-4183-B163-C4EFFC943EED}" srcOrd="1" destOrd="0" parTransId="{54787FFA-52B5-4FCD-916E-F17DCE813F16}" sibTransId="{699FA203-BE79-437E-8F30-4D9221B7BFB8}"/>
    <dgm:cxn modelId="{AEEE2450-7881-4DA8-9613-82006066CB34}" type="presParOf" srcId="{04959015-47CD-4345-9E0F-24A91632A5A9}" destId="{F6BDB184-DA9F-4E2E-8450-14D84D685EC8}" srcOrd="0" destOrd="0" presId="urn:microsoft.com/office/officeart/2005/8/layout/default"/>
    <dgm:cxn modelId="{064B1172-C1AA-4F75-9263-576B75AE7322}" type="presParOf" srcId="{04959015-47CD-4345-9E0F-24A91632A5A9}" destId="{DE1037B3-61C8-4765-8599-7B4EA5D08C5A}" srcOrd="1" destOrd="0" presId="urn:microsoft.com/office/officeart/2005/8/layout/default"/>
    <dgm:cxn modelId="{496DEEA4-3237-4E54-BDBD-51DD94319F74}" type="presParOf" srcId="{04959015-47CD-4345-9E0F-24A91632A5A9}" destId="{184CA68B-27FF-41D4-90D3-1A78829D7B9D}" srcOrd="2" destOrd="0" presId="urn:microsoft.com/office/officeart/2005/8/layout/default"/>
    <dgm:cxn modelId="{09CC1A76-6DC9-48AB-B458-AA60B6EB63B1}" type="presParOf" srcId="{04959015-47CD-4345-9E0F-24A91632A5A9}" destId="{DD5DC4A0-7A2C-4AA7-8F4C-1C9EC9F41867}" srcOrd="3" destOrd="0" presId="urn:microsoft.com/office/officeart/2005/8/layout/default"/>
    <dgm:cxn modelId="{857F24C5-9FB7-490E-967F-FEBF8358F762}" type="presParOf" srcId="{04959015-47CD-4345-9E0F-24A91632A5A9}" destId="{CA14B91D-B389-40B8-9970-E98C9E22E2BE}" srcOrd="4" destOrd="0" presId="urn:microsoft.com/office/officeart/2005/8/layout/default"/>
    <dgm:cxn modelId="{EF8817F4-FB97-43F9-9D5C-ADD9368372F2}" type="presParOf" srcId="{04959015-47CD-4345-9E0F-24A91632A5A9}" destId="{9D61FA6D-1000-4206-BD07-58CE7EE8712D}" srcOrd="5" destOrd="0" presId="urn:microsoft.com/office/officeart/2005/8/layout/default"/>
    <dgm:cxn modelId="{090E5BCD-EDD9-4CAE-85CD-BE64BF5A9445}" type="presParOf" srcId="{04959015-47CD-4345-9E0F-24A91632A5A9}" destId="{DD3F7DBF-B59C-458C-AB8C-1C9EBD0C950D}" srcOrd="6" destOrd="0" presId="urn:microsoft.com/office/officeart/2005/8/layout/default"/>
    <dgm:cxn modelId="{247D18E2-9BDC-4200-97B0-BAC79431896B}" type="presParOf" srcId="{04959015-47CD-4345-9E0F-24A91632A5A9}" destId="{64FA8B42-B88E-44A3-A402-DF7877A99B8E}" srcOrd="7" destOrd="0" presId="urn:microsoft.com/office/officeart/2005/8/layout/default"/>
    <dgm:cxn modelId="{826ECF70-57C1-45FF-844B-F0CFFE0CD475}" type="presParOf" srcId="{04959015-47CD-4345-9E0F-24A91632A5A9}" destId="{FFFC9F08-0BF4-44F6-956B-0C4AAA3025DE}" srcOrd="8" destOrd="0" presId="urn:microsoft.com/office/officeart/2005/8/layout/default"/>
    <dgm:cxn modelId="{2DD7B1AA-0A35-4B42-AE49-A195D2C06BA2}" type="presParOf" srcId="{04959015-47CD-4345-9E0F-24A91632A5A9}" destId="{CAA2EC40-1ADB-415A-A203-527870FBF834}" srcOrd="9" destOrd="0" presId="urn:microsoft.com/office/officeart/2005/8/layout/default"/>
    <dgm:cxn modelId="{72C9E018-A026-4A52-9FA6-36914B27DFF0}" type="presParOf" srcId="{04959015-47CD-4345-9E0F-24A91632A5A9}" destId="{18A15D3E-BA20-4108-9EEC-E743B403B85C}" srcOrd="10" destOrd="0" presId="urn:microsoft.com/office/officeart/2005/8/layout/default"/>
    <dgm:cxn modelId="{7BD3AA61-A9F3-47D3-A7B2-5883FB0733F3}" type="presParOf" srcId="{04959015-47CD-4345-9E0F-24A91632A5A9}" destId="{9684E073-D7BF-4366-8625-3A1BF19515AB}" srcOrd="11" destOrd="0" presId="urn:microsoft.com/office/officeart/2005/8/layout/default"/>
    <dgm:cxn modelId="{413B350D-F1CF-488F-95A1-63D4616D0A42}" type="presParOf" srcId="{04959015-47CD-4345-9E0F-24A91632A5A9}" destId="{6622D9E8-F627-44FC-B082-D1F8A697199C}" srcOrd="1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7804A8-2D4B-416A-9527-584079FDC94E}"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E7CC1CDB-99C4-40C1-A398-089FFF181B56}">
      <dgm:prSet/>
      <dgm:spPr/>
      <dgm:t>
        <a:bodyPr/>
        <a:lstStyle/>
        <a:p>
          <a:r>
            <a:rPr lang="en-GB"/>
            <a:t>Flexin aims at local working crowds and families and also food explores and millennials that are  adventurous eaters and younger demographics drawn to flavour and trendy foods like Jerk chicken or curry goat. Our target market expects seasoning and spice and also, they are value conscious they expects a generous portion size with a good price point that can make it considered a bargain </a:t>
          </a:r>
          <a:endParaRPr lang="en-US"/>
        </a:p>
      </dgm:t>
    </dgm:pt>
    <dgm:pt modelId="{36480898-808E-4378-A152-D52409DC829B}" type="parTrans" cxnId="{E1A0CC13-4532-43D0-95F4-3CDB7702CE21}">
      <dgm:prSet/>
      <dgm:spPr/>
      <dgm:t>
        <a:bodyPr/>
        <a:lstStyle/>
        <a:p>
          <a:endParaRPr lang="en-US"/>
        </a:p>
      </dgm:t>
    </dgm:pt>
    <dgm:pt modelId="{E860A52C-5F5E-411A-BA98-83F7830D045F}" type="sibTrans" cxnId="{E1A0CC13-4532-43D0-95F4-3CDB7702CE21}">
      <dgm:prSet/>
      <dgm:spPr/>
      <dgm:t>
        <a:bodyPr/>
        <a:lstStyle/>
        <a:p>
          <a:endParaRPr lang="en-US"/>
        </a:p>
      </dgm:t>
    </dgm:pt>
    <dgm:pt modelId="{394C342E-D939-419A-A814-2BAC8CE3692E}">
      <dgm:prSet/>
      <dgm:spPr/>
      <dgm:t>
        <a:bodyPr/>
        <a:lstStyle/>
        <a:p>
          <a:r>
            <a:rPr lang="en-GB"/>
            <a:t>Flexin Primary customers that we will be focused on is demographic focusing on age gender, income and education level and understanding what type of customers we will be handling. </a:t>
          </a:r>
          <a:br>
            <a:rPr lang="en-GB"/>
          </a:br>
          <a:endParaRPr lang="en-US"/>
        </a:p>
      </dgm:t>
    </dgm:pt>
    <dgm:pt modelId="{2573EAC8-427E-465C-B962-1C4515BA93EC}" type="parTrans" cxnId="{A0B08D67-12EB-43E8-999D-A1B2CDAF1012}">
      <dgm:prSet/>
      <dgm:spPr/>
      <dgm:t>
        <a:bodyPr/>
        <a:lstStyle/>
        <a:p>
          <a:endParaRPr lang="en-US"/>
        </a:p>
      </dgm:t>
    </dgm:pt>
    <dgm:pt modelId="{B5E5C37A-6168-48F9-8ED6-0967F1A8D3B2}" type="sibTrans" cxnId="{A0B08D67-12EB-43E8-999D-A1B2CDAF1012}">
      <dgm:prSet/>
      <dgm:spPr/>
      <dgm:t>
        <a:bodyPr/>
        <a:lstStyle/>
        <a:p>
          <a:endParaRPr lang="en-US"/>
        </a:p>
      </dgm:t>
    </dgm:pt>
    <dgm:pt modelId="{501098E0-5923-4138-9541-9CC9B590E461}">
      <dgm:prSet/>
      <dgm:spPr/>
      <dgm:t>
        <a:bodyPr/>
        <a:lstStyle/>
        <a:p>
          <a:r>
            <a:rPr lang="en-GB"/>
            <a:t>Flexin unique selling point is the price for our food which can give us a competitive advantage and because our ingredients source is fresh from Jamaica the seasoning and spices will be better to ,he taste we are going for and actually helps with pricing as its cheaper. We also offer differentiations and do all you can eat Friday – Saturday starting from 7pm  - closure</a:t>
          </a:r>
          <a:br>
            <a:rPr lang="en-GB"/>
          </a:br>
          <a:endParaRPr lang="en-US"/>
        </a:p>
      </dgm:t>
    </dgm:pt>
    <dgm:pt modelId="{A8057E77-D663-4CE4-A43F-FC3230816FA7}" type="parTrans" cxnId="{035911CC-F595-4843-8042-C8CAE7E7C60E}">
      <dgm:prSet/>
      <dgm:spPr/>
      <dgm:t>
        <a:bodyPr/>
        <a:lstStyle/>
        <a:p>
          <a:endParaRPr lang="en-US"/>
        </a:p>
      </dgm:t>
    </dgm:pt>
    <dgm:pt modelId="{27CE0D67-E412-412E-924E-694A0B91EC0B}" type="sibTrans" cxnId="{035911CC-F595-4843-8042-C8CAE7E7C60E}">
      <dgm:prSet/>
      <dgm:spPr/>
      <dgm:t>
        <a:bodyPr/>
        <a:lstStyle/>
        <a:p>
          <a:endParaRPr lang="en-US"/>
        </a:p>
      </dgm:t>
    </dgm:pt>
    <dgm:pt modelId="{A84938C2-F21F-420F-8B2F-DF1BD02C979B}">
      <dgm:prSet/>
      <dgm:spPr/>
      <dgm:t>
        <a:bodyPr/>
        <a:lstStyle/>
        <a:p>
          <a:r>
            <a:rPr lang="en-GB"/>
            <a:t>To attract customers Flexin will have an active social media account where we post and make short form content on all platforms to reach people ages 18-36 and post updates and discounts on them, to keep the audience updated. We also pay for targeted paid ads to help filter audiences age ranges, geographic locations and online behaviours.</a:t>
          </a:r>
          <a:endParaRPr lang="en-US"/>
        </a:p>
      </dgm:t>
    </dgm:pt>
    <dgm:pt modelId="{F5EA608D-8F20-4485-9A82-B5C118E516E5}" type="parTrans" cxnId="{485FB84E-06E3-41D4-9BF3-B0F37231D540}">
      <dgm:prSet/>
      <dgm:spPr/>
      <dgm:t>
        <a:bodyPr/>
        <a:lstStyle/>
        <a:p>
          <a:endParaRPr lang="en-US"/>
        </a:p>
      </dgm:t>
    </dgm:pt>
    <dgm:pt modelId="{76F1DE80-A5FC-4D71-98F0-3BFB3638CC00}" type="sibTrans" cxnId="{485FB84E-06E3-41D4-9BF3-B0F37231D540}">
      <dgm:prSet/>
      <dgm:spPr/>
      <dgm:t>
        <a:bodyPr/>
        <a:lstStyle/>
        <a:p>
          <a:endParaRPr lang="en-US"/>
        </a:p>
      </dgm:t>
    </dgm:pt>
    <dgm:pt modelId="{CDA8FE4B-DA92-402E-AC15-FDAB59B8CC81}" type="pres">
      <dgm:prSet presAssocID="{C07804A8-2D4B-416A-9527-584079FDC94E}" presName="Name0" presStyleCnt="0">
        <dgm:presLayoutVars>
          <dgm:dir/>
          <dgm:resizeHandles val="exact"/>
        </dgm:presLayoutVars>
      </dgm:prSet>
      <dgm:spPr/>
    </dgm:pt>
    <dgm:pt modelId="{EE4195A1-40F5-4755-8595-9C4154291439}" type="pres">
      <dgm:prSet presAssocID="{E7CC1CDB-99C4-40C1-A398-089FFF181B56}" presName="node" presStyleLbl="node1" presStyleIdx="0" presStyleCnt="4">
        <dgm:presLayoutVars>
          <dgm:bulletEnabled val="1"/>
        </dgm:presLayoutVars>
      </dgm:prSet>
      <dgm:spPr/>
    </dgm:pt>
    <dgm:pt modelId="{7E41CE5F-8F15-4320-B0C7-9E328C3DD83F}" type="pres">
      <dgm:prSet presAssocID="{E860A52C-5F5E-411A-BA98-83F7830D045F}" presName="sibTrans" presStyleLbl="sibTrans2D1" presStyleIdx="0" presStyleCnt="3"/>
      <dgm:spPr/>
    </dgm:pt>
    <dgm:pt modelId="{799AE6B3-9071-4A0C-B24A-72104709CCFD}" type="pres">
      <dgm:prSet presAssocID="{E860A52C-5F5E-411A-BA98-83F7830D045F}" presName="connectorText" presStyleLbl="sibTrans2D1" presStyleIdx="0" presStyleCnt="3"/>
      <dgm:spPr/>
    </dgm:pt>
    <dgm:pt modelId="{4D760470-78F2-4488-AE8B-DFC37A89CD03}" type="pres">
      <dgm:prSet presAssocID="{394C342E-D939-419A-A814-2BAC8CE3692E}" presName="node" presStyleLbl="node1" presStyleIdx="1" presStyleCnt="4">
        <dgm:presLayoutVars>
          <dgm:bulletEnabled val="1"/>
        </dgm:presLayoutVars>
      </dgm:prSet>
      <dgm:spPr/>
    </dgm:pt>
    <dgm:pt modelId="{F23CE229-3FE8-48CB-BE25-872F6DAC8BCC}" type="pres">
      <dgm:prSet presAssocID="{B5E5C37A-6168-48F9-8ED6-0967F1A8D3B2}" presName="sibTrans" presStyleLbl="sibTrans2D1" presStyleIdx="1" presStyleCnt="3"/>
      <dgm:spPr/>
    </dgm:pt>
    <dgm:pt modelId="{38CA347E-8F6E-4EBA-A7B7-276AC9ED9FEA}" type="pres">
      <dgm:prSet presAssocID="{B5E5C37A-6168-48F9-8ED6-0967F1A8D3B2}" presName="connectorText" presStyleLbl="sibTrans2D1" presStyleIdx="1" presStyleCnt="3"/>
      <dgm:spPr/>
    </dgm:pt>
    <dgm:pt modelId="{ADE7B402-11B3-450D-9408-E5997716369D}" type="pres">
      <dgm:prSet presAssocID="{501098E0-5923-4138-9541-9CC9B590E461}" presName="node" presStyleLbl="node1" presStyleIdx="2" presStyleCnt="4">
        <dgm:presLayoutVars>
          <dgm:bulletEnabled val="1"/>
        </dgm:presLayoutVars>
      </dgm:prSet>
      <dgm:spPr/>
    </dgm:pt>
    <dgm:pt modelId="{8C79613B-77A6-4324-86C1-8A57B4C98020}" type="pres">
      <dgm:prSet presAssocID="{27CE0D67-E412-412E-924E-694A0B91EC0B}" presName="sibTrans" presStyleLbl="sibTrans2D1" presStyleIdx="2" presStyleCnt="3"/>
      <dgm:spPr/>
    </dgm:pt>
    <dgm:pt modelId="{12111DA4-2D80-4114-9832-5907B67A6320}" type="pres">
      <dgm:prSet presAssocID="{27CE0D67-E412-412E-924E-694A0B91EC0B}" presName="connectorText" presStyleLbl="sibTrans2D1" presStyleIdx="2" presStyleCnt="3"/>
      <dgm:spPr/>
    </dgm:pt>
    <dgm:pt modelId="{587C4B6F-BE1D-4DCA-8C8F-3F74792A14A7}" type="pres">
      <dgm:prSet presAssocID="{A84938C2-F21F-420F-8B2F-DF1BD02C979B}" presName="node" presStyleLbl="node1" presStyleIdx="3" presStyleCnt="4">
        <dgm:presLayoutVars>
          <dgm:bulletEnabled val="1"/>
        </dgm:presLayoutVars>
      </dgm:prSet>
      <dgm:spPr/>
    </dgm:pt>
  </dgm:ptLst>
  <dgm:cxnLst>
    <dgm:cxn modelId="{46C6D801-3A9A-40BA-B2E8-34984EDF198B}" type="presOf" srcId="{B5E5C37A-6168-48F9-8ED6-0967F1A8D3B2}" destId="{F23CE229-3FE8-48CB-BE25-872F6DAC8BCC}" srcOrd="0" destOrd="0" presId="urn:microsoft.com/office/officeart/2005/8/layout/process1"/>
    <dgm:cxn modelId="{40EF2902-A6C7-4174-B03E-2CB281D7DF29}" type="presOf" srcId="{C07804A8-2D4B-416A-9527-584079FDC94E}" destId="{CDA8FE4B-DA92-402E-AC15-FDAB59B8CC81}" srcOrd="0" destOrd="0" presId="urn:microsoft.com/office/officeart/2005/8/layout/process1"/>
    <dgm:cxn modelId="{1F4F9C0A-76B4-408F-AC6B-136FFE878467}" type="presOf" srcId="{501098E0-5923-4138-9541-9CC9B590E461}" destId="{ADE7B402-11B3-450D-9408-E5997716369D}" srcOrd="0" destOrd="0" presId="urn:microsoft.com/office/officeart/2005/8/layout/process1"/>
    <dgm:cxn modelId="{E1A0CC13-4532-43D0-95F4-3CDB7702CE21}" srcId="{C07804A8-2D4B-416A-9527-584079FDC94E}" destId="{E7CC1CDB-99C4-40C1-A398-089FFF181B56}" srcOrd="0" destOrd="0" parTransId="{36480898-808E-4378-A152-D52409DC829B}" sibTransId="{E860A52C-5F5E-411A-BA98-83F7830D045F}"/>
    <dgm:cxn modelId="{D5D2EA2C-D1BB-4F7E-9AA3-56C7E60DA09C}" type="presOf" srcId="{E860A52C-5F5E-411A-BA98-83F7830D045F}" destId="{799AE6B3-9071-4A0C-B24A-72104709CCFD}" srcOrd="1" destOrd="0" presId="urn:microsoft.com/office/officeart/2005/8/layout/process1"/>
    <dgm:cxn modelId="{89C81733-890A-4ECA-A2CF-4B5D139023B5}" type="presOf" srcId="{E860A52C-5F5E-411A-BA98-83F7830D045F}" destId="{7E41CE5F-8F15-4320-B0C7-9E328C3DD83F}" srcOrd="0" destOrd="0" presId="urn:microsoft.com/office/officeart/2005/8/layout/process1"/>
    <dgm:cxn modelId="{4E89EF3B-C966-46BE-8D44-05BED6C9FF1B}" type="presOf" srcId="{27CE0D67-E412-412E-924E-694A0B91EC0B}" destId="{12111DA4-2D80-4114-9832-5907B67A6320}" srcOrd="1" destOrd="0" presId="urn:microsoft.com/office/officeart/2005/8/layout/process1"/>
    <dgm:cxn modelId="{A0B08D67-12EB-43E8-999D-A1B2CDAF1012}" srcId="{C07804A8-2D4B-416A-9527-584079FDC94E}" destId="{394C342E-D939-419A-A814-2BAC8CE3692E}" srcOrd="1" destOrd="0" parTransId="{2573EAC8-427E-465C-B962-1C4515BA93EC}" sibTransId="{B5E5C37A-6168-48F9-8ED6-0967F1A8D3B2}"/>
    <dgm:cxn modelId="{485FB84E-06E3-41D4-9BF3-B0F37231D540}" srcId="{C07804A8-2D4B-416A-9527-584079FDC94E}" destId="{A84938C2-F21F-420F-8B2F-DF1BD02C979B}" srcOrd="3" destOrd="0" parTransId="{F5EA608D-8F20-4485-9A82-B5C118E516E5}" sibTransId="{76F1DE80-A5FC-4D71-98F0-3BFB3638CC00}"/>
    <dgm:cxn modelId="{9C5AD6A3-25C2-48D0-8193-42394733F739}" type="presOf" srcId="{E7CC1CDB-99C4-40C1-A398-089FFF181B56}" destId="{EE4195A1-40F5-4755-8595-9C4154291439}" srcOrd="0" destOrd="0" presId="urn:microsoft.com/office/officeart/2005/8/layout/process1"/>
    <dgm:cxn modelId="{56C607A8-31C9-41C7-9918-8093C9DC2D3D}" type="presOf" srcId="{A84938C2-F21F-420F-8B2F-DF1BD02C979B}" destId="{587C4B6F-BE1D-4DCA-8C8F-3F74792A14A7}" srcOrd="0" destOrd="0" presId="urn:microsoft.com/office/officeart/2005/8/layout/process1"/>
    <dgm:cxn modelId="{035911CC-F595-4843-8042-C8CAE7E7C60E}" srcId="{C07804A8-2D4B-416A-9527-584079FDC94E}" destId="{501098E0-5923-4138-9541-9CC9B590E461}" srcOrd="2" destOrd="0" parTransId="{A8057E77-D663-4CE4-A43F-FC3230816FA7}" sibTransId="{27CE0D67-E412-412E-924E-694A0B91EC0B}"/>
    <dgm:cxn modelId="{CF191FD0-A92F-469B-9014-DE6569F89C99}" type="presOf" srcId="{B5E5C37A-6168-48F9-8ED6-0967F1A8D3B2}" destId="{38CA347E-8F6E-4EBA-A7B7-276AC9ED9FEA}" srcOrd="1" destOrd="0" presId="urn:microsoft.com/office/officeart/2005/8/layout/process1"/>
    <dgm:cxn modelId="{808D39D7-CF6D-4DD5-ABF6-25292A401A82}" type="presOf" srcId="{394C342E-D939-419A-A814-2BAC8CE3692E}" destId="{4D760470-78F2-4488-AE8B-DFC37A89CD03}" srcOrd="0" destOrd="0" presId="urn:microsoft.com/office/officeart/2005/8/layout/process1"/>
    <dgm:cxn modelId="{B6176ADB-C784-48E7-AC9C-CF644539BF3F}" type="presOf" srcId="{27CE0D67-E412-412E-924E-694A0B91EC0B}" destId="{8C79613B-77A6-4324-86C1-8A57B4C98020}" srcOrd="0" destOrd="0" presId="urn:microsoft.com/office/officeart/2005/8/layout/process1"/>
    <dgm:cxn modelId="{46A8EAC8-94EE-4320-B44D-580F4F299FAF}" type="presParOf" srcId="{CDA8FE4B-DA92-402E-AC15-FDAB59B8CC81}" destId="{EE4195A1-40F5-4755-8595-9C4154291439}" srcOrd="0" destOrd="0" presId="urn:microsoft.com/office/officeart/2005/8/layout/process1"/>
    <dgm:cxn modelId="{FD99A1EB-3251-4922-86B5-18AD36947DF7}" type="presParOf" srcId="{CDA8FE4B-DA92-402E-AC15-FDAB59B8CC81}" destId="{7E41CE5F-8F15-4320-B0C7-9E328C3DD83F}" srcOrd="1" destOrd="0" presId="urn:microsoft.com/office/officeart/2005/8/layout/process1"/>
    <dgm:cxn modelId="{20818170-89FE-402C-B6F1-D9A352DA028C}" type="presParOf" srcId="{7E41CE5F-8F15-4320-B0C7-9E328C3DD83F}" destId="{799AE6B3-9071-4A0C-B24A-72104709CCFD}" srcOrd="0" destOrd="0" presId="urn:microsoft.com/office/officeart/2005/8/layout/process1"/>
    <dgm:cxn modelId="{94B67D88-A398-4216-8D75-FA888B329A95}" type="presParOf" srcId="{CDA8FE4B-DA92-402E-AC15-FDAB59B8CC81}" destId="{4D760470-78F2-4488-AE8B-DFC37A89CD03}" srcOrd="2" destOrd="0" presId="urn:microsoft.com/office/officeart/2005/8/layout/process1"/>
    <dgm:cxn modelId="{392D5FB1-F4A5-4AD9-AC8D-10C905A3D35F}" type="presParOf" srcId="{CDA8FE4B-DA92-402E-AC15-FDAB59B8CC81}" destId="{F23CE229-3FE8-48CB-BE25-872F6DAC8BCC}" srcOrd="3" destOrd="0" presId="urn:microsoft.com/office/officeart/2005/8/layout/process1"/>
    <dgm:cxn modelId="{9DD32932-9620-44E1-BF40-891F89A8EA1F}" type="presParOf" srcId="{F23CE229-3FE8-48CB-BE25-872F6DAC8BCC}" destId="{38CA347E-8F6E-4EBA-A7B7-276AC9ED9FEA}" srcOrd="0" destOrd="0" presId="urn:microsoft.com/office/officeart/2005/8/layout/process1"/>
    <dgm:cxn modelId="{B859E46B-D620-445A-99BD-27DBB3469A17}" type="presParOf" srcId="{CDA8FE4B-DA92-402E-AC15-FDAB59B8CC81}" destId="{ADE7B402-11B3-450D-9408-E5997716369D}" srcOrd="4" destOrd="0" presId="urn:microsoft.com/office/officeart/2005/8/layout/process1"/>
    <dgm:cxn modelId="{DD0D847B-FE10-4EBF-9881-580CD8946C10}" type="presParOf" srcId="{CDA8FE4B-DA92-402E-AC15-FDAB59B8CC81}" destId="{8C79613B-77A6-4324-86C1-8A57B4C98020}" srcOrd="5" destOrd="0" presId="urn:microsoft.com/office/officeart/2005/8/layout/process1"/>
    <dgm:cxn modelId="{83D74A13-24C2-4121-9ED5-386D1EAC06BF}" type="presParOf" srcId="{8C79613B-77A6-4324-86C1-8A57B4C98020}" destId="{12111DA4-2D80-4114-9832-5907B67A6320}" srcOrd="0" destOrd="0" presId="urn:microsoft.com/office/officeart/2005/8/layout/process1"/>
    <dgm:cxn modelId="{DC7326B0-07FF-4EEA-9835-C5ED58568BAD}" type="presParOf" srcId="{CDA8FE4B-DA92-402E-AC15-FDAB59B8CC81}" destId="{587C4B6F-BE1D-4DCA-8C8F-3F74792A14A7}" srcOrd="6"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109AD8D-540D-4911-9AED-C04D2019FA15}" type="doc">
      <dgm:prSet loTypeId="urn:microsoft.com/office/officeart/2018/2/layout/IconLabelDescriptionList" loCatId="icon" qsTypeId="urn:microsoft.com/office/officeart/2005/8/quickstyle/simple1" qsCatId="simple" csTypeId="urn:microsoft.com/office/officeart/2018/5/colors/Iconchunking_neutralbg_accent6_2" csCatId="accent6" phldr="1"/>
      <dgm:spPr/>
      <dgm:t>
        <a:bodyPr/>
        <a:lstStyle/>
        <a:p>
          <a:endParaRPr lang="en-US"/>
        </a:p>
      </dgm:t>
    </dgm:pt>
    <dgm:pt modelId="{72191799-C6E7-4C0C-91F7-599B767E6043}">
      <dgm:prSet/>
      <dgm:spPr/>
      <dgm:t>
        <a:bodyPr/>
        <a:lstStyle/>
        <a:p>
          <a:pPr>
            <a:defRPr b="1"/>
          </a:pPr>
          <a:r>
            <a:rPr lang="en-US"/>
            <a:t>Clearly specify the total </a:t>
          </a:r>
          <a:r>
            <a:rPr lang="en-US" b="1"/>
            <a:t>amount of funding you are seeking.</a:t>
          </a:r>
          <a:endParaRPr lang="en-US"/>
        </a:p>
      </dgm:t>
    </dgm:pt>
    <dgm:pt modelId="{D7F890EC-E34C-4246-8F45-E2D21B9725C7}" type="parTrans" cxnId="{607FDA06-013C-47C7-B57B-BEB39DEF364D}">
      <dgm:prSet/>
      <dgm:spPr/>
      <dgm:t>
        <a:bodyPr/>
        <a:lstStyle/>
        <a:p>
          <a:endParaRPr lang="en-US"/>
        </a:p>
      </dgm:t>
    </dgm:pt>
    <dgm:pt modelId="{DB8C4E74-A22F-41EC-8911-E34E63A71354}" type="sibTrans" cxnId="{607FDA06-013C-47C7-B57B-BEB39DEF364D}">
      <dgm:prSet/>
      <dgm:spPr/>
      <dgm:t>
        <a:bodyPr/>
        <a:lstStyle/>
        <a:p>
          <a:endParaRPr lang="en-US"/>
        </a:p>
      </dgm:t>
    </dgm:pt>
    <dgm:pt modelId="{45F4F1D8-5E7D-41F7-A29A-599F1E100915}">
      <dgm:prSet/>
      <dgm:spPr/>
      <dgm:t>
        <a:bodyPr/>
        <a:lstStyle/>
        <a:p>
          <a:pPr>
            <a:defRPr b="1"/>
          </a:pPr>
          <a:r>
            <a:rPr lang="en-US" b="1"/>
            <a:t>Total amount of funding: £50,000</a:t>
          </a:r>
          <a:endParaRPr lang="en-US"/>
        </a:p>
      </dgm:t>
    </dgm:pt>
    <dgm:pt modelId="{5E5F54F6-FB5D-4957-A4C4-616BB9F9568F}" type="parTrans" cxnId="{8ADE1AD8-F046-4F20-A88B-97085984CE8E}">
      <dgm:prSet/>
      <dgm:spPr/>
      <dgm:t>
        <a:bodyPr/>
        <a:lstStyle/>
        <a:p>
          <a:endParaRPr lang="en-US"/>
        </a:p>
      </dgm:t>
    </dgm:pt>
    <dgm:pt modelId="{1040C417-C45C-4F50-932A-DC6AF06A1ACE}" type="sibTrans" cxnId="{8ADE1AD8-F046-4F20-A88B-97085984CE8E}">
      <dgm:prSet/>
      <dgm:spPr/>
      <dgm:t>
        <a:bodyPr/>
        <a:lstStyle/>
        <a:p>
          <a:endParaRPr lang="en-US"/>
        </a:p>
      </dgm:t>
    </dgm:pt>
    <dgm:pt modelId="{7A90A253-4C47-4EA8-99EE-A7F284D869F5}">
      <dgm:prSet/>
      <dgm:spPr/>
      <dgm:t>
        <a:bodyPr/>
        <a:lstStyle/>
        <a:p>
          <a:pPr>
            <a:defRPr b="1"/>
          </a:pPr>
          <a:r>
            <a:rPr lang="en-US" b="1"/>
            <a:t>Break down the allocation of funds</a:t>
          </a:r>
          <a:r>
            <a:rPr lang="en-US"/>
            <a:t> by categorizing them into:</a:t>
          </a:r>
        </a:p>
      </dgm:t>
    </dgm:pt>
    <dgm:pt modelId="{A5A3EF35-BD77-49A1-B7DA-F1EAF27F72B7}" type="parTrans" cxnId="{2CD73123-BA43-4A85-9533-3DB337DC5FDD}">
      <dgm:prSet/>
      <dgm:spPr/>
      <dgm:t>
        <a:bodyPr/>
        <a:lstStyle/>
        <a:p>
          <a:endParaRPr lang="en-US"/>
        </a:p>
      </dgm:t>
    </dgm:pt>
    <dgm:pt modelId="{95CEE730-CCE6-4D6E-8813-A80BD50994C5}" type="sibTrans" cxnId="{2CD73123-BA43-4A85-9533-3DB337DC5FDD}">
      <dgm:prSet/>
      <dgm:spPr/>
      <dgm:t>
        <a:bodyPr/>
        <a:lstStyle/>
        <a:p>
          <a:endParaRPr lang="en-US"/>
        </a:p>
      </dgm:t>
    </dgm:pt>
    <dgm:pt modelId="{F506BAA2-D184-4561-AB4F-9D331FEDD6D9}">
      <dgm:prSet/>
      <dgm:spPr/>
      <dgm:t>
        <a:bodyPr/>
        <a:lstStyle/>
        <a:p>
          <a:r>
            <a:rPr lang="en-US" b="1"/>
            <a:t>Startup Costs</a:t>
          </a:r>
          <a:r>
            <a:rPr lang="en-US"/>
            <a:t>: £14,750</a:t>
          </a:r>
        </a:p>
      </dgm:t>
    </dgm:pt>
    <dgm:pt modelId="{80720EFF-CB3B-463D-A59B-770FA675C311}" type="parTrans" cxnId="{F77670C0-B07E-4289-941C-63482578289F}">
      <dgm:prSet/>
      <dgm:spPr/>
      <dgm:t>
        <a:bodyPr/>
        <a:lstStyle/>
        <a:p>
          <a:endParaRPr lang="en-US"/>
        </a:p>
      </dgm:t>
    </dgm:pt>
    <dgm:pt modelId="{EC6B7D27-7982-4BE4-AF63-DAA6141611DC}" type="sibTrans" cxnId="{F77670C0-B07E-4289-941C-63482578289F}">
      <dgm:prSet/>
      <dgm:spPr/>
      <dgm:t>
        <a:bodyPr/>
        <a:lstStyle/>
        <a:p>
          <a:endParaRPr lang="en-US"/>
        </a:p>
      </dgm:t>
    </dgm:pt>
    <dgm:pt modelId="{7AC0AA73-4FFE-49E3-AFD2-AFAA5AC49FD0}">
      <dgm:prSet/>
      <dgm:spPr/>
      <dgm:t>
        <a:bodyPr/>
        <a:lstStyle/>
        <a:p>
          <a:r>
            <a:rPr lang="en-US" b="1"/>
            <a:t>Fixed Costs</a:t>
          </a:r>
          <a:r>
            <a:rPr lang="en-US"/>
            <a:t>:£5,500 </a:t>
          </a:r>
        </a:p>
      </dgm:t>
    </dgm:pt>
    <dgm:pt modelId="{3FADEE46-9DA0-48DA-BB7B-A056498DD5FD}" type="parTrans" cxnId="{CDFFAD00-1ED8-4D43-86E7-2C33DDBF3DB5}">
      <dgm:prSet/>
      <dgm:spPr/>
      <dgm:t>
        <a:bodyPr/>
        <a:lstStyle/>
        <a:p>
          <a:endParaRPr lang="en-US"/>
        </a:p>
      </dgm:t>
    </dgm:pt>
    <dgm:pt modelId="{B4925E74-06AA-49C3-8371-37456029071B}" type="sibTrans" cxnId="{CDFFAD00-1ED8-4D43-86E7-2C33DDBF3DB5}">
      <dgm:prSet/>
      <dgm:spPr/>
      <dgm:t>
        <a:bodyPr/>
        <a:lstStyle/>
        <a:p>
          <a:endParaRPr lang="en-US"/>
        </a:p>
      </dgm:t>
    </dgm:pt>
    <dgm:pt modelId="{99D573F5-FE11-49C6-8CFC-724EAF667862}">
      <dgm:prSet/>
      <dgm:spPr/>
      <dgm:t>
        <a:bodyPr/>
        <a:lstStyle/>
        <a:p>
          <a:r>
            <a:rPr lang="en-US" b="1"/>
            <a:t>Variable Costs</a:t>
          </a:r>
          <a:r>
            <a:rPr lang="en-US"/>
            <a:t>: 13,820 (over 6 months )</a:t>
          </a:r>
        </a:p>
      </dgm:t>
    </dgm:pt>
    <dgm:pt modelId="{79947D56-175D-4437-9C30-B72C77CEA3EE}" type="parTrans" cxnId="{BEBB6C99-B597-4A98-8044-948DDE4E2ECF}">
      <dgm:prSet/>
      <dgm:spPr/>
      <dgm:t>
        <a:bodyPr/>
        <a:lstStyle/>
        <a:p>
          <a:endParaRPr lang="en-US"/>
        </a:p>
      </dgm:t>
    </dgm:pt>
    <dgm:pt modelId="{D8C7F06D-4B6E-4EB9-A635-7C3E8883E821}" type="sibTrans" cxnId="{BEBB6C99-B597-4A98-8044-948DDE4E2ECF}">
      <dgm:prSet/>
      <dgm:spPr/>
      <dgm:t>
        <a:bodyPr/>
        <a:lstStyle/>
        <a:p>
          <a:endParaRPr lang="en-US"/>
        </a:p>
      </dgm:t>
    </dgm:pt>
    <dgm:pt modelId="{63A49364-200E-4EAA-BFB7-7E4E201C9460}">
      <dgm:prSet/>
      <dgm:spPr/>
      <dgm:t>
        <a:bodyPr/>
        <a:lstStyle/>
        <a:p>
          <a:pPr>
            <a:defRPr b="1"/>
          </a:pPr>
          <a:r>
            <a:rPr lang="en-US"/>
            <a:t>See slide 11</a:t>
          </a:r>
        </a:p>
      </dgm:t>
    </dgm:pt>
    <dgm:pt modelId="{F00B1319-27EB-4375-A2F9-7F421780D591}" type="parTrans" cxnId="{9B96E067-48DB-4DEC-A170-E91C9DC994BE}">
      <dgm:prSet/>
      <dgm:spPr/>
      <dgm:t>
        <a:bodyPr/>
        <a:lstStyle/>
        <a:p>
          <a:endParaRPr lang="en-US"/>
        </a:p>
      </dgm:t>
    </dgm:pt>
    <dgm:pt modelId="{7A3E912E-DD57-4AB2-A0E2-A5AAD93A93FE}" type="sibTrans" cxnId="{9B96E067-48DB-4DEC-A170-E91C9DC994BE}">
      <dgm:prSet/>
      <dgm:spPr/>
      <dgm:t>
        <a:bodyPr/>
        <a:lstStyle/>
        <a:p>
          <a:endParaRPr lang="en-US"/>
        </a:p>
      </dgm:t>
    </dgm:pt>
    <dgm:pt modelId="{156A2223-4A72-473D-87D8-C647223AF43F}" type="pres">
      <dgm:prSet presAssocID="{6109AD8D-540D-4911-9AED-C04D2019FA15}" presName="root" presStyleCnt="0">
        <dgm:presLayoutVars>
          <dgm:dir/>
          <dgm:resizeHandles val="exact"/>
        </dgm:presLayoutVars>
      </dgm:prSet>
      <dgm:spPr/>
    </dgm:pt>
    <dgm:pt modelId="{F5C859DB-0CAE-44BE-BE37-0AFB230EFF18}" type="pres">
      <dgm:prSet presAssocID="{72191799-C6E7-4C0C-91F7-599B767E6043}" presName="compNode" presStyleCnt="0"/>
      <dgm:spPr/>
    </dgm:pt>
    <dgm:pt modelId="{04F6764D-E546-45D0-9D79-566A245BDFAF}" type="pres">
      <dgm:prSet presAssocID="{72191799-C6E7-4C0C-91F7-599B767E6043}"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Euro"/>
        </a:ext>
      </dgm:extLst>
    </dgm:pt>
    <dgm:pt modelId="{1DA14947-4C69-4E87-BF88-A06AE36C5790}" type="pres">
      <dgm:prSet presAssocID="{72191799-C6E7-4C0C-91F7-599B767E6043}" presName="iconSpace" presStyleCnt="0"/>
      <dgm:spPr/>
    </dgm:pt>
    <dgm:pt modelId="{C05351AD-F0E8-4241-99A6-CFE6201A0D3B}" type="pres">
      <dgm:prSet presAssocID="{72191799-C6E7-4C0C-91F7-599B767E6043}" presName="parTx" presStyleLbl="revTx" presStyleIdx="0" presStyleCnt="8">
        <dgm:presLayoutVars>
          <dgm:chMax val="0"/>
          <dgm:chPref val="0"/>
        </dgm:presLayoutVars>
      </dgm:prSet>
      <dgm:spPr/>
    </dgm:pt>
    <dgm:pt modelId="{B5F1A4F0-0DED-49AB-AAAC-2F4B8171DABC}" type="pres">
      <dgm:prSet presAssocID="{72191799-C6E7-4C0C-91F7-599B767E6043}" presName="txSpace" presStyleCnt="0"/>
      <dgm:spPr/>
    </dgm:pt>
    <dgm:pt modelId="{FF8E3AD3-1D31-4C8B-AAE0-0F51AAFC9624}" type="pres">
      <dgm:prSet presAssocID="{72191799-C6E7-4C0C-91F7-599B767E6043}" presName="desTx" presStyleLbl="revTx" presStyleIdx="1" presStyleCnt="8">
        <dgm:presLayoutVars/>
      </dgm:prSet>
      <dgm:spPr/>
    </dgm:pt>
    <dgm:pt modelId="{6CA27D1B-D07E-4B76-A015-8B516142673A}" type="pres">
      <dgm:prSet presAssocID="{DB8C4E74-A22F-41EC-8911-E34E63A71354}" presName="sibTrans" presStyleCnt="0"/>
      <dgm:spPr/>
    </dgm:pt>
    <dgm:pt modelId="{51F81CEC-1832-47AD-9799-7B46FDFB5B9B}" type="pres">
      <dgm:prSet presAssocID="{45F4F1D8-5E7D-41F7-A29A-599F1E100915}" presName="compNode" presStyleCnt="0"/>
      <dgm:spPr/>
    </dgm:pt>
    <dgm:pt modelId="{F83403F2-F9CA-46FB-BE45-DAD161A6A889}" type="pres">
      <dgm:prSet presAssocID="{45F4F1D8-5E7D-41F7-A29A-599F1E100915}"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15691BF4-72E5-433A-AD61-D3C1933B78C2}" type="pres">
      <dgm:prSet presAssocID="{45F4F1D8-5E7D-41F7-A29A-599F1E100915}" presName="iconSpace" presStyleCnt="0"/>
      <dgm:spPr/>
    </dgm:pt>
    <dgm:pt modelId="{42988009-2179-4377-AAC0-951E64D94174}" type="pres">
      <dgm:prSet presAssocID="{45F4F1D8-5E7D-41F7-A29A-599F1E100915}" presName="parTx" presStyleLbl="revTx" presStyleIdx="2" presStyleCnt="8">
        <dgm:presLayoutVars>
          <dgm:chMax val="0"/>
          <dgm:chPref val="0"/>
        </dgm:presLayoutVars>
      </dgm:prSet>
      <dgm:spPr/>
    </dgm:pt>
    <dgm:pt modelId="{96925E11-5803-4B2E-BCF9-2EDB05079D0B}" type="pres">
      <dgm:prSet presAssocID="{45F4F1D8-5E7D-41F7-A29A-599F1E100915}" presName="txSpace" presStyleCnt="0"/>
      <dgm:spPr/>
    </dgm:pt>
    <dgm:pt modelId="{49F0C75F-7DD4-4B5D-998D-7CF4D7364C28}" type="pres">
      <dgm:prSet presAssocID="{45F4F1D8-5E7D-41F7-A29A-599F1E100915}" presName="desTx" presStyleLbl="revTx" presStyleIdx="3" presStyleCnt="8">
        <dgm:presLayoutVars/>
      </dgm:prSet>
      <dgm:spPr/>
    </dgm:pt>
    <dgm:pt modelId="{395ED55F-DC26-4CAE-B39F-43B63B2DA5E9}" type="pres">
      <dgm:prSet presAssocID="{1040C417-C45C-4F50-932A-DC6AF06A1ACE}" presName="sibTrans" presStyleCnt="0"/>
      <dgm:spPr/>
    </dgm:pt>
    <dgm:pt modelId="{0ACB87C9-76F4-4FD0-A191-804C0B038A03}" type="pres">
      <dgm:prSet presAssocID="{7A90A253-4C47-4EA8-99EE-A7F284D869F5}" presName="compNode" presStyleCnt="0"/>
      <dgm:spPr/>
    </dgm:pt>
    <dgm:pt modelId="{43419D80-C383-4726-97B5-015E9E7D808D}" type="pres">
      <dgm:prSet presAssocID="{7A90A253-4C47-4EA8-99EE-A7F284D869F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oins"/>
        </a:ext>
      </dgm:extLst>
    </dgm:pt>
    <dgm:pt modelId="{CD191988-0F34-42CC-96BA-CCE4EC64D65B}" type="pres">
      <dgm:prSet presAssocID="{7A90A253-4C47-4EA8-99EE-A7F284D869F5}" presName="iconSpace" presStyleCnt="0"/>
      <dgm:spPr/>
    </dgm:pt>
    <dgm:pt modelId="{BE9755F2-F4BB-47E8-BB80-07FC66FB9CEB}" type="pres">
      <dgm:prSet presAssocID="{7A90A253-4C47-4EA8-99EE-A7F284D869F5}" presName="parTx" presStyleLbl="revTx" presStyleIdx="4" presStyleCnt="8">
        <dgm:presLayoutVars>
          <dgm:chMax val="0"/>
          <dgm:chPref val="0"/>
        </dgm:presLayoutVars>
      </dgm:prSet>
      <dgm:spPr/>
    </dgm:pt>
    <dgm:pt modelId="{719DEB73-09F9-4D88-9780-9F4D819194D6}" type="pres">
      <dgm:prSet presAssocID="{7A90A253-4C47-4EA8-99EE-A7F284D869F5}" presName="txSpace" presStyleCnt="0"/>
      <dgm:spPr/>
    </dgm:pt>
    <dgm:pt modelId="{F28D3B1F-5C20-486E-8884-C796A51C61D0}" type="pres">
      <dgm:prSet presAssocID="{7A90A253-4C47-4EA8-99EE-A7F284D869F5}" presName="desTx" presStyleLbl="revTx" presStyleIdx="5" presStyleCnt="8">
        <dgm:presLayoutVars/>
      </dgm:prSet>
      <dgm:spPr/>
    </dgm:pt>
    <dgm:pt modelId="{EDECEBDC-DAEE-4ED3-9ED6-483A8258F629}" type="pres">
      <dgm:prSet presAssocID="{95CEE730-CCE6-4D6E-8813-A80BD50994C5}" presName="sibTrans" presStyleCnt="0"/>
      <dgm:spPr/>
    </dgm:pt>
    <dgm:pt modelId="{A0F7CFCE-30CB-4FC7-991B-7825E5580BCF}" type="pres">
      <dgm:prSet presAssocID="{63A49364-200E-4EAA-BFB7-7E4E201C9460}" presName="compNode" presStyleCnt="0"/>
      <dgm:spPr/>
    </dgm:pt>
    <dgm:pt modelId="{E59933FD-5F74-4AB0-97EA-A18CF7C592B7}" type="pres">
      <dgm:prSet presAssocID="{63A49364-200E-4EAA-BFB7-7E4E201C9460}" presName="iconRect" presStyleLbl="node1" presStyleIdx="3" presStyleCnt="4"/>
      <dgm:spPr>
        <a:ln>
          <a:noFill/>
        </a:ln>
      </dgm:spPr>
    </dgm:pt>
    <dgm:pt modelId="{C5DA91D1-4C0F-45D5-924B-1F9D6740618F}" type="pres">
      <dgm:prSet presAssocID="{63A49364-200E-4EAA-BFB7-7E4E201C9460}" presName="iconSpace" presStyleCnt="0"/>
      <dgm:spPr/>
    </dgm:pt>
    <dgm:pt modelId="{230040E3-A831-40DA-B3C7-00445776B493}" type="pres">
      <dgm:prSet presAssocID="{63A49364-200E-4EAA-BFB7-7E4E201C9460}" presName="parTx" presStyleLbl="revTx" presStyleIdx="6" presStyleCnt="8">
        <dgm:presLayoutVars>
          <dgm:chMax val="0"/>
          <dgm:chPref val="0"/>
        </dgm:presLayoutVars>
      </dgm:prSet>
      <dgm:spPr/>
    </dgm:pt>
    <dgm:pt modelId="{1E13D6BD-DDFD-4D88-8C64-8E7CF9D14352}" type="pres">
      <dgm:prSet presAssocID="{63A49364-200E-4EAA-BFB7-7E4E201C9460}" presName="txSpace" presStyleCnt="0"/>
      <dgm:spPr/>
    </dgm:pt>
    <dgm:pt modelId="{B8114C71-95DD-4FA1-85DB-4CA3DD165EB2}" type="pres">
      <dgm:prSet presAssocID="{63A49364-200E-4EAA-BFB7-7E4E201C9460}" presName="desTx" presStyleLbl="revTx" presStyleIdx="7" presStyleCnt="8">
        <dgm:presLayoutVars/>
      </dgm:prSet>
      <dgm:spPr/>
    </dgm:pt>
  </dgm:ptLst>
  <dgm:cxnLst>
    <dgm:cxn modelId="{CDFFAD00-1ED8-4D43-86E7-2C33DDBF3DB5}" srcId="{7A90A253-4C47-4EA8-99EE-A7F284D869F5}" destId="{7AC0AA73-4FFE-49E3-AFD2-AFAA5AC49FD0}" srcOrd="1" destOrd="0" parTransId="{3FADEE46-9DA0-48DA-BB7B-A056498DD5FD}" sibTransId="{B4925E74-06AA-49C3-8371-37456029071B}"/>
    <dgm:cxn modelId="{B140A802-E69B-48C1-ACC7-426713C620CB}" type="presOf" srcId="{63A49364-200E-4EAA-BFB7-7E4E201C9460}" destId="{230040E3-A831-40DA-B3C7-00445776B493}" srcOrd="0" destOrd="0" presId="urn:microsoft.com/office/officeart/2018/2/layout/IconLabelDescriptionList"/>
    <dgm:cxn modelId="{607FDA06-013C-47C7-B57B-BEB39DEF364D}" srcId="{6109AD8D-540D-4911-9AED-C04D2019FA15}" destId="{72191799-C6E7-4C0C-91F7-599B767E6043}" srcOrd="0" destOrd="0" parTransId="{D7F890EC-E34C-4246-8F45-E2D21B9725C7}" sibTransId="{DB8C4E74-A22F-41EC-8911-E34E63A71354}"/>
    <dgm:cxn modelId="{207B1318-DD38-4A29-95B0-1600A72D05D0}" type="presOf" srcId="{7AC0AA73-4FFE-49E3-AFD2-AFAA5AC49FD0}" destId="{F28D3B1F-5C20-486E-8884-C796A51C61D0}" srcOrd="0" destOrd="1" presId="urn:microsoft.com/office/officeart/2018/2/layout/IconLabelDescriptionList"/>
    <dgm:cxn modelId="{2CD73123-BA43-4A85-9533-3DB337DC5FDD}" srcId="{6109AD8D-540D-4911-9AED-C04D2019FA15}" destId="{7A90A253-4C47-4EA8-99EE-A7F284D869F5}" srcOrd="2" destOrd="0" parTransId="{A5A3EF35-BD77-49A1-B7DA-F1EAF27F72B7}" sibTransId="{95CEE730-CCE6-4D6E-8813-A80BD50994C5}"/>
    <dgm:cxn modelId="{9B96E067-48DB-4DEC-A170-E91C9DC994BE}" srcId="{6109AD8D-540D-4911-9AED-C04D2019FA15}" destId="{63A49364-200E-4EAA-BFB7-7E4E201C9460}" srcOrd="3" destOrd="0" parTransId="{F00B1319-27EB-4375-A2F9-7F421780D591}" sibTransId="{7A3E912E-DD57-4AB2-A0E2-A5AAD93A93FE}"/>
    <dgm:cxn modelId="{F4BA2C56-F4A4-4B0E-A0B6-111A5D094D92}" type="presOf" srcId="{7A90A253-4C47-4EA8-99EE-A7F284D869F5}" destId="{BE9755F2-F4BB-47E8-BB80-07FC66FB9CEB}" srcOrd="0" destOrd="0" presId="urn:microsoft.com/office/officeart/2018/2/layout/IconLabelDescriptionList"/>
    <dgm:cxn modelId="{692D9578-67A8-4946-B126-25B3D2A55B49}" type="presOf" srcId="{72191799-C6E7-4C0C-91F7-599B767E6043}" destId="{C05351AD-F0E8-4241-99A6-CFE6201A0D3B}" srcOrd="0" destOrd="0" presId="urn:microsoft.com/office/officeart/2018/2/layout/IconLabelDescriptionList"/>
    <dgm:cxn modelId="{BEBB6C99-B597-4A98-8044-948DDE4E2ECF}" srcId="{7A90A253-4C47-4EA8-99EE-A7F284D869F5}" destId="{99D573F5-FE11-49C6-8CFC-724EAF667862}" srcOrd="2" destOrd="0" parTransId="{79947D56-175D-4437-9C30-B72C77CEA3EE}" sibTransId="{D8C7F06D-4B6E-4EB9-A635-7C3E8883E821}"/>
    <dgm:cxn modelId="{FF9079A9-001F-4BAE-B253-3BBC5963B95D}" type="presOf" srcId="{45F4F1D8-5E7D-41F7-A29A-599F1E100915}" destId="{42988009-2179-4377-AAC0-951E64D94174}" srcOrd="0" destOrd="0" presId="urn:microsoft.com/office/officeart/2018/2/layout/IconLabelDescriptionList"/>
    <dgm:cxn modelId="{A5877CB9-0566-48EB-9890-0497346DB7F8}" type="presOf" srcId="{F506BAA2-D184-4561-AB4F-9D331FEDD6D9}" destId="{F28D3B1F-5C20-486E-8884-C796A51C61D0}" srcOrd="0" destOrd="0" presId="urn:microsoft.com/office/officeart/2018/2/layout/IconLabelDescriptionList"/>
    <dgm:cxn modelId="{F77670C0-B07E-4289-941C-63482578289F}" srcId="{7A90A253-4C47-4EA8-99EE-A7F284D869F5}" destId="{F506BAA2-D184-4561-AB4F-9D331FEDD6D9}" srcOrd="0" destOrd="0" parTransId="{80720EFF-CB3B-463D-A59B-770FA675C311}" sibTransId="{EC6B7D27-7982-4BE4-AF63-DAA6141611DC}"/>
    <dgm:cxn modelId="{709A4EC6-C81F-4C77-8035-14C38BFC09AA}" type="presOf" srcId="{99D573F5-FE11-49C6-8CFC-724EAF667862}" destId="{F28D3B1F-5C20-486E-8884-C796A51C61D0}" srcOrd="0" destOrd="2" presId="urn:microsoft.com/office/officeart/2018/2/layout/IconLabelDescriptionList"/>
    <dgm:cxn modelId="{B99454C9-3181-4FD9-A6E7-3ACA807A4576}" type="presOf" srcId="{6109AD8D-540D-4911-9AED-C04D2019FA15}" destId="{156A2223-4A72-473D-87D8-C647223AF43F}" srcOrd="0" destOrd="0" presId="urn:microsoft.com/office/officeart/2018/2/layout/IconLabelDescriptionList"/>
    <dgm:cxn modelId="{8ADE1AD8-F046-4F20-A88B-97085984CE8E}" srcId="{6109AD8D-540D-4911-9AED-C04D2019FA15}" destId="{45F4F1D8-5E7D-41F7-A29A-599F1E100915}" srcOrd="1" destOrd="0" parTransId="{5E5F54F6-FB5D-4957-A4C4-616BB9F9568F}" sibTransId="{1040C417-C45C-4F50-932A-DC6AF06A1ACE}"/>
    <dgm:cxn modelId="{FC892A73-54D5-4855-859D-F4FED0927A9E}" type="presParOf" srcId="{156A2223-4A72-473D-87D8-C647223AF43F}" destId="{F5C859DB-0CAE-44BE-BE37-0AFB230EFF18}" srcOrd="0" destOrd="0" presId="urn:microsoft.com/office/officeart/2018/2/layout/IconLabelDescriptionList"/>
    <dgm:cxn modelId="{5ADD0242-FA1E-44CA-910A-F057E7DA184C}" type="presParOf" srcId="{F5C859DB-0CAE-44BE-BE37-0AFB230EFF18}" destId="{04F6764D-E546-45D0-9D79-566A245BDFAF}" srcOrd="0" destOrd="0" presId="urn:microsoft.com/office/officeart/2018/2/layout/IconLabelDescriptionList"/>
    <dgm:cxn modelId="{37C2DF19-D1B0-4F1D-9AF8-ABABE87FA851}" type="presParOf" srcId="{F5C859DB-0CAE-44BE-BE37-0AFB230EFF18}" destId="{1DA14947-4C69-4E87-BF88-A06AE36C5790}" srcOrd="1" destOrd="0" presId="urn:microsoft.com/office/officeart/2018/2/layout/IconLabelDescriptionList"/>
    <dgm:cxn modelId="{FB43D0FC-035E-4EB7-9EF2-084FC150EA8A}" type="presParOf" srcId="{F5C859DB-0CAE-44BE-BE37-0AFB230EFF18}" destId="{C05351AD-F0E8-4241-99A6-CFE6201A0D3B}" srcOrd="2" destOrd="0" presId="urn:microsoft.com/office/officeart/2018/2/layout/IconLabelDescriptionList"/>
    <dgm:cxn modelId="{1C91B2E6-BDDE-47D2-B702-A4E84578DEF8}" type="presParOf" srcId="{F5C859DB-0CAE-44BE-BE37-0AFB230EFF18}" destId="{B5F1A4F0-0DED-49AB-AAAC-2F4B8171DABC}" srcOrd="3" destOrd="0" presId="urn:microsoft.com/office/officeart/2018/2/layout/IconLabelDescriptionList"/>
    <dgm:cxn modelId="{857E57F7-4CED-43A9-AB17-7C53B65D6260}" type="presParOf" srcId="{F5C859DB-0CAE-44BE-BE37-0AFB230EFF18}" destId="{FF8E3AD3-1D31-4C8B-AAE0-0F51AAFC9624}" srcOrd="4" destOrd="0" presId="urn:microsoft.com/office/officeart/2018/2/layout/IconLabelDescriptionList"/>
    <dgm:cxn modelId="{06BA5C99-E427-48E4-AD9D-9A554B8226D9}" type="presParOf" srcId="{156A2223-4A72-473D-87D8-C647223AF43F}" destId="{6CA27D1B-D07E-4B76-A015-8B516142673A}" srcOrd="1" destOrd="0" presId="urn:microsoft.com/office/officeart/2018/2/layout/IconLabelDescriptionList"/>
    <dgm:cxn modelId="{18EC2360-D12B-4747-96DC-0A5CBE4A09BA}" type="presParOf" srcId="{156A2223-4A72-473D-87D8-C647223AF43F}" destId="{51F81CEC-1832-47AD-9799-7B46FDFB5B9B}" srcOrd="2" destOrd="0" presId="urn:microsoft.com/office/officeart/2018/2/layout/IconLabelDescriptionList"/>
    <dgm:cxn modelId="{4124D605-4A72-4992-9258-F24B4DFC05E6}" type="presParOf" srcId="{51F81CEC-1832-47AD-9799-7B46FDFB5B9B}" destId="{F83403F2-F9CA-46FB-BE45-DAD161A6A889}" srcOrd="0" destOrd="0" presId="urn:microsoft.com/office/officeart/2018/2/layout/IconLabelDescriptionList"/>
    <dgm:cxn modelId="{3677DC40-CA85-4FF5-8E0D-A4AB98BCF801}" type="presParOf" srcId="{51F81CEC-1832-47AD-9799-7B46FDFB5B9B}" destId="{15691BF4-72E5-433A-AD61-D3C1933B78C2}" srcOrd="1" destOrd="0" presId="urn:microsoft.com/office/officeart/2018/2/layout/IconLabelDescriptionList"/>
    <dgm:cxn modelId="{3A1F9C72-8932-40B8-82D0-97962E4708BA}" type="presParOf" srcId="{51F81CEC-1832-47AD-9799-7B46FDFB5B9B}" destId="{42988009-2179-4377-AAC0-951E64D94174}" srcOrd="2" destOrd="0" presId="urn:microsoft.com/office/officeart/2018/2/layout/IconLabelDescriptionList"/>
    <dgm:cxn modelId="{5ABE6935-763B-496F-9765-7C597176F19B}" type="presParOf" srcId="{51F81CEC-1832-47AD-9799-7B46FDFB5B9B}" destId="{96925E11-5803-4B2E-BCF9-2EDB05079D0B}" srcOrd="3" destOrd="0" presId="urn:microsoft.com/office/officeart/2018/2/layout/IconLabelDescriptionList"/>
    <dgm:cxn modelId="{DF17BD68-A64D-4C50-8BBA-77CC787BA4EE}" type="presParOf" srcId="{51F81CEC-1832-47AD-9799-7B46FDFB5B9B}" destId="{49F0C75F-7DD4-4B5D-998D-7CF4D7364C28}" srcOrd="4" destOrd="0" presId="urn:microsoft.com/office/officeart/2018/2/layout/IconLabelDescriptionList"/>
    <dgm:cxn modelId="{8593AE2C-3440-484E-B228-AD26F544F53D}" type="presParOf" srcId="{156A2223-4A72-473D-87D8-C647223AF43F}" destId="{395ED55F-DC26-4CAE-B39F-43B63B2DA5E9}" srcOrd="3" destOrd="0" presId="urn:microsoft.com/office/officeart/2018/2/layout/IconLabelDescriptionList"/>
    <dgm:cxn modelId="{D607FB0D-818C-47C7-BA75-6856B153F7AF}" type="presParOf" srcId="{156A2223-4A72-473D-87D8-C647223AF43F}" destId="{0ACB87C9-76F4-4FD0-A191-804C0B038A03}" srcOrd="4" destOrd="0" presId="urn:microsoft.com/office/officeart/2018/2/layout/IconLabelDescriptionList"/>
    <dgm:cxn modelId="{CCDF575B-1DD6-4470-A795-0C1AA96691B1}" type="presParOf" srcId="{0ACB87C9-76F4-4FD0-A191-804C0B038A03}" destId="{43419D80-C383-4726-97B5-015E9E7D808D}" srcOrd="0" destOrd="0" presId="urn:microsoft.com/office/officeart/2018/2/layout/IconLabelDescriptionList"/>
    <dgm:cxn modelId="{9B4EC0EB-55C2-4B4F-A024-BCEE7CB9212E}" type="presParOf" srcId="{0ACB87C9-76F4-4FD0-A191-804C0B038A03}" destId="{CD191988-0F34-42CC-96BA-CCE4EC64D65B}" srcOrd="1" destOrd="0" presId="urn:microsoft.com/office/officeart/2018/2/layout/IconLabelDescriptionList"/>
    <dgm:cxn modelId="{EBE3E161-33AE-4707-8978-32734728A74C}" type="presParOf" srcId="{0ACB87C9-76F4-4FD0-A191-804C0B038A03}" destId="{BE9755F2-F4BB-47E8-BB80-07FC66FB9CEB}" srcOrd="2" destOrd="0" presId="urn:microsoft.com/office/officeart/2018/2/layout/IconLabelDescriptionList"/>
    <dgm:cxn modelId="{1FEC29C5-C9F6-4EE9-973C-624E53495EA5}" type="presParOf" srcId="{0ACB87C9-76F4-4FD0-A191-804C0B038A03}" destId="{719DEB73-09F9-4D88-9780-9F4D819194D6}" srcOrd="3" destOrd="0" presId="urn:microsoft.com/office/officeart/2018/2/layout/IconLabelDescriptionList"/>
    <dgm:cxn modelId="{810BC7AB-576B-4A88-89DE-EF61926EF675}" type="presParOf" srcId="{0ACB87C9-76F4-4FD0-A191-804C0B038A03}" destId="{F28D3B1F-5C20-486E-8884-C796A51C61D0}" srcOrd="4" destOrd="0" presId="urn:microsoft.com/office/officeart/2018/2/layout/IconLabelDescriptionList"/>
    <dgm:cxn modelId="{5E9BFE1C-0377-4260-A2D2-88821B155C8A}" type="presParOf" srcId="{156A2223-4A72-473D-87D8-C647223AF43F}" destId="{EDECEBDC-DAEE-4ED3-9ED6-483A8258F629}" srcOrd="5" destOrd="0" presId="urn:microsoft.com/office/officeart/2018/2/layout/IconLabelDescriptionList"/>
    <dgm:cxn modelId="{060BB45E-E581-4D7B-AC9D-278973DDAB0A}" type="presParOf" srcId="{156A2223-4A72-473D-87D8-C647223AF43F}" destId="{A0F7CFCE-30CB-4FC7-991B-7825E5580BCF}" srcOrd="6" destOrd="0" presId="urn:microsoft.com/office/officeart/2018/2/layout/IconLabelDescriptionList"/>
    <dgm:cxn modelId="{F3ADC458-F89B-40C3-965D-F8548DA37B79}" type="presParOf" srcId="{A0F7CFCE-30CB-4FC7-991B-7825E5580BCF}" destId="{E59933FD-5F74-4AB0-97EA-A18CF7C592B7}" srcOrd="0" destOrd="0" presId="urn:microsoft.com/office/officeart/2018/2/layout/IconLabelDescriptionList"/>
    <dgm:cxn modelId="{A671B476-E904-48FA-AB0D-F7293F708A22}" type="presParOf" srcId="{A0F7CFCE-30CB-4FC7-991B-7825E5580BCF}" destId="{C5DA91D1-4C0F-45D5-924B-1F9D6740618F}" srcOrd="1" destOrd="0" presId="urn:microsoft.com/office/officeart/2018/2/layout/IconLabelDescriptionList"/>
    <dgm:cxn modelId="{52AD9F24-CBC8-4F9C-9B71-003C38502B51}" type="presParOf" srcId="{A0F7CFCE-30CB-4FC7-991B-7825E5580BCF}" destId="{230040E3-A831-40DA-B3C7-00445776B493}" srcOrd="2" destOrd="0" presId="urn:microsoft.com/office/officeart/2018/2/layout/IconLabelDescriptionList"/>
    <dgm:cxn modelId="{664D6B29-0ADB-4CFE-8CED-A9315EA59C15}" type="presParOf" srcId="{A0F7CFCE-30CB-4FC7-991B-7825E5580BCF}" destId="{1E13D6BD-DDFD-4D88-8C64-8E7CF9D14352}" srcOrd="3" destOrd="0" presId="urn:microsoft.com/office/officeart/2018/2/layout/IconLabelDescriptionList"/>
    <dgm:cxn modelId="{794C4C7A-8E52-4957-A403-2328EA2F1253}" type="presParOf" srcId="{A0F7CFCE-30CB-4FC7-991B-7825E5580BCF}" destId="{B8114C71-95DD-4FA1-85DB-4CA3DD165EB2}" srcOrd="4" destOrd="0" presId="urn:microsoft.com/office/officeart/2018/2/layout/IconLabelDescri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BDB184-DA9F-4E2E-8450-14D84D685EC8}">
      <dsp:nvSpPr>
        <dsp:cNvPr id="0" name=""/>
        <dsp:cNvSpPr/>
      </dsp:nvSpPr>
      <dsp:spPr>
        <a:xfrm>
          <a:off x="3080"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Political : Government regulations on restaurants  have to provide food safety, health codes and labour laws can pose challenges in operational cost </a:t>
          </a:r>
          <a:endParaRPr lang="en-US" sz="1500" kern="1200"/>
        </a:p>
      </dsp:txBody>
      <dsp:txXfrm>
        <a:off x="3080" y="587032"/>
        <a:ext cx="2444055" cy="1466433"/>
      </dsp:txXfrm>
    </dsp:sp>
    <dsp:sp modelId="{184CA68B-27FF-41D4-90D3-1A78829D7B9D}">
      <dsp:nvSpPr>
        <dsp:cNvPr id="0" name=""/>
        <dsp:cNvSpPr/>
      </dsp:nvSpPr>
      <dsp:spPr>
        <a:xfrm>
          <a:off x="2691541"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Economic : Changes in the economy like inflation and unemployment rates, can affect consumer spending on dining out </a:t>
          </a:r>
          <a:endParaRPr lang="en-US" sz="1500" kern="1200"/>
        </a:p>
      </dsp:txBody>
      <dsp:txXfrm>
        <a:off x="2691541" y="587032"/>
        <a:ext cx="2444055" cy="1466433"/>
      </dsp:txXfrm>
    </dsp:sp>
    <dsp:sp modelId="{CA14B91D-B389-40B8-9970-E98C9E22E2BE}">
      <dsp:nvSpPr>
        <dsp:cNvPr id="0" name=""/>
        <dsp:cNvSpPr/>
      </dsp:nvSpPr>
      <dsp:spPr>
        <a:xfrm>
          <a:off x="5380002"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Social : London being a multicultural make of communities can help influence menu offerings and marketing strategies</a:t>
          </a:r>
          <a:endParaRPr lang="en-US" sz="1500" kern="1200"/>
        </a:p>
      </dsp:txBody>
      <dsp:txXfrm>
        <a:off x="5380002" y="587032"/>
        <a:ext cx="2444055" cy="1466433"/>
      </dsp:txXfrm>
    </dsp:sp>
    <dsp:sp modelId="{DD3F7DBF-B59C-458C-AB8C-1C9EBD0C950D}">
      <dsp:nvSpPr>
        <dsp:cNvPr id="0" name=""/>
        <dsp:cNvSpPr/>
      </dsp:nvSpPr>
      <dsp:spPr>
        <a:xfrm>
          <a:off x="8068463"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Technological : The rise of social media and online marketing is crucial for attracting customers and trying to build brand loyalty </a:t>
          </a:r>
          <a:endParaRPr lang="en-US" sz="1500" kern="1200"/>
        </a:p>
      </dsp:txBody>
      <dsp:txXfrm>
        <a:off x="8068463" y="587032"/>
        <a:ext cx="2444055" cy="1466433"/>
      </dsp:txXfrm>
    </dsp:sp>
    <dsp:sp modelId="{FFFC9F08-0BF4-44F6-956B-0C4AAA3025DE}">
      <dsp:nvSpPr>
        <dsp:cNvPr id="0" name=""/>
        <dsp:cNvSpPr/>
      </dsp:nvSpPr>
      <dsp:spPr>
        <a:xfrm>
          <a:off x="1347311"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Legal: licence requirements having necessary license for food service and alcohol . </a:t>
          </a:r>
          <a:endParaRPr lang="en-US" sz="1500" kern="1200"/>
        </a:p>
      </dsp:txBody>
      <dsp:txXfrm>
        <a:off x="1347311" y="2297871"/>
        <a:ext cx="2444055" cy="1466433"/>
      </dsp:txXfrm>
    </dsp:sp>
    <dsp:sp modelId="{18A15D3E-BA20-4108-9EEC-E743B403B85C}">
      <dsp:nvSpPr>
        <dsp:cNvPr id="0" name=""/>
        <dsp:cNvSpPr/>
      </dsp:nvSpPr>
      <dsp:spPr>
        <a:xfrm>
          <a:off x="4035772"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Environmental : increasing use of sustainable practices can help the restaurant to adopt good waste management </a:t>
          </a:r>
          <a:br>
            <a:rPr lang="en-GB" sz="1500" kern="1200"/>
          </a:br>
          <a:endParaRPr lang="en-US" sz="1500" kern="1200"/>
        </a:p>
      </dsp:txBody>
      <dsp:txXfrm>
        <a:off x="4035772" y="2297871"/>
        <a:ext cx="2444055" cy="1466433"/>
      </dsp:txXfrm>
    </dsp:sp>
    <dsp:sp modelId="{6622D9E8-F627-44FC-B082-D1F8A697199C}">
      <dsp:nvSpPr>
        <dsp:cNvPr id="0" name=""/>
        <dsp:cNvSpPr/>
      </dsp:nvSpPr>
      <dsp:spPr>
        <a:xfrm>
          <a:off x="6724233"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b="0" kern="1200" dirty="0"/>
            <a:t>Some factors will help my business in a positive way and help it grow </a:t>
          </a:r>
          <a:r>
            <a:rPr lang="en-GB" sz="1500" kern="1200" dirty="0"/>
            <a:t>however factors like economic we will have to adopt to migrate the risk and lower prices for customers. </a:t>
          </a:r>
          <a:endParaRPr lang="en-US" sz="1500" kern="1200" dirty="0"/>
        </a:p>
      </dsp:txBody>
      <dsp:txXfrm>
        <a:off x="6724233" y="2297871"/>
        <a:ext cx="2444055" cy="14664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4195A1-40F5-4755-8595-9C4154291439}">
      <dsp:nvSpPr>
        <dsp:cNvPr id="0" name=""/>
        <dsp:cNvSpPr/>
      </dsp:nvSpPr>
      <dsp:spPr>
        <a:xfrm>
          <a:off x="4621" y="809495"/>
          <a:ext cx="2020453" cy="273234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Flexin aims at local working crowds and families and also food explores and millennials that are  adventurous eaters and younger demographics drawn to flavour and trendy foods like Jerk chicken or curry goat. Our target market expects seasoning and spice and also, they are value conscious they expects a generous portion size with a good price point that can make it considered a bargain </a:t>
          </a:r>
          <a:endParaRPr lang="en-US" sz="1200" kern="1200"/>
        </a:p>
      </dsp:txBody>
      <dsp:txXfrm>
        <a:off x="63798" y="868672"/>
        <a:ext cx="1902099" cy="2613993"/>
      </dsp:txXfrm>
    </dsp:sp>
    <dsp:sp modelId="{7E41CE5F-8F15-4320-B0C7-9E328C3DD83F}">
      <dsp:nvSpPr>
        <dsp:cNvPr id="0" name=""/>
        <dsp:cNvSpPr/>
      </dsp:nvSpPr>
      <dsp:spPr>
        <a:xfrm>
          <a:off x="2227119" y="1925132"/>
          <a:ext cx="428336" cy="50107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2227119" y="2025346"/>
        <a:ext cx="299835" cy="300644"/>
      </dsp:txXfrm>
    </dsp:sp>
    <dsp:sp modelId="{4D760470-78F2-4488-AE8B-DFC37A89CD03}">
      <dsp:nvSpPr>
        <dsp:cNvPr id="0" name=""/>
        <dsp:cNvSpPr/>
      </dsp:nvSpPr>
      <dsp:spPr>
        <a:xfrm>
          <a:off x="2833255" y="809495"/>
          <a:ext cx="2020453" cy="2732347"/>
        </a:xfrm>
        <a:prstGeom prst="roundRect">
          <a:avLst>
            <a:gd name="adj" fmla="val 10000"/>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Flexin Primary customers that we will be focused on is demographic focusing on age gender, income and education level and understanding what type of customers we will be handling. </a:t>
          </a:r>
          <a:br>
            <a:rPr lang="en-GB" sz="1200" kern="1200"/>
          </a:br>
          <a:endParaRPr lang="en-US" sz="1200" kern="1200"/>
        </a:p>
      </dsp:txBody>
      <dsp:txXfrm>
        <a:off x="2892432" y="868672"/>
        <a:ext cx="1902099" cy="2613993"/>
      </dsp:txXfrm>
    </dsp:sp>
    <dsp:sp modelId="{F23CE229-3FE8-48CB-BE25-872F6DAC8BCC}">
      <dsp:nvSpPr>
        <dsp:cNvPr id="0" name=""/>
        <dsp:cNvSpPr/>
      </dsp:nvSpPr>
      <dsp:spPr>
        <a:xfrm>
          <a:off x="5055754" y="1925132"/>
          <a:ext cx="428336" cy="501072"/>
        </a:xfrm>
        <a:prstGeom prst="rightArrow">
          <a:avLst>
            <a:gd name="adj1" fmla="val 60000"/>
            <a:gd name="adj2" fmla="val 50000"/>
          </a:avLst>
        </a:prstGeom>
        <a:solidFill>
          <a:schemeClr val="accent2">
            <a:hueOff val="-727682"/>
            <a:satOff val="-41964"/>
            <a:lumOff val="431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5055754" y="2025346"/>
        <a:ext cx="299835" cy="300644"/>
      </dsp:txXfrm>
    </dsp:sp>
    <dsp:sp modelId="{ADE7B402-11B3-450D-9408-E5997716369D}">
      <dsp:nvSpPr>
        <dsp:cNvPr id="0" name=""/>
        <dsp:cNvSpPr/>
      </dsp:nvSpPr>
      <dsp:spPr>
        <a:xfrm>
          <a:off x="5661890" y="809495"/>
          <a:ext cx="2020453" cy="2732347"/>
        </a:xfrm>
        <a:prstGeom prst="roundRect">
          <a:avLst>
            <a:gd name="adj" fmla="val 10000"/>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Flexin unique selling point is the price for our food which can give us a competitive advantage and because our ingredients source is fresh from Jamaica the seasoning and spices will be better to ,he taste we are going for and actually helps with pricing as its cheaper. We also offer differentiations and do all you can eat Friday – Saturday starting from 7pm  - closure</a:t>
          </a:r>
          <a:br>
            <a:rPr lang="en-GB" sz="1200" kern="1200"/>
          </a:br>
          <a:endParaRPr lang="en-US" sz="1200" kern="1200"/>
        </a:p>
      </dsp:txBody>
      <dsp:txXfrm>
        <a:off x="5721067" y="868672"/>
        <a:ext cx="1902099" cy="2613993"/>
      </dsp:txXfrm>
    </dsp:sp>
    <dsp:sp modelId="{8C79613B-77A6-4324-86C1-8A57B4C98020}">
      <dsp:nvSpPr>
        <dsp:cNvPr id="0" name=""/>
        <dsp:cNvSpPr/>
      </dsp:nvSpPr>
      <dsp:spPr>
        <a:xfrm>
          <a:off x="7884389" y="1925132"/>
          <a:ext cx="428336" cy="501072"/>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7884389" y="2025346"/>
        <a:ext cx="299835" cy="300644"/>
      </dsp:txXfrm>
    </dsp:sp>
    <dsp:sp modelId="{587C4B6F-BE1D-4DCA-8C8F-3F74792A14A7}">
      <dsp:nvSpPr>
        <dsp:cNvPr id="0" name=""/>
        <dsp:cNvSpPr/>
      </dsp:nvSpPr>
      <dsp:spPr>
        <a:xfrm>
          <a:off x="8490525" y="809495"/>
          <a:ext cx="2020453" cy="2732347"/>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To attract customers Flexin will have an active social media account where we post and make short form content on all platforms to reach people ages 18-36 and post updates and discounts on them, to keep the audience updated. We also pay for targeted paid ads to help filter audiences age ranges, geographic locations and online behaviours.</a:t>
          </a:r>
          <a:endParaRPr lang="en-US" sz="1200" kern="1200"/>
        </a:p>
      </dsp:txBody>
      <dsp:txXfrm>
        <a:off x="8549702" y="868672"/>
        <a:ext cx="1902099" cy="26139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F6764D-E546-45D0-9D79-566A245BDFAF}">
      <dsp:nvSpPr>
        <dsp:cNvPr id="0" name=""/>
        <dsp:cNvSpPr/>
      </dsp:nvSpPr>
      <dsp:spPr>
        <a:xfrm>
          <a:off x="8092" y="1114392"/>
          <a:ext cx="812109" cy="8121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5351AD-F0E8-4241-99A6-CFE6201A0D3B}">
      <dsp:nvSpPr>
        <dsp:cNvPr id="0" name=""/>
        <dsp:cNvSpPr/>
      </dsp:nvSpPr>
      <dsp:spPr>
        <a:xfrm>
          <a:off x="8092" y="2017772"/>
          <a:ext cx="2320312" cy="587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kern="1200"/>
            <a:t>Clearly specify the total </a:t>
          </a:r>
          <a:r>
            <a:rPr lang="en-US" sz="1400" b="1" kern="1200"/>
            <a:t>amount of funding you are seeking.</a:t>
          </a:r>
          <a:endParaRPr lang="en-US" sz="1400" kern="1200"/>
        </a:p>
      </dsp:txBody>
      <dsp:txXfrm>
        <a:off x="8092" y="2017772"/>
        <a:ext cx="2320312" cy="587329"/>
      </dsp:txXfrm>
    </dsp:sp>
    <dsp:sp modelId="{FF8E3AD3-1D31-4C8B-AAE0-0F51AAFC9624}">
      <dsp:nvSpPr>
        <dsp:cNvPr id="0" name=""/>
        <dsp:cNvSpPr/>
      </dsp:nvSpPr>
      <dsp:spPr>
        <a:xfrm>
          <a:off x="8092" y="2647552"/>
          <a:ext cx="2320312" cy="589392"/>
        </a:xfrm>
        <a:prstGeom prst="rect">
          <a:avLst/>
        </a:prstGeom>
        <a:noFill/>
        <a:ln>
          <a:noFill/>
        </a:ln>
        <a:effectLst/>
      </dsp:spPr>
      <dsp:style>
        <a:lnRef idx="0">
          <a:scrgbClr r="0" g="0" b="0"/>
        </a:lnRef>
        <a:fillRef idx="0">
          <a:scrgbClr r="0" g="0" b="0"/>
        </a:fillRef>
        <a:effectRef idx="0">
          <a:scrgbClr r="0" g="0" b="0"/>
        </a:effectRef>
        <a:fontRef idx="minor"/>
      </dsp:style>
    </dsp:sp>
    <dsp:sp modelId="{F83403F2-F9CA-46FB-BE45-DAD161A6A889}">
      <dsp:nvSpPr>
        <dsp:cNvPr id="0" name=""/>
        <dsp:cNvSpPr/>
      </dsp:nvSpPr>
      <dsp:spPr>
        <a:xfrm>
          <a:off x="2734460" y="1114392"/>
          <a:ext cx="812109" cy="8121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988009-2179-4377-AAC0-951E64D94174}">
      <dsp:nvSpPr>
        <dsp:cNvPr id="0" name=""/>
        <dsp:cNvSpPr/>
      </dsp:nvSpPr>
      <dsp:spPr>
        <a:xfrm>
          <a:off x="2734460" y="2017772"/>
          <a:ext cx="2320312" cy="587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b="1" kern="1200"/>
            <a:t>Total amount of funding: £50,000</a:t>
          </a:r>
          <a:endParaRPr lang="en-US" sz="1400" kern="1200"/>
        </a:p>
      </dsp:txBody>
      <dsp:txXfrm>
        <a:off x="2734460" y="2017772"/>
        <a:ext cx="2320312" cy="587329"/>
      </dsp:txXfrm>
    </dsp:sp>
    <dsp:sp modelId="{49F0C75F-7DD4-4B5D-998D-7CF4D7364C28}">
      <dsp:nvSpPr>
        <dsp:cNvPr id="0" name=""/>
        <dsp:cNvSpPr/>
      </dsp:nvSpPr>
      <dsp:spPr>
        <a:xfrm>
          <a:off x="2734460" y="2647552"/>
          <a:ext cx="2320312" cy="589392"/>
        </a:xfrm>
        <a:prstGeom prst="rect">
          <a:avLst/>
        </a:prstGeom>
        <a:noFill/>
        <a:ln>
          <a:noFill/>
        </a:ln>
        <a:effectLst/>
      </dsp:spPr>
      <dsp:style>
        <a:lnRef idx="0">
          <a:scrgbClr r="0" g="0" b="0"/>
        </a:lnRef>
        <a:fillRef idx="0">
          <a:scrgbClr r="0" g="0" b="0"/>
        </a:fillRef>
        <a:effectRef idx="0">
          <a:scrgbClr r="0" g="0" b="0"/>
        </a:effectRef>
        <a:fontRef idx="minor"/>
      </dsp:style>
    </dsp:sp>
    <dsp:sp modelId="{43419D80-C383-4726-97B5-015E9E7D808D}">
      <dsp:nvSpPr>
        <dsp:cNvPr id="0" name=""/>
        <dsp:cNvSpPr/>
      </dsp:nvSpPr>
      <dsp:spPr>
        <a:xfrm>
          <a:off x="5460827" y="1114392"/>
          <a:ext cx="812109" cy="8121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9755F2-F4BB-47E8-BB80-07FC66FB9CEB}">
      <dsp:nvSpPr>
        <dsp:cNvPr id="0" name=""/>
        <dsp:cNvSpPr/>
      </dsp:nvSpPr>
      <dsp:spPr>
        <a:xfrm>
          <a:off x="5460827" y="2017772"/>
          <a:ext cx="2320312" cy="587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b="1" kern="1200"/>
            <a:t>Break down the allocation of funds</a:t>
          </a:r>
          <a:r>
            <a:rPr lang="en-US" sz="1400" kern="1200"/>
            <a:t> by categorizing them into:</a:t>
          </a:r>
        </a:p>
      </dsp:txBody>
      <dsp:txXfrm>
        <a:off x="5460827" y="2017772"/>
        <a:ext cx="2320312" cy="587329"/>
      </dsp:txXfrm>
    </dsp:sp>
    <dsp:sp modelId="{F28D3B1F-5C20-486E-8884-C796A51C61D0}">
      <dsp:nvSpPr>
        <dsp:cNvPr id="0" name=""/>
        <dsp:cNvSpPr/>
      </dsp:nvSpPr>
      <dsp:spPr>
        <a:xfrm>
          <a:off x="5460827" y="2647552"/>
          <a:ext cx="2320312" cy="589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90000"/>
            </a:lnSpc>
            <a:spcBef>
              <a:spcPct val="0"/>
            </a:spcBef>
            <a:spcAft>
              <a:spcPct val="35000"/>
            </a:spcAft>
            <a:buNone/>
          </a:pPr>
          <a:r>
            <a:rPr lang="en-US" sz="1100" b="1" kern="1200"/>
            <a:t>Startup Costs</a:t>
          </a:r>
          <a:r>
            <a:rPr lang="en-US" sz="1100" kern="1200"/>
            <a:t>: £14,750</a:t>
          </a:r>
        </a:p>
        <a:p>
          <a:pPr marL="0" lvl="0" indent="0" algn="l" defTabSz="488950">
            <a:lnSpc>
              <a:spcPct val="90000"/>
            </a:lnSpc>
            <a:spcBef>
              <a:spcPct val="0"/>
            </a:spcBef>
            <a:spcAft>
              <a:spcPct val="35000"/>
            </a:spcAft>
            <a:buNone/>
          </a:pPr>
          <a:r>
            <a:rPr lang="en-US" sz="1100" b="1" kern="1200"/>
            <a:t>Fixed Costs</a:t>
          </a:r>
          <a:r>
            <a:rPr lang="en-US" sz="1100" kern="1200"/>
            <a:t>:£5,500 </a:t>
          </a:r>
        </a:p>
        <a:p>
          <a:pPr marL="0" lvl="0" indent="0" algn="l" defTabSz="488950">
            <a:lnSpc>
              <a:spcPct val="90000"/>
            </a:lnSpc>
            <a:spcBef>
              <a:spcPct val="0"/>
            </a:spcBef>
            <a:spcAft>
              <a:spcPct val="35000"/>
            </a:spcAft>
            <a:buNone/>
          </a:pPr>
          <a:r>
            <a:rPr lang="en-US" sz="1100" b="1" kern="1200"/>
            <a:t>Variable Costs</a:t>
          </a:r>
          <a:r>
            <a:rPr lang="en-US" sz="1100" kern="1200"/>
            <a:t>: 13,820 (over 6 months )</a:t>
          </a:r>
        </a:p>
      </dsp:txBody>
      <dsp:txXfrm>
        <a:off x="5460827" y="2647552"/>
        <a:ext cx="2320312" cy="589392"/>
      </dsp:txXfrm>
    </dsp:sp>
    <dsp:sp modelId="{E59933FD-5F74-4AB0-97EA-A18CF7C592B7}">
      <dsp:nvSpPr>
        <dsp:cNvPr id="0" name=""/>
        <dsp:cNvSpPr/>
      </dsp:nvSpPr>
      <dsp:spPr>
        <a:xfrm>
          <a:off x="8187194" y="1114392"/>
          <a:ext cx="812109" cy="812109"/>
        </a:xfrm>
        <a:prstGeom prst="rect">
          <a:avLst/>
        </a:prstGeom>
        <a:solidFill>
          <a:schemeClr val="accent6">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0040E3-A831-40DA-B3C7-00445776B493}">
      <dsp:nvSpPr>
        <dsp:cNvPr id="0" name=""/>
        <dsp:cNvSpPr/>
      </dsp:nvSpPr>
      <dsp:spPr>
        <a:xfrm>
          <a:off x="8187194" y="2017772"/>
          <a:ext cx="2320312" cy="587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defRPr b="1"/>
          </a:pPr>
          <a:r>
            <a:rPr lang="en-US" sz="1400" kern="1200"/>
            <a:t>See slide 11</a:t>
          </a:r>
        </a:p>
      </dsp:txBody>
      <dsp:txXfrm>
        <a:off x="8187194" y="2017772"/>
        <a:ext cx="2320312" cy="587329"/>
      </dsp:txXfrm>
    </dsp:sp>
    <dsp:sp modelId="{B8114C71-95DD-4FA1-85DB-4CA3DD165EB2}">
      <dsp:nvSpPr>
        <dsp:cNvPr id="0" name=""/>
        <dsp:cNvSpPr/>
      </dsp:nvSpPr>
      <dsp:spPr>
        <a:xfrm>
          <a:off x="8187194" y="2647552"/>
          <a:ext cx="2320312" cy="589392"/>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09/08/2026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7</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619041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l"/>
            <a:endParaRPr lang="en-GB" b="0" i="0" dirty="0">
              <a:solidFill>
                <a:srgbClr val="374151"/>
              </a:solidFill>
              <a:effectLst/>
              <a:latin typeface="Söhne"/>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32980512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 up to the break-even point</a:t>
            </a: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13</a:t>
            </a:fld>
            <a:endParaRPr lang="en-GB"/>
          </a:p>
        </p:txBody>
      </p:sp>
    </p:spTree>
    <p:extLst>
      <p:ext uri="{BB962C8B-B14F-4D97-AF65-F5344CB8AC3E}">
        <p14:creationId xmlns:p14="http://schemas.microsoft.com/office/powerpoint/2010/main" val="3412330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14</a:t>
            </a:fld>
            <a:endParaRPr lang="en-GB"/>
          </a:p>
        </p:txBody>
      </p:sp>
    </p:spTree>
    <p:extLst>
      <p:ext uri="{BB962C8B-B14F-4D97-AF65-F5344CB8AC3E}">
        <p14:creationId xmlns:p14="http://schemas.microsoft.com/office/powerpoint/2010/main" val="9291814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7BFB0-6CD1-28E6-B24A-FDAC4EEC5C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AA62F5-9C75-A290-98BC-F9ACB7B99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C7072-693F-7341-FF65-32C349CE8B4D}"/>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36EFE0DA-F4BE-9C90-5B48-0695C85800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081D2F-4179-1AD3-E213-FC33197B4F5B}"/>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092983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49946-2FC8-EC64-1E92-F78DFD87396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A4B76E7-B870-3099-50BD-6831DC9F65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AA5F41-42B6-92B4-EAE4-94FA6F61C870}"/>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00FCD45C-0535-BCF4-7331-C382FFB28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174ADA-4FFD-2843-54D9-4781FE772D5E}"/>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8698429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F56A6-B387-5D58-907E-F8C1F4AE36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3649AA-94C1-FC1C-BCC4-29852977B50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E64E7E-CAFE-039C-959B-23FDAE05F4F4}"/>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A4BFE8D3-07CB-A433-C05F-5A64F4124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2AEB137-970E-E462-5149-7AAB584F6A4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292926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8E021-FD2A-7D25-A251-E22EF211D30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073915-1286-26B2-479A-2E19CC171E1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5F369D5-24D9-E477-4A38-72D057E693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1724E2-23DB-A6B6-92CC-1D69CDE431CC}"/>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a:extLst>
              <a:ext uri="{FF2B5EF4-FFF2-40B4-BE49-F238E27FC236}">
                <a16:creationId xmlns:a16="http://schemas.microsoft.com/office/drawing/2014/main" id="{8EA7340F-A99F-9578-B939-B87A55A230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5FB51C-F754-3A05-5956-9C2A3AB31066}"/>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77988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EFE75-0990-25FF-2D46-A44D93B264E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45C23F-6AF4-2ACE-465F-D1BCD3118E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F82E86-577F-EC2E-D963-A5B3FDA99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546D5-C2DE-8E40-C61D-4BF1E14CEC4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D2EBFA-6491-F8D9-4BC5-25916E35B7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BFF43F-828C-FD39-438C-F0EE9AD4DB65}"/>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8" name="Footer Placeholder 7">
            <a:extLst>
              <a:ext uri="{FF2B5EF4-FFF2-40B4-BE49-F238E27FC236}">
                <a16:creationId xmlns:a16="http://schemas.microsoft.com/office/drawing/2014/main" id="{24DEB390-D3C7-B6B6-0FDD-1C15862CC35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951E1C-B869-A84C-1FD2-09EE11270FBF}"/>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7670902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F3720-90FA-8601-91E5-96D1D4022C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2137C09-FD56-DEB9-5513-E013049FC1D8}"/>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4" name="Footer Placeholder 3">
            <a:extLst>
              <a:ext uri="{FF2B5EF4-FFF2-40B4-BE49-F238E27FC236}">
                <a16:creationId xmlns:a16="http://schemas.microsoft.com/office/drawing/2014/main" id="{A2CE7E77-C068-EE6C-F445-948D2A4016F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86D30F-74B1-972D-10BA-82831FAA2BE8}"/>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168271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1BBD48-82C0-0606-6E8A-4E2BAAEE1875}"/>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3" name="Footer Placeholder 2">
            <a:extLst>
              <a:ext uri="{FF2B5EF4-FFF2-40B4-BE49-F238E27FC236}">
                <a16:creationId xmlns:a16="http://schemas.microsoft.com/office/drawing/2014/main" id="{6203D6A2-677E-7BE1-F9C1-7BF8CE44E8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AE27C1-3425-D2E9-E742-9AA9F8C1ED80}"/>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443130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A363B-FDE8-6D98-CABC-7EB514D5A9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86C82E-7076-2289-BB9D-2D0F42AA19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DFFB50D-9B05-B0BF-2BD1-B8A68302DF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C0FAF6-7BC3-B2E0-8D0B-7A2FCCFF8AE0}"/>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a:extLst>
              <a:ext uri="{FF2B5EF4-FFF2-40B4-BE49-F238E27FC236}">
                <a16:creationId xmlns:a16="http://schemas.microsoft.com/office/drawing/2014/main" id="{2A11B022-9AF5-7FAF-1AA2-1FF294AA89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AF446-EFF1-2397-D097-9CF0E0F7E76C}"/>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028871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AFF6B-0A80-1396-AFEC-EB93674EC5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46DEC6D-9AB4-A1CB-DDE3-1E5D82D05D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AE6DB1-5C72-4D73-D061-02414F0CF1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A1AB03A-FB7E-F364-5B79-75DCE8E3150C}"/>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6" name="Footer Placeholder 5">
            <a:extLst>
              <a:ext uri="{FF2B5EF4-FFF2-40B4-BE49-F238E27FC236}">
                <a16:creationId xmlns:a16="http://schemas.microsoft.com/office/drawing/2014/main" id="{2BF66DF0-D91F-75C8-F105-EEE912E67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202980-0966-BFF9-1935-9F76258559E5}"/>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4286718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130D-D6DE-68A5-940C-6888DEB038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0E0D19-9823-34E2-350B-2A94809C8AA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8DCECB-6880-5C4C-B7DF-EEE2D0DB5EE6}"/>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D8CD72A0-7EF8-5FFA-0D80-D821977C5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CF0812-A2D1-8EFC-7F4E-A851BDE2CBE7}"/>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515931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579629-CB8B-5320-5332-BE118258F9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83A5D5-D791-311E-1BD7-4A1A8D6FF6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B28D98-1A00-7902-0DAA-A4837DF8AF76}"/>
              </a:ext>
            </a:extLst>
          </p:cNvPr>
          <p:cNvSpPr>
            <a:spLocks noGrp="1"/>
          </p:cNvSpPr>
          <p:nvPr>
            <p:ph type="dt" sz="half" idx="10"/>
          </p:nvPr>
        </p:nvSpPr>
        <p:spPr/>
        <p:txBody>
          <a:body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DA9B3B61-EE05-CA59-DE59-1BE7DE3B80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5DBD0B-42AD-CA6E-3B63-48479505C41D}"/>
              </a:ext>
            </a:extLst>
          </p:cNvPr>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996325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59CC87-9A85-48E2-704A-7C6B0CD805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FCC6C5-C2D4-C53B-6875-BA48D7D10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5FC00C-BEF3-76A3-7FE5-3552E1A82B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124A7F-636A-4441-8E5A-F364BBDE539F}" type="datetimeFigureOut">
              <a:rPr lang="en-GB" smtClean="0"/>
              <a:t>09/08/2026</a:t>
            </a:fld>
            <a:endParaRPr lang="en-GB"/>
          </a:p>
        </p:txBody>
      </p:sp>
      <p:sp>
        <p:nvSpPr>
          <p:cNvPr id="5" name="Footer Placeholder 4">
            <a:extLst>
              <a:ext uri="{FF2B5EF4-FFF2-40B4-BE49-F238E27FC236}">
                <a16:creationId xmlns:a16="http://schemas.microsoft.com/office/drawing/2014/main" id="{86FEA737-F782-54F3-378D-4DBF807443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CCA97C-2375-E488-470B-F779F9ED56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EC73818-8A25-48BB-BD29-7DA87A852273}" type="slidenum">
              <a:rPr lang="en-GB" smtClean="0"/>
              <a:t>‹#›</a:t>
            </a:fld>
            <a:endParaRPr lang="en-GB"/>
          </a:p>
        </p:txBody>
      </p:sp>
    </p:spTree>
    <p:extLst>
      <p:ext uri="{BB962C8B-B14F-4D97-AF65-F5344CB8AC3E}">
        <p14:creationId xmlns:p14="http://schemas.microsoft.com/office/powerpoint/2010/main" val="2897067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jpe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jpe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8.jpeg"/><Relationship Id="rId7" Type="http://schemas.openxmlformats.org/officeDocument/2006/relationships/diagramColors" Target="../diagrams/colors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804672" y="1412489"/>
            <a:ext cx="2871095" cy="2156621"/>
          </a:xfrm>
        </p:spPr>
        <p:txBody>
          <a:bodyPr vert="horz" lIns="91440" tIns="45720" rIns="91440" bIns="45720" rtlCol="0" anchor="t">
            <a:normAutofit/>
          </a:bodyPr>
          <a:lstStyle/>
          <a:p>
            <a:pPr algn="l"/>
            <a:r>
              <a:rPr lang="en-US" sz="3600" b="1" kern="1200">
                <a:solidFill>
                  <a:srgbClr val="FFFFFF"/>
                </a:solidFill>
                <a:latin typeface="+mj-lt"/>
                <a:ea typeface="+mj-ea"/>
                <a:cs typeface="+mj-cs"/>
              </a:rPr>
              <a:t>Assessment Task 2</a:t>
            </a:r>
          </a:p>
        </p:txBody>
      </p:sp>
      <p:sp>
        <p:nvSpPr>
          <p:cNvPr id="3" name="Subtitle 2">
            <a:extLst>
              <a:ext uri="{FF2B5EF4-FFF2-40B4-BE49-F238E27FC236}">
                <a16:creationId xmlns:a16="http://schemas.microsoft.com/office/drawing/2014/main" id="{C7983A45-ACFA-A201-DF55-C3FDC03B715B}"/>
              </a:ext>
            </a:extLst>
          </p:cNvPr>
          <p:cNvSpPr>
            <a:spLocks noGrp="1"/>
          </p:cNvSpPr>
          <p:nvPr>
            <p:ph type="subTitle" idx="1"/>
          </p:nvPr>
        </p:nvSpPr>
        <p:spPr>
          <a:xfrm>
            <a:off x="5198993" y="1412489"/>
            <a:ext cx="2926080" cy="4363844"/>
          </a:xfrm>
        </p:spPr>
        <p:txBody>
          <a:bodyPr vert="horz" lIns="91440" tIns="45720" rIns="91440" bIns="45720" rtlCol="0">
            <a:normAutofit/>
          </a:bodyPr>
          <a:lstStyle/>
          <a:p>
            <a:pPr indent="-228600" algn="l">
              <a:buFont typeface="Arial" panose="020B0604020202020204" pitchFamily="34" charset="0"/>
              <a:buChar char="•"/>
            </a:pPr>
            <a:r>
              <a:rPr lang="en-US" sz="2000" b="1" dirty="0"/>
              <a:t>David Brown </a:t>
            </a:r>
          </a:p>
          <a:p>
            <a:pPr algn="l"/>
            <a:r>
              <a:rPr lang="en-US" sz="2000" b="1" dirty="0"/>
              <a:t>2427443</a:t>
            </a:r>
          </a:p>
          <a:p>
            <a:pPr algn="l"/>
            <a:r>
              <a:rPr lang="en-US" sz="2000" b="1" dirty="0"/>
              <a:t>Lecturer : Charles Oham </a:t>
            </a:r>
          </a:p>
          <a:p>
            <a:pPr algn="l"/>
            <a:endParaRPr lang="en-US" sz="2000" b="1" dirty="0"/>
          </a:p>
        </p:txBody>
      </p:sp>
      <p:sp>
        <p:nvSpPr>
          <p:cNvPr id="4" name="TextBox 3">
            <a:extLst>
              <a:ext uri="{FF2B5EF4-FFF2-40B4-BE49-F238E27FC236}">
                <a16:creationId xmlns:a16="http://schemas.microsoft.com/office/drawing/2014/main" id="{53777F1C-B44B-A193-8A06-0E783FADF3A6}"/>
              </a:ext>
            </a:extLst>
          </p:cNvPr>
          <p:cNvSpPr txBox="1"/>
          <p:nvPr/>
        </p:nvSpPr>
        <p:spPr>
          <a:xfrm>
            <a:off x="8451604" y="1412489"/>
            <a:ext cx="2926080" cy="436384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Enterprise and Entrepreneurship</a:t>
            </a:r>
          </a:p>
        </p:txBody>
      </p:sp>
    </p:spTree>
    <p:extLst>
      <p:ext uri="{BB962C8B-B14F-4D97-AF65-F5344CB8AC3E}">
        <p14:creationId xmlns:p14="http://schemas.microsoft.com/office/powerpoint/2010/main" val="40090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A8E7FFF2-1960-1608-A91F-84291D9D2970}"/>
              </a:ext>
            </a:extLst>
          </p:cNvPr>
          <p:cNvPicPr>
            <a:picLocks noGrp="1" noChangeAspect="1"/>
          </p:cNvPicPr>
          <p:nvPr>
            <p:ph idx="1"/>
          </p:nvPr>
        </p:nvPicPr>
        <p:blipFill>
          <a:blip r:embed="rId2">
            <a:alphaModFix amt="50000"/>
          </a:blip>
          <a:srcRect r="-1" b="416"/>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dirty="0" err="1">
                <a:solidFill>
                  <a:schemeClr val="bg1"/>
                </a:solidFill>
                <a:latin typeface="ADLaM Display" panose="020F0502020204030204" pitchFamily="2" charset="0"/>
                <a:ea typeface="ADLaM Display" panose="020F0502020204030204" pitchFamily="2" charset="0"/>
                <a:cs typeface="ADLaM Display" panose="020F0502020204030204" pitchFamily="2" charset="0"/>
              </a:rPr>
              <a:t>Flexin</a:t>
            </a:r>
            <a:r>
              <a:rPr lang="en-US" sz="6600" dirty="0">
                <a:solidFill>
                  <a:schemeClr val="bg1"/>
                </a:solidFill>
                <a:latin typeface="ADLaM Display" panose="020F0502020204030204" pitchFamily="2" charset="0"/>
                <a:ea typeface="ADLaM Display" panose="020F0502020204030204" pitchFamily="2" charset="0"/>
                <a:cs typeface="ADLaM Display" panose="020F0502020204030204" pitchFamily="2" charset="0"/>
              </a:rPr>
              <a:t>’ LTD </a:t>
            </a:r>
          </a:p>
        </p:txBody>
      </p:sp>
      <p:sp>
        <p:nvSpPr>
          <p:cNvPr id="4" name="TextBox 3">
            <a:extLst>
              <a:ext uri="{FF2B5EF4-FFF2-40B4-BE49-F238E27FC236}">
                <a16:creationId xmlns:a16="http://schemas.microsoft.com/office/drawing/2014/main" id="{34A4051A-3539-8A3B-0EEC-8B49820AF427}"/>
              </a:ext>
            </a:extLst>
          </p:cNvPr>
          <p:cNvSpPr txBox="1"/>
          <p:nvPr/>
        </p:nvSpPr>
        <p:spPr>
          <a:xfrm>
            <a:off x="1527048" y="4599432"/>
            <a:ext cx="9144000" cy="1536192"/>
          </a:xfrm>
          <a:prstGeom prst="rect">
            <a:avLst/>
          </a:prstGeom>
        </p:spPr>
        <p:txBody>
          <a:bodyPr vert="horz" lIns="91440" tIns="45720" rIns="91440" bIns="45720" rtlCol="0">
            <a:normAutofit/>
          </a:bodyPr>
          <a:lstStyle/>
          <a:p>
            <a:pPr algn="ctr">
              <a:lnSpc>
                <a:spcPct val="90000"/>
              </a:lnSpc>
              <a:spcBef>
                <a:spcPts val="1000"/>
              </a:spcBef>
            </a:pPr>
            <a:endParaRPr lang="en-US" sz="2400" b="1" dirty="0">
              <a:solidFill>
                <a:schemeClr val="bg1"/>
              </a:solidFill>
            </a:endParaRPr>
          </a:p>
        </p:txBody>
      </p:sp>
      <p:sp>
        <p:nvSpPr>
          <p:cNvPr id="12"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3219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838200" y="1928557"/>
            <a:ext cx="10515600" cy="4248406"/>
          </a:xfrm>
        </p:spPr>
        <p:txBody>
          <a:bodyPr/>
          <a:lstStyle/>
          <a:p>
            <a:pPr marL="514350" indent="-514350">
              <a:buFont typeface="+mj-lt"/>
              <a:buAutoNum type="arabicPeriod"/>
            </a:pPr>
            <a:r>
              <a:rPr lang="en-GB" dirty="0">
                <a:solidFill>
                  <a:srgbClr val="374151"/>
                </a:solidFill>
                <a:latin typeface="Söhne"/>
              </a:rPr>
              <a:t>Introduction </a:t>
            </a:r>
          </a:p>
          <a:p>
            <a:pPr marL="514350" indent="-514350">
              <a:buFont typeface="+mj-lt"/>
              <a:buAutoNum type="arabicPeriod"/>
            </a:pPr>
            <a:r>
              <a:rPr lang="en-GB" dirty="0">
                <a:solidFill>
                  <a:srgbClr val="374151"/>
                </a:solidFill>
                <a:latin typeface="Söhne"/>
              </a:rPr>
              <a:t>Overview of business </a:t>
            </a:r>
          </a:p>
          <a:p>
            <a:pPr marL="514350" indent="-514350">
              <a:buFont typeface="+mj-lt"/>
              <a:buAutoNum type="arabicPeriod"/>
            </a:pPr>
            <a:r>
              <a:rPr lang="en-GB" dirty="0">
                <a:solidFill>
                  <a:srgbClr val="374151"/>
                </a:solidFill>
                <a:latin typeface="Söhne"/>
              </a:rPr>
              <a:t>Management structure </a:t>
            </a:r>
          </a:p>
          <a:p>
            <a:pPr marL="514350" indent="-514350">
              <a:buFont typeface="+mj-lt"/>
              <a:buAutoNum type="arabicPeriod"/>
            </a:pPr>
            <a:r>
              <a:rPr lang="en-GB" dirty="0">
                <a:solidFill>
                  <a:srgbClr val="374151"/>
                </a:solidFill>
                <a:latin typeface="Söhne"/>
              </a:rPr>
              <a:t>PESTLE Analysis </a:t>
            </a:r>
          </a:p>
          <a:p>
            <a:pPr marL="514350" indent="-514350">
              <a:buFont typeface="+mj-lt"/>
              <a:buAutoNum type="arabicPeriod"/>
            </a:pPr>
            <a:r>
              <a:rPr lang="en-GB" dirty="0">
                <a:solidFill>
                  <a:srgbClr val="374151"/>
                </a:solidFill>
                <a:latin typeface="Söhne"/>
              </a:rPr>
              <a:t>Marketing </a:t>
            </a:r>
            <a:r>
              <a:rPr lang="en-GB" dirty="0" err="1">
                <a:solidFill>
                  <a:srgbClr val="374151"/>
                </a:solidFill>
                <a:latin typeface="Söhne"/>
              </a:rPr>
              <a:t>stratgies</a:t>
            </a:r>
            <a:r>
              <a:rPr lang="en-GB" dirty="0">
                <a:solidFill>
                  <a:srgbClr val="374151"/>
                </a:solidFill>
                <a:latin typeface="Söhne"/>
              </a:rPr>
              <a:t> </a:t>
            </a:r>
          </a:p>
          <a:p>
            <a:pPr marL="514350" indent="-514350">
              <a:buFont typeface="+mj-lt"/>
              <a:buAutoNum type="arabicPeriod"/>
            </a:pPr>
            <a:r>
              <a:rPr lang="en-GB" dirty="0"/>
              <a:t>Cash flow forecast </a:t>
            </a:r>
          </a:p>
          <a:p>
            <a:pPr marL="514350" indent="-514350">
              <a:buFont typeface="+mj-lt"/>
              <a:buAutoNum type="arabicPeriod"/>
            </a:pPr>
            <a:r>
              <a:rPr lang="en-GB" dirty="0"/>
              <a:t>Conclusion </a:t>
            </a:r>
          </a:p>
        </p:txBody>
      </p:sp>
      <p:sp>
        <p:nvSpPr>
          <p:cNvPr id="4" name="TextBox 3">
            <a:extLst>
              <a:ext uri="{FF2B5EF4-FFF2-40B4-BE49-F238E27FC236}">
                <a16:creationId xmlns:a16="http://schemas.microsoft.com/office/drawing/2014/main" id="{FC814FB2-2CDA-1252-EC0E-5A2D8190D60E}"/>
              </a:ext>
            </a:extLst>
          </p:cNvPr>
          <p:cNvSpPr txBox="1"/>
          <p:nvPr/>
        </p:nvSpPr>
        <p:spPr>
          <a:xfrm>
            <a:off x="1471448" y="851338"/>
            <a:ext cx="4579780" cy="1077218"/>
          </a:xfrm>
          <a:prstGeom prst="rect">
            <a:avLst/>
          </a:prstGeom>
          <a:noFill/>
        </p:spPr>
        <p:txBody>
          <a:bodyPr wrap="none" rtlCol="0">
            <a:spAutoFit/>
          </a:bodyPr>
          <a:lstStyle/>
          <a:p>
            <a:r>
              <a:rPr lang="en-GB" sz="3200" b="1" dirty="0"/>
              <a:t>Slide 2 - </a:t>
            </a:r>
            <a:r>
              <a:rPr lang="en-GB" sz="3200" b="1" i="0" dirty="0">
                <a:effectLst/>
                <a:latin typeface="Söhne"/>
              </a:rPr>
              <a:t>Table of Contents</a:t>
            </a:r>
            <a:endParaRPr lang="en-GB" sz="3200" dirty="0"/>
          </a:p>
          <a:p>
            <a:endParaRPr lang="en-GB" sz="3200" b="1" dirty="0"/>
          </a:p>
        </p:txBody>
      </p:sp>
    </p:spTree>
    <p:extLst>
      <p:ext uri="{BB962C8B-B14F-4D97-AF65-F5344CB8AC3E}">
        <p14:creationId xmlns:p14="http://schemas.microsoft.com/office/powerpoint/2010/main" val="1051806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4" name="TextBox 3">
            <a:extLst>
              <a:ext uri="{FF2B5EF4-FFF2-40B4-BE49-F238E27FC236}">
                <a16:creationId xmlns:a16="http://schemas.microsoft.com/office/drawing/2014/main" id="{37957E82-7305-647C-4919-676C7AE35DAB}"/>
              </a:ext>
            </a:extLst>
          </p:cNvPr>
          <p:cNvSpPr txBox="1"/>
          <p:nvPr/>
        </p:nvSpPr>
        <p:spPr>
          <a:xfrm>
            <a:off x="838200" y="669925"/>
            <a:ext cx="4508946" cy="1325563"/>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400" b="1" i="0" kern="1200">
                <a:solidFill>
                  <a:schemeClr val="bg1"/>
                </a:solidFill>
                <a:effectLst/>
                <a:latin typeface="+mj-lt"/>
                <a:ea typeface="+mj-ea"/>
                <a:cs typeface="+mj-cs"/>
              </a:rPr>
              <a:t>Introduction</a:t>
            </a:r>
            <a:endParaRPr lang="en-US" sz="4400" kern="1200">
              <a:solidFill>
                <a:schemeClr val="bg1"/>
              </a:solidFill>
              <a:latin typeface="+mj-lt"/>
              <a:ea typeface="+mj-ea"/>
              <a:cs typeface="+mj-cs"/>
            </a:endParaRPr>
          </a:p>
          <a:p>
            <a:pPr algn="r">
              <a:lnSpc>
                <a:spcPct val="90000"/>
              </a:lnSpc>
              <a:spcBef>
                <a:spcPct val="0"/>
              </a:spcBef>
              <a:spcAft>
                <a:spcPts val="600"/>
              </a:spcAft>
            </a:pPr>
            <a:endParaRPr lang="en-US" sz="4400" b="1" kern="1200">
              <a:solidFill>
                <a:schemeClr val="bg1"/>
              </a:solidFill>
              <a:latin typeface="+mj-lt"/>
              <a:ea typeface="+mj-ea"/>
              <a:cs typeface="+mj-cs"/>
            </a:endParaRPr>
          </a:p>
        </p:txBody>
      </p:sp>
      <p:cxnSp>
        <p:nvCxnSpPr>
          <p:cNvPr id="11" name="Straight Connector 10">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EBD14DB-EC94-B394-2340-BDCEC7C1CCFB}"/>
              </a:ext>
            </a:extLst>
          </p:cNvPr>
          <p:cNvSpPr>
            <a:spLocks noGrp="1"/>
          </p:cNvSpPr>
          <p:nvPr>
            <p:ph idx="1"/>
          </p:nvPr>
        </p:nvSpPr>
        <p:spPr>
          <a:xfrm>
            <a:off x="1392667" y="2398957"/>
            <a:ext cx="9406666" cy="3526144"/>
          </a:xfrm>
        </p:spPr>
        <p:txBody>
          <a:bodyPr vert="horz" lIns="91440" tIns="45720" rIns="91440" bIns="45720" rtlCol="0">
            <a:normAutofit/>
          </a:bodyPr>
          <a:lstStyle/>
          <a:p>
            <a:pPr marL="0"/>
            <a:r>
              <a:rPr lang="en-US" sz="2000">
                <a:solidFill>
                  <a:schemeClr val="bg1"/>
                </a:solidFill>
              </a:rPr>
              <a:t>Greetings,</a:t>
            </a:r>
          </a:p>
          <a:p>
            <a:pPr marL="0"/>
            <a:r>
              <a:rPr lang="en-US" sz="2000">
                <a:solidFill>
                  <a:schemeClr val="bg1"/>
                </a:solidFill>
              </a:rPr>
              <a:t>I’m David Brown the CEO of the Caribbean cuisine Flexin’</a:t>
            </a:r>
          </a:p>
          <a:p>
            <a:r>
              <a:rPr lang="en-US" sz="2000">
                <a:solidFill>
                  <a:schemeClr val="bg1"/>
                </a:solidFill>
              </a:rPr>
              <a:t>Me and my family are Jamaican which is the background culture of the restaurant we understand the food and what it  brings to the culture enable to satisfy them and their needs </a:t>
            </a:r>
          </a:p>
          <a:p>
            <a:r>
              <a:rPr lang="en-US" sz="2000">
                <a:solidFill>
                  <a:schemeClr val="bg1"/>
                </a:solidFill>
              </a:rPr>
              <a:t> I’m very passionate about selling food to the locals around and helping different demographic like school children. My mum was always passionate and confident about cooking and making people enjoy and taste her food and as cooking is a passion of hers, I want to make a restaurant the honours and represent that passion. </a:t>
            </a:r>
          </a:p>
        </p:txBody>
      </p:sp>
      <p:sp>
        <p:nvSpPr>
          <p:cNvPr id="13" name="Rectangle 12">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5182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EACCB950-6115-A631-622B-DCFD462D791C}"/>
              </a:ext>
            </a:extLst>
          </p:cNvPr>
          <p:cNvPicPr>
            <a:picLocks noChangeAspect="1"/>
          </p:cNvPicPr>
          <p:nvPr/>
        </p:nvPicPr>
        <p:blipFill>
          <a:blip r:embed="rId3">
            <a:alphaModFix amt="55000"/>
          </a:blip>
          <a:srcRect t="12051" b="3679"/>
          <a:stretch>
            <a:fillRect/>
          </a:stretch>
        </p:blipFill>
        <p:spPr>
          <a:xfrm>
            <a:off x="20" y="-9107"/>
            <a:ext cx="12191980" cy="6858000"/>
          </a:xfrm>
          <a:prstGeom prst="rect">
            <a:avLst/>
          </a:prstGeom>
        </p:spPr>
      </p:pic>
      <p:sp>
        <p:nvSpPr>
          <p:cNvPr id="4" name="TextBox 3">
            <a:extLst>
              <a:ext uri="{FF2B5EF4-FFF2-40B4-BE49-F238E27FC236}">
                <a16:creationId xmlns:a16="http://schemas.microsoft.com/office/drawing/2014/main" id="{0A16EA78-2872-4151-ACDE-85DE92917660}"/>
              </a:ext>
            </a:extLst>
          </p:cNvPr>
          <p:cNvSpPr txBox="1"/>
          <p:nvPr/>
        </p:nvSpPr>
        <p:spPr>
          <a:xfrm>
            <a:off x="686834" y="591344"/>
            <a:ext cx="3200400" cy="558561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solidFill>
                  <a:srgbClr val="FFFFFF"/>
                </a:solidFill>
                <a:latin typeface="+mj-lt"/>
                <a:ea typeface="+mj-ea"/>
                <a:cs typeface="+mj-cs"/>
              </a:rPr>
              <a:t>Section 1 - </a:t>
            </a:r>
            <a:r>
              <a:rPr lang="en-US" sz="4400" b="1" i="0">
                <a:solidFill>
                  <a:srgbClr val="FFFFFF"/>
                </a:solidFill>
                <a:effectLst/>
                <a:latin typeface="+mj-lt"/>
                <a:ea typeface="+mj-ea"/>
                <a:cs typeface="+mj-cs"/>
              </a:rPr>
              <a:t>Overview of the Business Idea</a:t>
            </a:r>
            <a:endParaRPr lang="en-US" sz="4400" b="1">
              <a:solidFill>
                <a:srgbClr val="FFFFFF"/>
              </a:solidFill>
              <a:latin typeface="+mj-lt"/>
              <a:ea typeface="+mj-ea"/>
              <a:cs typeface="+mj-cs"/>
            </a:endParaRPr>
          </a:p>
        </p:txBody>
      </p:sp>
      <p:sp>
        <p:nvSpPr>
          <p:cNvPr id="20" name="Arc 1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a:endParaRPr lang="en-US" sz="1500">
              <a:solidFill>
                <a:srgbClr val="FFFFFF"/>
              </a:solidFill>
            </a:endParaRPr>
          </a:p>
          <a:p>
            <a:pPr marL="0"/>
            <a:r>
              <a:rPr lang="en-US" sz="1500">
                <a:solidFill>
                  <a:srgbClr val="FFFFFF"/>
                </a:solidFill>
              </a:rPr>
              <a:t>Our company we are trying to thrive to make customers experience the taste of Jamaica or if you are already from a Caribbean background make you feel like you are them.  </a:t>
            </a:r>
          </a:p>
          <a:p>
            <a:r>
              <a:rPr lang="en-US" sz="1500">
                <a:solidFill>
                  <a:srgbClr val="FFFFFF"/>
                </a:solidFill>
              </a:rPr>
              <a:t>Signature dishes : Jerk chicken curry goat, oxtail / Dumplings ackee, callow/ rum cake </a:t>
            </a:r>
          </a:p>
          <a:p>
            <a:r>
              <a:rPr lang="en-US" sz="1500">
                <a:solidFill>
                  <a:srgbClr val="FFFFFF"/>
                </a:solidFill>
              </a:rPr>
              <a:t>Ber verges : Tropical juices ( D&amp;G soda) Caribbean cocktails rum punch </a:t>
            </a:r>
          </a:p>
          <a:p>
            <a:pPr marL="0"/>
            <a:r>
              <a:rPr lang="en-US" sz="1500">
                <a:solidFill>
                  <a:srgbClr val="FFFFFF"/>
                </a:solidFill>
              </a:rPr>
              <a:t>Services- we offer to dine in which offers a piece of the Caribbean and friendly hospitality for every customer </a:t>
            </a:r>
          </a:p>
          <a:p>
            <a:pPr marL="0"/>
            <a:r>
              <a:rPr lang="en-US" sz="1500">
                <a:solidFill>
                  <a:srgbClr val="FFFFFF"/>
                </a:solidFill>
              </a:rPr>
              <a:t>We Offer themed night showing respects to other Caribbean countries as well as Jamaica and special event for cultural celebrations like independence day </a:t>
            </a:r>
          </a:p>
          <a:p>
            <a:pPr marL="0"/>
            <a:endParaRPr lang="en-US" sz="1500">
              <a:solidFill>
                <a:srgbClr val="FFFFFF"/>
              </a:solidFill>
            </a:endParaRPr>
          </a:p>
          <a:p>
            <a:r>
              <a:rPr lang="en-US" sz="1500">
                <a:solidFill>
                  <a:srgbClr val="FFFFFF"/>
                </a:solidFill>
              </a:rPr>
              <a:t>Explain how your product/service fulfils a need in the market.</a:t>
            </a:r>
          </a:p>
          <a:p>
            <a:r>
              <a:rPr lang="en-US" sz="1500">
                <a:solidFill>
                  <a:srgbClr val="FFFFFF"/>
                </a:solidFill>
              </a:rPr>
              <a:t>Flexing will fulfil the market needs as we offer diverse preferences for carribeans and all new customers we also offer vegan and vegetarian options. </a:t>
            </a:r>
          </a:p>
          <a:p>
            <a:r>
              <a:rPr lang="en-US" sz="1500">
                <a:solidFill>
                  <a:srgbClr val="FFFFFF"/>
                </a:solidFill>
              </a:rPr>
              <a:t>We also offer takeaway and delivery to meet Morden consumers lifestyle. </a:t>
            </a:r>
          </a:p>
          <a:p>
            <a:r>
              <a:rPr lang="en-US" sz="1500">
                <a:solidFill>
                  <a:srgbClr val="FFFFFF"/>
                </a:solidFill>
              </a:rPr>
              <a:t>Finally, we offer community engagement which builds loyalty and makes us the restaurant that can be used as a cultural hub. </a:t>
            </a:r>
          </a:p>
        </p:txBody>
      </p:sp>
    </p:spTree>
    <p:extLst>
      <p:ext uri="{BB962C8B-B14F-4D97-AF65-F5344CB8AC3E}">
        <p14:creationId xmlns:p14="http://schemas.microsoft.com/office/powerpoint/2010/main" val="1434853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descr="Restaurant Rebrand Case Study | Montego Bay">
            <a:extLst>
              <a:ext uri="{FF2B5EF4-FFF2-40B4-BE49-F238E27FC236}">
                <a16:creationId xmlns:a16="http://schemas.microsoft.com/office/drawing/2014/main" id="{9D131A65-6519-39C9-26D0-BE182949D51E}"/>
              </a:ext>
            </a:extLst>
          </p:cNvPr>
          <p:cNvPicPr>
            <a:picLocks noChangeAspect="1"/>
          </p:cNvPicPr>
          <p:nvPr/>
        </p:nvPicPr>
        <p:blipFill>
          <a:blip r:embed="rId3">
            <a:alphaModFix amt="55000"/>
          </a:blip>
          <a:srcRect b="15730"/>
          <a:stretch>
            <a:fillRect/>
          </a:stretch>
        </p:blipFill>
        <p:spPr>
          <a:xfrm>
            <a:off x="20" y="-9107"/>
            <a:ext cx="12191980" cy="6858000"/>
          </a:xfrm>
          <a:prstGeom prst="rect">
            <a:avLst/>
          </a:prstGeom>
        </p:spPr>
      </p:pic>
      <p:sp>
        <p:nvSpPr>
          <p:cNvPr id="4" name="TextBox 3">
            <a:extLst>
              <a:ext uri="{FF2B5EF4-FFF2-40B4-BE49-F238E27FC236}">
                <a16:creationId xmlns:a16="http://schemas.microsoft.com/office/drawing/2014/main" id="{B64F5224-38DF-9A0E-ED62-37C8785B3FBD}"/>
              </a:ext>
            </a:extLst>
          </p:cNvPr>
          <p:cNvSpPr txBox="1"/>
          <p:nvPr/>
        </p:nvSpPr>
        <p:spPr>
          <a:xfrm>
            <a:off x="686834" y="591344"/>
            <a:ext cx="3200400" cy="558561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solidFill>
                  <a:srgbClr val="FFFFFF"/>
                </a:solidFill>
                <a:latin typeface="+mj-lt"/>
                <a:ea typeface="+mj-ea"/>
                <a:cs typeface="+mj-cs"/>
              </a:rPr>
              <a:t>Section 2 - </a:t>
            </a:r>
            <a:r>
              <a:rPr lang="en-US" sz="4400">
                <a:solidFill>
                  <a:srgbClr val="FFFFFF"/>
                </a:solidFill>
                <a:latin typeface="+mj-lt"/>
                <a:ea typeface="+mj-ea"/>
                <a:cs typeface="+mj-cs"/>
              </a:rPr>
              <a:t>Legal Format and Management Structure</a:t>
            </a:r>
          </a:p>
          <a:p>
            <a:pPr>
              <a:lnSpc>
                <a:spcPct val="90000"/>
              </a:lnSpc>
              <a:spcBef>
                <a:spcPct val="0"/>
              </a:spcBef>
              <a:spcAft>
                <a:spcPts val="600"/>
              </a:spcAft>
            </a:pPr>
            <a:endParaRPr lang="en-US" sz="4400" b="1">
              <a:solidFill>
                <a:srgbClr val="FFFFFF"/>
              </a:solidFill>
              <a:latin typeface="+mj-lt"/>
              <a:ea typeface="+mj-ea"/>
              <a:cs typeface="+mj-cs"/>
            </a:endParaRPr>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156C52F-D988-84DD-FE73-C0508DC81AED}"/>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US" sz="2200">
              <a:solidFill>
                <a:srgbClr val="FFFFFF"/>
              </a:solidFill>
            </a:endParaRPr>
          </a:p>
          <a:p>
            <a:pPr marL="0"/>
            <a:r>
              <a:rPr lang="en-US" sz="2200">
                <a:solidFill>
                  <a:srgbClr val="FFFFFF"/>
                </a:solidFill>
              </a:rPr>
              <a:t>Flexin is limited company which is beneficial because it separates our legal identity from us and protects personal money if the business fails. Another factor that is you don’t pay income tax instead its only corporation tax we have to worry about.</a:t>
            </a:r>
            <a:br>
              <a:rPr lang="en-US" sz="2200">
                <a:solidFill>
                  <a:srgbClr val="FFFFFF"/>
                </a:solidFill>
              </a:rPr>
            </a:br>
            <a:endParaRPr lang="en-US" sz="2200">
              <a:solidFill>
                <a:srgbClr val="FFFFFF"/>
              </a:solidFill>
            </a:endParaRPr>
          </a:p>
          <a:p>
            <a:pPr marL="0"/>
            <a:r>
              <a:rPr lang="en-US" sz="2200">
                <a:solidFill>
                  <a:srgbClr val="FFFFFF"/>
                </a:solidFill>
              </a:rPr>
              <a:t>I have a flat organisational structure for my business as we are a startup business that need to have fast decision making in the field that we are in. I am the CEO or business owner while I’ll have a manage under me and they will manage the head chef, head bartender, and head sever and they will help train employees of their roles and make sure employees are learning what we will need to provide for customers. </a:t>
            </a:r>
          </a:p>
          <a:p>
            <a:pPr marL="0"/>
            <a:r>
              <a:rPr lang="en-US" sz="2200">
                <a:solidFill>
                  <a:srgbClr val="FFFFFF"/>
                </a:solidFill>
              </a:rPr>
              <a:t>You can see slide 7 for the organisational chart structure </a:t>
            </a:r>
          </a:p>
          <a:p>
            <a:endParaRPr lang="en-US" sz="2200">
              <a:solidFill>
                <a:srgbClr val="FFFFFF"/>
              </a:solidFill>
            </a:endParaRPr>
          </a:p>
        </p:txBody>
      </p:sp>
    </p:spTree>
    <p:extLst>
      <p:ext uri="{BB962C8B-B14F-4D97-AF65-F5344CB8AC3E}">
        <p14:creationId xmlns:p14="http://schemas.microsoft.com/office/powerpoint/2010/main" val="416694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375B19E4-0108-41C4-8DB1-11BAE0B49D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AE1F78E2-EAFE-AE2C-35B9-A1C18FCF434D}"/>
              </a:ext>
            </a:extLst>
          </p:cNvPr>
          <p:cNvSpPr>
            <a:spLocks noGrp="1"/>
          </p:cNvSpPr>
          <p:nvPr>
            <p:ph type="title"/>
          </p:nvPr>
        </p:nvSpPr>
        <p:spPr>
          <a:xfrm>
            <a:off x="607723" y="570262"/>
            <a:ext cx="4635609" cy="1325563"/>
          </a:xfrm>
        </p:spPr>
        <p:txBody>
          <a:bodyPr vert="horz" lIns="91440" tIns="45720" rIns="91440" bIns="45720" rtlCol="0" anchor="b">
            <a:normAutofit fontScale="90000"/>
          </a:bodyPr>
          <a:lstStyle/>
          <a:p>
            <a:r>
              <a:rPr lang="en-US" sz="3200" u="sng" dirty="0">
                <a:solidFill>
                  <a:schemeClr val="bg1"/>
                </a:solidFill>
                <a:latin typeface="Abadi" panose="020F0502020204030204" pitchFamily="34" charset="0"/>
              </a:rPr>
              <a:t>Example: An </a:t>
            </a:r>
            <a:r>
              <a:rPr lang="en-US" sz="3200" u="sng" dirty="0" err="1">
                <a:solidFill>
                  <a:schemeClr val="bg1"/>
                </a:solidFill>
                <a:latin typeface="Abadi" panose="020F0502020204030204" pitchFamily="34" charset="0"/>
              </a:rPr>
              <a:t>organisational</a:t>
            </a:r>
            <a:r>
              <a:rPr lang="en-US" sz="3200" u="sng" dirty="0">
                <a:solidFill>
                  <a:schemeClr val="bg1"/>
                </a:solidFill>
                <a:latin typeface="Abadi" panose="020F0502020204030204" pitchFamily="34" charset="0"/>
              </a:rPr>
              <a:t> chart of a restaurant</a:t>
            </a:r>
          </a:p>
        </p:txBody>
      </p:sp>
      <p:pic>
        <p:nvPicPr>
          <p:cNvPr id="10" name="Content Placeholder 9" descr="Organisational chart illustrating staff hierarchy in a hospitality setting, with roles and names displayed in colour-coded boxes connected by arrows. Key positions include Owner and Manager (John Smith) in blue and yellow, Head Bartender and Head Server (Will Young) in green and orange, and Head Chef (Gareth Gate) in grey, with some roles marked as vacant.&#10;&#10;AI-generated content may be incorrect.">
            <a:extLst>
              <a:ext uri="{FF2B5EF4-FFF2-40B4-BE49-F238E27FC236}">
                <a16:creationId xmlns:a16="http://schemas.microsoft.com/office/drawing/2014/main" id="{7405701F-6ED6-621D-05BA-77F07CCF94B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6236" y="2393315"/>
            <a:ext cx="7193171" cy="3472463"/>
          </a:xfrm>
          <a:prstGeom prst="rect">
            <a:avLst/>
          </a:prstGeom>
        </p:spPr>
      </p:pic>
      <p:cxnSp>
        <p:nvCxnSpPr>
          <p:cNvPr id="28" name="Straight Connector 27">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17920" y="2026340"/>
            <a:ext cx="5974081"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10 things the best restaurant managers never do | Instant">
            <a:extLst>
              <a:ext uri="{FF2B5EF4-FFF2-40B4-BE49-F238E27FC236}">
                <a16:creationId xmlns:a16="http://schemas.microsoft.com/office/drawing/2014/main" id="{7C7A61C0-6EF2-8F8D-3306-55D43DD56DDD}"/>
              </a:ext>
            </a:extLst>
          </p:cNvPr>
          <p:cNvPicPr>
            <a:picLocks noChangeAspect="1"/>
          </p:cNvPicPr>
          <p:nvPr/>
        </p:nvPicPr>
        <p:blipFill>
          <a:blip r:embed="rId4"/>
          <a:srcRect l="17594"/>
          <a:stretch>
            <a:fillRect/>
          </a:stretch>
        </p:blipFill>
        <p:spPr>
          <a:xfrm>
            <a:off x="8438290" y="2026340"/>
            <a:ext cx="3370794" cy="2556553"/>
          </a:xfrm>
          <a:prstGeom prst="rect">
            <a:avLst/>
          </a:prstGeom>
        </p:spPr>
      </p:pic>
      <p:cxnSp>
        <p:nvCxnSpPr>
          <p:cNvPr id="30" name="Straight Connector 29">
            <a:extLst>
              <a:ext uri="{FF2B5EF4-FFF2-40B4-BE49-F238E27FC236}">
                <a16:creationId xmlns:a16="http://schemas.microsoft.com/office/drawing/2014/main" id="{CEA14AE1-71AB-4B18-826E-F563FF4288D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2916"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a:xfrm>
            <a:off x="10103748" y="6356350"/>
            <a:ext cx="1250051" cy="365125"/>
          </a:xfrm>
        </p:spPr>
        <p:txBody>
          <a:bodyPr vert="horz" lIns="91440" tIns="45720" rIns="91440" bIns="45720" rtlCol="0">
            <a:normAutofit/>
          </a:bodyPr>
          <a:lstStyle/>
          <a:p>
            <a:pPr>
              <a:spcAft>
                <a:spcPts val="600"/>
              </a:spcAft>
            </a:pPr>
            <a:fld id="{C3F65BB1-9206-4D7F-97F9-47DCC7DC6334}" type="slidenum">
              <a:rPr lang="en-US">
                <a:solidFill>
                  <a:schemeClr val="bg1">
                    <a:lumMod val="50000"/>
                  </a:schemeClr>
                </a:solidFill>
              </a:rPr>
              <a:pPr>
                <a:spcAft>
                  <a:spcPts val="600"/>
                </a:spcAft>
              </a:pPr>
              <a:t>7</a:t>
            </a:fld>
            <a:endParaRPr lang="en-US">
              <a:solidFill>
                <a:schemeClr val="bg1">
                  <a:lumMod val="50000"/>
                </a:schemeClr>
              </a:solidFill>
            </a:endParaRPr>
          </a:p>
        </p:txBody>
      </p:sp>
    </p:spTree>
    <p:extLst>
      <p:ext uri="{BB962C8B-B14F-4D97-AF65-F5344CB8AC3E}">
        <p14:creationId xmlns:p14="http://schemas.microsoft.com/office/powerpoint/2010/main" val="3648504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47E840C8-A570-5A2E-B9E4-463C749A35B1}"/>
              </a:ext>
            </a:extLst>
          </p:cNvPr>
          <p:cNvPicPr>
            <a:picLocks noChangeAspect="1"/>
          </p:cNvPicPr>
          <p:nvPr/>
        </p:nvPicPr>
        <p:blipFill>
          <a:blip r:embed="rId3">
            <a:duotone>
              <a:schemeClr val="bg2">
                <a:shade val="45000"/>
                <a:satMod val="135000"/>
              </a:schemeClr>
              <a:prstClr val="white"/>
            </a:duotone>
          </a:blip>
          <a:srcRect t="11931" b="3800"/>
          <a:stretch>
            <a:fillRect/>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19FB4DE-DBB1-0BF2-DBFA-00D692BAF33E}"/>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latin typeface="+mj-lt"/>
                <a:ea typeface="+mj-ea"/>
                <a:cs typeface="+mj-cs"/>
              </a:rPr>
              <a:t>Section 3 – </a:t>
            </a:r>
            <a:r>
              <a:rPr lang="en-US" sz="4400">
                <a:latin typeface="+mj-lt"/>
                <a:ea typeface="+mj-ea"/>
                <a:cs typeface="+mj-cs"/>
              </a:rPr>
              <a:t>PESTEL Analysis</a:t>
            </a:r>
            <a:endParaRPr lang="en-US" sz="4400" b="1">
              <a:latin typeface="+mj-lt"/>
              <a:ea typeface="+mj-ea"/>
              <a:cs typeface="+mj-cs"/>
            </a:endParaRPr>
          </a:p>
        </p:txBody>
      </p:sp>
      <p:graphicFrame>
        <p:nvGraphicFramePr>
          <p:cNvPr id="19" name="TextBox 2">
            <a:extLst>
              <a:ext uri="{FF2B5EF4-FFF2-40B4-BE49-F238E27FC236}">
                <a16:creationId xmlns:a16="http://schemas.microsoft.com/office/drawing/2014/main" id="{9725F81D-D44A-165E-389B-DF5453384AD1}"/>
              </a:ext>
            </a:extLst>
          </p:cNvPr>
          <p:cNvGraphicFramePr/>
          <p:nvPr>
            <p:extLst>
              <p:ext uri="{D42A27DB-BD31-4B8C-83A1-F6EECF244321}">
                <p14:modId xmlns:p14="http://schemas.microsoft.com/office/powerpoint/2010/main" val="96660122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242466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5C52B79-1FF8-3BA0-2B1B-B3F530335ADF}"/>
              </a:ext>
            </a:extLst>
          </p:cNvPr>
          <p:cNvPicPr>
            <a:picLocks noChangeAspect="1"/>
          </p:cNvPicPr>
          <p:nvPr/>
        </p:nvPicPr>
        <p:blipFill>
          <a:blip r:embed="rId3">
            <a:alphaModFix amt="35000"/>
          </a:blip>
          <a:srcRect t="6565" b="9165"/>
          <a:stretch>
            <a:fillRect/>
          </a:stretch>
        </p:blipFill>
        <p:spPr>
          <a:xfrm>
            <a:off x="20" y="10"/>
            <a:ext cx="12191980" cy="6857990"/>
          </a:xfrm>
          <a:prstGeom prst="rect">
            <a:avLst/>
          </a:prstGeom>
        </p:spPr>
      </p:pic>
      <p:sp>
        <p:nvSpPr>
          <p:cNvPr id="4" name="TextBox 3">
            <a:extLst>
              <a:ext uri="{FF2B5EF4-FFF2-40B4-BE49-F238E27FC236}">
                <a16:creationId xmlns:a16="http://schemas.microsoft.com/office/drawing/2014/main" id="{7CA7CFC1-D7AD-1D38-BE48-0537EF316731}"/>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solidFill>
                  <a:srgbClr val="FFFFFF"/>
                </a:solidFill>
                <a:latin typeface="+mj-lt"/>
                <a:ea typeface="+mj-ea"/>
                <a:cs typeface="+mj-cs"/>
              </a:rPr>
              <a:t>Section 4 - </a:t>
            </a:r>
            <a:r>
              <a:rPr lang="en-US" sz="4400">
                <a:solidFill>
                  <a:srgbClr val="FFFFFF"/>
                </a:solidFill>
                <a:latin typeface="+mj-lt"/>
                <a:ea typeface="+mj-ea"/>
                <a:cs typeface="+mj-cs"/>
              </a:rPr>
              <a:t>Marketing Strategies</a:t>
            </a:r>
          </a:p>
        </p:txBody>
      </p:sp>
      <p:graphicFrame>
        <p:nvGraphicFramePr>
          <p:cNvPr id="6" name="Content Placeholder 2">
            <a:extLst>
              <a:ext uri="{FF2B5EF4-FFF2-40B4-BE49-F238E27FC236}">
                <a16:creationId xmlns:a16="http://schemas.microsoft.com/office/drawing/2014/main" id="{C358F320-4E6A-21D1-FEBD-F2828526487A}"/>
              </a:ext>
            </a:extLst>
          </p:cNvPr>
          <p:cNvGraphicFramePr>
            <a:graphicFrameLocks noGrp="1"/>
          </p:cNvGraphicFramePr>
          <p:nvPr>
            <p:ph idx="1"/>
            <p:extLst>
              <p:ext uri="{D42A27DB-BD31-4B8C-83A1-F6EECF244321}">
                <p14:modId xmlns:p14="http://schemas.microsoft.com/office/powerpoint/2010/main" val="69694124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8128187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1C14CFDF-0ECF-D0A2-09C7-A2B7698131C7}"/>
              </a:ext>
            </a:extLst>
          </p:cNvPr>
          <p:cNvPicPr>
            <a:picLocks noChangeAspect="1"/>
          </p:cNvPicPr>
          <p:nvPr/>
        </p:nvPicPr>
        <p:blipFill>
          <a:blip r:embed="rId3">
            <a:alphaModFix amt="35000"/>
          </a:blip>
          <a:srcRect t="25000"/>
          <a:stretch>
            <a:fillRect/>
          </a:stretch>
        </p:blipFill>
        <p:spPr>
          <a:xfrm>
            <a:off x="20" y="10"/>
            <a:ext cx="12191980" cy="6857990"/>
          </a:xfrm>
          <a:prstGeom prst="rect">
            <a:avLst/>
          </a:prstGeom>
        </p:spPr>
      </p:pic>
      <p:sp>
        <p:nvSpPr>
          <p:cNvPr id="4" name="TextBox 3">
            <a:extLst>
              <a:ext uri="{FF2B5EF4-FFF2-40B4-BE49-F238E27FC236}">
                <a16:creationId xmlns:a16="http://schemas.microsoft.com/office/drawing/2014/main" id="{BD088BB7-3F9E-6D74-6077-0A34CDDDE233}"/>
              </a:ext>
            </a:extLst>
          </p:cNvPr>
          <p:cNvSpPr txBox="1"/>
          <p:nvPr/>
        </p:nvSpPr>
        <p:spPr>
          <a:xfrm>
            <a:off x="838200" y="365125"/>
            <a:ext cx="10515600"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solidFill>
                  <a:srgbClr val="FFFFFF"/>
                </a:solidFill>
                <a:latin typeface="+mj-lt"/>
                <a:ea typeface="+mj-ea"/>
                <a:cs typeface="+mj-cs"/>
              </a:rPr>
              <a:t>Section 5 - </a:t>
            </a:r>
            <a:r>
              <a:rPr lang="en-US" sz="4400" b="1" i="0">
                <a:solidFill>
                  <a:srgbClr val="FFFFFF"/>
                </a:solidFill>
                <a:effectLst/>
                <a:latin typeface="+mj-lt"/>
                <a:ea typeface="+mj-ea"/>
                <a:cs typeface="+mj-cs"/>
              </a:rPr>
              <a:t>Funding Requirements and Allocation</a:t>
            </a:r>
            <a:endParaRPr lang="en-US" sz="4400" b="1">
              <a:solidFill>
                <a:srgbClr val="FFFFFF"/>
              </a:solidFill>
              <a:latin typeface="+mj-lt"/>
              <a:ea typeface="+mj-ea"/>
              <a:cs typeface="+mj-cs"/>
            </a:endParaRPr>
          </a:p>
        </p:txBody>
      </p:sp>
      <p:sp>
        <p:nvSpPr>
          <p:cNvPr id="2" name="TextBox 1">
            <a:extLst>
              <a:ext uri="{FF2B5EF4-FFF2-40B4-BE49-F238E27FC236}">
                <a16:creationId xmlns:a16="http://schemas.microsoft.com/office/drawing/2014/main" id="{8F1A7612-3640-8A46-6C53-23859B0F0D09}"/>
              </a:ext>
            </a:extLst>
          </p:cNvPr>
          <p:cNvSpPr txBox="1"/>
          <p:nvPr/>
        </p:nvSpPr>
        <p:spPr>
          <a:xfrm>
            <a:off x="6417731" y="2888250"/>
            <a:ext cx="4292594" cy="295977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sz="2000" dirty="0">
              <a:highlight>
                <a:srgbClr val="FFFF00"/>
              </a:highlight>
            </a:endParaRPr>
          </a:p>
        </p:txBody>
      </p:sp>
      <p:graphicFrame>
        <p:nvGraphicFramePr>
          <p:cNvPr id="13" name="Content Placeholder 2">
            <a:extLst>
              <a:ext uri="{FF2B5EF4-FFF2-40B4-BE49-F238E27FC236}">
                <a16:creationId xmlns:a16="http://schemas.microsoft.com/office/drawing/2014/main" id="{DDCB2DFD-2221-8442-FCF6-F1BDEC888A62}"/>
              </a:ext>
            </a:extLst>
          </p:cNvPr>
          <p:cNvGraphicFramePr>
            <a:graphicFrameLocks noGrp="1"/>
          </p:cNvGraphicFramePr>
          <p:nvPr>
            <p:ph idx="1"/>
            <p:extLst>
              <p:ext uri="{D42A27DB-BD31-4B8C-83A1-F6EECF244321}">
                <p14:modId xmlns:p14="http://schemas.microsoft.com/office/powerpoint/2010/main" val="365687642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78303392"/>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5F879AC3-D4CE-493C-ADC7-06205677F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w="0"/>
              <a:solidFill>
                <a:schemeClr val="accent1"/>
              </a:solidFill>
              <a:effectLst>
                <a:outerShdw blurRad="38100" dist="25400" dir="5400000" algn="ctr" rotWithShape="0">
                  <a:srgbClr val="6E747A">
                    <a:alpha val="43000"/>
                  </a:srgbClr>
                </a:outerShdw>
              </a:effectLst>
            </a:endParaRPr>
          </a:p>
        </p:txBody>
      </p:sp>
      <p:sp>
        <p:nvSpPr>
          <p:cNvPr id="31" name="Freeform: Shape 30">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5" name="Table 4">
            <a:extLst>
              <a:ext uri="{FF2B5EF4-FFF2-40B4-BE49-F238E27FC236}">
                <a16:creationId xmlns:a16="http://schemas.microsoft.com/office/drawing/2014/main" id="{84AB0C6C-1B62-BD5B-4E39-AC5A0700187D}"/>
              </a:ext>
            </a:extLst>
          </p:cNvPr>
          <p:cNvGraphicFramePr>
            <a:graphicFrameLocks noGrp="1"/>
          </p:cNvGraphicFramePr>
          <p:nvPr>
            <p:extLst>
              <p:ext uri="{D42A27DB-BD31-4B8C-83A1-F6EECF244321}">
                <p14:modId xmlns:p14="http://schemas.microsoft.com/office/powerpoint/2010/main" val="1262309915"/>
              </p:ext>
            </p:extLst>
          </p:nvPr>
        </p:nvGraphicFramePr>
        <p:xfrm>
          <a:off x="6994525" y="642938"/>
          <a:ext cx="4551362" cy="5570534"/>
        </p:xfrm>
        <a:graphic>
          <a:graphicData uri="http://schemas.openxmlformats.org/drawingml/2006/table">
            <a:tbl>
              <a:tblPr bandRow="1">
                <a:tableStyleId>{5C22544A-7EE6-4342-B048-85BDC9FD1C3A}</a:tableStyleId>
              </a:tblPr>
              <a:tblGrid>
                <a:gridCol w="3109029">
                  <a:extLst>
                    <a:ext uri="{9D8B030D-6E8A-4147-A177-3AD203B41FA5}">
                      <a16:colId xmlns:a16="http://schemas.microsoft.com/office/drawing/2014/main" val="4078324115"/>
                    </a:ext>
                  </a:extLst>
                </a:gridCol>
                <a:gridCol w="1442333">
                  <a:extLst>
                    <a:ext uri="{9D8B030D-6E8A-4147-A177-3AD203B41FA5}">
                      <a16:colId xmlns:a16="http://schemas.microsoft.com/office/drawing/2014/main" val="3261734122"/>
                    </a:ext>
                  </a:extLst>
                </a:gridCol>
              </a:tblGrid>
              <a:tr h="1191362">
                <a:tc>
                  <a:txBody>
                    <a:bodyPr/>
                    <a:lstStyle/>
                    <a:p>
                      <a:pPr algn="l" rtl="0" fontAlgn="ctr"/>
                      <a:r>
                        <a:rPr lang="en-GB" sz="3300" u="none" strike="noStrike" dirty="0">
                          <a:effectLst/>
                        </a:rPr>
                        <a:t>Fixed Costs</a:t>
                      </a:r>
                      <a:endParaRPr lang="en-GB" sz="3300" b="1"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tc>
                  <a:txBody>
                    <a:bodyPr/>
                    <a:lstStyle/>
                    <a:p>
                      <a:pPr algn="l" rtl="0" fontAlgn="ctr"/>
                      <a:r>
                        <a:rPr lang="en-GB" sz="3300" u="none" strike="noStrike" dirty="0">
                          <a:effectLst/>
                        </a:rPr>
                        <a:t>per month</a:t>
                      </a:r>
                      <a:endParaRPr lang="en-GB" sz="3300" b="0" i="0" u="none" strike="noStrike" dirty="0">
                        <a:solidFill>
                          <a:srgbClr val="000000"/>
                        </a:solidFill>
                        <a:effectLst/>
                        <a:latin typeface="Calibri" panose="020F0502020204030204" pitchFamily="34" charset="0"/>
                      </a:endParaRPr>
                    </a:p>
                  </a:txBody>
                  <a:tcPr marL="15716" marR="15716" marT="15716" marB="0" anchor="ctr">
                    <a:solidFill>
                      <a:schemeClr val="accent6">
                        <a:lumMod val="60000"/>
                        <a:lumOff val="40000"/>
                      </a:schemeClr>
                    </a:solidFill>
                  </a:tcPr>
                </a:tc>
                <a:extLst>
                  <a:ext uri="{0D108BD9-81ED-4DB2-BD59-A6C34878D82A}">
                    <a16:rowId xmlns:a16="http://schemas.microsoft.com/office/drawing/2014/main" val="1773919177"/>
                  </a:ext>
                </a:extLst>
              </a:tr>
              <a:tr h="637562">
                <a:tc>
                  <a:txBody>
                    <a:bodyPr/>
                    <a:lstStyle/>
                    <a:p>
                      <a:pPr algn="l" rtl="0" fontAlgn="ctr"/>
                      <a:r>
                        <a:rPr lang="en-GB" sz="3300" u="none" strike="noStrike">
                          <a:effectLst/>
                        </a:rPr>
                        <a:t>Rent</a:t>
                      </a:r>
                      <a:endParaRPr lang="en-GB" sz="3300" b="0" i="0" u="none" strike="noStrike">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dirty="0">
                          <a:effectLst/>
                        </a:rPr>
                        <a:t>£1300,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3366274579"/>
                  </a:ext>
                </a:extLst>
              </a:tr>
              <a:tr h="637562">
                <a:tc>
                  <a:txBody>
                    <a:bodyPr/>
                    <a:lstStyle/>
                    <a:p>
                      <a:pPr algn="l" rtl="0" fontAlgn="ctr"/>
                      <a:r>
                        <a:rPr lang="en-GB" sz="3300" u="none" strike="noStrike" dirty="0">
                          <a:effectLst/>
                        </a:rPr>
                        <a:t>Bus. Rate</a:t>
                      </a:r>
                      <a:endParaRPr lang="en-GB" sz="33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dirty="0">
                          <a:effectLst/>
                        </a:rPr>
                        <a:t>    £88</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957750995"/>
                  </a:ext>
                </a:extLst>
              </a:tr>
              <a:tr h="637562">
                <a:tc>
                  <a:txBody>
                    <a:bodyPr/>
                    <a:lstStyle/>
                    <a:p>
                      <a:pPr algn="l" rtl="0" fontAlgn="ctr"/>
                      <a:r>
                        <a:rPr lang="en-GB" sz="3300" u="none" strike="noStrike" dirty="0">
                          <a:effectLst/>
                        </a:rPr>
                        <a:t>Gas bill</a:t>
                      </a:r>
                      <a:endParaRPr lang="en-GB" sz="3300" b="0" i="0" u="none" strike="noStrike" dirty="0">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b="0" i="0" u="none" strike="noStrike" dirty="0">
                          <a:solidFill>
                            <a:srgbClr val="000000"/>
                          </a:solidFill>
                          <a:effectLst/>
                          <a:latin typeface="Calibri" panose="020F0502020204030204" pitchFamily="34" charset="0"/>
                        </a:rPr>
                        <a:t>£150</a:t>
                      </a:r>
                    </a:p>
                  </a:txBody>
                  <a:tcPr marL="15716" marR="15716" marT="15716" marB="0" anchor="ctr"/>
                </a:tc>
                <a:extLst>
                  <a:ext uri="{0D108BD9-81ED-4DB2-BD59-A6C34878D82A}">
                    <a16:rowId xmlns:a16="http://schemas.microsoft.com/office/drawing/2014/main" val="3343916940"/>
                  </a:ext>
                </a:extLst>
              </a:tr>
              <a:tr h="1191362">
                <a:tc>
                  <a:txBody>
                    <a:bodyPr/>
                    <a:lstStyle/>
                    <a:p>
                      <a:pPr algn="l" rtl="0" fontAlgn="ctr"/>
                      <a:r>
                        <a:rPr lang="en-GB" sz="3300" u="none" strike="noStrike">
                          <a:effectLst/>
                        </a:rPr>
                        <a:t>Two Emp Salary</a:t>
                      </a:r>
                      <a:endParaRPr lang="en-GB" sz="3300" b="0" i="0" u="none" strike="noStrike">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dirty="0">
                          <a:effectLst/>
                        </a:rPr>
                        <a:t>£3,200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1042499348"/>
                  </a:ext>
                </a:extLst>
              </a:tr>
              <a:tr h="637562">
                <a:tc>
                  <a:txBody>
                    <a:bodyPr/>
                    <a:lstStyle/>
                    <a:p>
                      <a:pPr algn="l" rtl="0" fontAlgn="ctr"/>
                      <a:r>
                        <a:rPr lang="en-GB" sz="3300" u="none" strike="noStrike">
                          <a:effectLst/>
                        </a:rPr>
                        <a:t>Accountant</a:t>
                      </a:r>
                      <a:endParaRPr lang="en-GB" sz="3300" b="0" i="0" u="none" strike="noStrike">
                        <a:solidFill>
                          <a:srgbClr val="000000"/>
                        </a:solidFill>
                        <a:effectLst/>
                        <a:latin typeface="Calibri" panose="020F0502020204030204" pitchFamily="34" charset="0"/>
                      </a:endParaRPr>
                    </a:p>
                  </a:txBody>
                  <a:tcPr marL="15716" marR="15716" marT="15716" marB="0" anchor="ctr"/>
                </a:tc>
                <a:tc>
                  <a:txBody>
                    <a:bodyPr/>
                    <a:lstStyle/>
                    <a:p>
                      <a:pPr algn="r" rtl="0" fontAlgn="ctr"/>
                      <a:r>
                        <a:rPr lang="en-GB" sz="3300" u="none" strike="noStrike" dirty="0">
                          <a:effectLst/>
                        </a:rPr>
                        <a:t>£42</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911577121"/>
                  </a:ext>
                </a:extLst>
              </a:tr>
              <a:tr h="637562">
                <a:tc>
                  <a:txBody>
                    <a:bodyPr/>
                    <a:lstStyle/>
                    <a:p>
                      <a:pPr algn="l" rtl="0" fontAlgn="ctr"/>
                      <a:r>
                        <a:rPr lang="en-GB" sz="3300" u="none" strike="noStrike" dirty="0">
                          <a:effectLst/>
                        </a:rPr>
                        <a:t>Total cost</a:t>
                      </a:r>
                      <a:endParaRPr lang="en-GB" sz="3300" b="0" i="0" u="none" strike="noStrike" dirty="0">
                        <a:solidFill>
                          <a:srgbClr val="000000"/>
                        </a:solidFill>
                        <a:effectLst/>
                        <a:latin typeface="Calibri" panose="020F0502020204030204" pitchFamily="34" charset="0"/>
                      </a:endParaRPr>
                    </a:p>
                  </a:txBody>
                  <a:tcPr marL="15716" marR="15716" marT="15716" marB="0" anchor="ctr">
                    <a:solidFill>
                      <a:schemeClr val="accent4">
                        <a:lumMod val="20000"/>
                        <a:lumOff val="80000"/>
                      </a:schemeClr>
                    </a:solidFill>
                  </a:tcPr>
                </a:tc>
                <a:tc>
                  <a:txBody>
                    <a:bodyPr/>
                    <a:lstStyle/>
                    <a:p>
                      <a:pPr algn="r" rtl="0" fontAlgn="ctr"/>
                      <a:r>
                        <a:rPr lang="en-GB" sz="3300" u="none" strike="noStrike" dirty="0">
                          <a:effectLst/>
                        </a:rPr>
                        <a:t>£5,550</a:t>
                      </a:r>
                      <a:endParaRPr lang="en-GB" sz="3300" b="0" i="0" u="none" strike="noStrike" dirty="0">
                        <a:solidFill>
                          <a:srgbClr val="000000"/>
                        </a:solidFill>
                        <a:effectLst/>
                        <a:latin typeface="Calibri" panose="020F0502020204030204" pitchFamily="34" charset="0"/>
                      </a:endParaRPr>
                    </a:p>
                  </a:txBody>
                  <a:tcPr marL="15716" marR="15716" marT="15716" marB="0" anchor="ctr"/>
                </a:tc>
                <a:extLst>
                  <a:ext uri="{0D108BD9-81ED-4DB2-BD59-A6C34878D82A}">
                    <a16:rowId xmlns:a16="http://schemas.microsoft.com/office/drawing/2014/main" val="246753763"/>
                  </a:ext>
                </a:extLst>
              </a:tr>
            </a:tbl>
          </a:graphicData>
        </a:graphic>
      </p:graphicFrame>
      <p:graphicFrame>
        <p:nvGraphicFramePr>
          <p:cNvPr id="4" name="Content Placeholder 3">
            <a:extLst>
              <a:ext uri="{FF2B5EF4-FFF2-40B4-BE49-F238E27FC236}">
                <a16:creationId xmlns:a16="http://schemas.microsoft.com/office/drawing/2014/main" id="{3BF6B87C-753B-0606-B7C1-F526C69EB0B1}"/>
              </a:ext>
            </a:extLst>
          </p:cNvPr>
          <p:cNvGraphicFramePr>
            <a:graphicFrameLocks noGrp="1"/>
          </p:cNvGraphicFramePr>
          <p:nvPr>
            <p:ph idx="1"/>
            <p:extLst>
              <p:ext uri="{D42A27DB-BD31-4B8C-83A1-F6EECF244321}">
                <p14:modId xmlns:p14="http://schemas.microsoft.com/office/powerpoint/2010/main" val="1046257265"/>
              </p:ext>
            </p:extLst>
          </p:nvPr>
        </p:nvGraphicFramePr>
        <p:xfrm>
          <a:off x="991752" y="642938"/>
          <a:ext cx="4551362" cy="5570538"/>
        </p:xfrm>
        <a:graphic>
          <a:graphicData uri="http://schemas.openxmlformats.org/drawingml/2006/table">
            <a:tbl>
              <a:tblPr firstRow="1"/>
              <a:tblGrid>
                <a:gridCol w="2625291">
                  <a:extLst>
                    <a:ext uri="{9D8B030D-6E8A-4147-A177-3AD203B41FA5}">
                      <a16:colId xmlns:a16="http://schemas.microsoft.com/office/drawing/2014/main" val="3173173661"/>
                    </a:ext>
                  </a:extLst>
                </a:gridCol>
                <a:gridCol w="1926071">
                  <a:extLst>
                    <a:ext uri="{9D8B030D-6E8A-4147-A177-3AD203B41FA5}">
                      <a16:colId xmlns:a16="http://schemas.microsoft.com/office/drawing/2014/main" val="896379705"/>
                    </a:ext>
                  </a:extLst>
                </a:gridCol>
              </a:tblGrid>
              <a:tr h="928423">
                <a:tc>
                  <a:txBody>
                    <a:bodyPr/>
                    <a:lstStyle/>
                    <a:p>
                      <a:pPr algn="l" rtl="0" fontAlgn="ctr">
                        <a:spcBef>
                          <a:spcPts val="0"/>
                        </a:spcBef>
                        <a:spcAft>
                          <a:spcPts val="0"/>
                        </a:spcAft>
                      </a:pPr>
                      <a:r>
                        <a:rPr lang="en-GB" sz="3300" b="1" i="0" u="none" strike="noStrike">
                          <a:solidFill>
                            <a:srgbClr val="000000"/>
                          </a:solidFill>
                          <a:effectLst/>
                          <a:highlight>
                            <a:srgbClr val="83CCEB"/>
                          </a:highlight>
                          <a:latin typeface="Calibri" panose="020F0502020204030204" pitchFamily="34" charset="0"/>
                        </a:rPr>
                        <a:t>Startup</a:t>
                      </a:r>
                      <a:r>
                        <a:rPr lang="en-GB" sz="3300" b="0" i="0" u="none" strike="noStrike">
                          <a:solidFill>
                            <a:srgbClr val="000000"/>
                          </a:solidFill>
                          <a:effectLst/>
                          <a:highlight>
                            <a:srgbClr val="83CCEB"/>
                          </a:highlight>
                          <a:latin typeface="Calibri" panose="020F0502020204030204" pitchFamily="34" charset="0"/>
                        </a:rPr>
                        <a:t> </a:t>
                      </a:r>
                      <a:r>
                        <a:rPr lang="en-GB" sz="3300" b="1" i="0" u="none" strike="noStrike">
                          <a:solidFill>
                            <a:srgbClr val="000000"/>
                          </a:solidFill>
                          <a:effectLst/>
                          <a:highlight>
                            <a:srgbClr val="83CCEB"/>
                          </a:highlight>
                          <a:latin typeface="Calibri" panose="020F0502020204030204" pitchFamily="34" charset="0"/>
                        </a:rPr>
                        <a:t>Cost</a:t>
                      </a:r>
                      <a:endParaRPr lang="en-GB" sz="2500" b="0" i="0" u="none" strike="noStrike">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tc>
                  <a:txBody>
                    <a:bodyPr/>
                    <a:lstStyle/>
                    <a:p>
                      <a:pPr algn="l" rtl="0" fontAlgn="ctr">
                        <a:spcBef>
                          <a:spcPts val="0"/>
                        </a:spcBef>
                        <a:spcAft>
                          <a:spcPts val="0"/>
                        </a:spcAft>
                      </a:pPr>
                      <a:r>
                        <a:rPr lang="en-GB" sz="3300" b="0" i="0" u="none" strike="noStrike">
                          <a:solidFill>
                            <a:srgbClr val="000000"/>
                          </a:solidFill>
                          <a:effectLst/>
                          <a:highlight>
                            <a:srgbClr val="83CCEB"/>
                          </a:highlight>
                          <a:latin typeface="Calibri" panose="020F0502020204030204" pitchFamily="34" charset="0"/>
                        </a:rPr>
                        <a:t> </a:t>
                      </a:r>
                      <a:endParaRPr lang="en-GB" sz="2500" b="0" i="0" u="none" strike="noStrike">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extLst>
                  <a:ext uri="{0D108BD9-81ED-4DB2-BD59-A6C34878D82A}">
                    <a16:rowId xmlns:a16="http://schemas.microsoft.com/office/drawing/2014/main" val="1695073799"/>
                  </a:ext>
                </a:extLst>
              </a:tr>
              <a:tr h="928423">
                <a:tc>
                  <a:txBody>
                    <a:bodyPr/>
                    <a:lstStyle/>
                    <a:p>
                      <a:pPr algn="l" rtl="0" fontAlgn="ctr">
                        <a:spcBef>
                          <a:spcPts val="0"/>
                        </a:spcBef>
                        <a:spcAft>
                          <a:spcPts val="0"/>
                        </a:spcAft>
                      </a:pPr>
                      <a:r>
                        <a:rPr lang="en-GB" sz="3300" b="0" i="0" u="none" strike="noStrike">
                          <a:solidFill>
                            <a:srgbClr val="000000"/>
                          </a:solidFill>
                          <a:effectLst/>
                          <a:highlight>
                            <a:srgbClr val="CAEDFB"/>
                          </a:highlight>
                          <a:latin typeface="Calibri" panose="020F0502020204030204" pitchFamily="34" charset="0"/>
                        </a:rPr>
                        <a:t>Furniture</a:t>
                      </a:r>
                      <a:endParaRPr lang="en-GB" sz="2500" b="0" i="0" u="none" strike="noStrike">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£6000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238123093"/>
                  </a:ext>
                </a:extLst>
              </a:tr>
              <a:tr h="928423">
                <a:tc>
                  <a:txBody>
                    <a:bodyPr/>
                    <a:lstStyle/>
                    <a:p>
                      <a:pPr algn="l" rtl="0" fontAlgn="ctr">
                        <a:spcBef>
                          <a:spcPts val="0"/>
                        </a:spcBef>
                        <a:spcAft>
                          <a:spcPts val="0"/>
                        </a:spcAft>
                      </a:pPr>
                      <a:r>
                        <a:rPr lang="en-GB" sz="3300" b="0" i="0" u="none" strike="noStrike">
                          <a:solidFill>
                            <a:srgbClr val="000000"/>
                          </a:solidFill>
                          <a:effectLst/>
                          <a:highlight>
                            <a:srgbClr val="CAEDFB"/>
                          </a:highlight>
                          <a:latin typeface="Calibri" panose="020F0502020204030204" pitchFamily="34" charset="0"/>
                        </a:rPr>
                        <a:t>Accessories</a:t>
                      </a:r>
                      <a:endParaRPr lang="en-GB" sz="2500" b="0" i="0" u="none" strike="noStrike">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£1500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377427567"/>
                  </a:ext>
                </a:extLst>
              </a:tr>
              <a:tr h="928423">
                <a:tc>
                  <a:txBody>
                    <a:bodyPr/>
                    <a:lstStyle/>
                    <a:p>
                      <a:pPr algn="l" rtl="0" fontAlgn="ctr">
                        <a:spcBef>
                          <a:spcPts val="0"/>
                        </a:spcBef>
                        <a:spcAft>
                          <a:spcPts val="0"/>
                        </a:spcAft>
                      </a:pPr>
                      <a:r>
                        <a:rPr lang="en-GB" sz="3300" b="0" i="0" u="none" strike="noStrike">
                          <a:solidFill>
                            <a:srgbClr val="000000"/>
                          </a:solidFill>
                          <a:effectLst/>
                          <a:highlight>
                            <a:srgbClr val="CAEDFB"/>
                          </a:highlight>
                          <a:latin typeface="Calibri" panose="020F0502020204030204" pitchFamily="34" charset="0"/>
                        </a:rPr>
                        <a:t>Toileteries</a:t>
                      </a:r>
                      <a:endParaRPr lang="en-GB" sz="2500" b="0" i="0" u="none" strike="noStrike">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£750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025424853"/>
                  </a:ext>
                </a:extLst>
              </a:tr>
              <a:tr h="928423">
                <a:tc>
                  <a:txBody>
                    <a:bodyPr/>
                    <a:lstStyle/>
                    <a:p>
                      <a:pPr algn="l" rtl="0" fontAlgn="ctr">
                        <a:spcBef>
                          <a:spcPts val="0"/>
                        </a:spcBef>
                        <a:spcAft>
                          <a:spcPts val="0"/>
                        </a:spcAft>
                      </a:pPr>
                      <a:r>
                        <a:rPr lang="en-GB" sz="3300" b="0" i="0" u="none" strike="noStrike">
                          <a:solidFill>
                            <a:srgbClr val="000000"/>
                          </a:solidFill>
                          <a:effectLst/>
                          <a:highlight>
                            <a:srgbClr val="CAEDFB"/>
                          </a:highlight>
                          <a:latin typeface="Calibri" panose="020F0502020204030204" pitchFamily="34" charset="0"/>
                        </a:rPr>
                        <a:t>Renovation</a:t>
                      </a:r>
                      <a:endParaRPr lang="en-GB" sz="2500" b="0" i="0" u="none" strike="noStrike">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£6500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889220869"/>
                  </a:ext>
                </a:extLst>
              </a:tr>
              <a:tr h="928423">
                <a:tc>
                  <a:txBody>
                    <a:bodyPr/>
                    <a:lstStyle/>
                    <a:p>
                      <a:pPr algn="l" rtl="0" fontAlgn="ctr">
                        <a:spcBef>
                          <a:spcPts val="0"/>
                        </a:spcBef>
                        <a:spcAft>
                          <a:spcPts val="0"/>
                        </a:spcAft>
                      </a:pPr>
                      <a:r>
                        <a:rPr lang="en-GB" sz="3300" b="1" i="0" u="none" strike="noStrike" dirty="0">
                          <a:solidFill>
                            <a:srgbClr val="000000"/>
                          </a:solidFill>
                          <a:effectLst/>
                          <a:highlight>
                            <a:srgbClr val="FFFF00"/>
                          </a:highlight>
                          <a:latin typeface="Calibri" panose="020F0502020204030204" pitchFamily="34" charset="0"/>
                        </a:rPr>
                        <a:t>Total</a:t>
                      </a:r>
                      <a:endParaRPr lang="en-GB" sz="2500" b="0" i="0" u="none" strike="noStrike" dirty="0">
                        <a:effectLst/>
                        <a:highlight>
                          <a:srgbClr val="FFFF00"/>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£14,750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860891384"/>
                  </a:ext>
                </a:extLst>
              </a:tr>
            </a:tbl>
          </a:graphicData>
        </a:graphic>
      </p:graphicFrame>
    </p:spTree>
    <p:extLst>
      <p:ext uri="{BB962C8B-B14F-4D97-AF65-F5344CB8AC3E}">
        <p14:creationId xmlns:p14="http://schemas.microsoft.com/office/powerpoint/2010/main" val="3723872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grpSp>
        <p:nvGrpSpPr>
          <p:cNvPr id="25" name="Group 24">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26" name="Freeform: Shape 25">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8" name="Freeform: Shape 27">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0" name="Freeform: Shape 29">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graphicFrame>
        <p:nvGraphicFramePr>
          <p:cNvPr id="4" name="Table 3">
            <a:extLst>
              <a:ext uri="{FF2B5EF4-FFF2-40B4-BE49-F238E27FC236}">
                <a16:creationId xmlns:a16="http://schemas.microsoft.com/office/drawing/2014/main" id="{2F6F19B2-8C3F-D75A-7C23-E7E461F14C7E}"/>
              </a:ext>
            </a:extLst>
          </p:cNvPr>
          <p:cNvGraphicFramePr>
            <a:graphicFrameLocks noGrp="1"/>
          </p:cNvGraphicFramePr>
          <p:nvPr>
            <p:extLst>
              <p:ext uri="{D42A27DB-BD31-4B8C-83A1-F6EECF244321}">
                <p14:modId xmlns:p14="http://schemas.microsoft.com/office/powerpoint/2010/main" val="3985364502"/>
              </p:ext>
            </p:extLst>
          </p:nvPr>
        </p:nvGraphicFramePr>
        <p:xfrm>
          <a:off x="698596" y="322112"/>
          <a:ext cx="7477899" cy="3531850"/>
        </p:xfrm>
        <a:graphic>
          <a:graphicData uri="http://schemas.openxmlformats.org/drawingml/2006/table">
            <a:tbl>
              <a:tblPr firstRow="1" bandRow="1"/>
              <a:tblGrid>
                <a:gridCol w="1573340">
                  <a:extLst>
                    <a:ext uri="{9D8B030D-6E8A-4147-A177-3AD203B41FA5}">
                      <a16:colId xmlns:a16="http://schemas.microsoft.com/office/drawing/2014/main" val="2167734324"/>
                    </a:ext>
                  </a:extLst>
                </a:gridCol>
                <a:gridCol w="722939">
                  <a:extLst>
                    <a:ext uri="{9D8B030D-6E8A-4147-A177-3AD203B41FA5}">
                      <a16:colId xmlns:a16="http://schemas.microsoft.com/office/drawing/2014/main" val="2955019756"/>
                    </a:ext>
                  </a:extLst>
                </a:gridCol>
                <a:gridCol w="1036324">
                  <a:extLst>
                    <a:ext uri="{9D8B030D-6E8A-4147-A177-3AD203B41FA5}">
                      <a16:colId xmlns:a16="http://schemas.microsoft.com/office/drawing/2014/main" val="4290968929"/>
                    </a:ext>
                  </a:extLst>
                </a:gridCol>
                <a:gridCol w="1036324">
                  <a:extLst>
                    <a:ext uri="{9D8B030D-6E8A-4147-A177-3AD203B41FA5}">
                      <a16:colId xmlns:a16="http://schemas.microsoft.com/office/drawing/2014/main" val="1994572689"/>
                    </a:ext>
                  </a:extLst>
                </a:gridCol>
                <a:gridCol w="1036324">
                  <a:extLst>
                    <a:ext uri="{9D8B030D-6E8A-4147-A177-3AD203B41FA5}">
                      <a16:colId xmlns:a16="http://schemas.microsoft.com/office/drawing/2014/main" val="2634358367"/>
                    </a:ext>
                  </a:extLst>
                </a:gridCol>
                <a:gridCol w="1036324">
                  <a:extLst>
                    <a:ext uri="{9D8B030D-6E8A-4147-A177-3AD203B41FA5}">
                      <a16:colId xmlns:a16="http://schemas.microsoft.com/office/drawing/2014/main" val="1333549612"/>
                    </a:ext>
                  </a:extLst>
                </a:gridCol>
                <a:gridCol w="1036324">
                  <a:extLst>
                    <a:ext uri="{9D8B030D-6E8A-4147-A177-3AD203B41FA5}">
                      <a16:colId xmlns:a16="http://schemas.microsoft.com/office/drawing/2014/main" val="2091956516"/>
                    </a:ext>
                  </a:extLst>
                </a:gridCol>
              </a:tblGrid>
              <a:tr h="779522">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Variable Costs</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Jan</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dirty="0">
                          <a:solidFill>
                            <a:srgbClr val="000000"/>
                          </a:solidFill>
                          <a:effectLst/>
                          <a:highlight>
                            <a:srgbClr val="A6C9EC"/>
                          </a:highlight>
                          <a:latin typeface="Calibri" panose="020F0502020204030204" pitchFamily="34" charset="0"/>
                        </a:rPr>
                        <a:t>Feb</a:t>
                      </a:r>
                      <a:endParaRPr lang="en-GB" sz="2200" b="0" i="0" u="none" strike="noStrike" dirty="0">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Apr</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May</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tc>
                  <a:txBody>
                    <a:bodyPr/>
                    <a:lstStyle/>
                    <a:p>
                      <a:pPr algn="l" rtl="0" fontAlgn="ctr">
                        <a:spcBef>
                          <a:spcPts val="0"/>
                        </a:spcBef>
                        <a:spcAft>
                          <a:spcPts val="0"/>
                        </a:spcAft>
                      </a:pPr>
                      <a:r>
                        <a:rPr lang="en-GB" sz="2400" b="1" i="0" u="none" strike="noStrike">
                          <a:solidFill>
                            <a:srgbClr val="000000"/>
                          </a:solidFill>
                          <a:effectLst/>
                          <a:highlight>
                            <a:srgbClr val="A6C9EC"/>
                          </a:highlight>
                          <a:latin typeface="Calibri" panose="020F0502020204030204" pitchFamily="34" charset="0"/>
                        </a:rPr>
                        <a:t>June</a:t>
                      </a:r>
                      <a:endParaRPr lang="en-GB" sz="2200" b="0" i="0" u="none" strike="noStrike">
                        <a:effectLst/>
                        <a:highlight>
                          <a:srgbClr val="A6C9EC"/>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6C9EC"/>
                    </a:solidFill>
                  </a:tcPr>
                </a:tc>
                <a:extLst>
                  <a:ext uri="{0D108BD9-81ED-4DB2-BD59-A6C34878D82A}">
                    <a16:rowId xmlns:a16="http://schemas.microsoft.com/office/drawing/2014/main" val="1363295777"/>
                  </a:ext>
                </a:extLst>
              </a:tr>
              <a:tr h="413762">
                <a:tc>
                  <a:txBody>
                    <a:bodyPr/>
                    <a:lstStyle/>
                    <a:p>
                      <a:pPr algn="l" rtl="0" fontAlgn="ctr">
                        <a:spcBef>
                          <a:spcPts val="0"/>
                        </a:spcBef>
                        <a:spcAft>
                          <a:spcPts val="0"/>
                        </a:spcAft>
                      </a:pPr>
                      <a:r>
                        <a:rPr lang="en-GB" sz="2400" b="0" i="0" u="none" strike="noStrike">
                          <a:solidFill>
                            <a:srgbClr val="000000"/>
                          </a:solidFill>
                          <a:effectLst/>
                          <a:highlight>
                            <a:srgbClr val="CAEDFB"/>
                          </a:highlight>
                          <a:latin typeface="Calibri" panose="020F0502020204030204" pitchFamily="34" charset="0"/>
                        </a:rPr>
                        <a:t>Electricity</a:t>
                      </a:r>
                      <a:endParaRPr lang="en-GB" sz="2200" b="0" i="0" u="none" strike="noStrike">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£350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£450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115191722"/>
                  </a:ext>
                </a:extLst>
              </a:tr>
              <a:tr h="779522">
                <a:tc>
                  <a:txBody>
                    <a:bodyPr/>
                    <a:lstStyle/>
                    <a:p>
                      <a:pPr algn="l" rtl="0" fontAlgn="ctr">
                        <a:spcBef>
                          <a:spcPts val="0"/>
                        </a:spcBef>
                        <a:spcAft>
                          <a:spcPts val="0"/>
                        </a:spcAft>
                      </a:pPr>
                      <a:r>
                        <a:rPr lang="en-GB" sz="2400" b="0" i="0" u="none" strike="noStrike">
                          <a:solidFill>
                            <a:srgbClr val="000000"/>
                          </a:solidFill>
                          <a:effectLst/>
                          <a:highlight>
                            <a:srgbClr val="CAEDFB"/>
                          </a:highlight>
                          <a:latin typeface="Calibri" panose="020F0502020204030204" pitchFamily="34" charset="0"/>
                        </a:rPr>
                        <a:t>Raw materials</a:t>
                      </a:r>
                      <a:endParaRPr lang="en-GB" sz="2200" b="0" i="0" u="none" strike="noStrike">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£700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£800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£850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£900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£1000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£1200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929915193"/>
                  </a:ext>
                </a:extLst>
              </a:tr>
              <a:tr h="779522">
                <a:tc>
                  <a:txBody>
                    <a:bodyPr/>
                    <a:lstStyle/>
                    <a:p>
                      <a:pPr algn="l" rtl="0" fontAlgn="ctr">
                        <a:spcBef>
                          <a:spcPts val="0"/>
                        </a:spcBef>
                        <a:spcAft>
                          <a:spcPts val="0"/>
                        </a:spcAft>
                      </a:pPr>
                      <a:r>
                        <a:rPr lang="en-GB" sz="2400" b="0" i="0" u="none" strike="noStrike" dirty="0">
                          <a:solidFill>
                            <a:srgbClr val="000000"/>
                          </a:solidFill>
                          <a:effectLst/>
                          <a:highlight>
                            <a:srgbClr val="CAEDFB"/>
                          </a:highlight>
                          <a:latin typeface="Calibri" panose="020F0502020204030204" pitchFamily="34" charset="0"/>
                        </a:rPr>
                        <a:t>hourly paid Emp (£) </a:t>
                      </a:r>
                      <a:endParaRPr lang="en-GB" sz="2200" b="0" i="0" u="none" strike="noStrike" dirty="0">
                        <a:effectLst/>
                        <a:highlight>
                          <a:srgbClr val="CAEDFB"/>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1120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1120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1120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1120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1120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1120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682338931"/>
                  </a:ext>
                </a:extLst>
              </a:tr>
              <a:tr h="779522">
                <a:tc>
                  <a:txBody>
                    <a:bodyPr/>
                    <a:lstStyle/>
                    <a:p>
                      <a:pPr algn="l" rtl="0" fontAlgn="ctr">
                        <a:spcBef>
                          <a:spcPts val="0"/>
                        </a:spcBef>
                        <a:spcAft>
                          <a:spcPts val="0"/>
                        </a:spcAft>
                      </a:pPr>
                      <a:r>
                        <a:rPr lang="en-GB" sz="2400" b="0" i="0" u="none" strike="noStrike" dirty="0">
                          <a:solidFill>
                            <a:srgbClr val="000000"/>
                          </a:solidFill>
                          <a:effectLst/>
                          <a:highlight>
                            <a:srgbClr val="FFFF00"/>
                          </a:highlight>
                          <a:latin typeface="Calibri" panose="020F0502020204030204" pitchFamily="34" charset="0"/>
                        </a:rPr>
                        <a:t>Total Var cost (£)</a:t>
                      </a:r>
                      <a:endParaRPr lang="en-GB" sz="2200" b="0" i="0" u="none" strike="noStrike" dirty="0">
                        <a:effectLst/>
                        <a:highlight>
                          <a:srgbClr val="FFFF00"/>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1970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2120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2170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2320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2470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tc>
                  <a:txBody>
                    <a:bodyPr/>
                    <a:lstStyle/>
                    <a:p>
                      <a:pPr algn="r" rtl="0" fontAlgn="ctr">
                        <a:spcBef>
                          <a:spcPts val="0"/>
                        </a:spcBef>
                        <a:spcAft>
                          <a:spcPts val="0"/>
                        </a:spcAft>
                      </a:pPr>
                      <a:r>
                        <a:rPr lang="en-GB" sz="2400" b="0" i="0" u="none" strike="noStrike" dirty="0">
                          <a:solidFill>
                            <a:srgbClr val="000000"/>
                          </a:solidFill>
                          <a:effectLst/>
                          <a:highlight>
                            <a:srgbClr val="E9EBF5"/>
                          </a:highlight>
                          <a:latin typeface="Calibri" panose="020F0502020204030204" pitchFamily="34" charset="0"/>
                        </a:rPr>
                        <a:t>2770</a:t>
                      </a:r>
                      <a:endParaRPr lang="en-GB" sz="2200" b="0" i="0" u="none" strike="noStrike" dirty="0">
                        <a:effectLst/>
                        <a:highlight>
                          <a:srgbClr val="E9EBF5"/>
                        </a:highlight>
                        <a:latin typeface="Arial" panose="020B0604020202020204" pitchFamily="34" charset="0"/>
                      </a:endParaRPr>
                    </a:p>
                  </a:txBody>
                  <a:tcPr marL="11426" marR="11426" marT="11426"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153831962"/>
                  </a:ext>
                </a:extLst>
              </a:tr>
            </a:tbl>
          </a:graphicData>
        </a:graphic>
      </p:graphicFrame>
    </p:spTree>
    <p:extLst>
      <p:ext uri="{BB962C8B-B14F-4D97-AF65-F5344CB8AC3E}">
        <p14:creationId xmlns:p14="http://schemas.microsoft.com/office/powerpoint/2010/main" val="3832727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ED89189-FB6E-F6A5-FE8F-2CDDE5D6F9C0}"/>
              </a:ext>
            </a:extLst>
          </p:cNvPr>
          <p:cNvGraphicFramePr>
            <a:graphicFrameLocks noGrp="1"/>
          </p:cNvGraphicFramePr>
          <p:nvPr>
            <p:extLst>
              <p:ext uri="{D42A27DB-BD31-4B8C-83A1-F6EECF244321}">
                <p14:modId xmlns:p14="http://schemas.microsoft.com/office/powerpoint/2010/main" val="1686706526"/>
              </p:ext>
            </p:extLst>
          </p:nvPr>
        </p:nvGraphicFramePr>
        <p:xfrm>
          <a:off x="750302" y="810693"/>
          <a:ext cx="10515237" cy="3871518"/>
        </p:xfrm>
        <a:graphic>
          <a:graphicData uri="http://schemas.openxmlformats.org/drawingml/2006/table">
            <a:tbl>
              <a:tblPr/>
              <a:tblGrid>
                <a:gridCol w="2045531">
                  <a:extLst>
                    <a:ext uri="{9D8B030D-6E8A-4147-A177-3AD203B41FA5}">
                      <a16:colId xmlns:a16="http://schemas.microsoft.com/office/drawing/2014/main" val="2231490072"/>
                    </a:ext>
                  </a:extLst>
                </a:gridCol>
                <a:gridCol w="1443403">
                  <a:extLst>
                    <a:ext uri="{9D8B030D-6E8A-4147-A177-3AD203B41FA5}">
                      <a16:colId xmlns:a16="http://schemas.microsoft.com/office/drawing/2014/main" val="188148330"/>
                    </a:ext>
                  </a:extLst>
                </a:gridCol>
                <a:gridCol w="1396732">
                  <a:extLst>
                    <a:ext uri="{9D8B030D-6E8A-4147-A177-3AD203B41FA5}">
                      <a16:colId xmlns:a16="http://schemas.microsoft.com/office/drawing/2014/main" val="2562362153"/>
                    </a:ext>
                  </a:extLst>
                </a:gridCol>
                <a:gridCol w="1443403">
                  <a:extLst>
                    <a:ext uri="{9D8B030D-6E8A-4147-A177-3AD203B41FA5}">
                      <a16:colId xmlns:a16="http://schemas.microsoft.com/office/drawing/2014/main" val="2352855495"/>
                    </a:ext>
                  </a:extLst>
                </a:gridCol>
                <a:gridCol w="1539335">
                  <a:extLst>
                    <a:ext uri="{9D8B030D-6E8A-4147-A177-3AD203B41FA5}">
                      <a16:colId xmlns:a16="http://schemas.microsoft.com/office/drawing/2014/main" val="1421131222"/>
                    </a:ext>
                  </a:extLst>
                </a:gridCol>
                <a:gridCol w="1250101">
                  <a:extLst>
                    <a:ext uri="{9D8B030D-6E8A-4147-A177-3AD203B41FA5}">
                      <a16:colId xmlns:a16="http://schemas.microsoft.com/office/drawing/2014/main" val="1789028460"/>
                    </a:ext>
                  </a:extLst>
                </a:gridCol>
                <a:gridCol w="1396732">
                  <a:extLst>
                    <a:ext uri="{9D8B030D-6E8A-4147-A177-3AD203B41FA5}">
                      <a16:colId xmlns:a16="http://schemas.microsoft.com/office/drawing/2014/main" val="2007591605"/>
                    </a:ext>
                  </a:extLst>
                </a:gridCol>
              </a:tblGrid>
              <a:tr h="561433">
                <a:tc>
                  <a:txBody>
                    <a:bodyPr/>
                    <a:lstStyle/>
                    <a:p>
                      <a:pPr algn="l" fontAlgn="b">
                        <a:spcBef>
                          <a:spcPts val="0"/>
                        </a:spcBef>
                        <a:spcAft>
                          <a:spcPts val="0"/>
                        </a:spcAft>
                      </a:pPr>
                      <a:endParaRPr lang="en-GB" sz="2300" b="0" i="0" u="none" strike="noStrike">
                        <a:effectLst/>
                        <a:latin typeface="Arial" panose="020B0604020202020204" pitchFamily="34" charset="0"/>
                      </a:endParaRPr>
                    </a:p>
                  </a:txBody>
                  <a:tcPr marL="12089" marR="12089" marT="12089" marB="0" anchor="b">
                    <a:lnL>
                      <a:noFill/>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no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Jan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Feb</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Apr</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May</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tc>
                  <a:txBody>
                    <a:bodyPr/>
                    <a:lstStyle/>
                    <a:p>
                      <a:pPr algn="l" fontAlgn="b">
                        <a:spcBef>
                          <a:spcPts val="0"/>
                        </a:spcBef>
                        <a:spcAft>
                          <a:spcPts val="0"/>
                        </a:spcAft>
                      </a:pPr>
                      <a:r>
                        <a:rPr lang="en-GB" sz="3300" b="1" i="0" u="none" strike="noStrike">
                          <a:solidFill>
                            <a:srgbClr val="000000"/>
                          </a:solidFill>
                          <a:effectLst/>
                          <a:highlight>
                            <a:srgbClr val="4D93D9"/>
                          </a:highlight>
                          <a:latin typeface="Aptos Narrow" panose="020B0004020202020204" pitchFamily="34" charset="0"/>
                        </a:rPr>
                        <a:t>Jun</a:t>
                      </a:r>
                      <a:endParaRPr lang="en-GB" sz="2300" b="0" i="0" u="none" strike="noStrike">
                        <a:effectLst/>
                        <a:highlight>
                          <a:srgbClr val="4D93D9"/>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4D93D9"/>
                    </a:solidFill>
                  </a:tcPr>
                </a:tc>
                <a:extLst>
                  <a:ext uri="{0D108BD9-81ED-4DB2-BD59-A6C34878D82A}">
                    <a16:rowId xmlns:a16="http://schemas.microsoft.com/office/drawing/2014/main" val="2295798917"/>
                  </a:ext>
                </a:extLst>
              </a:tr>
              <a:tr h="561433">
                <a:tc>
                  <a:txBody>
                    <a:bodyPr/>
                    <a:lstStyle/>
                    <a:p>
                      <a:pPr algn="l" fontAlgn="b">
                        <a:spcBef>
                          <a:spcPts val="0"/>
                        </a:spcBef>
                        <a:spcAft>
                          <a:spcPts val="0"/>
                        </a:spcAft>
                      </a:pPr>
                      <a:r>
                        <a:rPr lang="en-GB" sz="3300" b="1" i="0" u="none" strike="noStrike">
                          <a:solidFill>
                            <a:srgbClr val="000000"/>
                          </a:solidFill>
                          <a:effectLst/>
                          <a:highlight>
                            <a:srgbClr val="CAEDFB"/>
                          </a:highlight>
                          <a:latin typeface="Aptos Narrow" panose="020B0004020202020204" pitchFamily="34" charset="0"/>
                        </a:rPr>
                        <a:t>Fixed</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panose="020B0004020202020204" pitchFamily="34" charset="0"/>
                        </a:rPr>
                        <a:t>£5,550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panose="020B0004020202020204" pitchFamily="34" charset="0"/>
                        </a:rPr>
                        <a:t>£5,550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panose="020B0004020202020204" pitchFamily="34" charset="0"/>
                        </a:rPr>
                        <a:t>£5,550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panose="020B0004020202020204" pitchFamily="34" charset="0"/>
                        </a:rPr>
                        <a:t>£5,550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panose="020B0004020202020204" pitchFamily="34" charset="0"/>
                        </a:rPr>
                        <a:t>£5,550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fontAlgn="b">
                        <a:spcBef>
                          <a:spcPts val="0"/>
                        </a:spcBef>
                        <a:spcAft>
                          <a:spcPts val="0"/>
                        </a:spcAft>
                      </a:pPr>
                      <a:r>
                        <a:rPr lang="en-GB" sz="3300" b="0" i="0" u="none" strike="noStrike">
                          <a:solidFill>
                            <a:srgbClr val="000000"/>
                          </a:solidFill>
                          <a:effectLst/>
                          <a:highlight>
                            <a:srgbClr val="CAEDFB"/>
                          </a:highlight>
                          <a:latin typeface="Aptos Narrow" panose="020B0004020202020204" pitchFamily="34" charset="0"/>
                        </a:rPr>
                        <a:t>£5,550</a:t>
                      </a:r>
                      <a:endParaRPr lang="en-GB" sz="2300" b="0" i="0" u="none" strike="noStrike">
                        <a:effectLst/>
                        <a:highlight>
                          <a:srgbClr val="CAEDFB"/>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extLst>
                  <a:ext uri="{0D108BD9-81ED-4DB2-BD59-A6C34878D82A}">
                    <a16:rowId xmlns:a16="http://schemas.microsoft.com/office/drawing/2014/main" val="413318362"/>
                  </a:ext>
                </a:extLst>
              </a:tr>
              <a:tr h="1064353">
                <a:tc>
                  <a:txBody>
                    <a:bodyPr/>
                    <a:lstStyle/>
                    <a:p>
                      <a:pPr algn="l" fontAlgn="b">
                        <a:spcBef>
                          <a:spcPts val="0"/>
                        </a:spcBef>
                        <a:spcAft>
                          <a:spcPts val="0"/>
                        </a:spcAft>
                      </a:pPr>
                      <a:r>
                        <a:rPr lang="en-GB" sz="3300" b="1" i="0" u="none" strike="noStrike">
                          <a:solidFill>
                            <a:srgbClr val="000000"/>
                          </a:solidFill>
                          <a:effectLst/>
                          <a:highlight>
                            <a:srgbClr val="FBE2D5"/>
                          </a:highlight>
                          <a:latin typeface="Aptos Narrow" panose="020B0004020202020204" pitchFamily="34" charset="0"/>
                        </a:rPr>
                        <a:t>Variable cost</a:t>
                      </a:r>
                      <a:endParaRPr lang="en-GB" sz="2300" b="0" i="0" u="none" strike="noStrike">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£1970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£2,120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£2,170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£2,320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£2,470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tc>
                  <a:txBody>
                    <a:bodyPr/>
                    <a:lstStyle/>
                    <a:p>
                      <a:pPr algn="r" fontAlgn="b">
                        <a:spcBef>
                          <a:spcPts val="0"/>
                        </a:spcBef>
                        <a:spcAft>
                          <a:spcPts val="0"/>
                        </a:spcAft>
                      </a:pPr>
                      <a:r>
                        <a:rPr lang="en-GB" sz="3300" b="0" i="0" u="none" strike="noStrike" dirty="0">
                          <a:solidFill>
                            <a:srgbClr val="000000"/>
                          </a:solidFill>
                          <a:effectLst/>
                          <a:highlight>
                            <a:srgbClr val="FBE2D5"/>
                          </a:highlight>
                          <a:latin typeface="Aptos Narrow" panose="020B0004020202020204" pitchFamily="34" charset="0"/>
                        </a:rPr>
                        <a:t>£2,770</a:t>
                      </a:r>
                      <a:endParaRPr lang="en-GB" sz="2300" b="0" i="0" u="none" strike="noStrike" dirty="0">
                        <a:effectLst/>
                        <a:highlight>
                          <a:srgbClr val="FBE2D5"/>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BE2D5"/>
                    </a:solidFill>
                  </a:tcPr>
                </a:tc>
                <a:extLst>
                  <a:ext uri="{0D108BD9-81ED-4DB2-BD59-A6C34878D82A}">
                    <a16:rowId xmlns:a16="http://schemas.microsoft.com/office/drawing/2014/main" val="1569448225"/>
                  </a:ext>
                </a:extLst>
              </a:tr>
              <a:tr h="561433">
                <a:tc>
                  <a:txBody>
                    <a:bodyPr/>
                    <a:lstStyle/>
                    <a:p>
                      <a:pPr algn="l" fontAlgn="b">
                        <a:spcBef>
                          <a:spcPts val="0"/>
                        </a:spcBef>
                        <a:spcAft>
                          <a:spcPts val="0"/>
                        </a:spcAft>
                      </a:pPr>
                      <a:r>
                        <a:rPr lang="en-GB" sz="3300" b="0" i="0" u="none" strike="noStrike">
                          <a:solidFill>
                            <a:srgbClr val="FF0000"/>
                          </a:solidFill>
                          <a:effectLst/>
                          <a:highlight>
                            <a:srgbClr val="F2CEEF"/>
                          </a:highlight>
                          <a:latin typeface="Aptos Narrow" panose="020B0004020202020204" pitchFamily="34" charset="0"/>
                        </a:rPr>
                        <a:t>Total cost</a:t>
                      </a:r>
                      <a:endParaRPr lang="en-GB" sz="2300" b="0" i="0" u="none" strike="noStrike">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£7,520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£7,670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£7,720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£7,870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£8,020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tc>
                  <a:txBody>
                    <a:bodyPr/>
                    <a:lstStyle/>
                    <a:p>
                      <a:pPr algn="r" fontAlgn="b">
                        <a:spcBef>
                          <a:spcPts val="0"/>
                        </a:spcBef>
                        <a:spcAft>
                          <a:spcPts val="0"/>
                        </a:spcAft>
                      </a:pPr>
                      <a:r>
                        <a:rPr lang="en-GB" sz="3300" b="0" i="0" u="none" strike="noStrike" dirty="0">
                          <a:solidFill>
                            <a:srgbClr val="000000"/>
                          </a:solidFill>
                          <a:effectLst/>
                          <a:highlight>
                            <a:srgbClr val="F2CEEF"/>
                          </a:highlight>
                          <a:latin typeface="Aptos Narrow" panose="020B0004020202020204" pitchFamily="34" charset="0"/>
                        </a:rPr>
                        <a:t>£8,320</a:t>
                      </a:r>
                      <a:endParaRPr lang="en-GB" sz="2300" b="0" i="0" u="none" strike="noStrike" dirty="0">
                        <a:effectLst/>
                        <a:highlight>
                          <a:srgbClr val="F2CEEF"/>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2CEEF"/>
                    </a:solidFill>
                  </a:tcPr>
                </a:tc>
                <a:extLst>
                  <a:ext uri="{0D108BD9-81ED-4DB2-BD59-A6C34878D82A}">
                    <a16:rowId xmlns:a16="http://schemas.microsoft.com/office/drawing/2014/main" val="1915319405"/>
                  </a:ext>
                </a:extLst>
              </a:tr>
              <a:tr h="561433">
                <a:tc>
                  <a:txBody>
                    <a:bodyPr/>
                    <a:lstStyle/>
                    <a:p>
                      <a:pPr algn="l" fontAlgn="b">
                        <a:spcBef>
                          <a:spcPts val="0"/>
                        </a:spcBef>
                        <a:spcAft>
                          <a:spcPts val="0"/>
                        </a:spcAft>
                      </a:pPr>
                      <a:r>
                        <a:rPr lang="en-GB" sz="3300" b="0" i="0" u="none" strike="noStrike">
                          <a:solidFill>
                            <a:srgbClr val="000000"/>
                          </a:solidFill>
                          <a:effectLst/>
                          <a:latin typeface="Aptos Narrow" panose="020B0004020202020204" pitchFamily="34" charset="0"/>
                        </a:rPr>
                        <a:t>Revenue</a:t>
                      </a:r>
                      <a:endParaRPr lang="en-GB" sz="2300" b="0" i="0" u="none" strike="noStrike">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£5000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£6500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£9000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£11,325</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13620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tc>
                  <a:txBody>
                    <a:bodyPr/>
                    <a:lstStyle/>
                    <a:p>
                      <a:pPr algn="r" fontAlgn="b">
                        <a:spcBef>
                          <a:spcPts val="0"/>
                        </a:spcBef>
                        <a:spcAft>
                          <a:spcPts val="0"/>
                        </a:spcAft>
                      </a:pPr>
                      <a:r>
                        <a:rPr lang="en-GB" sz="3300" b="0" i="0" u="none" strike="noStrike" dirty="0">
                          <a:solidFill>
                            <a:srgbClr val="000000"/>
                          </a:solidFill>
                          <a:effectLst/>
                          <a:latin typeface="Aptos Narrow" panose="020B0004020202020204" pitchFamily="34" charset="0"/>
                        </a:rPr>
                        <a:t>12,500</a:t>
                      </a:r>
                      <a:endParaRPr lang="en-GB" sz="2300" b="0" i="0" u="none" strike="noStrike" dirty="0">
                        <a:effectLs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54665380"/>
                  </a:ext>
                </a:extLst>
              </a:tr>
              <a:tr h="561433">
                <a:tc>
                  <a:txBody>
                    <a:bodyPr/>
                    <a:lstStyle/>
                    <a:p>
                      <a:pPr algn="l" fontAlgn="b">
                        <a:spcBef>
                          <a:spcPts val="0"/>
                        </a:spcBef>
                        <a:spcAft>
                          <a:spcPts val="0"/>
                        </a:spcAft>
                      </a:pPr>
                      <a:r>
                        <a:rPr lang="en-GB" sz="3300" b="1" i="0" u="none" strike="noStrike">
                          <a:solidFill>
                            <a:srgbClr val="000000"/>
                          </a:solidFill>
                          <a:effectLst/>
                          <a:highlight>
                            <a:srgbClr val="FFFF00"/>
                          </a:highlight>
                          <a:latin typeface="Aptos Narrow" panose="020B0004020202020204" pitchFamily="34" charset="0"/>
                        </a:rPr>
                        <a:t>Profit/loss</a:t>
                      </a:r>
                      <a:endParaRPr lang="en-GB" sz="2300" b="0" i="0" u="none" strike="noStrike">
                        <a:effectLst/>
                        <a:highlight>
                          <a:srgbClr val="FFFF00"/>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-£2,520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-£1,170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£1,280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£3455</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£5600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tc>
                  <a:txBody>
                    <a:bodyPr/>
                    <a:lstStyle/>
                    <a:p>
                      <a:pPr algn="r" fontAlgn="b">
                        <a:spcBef>
                          <a:spcPts val="0"/>
                        </a:spcBef>
                        <a:spcAft>
                          <a:spcPts val="0"/>
                        </a:spcAft>
                      </a:pPr>
                      <a:r>
                        <a:rPr lang="en-GB" sz="3300" b="1" i="0" u="none" strike="noStrike" dirty="0">
                          <a:solidFill>
                            <a:srgbClr val="000000"/>
                          </a:solidFill>
                          <a:effectLst/>
                          <a:highlight>
                            <a:srgbClr val="B5E6A2"/>
                          </a:highlight>
                          <a:latin typeface="Aptos Narrow" panose="020B0004020202020204" pitchFamily="34" charset="0"/>
                        </a:rPr>
                        <a:t>£4,180</a:t>
                      </a:r>
                      <a:endParaRPr lang="en-GB" sz="2300" b="0" i="0" u="none" strike="noStrike" dirty="0">
                        <a:effectLst/>
                        <a:highlight>
                          <a:srgbClr val="B5E6A2"/>
                        </a:highlight>
                        <a:latin typeface="Arial" panose="020B0604020202020204" pitchFamily="34" charset="0"/>
                      </a:endParaRPr>
                    </a:p>
                  </a:txBody>
                  <a:tcPr marL="12089" marR="12089" marT="12089"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1439213082"/>
                  </a:ext>
                </a:extLst>
              </a:tr>
            </a:tbl>
          </a:graphicData>
        </a:graphic>
      </p:graphicFrame>
      <p:sp>
        <p:nvSpPr>
          <p:cNvPr id="7" name="TextBox 6">
            <a:extLst>
              <a:ext uri="{FF2B5EF4-FFF2-40B4-BE49-F238E27FC236}">
                <a16:creationId xmlns:a16="http://schemas.microsoft.com/office/drawing/2014/main" id="{B48ED22E-60CB-C575-C560-F579BE600A27}"/>
              </a:ext>
            </a:extLst>
          </p:cNvPr>
          <p:cNvSpPr txBox="1"/>
          <p:nvPr/>
        </p:nvSpPr>
        <p:spPr>
          <a:xfrm>
            <a:off x="914400" y="4793381"/>
            <a:ext cx="10241280" cy="984885"/>
          </a:xfrm>
          <a:prstGeom prst="rect">
            <a:avLst/>
          </a:prstGeom>
          <a:noFill/>
        </p:spPr>
        <p:txBody>
          <a:bodyPr wrap="square" rtlCol="0">
            <a:spAutoFit/>
          </a:bodyPr>
          <a:lstStyle/>
          <a:p>
            <a:r>
              <a:rPr lang="en-GB" sz="4000" b="1" i="0" u="none" strike="noStrike" dirty="0">
                <a:solidFill>
                  <a:srgbClr val="000000"/>
                </a:solidFill>
                <a:effectLst/>
                <a:latin typeface="Aptos Narrow" panose="020B0004020202020204" pitchFamily="34" charset="0"/>
              </a:rPr>
              <a:t>Investment capital needed = £25000</a:t>
            </a:r>
            <a:r>
              <a:rPr lang="en-GB" sz="4000" dirty="0"/>
              <a:t>                  </a:t>
            </a:r>
            <a:r>
              <a:rPr lang="en-GB" sz="1800" b="0" i="0" u="none" strike="noStrike" dirty="0">
                <a:solidFill>
                  <a:srgbClr val="000000"/>
                </a:solidFill>
                <a:effectLst/>
                <a:latin typeface="Aptos Narrow" panose="020B0004020202020204" pitchFamily="34" charset="0"/>
              </a:rPr>
              <a:t>(‘£</a:t>
            </a:r>
            <a:r>
              <a:rPr lang="en-GB" dirty="0">
                <a:solidFill>
                  <a:srgbClr val="000000"/>
                </a:solidFill>
                <a:latin typeface="Aptos Narrow" panose="020B0004020202020204" pitchFamily="34" charset="0"/>
              </a:rPr>
              <a:t>14750</a:t>
            </a:r>
            <a:r>
              <a:rPr lang="en-GB" sz="1800" b="0" i="0" u="none" strike="noStrike" dirty="0">
                <a:solidFill>
                  <a:srgbClr val="000000"/>
                </a:solidFill>
                <a:effectLst/>
                <a:latin typeface="Aptos Narrow" panose="020B0004020202020204" pitchFamily="34" charset="0"/>
              </a:rPr>
              <a:t> + £2520 + £1170+ £1280)</a:t>
            </a:r>
            <a:r>
              <a:rPr lang="en-GB" dirty="0"/>
              <a:t> </a:t>
            </a:r>
          </a:p>
        </p:txBody>
      </p:sp>
      <p:sp>
        <p:nvSpPr>
          <p:cNvPr id="8" name="TextBox 7">
            <a:extLst>
              <a:ext uri="{FF2B5EF4-FFF2-40B4-BE49-F238E27FC236}">
                <a16:creationId xmlns:a16="http://schemas.microsoft.com/office/drawing/2014/main" id="{C895F13B-A6A0-47E2-82A6-F316CAD0016A}"/>
              </a:ext>
            </a:extLst>
          </p:cNvPr>
          <p:cNvSpPr txBox="1"/>
          <p:nvPr/>
        </p:nvSpPr>
        <p:spPr>
          <a:xfrm>
            <a:off x="914399" y="5778266"/>
            <a:ext cx="10257797" cy="646331"/>
          </a:xfrm>
          <a:prstGeom prst="rect">
            <a:avLst/>
          </a:prstGeom>
          <a:noFill/>
        </p:spPr>
        <p:txBody>
          <a:bodyPr wrap="square" rtlCol="0">
            <a:spAutoFit/>
          </a:bodyPr>
          <a:lstStyle/>
          <a:p>
            <a:r>
              <a:rPr lang="en-GB" sz="18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Investment needed</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FF"/>
                </a:highlight>
                <a:latin typeface="Aptos" panose="020B0004020202020204" pitchFamily="34" charset="0"/>
                <a:ea typeface="DengXian" panose="02010600030101010101" pitchFamily="2" charset="-122"/>
                <a:cs typeface="Times New Roman" panose="02020603050405020304" pitchFamily="18" charset="0"/>
              </a:rPr>
              <a:t>Total Startup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 (</a:t>
            </a:r>
            <a:r>
              <a:rPr lang="en-GB" sz="1800" kern="100" dirty="0">
                <a:effectLst/>
                <a:highlight>
                  <a:srgbClr val="00FF00"/>
                </a:highlight>
                <a:latin typeface="Aptos" panose="020B0004020202020204" pitchFamily="34" charset="0"/>
                <a:ea typeface="DengXian" panose="02010600030101010101" pitchFamily="2" charset="-122"/>
                <a:cs typeface="Times New Roman" panose="02020603050405020304" pitchFamily="18" charset="0"/>
              </a:rPr>
              <a:t>Operational Cost</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a:t>
            </a:r>
            <a:r>
              <a:rPr lang="en-GB" sz="1800" kern="100" dirty="0">
                <a:effectLst/>
                <a:highlight>
                  <a:srgbClr val="FF00FF"/>
                </a:highlight>
                <a:latin typeface="Aptos" panose="020B0004020202020204" pitchFamily="34" charset="0"/>
                <a:ea typeface="DengXian" panose="02010600030101010101" pitchFamily="2" charset="-122"/>
                <a:cs typeface="Times New Roman" panose="02020603050405020304" pitchFamily="18" charset="0"/>
              </a:rPr>
              <a:t>Revenue</a:t>
            </a:r>
            <a:r>
              <a:rPr lang="en-GB" sz="1800" kern="100" dirty="0">
                <a:effectLst/>
                <a:latin typeface="Aptos" panose="020B0004020202020204" pitchFamily="34" charset="0"/>
                <a:ea typeface="DengXian" panose="02010600030101010101" pitchFamily="2" charset="-122"/>
                <a:cs typeface="Times New Roman" panose="02020603050405020304" pitchFamily="18" charset="0"/>
              </a:rPr>
              <a:t>  up to the break-even point)</a:t>
            </a:r>
          </a:p>
          <a:p>
            <a:endParaRPr lang="en-GB" dirty="0"/>
          </a:p>
        </p:txBody>
      </p:sp>
    </p:spTree>
    <p:extLst>
      <p:ext uri="{BB962C8B-B14F-4D97-AF65-F5344CB8AC3E}">
        <p14:creationId xmlns:p14="http://schemas.microsoft.com/office/powerpoint/2010/main" val="330153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9F65CFE-A7ED-CD0A-8EA1-E9C3C8D018A3}"/>
              </a:ext>
            </a:extLst>
          </p:cNvPr>
          <p:cNvPicPr>
            <a:picLocks noChangeAspect="1"/>
          </p:cNvPicPr>
          <p:nvPr/>
        </p:nvPicPr>
        <p:blipFill>
          <a:blip r:embed="rId3"/>
          <a:srcRect r="-1" b="26249"/>
          <a:stretch>
            <a:fillRect/>
          </a:stretch>
        </p:blipFill>
        <p:spPr>
          <a:xfrm>
            <a:off x="-1" y="10"/>
            <a:ext cx="12228129" cy="4666928"/>
          </a:xfrm>
          <a:prstGeom prst="rect">
            <a:avLst/>
          </a:prstGeom>
        </p:spPr>
      </p:pic>
      <p:grpSp>
        <p:nvGrpSpPr>
          <p:cNvPr id="18" name="Group 17">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20" name="Freeform: Shape 11">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5" name="Freeform: Shape 14">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2" name="Title 1">
            <a:extLst>
              <a:ext uri="{FF2B5EF4-FFF2-40B4-BE49-F238E27FC236}">
                <a16:creationId xmlns:a16="http://schemas.microsoft.com/office/drawing/2014/main" id="{AE4FEE18-079F-B298-5B10-922AB5195611}"/>
              </a:ext>
            </a:extLst>
          </p:cNvPr>
          <p:cNvSpPr>
            <a:spLocks noGrp="1"/>
          </p:cNvSpPr>
          <p:nvPr>
            <p:ph type="title"/>
          </p:nvPr>
        </p:nvSpPr>
        <p:spPr>
          <a:xfrm>
            <a:off x="804672" y="4551037"/>
            <a:ext cx="5021782" cy="1509931"/>
          </a:xfrm>
        </p:spPr>
        <p:txBody>
          <a:bodyPr>
            <a:normAutofit/>
          </a:bodyPr>
          <a:lstStyle/>
          <a:p>
            <a:r>
              <a:rPr lang="en-GB" sz="3600" dirty="0">
                <a:solidFill>
                  <a:schemeClr val="tx2"/>
                </a:solidFill>
              </a:rPr>
              <a:t>				Conclusions</a:t>
            </a:r>
          </a:p>
        </p:txBody>
      </p:sp>
      <p:sp>
        <p:nvSpPr>
          <p:cNvPr id="3" name="Content Placeholder 2">
            <a:extLst>
              <a:ext uri="{FF2B5EF4-FFF2-40B4-BE49-F238E27FC236}">
                <a16:creationId xmlns:a16="http://schemas.microsoft.com/office/drawing/2014/main" id="{EC699D04-F3F1-5039-213B-1E0E694451C6}"/>
              </a:ext>
            </a:extLst>
          </p:cNvPr>
          <p:cNvSpPr>
            <a:spLocks noGrp="1"/>
          </p:cNvSpPr>
          <p:nvPr>
            <p:ph idx="1"/>
          </p:nvPr>
        </p:nvSpPr>
        <p:spPr>
          <a:xfrm>
            <a:off x="6470247" y="4551037"/>
            <a:ext cx="4926411" cy="1509935"/>
          </a:xfrm>
        </p:spPr>
        <p:txBody>
          <a:bodyPr anchor="ctr">
            <a:normAutofit/>
          </a:bodyPr>
          <a:lstStyle/>
          <a:p>
            <a:r>
              <a:rPr lang="en-GB" sz="1300" dirty="0">
                <a:solidFill>
                  <a:schemeClr val="tx2"/>
                </a:solidFill>
              </a:rPr>
              <a:t>In conclusion </a:t>
            </a:r>
            <a:r>
              <a:rPr lang="en-GB" sz="1300" dirty="0" err="1">
                <a:solidFill>
                  <a:schemeClr val="tx2"/>
                </a:solidFill>
              </a:rPr>
              <a:t>flexin</a:t>
            </a:r>
            <a:r>
              <a:rPr lang="en-GB" sz="1300" dirty="0">
                <a:solidFill>
                  <a:schemeClr val="tx2"/>
                </a:solidFill>
              </a:rPr>
              <a:t>’, is a limited company and with the business plan we are hoping to execute and overall, we have viewed the marketing strategies and have established who our customers and consumers are. who we are trying to attract we also have planned the business structure and different strategies to use in the market and to support that we have showed you the cash forecast which gives you a visualisation on the cost to start up the business. </a:t>
            </a:r>
          </a:p>
        </p:txBody>
      </p:sp>
    </p:spTree>
    <p:extLst>
      <p:ext uri="{BB962C8B-B14F-4D97-AF65-F5344CB8AC3E}">
        <p14:creationId xmlns:p14="http://schemas.microsoft.com/office/powerpoint/2010/main" val="3571021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28287" y="1825625"/>
            <a:ext cx="7735426" cy="4351338"/>
          </a:xfrm>
        </p:spPr>
      </p:pic>
    </p:spTree>
    <p:extLst>
      <p:ext uri="{BB962C8B-B14F-4D97-AF65-F5344CB8AC3E}">
        <p14:creationId xmlns:p14="http://schemas.microsoft.com/office/powerpoint/2010/main" val="22332151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3984</TotalTime>
  <Words>1999</Words>
  <Application>Microsoft Office PowerPoint</Application>
  <PresentationFormat>Widescreen</PresentationFormat>
  <Paragraphs>228</Paragraphs>
  <Slides>15</Slides>
  <Notes>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15</vt:i4>
      </vt:variant>
    </vt:vector>
  </HeadingPairs>
  <TitlesOfParts>
    <vt:vector size="25" baseType="lpstr">
      <vt:lpstr>Meiryo</vt:lpstr>
      <vt:lpstr>Abadi</vt:lpstr>
      <vt:lpstr>ADLaM Display</vt:lpstr>
      <vt:lpstr>Aptos</vt:lpstr>
      <vt:lpstr>Aptos Narrow</vt:lpstr>
      <vt:lpstr>Arial</vt:lpstr>
      <vt:lpstr>Calibri</vt:lpstr>
      <vt:lpstr>Calibri Light</vt:lpstr>
      <vt:lpstr>Söhne</vt:lpstr>
      <vt:lpstr>Office Theme</vt:lpstr>
      <vt:lpstr>Assessment Task 2</vt:lpstr>
      <vt:lpstr>Flexin’ LTD </vt:lpstr>
      <vt:lpstr>PowerPoint Presentation</vt:lpstr>
      <vt:lpstr>PowerPoint Presentation</vt:lpstr>
      <vt:lpstr>PowerPoint Presentation</vt:lpstr>
      <vt:lpstr>PowerPoint Presentation</vt:lpstr>
      <vt:lpstr>Example: An organisational chart of a restaurant</vt:lpstr>
      <vt:lpstr>PowerPoint Presentation</vt:lpstr>
      <vt:lpstr>PowerPoint Presentation</vt:lpstr>
      <vt:lpstr>PowerPoint Presentation</vt:lpstr>
      <vt:lpstr>PowerPoint Presentation</vt:lpstr>
      <vt:lpstr>PowerPoint Presentation</vt:lpstr>
      <vt:lpstr>PowerPoint Presentation</vt:lpstr>
      <vt:lpstr>    Conclusions</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David Adrian Brown (2427443)</cp:lastModifiedBy>
  <cp:revision>54</cp:revision>
  <dcterms:created xsi:type="dcterms:W3CDTF">2023-07-31T07:37:43Z</dcterms:created>
  <dcterms:modified xsi:type="dcterms:W3CDTF">2026-08-10T13:20:47Z</dcterms:modified>
</cp:coreProperties>
</file>