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sldIdLst>
    <p:sldId id="258" r:id="rId2"/>
    <p:sldId id="256" r:id="rId3"/>
    <p:sldId id="257" r:id="rId4"/>
    <p:sldId id="259" r:id="rId5"/>
    <p:sldId id="260" r:id="rId6"/>
    <p:sldId id="262" r:id="rId7"/>
    <p:sldId id="263" r:id="rId8"/>
    <p:sldId id="266" r:id="rId9"/>
    <p:sldId id="265" r:id="rId10"/>
    <p:sldId id="267" r:id="rId11"/>
    <p:sldId id="269" r:id="rId12"/>
    <p:sldId id="268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8594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046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933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568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5559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4375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1417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676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83023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9178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6088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8741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5467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6601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2978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3296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236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E34C1-7BED-4CC8-B5D5-2FF8CC5FF2EB}" type="datetimeFigureOut">
              <a:rPr lang="en-IN" smtClean="0"/>
              <a:t>30-07-2024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88F8B-62E7-4FDD-B2DF-7F5376405C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0196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  <p:sldLayoutId id="214748389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1.webp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20CA18E-8D93-4F77-98B4-8BEB5A0082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6D2CD48-B466-45E0-819B-958F059D9990}"/>
              </a:ext>
            </a:extLst>
          </p:cNvPr>
          <p:cNvSpPr/>
          <p:nvPr/>
        </p:nvSpPr>
        <p:spPr>
          <a:xfrm>
            <a:off x="261810" y="396413"/>
            <a:ext cx="5965095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Student Name		:  Kunj Chetanbhai Patel</a:t>
            </a:r>
          </a:p>
          <a:p>
            <a:r>
              <a:rPr lang="en-US" sz="20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Student Number	:  2334877</a:t>
            </a:r>
          </a:p>
          <a:p>
            <a:r>
              <a:rPr lang="en-US" sz="20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Course Name 		:  Human capital management</a:t>
            </a:r>
          </a:p>
          <a:p>
            <a:r>
              <a:rPr lang="en-US" sz="20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Lecturer Name 		:  Nishi Ramsurrun</a:t>
            </a:r>
          </a:p>
          <a:p>
            <a:r>
              <a:rPr lang="en-US" sz="2000" dirty="0">
                <a:ln w="0"/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Session 			:  June 2024 Term</a:t>
            </a:r>
            <a:endParaRPr lang="en-IN" sz="2000" dirty="0">
              <a:ln w="0"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3A9F0DF-100E-4007-99E5-ADE081C767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6905" y="4962525"/>
            <a:ext cx="4752975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746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913C2CB-E436-4647-88C8-6EB8A221E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420" y="984292"/>
            <a:ext cx="10431160" cy="48894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BDC2B66-D9B6-44E3-9D64-8E2AB95A23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56AE53-771A-4478-8EE5-A4A22F6302BD}"/>
              </a:ext>
            </a:extLst>
          </p:cNvPr>
          <p:cNvSpPr txBox="1"/>
          <p:nvPr/>
        </p:nvSpPr>
        <p:spPr>
          <a:xfrm>
            <a:off x="1828801" y="2921168"/>
            <a:ext cx="9236766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60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Marriot Hotel Overview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071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113F6C-969D-4B60-9C2C-BF923B12B3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494882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11671-9E9D-48BE-AD6A-D63C597F510E}"/>
              </a:ext>
            </a:extLst>
          </p:cNvPr>
          <p:cNvSpPr/>
          <p:nvPr/>
        </p:nvSpPr>
        <p:spPr>
          <a:xfrm>
            <a:off x="5947212" y="1175145"/>
            <a:ext cx="57574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Table of Contents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DED479-711C-4C7A-9AAA-24FF70CC414F}"/>
              </a:ext>
            </a:extLst>
          </p:cNvPr>
          <p:cNvSpPr txBox="1"/>
          <p:nvPr/>
        </p:nvSpPr>
        <p:spPr>
          <a:xfrm>
            <a:off x="5958840" y="2543534"/>
            <a:ext cx="641869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Introduction on Marriot Hotel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Strategic Goal of Marriot Hotel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Job Analysis / Position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Job Description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Person Specification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Required Skills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Pay and working Conditions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Flexible working arrangement with justification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Conclusion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400" dirty="0"/>
              <a:t>References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23382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AD1278C-8357-4E70-A339-8F6191619FA2}"/>
              </a:ext>
            </a:extLst>
          </p:cNvPr>
          <p:cNvSpPr/>
          <p:nvPr/>
        </p:nvSpPr>
        <p:spPr>
          <a:xfrm>
            <a:off x="6003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43A9F4-4581-4594-9935-201930A9D7A6}"/>
              </a:ext>
            </a:extLst>
          </p:cNvPr>
          <p:cNvSpPr/>
          <p:nvPr/>
        </p:nvSpPr>
        <p:spPr>
          <a:xfrm>
            <a:off x="4640580" y="2967335"/>
            <a:ext cx="8581145" cy="27853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1.Establishment in 1927 by J. Willard Marriot.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2.One of the largest hotel chains worldwide.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3.Over 7,000 properties across 131 countries.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4.Known for luxury and exceptional customer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service.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5. Commitment to sustainability and Innovation</a:t>
            </a:r>
          </a:p>
          <a:p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(Marriot 2023)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29099D-41F5-45F0-8975-0870D453DBF6}"/>
              </a:ext>
            </a:extLst>
          </p:cNvPr>
          <p:cNvSpPr/>
          <p:nvPr/>
        </p:nvSpPr>
        <p:spPr>
          <a:xfrm>
            <a:off x="4549724" y="1136065"/>
            <a:ext cx="75749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 of Marriot Hotel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D2D565-61C0-49EF-86F3-7B54DF7CF4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5740" y="0"/>
            <a:ext cx="46177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140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CE4C6B-A9D5-4503-A51E-6539C3879C56}"/>
              </a:ext>
            </a:extLst>
          </p:cNvPr>
          <p:cNvSpPr/>
          <p:nvPr/>
        </p:nvSpPr>
        <p:spPr>
          <a:xfrm>
            <a:off x="3534049" y="1164074"/>
            <a:ext cx="512390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Strategic Goals</a:t>
            </a:r>
            <a:r>
              <a:rPr lang="en-US" sz="3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B7FDAE-5953-4184-9A7B-AB38C02EFB5F}"/>
              </a:ext>
            </a:extLst>
          </p:cNvPr>
          <p:cNvSpPr/>
          <p:nvPr/>
        </p:nvSpPr>
        <p:spPr>
          <a:xfrm>
            <a:off x="525780" y="2690336"/>
            <a:ext cx="11109960" cy="2015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Expand global footprint through strategic acquisition and partnerships.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Enhance Digital transformation on improve guest experiences.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Focus on sustainability and reducing environmental impact.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Foster a diverse and inclusive workforce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Maintain financial strength and stability.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5D0B80-506C-4501-9EE7-50B1FE371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0555" y="3698304"/>
            <a:ext cx="3025185" cy="30251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63DDD1-AF5B-45B0-8A6E-CAA16751DC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327" y="1043702"/>
            <a:ext cx="1011722" cy="104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816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29A6C99-9BF3-4EE7-87AC-E9ABB8FE1563}"/>
              </a:ext>
            </a:extLst>
          </p:cNvPr>
          <p:cNvSpPr/>
          <p:nvPr/>
        </p:nvSpPr>
        <p:spPr>
          <a:xfrm>
            <a:off x="4373115" y="1117491"/>
            <a:ext cx="585936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44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Job Analysis – Food </a:t>
            </a:r>
          </a:p>
          <a:p>
            <a:pPr lvl="0"/>
            <a:r>
              <a:rPr lang="en-US" sz="44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&amp; Beverages Manager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C5533A-F22D-4359-B92B-F37A4F03F74B}"/>
              </a:ext>
            </a:extLst>
          </p:cNvPr>
          <p:cNvSpPr/>
          <p:nvPr/>
        </p:nvSpPr>
        <p:spPr>
          <a:xfrm>
            <a:off x="1081274" y="3216742"/>
            <a:ext cx="10532371" cy="27853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500" dirty="0">
                <a:latin typeface="Arial" panose="020B0604020202020204" pitchFamily="34" charset="0"/>
              </a:rPr>
              <a:t>At our venture, the F&amp;B Manager is essential to supervising every facet of the operations to guarantee superior quality and service.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500" dirty="0"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altLang="en-US" sz="2500" dirty="0"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500" dirty="0">
                <a:latin typeface="Arial" panose="020B0604020202020204" pitchFamily="34" charset="0"/>
              </a:rPr>
              <a:t> Maintaining the brand's reputation for quality calls for a blend of management, leadership, and culinary talents in this role.</a:t>
            </a:r>
            <a:br>
              <a:rPr lang="en-US" altLang="en-US" sz="2500" dirty="0">
                <a:latin typeface="Arial" panose="020B0604020202020204" pitchFamily="34" charset="0"/>
              </a:rPr>
            </a:br>
            <a:endParaRPr lang="en-US" altLang="en-US" sz="2500" dirty="0">
              <a:latin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14E7A8F-B798-478A-B9F6-0B6116F51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55" y="-56129"/>
            <a:ext cx="3566160" cy="356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959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A20ED9-AB51-49D7-A3C7-B3BB714ED899}"/>
              </a:ext>
            </a:extLst>
          </p:cNvPr>
          <p:cNvSpPr/>
          <p:nvPr/>
        </p:nvSpPr>
        <p:spPr>
          <a:xfrm>
            <a:off x="898958" y="257790"/>
            <a:ext cx="104983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just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Job Description – Food &amp; Beverage Manager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9579890-566E-4574-93E0-ECDA4623CF71}"/>
              </a:ext>
            </a:extLst>
          </p:cNvPr>
          <p:cNvSpPr/>
          <p:nvPr/>
        </p:nvSpPr>
        <p:spPr>
          <a:xfrm>
            <a:off x="617220" y="2158990"/>
            <a:ext cx="11087100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500" dirty="0"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EAFA85-6C76-4A71-98C8-240817794AA2}"/>
              </a:ext>
            </a:extLst>
          </p:cNvPr>
          <p:cNvSpPr txBox="1"/>
          <p:nvPr/>
        </p:nvSpPr>
        <p:spPr>
          <a:xfrm>
            <a:off x="715617" y="1180567"/>
            <a:ext cx="107607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 suspect and ensure our food and beverage operations,  hunting for a highly qualified and experienced Food &amp; Beverage Manager.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By  meeting and surpassing customer expectations, encouraging employee engagement, laser-like focus on efficiency, your major goal will be to maximize sales and revenue.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 be in charge of predicting, planning, and managing F&amp;B orders, personnel, and budgets as well as to ensure that guests have an outstanding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 perform our F&amp;B department's success and to raising overall guest satisfaction by putting creative ideas into practice and upholding high standards. </a:t>
            </a:r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92C94A-85BD-462D-87DE-CB40D79811EC}"/>
              </a:ext>
            </a:extLst>
          </p:cNvPr>
          <p:cNvSpPr txBox="1"/>
          <p:nvPr/>
        </p:nvSpPr>
        <p:spPr>
          <a:xfrm>
            <a:off x="715617" y="4661770"/>
            <a:ext cx="578365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kern="100" dirty="0">
                <a:effectLst/>
                <a:latin typeface="Aptos Display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Responsibilities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ptos Display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Event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Staff scheduling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Vendor and inventory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Guest feedback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 and safety compliance</a:t>
            </a:r>
          </a:p>
        </p:txBody>
      </p:sp>
    </p:spTree>
    <p:extLst>
      <p:ext uri="{BB962C8B-B14F-4D97-AF65-F5344CB8AC3E}">
        <p14:creationId xmlns:p14="http://schemas.microsoft.com/office/powerpoint/2010/main" val="1877226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C12253-74F5-43E4-A2EA-1FE63CB0A4D4}"/>
              </a:ext>
            </a:extLst>
          </p:cNvPr>
          <p:cNvSpPr/>
          <p:nvPr/>
        </p:nvSpPr>
        <p:spPr>
          <a:xfrm>
            <a:off x="525780" y="660648"/>
            <a:ext cx="861822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Person Specifications – Food and Beverage Management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DFA4F03-D966-455D-BEB2-6A7EE1596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" y="2792104"/>
            <a:ext cx="7223581" cy="2015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Bachelor’s degree in Hospitality or Business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ptos" panose="020B0004020202020204" pitchFamily="34" charset="0"/>
              </a:rPr>
              <a:t>2 years experience in Food service management.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Professional qualifica</a:t>
            </a:r>
            <a:r>
              <a:rPr lang="en-US" altLang="en-US" sz="2500" dirty="0">
                <a:latin typeface="Aptos" panose="020B0004020202020204" pitchFamily="34" charset="0"/>
              </a:rPr>
              <a:t>tions in </a:t>
            </a:r>
            <a:r>
              <a:rPr lang="en-US" altLang="en-US" sz="2500">
                <a:latin typeface="Aptos" panose="020B0004020202020204" pitchFamily="34" charset="0"/>
              </a:rPr>
              <a:t>culinary courses</a:t>
            </a: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CAD44D-F378-4FAB-B5C9-662A1C5BF7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3459" y="2984153"/>
            <a:ext cx="3032761" cy="305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495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8A01F3E-AC97-4A31-9D7A-AC3BD952D0C3}"/>
              </a:ext>
            </a:extLst>
          </p:cNvPr>
          <p:cNvSpPr/>
          <p:nvPr/>
        </p:nvSpPr>
        <p:spPr>
          <a:xfrm>
            <a:off x="1036320" y="127620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Required Skills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E17B912-A888-444D-A806-F627B62CD3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" y="2443624"/>
            <a:ext cx="8215711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Communication Skills.</a:t>
            </a: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Innovation and creativity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T</a:t>
            </a: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capacity to estimate the amount of food required.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Skills.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O</a:t>
            </a: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utstanding capacity for leadership.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E</a:t>
            </a: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xtensive familiarity with the food sector.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customer-focused mentality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Budget and financial management </a:t>
            </a: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83F5F3-A511-4594-B217-C51EF7C13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8140" y="761464"/>
            <a:ext cx="2697480" cy="269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11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3518EF-ED8C-476F-9520-1CD18192BE02}"/>
              </a:ext>
            </a:extLst>
          </p:cNvPr>
          <p:cNvSpPr/>
          <p:nvPr/>
        </p:nvSpPr>
        <p:spPr>
          <a:xfrm>
            <a:off x="4671062" y="1671102"/>
            <a:ext cx="86182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Pay and working conditions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E3D3AA-F64E-42E9-90CC-688B27AD86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2830" y="2786241"/>
            <a:ext cx="7104830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Competitive salary with performance bonuses.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Benefit packages including health insurance.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Opportunity for career advancement.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Positive and inclusive work environment.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2500" dirty="0">
                <a:latin typeface="Arial" panose="020B0604020202020204" pitchFamily="34" charset="0"/>
              </a:rPr>
              <a:t>Flexible working Hours and conditions.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0AC214-FB19-42F8-9B36-B1A0D0F85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0" y="740271"/>
            <a:ext cx="4091940" cy="409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527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2931875-0E05-4096-9CB0-569E43BDE094}"/>
              </a:ext>
            </a:extLst>
          </p:cNvPr>
          <p:cNvSpPr/>
          <p:nvPr/>
        </p:nvSpPr>
        <p:spPr>
          <a:xfrm>
            <a:off x="800100" y="592068"/>
            <a:ext cx="861822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Flexible Arrangements and Justifications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D2EB2F-8F5F-47CF-AE7A-928A941BE3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9491" y="0"/>
            <a:ext cx="414251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CE13B5-183A-404B-A40A-922ACBD6FD5B}"/>
              </a:ext>
            </a:extLst>
          </p:cNvPr>
          <p:cNvSpPr txBox="1"/>
          <p:nvPr/>
        </p:nvSpPr>
        <p:spPr>
          <a:xfrm>
            <a:off x="800100" y="2074783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Remote work :</a:t>
            </a:r>
          </a:p>
          <a:p>
            <a:r>
              <a:rPr lang="en-US" dirty="0"/>
              <a:t>Justification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370316-2371-4271-9E64-CC873D4AF067}"/>
              </a:ext>
            </a:extLst>
          </p:cNvPr>
          <p:cNvSpPr txBox="1"/>
          <p:nvPr/>
        </p:nvSpPr>
        <p:spPr>
          <a:xfrm>
            <a:off x="798821" y="2754586"/>
            <a:ext cx="6687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Productivity: Less disruptions mean that administrative tasks can be better focused on.</a:t>
            </a:r>
            <a:endParaRPr lang="en-IN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FC0822-5A51-4E90-BD31-AD78A02C0830}"/>
              </a:ext>
            </a:extLst>
          </p:cNvPr>
          <p:cNvSpPr txBox="1"/>
          <p:nvPr/>
        </p:nvSpPr>
        <p:spPr>
          <a:xfrm>
            <a:off x="800100" y="3429000"/>
            <a:ext cx="687290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Flexible Hours:</a:t>
            </a:r>
          </a:p>
          <a:p>
            <a:r>
              <a:rPr lang="en-US" dirty="0"/>
              <a:t>Justification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Flexible hour’s can lessen employee stress and burnout by striking a better balance between  work and personal obligations.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AD51FB-BBB4-4D52-99B8-27A132BB1699}"/>
              </a:ext>
            </a:extLst>
          </p:cNvPr>
          <p:cNvSpPr txBox="1"/>
          <p:nvPr/>
        </p:nvSpPr>
        <p:spPr>
          <a:xfrm>
            <a:off x="800101" y="5065603"/>
            <a:ext cx="68729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Job sharing:</a:t>
            </a:r>
          </a:p>
          <a:p>
            <a:r>
              <a:rPr lang="en-US" dirty="0"/>
              <a:t>Justification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Workload Distribution: Lowers stress and boosts job satisfaction by managing high job demands.</a:t>
            </a:r>
          </a:p>
        </p:txBody>
      </p:sp>
    </p:spTree>
    <p:extLst>
      <p:ext uri="{BB962C8B-B14F-4D97-AF65-F5344CB8AC3E}">
        <p14:creationId xmlns:p14="http://schemas.microsoft.com/office/powerpoint/2010/main" val="1200033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A55C510-7FCB-4128-BEE2-2E3174508308}"/>
              </a:ext>
            </a:extLst>
          </p:cNvPr>
          <p:cNvSpPr/>
          <p:nvPr/>
        </p:nvSpPr>
        <p:spPr>
          <a:xfrm>
            <a:off x="1120140" y="1209288"/>
            <a:ext cx="86182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0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AC61F22-62E8-42C0-BB5F-EBDA41FCB031}"/>
              </a:ext>
            </a:extLst>
          </p:cNvPr>
          <p:cNvSpPr/>
          <p:nvPr/>
        </p:nvSpPr>
        <p:spPr>
          <a:xfrm>
            <a:off x="1120140" y="2413338"/>
            <a:ext cx="10629900" cy="2015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500">
                <a:latin typeface="Calibri" panose="020F0502020204030204" pitchFamily="34" charset="0"/>
                <a:cs typeface="Calibri" panose="020F0502020204030204" pitchFamily="34" charset="0"/>
              </a:rPr>
              <a:t>The Food and Beverage Manager at Marriott Hotels is essential to providing outstanding dining experiences. They maintain Marriott's well-known hospitality quality while ensuring high standards and profitability by fusing leadership with a great understanding of financial management and customer service. They also adapt to changing trends.</a:t>
            </a:r>
            <a:endParaRPr lang="en-US" sz="2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82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4A9233-4FCD-4C07-9DBC-94C408C0CD79}"/>
              </a:ext>
            </a:extLst>
          </p:cNvPr>
          <p:cNvSpPr/>
          <p:nvPr/>
        </p:nvSpPr>
        <p:spPr>
          <a:xfrm>
            <a:off x="3425411" y="448243"/>
            <a:ext cx="391523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5400" dirty="0">
                <a:ln w="0"/>
                <a:solidFill>
                  <a:prstClr val="white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References </a:t>
            </a:r>
            <a:endParaRPr lang="en-US" sz="3500" dirty="0">
              <a:ln w="0"/>
              <a:solidFill>
                <a:prstClr val="white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6218D2-45BD-45A3-AFE0-FC97DF1E0E42}"/>
              </a:ext>
            </a:extLst>
          </p:cNvPr>
          <p:cNvSpPr/>
          <p:nvPr/>
        </p:nvSpPr>
        <p:spPr>
          <a:xfrm>
            <a:off x="523460" y="3424324"/>
            <a:ext cx="103098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1600" dirty="0"/>
              <a:t>Jones, A., 2021. </a:t>
            </a:r>
            <a:r>
              <a:rPr lang="en-US" sz="1600" i="1" dirty="0"/>
              <a:t>Hospitality Management</a:t>
            </a:r>
            <a:r>
              <a:rPr lang="en-US" sz="1600" dirty="0"/>
              <a:t>. London: Routledge.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1600" dirty="0"/>
              <a:t>Marriott International, 2023. Careers. [online] Available at: </a:t>
            </a:r>
            <a:r>
              <a:rPr lang="en-US" sz="1600" dirty="0">
                <a:hlinkClick r:id="rId2" action="ppaction://hlinkfile"/>
              </a:rPr>
              <a:t>https://www.marriott.com/careers </a:t>
            </a:r>
            <a:r>
              <a:rPr lang="en-US" sz="1600" dirty="0"/>
              <a:t>[Accessed 23 July 2024].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1600" dirty="0"/>
              <a:t>Smith, R., 2022. </a:t>
            </a:r>
            <a:r>
              <a:rPr lang="en-US" sz="1600" i="1" dirty="0"/>
              <a:t>Food and Beverage Management</a:t>
            </a:r>
            <a:r>
              <a:rPr lang="en-US" sz="1600" dirty="0"/>
              <a:t>. New York: McGraw-Hill.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1600" dirty="0"/>
              <a:t>Walker, J.R., 2020. </a:t>
            </a:r>
            <a:r>
              <a:rPr lang="en-US" sz="1600" i="1" dirty="0"/>
              <a:t>Introduction to Hospitality Management</a:t>
            </a:r>
            <a:r>
              <a:rPr lang="en-US" sz="1600" dirty="0"/>
              <a:t>. 7th ed. New York: Pearson.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1600" dirty="0"/>
              <a:t>Wood, R.C., 2018. </a:t>
            </a:r>
            <a:r>
              <a:rPr lang="en-US" sz="1600" i="1" dirty="0"/>
              <a:t>Strategic Questions in Food and Beverage Management</a:t>
            </a:r>
            <a:r>
              <a:rPr lang="en-US" sz="1600" dirty="0"/>
              <a:t>. Oxford: Butterworth-Heinemann.</a:t>
            </a:r>
          </a:p>
          <a:p>
            <a:pPr marL="457200" lvl="0" indent="-457200">
              <a:buFont typeface="Wingdings" panose="05000000000000000000" pitchFamily="2" charset="2"/>
              <a:buChar char="q"/>
            </a:pPr>
            <a:endParaRPr lang="en-US" sz="1600" dirty="0">
              <a:ln w="0"/>
              <a:solidFill>
                <a:prstClr val="white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9741F6-9B84-4926-83A0-8582E2F9B613}"/>
              </a:ext>
            </a:extLst>
          </p:cNvPr>
          <p:cNvSpPr txBox="1"/>
          <p:nvPr/>
        </p:nvSpPr>
        <p:spPr>
          <a:xfrm>
            <a:off x="549964" y="1854664"/>
            <a:ext cx="1114507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Armstrong, M. (2009) Armstrong’s handbook of performance management: an evidence-based guide to delivering high performance. 4th ed. London: Kogan Page.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Armstrong, M. (2015) Armstrong’s handbook of performance management. London: Kogan Page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Armstrong, M. and BARON, A. (2004) Managing performance: performance management in action. London: Chartered Institute of Personnel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2755739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396</TotalTime>
  <Words>746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Bookman Old Style</vt:lpstr>
      <vt:lpstr>Calibri</vt:lpstr>
      <vt:lpstr>Rockwell</vt:lpstr>
      <vt:lpstr>Wingdings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KHUSHEEL PAL</cp:lastModifiedBy>
  <cp:revision>49</cp:revision>
  <cp:lastPrinted>2024-07-23T02:08:49Z</cp:lastPrinted>
  <dcterms:created xsi:type="dcterms:W3CDTF">2024-07-22T21:08:26Z</dcterms:created>
  <dcterms:modified xsi:type="dcterms:W3CDTF">2024-07-30T12:05:30Z</dcterms:modified>
</cp:coreProperties>
</file>