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48"/>
  </p:notesMasterIdLst>
  <p:sldIdLst>
    <p:sldId id="299" r:id="rId4"/>
    <p:sldId id="300" r:id="rId5"/>
    <p:sldId id="301" r:id="rId6"/>
    <p:sldId id="340" r:id="rId7"/>
    <p:sldId id="347" r:id="rId8"/>
    <p:sldId id="319" r:id="rId9"/>
    <p:sldId id="321" r:id="rId10"/>
    <p:sldId id="348" r:id="rId11"/>
    <p:sldId id="349" r:id="rId12"/>
    <p:sldId id="352" r:id="rId13"/>
    <p:sldId id="353" r:id="rId14"/>
    <p:sldId id="354" r:id="rId15"/>
    <p:sldId id="355" r:id="rId16"/>
    <p:sldId id="373" r:id="rId17"/>
    <p:sldId id="356" r:id="rId18"/>
    <p:sldId id="374" r:id="rId19"/>
    <p:sldId id="357" r:id="rId20"/>
    <p:sldId id="375" r:id="rId21"/>
    <p:sldId id="358" r:id="rId22"/>
    <p:sldId id="376" r:id="rId23"/>
    <p:sldId id="370" r:id="rId24"/>
    <p:sldId id="371" r:id="rId25"/>
    <p:sldId id="372" r:id="rId26"/>
    <p:sldId id="377" r:id="rId27"/>
    <p:sldId id="362" r:id="rId28"/>
    <p:sldId id="359" r:id="rId29"/>
    <p:sldId id="361" r:id="rId30"/>
    <p:sldId id="363" r:id="rId31"/>
    <p:sldId id="378" r:id="rId32"/>
    <p:sldId id="364" r:id="rId33"/>
    <p:sldId id="365" r:id="rId34"/>
    <p:sldId id="366" r:id="rId35"/>
    <p:sldId id="379" r:id="rId36"/>
    <p:sldId id="457" r:id="rId37"/>
    <p:sldId id="458" r:id="rId38"/>
    <p:sldId id="455" r:id="rId39"/>
    <p:sldId id="312" r:id="rId40"/>
    <p:sldId id="259" r:id="rId41"/>
    <p:sldId id="279" r:id="rId42"/>
    <p:sldId id="294" r:id="rId43"/>
    <p:sldId id="380" r:id="rId44"/>
    <p:sldId id="367" r:id="rId45"/>
    <p:sldId id="297" r:id="rId46"/>
    <p:sldId id="298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ocij, Paul" initials="BP" lastIdx="1" clrIdx="0">
    <p:extLst>
      <p:ext uri="{19B8F6BF-5375-455C-9EA6-DF929625EA0E}">
        <p15:presenceInfo xmlns:p15="http://schemas.microsoft.com/office/powerpoint/2012/main" userId="S::PBocij@qa.com::5f72c235-09b9-419e-b0a1-b790b44ef5d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8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63" autoAdjust="0"/>
    <p:restoredTop sz="94660"/>
  </p:normalViewPr>
  <p:slideViewPr>
    <p:cSldViewPr snapToGrid="0">
      <p:cViewPr varScale="1">
        <p:scale>
          <a:sx n="86" d="100"/>
          <a:sy n="86" d="100"/>
        </p:scale>
        <p:origin x="32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presProps" Target="pres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tableStyles" Target="tableStyle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51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4E68F-448B-4FFC-ACF4-AF8ACA0A3EF9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D64687-B6B2-4878-AAD0-62B35E858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173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533400" y="763588"/>
            <a:ext cx="6704013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BF6400A-38B0-4C63-B7AD-5FAA179D5B20}" type="slidenum">
              <a:rPr kumimoji="0" lang="en-US" sz="1400" b="0" i="0" u="none" strike="noStrike" kern="1200" cap="none" spc="-1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4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58127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82201-E39C-4301-8A75-4EBD1F5463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35337-3A79-49F7-AFDF-1B52942683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13096-9FAE-4406-9D26-E2950515F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C2F1E-DB61-4B43-86D1-E1D2571CF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2676B-0CB4-46B1-A0BD-EF668E1FF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828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2C18F-3C80-416E-86DB-2D65584ED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860A5-B5A2-4919-8C35-BE3497873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79C969-E796-4A1C-8DBC-33B6847FC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0CD26-CB20-4333-8BB0-A2D300AC8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1B5BA3-EEC7-47ED-90C6-9BEBAD2EE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8F13EA4-40AA-49F4-8B68-A0EADA92DB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7000" y="6198853"/>
            <a:ext cx="2664000" cy="554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409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0771E-C39D-4510-B6C6-4F3E9A664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C529B-88F8-4A82-89BD-2D8633FFF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3BA46-ADAD-47DE-809A-89041C516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BBE42-2071-4206-9757-AC9281049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6F9025-EB7B-4E1A-A13F-1E340FC9E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844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DBAC3-DAB4-4475-A2F9-429627818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74B6A-BAB9-4886-BECC-6BFFBBC963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D60482-547F-4385-A2D6-A76616546A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3DDB98-928D-4C16-8587-97202765A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D0925D-1532-4178-9AAD-36FB96184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F7D53D-10BA-4A1B-B2BB-2BFE2637F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086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CE899-D20A-4B69-8562-54C620FFF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38FEAF-CDFB-43B4-AE24-3EEEEB66D5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C8572F-CFD3-4187-B3F3-05652350FA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FB5435-A252-4780-8093-92279CB8FB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2F35E9-D482-4050-9200-3B18DC4655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01961A-7AC6-4564-B374-C1A239E3A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512B5E-EDFC-4B6A-9FD9-23CE0B0A7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EA2981-E32B-446B-B7C5-2FFC52095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491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E1CBD-89F5-41A9-9F60-E928506E8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241DAF-A031-459E-B6AF-E811E4487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A872DF-EE7A-4E3F-B739-07C4BF64B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64FC41-A0EA-4F77-9FFD-5B78F8662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367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D377CC-7511-4CC2-B1DA-3F81853CE9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5EA87-C3B5-41D5-BEE1-ADD9F2491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909BD9-B23D-4277-9362-38D57DE1F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543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E37FF-7910-48A3-9384-87B1B448A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AB017-F82B-44F7-98F6-85434A8DB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DF582B-D7F7-4FB4-9E17-C38F470B83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2060C3-0FDA-4B68-857A-9B96CFA2D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5CA731-1C61-49DF-8335-8A4F10F99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5DD82A-B2B6-47FD-A4F8-2648E3602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56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4B2FB-1B37-42D5-A417-EC3BDBCEA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D56068-BC9C-4BC4-99D3-F6623B7C49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6EA062-6DFE-4902-92F8-C7BC0A069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C77B1-EEA2-42D0-828C-5CABE4B4D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359EA6-4BC7-461A-A1F1-E9D3D97AB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2F40E2-AC62-4276-9440-FB54E25A5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0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57277-4CC4-45C7-A672-4696ECDA4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F33EE6-0CD6-4F4B-B009-FA0989066B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C8A19-FFE2-47CF-84CB-6D05E0215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5CE6A7-03C1-4C0A-8963-2CA5ED2CB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FF8CA-BFCA-4CB4-8474-589EA199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391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4FE283-4119-4DE4-9D8A-6F4411C41E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C6533F-B19D-4A98-8234-FC50B4DDBC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CC0FBD-DF56-4BB8-AE89-39F66D188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A08989-7D82-4E3C-861C-DCD2EDB02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CBF76-6072-4FA7-8774-35AF67CB8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371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3" descr=" Cover.jpg                                                      00B3F7F4Macintosh HD                   C35A0985:">
            <a:extLst>
              <a:ext uri="{FF2B5EF4-FFF2-40B4-BE49-F238E27FC236}">
                <a16:creationId xmlns:a16="http://schemas.microsoft.com/office/drawing/2014/main" id="{2296ED30-DC2A-4A16-9CD8-862EAC907141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7238" cy="685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958851" y="4800600"/>
            <a:ext cx="85344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958851" y="1752600"/>
            <a:ext cx="9042400" cy="1524000"/>
          </a:xfrm>
        </p:spPr>
        <p:txBody>
          <a:bodyPr/>
          <a:lstStyle>
            <a:lvl1pPr>
              <a:lnSpc>
                <a:spcPct val="75000"/>
              </a:lnSpc>
              <a:defRPr sz="4100">
                <a:solidFill>
                  <a:srgbClr val="AFC12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75278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727075" indent="-342900">
              <a:defRPr/>
            </a:lvl2pPr>
            <a:lvl3pPr>
              <a:defRPr lang="en-GB" altLang="en-US" sz="2000" dirty="0">
                <a:solidFill>
                  <a:srgbClr val="585555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defRPr>
            </a:lvl3pPr>
            <a:lvl4pPr marL="719138" indent="358775">
              <a:buFont typeface="Wingdings" panose="05000000000000000000" pitchFamily="2" charset="2"/>
              <a:buChar char="§"/>
              <a:defRPr/>
            </a:lvl4pPr>
            <a:lvl5pPr marL="828000" indent="324000">
              <a:buFont typeface="Courier New" panose="02070309020205020404" pitchFamily="49" charset="0"/>
              <a:buChar char="o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2"/>
            <a:r>
              <a:rPr lang="en-GB" dirty="0"/>
              <a:t>Second level</a:t>
            </a:r>
          </a:p>
          <a:p>
            <a:pPr lvl="3"/>
            <a:r>
              <a:rPr lang="en-GB" dirty="0"/>
              <a:t>Third level</a:t>
            </a:r>
          </a:p>
          <a:p>
            <a:pPr lvl="4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39832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700455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2800" y="1676400"/>
            <a:ext cx="50800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1676400"/>
            <a:ext cx="50800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066922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726469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907226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93425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3696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766812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07040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00" y="838200"/>
            <a:ext cx="25908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2800" y="838200"/>
            <a:ext cx="7569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1559780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826207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6956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962717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096470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892714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080858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911410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534827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9548504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4067346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9953421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47944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6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12C26B-8751-4358-A320-C9B8AFAF5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73CE2-FAF1-4C3F-9986-E859BCD3CE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1EE7B-3729-4B0C-BBB4-6CCB33546C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52C1D-5712-4A9E-8CEC-7A70057EE5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D8E89-BBC7-4471-BC86-F03DEBCF54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267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1">
            <a:extLst>
              <a:ext uri="{FF2B5EF4-FFF2-40B4-BE49-F238E27FC236}">
                <a16:creationId xmlns:a16="http://schemas.microsoft.com/office/drawing/2014/main" id="{7D0B9F90-163F-4DBB-9347-100C1B2602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3">
            <a:extLst>
              <a:ext uri="{FF2B5EF4-FFF2-40B4-BE49-F238E27FC236}">
                <a16:creationId xmlns:a16="http://schemas.microsoft.com/office/drawing/2014/main" id="{97BE7CC5-5F2C-4F0A-A58F-F737EBD6DD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12800" y="1676400"/>
            <a:ext cx="103632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2"/>
            <a:r>
              <a:rPr lang="en-US" altLang="en-US" dirty="0"/>
              <a:t>Second level</a:t>
            </a:r>
          </a:p>
          <a:p>
            <a:pPr lvl="3"/>
            <a:r>
              <a:rPr lang="en-US" altLang="en-US" dirty="0"/>
              <a:t> 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  <p:sp>
        <p:nvSpPr>
          <p:cNvPr id="1028" name="Rectangle 23">
            <a:extLst>
              <a:ext uri="{FF2B5EF4-FFF2-40B4-BE49-F238E27FC236}">
                <a16:creationId xmlns:a16="http://schemas.microsoft.com/office/drawing/2014/main" id="{C606F4B5-EC99-4AA8-968C-13ACE64F9E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12800" y="838200"/>
            <a:ext cx="103632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pic>
        <p:nvPicPr>
          <p:cNvPr id="1029" name="Picture 3">
            <a:extLst>
              <a:ext uri="{FF2B5EF4-FFF2-40B4-BE49-F238E27FC236}">
                <a16:creationId xmlns:a16="http://schemas.microsoft.com/office/drawing/2014/main" id="{C3EAADFA-B896-4B9C-86C3-0E7A9F8D5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-95250"/>
            <a:ext cx="2905125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5">
            <a:extLst>
              <a:ext uri="{FF2B5EF4-FFF2-40B4-BE49-F238E27FC236}">
                <a16:creationId xmlns:a16="http://schemas.microsoft.com/office/drawing/2014/main" id="{53676EF1-BA55-42B5-952C-8EE0DCA2F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7713" y="44450"/>
            <a:ext cx="9493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0033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altLang="en-US" sz="2000" b="1" dirty="0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9pPr>
    </p:titleStyle>
    <p:bodyStyle>
      <a:lvl1pPr algn="l" rtl="0" eaLnBrk="0" fontAlgn="base" hangingPunct="0">
        <a:spcBef>
          <a:spcPct val="0"/>
        </a:spcBef>
        <a:spcAft>
          <a:spcPct val="75000"/>
        </a:spcAft>
        <a:defRPr sz="2100">
          <a:solidFill>
            <a:schemeClr val="tx1">
              <a:lumMod val="95000"/>
              <a:lumOff val="5000"/>
            </a:schemeClr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1pPr>
      <a:lvl2pPr marL="534988" indent="-342900" algn="l" rtl="0" eaLnBrk="0" fontAlgn="base" hangingPunct="0">
        <a:spcBef>
          <a:spcPct val="0"/>
        </a:spcBef>
        <a:spcAft>
          <a:spcPct val="50000"/>
        </a:spcAft>
        <a:buChar char="–"/>
        <a:defRPr sz="1900">
          <a:solidFill>
            <a:srgbClr val="585555"/>
          </a:solidFill>
          <a:latin typeface="Arial MT" charset="0"/>
          <a:ea typeface="ヒラギノ角ゴ Pro W3" charset="-128"/>
        </a:defRPr>
      </a:lvl2pPr>
      <a:lvl3pPr marL="727075" indent="-342900" algn="l" rtl="0" eaLnBrk="0" fontAlgn="base" hangingPunct="0">
        <a:lnSpc>
          <a:spcPct val="75000"/>
        </a:lnSpc>
        <a:spcBef>
          <a:spcPct val="20000"/>
        </a:spcBef>
        <a:spcAft>
          <a:spcPct val="0"/>
        </a:spcAft>
        <a:buClr>
          <a:srgbClr val="B6BF00"/>
        </a:buClr>
        <a:buChar char="&gt;"/>
        <a:defRPr lang="en-US" altLang="en-US" sz="2000" dirty="0">
          <a:solidFill>
            <a:srgbClr val="585555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3pPr>
      <a:lvl4pPr marL="719138" indent="358775" algn="l" rtl="0" eaLnBrk="0" fontAlgn="base" hangingPunct="0">
        <a:spcBef>
          <a:spcPct val="20000"/>
        </a:spcBef>
        <a:spcAft>
          <a:spcPct val="0"/>
        </a:spcAft>
        <a:buFont typeface="Courier New" panose="02070309020205020404" pitchFamily="49" charset="0"/>
        <a:buChar char="o"/>
        <a:defRPr lang="en-US" altLang="en-US" sz="2000" dirty="0">
          <a:solidFill>
            <a:srgbClr val="585555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4pPr>
      <a:lvl5pPr marL="765175" indent="1063625" algn="l" rtl="0" eaLnBrk="0" fontAlgn="base" hangingPunct="0">
        <a:spcBef>
          <a:spcPct val="20000"/>
        </a:spcBef>
        <a:spcAft>
          <a:spcPct val="0"/>
        </a:spcAft>
        <a:buChar char="&gt;"/>
        <a:defRPr sz="2000">
          <a:solidFill>
            <a:srgbClr val="585555"/>
          </a:solidFill>
          <a:latin typeface="Arial MT" charset="0"/>
          <a:ea typeface="ヒラギノ角ゴ Pro W3" charset="-128"/>
          <a:cs typeface="Arial" panose="020B0604020202020204" pitchFamily="34" charset="0"/>
        </a:defRPr>
      </a:lvl5pPr>
      <a:lvl6pPr marL="12223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6pPr>
      <a:lvl7pPr marL="16795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7pPr>
      <a:lvl8pPr marL="21367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8pPr>
      <a:lvl9pPr marL="25939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/>
          <p:cNvPicPr/>
          <p:nvPr/>
        </p:nvPicPr>
        <p:blipFill>
          <a:blip r:embed="rId14"/>
          <a:stretch/>
        </p:blipFill>
        <p:spPr>
          <a:xfrm>
            <a:off x="0" y="0"/>
            <a:ext cx="12191400" cy="1370880"/>
          </a:xfrm>
          <a:prstGeom prst="rect">
            <a:avLst/>
          </a:prstGeom>
          <a:ln w="0">
            <a:noFill/>
          </a:ln>
        </p:spPr>
      </p:pic>
      <p:pic>
        <p:nvPicPr>
          <p:cNvPr id="6" name="Picture 3"/>
          <p:cNvPicPr/>
          <p:nvPr/>
        </p:nvPicPr>
        <p:blipFill>
          <a:blip r:embed="rId15"/>
          <a:stretch/>
        </p:blipFill>
        <p:spPr>
          <a:xfrm>
            <a:off x="144360" y="-95400"/>
            <a:ext cx="2904480" cy="1005840"/>
          </a:xfrm>
          <a:prstGeom prst="rect">
            <a:avLst/>
          </a:prstGeom>
          <a:ln w="0">
            <a:noFill/>
          </a:ln>
        </p:spPr>
      </p:pic>
      <p:pic>
        <p:nvPicPr>
          <p:cNvPr id="2" name="Picture 5"/>
          <p:cNvPicPr/>
          <p:nvPr/>
        </p:nvPicPr>
        <p:blipFill>
          <a:blip r:embed="rId16"/>
          <a:stretch/>
        </p:blipFill>
        <p:spPr>
          <a:xfrm>
            <a:off x="10907640" y="44280"/>
            <a:ext cx="948600" cy="791280"/>
          </a:xfrm>
          <a:prstGeom prst="rect">
            <a:avLst/>
          </a:prstGeom>
          <a:ln w="0">
            <a:noFill/>
          </a:ln>
        </p:spPr>
      </p:pic>
      <p:sp>
        <p:nvSpPr>
          <p:cNvPr id="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Click to edit the title text format</a:t>
            </a:r>
          </a:p>
        </p:txBody>
      </p:sp>
      <p:sp>
        <p:nvSpPr>
          <p:cNvPr id="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Seventh Outline Level</a:t>
            </a:r>
          </a:p>
        </p:txBody>
      </p:sp>
    </p:spTree>
    <p:extLst>
      <p:ext uri="{BB962C8B-B14F-4D97-AF65-F5344CB8AC3E}">
        <p14:creationId xmlns:p14="http://schemas.microsoft.com/office/powerpoint/2010/main" val="1794153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tractionwise.com/en/magazine/ansoff-matrix-growth/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nsultancy.uk/news/25859/bcg-seniors-paid-over-6000-a-day-on-test-and-trace-project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cg.com/about/our-history/default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fessionalacademy.com/blogs-and-advice/marketing-theories---boston-consulting-group-matrix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.visual-paradigm.com/diagrams/templates/ge-mckinsey-matrix/ge-mckinsey-matrix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johnsohn.dk/2019/08/02/lifecycle-industry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citizenshipinvestment.org/the-movement-of-the-investment-migration-industry-along-the-lifecycle-curve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8.xml"/><Relationship Id="rId4" Type="http://schemas.microsoft.com/office/2007/relationships/hdphoto" Target="../media/hdphoto2.wdp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tgjiu.ro/revista/ec/pdf/2017-02.Volumul_2_Special/21_EcobiciL.pdf" TargetMode="External"/><Relationship Id="rId2" Type="http://schemas.openxmlformats.org/officeDocument/2006/relationships/hyperlink" Target="https://www.business-to-you.com/ansoff-matrix-grow-business/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bcg.com/en-gb/publications/2013/technology-digital-finance-fucntion-excellence-time-based-competition-fast-data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lltheone.com/en/consultants/bcg-matrix" TargetMode="External"/><Relationship Id="rId2" Type="http://schemas.openxmlformats.org/officeDocument/2006/relationships/hyperlink" Target="https://strategicmanagementinsight.com/tools/bcg-matrix-growth-share.html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managementcentre.co.uk/downloads/TheBostonMatrix.pdf" TargetMode="External"/><Relationship Id="rId4" Type="http://schemas.openxmlformats.org/officeDocument/2006/relationships/hyperlink" Target="https://www.business-to-you.com/bcg-matrix/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1965/11/exploit-the-product-life-cycle" TargetMode="External"/><Relationship Id="rId2" Type="http://schemas.openxmlformats.org/officeDocument/2006/relationships/hyperlink" Target="https://www.inc.com/encyclopedia/industry-life-cycle.html" TargetMode="Externa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D73DE-44D8-4B5F-8224-968642F53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873" y="1122363"/>
            <a:ext cx="10877908" cy="23876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 for SMEs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BMSW6104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341DBB-896A-4095-8A61-9517D1A5E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470" y="4986800"/>
            <a:ext cx="5004402" cy="1042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960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D73DE-44D8-4B5F-8224-968642F53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873" y="1122363"/>
            <a:ext cx="10877908" cy="23876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Market / Portfolio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654F73-1B60-4CD6-BC30-6E1AFBB683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341DBB-896A-4095-8A61-9517D1A5E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470" y="4986800"/>
            <a:ext cx="5004402" cy="10423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CD4D6D-80EB-4261-B078-6329E7CF45AF}"/>
              </a:ext>
            </a:extLst>
          </p:cNvPr>
          <p:cNvSpPr txBox="1"/>
          <p:nvPr/>
        </p:nvSpPr>
        <p:spPr>
          <a:xfrm>
            <a:off x="439947" y="422660"/>
            <a:ext cx="114299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Please complete the module feedback questionnaire on Moodle before we start. Thanks!</a:t>
            </a:r>
            <a:endParaRPr lang="en-GB" sz="4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4353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Recap – Last Time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marR="0" lvl="1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buSzTx/>
              <a:buFont typeface="Arial" panose="020B0604020202020204" pitchFamily="34" charset="0"/>
              <a:buChar char="►"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SWOT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585555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 is a technique that is often used to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585555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analyse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585555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 the micro and macro environment</a:t>
            </a:r>
          </a:p>
          <a:p>
            <a:pPr marL="335280" marR="0" lvl="3" indent="358775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alt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585555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It is relatively quick and simple to apply</a:t>
            </a:r>
          </a:p>
          <a:p>
            <a:pPr marL="335280" marR="0" lvl="3" indent="358775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alt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585555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It can be used for many different purposes</a:t>
            </a:r>
          </a:p>
          <a:p>
            <a:pPr marL="228600" marR="0" lvl="1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buSzTx/>
              <a:buFont typeface="Arial" panose="020B0604020202020204" pitchFamily="34" charset="0"/>
              <a:buChar char="►"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585555"/>
              </a:solidFill>
              <a:effectLst/>
              <a:uLnTx/>
              <a:uFillTx/>
              <a:latin typeface="Arial" panose="020B0604020202020204" pitchFamily="34" charset="0"/>
              <a:ea typeface="ヒラギノ角ゴ Pro W3" charset="-128"/>
              <a:cs typeface="Arial" panose="020B0604020202020204" pitchFamily="34" charset="0"/>
            </a:endParaRPr>
          </a:p>
          <a:p>
            <a:pPr marL="228600" marR="0" lvl="1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buSzTx/>
              <a:buFont typeface="Arial" panose="020B0604020202020204" pitchFamily="34" charset="0"/>
              <a:buChar char="►"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VRIO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585555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 provides a quick and easy way of assessing an organization’s competitive advantage in relation to a resource or capability</a:t>
            </a:r>
          </a:p>
          <a:p>
            <a:pPr marL="228600" marR="0" lvl="1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buSzTx/>
              <a:buFont typeface="Arial" panose="020B0604020202020204" pitchFamily="34" charset="0"/>
              <a:buChar char="►"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585555"/>
              </a:solidFill>
              <a:effectLst/>
              <a:uLnTx/>
              <a:uFillTx/>
              <a:latin typeface="Arial" panose="020B0604020202020204" pitchFamily="34" charset="0"/>
              <a:ea typeface="ヒラギノ角ゴ Pro W3" charset="-128"/>
              <a:cs typeface="Arial" panose="020B0604020202020204" pitchFamily="34" charset="0"/>
            </a:endParaRPr>
          </a:p>
          <a:p>
            <a:pPr marL="228600" marR="0" lvl="1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buSzTx/>
              <a:buFont typeface="Arial" panose="020B0604020202020204" pitchFamily="34" charset="0"/>
              <a:buChar char="►"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Scenario analysis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585555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provides a way of planning for future events where they may be uncertainty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5545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spcAft>
                <a:spcPts val="0"/>
              </a:spcAft>
              <a:buFontTx/>
              <a:buNone/>
              <a:defRPr/>
            </a:pPr>
            <a:r>
              <a:rPr lang="en-US" altLang="en-US" sz="2000" dirty="0"/>
              <a:t>By the end of this session you will be able to…</a:t>
            </a:r>
          </a:p>
          <a:p>
            <a:pPr marL="444088" lvl="2" indent="-25200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5BE00"/>
              </a:buClr>
              <a:defRPr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ct val="7500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Explain the use of the </a:t>
            </a:r>
            <a:r>
              <a:rPr lang="en-GB" altLang="en-US" sz="2100" b="1" dirty="0">
                <a:solidFill>
                  <a:srgbClr val="C00000"/>
                </a:solidFill>
              </a:rPr>
              <a:t>Ansoff Matrix </a:t>
            </a: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the four market development strategies it leads to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ct val="7500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Explain the use of the </a:t>
            </a:r>
            <a:r>
              <a:rPr lang="en-US" altLang="en-US" sz="2100" b="1" dirty="0">
                <a:solidFill>
                  <a:srgbClr val="C00000"/>
                </a:solidFill>
              </a:rPr>
              <a:t>BCG Growth Share Matrix </a:t>
            </a: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how it can help to decide on which products to focus on. Further explain how the GE-McKinsey Matrix can develop a market-based strategy further.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ct val="7500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Determine the position in the </a:t>
            </a:r>
            <a:r>
              <a:rPr lang="en-US" altLang="en-US" sz="2100" b="1" dirty="0">
                <a:solidFill>
                  <a:srgbClr val="C00000"/>
                </a:solidFill>
              </a:rPr>
              <a:t>Industry Lifecycle</a:t>
            </a:r>
            <a:r>
              <a:rPr lang="en-GB" altLang="en-US" sz="2100" b="1" dirty="0">
                <a:solidFill>
                  <a:srgbClr val="C00000"/>
                </a:solidFill>
              </a:rPr>
              <a:t> </a:t>
            </a: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use this to inform how to deal with customers and competitors.</a:t>
            </a:r>
          </a:p>
          <a:p>
            <a:pPr marL="442913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  <a:defRPr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marL="442913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  <a:defRPr/>
            </a:pPr>
            <a:endParaRPr lang="en-GB" altLang="en-US" sz="2000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7879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FF244-C2C8-4DCF-AAD9-53532C5C1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Ansoff Matrix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82800-782E-4CD4-AE06-9C737FB71E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dirty="0"/>
              <a:t>The </a:t>
            </a:r>
            <a:r>
              <a:rPr lang="en-US" b="1" dirty="0">
                <a:solidFill>
                  <a:srgbClr val="C00000"/>
                </a:solidFill>
              </a:rPr>
              <a:t>Ansoff Matrix </a:t>
            </a:r>
            <a:r>
              <a:rPr lang="en-US" dirty="0"/>
              <a:t>helps to define strategy in relation to market growth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Developed by Igor Ansoff in 1950s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Sometimes call “Product-Market Matrix” or “Strategic Opportunity Matrix”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There is a focus on growing the market for the organization’s products or services using four basic approaches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728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Ansoff Matrix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lnSpc>
                <a:spcPct val="8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Looks at strategy for products and services</a:t>
            </a: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EB355F-9E3A-406F-9352-1AE36C46C12A}"/>
              </a:ext>
            </a:extLst>
          </p:cNvPr>
          <p:cNvSpPr txBox="1"/>
          <p:nvPr/>
        </p:nvSpPr>
        <p:spPr>
          <a:xfrm>
            <a:off x="251520" y="6525344"/>
            <a:ext cx="631980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Source: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https://corporatefinanceinstitute.com/resources/knowledge/strategy/ansoff-matrix/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122" name="Picture 2" descr="Ansoff Matrix">
            <a:extLst>
              <a:ext uri="{FF2B5EF4-FFF2-40B4-BE49-F238E27FC236}">
                <a16:creationId xmlns:a16="http://schemas.microsoft.com/office/drawing/2014/main" id="{E14E0690-81E8-4986-86E4-AA378E28E0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608" y="2210286"/>
            <a:ext cx="5051898" cy="4190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918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Ansoff Matrix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Four generic strategies:</a:t>
            </a:r>
          </a:p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Market Penetration</a:t>
            </a:r>
          </a:p>
          <a:p>
            <a:pPr marL="914400" lvl="2" indent="-4572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Target existing market with existing products e.g. use promotion or price drops for greater market share</a:t>
            </a:r>
          </a:p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Market Development</a:t>
            </a:r>
          </a:p>
          <a:p>
            <a:pPr marL="914400" lvl="2" indent="-4572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Target new markets for existing products e.g. other countries</a:t>
            </a:r>
          </a:p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Product Development</a:t>
            </a:r>
          </a:p>
          <a:p>
            <a:pPr marL="914400" lvl="2" indent="-4572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Target existing market for new or improved products e.g. new car models</a:t>
            </a:r>
          </a:p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Diversification</a:t>
            </a:r>
          </a:p>
          <a:p>
            <a:pPr marL="914400" lvl="2" indent="-4572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Target new markets for new products</a:t>
            </a: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55197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FF244-C2C8-4DCF-AAD9-53532C5C1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Ansoff Matrix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82800-782E-4CD4-AE06-9C737FB71E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GB" dirty="0"/>
              <a:t>Criticisms of Ansoff’s model include: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model does not take into account the actions of competitors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Creating new products effectively invalidates the Diversification quadrant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Ansoff himself discussed the potential for “paralysis by analysis” i.e. procrastination and continual analysis/planning rather than action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691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F6AC2-28ED-4289-9C72-9AD5DC5C7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0" dirty="0">
                <a:effectLst/>
                <a:latin typeface="Lato"/>
              </a:rPr>
              <a:t>Extended Ansoff Matrix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25F37-4A18-4DD0-9BD0-16C2FAAD37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extended Ansoff Matrix provides additional depth: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4F6FF2-5116-405C-A1E5-17605BE7B686}"/>
              </a:ext>
            </a:extLst>
          </p:cNvPr>
          <p:cNvSpPr txBox="1"/>
          <p:nvPr/>
        </p:nvSpPr>
        <p:spPr>
          <a:xfrm>
            <a:off x="576363" y="6400800"/>
            <a:ext cx="60943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https://www.tractionwise.com/en/magazine/ansoff-matrix-growth/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6146" name="Picture 2" descr="Extended Ansoff Matrix (9 field matrix)">
            <a:extLst>
              <a:ext uri="{FF2B5EF4-FFF2-40B4-BE49-F238E27FC236}">
                <a16:creationId xmlns:a16="http://schemas.microsoft.com/office/drawing/2014/main" id="{F2687C74-21CB-4AB9-8D24-F127ABE1F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612" y="2133599"/>
            <a:ext cx="5893375" cy="4375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137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2B28C-0448-4DCE-BE8E-B9BC8703C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BCG Growth Share Matrix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4170B-F36E-43CA-AB32-051B05B2E1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Boston Consulting Group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(BCG)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Founded in 1963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Well-known consultancy active in numerous industries/countries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One of the three largest business consultancies in the world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 Oct/Nov 2020 there was major controversy after the media reported that BCG consultants working on UK “test and trace” project were being paid more than £6,000 per day*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endParaRPr 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r>
              <a:rPr lang="en-US" alt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*(See, for instance, </a:t>
            </a:r>
            <a:r>
              <a:rPr lang="en-US" altLang="en-US" sz="1200" dirty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https://www.consultancy.uk/news/25859/bcg-seniors-paid-over-6000-a-day-on-test-and-trace-project</a:t>
            </a:r>
            <a:r>
              <a:rPr lang="en-US" alt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  <a:p>
            <a:pPr>
              <a:spcAft>
                <a:spcPts val="0"/>
              </a:spcAft>
            </a:pPr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316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725C3-F94F-4D00-A430-2B9C871E0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BCG Growth Share Matrix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C6CF9-5B04-4DB6-AD69-C7D1E05A0A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BCG </a:t>
            </a:r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Share Matrix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 created in 1968 by BCG’s founder, Bruce Henderson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Key idea to come from BCG along with </a:t>
            </a:r>
            <a:r>
              <a:rPr lang="en-US" altLang="en-US" sz="21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Time-Based Competition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(see Reading)</a:t>
            </a:r>
            <a:endParaRPr lang="en-US" altLang="en-US" sz="21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Helps to </a:t>
            </a:r>
            <a:r>
              <a:rPr lang="en-US" altLang="en-US" sz="21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prioritise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products/services according to profitability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Still widely used in education &amp; industry today</a:t>
            </a:r>
          </a:p>
          <a:p>
            <a:pPr>
              <a:spcAft>
                <a:spcPts val="0"/>
              </a:spcAft>
            </a:pPr>
            <a:endParaRPr lang="en-US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6773DE-6DE3-4732-BCC9-50C9183F8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7062" y="3257550"/>
            <a:ext cx="5857875" cy="31432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F1A543-80C3-413D-8804-F3F3E7692FF8}"/>
              </a:ext>
            </a:extLst>
          </p:cNvPr>
          <p:cNvSpPr txBox="1"/>
          <p:nvPr/>
        </p:nvSpPr>
        <p:spPr>
          <a:xfrm>
            <a:off x="3562709" y="6466300"/>
            <a:ext cx="52913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/>
              <a:t>Bruce Henderson </a:t>
            </a:r>
            <a:r>
              <a:rPr lang="en-US" sz="1200" dirty="0"/>
              <a:t>(Source: </a:t>
            </a:r>
            <a:r>
              <a:rPr lang="en-US" sz="1200" dirty="0">
                <a:hlinkClick r:id="rId3"/>
              </a:rPr>
              <a:t>https://www.bcg.com/about/our-history/default</a:t>
            </a:r>
            <a:r>
              <a:rPr lang="en-US" sz="1200" dirty="0"/>
              <a:t>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0316048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ED4F9-3605-4F21-B436-EFD24C2E7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BCG Growth Share Matrix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EA3CE-1D1A-403B-BBD2-EE2154F7B4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BCG Matrix plots market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against market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Products are classed as Star, Problem Child, Cash Cow or Dog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1C5AEF-CB7A-42D6-9D08-6EFE990988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43" t="13617" r="8564" b="11111"/>
          <a:stretch/>
        </p:blipFill>
        <p:spPr>
          <a:xfrm>
            <a:off x="3404609" y="2516038"/>
            <a:ext cx="5179581" cy="41457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7CA99B-76F5-4C54-96BA-545412C2E5DE}"/>
              </a:ext>
            </a:extLst>
          </p:cNvPr>
          <p:cNvSpPr txBox="1"/>
          <p:nvPr/>
        </p:nvSpPr>
        <p:spPr>
          <a:xfrm>
            <a:off x="9017846" y="5985301"/>
            <a:ext cx="31741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Source: </a:t>
            </a:r>
            <a:r>
              <a:rPr lang="en-US" sz="1200" dirty="0">
                <a:hlinkClick r:id="rId3"/>
              </a:rPr>
              <a:t>https://www.professionalacademy.com/blogs-and-advice/marketing-theories---boston-consulting-group-matrix</a:t>
            </a:r>
            <a:r>
              <a:rPr lang="en-US" sz="1200" dirty="0"/>
              <a:t>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600254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ED4F9-3605-4F21-B436-EFD24C2E7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BCG Growth Share Matrix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EA3CE-1D1A-403B-BBD2-EE2154F7B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799" y="1676400"/>
            <a:ext cx="8383917" cy="4419600"/>
          </a:xfrm>
        </p:spPr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High Share/High growth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Generate high ROI (i.e. return more profit on investments)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Tend to require ongoing high investment to retain position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Need to judge when market share will grow/shrink (to guide investment)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7A9164-FA61-47A1-B1CF-40A2B95407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57" t="24790" r="48019" b="44668"/>
          <a:stretch/>
        </p:blipFill>
        <p:spPr>
          <a:xfrm>
            <a:off x="9196718" y="2113471"/>
            <a:ext cx="2182483" cy="1682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4255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2"/>
            <a:ext cx="10363200" cy="2840966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 products (name specific products) might represent a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star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(high share/high growth) for: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4988" marR="0" lvl="2" indent="-342900" defTabSz="914400" eaLnBrk="0" fontAlgn="base" latinLnBrk="0" hangingPunct="0">
              <a:spcBef>
                <a:spcPct val="0"/>
              </a:spcBef>
              <a:buClr>
                <a:schemeClr val="tx1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A motor manufacturer </a:t>
            </a:r>
          </a:p>
          <a:p>
            <a:pPr marL="534988" marR="0" lvl="2" indent="-342900" defTabSz="914400" eaLnBrk="0" fontAlgn="base" latinLnBrk="0" hangingPunct="0">
              <a:spcBef>
                <a:spcPct val="0"/>
              </a:spcBef>
              <a:buClr>
                <a:schemeClr val="tx1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A fast food company</a:t>
            </a:r>
          </a:p>
          <a:p>
            <a:pPr marL="534988" marR="0" lvl="2" indent="-342900" defTabSz="914400" eaLnBrk="0" fontAlgn="base" latinLnBrk="0" hangingPunct="0">
              <a:spcBef>
                <a:spcPct val="0"/>
              </a:spcBef>
              <a:buClr>
                <a:schemeClr val="tx1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A games console manufacturer</a:t>
            </a:r>
            <a:endParaRPr lang="en-GB" altLang="en-US" sz="21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ヒラギノ角ゴ Pro W3" charset="-128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4677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ED4F9-3605-4F21-B436-EFD24C2E7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BCG Growth Share Matrix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EA3CE-1D1A-403B-BBD2-EE2154F7B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799" y="1676400"/>
            <a:ext cx="8383917" cy="4419600"/>
          </a:xfrm>
        </p:spPr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Cash Cow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High Share/Low growth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Usually need less support/investment than before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Usually less competition because low growth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Company usually dominant in market because of economy of scale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Profit can be used to fund “stars”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endParaRPr lang="en-GB" altLang="en-US" sz="21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52B524-14D5-4C95-8DE4-F693173265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72" t="56741" r="47735" b="12560"/>
          <a:stretch/>
        </p:blipFill>
        <p:spPr>
          <a:xfrm>
            <a:off x="9196716" y="2007078"/>
            <a:ext cx="2216989" cy="1690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943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2"/>
            <a:ext cx="10363200" cy="2840966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 products (name specific products) might represent a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cash cow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(high share/low growth) for: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4988" marR="0" lvl="2" indent="-342900" defTabSz="914400" eaLnBrk="0" fontAlgn="base" latinLnBrk="0" hangingPunct="0">
              <a:spcBef>
                <a:spcPct val="0"/>
              </a:spcBef>
              <a:buClr>
                <a:schemeClr val="tx1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A motor manufacturer </a:t>
            </a:r>
          </a:p>
          <a:p>
            <a:pPr marL="534988" marR="0" lvl="2" indent="-342900" defTabSz="914400" eaLnBrk="0" fontAlgn="base" latinLnBrk="0" hangingPunct="0">
              <a:spcBef>
                <a:spcPct val="0"/>
              </a:spcBef>
              <a:buClr>
                <a:schemeClr val="tx1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A fast food company</a:t>
            </a:r>
          </a:p>
          <a:p>
            <a:pPr marL="534988" marR="0" lvl="2" indent="-342900" defTabSz="914400" eaLnBrk="0" fontAlgn="base" latinLnBrk="0" hangingPunct="0">
              <a:spcBef>
                <a:spcPct val="0"/>
              </a:spcBef>
              <a:buClr>
                <a:schemeClr val="tx1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A games console manufacturer</a:t>
            </a:r>
            <a:endParaRPr lang="en-GB" altLang="en-US" sz="21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ヒラギノ角ゴ Pro W3" charset="-128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06003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ED4F9-3605-4F21-B436-EFD24C2E7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BCG Growth Share Matrix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EA3CE-1D1A-403B-BBD2-EE2154F7B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799" y="1676400"/>
            <a:ext cx="8383917" cy="4419600"/>
          </a:xfrm>
        </p:spPr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Low Share/Low growth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Product making low profit or even loss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Can be a large drain on company resources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Effort needed to maintain product often better redirected elsewhere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15179B-86F6-4173-9571-0B2159746B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260" t="56428" r="10431" b="12874"/>
          <a:stretch/>
        </p:blipFill>
        <p:spPr>
          <a:xfrm>
            <a:off x="8976264" y="1940944"/>
            <a:ext cx="2199736" cy="1690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3829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2"/>
            <a:ext cx="10363200" cy="1650521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Can you name any specific products that might be considered a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dog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(low share/low growth)?</a:t>
            </a: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2389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ED4F9-3605-4F21-B436-EFD24C2E7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BCG Growth Share Matrix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EA3CE-1D1A-403B-BBD2-EE2154F7B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799" y="1676400"/>
            <a:ext cx="8383917" cy="4419600"/>
          </a:xfrm>
        </p:spPr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Child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Low Share/High growth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Could be new to market but could also be some kind of problem limiting market share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Need to consider: what are we doing </a:t>
            </a:r>
            <a:r>
              <a:rPr lang="en-US" altLang="en-US" sz="21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wrong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OR what are competitors doing </a:t>
            </a:r>
            <a:r>
              <a:rPr lang="en-US" altLang="en-US" sz="21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right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Need to consider whether higher investment might convert product into “star”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endParaRPr lang="en-US" altLang="en-US" sz="21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1C1AF3-DCC2-481B-9EB2-9229953BF8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547" t="24790" r="10145" b="44668"/>
          <a:stretch/>
        </p:blipFill>
        <p:spPr>
          <a:xfrm>
            <a:off x="9074989" y="1992702"/>
            <a:ext cx="2199735" cy="1682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3943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2"/>
            <a:ext cx="10363200" cy="1650521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Can you name any specific products that might be considered a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problem child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(low share/high growth)?</a:t>
            </a: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131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CBB7A-2EFC-4E4B-AF2E-B5FB88AAF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GE-McKinsey Matrix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18DA0-BE98-4D2C-9881-31867F4877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BCG Matrix Vs GE-McKinsey Matrix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BCG Matrix tells you which are your least/most profitable products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b="1" dirty="0">
                <a:solidFill>
                  <a:srgbClr val="C00000"/>
                </a:solidFill>
              </a:rPr>
              <a:t>GE-McKinsey Matrix </a:t>
            </a: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tells you where to invest resources</a:t>
            </a:r>
          </a:p>
          <a:p>
            <a:pPr>
              <a:spcAft>
                <a:spcPts val="0"/>
              </a:spcAft>
            </a:pPr>
            <a:endParaRPr lang="en-US" sz="2000" dirty="0"/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GE-McKinsey Matrix compares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 attractiveness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vs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strength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i.e.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How </a:t>
            </a:r>
            <a:r>
              <a:rPr lang="en-US" alt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attractive</a:t>
            </a: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is the economic sector (market) where a product is located?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How </a:t>
            </a:r>
            <a:r>
              <a:rPr lang="en-US" alt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strong</a:t>
            </a: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is the company in that sector?</a:t>
            </a:r>
          </a:p>
          <a:p>
            <a:pPr>
              <a:spcAft>
                <a:spcPts val="0"/>
              </a:spcAft>
            </a:pPr>
            <a:endParaRPr lang="en-US" sz="2000" dirty="0"/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possible strategies that arise from the matrix: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Invest/Grow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Selective Investment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Harvest/Divest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0279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CBB7A-2EFC-4E4B-AF2E-B5FB88AAF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GE-McKinsey Matrix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18DA0-BE98-4D2C-9881-31867F4877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Assessing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attractiveness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might involve looking at: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Growth – is the sector growing higher/lower than rest of economy?.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Number of competitors – the more, the less attractive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Entry barriers – the higher the better (as long as you are behind the barriers)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Profitability - do any substitute products pose a risk?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Assessing 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might involve looking at: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Market share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Profitability versus market average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size of your </a:t>
            </a:r>
            <a:r>
              <a:rPr lang="en-US" alt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product mix </a:t>
            </a: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(total range of products)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Brand strength &amp; customer perception of brand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0689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F6D5D-920B-48FC-9F51-70FF01C01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GE-McKinsey Matrix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E0F55-324F-4A59-B2D5-953527805E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marR="0" lvl="1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buSzTx/>
              <a:buFont typeface="Arial" panose="020B0604020202020204" pitchFamily="34" charset="0"/>
              <a:buChar char="►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There are </a:t>
            </a: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three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 possible strategies that arise from the matrix:</a:t>
            </a:r>
          </a:p>
          <a:p>
            <a:pPr marL="534988" marR="0" lvl="2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alt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Invest/Grow</a:t>
            </a:r>
          </a:p>
          <a:p>
            <a:pPr marL="534988" marR="0" lvl="2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alt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Selective Investment</a:t>
            </a:r>
          </a:p>
          <a:p>
            <a:pPr marL="534988" marR="0" lvl="2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alt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Harvest/Divest</a:t>
            </a:r>
          </a:p>
          <a:p>
            <a:endParaRPr lang="en-GB" dirty="0"/>
          </a:p>
        </p:txBody>
      </p:sp>
      <p:pic>
        <p:nvPicPr>
          <p:cNvPr id="2050" name="Picture 2" descr="GE McKinsey Matrix">
            <a:extLst>
              <a:ext uri="{FF2B5EF4-FFF2-40B4-BE49-F238E27FC236}">
                <a16:creationId xmlns:a16="http://schemas.microsoft.com/office/drawing/2014/main" id="{508BEC4E-608A-422E-ADCD-A96A5BE9A7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0851" y="2341850"/>
            <a:ext cx="4010298" cy="405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3B9C60-75F3-4CF9-9BDD-F620F1994A3D}"/>
              </a:ext>
            </a:extLst>
          </p:cNvPr>
          <p:cNvSpPr txBox="1"/>
          <p:nvPr/>
        </p:nvSpPr>
        <p:spPr>
          <a:xfrm>
            <a:off x="424142" y="6488668"/>
            <a:ext cx="74345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https://online.visual-paradigm.com/diagrams/templates/ge-mckinsey-matrix/ge-mckinsey-matrix/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5389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2"/>
            <a:ext cx="10363200" cy="3203276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Imagine that </a:t>
            </a: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has acquired a company with expertise and a reasonable share in the UK renewable energy market. Use the </a:t>
            </a:r>
            <a:r>
              <a:rPr lang="en-US" sz="20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GE-McKinsey Matrix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recommend what they should do…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Imagine that </a:t>
            </a: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ASDA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has acquired a large stake in </a:t>
            </a:r>
            <a:r>
              <a:rPr lang="en-US" sz="20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Quorn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(producer of meat substitute products), Use the </a:t>
            </a:r>
            <a:r>
              <a:rPr lang="en-US" sz="20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GE-McKinsey Matrix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recommend what they should do…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20492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8D75-F0FC-4A5D-9484-DA1C0C5F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D567-1A03-4275-8276-8C5BD8591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Introduced by Michael Porter in the 1980s, so associated with competitive advantage, etc.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Explains how an industry changes over time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Different models include or </a:t>
            </a:r>
            <a:r>
              <a:rPr lang="en-US" alt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emphasise</a:t>
            </a: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different stages (e.g. 4 or 5 stages)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Applies mainly to manufacturing industries but can also apply to services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also that the model argues that industries: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Move through the lifecycle at different speeds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May move through stages in different order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May sometimes miss out stages</a:t>
            </a:r>
          </a:p>
          <a:p>
            <a:pPr>
              <a:spcAft>
                <a:spcPts val="0"/>
              </a:spcAft>
            </a:pPr>
            <a:endParaRPr lang="en-US" sz="2000" dirty="0"/>
          </a:p>
          <a:p>
            <a:pPr>
              <a:spcAft>
                <a:spcPts val="0"/>
              </a:spcAft>
            </a:pPr>
            <a:endParaRPr lang="en-US" sz="2000" dirty="0"/>
          </a:p>
          <a:p>
            <a:pPr>
              <a:spcAft>
                <a:spcPts val="0"/>
              </a:spcAft>
            </a:pPr>
            <a:endParaRPr lang="en-US" sz="2000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061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8D75-F0FC-4A5D-9484-DA1C0C5F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D567-1A03-4275-8276-8C5BD8591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1143A48-93D9-497D-8595-884662B505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526" y="1561517"/>
            <a:ext cx="8335391" cy="4827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FC8942-EB33-4D46-82AD-675D3824CEF9}"/>
              </a:ext>
            </a:extLst>
          </p:cNvPr>
          <p:cNvSpPr txBox="1"/>
          <p:nvPr/>
        </p:nvSpPr>
        <p:spPr>
          <a:xfrm>
            <a:off x="428017" y="6575898"/>
            <a:ext cx="42049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https://johnsohn.dk/2019/08/02/lifecycle-industry/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51862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E60E0-DD83-4AF1-A499-D70B3294E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C7CCE-F56F-497C-BADD-B1B14B79D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The movement of the investment migration industry along the lifecycle curve  - CBI - Citizenship by Investment">
            <a:extLst>
              <a:ext uri="{FF2B5EF4-FFF2-40B4-BE49-F238E27FC236}">
                <a16:creationId xmlns:a16="http://schemas.microsoft.com/office/drawing/2014/main" id="{7C6AAFF8-27BF-410C-AE8F-3E68F44BD2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90" b="1546"/>
          <a:stretch/>
        </p:blipFill>
        <p:spPr bwMode="auto">
          <a:xfrm>
            <a:off x="1423223" y="1602250"/>
            <a:ext cx="8737143" cy="4905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E1346A2-241E-454F-B25F-7AE76F3DEE00}"/>
              </a:ext>
            </a:extLst>
          </p:cNvPr>
          <p:cNvSpPr txBox="1"/>
          <p:nvPr/>
        </p:nvSpPr>
        <p:spPr>
          <a:xfrm>
            <a:off x="1634247" y="6507804"/>
            <a:ext cx="83150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https://citizenshipinvestment.org/the-movement-of-the-investment-migration-industry-along-the-lifecycle-curve/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58827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8D75-F0FC-4A5D-9484-DA1C0C5F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D567-1A03-4275-8276-8C5BD8591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four basic stages (Introduction, Growth, Maturity, Decline)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Introduction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New product appears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Limited information on product is available so demand is unclear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Customers often described as </a:t>
            </a:r>
            <a:r>
              <a:rPr lang="en-US" altLang="en-US" sz="2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innovators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or </a:t>
            </a:r>
            <a:r>
              <a:rPr lang="en-US" altLang="en-US" sz="2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early adopters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Consumers need to be educated about product (emphasis on marketing)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Product may still be being refined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Profitability may be low because expenses to develop product and market it are high but revenues may be low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Industry is </a:t>
            </a:r>
            <a:r>
              <a:rPr lang="en-US" altLang="en-US" sz="2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fragmented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because lots of companies providing components, accessories, etc. rather than finished product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120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2"/>
            <a:ext cx="10363200" cy="1650521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you name any specific products that are in 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Introduction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stage of the industry lifecycle?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48969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8D75-F0FC-4A5D-9484-DA1C0C5F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D567-1A03-4275-8276-8C5BD8591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Growth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Demand grows rapidly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Small number of companies become important in market &amp; competition starts to grow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Focus tends to be on R&amp;D and developing market, rather than making profits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Business processes become more refined/efficient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Geographical expansion of market takes place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Larger companies begin to enter market directly or through acquisitions 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endParaRPr lang="en-US" altLang="en-US" sz="21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887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8D75-F0FC-4A5D-9484-DA1C0C5F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D567-1A03-4275-8276-8C5BD8591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Maturity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Shakeout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takes place (weaker companies forced out)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Market </a:t>
            </a:r>
            <a:r>
              <a:rPr lang="en-US" altLang="en-US" sz="2100">
                <a:solidFill>
                  <a:schemeClr val="tx1">
                    <a:lumMod val="95000"/>
                    <a:lumOff val="5000"/>
                  </a:schemeClr>
                </a:solidFill>
              </a:rPr>
              <a:t>growth slows 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as companies focus on reducing costs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Some companies achieve </a:t>
            </a:r>
            <a:r>
              <a:rPr lang="en-US" altLang="en-US" sz="2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economy of scale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threatening smaller companies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Entry barriers 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are increased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Companies tend to focus on market share, cash flow, and profitability instead of growth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Competition tends of focus on price instead of differentiation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5063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8D75-F0FC-4A5D-9484-DA1C0C5F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D567-1A03-4275-8276-8C5BD8591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Decline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Growth of market slows down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Demand and revenues decline as products may become obsolete or customer needs change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Focus on profit margins forces smaller/weaker companies out of market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Business model may no longer be viable, forcing companies into related markets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Improving the product or changing its purpose/use may slow decline temporarily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74667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2"/>
            <a:ext cx="10363200" cy="1650521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you name any specific products that are in 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Decline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stage of the industry lifecycle?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0759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043449" y="247508"/>
            <a:ext cx="6660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BOWMAN STRATEGY CLOCK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46411" y="2318414"/>
            <a:ext cx="10454185" cy="310854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Developed by Economists  Cliff Bowman and David Faulkner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It is a Strategy positioning tool used to gather information on a company’s market position relative to the competition.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Strategy Clock shows how product positioning is based on two dimensions: </a:t>
            </a:r>
            <a:r>
              <a:rPr lang="en-GB" sz="2800" u="sng" dirty="0"/>
              <a:t>price and perceived value</a:t>
            </a:r>
            <a:r>
              <a:rPr lang="en-GB" sz="2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4987543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37063" y="1458919"/>
            <a:ext cx="10381397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Open Sans"/>
              </a:rPr>
              <a:t>The </a:t>
            </a:r>
            <a:r>
              <a:rPr lang="en-GB" sz="2400" b="1" dirty="0">
                <a:latin typeface="Open Sans"/>
              </a:rPr>
              <a:t>Competitive Strategy positions </a:t>
            </a:r>
            <a:r>
              <a:rPr lang="en-GB" sz="2400" dirty="0">
                <a:latin typeface="Open Sans"/>
              </a:rPr>
              <a:t>described by Bowman are:</a:t>
            </a:r>
          </a:p>
          <a:p>
            <a:endParaRPr lang="en-GB" sz="2400" dirty="0">
              <a:latin typeface="Open Sans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Open Sans"/>
              </a:rPr>
              <a:t>Differentiation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Open Sans"/>
              </a:rPr>
              <a:t>Focused Differentiation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Open Sans"/>
              </a:rPr>
              <a:t>Risky, High Margins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Open Sans"/>
              </a:rPr>
              <a:t>Monopoly Pricing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Open Sans"/>
              </a:rPr>
              <a:t>Loss of Market Share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Open Sans"/>
              </a:rPr>
              <a:t>Low Priced / Low Added Value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Open Sans"/>
              </a:rPr>
              <a:t>Low Price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Open Sans"/>
              </a:rPr>
              <a:t>Hybrid</a:t>
            </a:r>
          </a:p>
          <a:p>
            <a:pPr marL="457200" indent="-457200">
              <a:buFont typeface="+mj-lt"/>
              <a:buAutoNum type="arabicPeriod"/>
            </a:pPr>
            <a:endParaRPr lang="en-GB" sz="2400" b="0" i="0" dirty="0">
              <a:effectLst/>
              <a:latin typeface="Open Sans"/>
            </a:endParaRPr>
          </a:p>
          <a:p>
            <a:endParaRPr lang="en-GB" sz="2400" b="0" i="0" dirty="0">
              <a:effectLst/>
              <a:latin typeface="Open San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81619" y="2155209"/>
            <a:ext cx="4803516" cy="3912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91870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2867" y="1514452"/>
            <a:ext cx="4778208" cy="443102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720165" y="921046"/>
            <a:ext cx="76233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STRATEGY CLOCK: COMPETITIVE STRATEGY OPTIONS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H="1" flipV="1">
            <a:off x="1900051" y="1468115"/>
            <a:ext cx="2" cy="445717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flipV="1">
            <a:off x="2052453" y="6067796"/>
            <a:ext cx="4953988" cy="989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427511" y="3224698"/>
            <a:ext cx="13597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Perceived product/service benefits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3849584" y="6077693"/>
            <a:ext cx="1359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Price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783770" y="1494270"/>
            <a:ext cx="1359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1107374" y="6117987"/>
            <a:ext cx="1359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732313" y="5754526"/>
            <a:ext cx="1359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5995061" y="6145501"/>
            <a:ext cx="1359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08692" y="1494270"/>
            <a:ext cx="4983308" cy="4775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8118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</a:t>
            </a:r>
            <a:r>
              <a:rPr lang="en-GB" altLang="en-US" b="1" dirty="0">
                <a:solidFill>
                  <a:srgbClr val="C00000"/>
                </a:solidFill>
              </a:rPr>
              <a:t>Ansoff Matrix </a:t>
            </a: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helps to choose from four market development strategies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GB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</a:t>
            </a:r>
            <a:r>
              <a:rPr lang="en-US" altLang="en-US" b="1" dirty="0">
                <a:solidFill>
                  <a:srgbClr val="C00000"/>
                </a:solidFill>
              </a:rPr>
              <a:t>BCG Growth Share Matrix </a:t>
            </a: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helps to decide on which products to focus. The </a:t>
            </a:r>
            <a:r>
              <a:rPr lang="en-GB" altLang="en-US" b="1" dirty="0">
                <a:solidFill>
                  <a:srgbClr val="C00000"/>
                </a:solidFill>
              </a:rPr>
              <a:t>GE-McKinsey Matrix </a:t>
            </a: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helps to decide if we should invest or withdraw from markets.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GB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Knowing our position in the </a:t>
            </a:r>
            <a:r>
              <a:rPr lang="en-US" altLang="en-US" b="1" dirty="0">
                <a:solidFill>
                  <a:srgbClr val="C00000"/>
                </a:solidFill>
              </a:rPr>
              <a:t>Industry Lifecycle</a:t>
            </a:r>
            <a:r>
              <a:rPr lang="en-GB" altLang="en-US" b="1" dirty="0">
                <a:solidFill>
                  <a:srgbClr val="C00000"/>
                </a:solidFill>
              </a:rPr>
              <a:t> </a:t>
            </a: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can be used to help deal with competitors/customers and decide whether to stay/leave a given market.</a:t>
            </a:r>
          </a:p>
          <a:p>
            <a:pPr marL="442913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  <a:defRPr/>
            </a:pPr>
            <a:endParaRPr lang="en-GB" altLang="en-US">
              <a:latin typeface="Arial" panose="020B0604020202020204" pitchFamily="34" charset="0"/>
            </a:endParaRPr>
          </a:p>
          <a:p>
            <a:pPr marL="442913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  <a:defRPr/>
            </a:pPr>
            <a:endParaRPr lang="en-GB" altLang="en-US" sz="1800" dirty="0">
              <a:latin typeface="Arial" panose="020B0604020202020204" pitchFamily="34" charset="0"/>
            </a:endParaRP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932325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Next Time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Strategy selection and implementation.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56924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-1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ヒラギノ角ゴ Pro W3"/>
              </a:rPr>
              <a:t>Reading</a:t>
            </a:r>
            <a:endParaRPr kumimoji="0" lang="en-US" sz="20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93" name="CustomShape 2"/>
          <p:cNvSpPr/>
          <p:nvPr/>
        </p:nvSpPr>
        <p:spPr>
          <a:xfrm>
            <a:off x="812880" y="16009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432000" marR="0" lvl="0" indent="-3236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 typeface="Arial"/>
              <a:buChar char="►"/>
              <a:tabLst/>
              <a:defRPr/>
            </a:pP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Lynch (</a:t>
            </a:r>
            <a:r>
              <a:rPr kumimoji="0" lang="en-US" sz="2000" b="0" i="1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Strategic Management</a:t>
            </a: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)</a:t>
            </a:r>
          </a:p>
          <a:p>
            <a:pPr marL="56556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BCG – Section 9.4.1</a:t>
            </a:r>
          </a:p>
          <a:p>
            <a:pPr marL="56556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Ansoff – Section 8.3</a:t>
            </a:r>
          </a:p>
          <a:p>
            <a:pPr marL="56556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Tx/>
              <a:buNone/>
              <a:tabLst/>
              <a:defRPr/>
            </a:pPr>
            <a:r>
              <a:rPr lang="en-US" sz="2000" spc="-1" dirty="0">
                <a:solidFill>
                  <a:srgbClr val="0D0D0D"/>
                </a:solidFill>
                <a:latin typeface="Arial"/>
                <a:ea typeface="ヒラギノ角ゴ Pro W3"/>
              </a:rPr>
              <a:t>McKinsey – 9.4.3</a:t>
            </a:r>
            <a:endParaRPr kumimoji="0" lang="en-US" sz="2000" b="0" i="0" u="none" strike="noStrike" kern="1200" cap="none" spc="-1" normalizeH="0" baseline="0" noProof="0" dirty="0">
              <a:ln>
                <a:noFill/>
              </a:ln>
              <a:solidFill>
                <a:srgbClr val="0D0D0D"/>
              </a:solidFill>
              <a:effectLst/>
              <a:uLnTx/>
              <a:uFillTx/>
              <a:latin typeface="Arial"/>
              <a:ea typeface="ヒラギノ角ゴ Pro W3"/>
            </a:endParaRPr>
          </a:p>
          <a:p>
            <a:pPr marL="432000" marR="0" lvl="0" indent="-3236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 typeface="Arial"/>
              <a:buChar char="►"/>
              <a:tabLst/>
              <a:defRPr/>
            </a:pPr>
            <a:endParaRPr kumimoji="0" lang="en-US" sz="2000" b="0" i="0" u="none" strike="noStrike" kern="1200" cap="none" spc="-1" normalizeH="0" baseline="0" noProof="0" dirty="0">
              <a:ln>
                <a:noFill/>
              </a:ln>
              <a:solidFill>
                <a:srgbClr val="0D0D0D"/>
              </a:solidFill>
              <a:effectLst/>
              <a:uLnTx/>
              <a:uFillTx/>
              <a:latin typeface="Arial"/>
              <a:ea typeface="ヒラギノ角ゴ Pro W3"/>
            </a:endParaRPr>
          </a:p>
          <a:p>
            <a:pPr marL="432000" marR="0" lvl="0" indent="-3236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 typeface="Arial"/>
              <a:buChar char="►"/>
              <a:tabLst/>
              <a:defRPr/>
            </a:pP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Barney &amp; </a:t>
            </a:r>
            <a:r>
              <a:rPr kumimoji="0" lang="en-US" sz="2000" b="0" i="0" u="none" strike="noStrike" kern="1200" cap="none" spc="-1" normalizeH="0" baseline="0" noProof="0" dirty="0" err="1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Hesterly</a:t>
            </a: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 (</a:t>
            </a:r>
            <a:r>
              <a:rPr kumimoji="0" lang="en-US" sz="2000" b="0" i="1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Strategic Management &amp; Competitive Advantage</a:t>
            </a: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)</a:t>
            </a:r>
          </a:p>
          <a:p>
            <a:pPr marL="432000" marR="0" lvl="0" indent="-3236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 typeface="Arial"/>
              <a:buChar char="►"/>
              <a:tabLst/>
              <a:defRPr/>
            </a:pPr>
            <a:endParaRPr kumimoji="0" lang="en-US" sz="2000" b="0" i="0" u="none" strike="noStrike" kern="1200" cap="none" spc="-1" normalizeH="0" baseline="0" noProof="0" dirty="0">
              <a:ln>
                <a:noFill/>
              </a:ln>
              <a:solidFill>
                <a:srgbClr val="0D0D0D"/>
              </a:solidFill>
              <a:effectLst/>
              <a:uLnTx/>
              <a:uFillTx/>
              <a:latin typeface="Arial"/>
              <a:ea typeface="ヒラギノ角ゴ Pro W3"/>
            </a:endParaRPr>
          </a:p>
          <a:p>
            <a:pPr marL="432000" marR="0" lvl="0" indent="-3236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 typeface="Arial"/>
              <a:buChar char="►"/>
              <a:tabLst/>
              <a:defRPr/>
            </a:pP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Johnson, et al (</a:t>
            </a:r>
            <a:r>
              <a:rPr kumimoji="0" lang="en-US" sz="2000" b="0" i="1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Exploring Strategy: Text and Cases</a:t>
            </a: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)</a:t>
            </a:r>
          </a:p>
          <a:p>
            <a:pPr marL="56556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  <a:ea typeface="ヒラギノ角ゴ Pro W3"/>
              </a:rPr>
              <a:t>Ansoff – p. 244</a:t>
            </a:r>
          </a:p>
          <a:p>
            <a:pPr marL="56556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-1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/>
              </a:rPr>
              <a:t>BCG – p. 262</a:t>
            </a:r>
          </a:p>
          <a:p>
            <a:pPr marL="56556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D0D0D"/>
              </a:buClr>
              <a:buSzTx/>
              <a:buFontTx/>
              <a:buNone/>
              <a:tabLst/>
              <a:defRPr/>
            </a:pPr>
            <a:r>
              <a:rPr lang="en-US" sz="2000" spc="-1" dirty="0">
                <a:solidFill>
                  <a:srgbClr val="0D0D0D"/>
                </a:solidFill>
                <a:latin typeface="Arial"/>
              </a:rPr>
              <a:t>McKinsey – p. 264</a:t>
            </a:r>
            <a:endParaRPr kumimoji="0" lang="en-US" sz="2000" b="0" i="0" u="none" strike="noStrike" kern="1200" cap="none" spc="-1" normalizeH="0" baseline="0" noProof="0" dirty="0">
              <a:ln>
                <a:noFill/>
              </a:ln>
              <a:solidFill>
                <a:srgbClr val="0D0D0D"/>
              </a:solidFill>
              <a:effectLst/>
              <a:uLnTx/>
              <a:uFillTx/>
              <a:latin typeface="Arial"/>
            </a:endParaRPr>
          </a:p>
          <a:p>
            <a:pPr marL="565560" lvl="1">
              <a:buClr>
                <a:srgbClr val="0D0D0D"/>
              </a:buClr>
              <a:defRPr/>
            </a:pPr>
            <a:r>
              <a:rPr lang="en-US" sz="2000" spc="-1" dirty="0">
                <a:solidFill>
                  <a:srgbClr val="0D0D0D"/>
                </a:solidFill>
                <a:latin typeface="Arial"/>
              </a:rPr>
              <a:t>Industry </a:t>
            </a:r>
            <a:r>
              <a:rPr lang="en-US" sz="2000" spc="-1" dirty="0" err="1">
                <a:solidFill>
                  <a:srgbClr val="0D0D0D"/>
                </a:solidFill>
                <a:latin typeface="Arial"/>
              </a:rPr>
              <a:t>Lifeycle</a:t>
            </a:r>
            <a:r>
              <a:rPr lang="en-US" sz="2000" spc="-1" dirty="0">
                <a:solidFill>
                  <a:srgbClr val="0D0D0D"/>
                </a:solidFill>
                <a:latin typeface="Arial"/>
              </a:rPr>
              <a:t> – p. 399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Ansoff Matrix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Brief article on Ansoff Matrix with examples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https://www.business-to-you.com/ansoff-matrix-grow-business/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Detailed Open Access paper covering Ansoff Matrix with examples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http://www.utgjiu.ro/revista/ec/pdf/2017-02.Volumul_2_Special/21_EcobiciL.pdf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2000" dirty="0"/>
              <a:t>Time–based competition</a:t>
            </a:r>
          </a:p>
          <a:p>
            <a:pPr marL="527050" lvl="3" indent="0">
              <a:spcBef>
                <a:spcPct val="0"/>
              </a:spcBef>
              <a:spcAft>
                <a:spcPts val="0"/>
              </a:spcAft>
              <a:buNone/>
            </a:pPr>
            <a:r>
              <a:rPr lang="en-US" altLang="en-US" dirty="0">
                <a:solidFill>
                  <a:schemeClr val="tx1"/>
                </a:solidFill>
                <a:hlinkClick r:id="rId4"/>
              </a:rPr>
              <a:t>https://www.bcg.com/en-gb/publications/2013/technology-digital-finance-fucntion-excellence-time-based-competition-fast-data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</a:p>
          <a:p>
            <a:pPr marL="527050" lvl="3" indent="0">
              <a:spcBef>
                <a:spcPct val="0"/>
              </a:spcBef>
              <a:spcAft>
                <a:spcPts val="0"/>
              </a:spcAft>
              <a:buNone/>
            </a:pPr>
            <a:endParaRPr lang="en-US" altLang="en-US" dirty="0">
              <a:solidFill>
                <a:schemeClr val="tx1"/>
              </a:solidFill>
              <a:hlinkClick r:id="rId4"/>
            </a:endParaRPr>
          </a:p>
          <a:p>
            <a:pPr marL="527050" lvl="3" indent="0">
              <a:spcBef>
                <a:spcPct val="0"/>
              </a:spcBef>
              <a:spcAft>
                <a:spcPts val="0"/>
              </a:spcAft>
              <a:buNone/>
            </a:pPr>
            <a:r>
              <a:rPr lang="en-US" altLang="en-US" dirty="0">
                <a:solidFill>
                  <a:schemeClr val="tx1"/>
                </a:solidFill>
                <a:hlinkClick r:id="rId4"/>
              </a:rPr>
              <a:t>https://www.bcg.com/en-gb/publications/2013/technology-digital-finance-fucntion-excellence-time-based-competition-fast-data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88366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741D7-A221-47E7-BEDA-B336DF4AB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BCG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4496A-A886-4009-8ADA-CDF1866C3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Explanation of BCG from financial perspective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https://strategicmanagementinsight.com/tools/bcg-matrix-growth-share.html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Explanation of BCG with link to video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https://www.calltheone.com/en/consultants/bcg-matrix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Another explanation with link to video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https://www.business-to-you.com/bcg-matrix/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Detailed PDF that provides easy-to-follow description of BCG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https://www.managementcentre.co.uk/downloads/TheBostonMatrix.pdf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508410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A4BF4-3204-48D2-83E7-9EDDBC5C9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EE8E8-5B1A-4763-B33B-414AD55293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92405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None/>
            </a:pPr>
            <a:r>
              <a:rPr lang="en-US" altLang="en-US" i="1" dirty="0">
                <a:solidFill>
                  <a:schemeClr val="tx1"/>
                </a:solidFill>
              </a:rPr>
              <a:t>Inc</a:t>
            </a:r>
            <a:r>
              <a:rPr lang="en-US" altLang="en-US" dirty="0">
                <a:solidFill>
                  <a:schemeClr val="tx1"/>
                </a:solidFill>
              </a:rPr>
              <a:t> article on industry lifecycle</a:t>
            </a:r>
          </a:p>
          <a:p>
            <a:pPr marL="527050" lvl="3" indent="0">
              <a:spcBef>
                <a:spcPct val="0"/>
              </a:spcBef>
              <a:spcAft>
                <a:spcPts val="0"/>
              </a:spcAft>
              <a:buNone/>
            </a:pPr>
            <a:r>
              <a:rPr lang="en-GB" altLang="en-US" dirty="0">
                <a:solidFill>
                  <a:schemeClr val="tx1"/>
                </a:solidFill>
                <a:hlinkClick r:id="rId2"/>
              </a:rPr>
              <a:t>https://www.inc.com/encyclopedia/industry-life-cycle.html</a:t>
            </a: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  <a:p>
            <a:pPr>
              <a:spcAft>
                <a:spcPts val="0"/>
              </a:spcAft>
            </a:pPr>
            <a:endParaRPr lang="en-GB" dirty="0"/>
          </a:p>
          <a:p>
            <a:pPr marL="192405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None/>
            </a:pPr>
            <a:r>
              <a:rPr lang="en-US" altLang="en-US" dirty="0">
                <a:solidFill>
                  <a:schemeClr val="tx1"/>
                </a:solidFill>
              </a:rPr>
              <a:t>Levitt, T., 1965. Exploit the product life cycle (Vol. 43). Graduate School of Business Administration, Harvard University</a:t>
            </a:r>
          </a:p>
          <a:p>
            <a:pPr marL="527050" lvl="3" indent="0">
              <a:spcBef>
                <a:spcPct val="0"/>
              </a:spcBef>
              <a:spcAft>
                <a:spcPts val="0"/>
              </a:spcAft>
              <a:buNone/>
            </a:pPr>
            <a:r>
              <a:rPr lang="en-US" altLang="en-US" dirty="0">
                <a:solidFill>
                  <a:schemeClr val="tx1"/>
                </a:solidFill>
                <a:hlinkClick r:id="rId3"/>
              </a:rPr>
              <a:t>https://hbr.org/1965/11/exploit-the-product-life-cycle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GB" dirty="0"/>
          </a:p>
          <a:p>
            <a:pPr>
              <a:spcAft>
                <a:spcPts val="0"/>
              </a:spcAft>
            </a:pPr>
            <a:endParaRPr lang="en-GB" dirty="0"/>
          </a:p>
          <a:p>
            <a:pPr>
              <a:spcAft>
                <a:spcPts val="0"/>
              </a:spcAft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12982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Open Educational Resources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000" dirty="0"/>
              <a:t>Some of the materials used in this module are OER, made freely available under a Creative Commons or similar </a:t>
            </a:r>
            <a:r>
              <a:rPr lang="en-US" sz="2000" dirty="0" err="1"/>
              <a:t>licence</a:t>
            </a:r>
            <a:r>
              <a:rPr lang="en-US" sz="2000" dirty="0"/>
              <a:t>.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pPr marL="0" indent="0">
              <a:buNone/>
            </a:pPr>
            <a:r>
              <a:rPr lang="en-US" sz="2000" i="1" dirty="0"/>
              <a:t>Strategic Management Evaluation and Execution </a:t>
            </a:r>
            <a:r>
              <a:rPr lang="en-US" sz="2000" dirty="0"/>
              <a:t>v. 1.0</a:t>
            </a:r>
            <a:endParaRPr lang="en-GB" sz="2000" dirty="0"/>
          </a:p>
          <a:p>
            <a:pPr marL="0" indent="0">
              <a:buNone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Genesis </a:t>
            </a:r>
            <a:r>
              <a:rPr lang="en-US" sz="2000" i="1" dirty="0"/>
              <a:t>Of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Elitsa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Petrova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(Bookboon)</a:t>
            </a:r>
          </a:p>
          <a:p>
            <a:pPr marL="0" indent="0">
              <a:buNone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Mastering Strategic Management</a:t>
            </a:r>
            <a:r>
              <a:rPr lang="en-US" sz="2000" i="1" dirty="0"/>
              <a:t> </a:t>
            </a:r>
            <a:r>
              <a:rPr lang="en-US" sz="2000" dirty="0"/>
              <a:t>by J. Edwards, et al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Management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via OpenStax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2D5F7-A484-4E83-B430-436D67B56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4377" y="3062443"/>
            <a:ext cx="2915548" cy="124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97059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297501"/>
            <a:ext cx="10363200" cy="4419600"/>
          </a:xfrm>
        </p:spPr>
        <p:txBody>
          <a:bodyPr/>
          <a:lstStyle/>
          <a:p>
            <a:pPr marL="0" indent="0" algn="ctr">
              <a:buNone/>
            </a:pPr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  <a:p>
            <a:pPr marL="0" indent="0" algn="ctr"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A44038B-5474-4BEB-B1B8-37BEEA1EA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174" y="3332156"/>
            <a:ext cx="3219651" cy="321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882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 MT Bd"/>
        <a:ea typeface=""/>
        <a:cs typeface=""/>
      </a:majorFont>
      <a:minorFont>
        <a:latin typeface="Arial MT B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2097</Words>
  <Application>Microsoft Office PowerPoint</Application>
  <PresentationFormat>Widescreen</PresentationFormat>
  <Paragraphs>345</Paragraphs>
  <Slides>44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44</vt:i4>
      </vt:variant>
    </vt:vector>
  </HeadingPairs>
  <TitlesOfParts>
    <vt:vector size="58" baseType="lpstr">
      <vt:lpstr>Arial</vt:lpstr>
      <vt:lpstr>Arial MT</vt:lpstr>
      <vt:lpstr>Arial MT Bd</vt:lpstr>
      <vt:lpstr>Calibri</vt:lpstr>
      <vt:lpstr>Calibri Light</vt:lpstr>
      <vt:lpstr>Courier New</vt:lpstr>
      <vt:lpstr>Lato</vt:lpstr>
      <vt:lpstr>Open Sans</vt:lpstr>
      <vt:lpstr>Symbol</vt:lpstr>
      <vt:lpstr>Times New Roman</vt:lpstr>
      <vt:lpstr>Wingdings</vt:lpstr>
      <vt:lpstr>Office Theme</vt:lpstr>
      <vt:lpstr>Blank Presentation</vt:lpstr>
      <vt:lpstr>1_Office Theme</vt:lpstr>
      <vt:lpstr>Strategic Management for SMEs BMSW6104</vt:lpstr>
      <vt:lpstr>Market / Portfolio Analysis</vt:lpstr>
      <vt:lpstr>Recap – Last Time</vt:lpstr>
      <vt:lpstr>Learning Objectives</vt:lpstr>
      <vt:lpstr>Ansoff Matrix</vt:lpstr>
      <vt:lpstr>Ansoff Matrix</vt:lpstr>
      <vt:lpstr>Ansoff Matrix</vt:lpstr>
      <vt:lpstr>Ansoff Matrix</vt:lpstr>
      <vt:lpstr>Extended Ansoff Matrix</vt:lpstr>
      <vt:lpstr>BCG Growth Share Matrix</vt:lpstr>
      <vt:lpstr>BCG Growth Share Matrix</vt:lpstr>
      <vt:lpstr>BCG Growth Share Matrix</vt:lpstr>
      <vt:lpstr>BCG Growth Share Matrix</vt:lpstr>
      <vt:lpstr>Activity</vt:lpstr>
      <vt:lpstr>BCG Growth Share Matrix</vt:lpstr>
      <vt:lpstr>Activity</vt:lpstr>
      <vt:lpstr>BCG Growth Share Matrix</vt:lpstr>
      <vt:lpstr>Activity</vt:lpstr>
      <vt:lpstr>BCG Growth Share Matrix</vt:lpstr>
      <vt:lpstr>Activity</vt:lpstr>
      <vt:lpstr>GE-McKinsey Matrix</vt:lpstr>
      <vt:lpstr>GE-McKinsey Matrix</vt:lpstr>
      <vt:lpstr>GE-McKinsey Matrix</vt:lpstr>
      <vt:lpstr>Activity</vt:lpstr>
      <vt:lpstr>Industry Lifecycle</vt:lpstr>
      <vt:lpstr>Industry Lifecycle</vt:lpstr>
      <vt:lpstr>Industry Lifecycle</vt:lpstr>
      <vt:lpstr>Industry Lifecycle</vt:lpstr>
      <vt:lpstr>Activity</vt:lpstr>
      <vt:lpstr>Industry Lifecycle</vt:lpstr>
      <vt:lpstr>Industry Lifecycle</vt:lpstr>
      <vt:lpstr>Industry Lifecycle</vt:lpstr>
      <vt:lpstr>Activity</vt:lpstr>
      <vt:lpstr>PowerPoint Presentation</vt:lpstr>
      <vt:lpstr>PowerPoint Presentation</vt:lpstr>
      <vt:lpstr>PowerPoint Presentation</vt:lpstr>
      <vt:lpstr>Summary</vt:lpstr>
      <vt:lpstr>Next Time</vt:lpstr>
      <vt:lpstr>PowerPoint Presentation</vt:lpstr>
      <vt:lpstr>Ansoff Matrix</vt:lpstr>
      <vt:lpstr>BCG</vt:lpstr>
      <vt:lpstr>Industry Lifecycle</vt:lpstr>
      <vt:lpstr>Open Educational Resources</vt:lpstr>
      <vt:lpstr>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 for SMEs BMSW6104</dc:title>
  <dc:creator>Bocij, Paul</dc:creator>
  <cp:lastModifiedBy>Rodrigo, Liyanage</cp:lastModifiedBy>
  <cp:revision>168</cp:revision>
  <dcterms:created xsi:type="dcterms:W3CDTF">2020-08-14T09:54:27Z</dcterms:created>
  <dcterms:modified xsi:type="dcterms:W3CDTF">2023-01-20T12:31:55Z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669880</vt:lpwstr>
  </property>
  <property fmtid="{D5CDD505-2E9C-101B-9397-08002B2CF9AE}" pid="3" name="NXPowerLiteSettings">
    <vt:lpwstr>C700052003A000</vt:lpwstr>
  </property>
  <property fmtid="{D5CDD505-2E9C-101B-9397-08002B2CF9AE}" pid="4" name="NXPowerLiteVersion">
    <vt:lpwstr>D8.0.11</vt:lpwstr>
  </property>
</Properties>
</file>