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257" r:id="rId5"/>
    <p:sldId id="260" r:id="rId6"/>
  </p:sldIdLst>
  <p:sldSz cx="10058400" cy="15544800"/>
  <p:notesSz cx="6858000" cy="9144000"/>
  <p:defaultTextStyle>
    <a:defPPr rtl="0">
      <a:defRPr lang="en-GB"/>
    </a:defPPr>
    <a:lvl1pPr marL="0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1pPr>
    <a:lvl2pPr marL="457089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2pPr>
    <a:lvl3pPr marL="914179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3pPr>
    <a:lvl4pPr marL="1371268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4pPr>
    <a:lvl5pPr marL="1828356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5pPr>
    <a:lvl6pPr marL="2285446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6pPr>
    <a:lvl7pPr marL="2742535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7pPr>
    <a:lvl8pPr marL="3199624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8pPr>
    <a:lvl9pPr marL="3656713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6072" userDrawn="1">
          <p15:clr>
            <a:srgbClr val="A4A3A4"/>
          </p15:clr>
        </p15:guide>
        <p15:guide id="2" orient="horz" pos="3960" userDrawn="1">
          <p15:clr>
            <a:srgbClr val="A4A3A4"/>
          </p15:clr>
        </p15:guide>
        <p15:guide id="3" pos="3168" userDrawn="1">
          <p15:clr>
            <a:srgbClr val="A4A3A4"/>
          </p15:clr>
        </p15:guide>
        <p15:guide id="4" pos="3268" userDrawn="1">
          <p15:clr>
            <a:srgbClr val="A4A3A4"/>
          </p15:clr>
        </p15:guide>
        <p15:guide id="5" orient="horz" pos="909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379"/>
    <a:srgbClr val="176691"/>
    <a:srgbClr val="2D8CB4"/>
    <a:srgbClr val="2834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22" autoAdjust="0"/>
  </p:normalViewPr>
  <p:slideViewPr>
    <p:cSldViewPr snapToGrid="0">
      <p:cViewPr varScale="1">
        <p:scale>
          <a:sx n="43" d="100"/>
          <a:sy n="43" d="100"/>
        </p:scale>
        <p:origin x="2462" y="53"/>
      </p:cViewPr>
      <p:guideLst>
        <p:guide pos="6072"/>
        <p:guide orient="horz" pos="3960"/>
        <p:guide pos="3168"/>
        <p:guide pos="3268"/>
        <p:guide orient="horz" pos="909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72" d="100"/>
          <a:sy n="72" d="100"/>
        </p:scale>
        <p:origin x="2772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6ABCD01-9039-470C-B7C8-6AF187CDEC7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3377AC-C6E5-4F04-8AE1-B7AE88A0145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BFA37E23-403E-4B32-92D8-B577CDDB8419}" type="datetime1">
              <a:rPr lang="en-GB" smtClean="0"/>
              <a:t>02/06/2023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4D816E-E867-4F3E-92FE-31E8E4F83C4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98EEE3-E88C-46E0-949B-B3D6E94D62B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B434E2C6-727F-459F-B211-6F052302DB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46783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fld id="{FC41B085-7458-43E3-AB58-1855152BDA2D}" type="datetime1">
              <a:rPr lang="en-GB" smtClean="0"/>
              <a:t>02/06/2023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30463" y="1143000"/>
            <a:ext cx="19970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F345A041-117B-4B0E-AE98-62C1AE4232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752964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345A041-117B-4B0E-AE98-62C1AE4232D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737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345A041-117B-4B0E-AE98-62C1AE4232D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906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DBA6C6-E69A-4D0D-B0EA-57BAE62B15C6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0058400" cy="15544800"/>
          </a:xfrm>
          <a:solidFill>
            <a:schemeClr val="tx1">
              <a:lumMod val="85000"/>
              <a:lumOff val="15000"/>
            </a:schemeClr>
          </a:solidFill>
        </p:spPr>
        <p:txBody>
          <a:bodyPr rtlCol="0" anchor="ctr"/>
          <a:lstStyle>
            <a:lvl1pPr marL="0" indent="0" algn="ctr">
              <a:buNone/>
              <a:defRPr lang="en-GB">
                <a:solidFill>
                  <a:schemeClr val="bg1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rtl="0"/>
            <a:r>
              <a:rPr lang="en-GB" noProof="0"/>
              <a:t>Add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B225E7-242D-4A83-8AB4-AC0331CBCB9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000" y="1127138"/>
            <a:ext cx="9220200" cy="1950119"/>
          </a:xfrm>
        </p:spPr>
        <p:txBody>
          <a:bodyPr rtlCol="0" anchor="b">
            <a:normAutofit/>
          </a:bodyPr>
          <a:lstStyle>
            <a:lvl1pPr algn="l">
              <a:defRPr lang="en-GB" sz="11000" b="1">
                <a:solidFill>
                  <a:schemeClr val="bg1"/>
                </a:solidFill>
                <a:latin typeface="+mn-lt"/>
                <a:ea typeface="HGGothicE" panose="020B0909000000000000" pitchFamily="49" charset="-128"/>
                <a:cs typeface="Posterama" panose="020B0504020200020000" pitchFamily="34" charset="0"/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CD960E4-D317-41EA-92FD-499084FF4C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6890" y="505143"/>
            <a:ext cx="4754880" cy="501423"/>
          </a:xfrm>
        </p:spPr>
        <p:txBody>
          <a:bodyPr rtlCol="0" anchor="b">
            <a:noAutofit/>
          </a:bodyPr>
          <a:lstStyle>
            <a:lvl1pPr marL="0" indent="0" algn="l">
              <a:buNone/>
              <a:defRPr lang="en-GB" sz="2400">
                <a:solidFill>
                  <a:schemeClr val="bg1"/>
                </a:solidFill>
                <a:latin typeface="+mj-lt"/>
                <a:cs typeface="Posterama" panose="020B0504020200020000" pitchFamily="34" charset="0"/>
              </a:defRPr>
            </a:lvl1pPr>
            <a:lvl2pPr marL="636177" indent="0" algn="ctr">
              <a:buNone/>
              <a:defRPr lang="en-GB" sz="2000">
                <a:solidFill>
                  <a:schemeClr val="bg1"/>
                </a:solidFill>
              </a:defRPr>
            </a:lvl2pPr>
            <a:lvl3pPr marL="1272355" indent="0" algn="ctr">
              <a:buNone/>
              <a:defRPr lang="en-GB" sz="2000">
                <a:solidFill>
                  <a:schemeClr val="bg1"/>
                </a:solidFill>
              </a:defRPr>
            </a:lvl3pPr>
            <a:lvl4pPr marL="1908532" indent="0" algn="ctr">
              <a:buNone/>
              <a:defRPr lang="en-GB" sz="2000">
                <a:solidFill>
                  <a:schemeClr val="bg1"/>
                </a:solidFill>
              </a:defRPr>
            </a:lvl4pPr>
            <a:lvl5pPr marL="2544710" indent="0" algn="ctr">
              <a:buNone/>
              <a:defRPr lang="en-GB" sz="20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ADD YOUR TEXT </a:t>
            </a:r>
          </a:p>
        </p:txBody>
      </p:sp>
    </p:spTree>
    <p:extLst>
      <p:ext uri="{BB962C8B-B14F-4D97-AF65-F5344CB8AC3E}">
        <p14:creationId xmlns:p14="http://schemas.microsoft.com/office/powerpoint/2010/main" val="8908442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896" userDrawn="1">
          <p15:clr>
            <a:srgbClr val="FBAE40"/>
          </p15:clr>
        </p15:guide>
        <p15:guide id="2" pos="288" userDrawn="1">
          <p15:clr>
            <a:srgbClr val="FBAE40"/>
          </p15:clr>
        </p15:guide>
        <p15:guide id="3" pos="6048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6000" r="-6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3FD534-551D-4853-B009-6CE3AE868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17" y="827621"/>
            <a:ext cx="8675370" cy="30046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36324-F194-460C-9BA6-98A64B0878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517" y="4138085"/>
            <a:ext cx="8675370" cy="98630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3598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1272355" rtl="0" eaLnBrk="1" latinLnBrk="0" hangingPunct="1">
        <a:lnSpc>
          <a:spcPct val="90000"/>
        </a:lnSpc>
        <a:spcBef>
          <a:spcPct val="0"/>
        </a:spcBef>
        <a:buNone/>
        <a:defRPr lang="en-GB" sz="5400" b="1" kern="1200">
          <a:solidFill>
            <a:schemeClr val="tx1"/>
          </a:solidFill>
          <a:latin typeface="+mj-lt"/>
          <a:ea typeface="+mj-ea"/>
          <a:cs typeface="Posterama" panose="020B0504020200020000" pitchFamily="34" charset="0"/>
        </a:defRPr>
      </a:lvl1pPr>
    </p:titleStyle>
    <p:bodyStyle>
      <a:lvl1pPr marL="0" indent="0" algn="l" defTabSz="1272355" rtl="0" eaLnBrk="1" latinLnBrk="0" hangingPunct="1">
        <a:lnSpc>
          <a:spcPct val="90000"/>
        </a:lnSpc>
        <a:spcBef>
          <a:spcPts val="1391"/>
        </a:spcBef>
        <a:buFont typeface="Arial" panose="020B0604020202020204" pitchFamily="34" charset="0"/>
        <a:buNone/>
        <a:defRPr lang="en-GB" sz="3896" kern="1200">
          <a:solidFill>
            <a:schemeClr val="tx1"/>
          </a:solidFill>
          <a:latin typeface="+mn-lt"/>
          <a:ea typeface="+mn-ea"/>
          <a:cs typeface="Posterama" panose="020B0504020200020000" pitchFamily="34" charset="0"/>
        </a:defRPr>
      </a:lvl1pPr>
      <a:lvl2pPr marL="636177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lang="en-GB" sz="3339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2pPr>
      <a:lvl3pPr marL="1272355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lang="en-GB" sz="2783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3pPr>
      <a:lvl4pPr marL="1908532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lang="en-GB" sz="2505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4pPr>
      <a:lvl5pPr marL="2544710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lang="en-GB" sz="2505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5pPr>
      <a:lvl6pPr marL="3498976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6pPr>
      <a:lvl7pPr marL="4135153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7pPr>
      <a:lvl8pPr marL="4771331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8pPr>
      <a:lvl9pPr marL="5407509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1pPr>
      <a:lvl2pPr marL="636177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2pPr>
      <a:lvl3pPr marL="1272355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3pPr>
      <a:lvl4pPr marL="1908532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4pPr>
      <a:lvl5pPr marL="2544710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5pPr>
      <a:lvl6pPr marL="3180887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6pPr>
      <a:lvl7pPr marL="3817065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7pPr>
      <a:lvl8pPr marL="4453242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8pPr>
      <a:lvl9pPr marL="5089419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96" userDrawn="1">
          <p15:clr>
            <a:srgbClr val="F26B43"/>
          </p15:clr>
        </p15:guide>
        <p15:guide id="2" pos="316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g"/><Relationship Id="rId4" Type="http://schemas.openxmlformats.org/officeDocument/2006/relationships/hyperlink" Target="mailto:prenotazioni@villasignorini.it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lww.com/ajnonline/Abstract/2017/03000/Original_Research__How_to_Create_a_Poster_That.29.aspx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s://books.google.co.uk/books?hl=ro&amp;lr=&amp;id=n0AlDwAAQBAJ&amp;oi=fnd&amp;pg=PP1&amp;dq=Events+project+Management+Pielichaty&amp;ots=xfCW8dYsey&amp;sig=8EXu8VrHG-uZYNZPKROHQC9M0jA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en.wikipedia.org/wiki/Category:Italian_pop_singers" TargetMode="External"/><Relationship Id="rId5" Type="http://schemas.openxmlformats.org/officeDocument/2006/relationships/hyperlink" Target="https://dl.acm.org/doi/abs/10.1145/3411764.3445117" TargetMode="External"/><Relationship Id="rId4" Type="http://schemas.openxmlformats.org/officeDocument/2006/relationships/hyperlink" Target="https://www.google.co.uk/books/edition/Posters_and_Presentations/UI9KEAAAQBAJ?hl=ro&amp;gbpv=0" TargetMode="External"/><Relationship Id="rId9" Type="http://schemas.openxmlformats.org/officeDocument/2006/relationships/hyperlink" Target="https://books.google.co.uk/books?hl=ro&amp;lr=&amp;id=MYU0DwAAQBAJ&amp;oi=fnd&amp;pg=PT27&amp;dq=risk+and+hazard+management+for+festivals+and+events+&amp;ots=C9xjnm5V5R&amp;sig=fN-1SfaBzA2c8WZka4qI7iqg0y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lose up of a turntable ">
            <a:extLst>
              <a:ext uri="{FF2B5EF4-FFF2-40B4-BE49-F238E27FC236}">
                <a16:creationId xmlns:a16="http://schemas.microsoft.com/office/drawing/2014/main" id="{A5E085F9-8FF1-D44E-A931-3C76752DFF8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8408" r="28408"/>
          <a:stretch>
            <a:fillRect/>
          </a:stretch>
        </p:blipFill>
        <p:spPr>
          <a:xfrm>
            <a:off x="0" y="0"/>
            <a:ext cx="10058400" cy="15544800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8B79B93A-AB16-459F-9669-C4A14E4B38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763" y="3904080"/>
            <a:ext cx="7377751" cy="1702489"/>
          </a:xfrm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 sz="6000" dirty="0">
                <a:latin typeface="+mj-lt"/>
              </a:rPr>
              <a:t>La Notte MAGICA </a:t>
            </a:r>
            <a:r>
              <a:rPr lang="en-GB" sz="6000" dirty="0" err="1">
                <a:latin typeface="+mj-lt"/>
              </a:rPr>
              <a:t>della</a:t>
            </a:r>
            <a:r>
              <a:rPr lang="en-GB" sz="6000" dirty="0">
                <a:latin typeface="+mj-lt"/>
              </a:rPr>
              <a:t> </a:t>
            </a:r>
            <a:r>
              <a:rPr lang="en-GB" sz="6000" dirty="0" err="1">
                <a:latin typeface="+mj-lt"/>
              </a:rPr>
              <a:t>Musica</a:t>
            </a:r>
            <a:r>
              <a:rPr lang="en-GB" sz="6000" dirty="0">
                <a:latin typeface="+mj-lt"/>
              </a:rPr>
              <a:t> POP</a:t>
            </a:r>
            <a:endParaRPr lang="en-GB" sz="6000" dirty="0">
              <a:latin typeface="+mj-lt"/>
              <a:cs typeface="Posterama" panose="020B0504020200020000" pitchFamily="34" charset="0"/>
            </a:endParaRPr>
          </a:p>
        </p:txBody>
      </p:sp>
      <p:sp>
        <p:nvSpPr>
          <p:cNvPr id="22" name="Text Placeholder 78">
            <a:extLst>
              <a:ext uri="{FF2B5EF4-FFF2-40B4-BE49-F238E27FC236}">
                <a16:creationId xmlns:a16="http://schemas.microsoft.com/office/drawing/2014/main" id="{546231BC-9EA0-0748-930F-698BA661794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9766" y="2980165"/>
            <a:ext cx="4754880" cy="66146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dirty="0"/>
              <a:t>Villa </a:t>
            </a:r>
            <a:r>
              <a:rPr lang="en-GB" sz="2400" dirty="0" err="1"/>
              <a:t>Signorini</a:t>
            </a:r>
            <a:r>
              <a:rPr lang="en-GB" sz="2400" dirty="0"/>
              <a:t> Events &amp; Hotel  PRESENTA CON ORGOGLIO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B39AD5D8-ECC3-4ED8-AC20-70CA2463A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7937" y="3599298"/>
            <a:ext cx="10066337" cy="316017"/>
            <a:chOff x="-7937" y="1083932"/>
            <a:chExt cx="10066337" cy="316017"/>
          </a:xfrm>
        </p:grpSpPr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EEC1FF4F-35A2-4DDF-BEE0-F81DD589EA5A}"/>
                </a:ext>
              </a:extLst>
            </p:cNvPr>
            <p:cNvCxnSpPr>
              <a:cxnSpLocks/>
            </p:cNvCxnSpPr>
            <p:nvPr/>
          </p:nvCxnSpPr>
          <p:spPr>
            <a:xfrm>
              <a:off x="-7937" y="1083932"/>
              <a:ext cx="10066337" cy="0"/>
            </a:xfrm>
            <a:prstGeom prst="line">
              <a:avLst/>
            </a:prstGeom>
            <a:ln w="127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82CB77A2-C47B-41F4-8991-44572D89EA21}"/>
                </a:ext>
              </a:extLst>
            </p:cNvPr>
            <p:cNvCxnSpPr>
              <a:cxnSpLocks/>
            </p:cNvCxnSpPr>
            <p:nvPr/>
          </p:nvCxnSpPr>
          <p:spPr>
            <a:xfrm>
              <a:off x="-3097" y="1236323"/>
              <a:ext cx="10061497" cy="0"/>
            </a:xfrm>
            <a:prstGeom prst="line">
              <a:avLst/>
            </a:prstGeom>
            <a:ln w="254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4A13723D-8677-49EF-843B-BDCB679B4E39}"/>
                </a:ext>
              </a:extLst>
            </p:cNvPr>
            <p:cNvCxnSpPr>
              <a:cxnSpLocks/>
            </p:cNvCxnSpPr>
            <p:nvPr/>
          </p:nvCxnSpPr>
          <p:spPr>
            <a:xfrm>
              <a:off x="-7937" y="1399949"/>
              <a:ext cx="10066336" cy="0"/>
            </a:xfrm>
            <a:prstGeom prst="line">
              <a:avLst/>
            </a:prstGeom>
            <a:ln w="381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7" name="Text Placeholder 96">
            <a:extLst>
              <a:ext uri="{FF2B5EF4-FFF2-40B4-BE49-F238E27FC236}">
                <a16:creationId xmlns:a16="http://schemas.microsoft.com/office/drawing/2014/main" id="{BD837D92-C3D2-4B85-861E-998C9892F101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159764" y="5622360"/>
            <a:ext cx="7891614" cy="711736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3200" b="0" i="0" dirty="0">
                <a:solidFill>
                  <a:schemeClr val="bg1"/>
                </a:solidFill>
                <a:effectLst/>
                <a:latin typeface="+mj-lt"/>
              </a:rPr>
              <a:t>GIOVEDÌ</a:t>
            </a:r>
            <a:r>
              <a:rPr lang="en-GB" sz="3200" dirty="0">
                <a:solidFill>
                  <a:schemeClr val="bg1"/>
                </a:solidFill>
                <a:latin typeface="+mj-lt"/>
                <a:cs typeface="Posterama" panose="020B0504020200020000" pitchFamily="34" charset="0"/>
              </a:rPr>
              <a:t> 2 GIUGNO  |  </a:t>
            </a:r>
            <a:r>
              <a:rPr lang="en-GB" sz="3200" dirty="0">
                <a:solidFill>
                  <a:schemeClr val="bg1"/>
                </a:solidFill>
                <a:latin typeface="+mj-lt"/>
              </a:rPr>
              <a:t>21:00</a:t>
            </a:r>
            <a:endParaRPr lang="en-GB" sz="3200" dirty="0">
              <a:solidFill>
                <a:schemeClr val="bg1"/>
              </a:solidFill>
              <a:latin typeface="+mj-lt"/>
              <a:cs typeface="Posterama" panose="020B0504020200020000" pitchFamily="34" charset="0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F8CA3B9-27F5-4103-BAA8-AFA80A1EB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6092888"/>
            <a:ext cx="10066337" cy="316017"/>
            <a:chOff x="-7937" y="1083932"/>
            <a:chExt cx="10066337" cy="31601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83193F2-4926-4756-8DE6-CF7D4CBEA06B}"/>
                </a:ext>
              </a:extLst>
            </p:cNvPr>
            <p:cNvCxnSpPr>
              <a:cxnSpLocks/>
            </p:cNvCxnSpPr>
            <p:nvPr/>
          </p:nvCxnSpPr>
          <p:spPr>
            <a:xfrm>
              <a:off x="-7937" y="1083932"/>
              <a:ext cx="10066337" cy="0"/>
            </a:xfrm>
            <a:prstGeom prst="line">
              <a:avLst/>
            </a:prstGeom>
            <a:ln w="127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E94AA2F-1951-4F12-9B18-64AD0F76D0D6}"/>
                </a:ext>
              </a:extLst>
            </p:cNvPr>
            <p:cNvCxnSpPr>
              <a:cxnSpLocks/>
            </p:cNvCxnSpPr>
            <p:nvPr/>
          </p:nvCxnSpPr>
          <p:spPr>
            <a:xfrm>
              <a:off x="-3097" y="1236323"/>
              <a:ext cx="10061497" cy="0"/>
            </a:xfrm>
            <a:prstGeom prst="line">
              <a:avLst/>
            </a:prstGeom>
            <a:ln w="254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E036BE09-38E2-45EE-A379-71C844FD6A4D}"/>
                </a:ext>
              </a:extLst>
            </p:cNvPr>
            <p:cNvCxnSpPr>
              <a:cxnSpLocks/>
            </p:cNvCxnSpPr>
            <p:nvPr/>
          </p:nvCxnSpPr>
          <p:spPr>
            <a:xfrm>
              <a:off x="-7937" y="1399949"/>
              <a:ext cx="10066336" cy="0"/>
            </a:xfrm>
            <a:prstGeom prst="line">
              <a:avLst/>
            </a:prstGeom>
            <a:ln w="381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1" name="Text Placeholder 110">
            <a:extLst>
              <a:ext uri="{FF2B5EF4-FFF2-40B4-BE49-F238E27FC236}">
                <a16:creationId xmlns:a16="http://schemas.microsoft.com/office/drawing/2014/main" id="{9C45FA56-38E0-4AB6-BAEC-3BE725CCAAD0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159764" y="6334096"/>
            <a:ext cx="8340686" cy="1489856"/>
          </a:xfrm>
          <a:noFill/>
        </p:spPr>
        <p:txBody>
          <a:bodyPr rtlCol="0">
            <a:normAutofit fontScale="92500"/>
          </a:bodyPr>
          <a:lstStyle>
            <a:defPPr>
              <a:defRPr lang="en-GB"/>
            </a:defPPr>
          </a:lstStyle>
          <a:p>
            <a:pPr rtl="0">
              <a:lnSpc>
                <a:spcPct val="120000"/>
              </a:lnSpc>
            </a:pPr>
            <a:r>
              <a:rPr lang="en-GB" sz="3200" dirty="0">
                <a:solidFill>
                  <a:schemeClr val="bg1"/>
                </a:solidFill>
                <a:latin typeface="+mj-lt"/>
                <a:cs typeface="Posterama" panose="020B0504020200020000" pitchFamily="34" charset="0"/>
              </a:rPr>
              <a:t>CON SPECIALE TIZIANO FERRO + VERONICA ATZEI + MIA MARTINI + GIUSI FERRERI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298712D-EE71-4F1A-A740-E4B358ABC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7938" y="13985431"/>
            <a:ext cx="10066337" cy="316017"/>
            <a:chOff x="-7937" y="1083932"/>
            <a:chExt cx="10066337" cy="316017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E336771B-C793-449B-8519-F5E2CE90409A}"/>
                </a:ext>
              </a:extLst>
            </p:cNvPr>
            <p:cNvCxnSpPr>
              <a:cxnSpLocks/>
            </p:cNvCxnSpPr>
            <p:nvPr/>
          </p:nvCxnSpPr>
          <p:spPr>
            <a:xfrm>
              <a:off x="-7937" y="1083932"/>
              <a:ext cx="10066337" cy="0"/>
            </a:xfrm>
            <a:prstGeom prst="line">
              <a:avLst/>
            </a:prstGeom>
            <a:ln w="127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A012D9B4-134B-4A5F-A05B-B627DC45BF4F}"/>
                </a:ext>
              </a:extLst>
            </p:cNvPr>
            <p:cNvCxnSpPr>
              <a:cxnSpLocks/>
            </p:cNvCxnSpPr>
            <p:nvPr/>
          </p:nvCxnSpPr>
          <p:spPr>
            <a:xfrm>
              <a:off x="-3097" y="1236323"/>
              <a:ext cx="10061497" cy="0"/>
            </a:xfrm>
            <a:prstGeom prst="line">
              <a:avLst/>
            </a:prstGeom>
            <a:ln w="254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FE787091-2B57-4B66-9DFA-085897557B5B}"/>
                </a:ext>
              </a:extLst>
            </p:cNvPr>
            <p:cNvCxnSpPr>
              <a:cxnSpLocks/>
            </p:cNvCxnSpPr>
            <p:nvPr/>
          </p:nvCxnSpPr>
          <p:spPr>
            <a:xfrm>
              <a:off x="-7937" y="1399949"/>
              <a:ext cx="10066336" cy="0"/>
            </a:xfrm>
            <a:prstGeom prst="line">
              <a:avLst/>
            </a:prstGeom>
            <a:ln w="381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8" name="Text Placeholder 147">
            <a:extLst>
              <a:ext uri="{FF2B5EF4-FFF2-40B4-BE49-F238E27FC236}">
                <a16:creationId xmlns:a16="http://schemas.microsoft.com/office/drawing/2014/main" id="{7A72A300-858A-4A46-B009-858A09C6F25C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159764" y="14335040"/>
            <a:ext cx="9906573" cy="1209759"/>
          </a:xfrm>
          <a:noFill/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algn="ctr" rtl="0"/>
            <a:r>
              <a:rPr lang="en-GB" sz="2000" dirty="0">
                <a:solidFill>
                  <a:schemeClr val="bg1"/>
                </a:solidFill>
              </a:rPr>
              <a:t>Villa </a:t>
            </a:r>
            <a:r>
              <a:rPr lang="en-GB" sz="2000" dirty="0" err="1">
                <a:solidFill>
                  <a:schemeClr val="bg1"/>
                </a:solidFill>
              </a:rPr>
              <a:t>Signorini</a:t>
            </a:r>
            <a:r>
              <a:rPr lang="en-GB" sz="2000" dirty="0">
                <a:solidFill>
                  <a:schemeClr val="bg1"/>
                </a:solidFill>
              </a:rPr>
              <a:t> Events &amp; Hotel  |  Via Roma 43, </a:t>
            </a:r>
            <a:r>
              <a:rPr lang="en-GB" sz="2000" dirty="0" err="1">
                <a:solidFill>
                  <a:schemeClr val="bg1"/>
                </a:solidFill>
              </a:rPr>
              <a:t>Ercolano</a:t>
            </a:r>
            <a:r>
              <a:rPr lang="en-GB" sz="2000" dirty="0">
                <a:solidFill>
                  <a:schemeClr val="bg1"/>
                </a:solidFill>
              </a:rPr>
              <a:t>, NA, 80056  |  VILLASIGNORINI.IT  </a:t>
            </a:r>
          </a:p>
          <a:p>
            <a:pPr algn="ctr" rtl="0"/>
            <a:r>
              <a:rPr lang="en-GB" sz="2000" dirty="0" err="1">
                <a:solidFill>
                  <a:schemeClr val="bg1"/>
                </a:solidFill>
              </a:rPr>
              <a:t>U</a:t>
            </a:r>
            <a:r>
              <a:rPr lang="en-GB" sz="2000" b="0" i="0" dirty="0" err="1">
                <a:solidFill>
                  <a:schemeClr val="bg1"/>
                </a:solidFill>
                <a:effectLst/>
              </a:rPr>
              <a:t>fficio</a:t>
            </a:r>
            <a:r>
              <a:rPr lang="en-GB" sz="2000" b="0" i="0" dirty="0">
                <a:solidFill>
                  <a:schemeClr val="bg1"/>
                </a:solidFill>
                <a:effectLst/>
              </a:rPr>
              <a:t> </a:t>
            </a:r>
            <a:r>
              <a:rPr lang="en-GB" sz="2000" b="0" i="0" dirty="0" err="1">
                <a:solidFill>
                  <a:schemeClr val="bg1"/>
                </a:solidFill>
                <a:effectLst/>
              </a:rPr>
              <a:t>prenotazioni</a:t>
            </a:r>
            <a:r>
              <a:rPr lang="en-GB" sz="2000" b="0" i="0" dirty="0">
                <a:solidFill>
                  <a:schemeClr val="bg1"/>
                </a:solidFill>
                <a:effectLst/>
              </a:rPr>
              <a:t>: +39 081.777 64 23 </a:t>
            </a:r>
            <a:r>
              <a:rPr lang="en-GB" sz="2000" dirty="0">
                <a:solidFill>
                  <a:schemeClr val="bg1"/>
                </a:solidFill>
              </a:rPr>
              <a:t>|  </a:t>
            </a:r>
            <a:r>
              <a:rPr lang="en-GB" sz="2000" dirty="0">
                <a:solidFill>
                  <a:schemeClr val="bg1"/>
                </a:solidFill>
                <a:hlinkClick r:id="rId4"/>
              </a:rPr>
              <a:t>prenotazioni@villasignorini.it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4" name="Picture 3" descr="A picture containing text, sky, outdoor, building">
            <a:extLst>
              <a:ext uri="{FF2B5EF4-FFF2-40B4-BE49-F238E27FC236}">
                <a16:creationId xmlns:a16="http://schemas.microsoft.com/office/drawing/2014/main" id="{ABDD0054-DAEF-2C71-B1F4-22734343A1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4388" y="100313"/>
            <a:ext cx="7198953" cy="27440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3E8415-F587-9810-3D50-8EBF570D8EE9}"/>
              </a:ext>
            </a:extLst>
          </p:cNvPr>
          <p:cNvSpPr txBox="1"/>
          <p:nvPr/>
        </p:nvSpPr>
        <p:spPr>
          <a:xfrm rot="10800000" flipV="1">
            <a:off x="159764" y="7547551"/>
            <a:ext cx="9666351" cy="6401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000" b="1" dirty="0">
                <a:solidFill>
                  <a:schemeClr val="bg1"/>
                </a:solidFill>
              </a:rPr>
              <a:t>13 Stanze Standard </a:t>
            </a:r>
          </a:p>
          <a:p>
            <a:pPr algn="ctr"/>
            <a:r>
              <a:rPr lang="it-IT" sz="2000" b="1" dirty="0">
                <a:solidFill>
                  <a:schemeClr val="bg1"/>
                </a:solidFill>
              </a:rPr>
              <a:t>8 Stanze Junior Suite </a:t>
            </a:r>
          </a:p>
          <a:p>
            <a:pPr algn="ctr"/>
            <a:r>
              <a:rPr lang="it-IT" sz="2000" b="1" dirty="0">
                <a:solidFill>
                  <a:schemeClr val="bg1"/>
                </a:solidFill>
              </a:rPr>
              <a:t>3 Stanze della SUITE </a:t>
            </a:r>
          </a:p>
          <a:p>
            <a:pPr algn="ctr"/>
            <a:endParaRPr lang="it-IT" dirty="0">
              <a:solidFill>
                <a:schemeClr val="bg1"/>
              </a:solidFill>
            </a:endParaRPr>
          </a:p>
          <a:p>
            <a:pPr algn="ctr"/>
            <a:r>
              <a:rPr lang="it-IT" sz="2800" b="1" dirty="0">
                <a:solidFill>
                  <a:schemeClr val="bg1"/>
                </a:solidFill>
              </a:rPr>
              <a:t>PACCHETTO BENESSERE*</a:t>
            </a:r>
          </a:p>
          <a:p>
            <a:pPr algn="ctr"/>
            <a:r>
              <a:rPr lang="it-IT" sz="2800" dirty="0">
                <a:solidFill>
                  <a:schemeClr val="bg1"/>
                </a:solidFill>
              </a:rPr>
              <a:t>70 Euro a Persona in Camera Matrimoniale Standard</a:t>
            </a:r>
          </a:p>
          <a:p>
            <a:pPr algn="ctr"/>
            <a:r>
              <a:rPr lang="it-IT" sz="2800" dirty="0">
                <a:solidFill>
                  <a:schemeClr val="bg1"/>
                </a:solidFill>
              </a:rPr>
              <a:t>SOGGIORNO CON PRIMA COLAZIONE</a:t>
            </a:r>
          </a:p>
          <a:p>
            <a:pPr algn="ctr"/>
            <a:endParaRPr lang="it-IT" sz="2800" dirty="0">
              <a:solidFill>
                <a:schemeClr val="bg1"/>
              </a:solidFill>
            </a:endParaRPr>
          </a:p>
          <a:p>
            <a:pPr algn="ctr"/>
            <a:r>
              <a:rPr lang="en-GB" sz="2000" b="0" i="0" dirty="0">
                <a:solidFill>
                  <a:schemeClr val="bg1"/>
                </a:solidFill>
                <a:effectLst/>
              </a:rPr>
              <a:t>*Supplementi</a:t>
            </a:r>
            <a:r>
              <a:rPr lang="en-GB" sz="2000" dirty="0">
                <a:solidFill>
                  <a:schemeClr val="bg1"/>
                </a:solidFill>
              </a:rPr>
              <a:t>: A</a:t>
            </a:r>
            <a:r>
              <a:rPr lang="en-GB" sz="2000" b="0" i="0" dirty="0">
                <a:solidFill>
                  <a:schemeClr val="bg1"/>
                </a:solidFill>
                <a:effectLst/>
              </a:rPr>
              <a:t>ggiornamento </a:t>
            </a:r>
            <a:r>
              <a:rPr lang="en-GB" sz="2000" b="0" i="0" dirty="0" err="1">
                <a:solidFill>
                  <a:schemeClr val="bg1"/>
                </a:solidFill>
                <a:effectLst/>
              </a:rPr>
              <a:t>della</a:t>
            </a:r>
            <a:r>
              <a:rPr lang="en-GB" sz="2000" b="0" i="0" dirty="0">
                <a:solidFill>
                  <a:schemeClr val="bg1"/>
                </a:solidFill>
                <a:effectLst/>
              </a:rPr>
              <a:t> junior suite 20 Euro a Persona per Notte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A</a:t>
            </a:r>
            <a:r>
              <a:rPr lang="en-GB" sz="2000" b="0" i="0" dirty="0">
                <a:solidFill>
                  <a:schemeClr val="bg1"/>
                </a:solidFill>
                <a:effectLst/>
              </a:rPr>
              <a:t>ggiornamento </a:t>
            </a:r>
            <a:r>
              <a:rPr lang="en-GB" sz="2000" b="0" i="0" dirty="0" err="1">
                <a:solidFill>
                  <a:schemeClr val="bg1"/>
                </a:solidFill>
                <a:effectLst/>
              </a:rPr>
              <a:t>della</a:t>
            </a:r>
            <a:r>
              <a:rPr lang="en-GB" sz="2000" b="0" i="0" dirty="0">
                <a:solidFill>
                  <a:schemeClr val="bg1"/>
                </a:solidFill>
                <a:effectLst/>
              </a:rPr>
              <a:t> Suite </a:t>
            </a:r>
            <a:r>
              <a:rPr lang="en-GB" sz="2000" dirty="0">
                <a:solidFill>
                  <a:schemeClr val="bg1"/>
                </a:solidFill>
              </a:rPr>
              <a:t>4</a:t>
            </a:r>
            <a:r>
              <a:rPr lang="en-GB" sz="2000" b="0" i="0" dirty="0">
                <a:solidFill>
                  <a:schemeClr val="bg1"/>
                </a:solidFill>
                <a:effectLst/>
              </a:rPr>
              <a:t>0 Euro a Persona per Notte</a:t>
            </a:r>
          </a:p>
          <a:p>
            <a:pPr algn="ctr"/>
            <a:r>
              <a:rPr lang="en-GB" sz="2000" b="0" i="0" dirty="0">
                <a:solidFill>
                  <a:schemeClr val="bg1"/>
                </a:solidFill>
                <a:effectLst/>
              </a:rPr>
              <a:t>Supplementi: </a:t>
            </a:r>
            <a:r>
              <a:rPr lang="en-GB" sz="2000" dirty="0">
                <a:solidFill>
                  <a:schemeClr val="bg1"/>
                </a:solidFill>
              </a:rPr>
              <a:t>Cena </a:t>
            </a:r>
            <a:r>
              <a:rPr lang="en-GB" sz="2000" i="0" dirty="0">
                <a:solidFill>
                  <a:schemeClr val="bg1"/>
                </a:solidFill>
                <a:effectLst/>
              </a:rPr>
              <a:t>a </a:t>
            </a:r>
            <a:r>
              <a:rPr lang="en-GB" sz="2000" i="0" dirty="0" err="1">
                <a:solidFill>
                  <a:schemeClr val="bg1"/>
                </a:solidFill>
                <a:effectLst/>
              </a:rPr>
              <a:t>menù</a:t>
            </a:r>
            <a:r>
              <a:rPr lang="en-GB" sz="2000" i="0" dirty="0">
                <a:solidFill>
                  <a:schemeClr val="bg1"/>
                </a:solidFill>
                <a:effectLst/>
              </a:rPr>
              <a:t> </a:t>
            </a:r>
            <a:r>
              <a:rPr lang="en-GB" sz="2000" i="0" dirty="0" err="1">
                <a:solidFill>
                  <a:schemeClr val="bg1"/>
                </a:solidFill>
                <a:effectLst/>
              </a:rPr>
              <a:t>fisso</a:t>
            </a:r>
            <a:r>
              <a:rPr lang="en-GB" sz="2000" dirty="0">
                <a:solidFill>
                  <a:schemeClr val="bg1"/>
                </a:solidFill>
              </a:rPr>
              <a:t> 22 Euro a </a:t>
            </a:r>
            <a:r>
              <a:rPr lang="en-GB" sz="2000" i="0" dirty="0">
                <a:solidFill>
                  <a:schemeClr val="bg1"/>
                </a:solidFill>
                <a:effectLst/>
              </a:rPr>
              <a:t>Persona per Notte (</a:t>
            </a:r>
            <a:r>
              <a:rPr lang="en-GB" sz="2000" i="0" dirty="0" err="1">
                <a:solidFill>
                  <a:schemeClr val="bg1"/>
                </a:solidFill>
                <a:effectLst/>
              </a:rPr>
              <a:t>bevande</a:t>
            </a:r>
            <a:r>
              <a:rPr lang="en-GB" sz="2000" i="0" dirty="0">
                <a:solidFill>
                  <a:schemeClr val="bg1"/>
                </a:solidFill>
                <a:effectLst/>
              </a:rPr>
              <a:t> secluse)</a:t>
            </a:r>
          </a:p>
          <a:p>
            <a:pPr algn="ctr"/>
            <a:endParaRPr lang="it-IT" sz="2000" dirty="0">
              <a:solidFill>
                <a:schemeClr val="bg1"/>
              </a:solidFill>
            </a:endParaRPr>
          </a:p>
          <a:p>
            <a:pPr algn="ctr"/>
            <a:endParaRPr lang="it-IT" sz="2000" dirty="0">
              <a:solidFill>
                <a:schemeClr val="bg1"/>
              </a:solidFill>
            </a:endParaRPr>
          </a:p>
          <a:p>
            <a:pPr algn="ctr"/>
            <a:r>
              <a:rPr lang="it-IT" sz="2000" b="0" i="0" dirty="0">
                <a:solidFill>
                  <a:schemeClr val="bg1"/>
                </a:solidFill>
                <a:effectLst/>
              </a:rPr>
              <a:t>Men</a:t>
            </a:r>
            <a:r>
              <a:rPr lang="en-GB" sz="2000" b="0" i="0" dirty="0">
                <a:solidFill>
                  <a:schemeClr val="bg1"/>
                </a:solidFill>
                <a:effectLst/>
              </a:rPr>
              <a:t>ù </a:t>
            </a:r>
            <a:r>
              <a:rPr lang="en-GB" sz="2000" b="0" i="0" dirty="0" err="1">
                <a:solidFill>
                  <a:schemeClr val="bg1"/>
                </a:solidFill>
                <a:effectLst/>
              </a:rPr>
              <a:t>tradizionale</a:t>
            </a:r>
            <a:r>
              <a:rPr lang="en-GB" sz="2000" b="0" i="0" dirty="0">
                <a:solidFill>
                  <a:schemeClr val="bg1"/>
                </a:solidFill>
                <a:effectLst/>
              </a:rPr>
              <a:t> </a:t>
            </a:r>
            <a:r>
              <a:rPr lang="en-GB" sz="2000" b="0" i="0" dirty="0" err="1">
                <a:solidFill>
                  <a:schemeClr val="bg1"/>
                </a:solidFill>
                <a:effectLst/>
              </a:rPr>
              <a:t>italiano</a:t>
            </a:r>
            <a:r>
              <a:rPr lang="en-GB" sz="2000" b="0" i="0" dirty="0">
                <a:solidFill>
                  <a:schemeClr val="bg1"/>
                </a:solidFill>
                <a:effectLst/>
              </a:rPr>
              <a:t> per la Festa: </a:t>
            </a:r>
            <a:r>
              <a:rPr lang="it-IT" sz="2000" b="0" i="0" dirty="0">
                <a:solidFill>
                  <a:schemeClr val="bg1"/>
                </a:solidFill>
                <a:effectLst/>
              </a:rPr>
              <a:t>focaccia fresca e antipasti di verdure grigliate, deliziosi ravioli fatti in casa, tagliere mediterranee di bruschette  e molti altri.</a:t>
            </a:r>
          </a:p>
          <a:p>
            <a:pPr algn="ctr"/>
            <a:endParaRPr lang="it-IT" sz="2000" b="0" i="0" dirty="0">
              <a:solidFill>
                <a:schemeClr val="bg1"/>
              </a:solidFill>
              <a:effectLst/>
            </a:endParaRPr>
          </a:p>
          <a:p>
            <a:pPr algn="ctr"/>
            <a:r>
              <a:rPr lang="it-IT" sz="2000" b="0" i="0" dirty="0">
                <a:solidFill>
                  <a:schemeClr val="bg1"/>
                </a:solidFill>
                <a:effectLst/>
              </a:rPr>
              <a:t>Dolce: Tiramisù Classico - la versione autentica di questo classico dolce italiano, a base di mascarpone, marsala e savoiardi imbevuti di caffè e Tia Maria.</a:t>
            </a:r>
            <a:r>
              <a:rPr lang="it-IT" sz="2000" dirty="0">
                <a:solidFill>
                  <a:schemeClr val="bg1"/>
                </a:solidFill>
              </a:rPr>
              <a:t> 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52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lose up of a turntable ">
            <a:extLst>
              <a:ext uri="{FF2B5EF4-FFF2-40B4-BE49-F238E27FC236}">
                <a16:creationId xmlns:a16="http://schemas.microsoft.com/office/drawing/2014/main" id="{A5E085F9-8FF1-D44E-A931-3C76752DFF8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8408" r="28408"/>
          <a:stretch>
            <a:fillRect/>
          </a:stretch>
        </p:blipFill>
        <p:spPr>
          <a:xfrm>
            <a:off x="0" y="0"/>
            <a:ext cx="10058400" cy="15544800"/>
          </a:xfr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A298712D-EE71-4F1A-A740-E4B358ABC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57" y="14162001"/>
            <a:ext cx="10066337" cy="316017"/>
            <a:chOff x="-7937" y="1083932"/>
            <a:chExt cx="10066337" cy="316017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E336771B-C793-449B-8519-F5E2CE90409A}"/>
                </a:ext>
              </a:extLst>
            </p:cNvPr>
            <p:cNvCxnSpPr>
              <a:cxnSpLocks/>
            </p:cNvCxnSpPr>
            <p:nvPr/>
          </p:nvCxnSpPr>
          <p:spPr>
            <a:xfrm>
              <a:off x="-7937" y="1083932"/>
              <a:ext cx="10066337" cy="0"/>
            </a:xfrm>
            <a:prstGeom prst="line">
              <a:avLst/>
            </a:prstGeom>
            <a:ln w="127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A012D9B4-134B-4A5F-A05B-B627DC45BF4F}"/>
                </a:ext>
              </a:extLst>
            </p:cNvPr>
            <p:cNvCxnSpPr>
              <a:cxnSpLocks/>
            </p:cNvCxnSpPr>
            <p:nvPr/>
          </p:nvCxnSpPr>
          <p:spPr>
            <a:xfrm>
              <a:off x="-3097" y="1236323"/>
              <a:ext cx="10061497" cy="0"/>
            </a:xfrm>
            <a:prstGeom prst="line">
              <a:avLst/>
            </a:prstGeom>
            <a:ln w="254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FE787091-2B57-4B66-9DFA-085897557B5B}"/>
                </a:ext>
              </a:extLst>
            </p:cNvPr>
            <p:cNvCxnSpPr>
              <a:cxnSpLocks/>
            </p:cNvCxnSpPr>
            <p:nvPr/>
          </p:nvCxnSpPr>
          <p:spPr>
            <a:xfrm>
              <a:off x="-7937" y="1399949"/>
              <a:ext cx="10066336" cy="0"/>
            </a:xfrm>
            <a:prstGeom prst="line">
              <a:avLst/>
            </a:prstGeom>
            <a:ln w="381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68DA9DB0-5A7F-10DD-A582-A90668DF03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7883" y="2239930"/>
            <a:ext cx="9364980" cy="458745"/>
          </a:xfrm>
        </p:spPr>
        <p:txBody>
          <a:bodyPr>
            <a:noAutofit/>
          </a:bodyPr>
          <a:lstStyle/>
          <a:p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Lista di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Referenze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36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2B545A5-B64A-A088-A10B-E72B3F116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7937" y="1071282"/>
            <a:ext cx="10066337" cy="316017"/>
            <a:chOff x="-7937" y="1083932"/>
            <a:chExt cx="10066337" cy="31601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7E05F76-FBFC-B7B4-8779-9E4FE107E72F}"/>
                </a:ext>
              </a:extLst>
            </p:cNvPr>
            <p:cNvCxnSpPr>
              <a:cxnSpLocks/>
            </p:cNvCxnSpPr>
            <p:nvPr/>
          </p:nvCxnSpPr>
          <p:spPr>
            <a:xfrm>
              <a:off x="-7937" y="1083932"/>
              <a:ext cx="10066337" cy="0"/>
            </a:xfrm>
            <a:prstGeom prst="line">
              <a:avLst/>
            </a:prstGeom>
            <a:ln w="127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84283FC-2DDD-AA2E-FA86-586364AB6CD4}"/>
                </a:ext>
              </a:extLst>
            </p:cNvPr>
            <p:cNvCxnSpPr>
              <a:cxnSpLocks/>
            </p:cNvCxnSpPr>
            <p:nvPr/>
          </p:nvCxnSpPr>
          <p:spPr>
            <a:xfrm>
              <a:off x="-3097" y="1236323"/>
              <a:ext cx="10061497" cy="0"/>
            </a:xfrm>
            <a:prstGeom prst="line">
              <a:avLst/>
            </a:prstGeom>
            <a:ln w="254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352A28C-D9B2-FC9B-B7B6-62D63D414F44}"/>
                </a:ext>
              </a:extLst>
            </p:cNvPr>
            <p:cNvCxnSpPr>
              <a:cxnSpLocks/>
            </p:cNvCxnSpPr>
            <p:nvPr/>
          </p:nvCxnSpPr>
          <p:spPr>
            <a:xfrm>
              <a:off x="-7937" y="1399949"/>
              <a:ext cx="10066336" cy="0"/>
            </a:xfrm>
            <a:prstGeom prst="line">
              <a:avLst/>
            </a:prstGeom>
            <a:ln w="381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5994F0DE-59D7-4864-A9C5-DEF02E68E72F}"/>
              </a:ext>
            </a:extLst>
          </p:cNvPr>
          <p:cNvSpPr txBox="1"/>
          <p:nvPr/>
        </p:nvSpPr>
        <p:spPr>
          <a:xfrm>
            <a:off x="339460" y="3014692"/>
            <a:ext cx="9321826" cy="11146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Bethell, E. and Milsom, C. (2017)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Posters and Presentation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Macmillan. Available at: </a:t>
            </a:r>
            <a:r>
              <a:rPr lang="en-GB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https://www.google.co.uk/books/edition/Posters_and_Presentations/UI9KEAAAQBAJ?hl=ro&amp;gbpv=0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(Accessed: 20</a:t>
            </a:r>
            <a:r>
              <a:rPr lang="en-GB" sz="1800" baseline="30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May 2023).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Guo, S.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(2021)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Vinci: An Intelligent Graphic Design System for Generating Advertising Posters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ACM Digital Library. Available at: </a:t>
            </a:r>
            <a:r>
              <a:rPr lang="en-GB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https://dl.acm.org/doi/abs/10.1145/3411764.3445117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20</a:t>
            </a:r>
            <a:r>
              <a:rPr lang="en-GB" sz="1800" baseline="30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May 2023).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Italian Pop Singers. 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https://en.wikipedia.org/wiki/Category:Italian_pop_singers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(Accessed: 20</a:t>
            </a:r>
            <a:r>
              <a:rPr lang="en-GB" sz="1800" baseline="30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May 2023).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Pielichaty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(2017)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Events project Management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Routledge Available at: </a:t>
            </a:r>
            <a:r>
              <a:rPr lang="en-GB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https://books.google.co.uk/books?hl=ro&amp;lr=&amp;id=n0AlDwAAQBAJ&amp;oi=fnd&amp;pg=PP1&amp;dq=Events+project+Management+Pielichaty&amp;ots=xfCW8dYsey&amp;sig=8EXu8VrHG-uZYNZPKROHQC9M0jA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(Accessed: 20</a:t>
            </a:r>
            <a:r>
              <a:rPr lang="en-GB" sz="1800" baseline="30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May 2023).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Siedlecki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 (2017) ‘How to Create a Poster That Attracts an Audience’,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American Journal of Nursing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https://journals.lww.com/ajnonline/Abstract/2017/03000/Original_Research__How_to_Create_a_Poster_That.29.aspx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20</a:t>
            </a:r>
            <a:r>
              <a:rPr lang="en-GB" sz="1800" baseline="30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May 2023).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Uk.hotels.com,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Villa </a:t>
            </a:r>
            <a:r>
              <a:rPr lang="en-GB" sz="1800" i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Signorini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Events &amp; Hotel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https://uk.hotels.com/ho397378/villa-signorini-events-hotel-ercolano-italy/  (Accessed: 20</a:t>
            </a:r>
            <a:r>
              <a:rPr lang="en-GB" sz="1800" baseline="30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May 2023).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Wynn-Moylan, P. (2018)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Risk and Hazard Management for Festivals and Events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Routledge. Available at: </a:t>
            </a:r>
            <a:r>
              <a:rPr lang="en-GB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https://books.google.co.uk/books?hl=ro&amp;lr=&amp;id=MYU0DwAAQBAJ&amp;oi=fnd&amp;pg=PT27&amp;dq=risk+and+hazard+management+for+festivals+and+events+&amp;ots=C9xjnm5V5R&amp;sig=fN-1SfaBzA2c8WZka4qI7iqg0yA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20</a:t>
            </a:r>
            <a:r>
              <a:rPr lang="en-GB" sz="1800" baseline="30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May 2023).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60E6FD0-4EF5-3495-E426-BD04ACEB0F44}"/>
              </a:ext>
            </a:extLst>
          </p:cNvPr>
          <p:cNvSpPr txBox="1"/>
          <p:nvPr/>
        </p:nvSpPr>
        <p:spPr>
          <a:xfrm>
            <a:off x="346710" y="188278"/>
            <a:ext cx="465366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+mj-lt"/>
              </a:rPr>
              <a:t>La Notte MAGICA </a:t>
            </a:r>
            <a:r>
              <a:rPr lang="en-GB" sz="2800" dirty="0" err="1">
                <a:solidFill>
                  <a:schemeClr val="bg1"/>
                </a:solidFill>
                <a:latin typeface="+mj-lt"/>
              </a:rPr>
              <a:t>della</a:t>
            </a:r>
            <a:r>
              <a:rPr lang="en-GB" sz="280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+mj-lt"/>
              </a:rPr>
              <a:t>Musica</a:t>
            </a:r>
            <a:r>
              <a:rPr lang="en-GB" sz="2800" dirty="0">
                <a:solidFill>
                  <a:schemeClr val="bg1"/>
                </a:solidFill>
                <a:latin typeface="+mj-lt"/>
              </a:rPr>
              <a:t> POP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1185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9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81AEBA"/>
      </a:accent3>
      <a:accent4>
        <a:srgbClr val="203864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61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7238076_TF12032956_Win32" id="{D04C41ED-B1BB-4B36-B0F0-2422B88764E9}" vid="{6EEE00D2-7C7C-4848-9A9E-89750448376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9099D53-1B9B-46C6-B37D-C4386CF2EF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EE13D3C-8424-4A58-A6D3-AE0962BE96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74A7039-385D-4D11-AE1B-37BF0836837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Concert poster</Template>
  <TotalTime>3178</TotalTime>
  <Words>592</Words>
  <Application>Microsoft Office PowerPoint</Application>
  <PresentationFormat>Custom</PresentationFormat>
  <Paragraphs>34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Avenir Next LT Pro</vt:lpstr>
      <vt:lpstr>Calibri</vt:lpstr>
      <vt:lpstr>Posterama</vt:lpstr>
      <vt:lpstr>Office Theme</vt:lpstr>
      <vt:lpstr>La Notte MAGICA della Musica POP</vt:lpstr>
      <vt:lpstr>Lista di Referenze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CONTOSO  </dc:title>
  <dc:creator>Anca Popa</dc:creator>
  <cp:lastModifiedBy>Anca Popa</cp:lastModifiedBy>
  <cp:revision>42</cp:revision>
  <dcterms:created xsi:type="dcterms:W3CDTF">2023-05-31T11:06:33Z</dcterms:created>
  <dcterms:modified xsi:type="dcterms:W3CDTF">2023-06-02T16:07:45Z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