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46"/>
  </p:notesMasterIdLst>
  <p:sldIdLst>
    <p:sldId id="257" r:id="rId6"/>
    <p:sldId id="319" r:id="rId7"/>
    <p:sldId id="258" r:id="rId8"/>
    <p:sldId id="285" r:id="rId9"/>
    <p:sldId id="343" r:id="rId10"/>
    <p:sldId id="466" r:id="rId11"/>
    <p:sldId id="347" r:id="rId12"/>
    <p:sldId id="468" r:id="rId13"/>
    <p:sldId id="469" r:id="rId14"/>
    <p:sldId id="472" r:id="rId15"/>
    <p:sldId id="470" r:id="rId16"/>
    <p:sldId id="471" r:id="rId17"/>
    <p:sldId id="430" r:id="rId18"/>
    <p:sldId id="467" r:id="rId19"/>
    <p:sldId id="477" r:id="rId20"/>
    <p:sldId id="435" r:id="rId21"/>
    <p:sldId id="474" r:id="rId22"/>
    <p:sldId id="473" r:id="rId23"/>
    <p:sldId id="436" r:id="rId24"/>
    <p:sldId id="443" r:id="rId25"/>
    <p:sldId id="444" r:id="rId26"/>
    <p:sldId id="475" r:id="rId27"/>
    <p:sldId id="476" r:id="rId28"/>
    <p:sldId id="445" r:id="rId29"/>
    <p:sldId id="446" r:id="rId30"/>
    <p:sldId id="432" r:id="rId31"/>
    <p:sldId id="441" r:id="rId32"/>
    <p:sldId id="448" r:id="rId33"/>
    <p:sldId id="449" r:id="rId34"/>
    <p:sldId id="438" r:id="rId35"/>
    <p:sldId id="294" r:id="rId36"/>
    <p:sldId id="454" r:id="rId37"/>
    <p:sldId id="478" r:id="rId38"/>
    <p:sldId id="458" r:id="rId39"/>
    <p:sldId id="459" r:id="rId40"/>
    <p:sldId id="460" r:id="rId41"/>
    <p:sldId id="479" r:id="rId42"/>
    <p:sldId id="453" r:id="rId43"/>
    <p:sldId id="296" r:id="rId44"/>
    <p:sldId id="480" r:id="rId4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D66958-C30B-4FBD-A8B6-C2AA9E337ECC}" v="8" dt="2026-10-21T07:59:29.6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43405" autoAdjust="0"/>
  </p:normalViewPr>
  <p:slideViewPr>
    <p:cSldViewPr snapToGrid="0" snapToObjects="1">
      <p:cViewPr>
        <p:scale>
          <a:sx n="48" d="100"/>
          <a:sy n="48" d="100"/>
        </p:scale>
        <p:origin x="3030" y="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addSld delSld modSld">
      <pc:chgData name="Alison Rees-Edwards" userId="6ddc9a34-5fd4-438d-87b4-9c8b83b97512" providerId="ADAL" clId="{7949757A-AD69-4126-B2D1-7959911563A1}" dt="2026-10-21T07:59:31.811" v="162" actId="2696"/>
      <pc:docMkLst>
        <pc:docMk/>
      </pc:docMkLst>
      <pc:sldChg chg="del">
        <pc:chgData name="Alison Rees-Edwards" userId="6ddc9a34-5fd4-438d-87b4-9c8b83b97512" providerId="ADAL" clId="{7949757A-AD69-4126-B2D1-7959911563A1}" dt="2026-10-21T07:59:12.915" v="159" actId="2696"/>
        <pc:sldMkLst>
          <pc:docMk/>
          <pc:sldMk cId="2679683466" sldId="295"/>
        </pc:sldMkLst>
      </pc:sldChg>
      <pc:sldChg chg="modSp mod">
        <pc:chgData name="Alison Rees-Edwards" userId="6ddc9a34-5fd4-438d-87b4-9c8b83b97512" providerId="ADAL" clId="{7949757A-AD69-4126-B2D1-7959911563A1}" dt="2026-10-21T07:51:29.470" v="157" actId="20577"/>
        <pc:sldMkLst>
          <pc:docMk/>
          <pc:sldMk cId="2690048809" sldId="296"/>
        </pc:sldMkLst>
        <pc:spChg chg="mod">
          <ac:chgData name="Alison Rees-Edwards" userId="6ddc9a34-5fd4-438d-87b4-9c8b83b97512" providerId="ADAL" clId="{7949757A-AD69-4126-B2D1-7959911563A1}" dt="2026-10-21T07:48:24.236" v="37" actId="20577"/>
          <ac:spMkLst>
            <pc:docMk/>
            <pc:sldMk cId="2690048809" sldId="296"/>
            <ac:spMk id="2" creationId="{00000000-0000-0000-0000-000000000000}"/>
          </ac:spMkLst>
        </pc:spChg>
        <pc:spChg chg="mod">
          <ac:chgData name="Alison Rees-Edwards" userId="6ddc9a34-5fd4-438d-87b4-9c8b83b97512" providerId="ADAL" clId="{7949757A-AD69-4126-B2D1-7959911563A1}" dt="2026-10-21T07:51:29.470" v="157" actId="20577"/>
          <ac:spMkLst>
            <pc:docMk/>
            <pc:sldMk cId="2690048809" sldId="296"/>
            <ac:spMk id="4099" creationId="{00000000-0000-0000-0000-000000000000}"/>
          </ac:spMkLst>
        </pc:spChg>
      </pc:sldChg>
      <pc:sldChg chg="del">
        <pc:chgData name="Alison Rees-Edwards" userId="6ddc9a34-5fd4-438d-87b4-9c8b83b97512" providerId="ADAL" clId="{7949757A-AD69-4126-B2D1-7959911563A1}" dt="2026-10-21T07:59:31.811" v="162" actId="2696"/>
        <pc:sldMkLst>
          <pc:docMk/>
          <pc:sldMk cId="1298286671" sldId="297"/>
        </pc:sldMkLst>
      </pc:sldChg>
      <pc:sldChg chg="modNotesTx">
        <pc:chgData name="Alison Rees-Edwards" userId="6ddc9a34-5fd4-438d-87b4-9c8b83b97512" providerId="ADAL" clId="{7949757A-AD69-4126-B2D1-7959911563A1}" dt="2026-10-21T07:45:51.291" v="0" actId="6549"/>
        <pc:sldMkLst>
          <pc:docMk/>
          <pc:sldMk cId="3117023597" sldId="319"/>
        </pc:sldMkLst>
      </pc:sldChg>
      <pc:sldChg chg="del">
        <pc:chgData name="Alison Rees-Edwards" userId="6ddc9a34-5fd4-438d-87b4-9c8b83b97512" providerId="ADAL" clId="{7949757A-AD69-4126-B2D1-7959911563A1}" dt="2026-10-21T07:47:08.268" v="18" actId="2696"/>
        <pc:sldMkLst>
          <pc:docMk/>
          <pc:sldMk cId="370865823" sldId="330"/>
        </pc:sldMkLst>
      </pc:sldChg>
      <pc:sldChg chg="del">
        <pc:chgData name="Alison Rees-Edwards" userId="6ddc9a34-5fd4-438d-87b4-9c8b83b97512" providerId="ADAL" clId="{7949757A-AD69-4126-B2D1-7959911563A1}" dt="2026-10-21T07:47:14.189" v="21" actId="2696"/>
        <pc:sldMkLst>
          <pc:docMk/>
          <pc:sldMk cId="2580044459" sldId="331"/>
        </pc:sldMkLst>
      </pc:sldChg>
      <pc:sldChg chg="del">
        <pc:chgData name="Alison Rees-Edwards" userId="6ddc9a34-5fd4-438d-87b4-9c8b83b97512" providerId="ADAL" clId="{7949757A-AD69-4126-B2D1-7959911563A1}" dt="2026-10-21T07:47:10.140" v="19" actId="2696"/>
        <pc:sldMkLst>
          <pc:docMk/>
          <pc:sldMk cId="1482935861" sldId="332"/>
        </pc:sldMkLst>
      </pc:sldChg>
      <pc:sldChg chg="del">
        <pc:chgData name="Alison Rees-Edwards" userId="6ddc9a34-5fd4-438d-87b4-9c8b83b97512" providerId="ADAL" clId="{7949757A-AD69-4126-B2D1-7959911563A1}" dt="2026-10-21T07:47:12.235" v="20" actId="2696"/>
        <pc:sldMkLst>
          <pc:docMk/>
          <pc:sldMk cId="713747094" sldId="333"/>
        </pc:sldMkLst>
      </pc:sldChg>
      <pc:sldChg chg="modNotesTx">
        <pc:chgData name="Alison Rees-Edwards" userId="6ddc9a34-5fd4-438d-87b4-9c8b83b97512" providerId="ADAL" clId="{7949757A-AD69-4126-B2D1-7959911563A1}" dt="2026-10-21T07:45:57.666" v="1" actId="6549"/>
        <pc:sldMkLst>
          <pc:docMk/>
          <pc:sldMk cId="3836406389" sldId="343"/>
        </pc:sldMkLst>
      </pc:sldChg>
      <pc:sldChg chg="modNotesTx">
        <pc:chgData name="Alison Rees-Edwards" userId="6ddc9a34-5fd4-438d-87b4-9c8b83b97512" providerId="ADAL" clId="{7949757A-AD69-4126-B2D1-7959911563A1}" dt="2026-10-21T07:46:05.218" v="3" actId="6549"/>
        <pc:sldMkLst>
          <pc:docMk/>
          <pc:sldMk cId="1164375108" sldId="347"/>
        </pc:sldMkLst>
      </pc:sldChg>
      <pc:sldChg chg="del modNotesTx">
        <pc:chgData name="Alison Rees-Edwards" userId="6ddc9a34-5fd4-438d-87b4-9c8b83b97512" providerId="ADAL" clId="{7949757A-AD69-4126-B2D1-7959911563A1}" dt="2026-10-21T07:47:06.261" v="17" actId="2696"/>
        <pc:sldMkLst>
          <pc:docMk/>
          <pc:sldMk cId="825556576" sldId="429"/>
        </pc:sldMkLst>
      </pc:sldChg>
      <pc:sldChg chg="modNotesTx">
        <pc:chgData name="Alison Rees-Edwards" userId="6ddc9a34-5fd4-438d-87b4-9c8b83b97512" providerId="ADAL" clId="{7949757A-AD69-4126-B2D1-7959911563A1}" dt="2026-10-21T07:46:27.026" v="8" actId="6549"/>
        <pc:sldMkLst>
          <pc:docMk/>
          <pc:sldMk cId="587673813" sldId="430"/>
        </pc:sldMkLst>
      </pc:sldChg>
      <pc:sldChg chg="modNotesTx">
        <pc:chgData name="Alison Rees-Edwards" userId="6ddc9a34-5fd4-438d-87b4-9c8b83b97512" providerId="ADAL" clId="{7949757A-AD69-4126-B2D1-7959911563A1}" dt="2026-10-21T07:46:35.752" v="11" actId="6549"/>
        <pc:sldMkLst>
          <pc:docMk/>
          <pc:sldMk cId="475024176" sldId="435"/>
        </pc:sldMkLst>
      </pc:sldChg>
      <pc:sldChg chg="modNotesTx">
        <pc:chgData name="Alison Rees-Edwards" userId="6ddc9a34-5fd4-438d-87b4-9c8b83b97512" providerId="ADAL" clId="{7949757A-AD69-4126-B2D1-7959911563A1}" dt="2026-10-21T07:46:40.240" v="12" actId="6549"/>
        <pc:sldMkLst>
          <pc:docMk/>
          <pc:sldMk cId="2543253204" sldId="436"/>
        </pc:sldMkLst>
      </pc:sldChg>
      <pc:sldChg chg="modNotesTx">
        <pc:chgData name="Alison Rees-Edwards" userId="6ddc9a34-5fd4-438d-87b4-9c8b83b97512" providerId="ADAL" clId="{7949757A-AD69-4126-B2D1-7959911563A1}" dt="2026-10-21T07:47:34.203" v="25" actId="6549"/>
        <pc:sldMkLst>
          <pc:docMk/>
          <pc:sldMk cId="3159985277" sldId="438"/>
        </pc:sldMkLst>
      </pc:sldChg>
      <pc:sldChg chg="modNotesTx">
        <pc:chgData name="Alison Rees-Edwards" userId="6ddc9a34-5fd4-438d-87b4-9c8b83b97512" providerId="ADAL" clId="{7949757A-AD69-4126-B2D1-7959911563A1}" dt="2026-10-21T07:46:43.393" v="13" actId="6549"/>
        <pc:sldMkLst>
          <pc:docMk/>
          <pc:sldMk cId="3764586164" sldId="443"/>
        </pc:sldMkLst>
      </pc:sldChg>
      <pc:sldChg chg="modNotesTx">
        <pc:chgData name="Alison Rees-Edwards" userId="6ddc9a34-5fd4-438d-87b4-9c8b83b97512" providerId="ADAL" clId="{7949757A-AD69-4126-B2D1-7959911563A1}" dt="2026-10-21T07:47:18.686" v="22" actId="6549"/>
        <pc:sldMkLst>
          <pc:docMk/>
          <pc:sldMk cId="665558699" sldId="446"/>
        </pc:sldMkLst>
      </pc:sldChg>
      <pc:sldChg chg="modNotesTx">
        <pc:chgData name="Alison Rees-Edwards" userId="6ddc9a34-5fd4-438d-87b4-9c8b83b97512" providerId="ADAL" clId="{7949757A-AD69-4126-B2D1-7959911563A1}" dt="2026-10-21T07:47:24.746" v="23" actId="6549"/>
        <pc:sldMkLst>
          <pc:docMk/>
          <pc:sldMk cId="1093252940" sldId="448"/>
        </pc:sldMkLst>
      </pc:sldChg>
      <pc:sldChg chg="del">
        <pc:chgData name="Alison Rees-Edwards" userId="6ddc9a34-5fd4-438d-87b4-9c8b83b97512" providerId="ADAL" clId="{7949757A-AD69-4126-B2D1-7959911563A1}" dt="2026-10-21T07:47:37.576" v="26" actId="2696"/>
        <pc:sldMkLst>
          <pc:docMk/>
          <pc:sldMk cId="2782153593" sldId="450"/>
        </pc:sldMkLst>
      </pc:sldChg>
      <pc:sldChg chg="modNotesTx">
        <pc:chgData name="Alison Rees-Edwards" userId="6ddc9a34-5fd4-438d-87b4-9c8b83b97512" providerId="ADAL" clId="{7949757A-AD69-4126-B2D1-7959911563A1}" dt="2026-10-21T07:59:19.622" v="160" actId="6549"/>
        <pc:sldMkLst>
          <pc:docMk/>
          <pc:sldMk cId="220240520" sldId="453"/>
        </pc:sldMkLst>
      </pc:sldChg>
      <pc:sldChg chg="modNotesTx">
        <pc:chgData name="Alison Rees-Edwards" userId="6ddc9a34-5fd4-438d-87b4-9c8b83b97512" providerId="ADAL" clId="{7949757A-AD69-4126-B2D1-7959911563A1}" dt="2026-10-21T07:47:46.054" v="27" actId="6549"/>
        <pc:sldMkLst>
          <pc:docMk/>
          <pc:sldMk cId="2041731170" sldId="454"/>
        </pc:sldMkLst>
      </pc:sldChg>
      <pc:sldChg chg="modNotesTx">
        <pc:chgData name="Alison Rees-Edwards" userId="6ddc9a34-5fd4-438d-87b4-9c8b83b97512" providerId="ADAL" clId="{7949757A-AD69-4126-B2D1-7959911563A1}" dt="2026-10-21T07:47:57.626" v="30" actId="20577"/>
        <pc:sldMkLst>
          <pc:docMk/>
          <pc:sldMk cId="3510865252" sldId="459"/>
        </pc:sldMkLst>
      </pc:sldChg>
      <pc:sldChg chg="del">
        <pc:chgData name="Alison Rees-Edwards" userId="6ddc9a34-5fd4-438d-87b4-9c8b83b97512" providerId="ADAL" clId="{7949757A-AD69-4126-B2D1-7959911563A1}" dt="2026-10-21T07:48:04.177" v="31" actId="2696"/>
        <pc:sldMkLst>
          <pc:docMk/>
          <pc:sldMk cId="502774503" sldId="461"/>
        </pc:sldMkLst>
      </pc:sldChg>
      <pc:sldChg chg="del">
        <pc:chgData name="Alison Rees-Edwards" userId="6ddc9a34-5fd4-438d-87b4-9c8b83b97512" providerId="ADAL" clId="{7949757A-AD69-4126-B2D1-7959911563A1}" dt="2026-10-21T07:48:06.310" v="32" actId="2696"/>
        <pc:sldMkLst>
          <pc:docMk/>
          <pc:sldMk cId="2378807361" sldId="462"/>
        </pc:sldMkLst>
      </pc:sldChg>
      <pc:sldChg chg="del">
        <pc:chgData name="Alison Rees-Edwards" userId="6ddc9a34-5fd4-438d-87b4-9c8b83b97512" providerId="ADAL" clId="{7949757A-AD69-4126-B2D1-7959911563A1}" dt="2026-10-21T07:48:08.045" v="33" actId="2696"/>
        <pc:sldMkLst>
          <pc:docMk/>
          <pc:sldMk cId="3375692713" sldId="463"/>
        </pc:sldMkLst>
      </pc:sldChg>
      <pc:sldChg chg="del">
        <pc:chgData name="Alison Rees-Edwards" userId="6ddc9a34-5fd4-438d-87b4-9c8b83b97512" providerId="ADAL" clId="{7949757A-AD69-4126-B2D1-7959911563A1}" dt="2026-10-21T07:48:11.893" v="34" actId="2696"/>
        <pc:sldMkLst>
          <pc:docMk/>
          <pc:sldMk cId="2943004196" sldId="464"/>
        </pc:sldMkLst>
      </pc:sldChg>
      <pc:sldChg chg="del">
        <pc:chgData name="Alison Rees-Edwards" userId="6ddc9a34-5fd4-438d-87b4-9c8b83b97512" providerId="ADAL" clId="{7949757A-AD69-4126-B2D1-7959911563A1}" dt="2026-10-21T07:48:13.928" v="35" actId="2696"/>
        <pc:sldMkLst>
          <pc:docMk/>
          <pc:sldMk cId="1411460232" sldId="465"/>
        </pc:sldMkLst>
      </pc:sldChg>
      <pc:sldChg chg="modNotesTx">
        <pc:chgData name="Alison Rees-Edwards" userId="6ddc9a34-5fd4-438d-87b4-9c8b83b97512" providerId="ADAL" clId="{7949757A-AD69-4126-B2D1-7959911563A1}" dt="2026-10-21T07:46:00.878" v="2" actId="6549"/>
        <pc:sldMkLst>
          <pc:docMk/>
          <pc:sldMk cId="3029294329" sldId="466"/>
        </pc:sldMkLst>
      </pc:sldChg>
      <pc:sldChg chg="modNotesTx">
        <pc:chgData name="Alison Rees-Edwards" userId="6ddc9a34-5fd4-438d-87b4-9c8b83b97512" providerId="ADAL" clId="{7949757A-AD69-4126-B2D1-7959911563A1}" dt="2026-10-21T07:46:30.129" v="9" actId="6549"/>
        <pc:sldMkLst>
          <pc:docMk/>
          <pc:sldMk cId="311661710" sldId="467"/>
        </pc:sldMkLst>
      </pc:sldChg>
      <pc:sldChg chg="modNotesTx">
        <pc:chgData name="Alison Rees-Edwards" userId="6ddc9a34-5fd4-438d-87b4-9c8b83b97512" providerId="ADAL" clId="{7949757A-AD69-4126-B2D1-7959911563A1}" dt="2026-10-21T07:46:08.826" v="4" actId="6549"/>
        <pc:sldMkLst>
          <pc:docMk/>
          <pc:sldMk cId="3552517636" sldId="468"/>
        </pc:sldMkLst>
      </pc:sldChg>
      <pc:sldChg chg="modNotesTx">
        <pc:chgData name="Alison Rees-Edwards" userId="6ddc9a34-5fd4-438d-87b4-9c8b83b97512" providerId="ADAL" clId="{7949757A-AD69-4126-B2D1-7959911563A1}" dt="2026-10-21T07:46:12.255" v="5" actId="6549"/>
        <pc:sldMkLst>
          <pc:docMk/>
          <pc:sldMk cId="613289536" sldId="469"/>
        </pc:sldMkLst>
      </pc:sldChg>
      <pc:sldChg chg="modNotesTx">
        <pc:chgData name="Alison Rees-Edwards" userId="6ddc9a34-5fd4-438d-87b4-9c8b83b97512" providerId="ADAL" clId="{7949757A-AD69-4126-B2D1-7959911563A1}" dt="2026-10-21T07:46:22.680" v="7" actId="6549"/>
        <pc:sldMkLst>
          <pc:docMk/>
          <pc:sldMk cId="3871703212" sldId="470"/>
        </pc:sldMkLst>
      </pc:sldChg>
      <pc:sldChg chg="modNotesTx">
        <pc:chgData name="Alison Rees-Edwards" userId="6ddc9a34-5fd4-438d-87b4-9c8b83b97512" providerId="ADAL" clId="{7949757A-AD69-4126-B2D1-7959911563A1}" dt="2026-10-21T07:46:17.060" v="6" actId="6549"/>
        <pc:sldMkLst>
          <pc:docMk/>
          <pc:sldMk cId="419394298" sldId="472"/>
        </pc:sldMkLst>
      </pc:sldChg>
      <pc:sldChg chg="modNotesTx">
        <pc:chgData name="Alison Rees-Edwards" userId="6ddc9a34-5fd4-438d-87b4-9c8b83b97512" providerId="ADAL" clId="{7949757A-AD69-4126-B2D1-7959911563A1}" dt="2026-10-21T07:46:48.005" v="14" actId="6549"/>
        <pc:sldMkLst>
          <pc:docMk/>
          <pc:sldMk cId="3440322023" sldId="475"/>
        </pc:sldMkLst>
      </pc:sldChg>
      <pc:sldChg chg="modNotesTx">
        <pc:chgData name="Alison Rees-Edwards" userId="6ddc9a34-5fd4-438d-87b4-9c8b83b97512" providerId="ADAL" clId="{7949757A-AD69-4126-B2D1-7959911563A1}" dt="2026-10-21T07:46:33.047" v="10" actId="6549"/>
        <pc:sldMkLst>
          <pc:docMk/>
          <pc:sldMk cId="1236110357" sldId="477"/>
        </pc:sldMkLst>
      </pc:sldChg>
      <pc:sldChg chg="modNotesTx">
        <pc:chgData name="Alison Rees-Edwards" userId="6ddc9a34-5fd4-438d-87b4-9c8b83b97512" providerId="ADAL" clId="{7949757A-AD69-4126-B2D1-7959911563A1}" dt="2026-10-21T07:47:50.838" v="29" actId="20577"/>
        <pc:sldMkLst>
          <pc:docMk/>
          <pc:sldMk cId="125501317" sldId="478"/>
        </pc:sldMkLst>
      </pc:sldChg>
      <pc:sldChg chg="add">
        <pc:chgData name="Alison Rees-Edwards" userId="6ddc9a34-5fd4-438d-87b4-9c8b83b97512" providerId="ADAL" clId="{7949757A-AD69-4126-B2D1-7959911563A1}" dt="2026-10-21T07:59:10.960" v="158"/>
        <pc:sldMkLst>
          <pc:docMk/>
          <pc:sldMk cId="761319401" sldId="479"/>
        </pc:sldMkLst>
      </pc:sldChg>
      <pc:sldChg chg="add">
        <pc:chgData name="Alison Rees-Edwards" userId="6ddc9a34-5fd4-438d-87b4-9c8b83b97512" providerId="ADAL" clId="{7949757A-AD69-4126-B2D1-7959911563A1}" dt="2026-10-21T07:59:29.621" v="161"/>
        <pc:sldMkLst>
          <pc:docMk/>
          <pc:sldMk cId="3345805789" sldId="4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6052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306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221B90-DA67-AF83-82EB-8724F21D5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4CC2FB-B581-7F38-28A7-00524F74A9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F8F63B-65FC-823A-F83F-463B7DAD5F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DF565D-760C-85E9-80E6-D8E5B5B794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2311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578FFB-3372-DD9F-91E0-E53C4A0139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0ECEF4-D0A7-2075-175F-2E1D55248A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D53B6E-E208-7651-A326-56731871DE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E33389-59D9-B966-E317-969DD3DE39F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2137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DE641-9926-F3ED-2B01-79CC9FF630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DC9AB8-BA11-86E3-21BC-306AEF0165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643D08-ACE2-5E88-C10D-C012BD8C9B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D05A1B-F086-C6ED-2A1C-F6CD731D966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8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FD7E0-A055-9445-C8B5-805D7DA98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8B2CDE-09F8-F6EE-93F9-19BAAFD3E1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F85DF5-68DF-FEC7-6C00-936411CE52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0F7904-714A-0E69-B4B4-84937B4746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9760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19F9E2-72DA-5474-0361-B746EF480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AE322B-F14B-2B7F-4701-94F04911C5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3E0A3B-D920-F829-176E-4BF39A4FBF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FFFE75-956E-6590-C315-61FA656E2ED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5659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591D7-720E-D828-ADDF-70449F330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633F12-0AEF-3EF9-9D6E-60115202BD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115E59-F325-BCDA-948B-5836489652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6DB27-8971-0687-6C15-B50DABF894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011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8284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532B23-3688-B5F9-64AA-BC8CE42C2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55BBEA-746B-54EF-BFFB-BC4804BD0D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302DA3-9CAA-53DD-4483-31E26717D0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3F6419-D167-C7C1-326B-B50AB6A81D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2646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EFFFCE-1FD6-8652-4BE9-4024ABCAC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D15A81-4C95-CF7F-29EA-5BEF938817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DF2CF1-0BF1-6431-92DF-48A710FCE9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43AD80-3790-9FEF-02DC-867D60141B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0494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7537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9A692-ABD6-21A9-4B85-284E2B69B2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670C57-2FBD-7B98-EC04-1B504A3E57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1ADC57-AC5F-C772-5B76-851BACE6C2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EF1EF-D1A3-CF79-C979-D25758196B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0018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58E72-0B52-46A4-BE75-E62D58D0C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D1D43C-EE29-F5EA-7391-FFCEE369EF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B4FB47-D8FA-4BDE-1B0B-164338FD1E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AB48F0-C1E9-B3F5-1C40-649C33B84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4252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6493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15440-B848-1D5C-4BBA-3155B97D3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180488-8486-1BC8-F04D-88EAC80974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B65843-6603-4245-8924-3740DD9F80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0F7D97-2574-B11C-85DD-4C3F9E104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0831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5981E3-C7FC-337F-0D2A-23C4C0D213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A94BB5-0C8C-F150-8EFB-F5FED2E056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17AA3D-36C0-E86E-4F9D-D22516D6ED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C5839C-D780-4270-7B64-7C34647D17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5503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AAB6B-6880-B1DF-AAC0-39BF25B7AA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4AB20B-733A-CBF8-AD47-2F7754C215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E5334E-8993-8F53-0AED-F40F3B451B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15845D-C9CA-C21E-EE6B-2CCCE76804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8833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876D2B-1664-7E90-EE4D-57F7FB5220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90E523-FBA5-72C3-C63E-D5660581AD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508B76-D67E-F920-E036-FCD58E7A63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B4D8D7-ED8A-F2D5-2525-494A022330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4675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0282E-F627-3D3A-EC40-F7BDEE6AD3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F33824-7D26-E40D-61B9-E62DA78186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8C10CA-51CA-37A3-0169-1D5BCAE001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619C54-806D-0406-1707-44C76C3474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6930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D159D1-E9F8-4895-753D-71289CCFD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E33A8C-1B5C-5094-D33E-AA2368811E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DB5411-7FE0-18A2-BF6A-B27B2E5B2F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A9BFE6-BB72-B0AE-3924-AFF786632A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5568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A5AA5-EED0-B656-F318-A23A431061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CD34DD-C682-01C6-0FE8-5AFE006CE7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C7A749-9EF1-9F2A-D727-014020D68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A2537-A8AA-C43C-52A3-CA9E2E5378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1894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2F01BB-5AF0-BD29-87D1-2B95FD271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D23B8D-49E3-4EC7-551D-E19AA53D64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B25712-75AC-8B35-4983-F5EBC300E0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FCCA8E-DD85-8A95-E871-CDC03DC8E0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51982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D7F34-D953-82B1-C039-3FFA489C0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7E4EA2-C516-6697-9F70-95362BA58C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6564C0-D5D3-3FA4-0E9F-C70435AE4E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91787E-4A2E-E1D9-39DD-1D33F3B0ED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938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47979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315BF7-98AE-66D5-7635-AD675501B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AF7F027B-7832-8365-CD04-298E284598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486A729-46B5-25D9-FEAB-B8E434F2BF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70949344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589B0A-47F7-11CC-6BD2-B03D62B486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71D0921C-9626-2643-D90F-1D5990AFA7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55A2A4EA-40A6-F995-BD7B-5E68C4F403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627297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566C0-F18A-AED3-5DF2-E574AC620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EB4F2680-DBD5-04C2-AB46-C5FE63BFB2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4B8CA187-FB4C-AFA3-E5E0-DA7E5E0BFD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21081112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FF3BC-9DD3-6B63-5233-FD0E656F1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CBCB354-5925-7A81-4660-78FDF9832B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E70BF5F-4B7F-C33A-6917-5F2E43D704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7902693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D00DB-7B3A-E4A0-7C67-AA3C351EE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624CB37-F306-22E1-D497-F5E3806A76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78704FD0-DE35-34FB-A0EE-02F90FE7ED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9617491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2B0123-2579-D940-9B25-F9792CE42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159AAAF-A64A-8F3E-4AE0-02799A4FA5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2A169C17-AA23-62A0-4D6A-9CB7321B3B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3620788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aztci_Ql7k4?feature=oembed" TargetMode="External"/><Relationship Id="rId4" Type="http://schemas.openxmlformats.org/officeDocument/2006/relationships/image" Target="../media/image9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.org.uk/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neurodivergencewales.org/en/" TargetMode="External"/><Relationship Id="rId4" Type="http://schemas.openxmlformats.org/officeDocument/2006/relationships/hyperlink" Target="https://www.autism.org.uk/what-we-do/wales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dadyslexia.org.uk/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5"/>
            <a:ext cx="4022117" cy="4260601"/>
          </a:xfrm>
        </p:spPr>
        <p:txBody>
          <a:bodyPr/>
          <a:lstStyle/>
          <a:p>
            <a:r>
              <a:rPr lang="en-GB" sz="3200" b="1" dirty="0"/>
              <a:t>ECCE4005C</a:t>
            </a:r>
            <a:br>
              <a:rPr lang="en-GB" sz="3200" dirty="0"/>
            </a:b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Bawb</a:t>
            </a:r>
            <a:r>
              <a:rPr lang="en-GB" sz="3200" dirty="0"/>
              <a:t>: </a:t>
            </a:r>
            <a:r>
              <a:rPr lang="en-GB" sz="3200" dirty="0" err="1"/>
              <a:t>Cyflwyniad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ADY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Sesiwn</a:t>
            </a:r>
            <a:r>
              <a:rPr lang="en-GB" sz="3600" dirty="0"/>
              <a:t> 4</a:t>
            </a:r>
            <a:br>
              <a:rPr lang="en-GB" sz="3600" dirty="0"/>
            </a:br>
            <a:r>
              <a:rPr lang="en-GB" sz="3600" dirty="0"/>
              <a:t>Deall </a:t>
            </a:r>
            <a:r>
              <a:rPr lang="en-GB" sz="3600" dirty="0" err="1"/>
              <a:t>anghenion</a:t>
            </a:r>
            <a:r>
              <a:rPr lang="en-GB" sz="3600" dirty="0"/>
              <a:t> </a:t>
            </a:r>
            <a:r>
              <a:rPr lang="en-GB" sz="3600" dirty="0" err="1"/>
              <a:t>gwybyddol</a:t>
            </a:r>
            <a:r>
              <a:rPr lang="en-GB" sz="3600" dirty="0"/>
              <a:t> a </a:t>
            </a:r>
            <a:r>
              <a:rPr lang="en-GB" sz="3600" dirty="0" err="1"/>
              <a:t>dysgu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2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ECCE4005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2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Learning </a:t>
            </a:r>
            <a:r>
              <a:rPr lang="en-GB" sz="32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for All: Introduction to ALN</a:t>
            </a:r>
            <a:endParaRPr lang="en-GB" sz="32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Session 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Understanding cognitive and learning needs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Amcanion</a:t>
            </a:r>
            <a:r>
              <a:rPr lang="en-GB" sz="4000" dirty="0">
                <a:latin typeface="Arial" panose="020B0604020202020204" pitchFamily="34" charset="0"/>
              </a:rPr>
              <a:t> y </a:t>
            </a:r>
            <a:r>
              <a:rPr lang="en-GB" sz="4000" dirty="0" err="1">
                <a:latin typeface="Arial" panose="020B0604020202020204" pitchFamily="34" charset="0"/>
              </a:rPr>
              <a:t>sesiwn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Session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938EFF-33D9-83EA-77A5-DA7AE64BB5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139746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Esbonio dyslecsia a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dyscalcwlia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Disgrifio anawsterau dysgu cymedrol a difrifol;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Nodi rhwystrau i ddysgu;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Cymhwyso dulliau sy'n seiliedig ar gryfderau;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Argymell strategaethau cymorth cynhwysol.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7A04AF-9D39-1830-F862-219C6873C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13974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dyslexia and dyscalculia;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moderate and severe learning difficulties;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barriers to learning;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 strengths-based approaches;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 inclusive educational support strategies.</a:t>
            </a:r>
          </a:p>
        </p:txBody>
      </p:sp>
    </p:spTree>
    <p:extLst>
      <p:ext uri="{BB962C8B-B14F-4D97-AF65-F5344CB8AC3E}">
        <p14:creationId xmlns:p14="http://schemas.microsoft.com/office/powerpoint/2010/main" val="3117023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Beth allwch chi gofio?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5"/>
            <a:ext cx="3867150" cy="344327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 ADY?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 CDU?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 llais y dysgwr?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 hawliau plant yn dylanwadu ar arfer proffesiynol?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44327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ALN?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IDP?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learner voice?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children's rights influence practice?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C850-814A-11D5-03D2-659B812D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Sgiliau </a:t>
            </a:r>
            <a:r>
              <a:rPr lang="en-GB" sz="4000" dirty="0" err="1">
                <a:latin typeface="Arial" panose="020B0604020202020204" pitchFamily="34" charset="0"/>
              </a:rPr>
              <a:t>trosglwyddadwy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lefel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uwch</a:t>
            </a:r>
            <a:br>
              <a:rPr lang="en-GB" sz="40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High-level transferable skills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72F7-3E2B-4BE4-BDF9-3E5D91419B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</a:rPr>
              <a:t>Datrys problemau;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Dadansoddi;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Myfyrio;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Cynllunio;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Gwaith tîm;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 Addasrwydd.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99306-88B1-4B4A-81DA-DC01F79E6E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Problem solving;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Analysis;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Reflection;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Teamwork;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Adaptability.</a:t>
            </a:r>
          </a:p>
        </p:txBody>
      </p:sp>
    </p:spTree>
    <p:extLst>
      <p:ext uri="{BB962C8B-B14F-4D97-AF65-F5344CB8AC3E}">
        <p14:creationId xmlns:p14="http://schemas.microsoft.com/office/powerpoint/2010/main" val="3756727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114"/>
            <a:ext cx="4759780" cy="1582057"/>
          </a:xfrm>
        </p:spPr>
        <p:txBody>
          <a:bodyPr>
            <a:noAutofit/>
          </a:bodyPr>
          <a:lstStyle/>
          <a:p>
            <a:pPr algn="ctr"/>
            <a:r>
              <a:rPr lang="cy-GB" noProof="0" dirty="0">
                <a:latin typeface="Arial" panose="020B0604020202020204" pitchFamily="34" charset="0"/>
              </a:rPr>
              <a:t>Beth yw gwybyddiaeth?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What do we mean by cognition?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30F26-45EE-1BB9-452A-39EC0C8DB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9780" y="457201"/>
            <a:ext cx="4253590" cy="5403850"/>
          </a:xfrm>
        </p:spPr>
        <p:txBody>
          <a:bodyPr>
            <a:normAutofit fontScale="850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Meddwl;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Cofio;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Sylw;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Deall;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Datrys problemau;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Prosesu gwybodaeth.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Processing information.</a:t>
            </a:r>
          </a:p>
          <a:p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B85BC3-D5DE-C54C-5B21-DBC95B30DC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662" y="1814284"/>
            <a:ext cx="4041355" cy="35705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91F89F-2077-36A3-18C7-B4B53D0E29EE}"/>
              </a:ext>
            </a:extLst>
          </p:cNvPr>
          <p:cNvSpPr txBox="1"/>
          <p:nvPr/>
        </p:nvSpPr>
        <p:spPr>
          <a:xfrm>
            <a:off x="464458" y="5486400"/>
            <a:ext cx="40413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</a:t>
            </a:r>
            <a:r>
              <a:rPr lang="en-GB" sz="1400" dirty="0" err="1"/>
              <a:t>BrainWare</a:t>
            </a:r>
            <a:r>
              <a:rPr lang="en-GB" sz="1400" dirty="0"/>
              <a:t> Learning Company, no date). </a:t>
            </a:r>
          </a:p>
        </p:txBody>
      </p:sp>
    </p:spTree>
    <p:extLst>
      <p:ext uri="{BB962C8B-B14F-4D97-AF65-F5344CB8AC3E}">
        <p14:creationId xmlns:p14="http://schemas.microsoft.com/office/powerpoint/2010/main" val="3836406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B0A18B-6222-79A2-108D-24E49126DE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0D6A5-5F71-1ADF-9136-7DF3FBE99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Mae </a:t>
            </a:r>
            <a:r>
              <a:rPr lang="en-GB" sz="4000" dirty="0" err="1">
                <a:latin typeface="Arial" panose="020B0604020202020204" pitchFamily="34" charset="0"/>
              </a:rPr>
              <a:t>dysgu</a:t>
            </a:r>
            <a:r>
              <a:rPr lang="en-GB" sz="4000" dirty="0">
                <a:latin typeface="Arial" panose="020B0604020202020204" pitchFamily="34" charset="0"/>
              </a:rPr>
              <a:t> yn </a:t>
            </a:r>
            <a:r>
              <a:rPr lang="en-GB" sz="4000" dirty="0" err="1">
                <a:latin typeface="Arial" panose="020B0604020202020204" pitchFamily="34" charset="0"/>
              </a:rPr>
              <a:t>gymhleth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Learning is complex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CEE182-C3F9-09A8-68BE-69253F2EAC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825625"/>
            <a:ext cx="4237892" cy="41414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dysgu yn cynnwys: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Cof;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Iaith;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Sylw;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Swyddogaethau gweithredol;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Cymhelliant;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Rhyngweithio cymdeithasol.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Pam fyddai 2 ddysgwr yn ymateb yn wahanol i’r </a:t>
            </a:r>
            <a:r>
              <a:rPr lang="cy-GB" b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r’un</a:t>
            </a: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 gweithgaredd?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2BA2A7-DEEF-BFC8-5284-742A5C2659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3867150" cy="414142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involves: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Memory;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Executive functioning;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interaction.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might 2 learners respond differently to the same activity?</a:t>
            </a:r>
          </a:p>
        </p:txBody>
      </p:sp>
    </p:spTree>
    <p:extLst>
      <p:ext uri="{BB962C8B-B14F-4D97-AF65-F5344CB8AC3E}">
        <p14:creationId xmlns:p14="http://schemas.microsoft.com/office/powerpoint/2010/main" val="3029294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99" y="365127"/>
            <a:ext cx="8874369" cy="795458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</a:rPr>
              <a:t>Deall </a:t>
            </a:r>
            <a:r>
              <a:rPr lang="en-GB" sz="3600" dirty="0" err="1">
                <a:latin typeface="Arial" panose="020B0604020202020204" pitchFamily="34" charset="0"/>
              </a:rPr>
              <a:t>anghenion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gwybyddol</a:t>
            </a:r>
            <a:r>
              <a:rPr lang="en-GB" sz="3600" dirty="0">
                <a:latin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</a:rPr>
              <a:t>dysgu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Understanding cognitive and learning needs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2262553"/>
            <a:ext cx="4476750" cy="3704492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Dyslecsia;</a:t>
            </a:r>
          </a:p>
          <a:p>
            <a:r>
              <a:rPr lang="cy-GB" dirty="0" err="1">
                <a:latin typeface="Arial" panose="020B0604020202020204" pitchFamily="34" charset="0"/>
              </a:rPr>
              <a:t>Dyscalcwlia</a:t>
            </a:r>
            <a:r>
              <a:rPr lang="cy-GB" dirty="0">
                <a:latin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</a:rPr>
              <a:t>Anawsterau Dysgu Cymedrol (ADC);</a:t>
            </a:r>
          </a:p>
          <a:p>
            <a:r>
              <a:rPr lang="cy-GB" dirty="0">
                <a:latin typeface="Arial" panose="020B0604020202020204" pitchFamily="34" charset="0"/>
              </a:rPr>
              <a:t>Anawsterau Dysgu Difrifol (ADD).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262554"/>
            <a:ext cx="4286250" cy="3704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Dyslexia;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Dyscalculia;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Moderate Learning Difficulties (MLD);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Severe Learning Difficulties (SLD).</a:t>
            </a:r>
          </a:p>
        </p:txBody>
      </p:sp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A177D-EDBF-2468-57B8-BDC949C47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76732-BE04-5055-0B9F-47D1FC91D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15" y="365127"/>
            <a:ext cx="8874369" cy="795458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Dyslecsia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Dyslexia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34595-4C69-4F70-D44F-BBD6A4AC6B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383323"/>
            <a:ext cx="4476750" cy="4196863"/>
          </a:xfrm>
        </p:spPr>
        <p:txBody>
          <a:bodyPr>
            <a:noAutofit/>
          </a:bodyPr>
          <a:lstStyle/>
          <a:p>
            <a:r>
              <a:rPr lang="cy-GB" sz="2200" dirty="0">
                <a:latin typeface="Arial" panose="020B0604020202020204" pitchFamily="34" charset="0"/>
              </a:rPr>
              <a:t>Anhawster dysgu penodol sy'n effeithio ar: 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</a:rPr>
              <a:t>Darllen;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</a:rPr>
              <a:t>Sillafu;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</a:rPr>
              <a:t>Ysgrifennu;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</a:rPr>
              <a:t>Prosesu iaith.</a:t>
            </a:r>
          </a:p>
          <a:p>
            <a:pPr>
              <a:buFontTx/>
              <a:buChar char="-"/>
            </a:pPr>
            <a:endParaRPr lang="cy-GB" sz="2200" dirty="0">
              <a:latin typeface="Arial" panose="020B0604020202020204" pitchFamily="34" charset="0"/>
            </a:endParaRPr>
          </a:p>
          <a:p>
            <a:r>
              <a:rPr lang="cy-GB" sz="2200" dirty="0">
                <a:latin typeface="Arial" panose="020B0604020202020204" pitchFamily="34" charset="0"/>
              </a:rPr>
              <a:t>Yn aml yn gysylltiedig â: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</a:rPr>
              <a:t>Creadigrwydd;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</a:rPr>
              <a:t>Datrys problemau;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</a:rPr>
              <a:t>Meddwl gweledol.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F8DC5E-7EEF-D2B8-1E27-69AE9E9949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83323"/>
            <a:ext cx="4286250" cy="4583723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A specific learning difficulty affecting: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- Reading;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- Spelling;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- Writing;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Processing language.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Often associated with: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-  Creativity;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Problem-solving;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Visual thinking.</a:t>
            </a:r>
          </a:p>
        </p:txBody>
      </p:sp>
    </p:spTree>
    <p:extLst>
      <p:ext uri="{BB962C8B-B14F-4D97-AF65-F5344CB8AC3E}">
        <p14:creationId xmlns:p14="http://schemas.microsoft.com/office/powerpoint/2010/main" val="3552517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66DE02-AD16-ADCF-B444-991A939F2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4A378-888C-7492-A888-9D7D924CF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15" y="365127"/>
            <a:ext cx="8874369" cy="795458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Nodweddion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Posib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Possible Characteristics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C6E04-E4F9-649E-3920-79A0684FE6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594338"/>
            <a:ext cx="4476750" cy="3985848"/>
          </a:xfrm>
        </p:spPr>
        <p:txBody>
          <a:bodyPr>
            <a:noAutofit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Darllen yn araf;</a:t>
            </a:r>
          </a:p>
          <a:p>
            <a:r>
              <a:rPr lang="cy-GB" sz="2400" dirty="0">
                <a:latin typeface="Arial" panose="020B0604020202020204" pitchFamily="34" charset="0"/>
              </a:rPr>
              <a:t>Anhawster dadgodio geiriau;</a:t>
            </a:r>
          </a:p>
          <a:p>
            <a:r>
              <a:rPr lang="cy-GB" sz="2400" dirty="0">
                <a:latin typeface="Arial" panose="020B0604020202020204" pitchFamily="34" charset="0"/>
              </a:rPr>
              <a:t>Anghysondebau sillafu;</a:t>
            </a:r>
          </a:p>
          <a:p>
            <a:r>
              <a:rPr lang="cy-GB" sz="2400" dirty="0">
                <a:latin typeface="Arial" panose="020B0604020202020204" pitchFamily="34" charset="0"/>
              </a:rPr>
              <a:t>Cof gweithio gwan;</a:t>
            </a:r>
          </a:p>
          <a:p>
            <a:r>
              <a:rPr lang="cy-GB" sz="2400" dirty="0">
                <a:latin typeface="Arial" panose="020B0604020202020204" pitchFamily="34" charset="0"/>
              </a:rPr>
              <a:t>Anawsterau trefnu.</a:t>
            </a:r>
          </a:p>
          <a:p>
            <a:endParaRPr lang="cy-GB" sz="2400" dirty="0">
              <a:latin typeface="Arial" panose="020B0604020202020204" pitchFamily="34" charset="0"/>
            </a:endParaRPr>
          </a:p>
          <a:p>
            <a:r>
              <a:rPr lang="cy-GB" sz="2400" b="1" dirty="0">
                <a:latin typeface="Arial" panose="020B0604020202020204" pitchFamily="34" charset="0"/>
              </a:rPr>
              <a:t>Cofiwch: mae pob dysgwr yn wahanol.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C36B23-1CC0-A06B-07B8-E14F5364FA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594338"/>
            <a:ext cx="4286250" cy="437270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Slow reading;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Difficulty decoding words;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Spelling inconsistencies;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Poor working memory;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Organisational difficulties;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Remember: every learner is different.</a:t>
            </a:r>
          </a:p>
        </p:txBody>
      </p:sp>
    </p:spTree>
    <p:extLst>
      <p:ext uri="{BB962C8B-B14F-4D97-AF65-F5344CB8AC3E}">
        <p14:creationId xmlns:p14="http://schemas.microsoft.com/office/powerpoint/2010/main" val="6132895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0C643-D7B5-3746-389A-415170530F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ED077-97CC-585A-6042-F37B05E90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15" y="365127"/>
            <a:ext cx="8874369" cy="795458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Cryfderau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Posib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Possible Strengths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9CB5D-C272-0BF5-90E7-A3552216B6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594338"/>
            <a:ext cx="4476750" cy="3985848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Creadigrwydd;</a:t>
            </a:r>
          </a:p>
          <a:p>
            <a:r>
              <a:rPr lang="cy-GB" dirty="0">
                <a:latin typeface="Arial" panose="020B0604020202020204" pitchFamily="34" charset="0"/>
              </a:rPr>
              <a:t>Gwytnwch;</a:t>
            </a:r>
          </a:p>
          <a:p>
            <a:r>
              <a:rPr lang="cy-GB" dirty="0">
                <a:latin typeface="Arial" panose="020B0604020202020204" pitchFamily="34" charset="0"/>
              </a:rPr>
              <a:t>Meddwl darlun mawr;</a:t>
            </a:r>
          </a:p>
          <a:p>
            <a:r>
              <a:rPr lang="cy-GB" dirty="0">
                <a:latin typeface="Arial" panose="020B0604020202020204" pitchFamily="34" charset="0"/>
              </a:rPr>
              <a:t>Cryfderau gweledol-gofodol;</a:t>
            </a:r>
          </a:p>
          <a:p>
            <a:r>
              <a:rPr lang="cy-GB" dirty="0">
                <a:latin typeface="Arial" panose="020B0604020202020204" pitchFamily="34" charset="0"/>
              </a:rPr>
              <a:t>Meddwl arloesol.</a:t>
            </a:r>
            <a:endParaRPr lang="cy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296FA-A8DC-87C9-6BB8-3803459EB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594338"/>
            <a:ext cx="4286250" cy="43727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Creativity;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Resilience;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Big-picture thinking;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Visual-spatial strengths;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Innovative thinking.</a:t>
            </a:r>
          </a:p>
        </p:txBody>
      </p:sp>
    </p:spTree>
    <p:extLst>
      <p:ext uri="{BB962C8B-B14F-4D97-AF65-F5344CB8AC3E}">
        <p14:creationId xmlns:p14="http://schemas.microsoft.com/office/powerpoint/2010/main" val="419394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1A5854-5373-79D2-4BF8-E6CE8C2936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0BE65-AB8F-F52C-753F-3703F498D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15" y="365127"/>
            <a:ext cx="8874369" cy="795458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</a:rPr>
              <a:t>Myth neu </a:t>
            </a:r>
            <a:r>
              <a:rPr lang="en-GB" sz="3600" dirty="0" err="1">
                <a:latin typeface="Arial" panose="020B0604020202020204" pitchFamily="34" charset="0"/>
              </a:rPr>
              <a:t>Ffaith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Myth or Fact?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B31E3-E375-D3FA-9FA6-5FD66B79C9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594338"/>
            <a:ext cx="4476750" cy="3985848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Mae dyslecsia yn gysylltiedig â deallusrwydd isel. </a:t>
            </a:r>
          </a:p>
          <a:p>
            <a:endParaRPr lang="cy-GB" dirty="0">
              <a:latin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</a:rPr>
              <a:t>Ni all dysgwyr â dyslecsia lwyddo'n academaidd.</a:t>
            </a:r>
          </a:p>
          <a:p>
            <a:endParaRPr lang="cy-GB" dirty="0">
              <a:latin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</a:rPr>
              <a:t>Mae dyslecsia yn effeithio ar unigolion mewn ffyrdd gwahanol. </a:t>
            </a:r>
            <a:endParaRPr lang="cy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972469-F30D-0505-8CF4-1AB76F5DC4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594338"/>
            <a:ext cx="4286250" cy="43727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Dyslexia is linked to low intelligence.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Dyslexic learners cannot succeed academically.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Dyslexia affects individuals differently.</a:t>
            </a:r>
          </a:p>
        </p:txBody>
      </p:sp>
    </p:spTree>
    <p:extLst>
      <p:ext uri="{BB962C8B-B14F-4D97-AF65-F5344CB8AC3E}">
        <p14:creationId xmlns:p14="http://schemas.microsoft.com/office/powerpoint/2010/main" val="3871703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4AFD1-26E8-80EF-3019-9700AD45C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5CC8D-8A04-60BA-FAF2-65D319924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15" y="365127"/>
            <a:ext cx="8874369" cy="795458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Trafodwch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Discuss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0098F-7770-FFE2-B0EE-758589D7FA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594337"/>
            <a:ext cx="4476750" cy="4372707"/>
          </a:xfrm>
        </p:spPr>
        <p:txBody>
          <a:bodyPr>
            <a:noAutofit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Pam ei bod yn bwysig cydnabod cryfderau dysgwyr â dyslecsia yn ogystal â'r heriau y </a:t>
            </a:r>
            <a:r>
              <a:rPr lang="cy-GB" sz="2400" dirty="0" err="1">
                <a:latin typeface="Arial" panose="020B0604020202020204" pitchFamily="34" charset="0"/>
              </a:rPr>
              <a:t>gallant</a:t>
            </a:r>
            <a:r>
              <a:rPr lang="cy-GB" sz="2400" dirty="0">
                <a:latin typeface="Arial" panose="020B0604020202020204" pitchFamily="34" charset="0"/>
              </a:rPr>
              <a:t> eu profi?</a:t>
            </a:r>
          </a:p>
          <a:p>
            <a:r>
              <a:rPr lang="cy-GB" sz="2400" dirty="0">
                <a:latin typeface="Arial" panose="020B0604020202020204" pitchFamily="34" charset="0"/>
              </a:rPr>
              <a:t>Sut gallai'r nodweddion hyn effeithio ar brofiad dysgwr mewn ystafell ddosbarth gynradd neu uwchradd?</a:t>
            </a:r>
          </a:p>
          <a:p>
            <a:r>
              <a:rPr lang="cy-GB" sz="2400" dirty="0">
                <a:latin typeface="Arial" panose="020B0604020202020204" pitchFamily="34" charset="0"/>
              </a:rPr>
              <a:t>Pam y gall mythau am ddyslecsia fod yn niweidiol i ddysgwyr?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604C74-540E-874A-3A2E-FF2458975D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594338"/>
            <a:ext cx="4286250" cy="4372708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Why is it important to recognise the strengths of learners with dyslexia as well as the challenges they may experience?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How might dyslexia characteristics affect a learner's experience in a primary or secondary classroom?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Why can myths about dyslexia be harmful to learners?</a:t>
            </a:r>
          </a:p>
        </p:txBody>
      </p:sp>
    </p:spTree>
    <p:extLst>
      <p:ext uri="{BB962C8B-B14F-4D97-AF65-F5344CB8AC3E}">
        <p14:creationId xmlns:p14="http://schemas.microsoft.com/office/powerpoint/2010/main" val="1476883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55372B-B4E4-74E5-1998-FA9E667A091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93688" y="1910862"/>
            <a:ext cx="4202112" cy="337095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0B64A-10B9-0809-1B6C-467EE15ABA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84785" cy="4117974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dysgwr â dyslecsia yn gweld hi’n anodd gorffen tasgau ysgrifenedig.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learner with dyslexia struggles to complete written tasks.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36B1F1-8C0F-0024-FFA8-623464822A03}"/>
              </a:ext>
            </a:extLst>
          </p:cNvPr>
          <p:cNvSpPr txBox="1"/>
          <p:nvPr/>
        </p:nvSpPr>
        <p:spPr>
          <a:xfrm>
            <a:off x="293688" y="5591908"/>
            <a:ext cx="5157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Graduate Programs for Educators, 2026).</a:t>
            </a:r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60F034-CD36-F7F2-E6DA-0CD58C204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40603-5516-765E-1375-752F86F9D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7201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dysgwr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Tair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B1ED8A4-FF43-C9C6-242F-C67F0FE8A4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231" y="1418492"/>
            <a:ext cx="4378569" cy="4677508"/>
          </a:xfrm>
        </p:spPr>
        <p:txBody>
          <a:bodyPr>
            <a:normAutofit fontScale="92500" lnSpcReduction="10000"/>
          </a:bodyPr>
          <a:lstStyle/>
          <a:p>
            <a:pPr fontAlgn="t"/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Model Meddygol</a:t>
            </a:r>
          </a:p>
          <a:p>
            <a:pPr lvl="0" fontAlgn="t"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canolbwyntio ar asesu ac adnabod anghenion;</a:t>
            </a:r>
          </a:p>
          <a:p>
            <a:pPr lvl="0" fontAlgn="t"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 anawsterau mae'r dysgwr yn eu profi?</a:t>
            </a:r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/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Model Gymdeithasol </a:t>
            </a:r>
          </a:p>
          <a:p>
            <a:pPr lvl="0" fontAlgn="t"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 yw deunyddiau'r ystafell ddosbarth yn hygyrch?</a:t>
            </a:r>
          </a:p>
          <a:p>
            <a:pPr lvl="0" fontAlgn="t"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 ellid dileu'r rhwystrau?</a:t>
            </a:r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50C9C-33C5-D608-95CE-7EA8CDC760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18492"/>
            <a:ext cx="4378570" cy="4677508"/>
          </a:xfrm>
        </p:spPr>
        <p:txBody>
          <a:bodyPr>
            <a:normAutofit fontScale="92500" lnSpcReduction="10000"/>
          </a:bodyPr>
          <a:lstStyle/>
          <a:p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Dull sy'n Canolbwyntio ar Gryfderau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- Beth yw diddordebau a thalentau'r dysgwr?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- Sut gall y cryfderau hyn gefnogi dysgu?</a:t>
            </a:r>
            <a:b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❖ Pa safbwynt fyddai fwyaf defnyddiol?</a:t>
            </a: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❖ A allai'r tri safbwynt fod yn ddefnyddiol?</a:t>
            </a:r>
          </a:p>
        </p:txBody>
      </p:sp>
    </p:spTree>
    <p:extLst>
      <p:ext uri="{BB962C8B-B14F-4D97-AF65-F5344CB8AC3E}">
        <p14:creationId xmlns:p14="http://schemas.microsoft.com/office/powerpoint/2010/main" val="311661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4E647-0CBC-91A8-DFB9-B83DE4381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F9876-F14E-2EA4-8347-32BDE3750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57388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learner, Three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D0E25-1EF1-E562-3949-A3B760B025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480457"/>
            <a:ext cx="3867150" cy="44704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Model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assessment and identification;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difficulties does the learner experience?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Model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classroom materials accessible?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barriers be removed?</a:t>
            </a:r>
          </a:p>
          <a:p>
            <a:pPr>
              <a:buFontTx/>
              <a:buChar char="-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867AAC-0786-060F-CAA4-F18A99FC3E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0457"/>
            <a:ext cx="3867150" cy="44704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Strengths-Based Approach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What are the learner’s interests and talents?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How can these strengths support learning?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Which perspective would be most helpful?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Could all three be useful?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110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Dyscalcwlia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Dyscalculia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7A57-6FFA-7604-4404-DC09C7DA8E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04645"/>
            <a:ext cx="3867150" cy="3962400"/>
          </a:xfrm>
        </p:spPr>
        <p:txBody>
          <a:bodyPr>
            <a:normAutofit fontScale="850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Anhawster penodol sy'n effeithio ar: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Deall rhifau;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Rhesymu mathemategol;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Synnwyr rhif;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Cyfrifiadau.</a:t>
            </a:r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Nid dim ond "</a:t>
            </a:r>
            <a:r>
              <a:rPr lang="cy-GB" i="1" noProof="0" dirty="0">
                <a:latin typeface="Arial" panose="020B0604020202020204" pitchFamily="34" charset="0"/>
                <a:cs typeface="Arial" panose="020B0604020202020204" pitchFamily="34" charset="0"/>
              </a:rPr>
              <a:t>bod yn wael mewn mathemateg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" ydyw.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FE548-C117-0046-4078-D4B9FE81D7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2004646"/>
            <a:ext cx="4226169" cy="3962399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specific difficulty affecting: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Understanding numbers;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Mathematical reasoning;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sense;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Calculations.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simply "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bad at maths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."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BDFC6F-B85E-92F9-98B9-1259FBE763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54D6B-6DFD-169F-6734-5BB92D97A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Arwyddion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Dyscalcwlia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Signs of Dyscalculia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16F36-3E0D-6217-EEA9-5DDBDC110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87415"/>
            <a:ext cx="3867150" cy="40796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Anhawster gyda: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Deall maint a nifer;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Darllen clociau analog;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Trin arian;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Cofio ffeithiau rhif;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Amcangyfrif.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5D838D-68B9-FFEB-83A9-56911DC866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87416"/>
            <a:ext cx="4226169" cy="40796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Difficulties: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quantity;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 analogue clocks;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Handling money;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Remembering number facts;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Estimating;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5106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EE239-CFC9-7DC1-C9E1-48786F60F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DA3D8-63E1-95AF-5BFE-CDDA1F7F0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16" y="365127"/>
            <a:ext cx="4170534" cy="795458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Trafodwch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Discuss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477EBE4-06D4-AABB-84A5-0103EE653E9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28600" y="1936750"/>
            <a:ext cx="4476750" cy="29845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2A1995-50BD-1302-AC13-EFD97BC6AF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8652" y="574431"/>
            <a:ext cx="4076748" cy="5392615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Sut gallai anawsterau gyda rhifau effeithio ar fywyd bob dydd yn ogystal ag addysg?</a:t>
            </a:r>
          </a:p>
          <a:p>
            <a:r>
              <a:rPr lang="cy-GB" sz="2400" noProof="0" dirty="0">
                <a:latin typeface="Arial" panose="020B0604020202020204" pitchFamily="34" charset="0"/>
              </a:rPr>
              <a:t>Sut gallai addysgwyr greu amgylchedd gynhwysol ar gyfer dysgwyr sydd â </a:t>
            </a:r>
            <a:r>
              <a:rPr lang="cy-GB" sz="2400" noProof="0" dirty="0" err="1">
                <a:latin typeface="Arial" panose="020B0604020202020204" pitchFamily="34" charset="0"/>
              </a:rPr>
              <a:t>dyscalcwlia</a:t>
            </a:r>
            <a:r>
              <a:rPr lang="cy-GB" sz="2400" noProof="0" dirty="0">
                <a:latin typeface="Arial" panose="020B0604020202020204" pitchFamily="34" charset="0"/>
              </a:rPr>
              <a:t> neu anawsterau mathemategol? </a:t>
            </a:r>
          </a:p>
          <a:p>
            <a:endParaRPr lang="en-GB" sz="24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How might difficulties with numbers affect everyday life as well as education?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How can educators create an inclusive learning environment for learners with dyscalculia or mathematical difficulties?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3DC5E9-90C1-5C41-F396-5084F937EE00}"/>
              </a:ext>
            </a:extLst>
          </p:cNvPr>
          <p:cNvSpPr txBox="1"/>
          <p:nvPr/>
        </p:nvSpPr>
        <p:spPr>
          <a:xfrm>
            <a:off x="961292" y="5087815"/>
            <a:ext cx="3344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LifeWorks Schools, 2025)</a:t>
            </a:r>
          </a:p>
        </p:txBody>
      </p:sp>
    </p:spTree>
    <p:extLst>
      <p:ext uri="{BB962C8B-B14F-4D97-AF65-F5344CB8AC3E}">
        <p14:creationId xmlns:p14="http://schemas.microsoft.com/office/powerpoint/2010/main" val="10444093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Dyslecsia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Dyscalcwlia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Comparing Dyslexia and Dyscalculia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37F2F12-EC0B-13E5-2EC7-26D2104F49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3669985"/>
              </p:ext>
            </p:extLst>
          </p:nvPr>
        </p:nvGraphicFramePr>
        <p:xfrm>
          <a:off x="222737" y="1825624"/>
          <a:ext cx="8675076" cy="4047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8769">
                  <a:extLst>
                    <a:ext uri="{9D8B030D-6E8A-4147-A177-3AD203B41FA5}">
                      <a16:colId xmlns:a16="http://schemas.microsoft.com/office/drawing/2014/main" val="2312557498"/>
                    </a:ext>
                  </a:extLst>
                </a:gridCol>
                <a:gridCol w="2168769">
                  <a:extLst>
                    <a:ext uri="{9D8B030D-6E8A-4147-A177-3AD203B41FA5}">
                      <a16:colId xmlns:a16="http://schemas.microsoft.com/office/drawing/2014/main" val="3681724581"/>
                    </a:ext>
                  </a:extLst>
                </a:gridCol>
                <a:gridCol w="2168769">
                  <a:extLst>
                    <a:ext uri="{9D8B030D-6E8A-4147-A177-3AD203B41FA5}">
                      <a16:colId xmlns:a16="http://schemas.microsoft.com/office/drawing/2014/main" val="1540690660"/>
                    </a:ext>
                  </a:extLst>
                </a:gridCol>
                <a:gridCol w="2168769">
                  <a:extLst>
                    <a:ext uri="{9D8B030D-6E8A-4147-A177-3AD203B41FA5}">
                      <a16:colId xmlns:a16="http://schemas.microsoft.com/office/drawing/2014/main" val="487768315"/>
                    </a:ext>
                  </a:extLst>
                </a:gridCol>
              </a:tblGrid>
              <a:tr h="101190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Dyslecsia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accent4">
                              <a:lumMod val="40000"/>
                              <a:lumOff val="6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Dyslexia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Dyscalcwlia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accent4">
                              <a:lumMod val="40000"/>
                              <a:lumOff val="6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Dyscalculia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40921"/>
                  </a:ext>
                </a:extLst>
              </a:tr>
              <a:tr h="1011909">
                <a:tc>
                  <a:txBody>
                    <a:bodyPr/>
                    <a:lstStyle/>
                    <a:p>
                      <a:pPr algn="l"/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Cysyniadau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rhif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 concepts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3799348"/>
                  </a:ext>
                </a:extLst>
              </a:tr>
              <a:tr h="1011909">
                <a:tc>
                  <a:txBody>
                    <a:bodyPr/>
                    <a:lstStyle/>
                    <a:p>
                      <a:pPr algn="l"/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Sillafu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Spelling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Cyfrifiadau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Calculations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4299235"/>
                  </a:ext>
                </a:extLst>
              </a:tr>
              <a:tr h="1011909">
                <a:tc>
                  <a:txBody>
                    <a:bodyPr/>
                    <a:lstStyle/>
                    <a:p>
                      <a:pPr algn="l"/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Prosesu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iaith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Prosesu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mathemategol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Mathematical processing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3938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298D4-FEA1-4E8A-EAF9-A48391FC3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7B604-6EFD-30D9-28DE-36AF381C7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Cymedrol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(ADC)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Moderate Learning Difficulties (MLD)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630BF-9F08-647D-770C-AD1C227F38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292" y="1825624"/>
            <a:ext cx="4296508" cy="4188313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dysgwyr fod angen: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Cymorth ychwanegol;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Addysgu wedi’i addasu;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Mwy o amser i brosesu gwybodaeth.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cy-GB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Gall cynnydd ddigwydd yn arafach na’r disgwyl.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06A22F-1569-868E-4D28-41BDD06D6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96507" cy="41883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Learners may require: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support;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Adapted teaching;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Extended processing time.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Progress may occur more slowly than expected.</a:t>
            </a:r>
          </a:p>
        </p:txBody>
      </p:sp>
    </p:spTree>
    <p:extLst>
      <p:ext uri="{BB962C8B-B14F-4D97-AF65-F5344CB8AC3E}">
        <p14:creationId xmlns:p14="http://schemas.microsoft.com/office/powerpoint/2010/main" val="37645861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817F4-51C7-E19B-E7FB-F4DE555B4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46D0C-50E5-C4C6-68FC-4E9CB486B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D42E0-3F09-6031-E2AB-0DC670A477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292" y="1825624"/>
            <a:ext cx="4296508" cy="4188313"/>
          </a:xfrm>
        </p:spPr>
        <p:txBody>
          <a:bodyPr>
            <a:normAutofit fontScale="85000" lnSpcReduction="20000"/>
          </a:bodyPr>
          <a:lstStyle/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y gallai Anawsterau Dysgu Cymedrol effeithio ar gyfranogiad dysgwr yn yr ystafell ddosbarth?</a:t>
            </a:r>
          </a:p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 addasiadau neu strategaethau addysgu allai helpu dysgwr ag ADC i lwyddo?</a:t>
            </a:r>
          </a:p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gall athrawon gynnal disgwyliadau uchel tra'n darparu cymorth ychwanegol i ddysgwyr ag ADC?</a:t>
            </a:r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C9A2AB-AA84-706B-D3B3-62153D31D7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96507" cy="418831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might Moderate Learning Difficulties affect a learner's participation in the classroom?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adaptations or teaching strategies might help a learner with MLD succeed?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teachers maintain high expectations while providing additional support for learners with MLD?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5890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DB40EE-8403-A559-283C-EA6E6E00D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9729F-4E2A-5258-0EEF-FA9C07D9A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Difrifol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(ADD)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Severe Learning Difficulties (SLD)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21F10-EC43-4773-BF52-81D3C672CD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292" y="1825624"/>
            <a:ext cx="4296508" cy="4188313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dysgwyr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aml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angen: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Cymorth hynod unigol;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Addasiadau sylweddol;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Ymyriadau arbenigol.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cy-GB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Mae anghenion yn amrywio'n sylweddol.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69AB2-382B-E0CE-459A-A8DA39C03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96507" cy="41883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Learners often require: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individualised support;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Significant adaptations;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Specialist interventions.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Needs vary considerably.</a:t>
            </a:r>
          </a:p>
        </p:txBody>
      </p:sp>
    </p:spTree>
    <p:extLst>
      <p:ext uri="{BB962C8B-B14F-4D97-AF65-F5344CB8AC3E}">
        <p14:creationId xmlns:p14="http://schemas.microsoft.com/office/powerpoint/2010/main" val="34403220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D58286-2719-8F0D-7FE9-B30829D3B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6F820-3918-53F7-19A1-BC45440B1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17644-0D50-D955-A2B9-2157A181E4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292" y="1825624"/>
            <a:ext cx="4296508" cy="4188313"/>
          </a:xfrm>
        </p:spPr>
        <p:txBody>
          <a:bodyPr>
            <a:normAutofit fontScale="77500" lnSpcReduction="20000"/>
          </a:bodyPr>
          <a:lstStyle/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Pam mae dull sy'n canolbwyntio ar yr unigolyn yn arbennig o bwysig wrth gefnogi dysgwyr ag ADD?</a:t>
            </a:r>
          </a:p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gall ysgolion sicrhau cyfranogiad a chynhwysiant ystyrlon i ddysgwyr ag Anawsterau Dysgu Difrifol?</a:t>
            </a:r>
          </a:p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yw'r gwahaniaeth rhwng darparu cymorth ychwanegol a hyrwyddo annibyniaeth? Sut gellir cydbwyso'r ddau?</a:t>
            </a:r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3B9FE-663D-5B29-43E3-57642C90E7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96507" cy="418831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a person-centred approach particularly important when supporting learners with SLD?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schools ensure meaningful participation and inclusion for learners with Severe Learning Difficulties?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difference between providing support and promoting independence? How can both be balanced?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3452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016BF-9CF2-7A42-9240-3057DBE571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D2286-8B01-FDB2-C222-FE92DBBDF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0064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</a:t>
            </a:r>
          </a:p>
        </p:txBody>
      </p:sp>
      <p:pic>
        <p:nvPicPr>
          <p:cNvPr id="6" name="Online Media 5" title="Dyslexia Friendly Quality Mark from the BDA">
            <a:hlinkClick r:id="" action="ppaction://media"/>
            <a:extLst>
              <a:ext uri="{FF2B5EF4-FFF2-40B4-BE49-F238E27FC236}">
                <a16:creationId xmlns:a16="http://schemas.microsoft.com/office/drawing/2014/main" id="{96D6F588-087E-77A7-BA0B-C6379D4A95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28650" y="1606731"/>
            <a:ext cx="8175716" cy="488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38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43D8E-D5E3-A7E9-7789-E6729AD67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DE726-20C0-C78E-B6E4-3790681C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to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480A70-B3DE-6B85-9B3C-8B46036D56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4123" y="1825625"/>
            <a:ext cx="4331677" cy="41296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 rhwystrau gynnwys: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amgylchedd;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Adnoddau;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Dulliau addysgu;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Cyfathrebu;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Dulliau asesu.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D8AE89-3FB4-4CD2-68E7-92082B763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331676" cy="41296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may include: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Teaching approaches;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methods.</a:t>
            </a:r>
          </a:p>
        </p:txBody>
      </p:sp>
    </p:spTree>
    <p:extLst>
      <p:ext uri="{BB962C8B-B14F-4D97-AF65-F5344CB8AC3E}">
        <p14:creationId xmlns:p14="http://schemas.microsoft.com/office/powerpoint/2010/main" val="6655586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81" y="365125"/>
            <a:ext cx="8657111" cy="1325563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b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48C25D-4AA6-3962-AC91-C35162202F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4"/>
            <a:ext cx="3867150" cy="4127703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 rwystrau yn yr amgylchedd dysgu sy'n debygol o gael yr effaith fwyaf ar gyfranogiad dysgwyr?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gall athrawon leihau rhwystrau sy'n gysylltiedig ag addysgu, adnoddau ac asesu?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Ydy'r broblem yn gorwedd yn y dysgwr neu yn y rhwystrau o'u cwmpas?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mae dileu rhwystrau yn cefnogi cynhwysiant, cyfranogiad a hawliau dysgwyr?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EF78BA-6FDB-C458-43A8-672E2E6008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127702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barriers within the learning environment are most likely to affect learners' participation?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teachers reduce barriers related to teaching, resources, and assessment?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difficulty located within the learner or within the barriers around them?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removing barriers support inclusion, participation, and learners' rights?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C7FB5-77FF-ABFD-6202-DC724C940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D53A7-6904-8765-57F7-8DD19C15D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Rhwystr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neu Angen?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 or Need?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7316A2-FA58-961A-EF09-54B9D7BA1E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257" y="1825624"/>
            <a:ext cx="4234543" cy="4088287"/>
          </a:xfrm>
        </p:spPr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Nid all dysgwr gwblhau taflen waith.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 yw’r anhawster o fewn y dysgwr, y dasg neu’r amgylchedd?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learner cannot complete a worksheet.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difficulty within the learner, the task or the environment?</a:t>
            </a:r>
            <a:endParaRPr lang="en-GB" noProof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C543271-78D7-2235-2DF8-128052F04A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005917"/>
            <a:ext cx="4233863" cy="31372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392108-48CC-FE52-187D-746A100DD908}"/>
              </a:ext>
            </a:extLst>
          </p:cNvPr>
          <p:cNvSpPr txBox="1"/>
          <p:nvPr/>
        </p:nvSpPr>
        <p:spPr>
          <a:xfrm>
            <a:off x="5129709" y="5324168"/>
            <a:ext cx="3752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(Source: Dyslexia Resource </a:t>
            </a:r>
            <a:r>
              <a:rPr lang="en-GB" sz="1600" dirty="0" err="1"/>
              <a:t>Center</a:t>
            </a:r>
            <a:r>
              <a:rPr lang="en-GB" sz="16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891971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1A559-5A35-2A1D-1910-7D1CF8A1F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6D2B3-730F-2364-A019-0947ADF15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Model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Waith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Social Model in Practice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99D2B2-4FE1-14DF-2ED8-CFC299BCF6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257" y="1825624"/>
            <a:ext cx="4234543" cy="4088287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lle gofyn:</a:t>
            </a:r>
          </a:p>
          <a:p>
            <a:pPr marL="0" indent="0">
              <a:buNone/>
            </a:pP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“Beth sy’n bod ar y dysgwr?”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Gofynnwch:</a:t>
            </a:r>
          </a:p>
          <a:p>
            <a:pPr marL="0" indent="0">
              <a:buNone/>
            </a:pPr>
            <a:r>
              <a:rPr lang="cy-GB" i="1" noProof="0" dirty="0">
                <a:latin typeface="Arial" panose="020B0604020202020204" pitchFamily="34" charset="0"/>
                <a:cs typeface="Arial" panose="020B0604020202020204" pitchFamily="34" charset="0"/>
              </a:rPr>
              <a:t>“Pa </a:t>
            </a:r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rwys</a:t>
            </a:r>
            <a:r>
              <a:rPr 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trau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 sy’n atal cyfranogiad?”</a:t>
            </a:r>
            <a:endParaRPr lang="cy-GB" i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6ED1B4-1B04-0357-C22E-F9755E4B7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34543" cy="408828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Instead of asking: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“What is wrong with the learner?”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Ask: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“What barriers are preventing participation?”</a:t>
            </a:r>
          </a:p>
        </p:txBody>
      </p:sp>
    </p:spTree>
    <p:extLst>
      <p:ext uri="{BB962C8B-B14F-4D97-AF65-F5344CB8AC3E}">
        <p14:creationId xmlns:p14="http://schemas.microsoft.com/office/powerpoint/2010/main" val="10932529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4A2631-F0FB-FFB7-275F-F29F09B95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7E55C-77D5-FAA3-4DDB-A711BABE5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Drochi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Immersive  Room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F2D34DB-BD6B-BBD3-0C61-7A7893DE2C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39739" y="1825624"/>
            <a:ext cx="7695344" cy="378406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09DF34A-A8AE-AFFA-C18E-2093311CA750}"/>
              </a:ext>
            </a:extLst>
          </p:cNvPr>
          <p:cNvSpPr txBox="1"/>
          <p:nvPr/>
        </p:nvSpPr>
        <p:spPr>
          <a:xfrm>
            <a:off x="2804845" y="5712431"/>
            <a:ext cx="2365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UWTSD, 2026)</a:t>
            </a:r>
          </a:p>
        </p:txBody>
      </p:sp>
    </p:spTree>
    <p:extLst>
      <p:ext uri="{BB962C8B-B14F-4D97-AF65-F5344CB8AC3E}">
        <p14:creationId xmlns:p14="http://schemas.microsoft.com/office/powerpoint/2010/main" val="6811654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69B31-32BF-614D-3728-313295B9C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7201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Cynhwysol</a:t>
            </a:r>
            <a:b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Investigating Inclusive Practice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64F2FE-F311-75CA-8580-6CF469263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5750" y="1418492"/>
            <a:ext cx="4210050" cy="4264856"/>
          </a:xfrm>
        </p:spPr>
        <p:txBody>
          <a:bodyPr>
            <a:noAutofit/>
          </a:bodyPr>
          <a:lstStyle/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Rydych yn ymgynghorwyr addysgol sy’n adolygu amgylchedd dysgu cynhwysol;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Mewn grwpiau bach, archwiliwch yr amgylchedd drochi a gwerthuswch:</a:t>
            </a:r>
          </a:p>
          <a:p>
            <a:pPr marL="0" indent="0">
              <a:buNone/>
            </a:pPr>
            <a:endParaRPr lang="cy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Yr Amgylchedd Gorfforol;</a:t>
            </a:r>
          </a:p>
          <a:p>
            <a:pPr>
              <a:buFontTx/>
              <a:buChar char="-"/>
            </a:pP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Yr Amgylchedd Ddysgu;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Cyfranogiad.</a:t>
            </a:r>
            <a:endParaRPr lang="cy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B6BFAA-96F3-100E-BD3A-F73D69B0C1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18492"/>
            <a:ext cx="4210049" cy="4264856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educational consultants reviewing an inclusive learning environment;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small groups, explore the immersive environment and evaluate: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Environment;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Environment;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599852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Cwestiynau critigol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Critical questions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905139"/>
            <a:ext cx="4419600" cy="3809862"/>
          </a:xfrm>
        </p:spPr>
        <p:txBody>
          <a:bodyPr>
            <a:normAutofit fontScale="92500"/>
          </a:bodyPr>
          <a:lstStyle/>
          <a:p>
            <a:r>
              <a:rPr lang="cy-GB" sz="3200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Pa rwystrau i ddysgu allech chi eu hadnabod?</a:t>
            </a:r>
          </a:p>
          <a:p>
            <a:r>
              <a:rPr lang="cy-GB" sz="3200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Pwy fyddai'n elwa fwyaf o'r amgylchedd hwn?</a:t>
            </a:r>
          </a:p>
          <a:p>
            <a:r>
              <a:rPr lang="cy-GB" sz="3200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Pa newidiadau fyddech chi'n eu gwneud?</a:t>
            </a:r>
          </a:p>
          <a:p>
            <a:pPr marL="0" indent="0"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905139"/>
            <a:ext cx="4572000" cy="3684449"/>
          </a:xfrm>
        </p:spPr>
        <p:txBody>
          <a:bodyPr>
            <a:normAutofit lnSpcReduction="1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barriers to learning can you identify?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learners might benefit most from this environment?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changes would you make?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en-GB" altLang="cy-GB" sz="3600" kern="0" dirty="0">
              <a:solidFill>
                <a:srgbClr val="FF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E9B564-B357-125B-7D7D-74B707D38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5E84F-13CF-57DE-016D-D28A554FC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Gweithdy Astudiaeth Achos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Case Study Activity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C89838A7-6B49-EAA3-A04D-BE5D2D56F24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418492"/>
            <a:ext cx="4419600" cy="4595446"/>
          </a:xfrm>
        </p:spPr>
        <p:txBody>
          <a:bodyPr>
            <a:normAutofit fontScale="92500" lnSpcReduction="20000"/>
          </a:bodyPr>
          <a:lstStyle/>
          <a:p>
            <a:r>
              <a:rPr lang="cy-GB" altLang="cy-GB" sz="2800" dirty="0">
                <a:latin typeface="Arial" panose="020B0604020202020204" pitchFamily="34" charset="0"/>
              </a:rPr>
              <a:t>Grŵp 1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Dysgwr â Dyslecsia;</a:t>
            </a:r>
          </a:p>
          <a:p>
            <a:pPr>
              <a:buFontTx/>
              <a:buChar char="-"/>
            </a:pPr>
            <a:endParaRPr lang="cy-GB" altLang="cy-GB" sz="2800" dirty="0">
              <a:latin typeface="Arial" panose="020B0604020202020204" pitchFamily="34" charset="0"/>
            </a:endParaRPr>
          </a:p>
          <a:p>
            <a:r>
              <a:rPr lang="cy-GB" altLang="cy-GB" dirty="0">
                <a:latin typeface="Arial" panose="020B0604020202020204" pitchFamily="34" charset="0"/>
              </a:rPr>
              <a:t>Grŵp 2</a:t>
            </a:r>
          </a:p>
          <a:p>
            <a:pPr>
              <a:buFontTx/>
              <a:buChar char="-"/>
            </a:pPr>
            <a:r>
              <a:rPr lang="cy-GB" altLang="cy-GB" sz="2800" dirty="0">
                <a:latin typeface="Arial" panose="020B0604020202020204" pitchFamily="34" charset="0"/>
              </a:rPr>
              <a:t>Dysgwr â </a:t>
            </a:r>
            <a:r>
              <a:rPr lang="cy-GB" altLang="cy-GB" sz="2800" dirty="0" err="1">
                <a:latin typeface="Arial" panose="020B0604020202020204" pitchFamily="34" charset="0"/>
              </a:rPr>
              <a:t>Dyscalcwlia</a:t>
            </a:r>
            <a:r>
              <a:rPr lang="cy-GB" altLang="cy-GB" sz="2800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r>
              <a:rPr lang="cy-GB" altLang="cy-GB" sz="2800" dirty="0">
                <a:latin typeface="Arial" panose="020B0604020202020204" pitchFamily="34" charset="0"/>
              </a:rPr>
              <a:t>Grŵp 3</a:t>
            </a:r>
          </a:p>
          <a:p>
            <a:pPr>
              <a:buFontTx/>
              <a:buChar char="-"/>
            </a:pPr>
            <a:r>
              <a:rPr lang="cy-GB" altLang="cy-GB" sz="2800" dirty="0">
                <a:latin typeface="Arial" panose="020B0604020202020204" pitchFamily="34" charset="0"/>
              </a:rPr>
              <a:t>Dysgwr ag ADC;</a:t>
            </a:r>
          </a:p>
          <a:p>
            <a:pPr>
              <a:buFontTx/>
              <a:buChar char="-"/>
            </a:pPr>
            <a:endParaRPr lang="cy-GB" altLang="cy-GB" dirty="0">
              <a:latin typeface="Arial" panose="020B0604020202020204" pitchFamily="34" charset="0"/>
            </a:endParaRPr>
          </a:p>
          <a:p>
            <a:r>
              <a:rPr lang="cy-GB" altLang="cy-GB" sz="2800" dirty="0">
                <a:latin typeface="Arial" panose="020B0604020202020204" pitchFamily="34" charset="0"/>
              </a:rPr>
              <a:t>Grŵp 4</a:t>
            </a:r>
          </a:p>
          <a:p>
            <a:pPr marL="0" indent="0">
              <a:buNone/>
            </a:pPr>
            <a:r>
              <a:rPr lang="cy-GB" altLang="cy-GB" dirty="0">
                <a:latin typeface="Arial" panose="020B0604020202020204" pitchFamily="34" charset="0"/>
              </a:rPr>
              <a:t>- Dysgwr ag ADD.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8878C-612F-9D62-28AC-F7260805A4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12EE1F-EDCB-ABBB-4FDE-E334A1032C5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 fontScale="700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Group 1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Learner with Dyslexia;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Group 2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Learner with Dyscalculia;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Group 3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Learner with MLD;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Group 4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- Learner with SLD.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731170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6D17AF-85FB-87D1-AA34-02145133B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53E4F-CE2A-B316-717A-43BA3F549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Gweithdy Astudiaeth Achos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Case Study Activity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3BFCD05C-474D-B2C2-E1E1-B089D7324AC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 fontScale="85000" lnSpcReduction="10000"/>
          </a:bodyPr>
          <a:lstStyle/>
          <a:p>
            <a:r>
              <a:rPr lang="cy-GB" altLang="cy-GB" sz="2800" b="1" dirty="0">
                <a:latin typeface="Arial" panose="020B0604020202020204" pitchFamily="34" charset="0"/>
              </a:rPr>
              <a:t>Trafodwch eich astudiaeth achos a nodwch:</a:t>
            </a:r>
          </a:p>
          <a:p>
            <a:pPr marL="514350" indent="-514350">
              <a:buAutoNum type="arabicPeriod"/>
            </a:pPr>
            <a:r>
              <a:rPr lang="cy-GB" altLang="cy-GB" sz="2800" dirty="0">
                <a:latin typeface="Arial" panose="020B0604020202020204" pitchFamily="34" charset="0"/>
              </a:rPr>
              <a:t>Cryfderau’r dysgwr;</a:t>
            </a:r>
          </a:p>
          <a:p>
            <a:pPr marL="514350" indent="-514350">
              <a:buAutoNum type="arabicPeriod"/>
            </a:pPr>
            <a:r>
              <a:rPr lang="cy-GB" altLang="cy-GB" dirty="0">
                <a:latin typeface="Arial" panose="020B0604020202020204" pitchFamily="34" charset="0"/>
              </a:rPr>
              <a:t>Rhwystrau posib i ddysgu a chyfranogi;</a:t>
            </a:r>
          </a:p>
          <a:p>
            <a:pPr marL="514350" indent="-514350">
              <a:buAutoNum type="arabicPeriod"/>
            </a:pPr>
            <a:r>
              <a:rPr lang="cy-GB" altLang="cy-GB" sz="2800" dirty="0">
                <a:latin typeface="Arial" panose="020B0604020202020204" pitchFamily="34" charset="0"/>
              </a:rPr>
              <a:t>Ymatebion cynhwysol;</a:t>
            </a:r>
          </a:p>
          <a:p>
            <a:pPr marL="514350" indent="-514350">
              <a:buAutoNum type="arabicPeriod"/>
            </a:pPr>
            <a:r>
              <a:rPr lang="cy-GB" altLang="cy-GB" sz="2800" dirty="0">
                <a:latin typeface="Arial" panose="020B0604020202020204" pitchFamily="34" charset="0"/>
              </a:rPr>
              <a:t>Addasiadau i</a:t>
            </a:r>
            <a:r>
              <a:rPr lang="cy-GB" altLang="cy-GB" dirty="0">
                <a:latin typeface="Arial" panose="020B0604020202020204" pitchFamily="34" charset="0"/>
              </a:rPr>
              <a:t>’r amgylchedd;</a:t>
            </a:r>
          </a:p>
          <a:p>
            <a:pPr marL="514350" indent="-514350">
              <a:buAutoNum type="arabicPeriod"/>
            </a:pPr>
            <a:r>
              <a:rPr lang="cy-GB" altLang="cy-GB" sz="2800" dirty="0">
                <a:latin typeface="Arial" panose="020B0604020202020204" pitchFamily="34" charset="0"/>
              </a:rPr>
              <a:t>Strategaethau addysgu priodol.</a:t>
            </a:r>
          </a:p>
          <a:p>
            <a:r>
              <a:rPr lang="cy-GB" altLang="cy-GB" b="1" dirty="0">
                <a:latin typeface="Arial" panose="020B0604020202020204" pitchFamily="34" charset="0"/>
              </a:rPr>
              <a:t>Paratowch adroddiad byr.</a:t>
            </a:r>
            <a:endParaRPr lang="cy-GB" altLang="cy-GB" sz="2800" b="1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9BEA8-9C53-AE3E-AC13-046E8A71E4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932D499-E500-1363-9F2E-42BA1E9D0A6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 fontScale="925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altLang="cy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Discuss your case study and note:</a:t>
            </a:r>
          </a:p>
          <a:p>
            <a:pPr marL="742950" indent="-742950" eaLnBrk="0" fontAlgn="base" hangingPunct="0">
              <a:spcAft>
                <a:spcPct val="0"/>
              </a:spcAft>
              <a:buAutoNum type="arabicPeriod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Learner strengths;</a:t>
            </a:r>
          </a:p>
          <a:p>
            <a:pPr marL="742950" indent="-742950" eaLnBrk="0" fontAlgn="base" hangingPunct="0">
              <a:spcAft>
                <a:spcPct val="0"/>
              </a:spcAft>
              <a:buAutoNum type="arabicPeriod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Potential barriers to learning and participation;</a:t>
            </a:r>
          </a:p>
          <a:p>
            <a:pPr marL="742950" indent="-742950" eaLnBrk="0" fontAlgn="base" hangingPunct="0">
              <a:spcAft>
                <a:spcPct val="0"/>
              </a:spcAft>
              <a:buAutoNum type="arabicPeriod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Inclusive responses;</a:t>
            </a:r>
          </a:p>
          <a:p>
            <a:pPr marL="742950" indent="-742950" eaLnBrk="0" fontAlgn="base" hangingPunct="0">
              <a:spcAft>
                <a:spcPct val="0"/>
              </a:spcAft>
              <a:buAutoNum type="arabicPeriod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Environmental adaptations;</a:t>
            </a:r>
          </a:p>
          <a:p>
            <a:pPr marL="742950" indent="-742950" eaLnBrk="0" fontAlgn="base" hangingPunct="0">
              <a:spcAft>
                <a:spcPct val="0"/>
              </a:spcAft>
              <a:buAutoNum type="arabicPeriod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Appropriate teaching strategies.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Prepare a short report.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01317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D9B37-9435-9900-9A35-E68E834B0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B03C-56A6-81B6-4B87-8961C7A70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Cwestiynau arweiniol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Guiding questions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31C39EFF-56EF-9591-183F-8AA921C2DC3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 fontScale="55000" lnSpcReduction="20000"/>
          </a:bodyPr>
          <a:lstStyle/>
          <a:p>
            <a:r>
              <a:rPr lang="cy-GB" altLang="cy-GB" b="1" dirty="0">
                <a:latin typeface="Arial" panose="020B0604020202020204" pitchFamily="34" charset="0"/>
              </a:rPr>
              <a:t>Y Dysgwr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Beth all y dysgwr ei wneud yn dda?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Pa gryfderau neu ddiddordebau sydd ganddo?</a:t>
            </a:r>
          </a:p>
          <a:p>
            <a:r>
              <a:rPr lang="cy-GB" altLang="cy-GB" b="1" dirty="0">
                <a:latin typeface="Arial" panose="020B0604020202020204" pitchFamily="34" charset="0"/>
              </a:rPr>
              <a:t>Rhwystrau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Pa rwystrau allai atal cyfranogiad?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A yw'r rhwystr yn y dysgwr, y dasg neu'r amgylchedd?</a:t>
            </a:r>
          </a:p>
          <a:p>
            <a:r>
              <a:rPr lang="cy-GB" altLang="cy-GB" b="1" dirty="0">
                <a:latin typeface="Arial" panose="020B0604020202020204" pitchFamily="34" charset="0"/>
              </a:rPr>
              <a:t>Arfer Cynhwysol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Beth all athro ei wneud i gefnogi'r dysgwr?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Sut gellid addasu'r gweithgaredd?</a:t>
            </a:r>
          </a:p>
          <a:p>
            <a:r>
              <a:rPr lang="cy-GB" altLang="cy-GB" b="1" dirty="0">
                <a:latin typeface="Arial" panose="020B0604020202020204" pitchFamily="34" charset="0"/>
              </a:rPr>
              <a:t>Hawliau a Chyfranogiad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Sut gellir sicrhau bod llais y dysgwr yn cael ei glywed?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Sut mae'r strategaethau hyn yn hyrwyddo cynhwysiant?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D3494-66DA-D0D9-D6EC-F01C40CC6F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937BC8E-C2CF-074F-8880-CB5DAFB0D5F0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Learner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the learner do well?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strengths or interests do they have?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barriers might prevent participation?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barrier within the learner, the task, or the environment?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Practice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could a teacher do to support the learner?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could the activity be adapted?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 and Participation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the learner's voice be heard?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these strategies promote inclusion?</a:t>
            </a:r>
          </a:p>
        </p:txBody>
      </p:sp>
    </p:spTree>
    <p:extLst>
      <p:ext uri="{BB962C8B-B14F-4D97-AF65-F5344CB8AC3E}">
        <p14:creationId xmlns:p14="http://schemas.microsoft.com/office/powerpoint/2010/main" val="3002070002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48764-CA68-3607-4BD3-7E8243B3B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5359D-4328-0EA4-CE42-33ADDB1F7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Gweithgaredd AI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AI Activity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4E814B3-BFA3-F3BB-8BB6-4514EA773A8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Cynhyrchwch strategaethau dosbarth ar gyfer cefnogi dysgwr â Dyslecsia. </a:t>
            </a:r>
          </a:p>
          <a:p>
            <a:pPr marL="514350" indent="-514350">
              <a:buAutoNum type="arabicPeriod"/>
            </a:pPr>
            <a:r>
              <a:rPr lang="cy-GB" altLang="cy-GB" dirty="0">
                <a:latin typeface="Arial" panose="020B0604020202020204" pitchFamily="34" charset="0"/>
              </a:rPr>
              <a:t>Nodwch awgrymiadau defnyddiol; </a:t>
            </a:r>
          </a:p>
          <a:p>
            <a:pPr marL="514350" indent="-514350">
              <a:buAutoNum type="arabicPeriod"/>
            </a:pPr>
            <a:r>
              <a:rPr lang="cy-GB" altLang="cy-GB" dirty="0">
                <a:latin typeface="Arial" panose="020B0604020202020204" pitchFamily="34" charset="0"/>
              </a:rPr>
              <a:t>Nodwch awgrymiadau cyffredinol; </a:t>
            </a:r>
          </a:p>
          <a:p>
            <a:pPr marL="514350" indent="-514350">
              <a:buAutoNum type="arabicPeriod"/>
            </a:pPr>
            <a:r>
              <a:rPr lang="cy-GB" altLang="cy-GB" dirty="0">
                <a:latin typeface="Arial" panose="020B0604020202020204" pitchFamily="34" charset="0"/>
              </a:rPr>
              <a:t>Nodwch wybodaeth anghywir neu anfanwl.</a:t>
            </a:r>
          </a:p>
          <a:p>
            <a:pPr marL="0" indent="0"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B923B-6B86-694B-C6E1-FF450F3390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60B656-4E97-5D92-BB21-8F10D16BA819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Generate classroom strategies for supporting a learner with Dyslexia.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useful suggestions;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generic suggestions;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inaccurate information.</a:t>
            </a:r>
          </a:p>
        </p:txBody>
      </p:sp>
    </p:spTree>
    <p:extLst>
      <p:ext uri="{BB962C8B-B14F-4D97-AF65-F5344CB8AC3E}">
        <p14:creationId xmlns:p14="http://schemas.microsoft.com/office/powerpoint/2010/main" val="351086525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4758C-E8E2-9348-A14F-EFF1DB430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B584C-60EC-4B4B-CC13-0459A9886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Cwestiynau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Questions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9C160EA-AD38-2BD3-8DF3-9B9B74DAC21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Beth yw cryfderau AI fel offeryn i gefnogi cynllunio cynhwysol?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Beth yw cyfyngiadau AI wrth gefnogi dysgwyr ag ADY?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Pam mae barn broffesiynol yn parhau i fod yn hanfodol mewn addysg gynhwysol?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BAF9E-C36D-627A-90B0-1B06261EB1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078BB7-2198-5FC7-3717-80271AF8F400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strengths of AI as a tool for supporting inclusive planning?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limitations of AI when supporting learners with ALN?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does professional judgement remain essential in inclusive education?</a:t>
            </a:r>
          </a:p>
        </p:txBody>
      </p:sp>
    </p:spTree>
    <p:extLst>
      <p:ext uri="{BB962C8B-B14F-4D97-AF65-F5344CB8AC3E}">
        <p14:creationId xmlns:p14="http://schemas.microsoft.com/office/powerpoint/2010/main" val="741308548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Crynodeb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Summary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23826" y="1500188"/>
            <a:ext cx="4200524" cy="4440237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kern="0" noProof="0" dirty="0">
                <a:latin typeface="Arial" panose="020B0604020202020204" pitchFamily="34" charset="0"/>
                <a:ea typeface="ＭＳ Ｐゴシック" charset="-128"/>
              </a:rPr>
              <a:t>✅ Mae ADY yn amrywiol ac yn unigryw;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kern="0" noProof="0" dirty="0">
                <a:latin typeface="Arial" panose="020B0604020202020204" pitchFamily="34" charset="0"/>
                <a:ea typeface="ＭＳ Ｐゴシック" charset="-128"/>
              </a:rPr>
              <a:t>✅ Canolbwyntiwch ar gryfderau a photensial;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kern="0" noProof="0" dirty="0">
                <a:latin typeface="Arial" panose="020B0604020202020204" pitchFamily="34" charset="0"/>
                <a:ea typeface="ＭＳ Ｐゴシック" charset="-128"/>
              </a:rPr>
              <a:t>✅ Nodwch a dilëwch rwystrau i ddysgu;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kern="0" noProof="0" dirty="0">
                <a:latin typeface="Arial" panose="020B0604020202020204" pitchFamily="34" charset="0"/>
                <a:ea typeface="ＭＳ Ｐゴシック" charset="-128"/>
              </a:rPr>
              <a:t>✅ Defnyddiwch strategaethau cynhwysol ac addasiadau;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kern="0" noProof="0" dirty="0">
                <a:latin typeface="Arial" panose="020B0604020202020204" pitchFamily="34" charset="0"/>
                <a:ea typeface="ＭＳ Ｐゴシック" charset="-128"/>
              </a:rPr>
              <a:t>✅ Mae cyfranogiad a llais y dysgwr yn hanfodol.</a:t>
            </a:r>
            <a:endParaRPr lang="cy-GB" altLang="cy-GB" sz="24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00188"/>
            <a:ext cx="4267199" cy="4440237"/>
          </a:xfrm>
        </p:spPr>
        <p:txBody>
          <a:bodyPr>
            <a:normAutofit fontScale="92500"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ALN is diverse and individual;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Focus on strengths and potential;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Identify and remove barriers to learning;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Use inclusive strategies and adaptations;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Participation and learner voice are essential.</a:t>
            </a: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319401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90991-072D-13B2-1A58-034A4EAC8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68576-5A32-DE60-6CBB-9BA2EC67B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Adfyfyriad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Reflection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3719EF6F-1E20-145B-EEF3-99B24B603AC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3 pheth allweddol rydych wedi’u dysgu heddiw?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2 faes yr hoffech gael rhagor o wybodaeth amdanynt?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 un goblygiad i’ch arfer eich hun?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3755F-7F8E-D069-3EFB-D70EFCC728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9AA38B-D929-BBE1-C1CD-1FDAACE04B9C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What 3 key things have you learned today?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What are 2 areas where you would like further information?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One implication for your own practice?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40520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Paratoi ar gyfer Sesiwn 5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Preparation for Session 5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cy-GB" altLang="cy-GB" sz="2400" dirty="0">
                <a:latin typeface="Arial" panose="020B0604020202020204" pitchFamily="34" charset="0"/>
              </a:rPr>
              <a:t>National </a:t>
            </a:r>
            <a:r>
              <a:rPr lang="cy-GB" altLang="cy-GB" sz="2400" dirty="0" err="1">
                <a:latin typeface="Arial" panose="020B0604020202020204" pitchFamily="34" charset="0"/>
              </a:rPr>
              <a:t>Autistic</a:t>
            </a:r>
            <a:r>
              <a:rPr lang="cy-GB" altLang="cy-GB" sz="2400" dirty="0">
                <a:latin typeface="Arial" panose="020B0604020202020204" pitchFamily="34" charset="0"/>
              </a:rPr>
              <a:t> Society</a:t>
            </a:r>
          </a:p>
          <a:p>
            <a:pPr>
              <a:buFontTx/>
              <a:buNone/>
            </a:pPr>
            <a:r>
              <a:rPr lang="cy-GB" altLang="cy-GB" sz="2400" dirty="0">
                <a:latin typeface="Arial" panose="020B0604020202020204" pitchFamily="34" charset="0"/>
                <a:hlinkClick r:id="rId3"/>
              </a:rPr>
              <a:t>https://www.autism.org.uk/</a:t>
            </a:r>
            <a:r>
              <a:rPr lang="cy-GB" altLang="cy-GB" sz="2400" dirty="0">
                <a:latin typeface="Arial" panose="020B0604020202020204" pitchFamily="34" charset="0"/>
              </a:rPr>
              <a:t> </a:t>
            </a: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cy-GB" altLang="cy-GB" sz="2400" dirty="0">
                <a:latin typeface="Arial" panose="020B0604020202020204" pitchFamily="34" charset="0"/>
              </a:rPr>
              <a:t>National </a:t>
            </a:r>
            <a:r>
              <a:rPr lang="cy-GB" altLang="cy-GB" sz="2400" dirty="0" err="1">
                <a:latin typeface="Arial" panose="020B0604020202020204" pitchFamily="34" charset="0"/>
              </a:rPr>
              <a:t>Autistic</a:t>
            </a:r>
            <a:r>
              <a:rPr lang="cy-GB" altLang="cy-GB" sz="2400" dirty="0">
                <a:latin typeface="Arial" panose="020B0604020202020204" pitchFamily="34" charset="0"/>
              </a:rPr>
              <a:t> Society Cymru</a:t>
            </a:r>
          </a:p>
          <a:p>
            <a:pPr>
              <a:buFontTx/>
              <a:buNone/>
            </a:pPr>
            <a:r>
              <a:rPr lang="cy-GB" altLang="cy-GB" sz="2400" dirty="0">
                <a:latin typeface="Arial" panose="020B0604020202020204" pitchFamily="34" charset="0"/>
                <a:hlinkClick r:id="rId4"/>
              </a:rPr>
              <a:t>https://www.autism.org.uk/what-we-do/wales</a:t>
            </a:r>
            <a:r>
              <a:rPr lang="cy-GB" altLang="cy-GB" sz="2400" dirty="0">
                <a:latin typeface="Arial" panose="020B0604020202020204" pitchFamily="34" charset="0"/>
              </a:rPr>
              <a:t> </a:t>
            </a: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cy-GB" altLang="cy-GB" sz="2400" dirty="0" err="1">
                <a:latin typeface="Arial" panose="020B0604020202020204" pitchFamily="34" charset="0"/>
              </a:rPr>
              <a:t>Neurodivergence</a:t>
            </a:r>
            <a:r>
              <a:rPr lang="cy-GB" altLang="cy-GB" sz="2400" dirty="0">
                <a:latin typeface="Arial" panose="020B0604020202020204" pitchFamily="34" charset="0"/>
              </a:rPr>
              <a:t> Wales</a:t>
            </a:r>
          </a:p>
          <a:p>
            <a:pPr>
              <a:buFontTx/>
              <a:buNone/>
            </a:pPr>
            <a:r>
              <a:rPr lang="cy-GB" altLang="cy-GB" sz="2400" dirty="0">
                <a:latin typeface="Arial" panose="020B0604020202020204" pitchFamily="34" charset="0"/>
                <a:hlinkClick r:id="rId5"/>
              </a:rPr>
              <a:t>https://neurodivergencewales.org/en/</a:t>
            </a:r>
            <a:r>
              <a:rPr lang="cy-GB" altLang="cy-GB" sz="2400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385763" y="1825625"/>
            <a:ext cx="8129587" cy="417659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British Dyslexia Association (2024) </a:t>
            </a:r>
            <a:r>
              <a:rPr lang="en-GB" alt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What is Dyslexia? 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https://www.bdadyslexia.org.uk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r>
              <a:rPr lang="en-GB" alt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Shaywitz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S.E. (2020) </a:t>
            </a:r>
            <a:r>
              <a:rPr lang="en-GB" alt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Overcoming Dyslexia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alt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. Hodder &amp; Stoughton.</a:t>
            </a:r>
          </a:p>
          <a:p>
            <a:pPr>
              <a:buNone/>
            </a:pPr>
            <a:r>
              <a:rPr lang="en-GB" alt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Snowling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M.J. (2019) </a:t>
            </a:r>
            <a:r>
              <a:rPr lang="en-GB" alt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Dyslexia: A Very Short Introduction. 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Oxford University Press.</a:t>
            </a:r>
          </a:p>
          <a:p>
            <a:pPr>
              <a:buNone/>
            </a:pP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UNESCO (2020) </a:t>
            </a:r>
            <a:r>
              <a:rPr lang="en-GB" alt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Towards Inclusion in Education: Status, Trends and Challenges.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UNESCO.</a:t>
            </a:r>
          </a:p>
          <a:p>
            <a:pPr>
              <a:buNone/>
            </a:pP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United Nations (1989) </a:t>
            </a:r>
            <a:r>
              <a:rPr lang="en-GB" alt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Convention on the Rights of the Child. 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United Nations.</a:t>
            </a:r>
            <a:endParaRPr lang="cy-GB" alt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(2021) </a:t>
            </a:r>
            <a:r>
              <a:rPr lang="en-GB" alt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The Additional Learning Needs Code for Wales 2021. </a:t>
            </a:r>
            <a:r>
              <a:rPr lang="en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Welsh Government.</a:t>
            </a:r>
          </a:p>
          <a:p>
            <a:pPr>
              <a:buNone/>
            </a:pPr>
            <a:endParaRPr lang="cy-GB" altLang="cy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580578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2492</Words>
  <Application>Microsoft Office PowerPoint</Application>
  <PresentationFormat>On-screen Show (4:3)</PresentationFormat>
  <Paragraphs>483</Paragraphs>
  <Slides>40</Slides>
  <Notes>40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ＭＳ Ｐゴシック</vt:lpstr>
      <vt:lpstr>Arial</vt:lpstr>
      <vt:lpstr>Calibri</vt:lpstr>
      <vt:lpstr>Calibri Light</vt:lpstr>
      <vt:lpstr>Wingdings</vt:lpstr>
      <vt:lpstr>Title Slide 1</vt:lpstr>
      <vt:lpstr>Title Slide 2</vt:lpstr>
      <vt:lpstr>Title Slide 4</vt:lpstr>
      <vt:lpstr>Sub Title 1</vt:lpstr>
      <vt:lpstr>Accessible 2</vt:lpstr>
      <vt:lpstr>ECCE4005C Dysgu i Bawb: Cyflwyniad i ADY  Sesiwn 4 Deall anghenion gwybyddol a dysgu   </vt:lpstr>
      <vt:lpstr>Amcanion y sesiwn Session objectives</vt:lpstr>
      <vt:lpstr>Beth allwch chi gofio? What do you remember?</vt:lpstr>
      <vt:lpstr>Sgiliau trosglwyddadwy lefel uwch High-level transferable skills </vt:lpstr>
      <vt:lpstr>Beth yw gwybyddiaeth? What do we mean by cognition?</vt:lpstr>
      <vt:lpstr>Mae dysgu yn gymhleth Learning is complex</vt:lpstr>
      <vt:lpstr> Deall anghenion gwybyddol a dysgu Understanding cognitive and learning needs</vt:lpstr>
      <vt:lpstr>Dyslecsia Dyslexia</vt:lpstr>
      <vt:lpstr>Nodweddion Posib Possible Characteristics</vt:lpstr>
      <vt:lpstr>Cryfderau Posib Possible Strengths</vt:lpstr>
      <vt:lpstr>Myth neu Ffaith? Myth or Fact?</vt:lpstr>
      <vt:lpstr>Trafodwch  Discuss</vt:lpstr>
      <vt:lpstr>Astudiaeth achos Case study</vt:lpstr>
      <vt:lpstr> Un dysgwr, Tair safbwynt </vt:lpstr>
      <vt:lpstr>One learner, Three perspectives</vt:lpstr>
      <vt:lpstr>Dyscalcwlia Dyscalculia</vt:lpstr>
      <vt:lpstr>Arwyddion Dyscalcwlia Signs of Dyscalculia</vt:lpstr>
      <vt:lpstr>Trafodwch  Discuss</vt:lpstr>
      <vt:lpstr>Cymharu Dyslecsia a Dyscalcwlia Comparing Dyslexia and Dyscalculia</vt:lpstr>
      <vt:lpstr>Anawsterau Dysgu Cymedrol (ADC) Moderate Learning Difficulties (MLD)</vt:lpstr>
      <vt:lpstr>Trafodwch Discuss</vt:lpstr>
      <vt:lpstr>Anawsterau Dysgu Difrifol (ADD) Severe Learning Difficulties (SLD)</vt:lpstr>
      <vt:lpstr>Trafodwch Discuss</vt:lpstr>
      <vt:lpstr>Fideo Video</vt:lpstr>
      <vt:lpstr>Rhwystrau i Ddysgu Barriers to Learning</vt:lpstr>
      <vt:lpstr>Trafodwch Discuss</vt:lpstr>
      <vt:lpstr>Rhwystr neu Angen? Barrier or Need?</vt:lpstr>
      <vt:lpstr>Y Model Cymdeithasol ar Waith The Social Model in Practice</vt:lpstr>
      <vt:lpstr>Yr Ystafell Drochi The Immersive  Room</vt:lpstr>
      <vt:lpstr>Archwilio Arfer Cynhwysol Investigating Inclusive Practice</vt:lpstr>
      <vt:lpstr>Cwestiynau critigol Critical questions</vt:lpstr>
      <vt:lpstr>Gweithdy Astudiaeth Achos Case Study Activity</vt:lpstr>
      <vt:lpstr>Gweithdy Astudiaeth Achos Case Study Activity</vt:lpstr>
      <vt:lpstr>Cwestiynau arweiniol Guiding questions</vt:lpstr>
      <vt:lpstr>Gweithgaredd AI AI Activity</vt:lpstr>
      <vt:lpstr>Cwestiynau Questions</vt:lpstr>
      <vt:lpstr>Crynodeb Summary</vt:lpstr>
      <vt:lpstr>Adfyfyriad Reflection</vt:lpstr>
      <vt:lpstr>Paratoi ar gyfer Sesiwn 5 Preparation for Session 5</vt:lpstr>
      <vt:lpstr>Cyfeirnodi 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17</cp:revision>
  <dcterms:created xsi:type="dcterms:W3CDTF">2021-03-10T12:10:47Z</dcterms:created>
  <dcterms:modified xsi:type="dcterms:W3CDTF">2026-10-21T07:59:33Z</dcterms:modified>
</cp:coreProperties>
</file>