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96" r:id="rId4"/>
    <p:sldId id="293" r:id="rId5"/>
    <p:sldId id="294" r:id="rId6"/>
    <p:sldId id="297" r:id="rId7"/>
    <p:sldId id="295" r:id="rId8"/>
    <p:sldId id="292" r:id="rId9"/>
    <p:sldId id="280" r:id="rId10"/>
    <p:sldId id="281" r:id="rId11"/>
    <p:sldId id="279" r:id="rId12"/>
    <p:sldId id="299" r:id="rId13"/>
    <p:sldId id="298" r:id="rId14"/>
    <p:sldId id="258" r:id="rId15"/>
    <p:sldId id="283" r:id="rId16"/>
    <p:sldId id="269" r:id="rId17"/>
    <p:sldId id="259" r:id="rId18"/>
    <p:sldId id="278" r:id="rId19"/>
    <p:sldId id="285" r:id="rId20"/>
    <p:sldId id="273" r:id="rId21"/>
    <p:sldId id="286" r:id="rId22"/>
    <p:sldId id="260" r:id="rId23"/>
    <p:sldId id="270" r:id="rId24"/>
    <p:sldId id="27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GaP9VxLCLjQ&amp;index=14&amp;list=PLLDAq3SAWJh3enR7erSPbmeCmmwgcwskC" TargetMode="External"/><Relationship Id="rId2" Type="http://schemas.openxmlformats.org/officeDocument/2006/relationships/hyperlink" Target="https://www.youtube.com/watch?v=lXcq_jhqmhA&amp;list=PLLDAq3SAWJh3enR7erSPbmeCmmwgcwskC&amp;index=6" TargetMode="External"/><Relationship Id="rId1" Type="http://schemas.openxmlformats.org/officeDocument/2006/relationships/slideLayout" Target="../slideLayouts/slideLayout2.xml"/><Relationship Id="rId5" Type="http://schemas.openxmlformats.org/officeDocument/2006/relationships/hyperlink" Target="https://www.youtube.com/watch?v=hapyISRDhbc&amp;list=PLB3A9AE4B4F57B8C5" TargetMode="External"/><Relationship Id="rId4" Type="http://schemas.openxmlformats.org/officeDocument/2006/relationships/hyperlink" Target="https://www.youtube.com/watch?v=tl_k2c8w4tM&amp;index=21&amp;list=PLLDAq3SAWJh3enR7erSPbmeCmmwgcwskC"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vpEAos0blyw" TargetMode="External"/><Relationship Id="rId2" Type="http://schemas.openxmlformats.org/officeDocument/2006/relationships/hyperlink" Target="https://www.youtube.com/watch?v=EgJcflR_Dic"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85800" y="3505200"/>
            <a:ext cx="7270576" cy="1752600"/>
          </a:xfrm>
        </p:spPr>
        <p:txBody>
          <a:bodyPr>
            <a:normAutofit/>
          </a:bodyPr>
          <a:lstStyle/>
          <a:p>
            <a:r>
              <a:rPr lang="en-US" sz="2800" dirty="0"/>
              <a:t>MANAGING </a:t>
            </a:r>
            <a:r>
              <a:rPr lang="en-US" sz="2800" dirty="0" smtClean="0"/>
              <a:t>PUBLIC HEALTH UK/ GLOBAL</a:t>
            </a:r>
          </a:p>
          <a:p>
            <a:pPr algn="ctr"/>
            <a:r>
              <a:rPr lang="en-US" sz="2800" dirty="0" smtClean="0"/>
              <a:t>WK 3</a:t>
            </a:r>
            <a:endParaRPr lang="en-GB" sz="28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dirty="0" smtClean="0"/>
              <a:t>Evaluation in health promotion</a:t>
            </a:r>
          </a:p>
          <a:p>
            <a:r>
              <a:rPr lang="nl-NL" dirty="0" smtClean="0"/>
              <a:t>Epidemiology</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a:t>Evaluation – Health Promotion</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sz="2800" i="1" dirty="0" smtClean="0"/>
              <a:t>The </a:t>
            </a:r>
            <a:r>
              <a:rPr lang="en-GB" sz="2800" i="1" dirty="0"/>
              <a:t>systematic collection of information about the activities, characteristics, and outcomes of </a:t>
            </a:r>
            <a:r>
              <a:rPr lang="en-GB" sz="2800" i="1" dirty="0" smtClean="0"/>
              <a:t>health promotional programs </a:t>
            </a:r>
            <a:r>
              <a:rPr lang="en-GB" sz="2800" i="1" dirty="0"/>
              <a:t>to make judgments about the program, improve program effectiveness, and/or inform decisions about future program development</a:t>
            </a:r>
            <a:r>
              <a:rPr lang="en-GB" sz="2800" i="1" dirty="0" smtClean="0"/>
              <a:t>.  </a:t>
            </a:r>
            <a:endParaRPr lang="en-GB" sz="2800" i="1" dirty="0"/>
          </a:p>
        </p:txBody>
      </p:sp>
    </p:spTree>
    <p:extLst>
      <p:ext uri="{BB962C8B-B14F-4D97-AF65-F5344CB8AC3E}">
        <p14:creationId xmlns:p14="http://schemas.microsoft.com/office/powerpoint/2010/main" val="11260315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nl-NL" dirty="0" smtClean="0"/>
              <a:t>Enables to examine the operations of a program to determine</a:t>
            </a:r>
          </a:p>
          <a:p>
            <a:r>
              <a:rPr lang="nl-NL" dirty="0" smtClean="0"/>
              <a:t>Which activities took place</a:t>
            </a:r>
          </a:p>
          <a:p>
            <a:r>
              <a:rPr lang="nl-NL" dirty="0"/>
              <a:t>W</a:t>
            </a:r>
            <a:r>
              <a:rPr lang="nl-NL" dirty="0" smtClean="0"/>
              <a:t>hich activities were implemented as planned</a:t>
            </a:r>
          </a:p>
          <a:p>
            <a:r>
              <a:rPr lang="nl-NL" dirty="0" smtClean="0"/>
              <a:t>Who conducted the activities</a:t>
            </a:r>
          </a:p>
          <a:p>
            <a:r>
              <a:rPr lang="nl-NL" dirty="0" smtClean="0"/>
              <a:t>What are the results/ effects</a:t>
            </a:r>
          </a:p>
          <a:p>
            <a:r>
              <a:rPr lang="nl-NL" dirty="0" smtClean="0"/>
              <a:t>Level of adherence to program set up/ outline</a:t>
            </a:r>
          </a:p>
          <a:p>
            <a:r>
              <a:rPr lang="nl-NL" dirty="0" smtClean="0"/>
              <a:t>Programs weakness, strenghts, room for improvement</a:t>
            </a:r>
          </a:p>
          <a:p>
            <a:endParaRPr lang="nl-NL" dirty="0" smtClean="0"/>
          </a:p>
          <a:p>
            <a:r>
              <a:rPr lang="en-GB" dirty="0" smtClean="0"/>
              <a:t>Permit </a:t>
            </a:r>
            <a:r>
              <a:rPr lang="en-GB" dirty="0"/>
              <a:t>comparisons among groups, particularly among populations with disproportionately high risk factors and adverse health </a:t>
            </a:r>
            <a:r>
              <a:rPr lang="en-GB" dirty="0" smtClean="0"/>
              <a:t>outcomes</a:t>
            </a:r>
          </a:p>
          <a:p>
            <a:r>
              <a:rPr lang="en-GB" dirty="0"/>
              <a:t>To justify the need for further funding and </a:t>
            </a:r>
            <a:r>
              <a:rPr lang="en-GB" dirty="0" smtClean="0"/>
              <a:t>support</a:t>
            </a:r>
          </a:p>
          <a:p>
            <a:r>
              <a:rPr lang="en-GB" dirty="0"/>
              <a:t>To ensure that effective programs are maintained and resources are not wasted on ineffective programs</a:t>
            </a:r>
          </a:p>
        </p:txBody>
      </p:sp>
    </p:spTree>
    <p:extLst>
      <p:ext uri="{BB962C8B-B14F-4D97-AF65-F5344CB8AC3E}">
        <p14:creationId xmlns:p14="http://schemas.microsoft.com/office/powerpoint/2010/main" val="17349708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sz="3000" dirty="0"/>
              <a:t>Program evaluation is a tool </a:t>
            </a:r>
            <a:r>
              <a:rPr lang="en-GB" sz="3000" dirty="0" smtClean="0"/>
              <a:t>to </a:t>
            </a:r>
            <a:r>
              <a:rPr lang="en-GB" sz="3000" dirty="0"/>
              <a:t>demonstrate accountability to </a:t>
            </a:r>
            <a:r>
              <a:rPr lang="en-GB" sz="3000" dirty="0" smtClean="0"/>
              <a:t>stakeholders;</a:t>
            </a:r>
          </a:p>
          <a:p>
            <a:pPr lvl="1"/>
            <a:r>
              <a:rPr lang="en-GB" sz="2800" dirty="0" smtClean="0"/>
              <a:t>Funding bodies/ sources</a:t>
            </a:r>
          </a:p>
          <a:p>
            <a:pPr lvl="1"/>
            <a:r>
              <a:rPr lang="en-GB" sz="2800" dirty="0" smtClean="0"/>
              <a:t>Policymakers </a:t>
            </a:r>
          </a:p>
          <a:p>
            <a:pPr lvl="1"/>
            <a:r>
              <a:rPr lang="en-GB" sz="2800" dirty="0" smtClean="0"/>
              <a:t>State</a:t>
            </a:r>
            <a:r>
              <a:rPr lang="en-GB" sz="2800" dirty="0"/>
              <a:t>, and local agencies </a:t>
            </a:r>
            <a:endParaRPr lang="en-GB" sz="2800" dirty="0" smtClean="0"/>
          </a:p>
          <a:p>
            <a:pPr lvl="1"/>
            <a:r>
              <a:rPr lang="en-GB" sz="2800" dirty="0" smtClean="0"/>
              <a:t>Community leaders</a:t>
            </a:r>
            <a:endParaRPr lang="en-GB" sz="2800" dirty="0"/>
          </a:p>
        </p:txBody>
      </p:sp>
    </p:spTree>
    <p:extLst>
      <p:ext uri="{BB962C8B-B14F-4D97-AF65-F5344CB8AC3E}">
        <p14:creationId xmlns:p14="http://schemas.microsoft.com/office/powerpoint/2010/main" val="41905360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Requirements</a:t>
            </a:r>
            <a:endParaRPr lang="en-GB" dirty="0"/>
          </a:p>
        </p:txBody>
      </p:sp>
      <p:sp>
        <p:nvSpPr>
          <p:cNvPr id="3" name="Content Placeholder 2"/>
          <p:cNvSpPr>
            <a:spLocks noGrp="1"/>
          </p:cNvSpPr>
          <p:nvPr>
            <p:ph idx="1"/>
          </p:nvPr>
        </p:nvSpPr>
        <p:spPr/>
        <p:txBody>
          <a:bodyPr/>
          <a:lstStyle/>
          <a:p>
            <a:pPr marL="0" indent="0">
              <a:buNone/>
            </a:pPr>
            <a:r>
              <a:rPr lang="en-GB" dirty="0"/>
              <a:t>Evaluation should </a:t>
            </a:r>
            <a:r>
              <a:rPr lang="en-GB" dirty="0" smtClean="0"/>
              <a:t>be </a:t>
            </a:r>
          </a:p>
          <a:p>
            <a:r>
              <a:rPr lang="en-GB" dirty="0" smtClean="0"/>
              <a:t>Practical </a:t>
            </a:r>
          </a:p>
          <a:p>
            <a:r>
              <a:rPr lang="en-GB" dirty="0" smtClean="0"/>
              <a:t>Feasible </a:t>
            </a:r>
          </a:p>
          <a:p>
            <a:r>
              <a:rPr lang="en-GB" dirty="0" smtClean="0"/>
              <a:t>Conducted </a:t>
            </a:r>
            <a:r>
              <a:rPr lang="en-GB" dirty="0"/>
              <a:t>within the confines of </a:t>
            </a:r>
            <a:r>
              <a:rPr lang="en-GB" dirty="0" smtClean="0"/>
              <a:t>resources</a:t>
            </a:r>
          </a:p>
          <a:p>
            <a:r>
              <a:rPr lang="en-GB" dirty="0" smtClean="0"/>
              <a:t>Conducted within the confines of time</a:t>
            </a:r>
          </a:p>
          <a:p>
            <a:r>
              <a:rPr lang="en-GB" dirty="0" smtClean="0"/>
              <a:t>Conducted within the confines of the political context</a:t>
            </a:r>
          </a:p>
          <a:p>
            <a:r>
              <a:rPr lang="en-GB" dirty="0" smtClean="0"/>
              <a:t>Serve </a:t>
            </a:r>
            <a:r>
              <a:rPr lang="en-GB" dirty="0"/>
              <a:t>a useful </a:t>
            </a:r>
            <a:r>
              <a:rPr lang="en-GB" dirty="0" smtClean="0"/>
              <a:t>purpose</a:t>
            </a:r>
          </a:p>
          <a:p>
            <a:r>
              <a:rPr lang="en-GB" dirty="0" smtClean="0"/>
              <a:t>Conducted </a:t>
            </a:r>
            <a:r>
              <a:rPr lang="en-GB" dirty="0"/>
              <a:t>in an ethical </a:t>
            </a:r>
            <a:r>
              <a:rPr lang="en-GB" dirty="0" smtClean="0"/>
              <a:t>manner</a:t>
            </a:r>
          </a:p>
          <a:p>
            <a:r>
              <a:rPr lang="en-GB" dirty="0" smtClean="0"/>
              <a:t>Produce </a:t>
            </a:r>
            <a:r>
              <a:rPr lang="en-GB" dirty="0"/>
              <a:t>accurate findings.</a:t>
            </a:r>
          </a:p>
        </p:txBody>
      </p:sp>
    </p:spTree>
    <p:extLst>
      <p:ext uri="{BB962C8B-B14F-4D97-AF65-F5344CB8AC3E}">
        <p14:creationId xmlns:p14="http://schemas.microsoft.com/office/powerpoint/2010/main" val="18946051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3000" dirty="0" smtClean="0"/>
              <a:t>Findings </a:t>
            </a:r>
            <a:r>
              <a:rPr lang="en-GB" sz="3000" dirty="0"/>
              <a:t>may demonstrate that the program makes a contribution </a:t>
            </a:r>
            <a:r>
              <a:rPr lang="en-GB" sz="3000" dirty="0" smtClean="0"/>
              <a:t>to</a:t>
            </a:r>
          </a:p>
          <a:p>
            <a:r>
              <a:rPr lang="en-GB" sz="2600" dirty="0" smtClean="0"/>
              <a:t>Reducing </a:t>
            </a:r>
            <a:r>
              <a:rPr lang="en-GB" sz="2600" dirty="0"/>
              <a:t>morbidity and mortality or relevant risk factors</a:t>
            </a:r>
            <a:r>
              <a:rPr lang="en-GB" sz="2600" dirty="0" smtClean="0"/>
              <a:t>;</a:t>
            </a:r>
          </a:p>
          <a:p>
            <a:r>
              <a:rPr lang="en-GB" sz="2600" dirty="0" smtClean="0"/>
              <a:t>That </a:t>
            </a:r>
            <a:r>
              <a:rPr lang="en-GB" sz="2600" dirty="0"/>
              <a:t>money is being spent appropriately and effectively</a:t>
            </a:r>
            <a:r>
              <a:rPr lang="en-GB" sz="2600" dirty="0" smtClean="0"/>
              <a:t>;</a:t>
            </a:r>
          </a:p>
          <a:p>
            <a:r>
              <a:rPr lang="en-GB" sz="2600" dirty="0" smtClean="0"/>
              <a:t>That </a:t>
            </a:r>
            <a:r>
              <a:rPr lang="en-GB" sz="2600" dirty="0"/>
              <a:t>further funding, increased support, and policy change might lead to even more improved health outcomes</a:t>
            </a:r>
          </a:p>
        </p:txBody>
      </p:sp>
    </p:spTree>
    <p:extLst>
      <p:ext uri="{BB962C8B-B14F-4D97-AF65-F5344CB8AC3E}">
        <p14:creationId xmlns:p14="http://schemas.microsoft.com/office/powerpoint/2010/main" val="121805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Evaluation points</a:t>
            </a:r>
            <a:endParaRPr lang="en-GB" dirty="0"/>
          </a:p>
        </p:txBody>
      </p:sp>
      <p:sp>
        <p:nvSpPr>
          <p:cNvPr id="9" name="Content Placeholder 8"/>
          <p:cNvSpPr>
            <a:spLocks noGrp="1"/>
          </p:cNvSpPr>
          <p:nvPr>
            <p:ph idx="1"/>
          </p:nvPr>
        </p:nvSpPr>
        <p:spPr/>
        <p:txBody>
          <a:bodyPr>
            <a:normAutofit lnSpcReduction="10000"/>
          </a:bodyPr>
          <a:lstStyle/>
          <a:p>
            <a:r>
              <a:rPr lang="en-GB" u="sng" dirty="0" smtClean="0"/>
              <a:t>Implementation</a:t>
            </a:r>
            <a:r>
              <a:rPr lang="en-GB" u="sng" dirty="0"/>
              <a:t>:</a:t>
            </a:r>
            <a:r>
              <a:rPr lang="en-GB" dirty="0"/>
              <a:t> Were your program’s activities put into place as originally intended</a:t>
            </a:r>
            <a:r>
              <a:rPr lang="en-GB" dirty="0" smtClean="0"/>
              <a:t>?</a:t>
            </a:r>
          </a:p>
          <a:p>
            <a:r>
              <a:rPr lang="en-GB" u="sng" dirty="0"/>
              <a:t>Effectiveness</a:t>
            </a:r>
            <a:r>
              <a:rPr lang="en-GB" dirty="0"/>
              <a:t>: Is your program achieving the goals and objectives it was intended to accomplish? </a:t>
            </a:r>
            <a:endParaRPr lang="en-GB" dirty="0" smtClean="0"/>
          </a:p>
          <a:p>
            <a:r>
              <a:rPr lang="en-GB" u="sng" dirty="0"/>
              <a:t>Efficiency: </a:t>
            </a:r>
            <a:r>
              <a:rPr lang="en-GB" dirty="0"/>
              <a:t>Are your program’s activities being produced with appropriate use of resources such as budget and staff time? </a:t>
            </a:r>
            <a:endParaRPr lang="en-GB" dirty="0" smtClean="0"/>
          </a:p>
          <a:p>
            <a:r>
              <a:rPr lang="en-GB" u="sng" dirty="0"/>
              <a:t>Cost-Effectiveness: </a:t>
            </a:r>
            <a:r>
              <a:rPr lang="en-GB" dirty="0"/>
              <a:t>Does the value or benefit of achieving your program’s goals and objectives exceed the cost of producing them? </a:t>
            </a:r>
            <a:endParaRPr lang="en-GB" dirty="0" smtClean="0"/>
          </a:p>
          <a:p>
            <a:r>
              <a:rPr lang="en-GB" u="sng" dirty="0"/>
              <a:t>Attribution: </a:t>
            </a:r>
            <a:r>
              <a:rPr lang="en-GB" dirty="0"/>
              <a:t>Can progress on goals and objectives be shown to be related to your program, as opposed to other things that are going on at the same time?</a:t>
            </a:r>
          </a:p>
        </p:txBody>
      </p:sp>
    </p:spTree>
    <p:extLst>
      <p:ext uri="{BB962C8B-B14F-4D97-AF65-F5344CB8AC3E}">
        <p14:creationId xmlns:p14="http://schemas.microsoft.com/office/powerpoint/2010/main" val="25693654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Smoking</a:t>
            </a:r>
          </a:p>
          <a:p>
            <a:r>
              <a:rPr lang="en-GB" dirty="0" smtClean="0">
                <a:hlinkClick r:id="rId2"/>
              </a:rPr>
              <a:t>https</a:t>
            </a:r>
            <a:r>
              <a:rPr lang="en-GB" dirty="0">
                <a:hlinkClick r:id="rId2"/>
              </a:rPr>
              <a:t>://</a:t>
            </a:r>
            <a:r>
              <a:rPr lang="en-GB" dirty="0" smtClean="0">
                <a:hlinkClick r:id="rId2"/>
              </a:rPr>
              <a:t>www.youtube.com/watch?v=lXcq_jhqmhA&amp;list=PLLDAq3SAWJh3enR7erSPbmeCmmwgcwskC&amp;index=6</a:t>
            </a:r>
            <a:endParaRPr lang="en-GB" dirty="0" smtClean="0"/>
          </a:p>
          <a:p>
            <a:r>
              <a:rPr lang="en-GB" dirty="0" smtClean="0"/>
              <a:t>Dementia</a:t>
            </a:r>
          </a:p>
          <a:p>
            <a:r>
              <a:rPr lang="en-GB" dirty="0">
                <a:hlinkClick r:id="rId3"/>
              </a:rPr>
              <a:t>https://</a:t>
            </a:r>
            <a:r>
              <a:rPr lang="en-GB" dirty="0" smtClean="0">
                <a:hlinkClick r:id="rId3"/>
              </a:rPr>
              <a:t>www.youtube.com/watch?v=GaP9VxLCLjQ&amp;index=14&amp;list=PLLDAq3SAWJh3enR7erSPbmeCmmwgcwskC</a:t>
            </a:r>
            <a:endParaRPr lang="en-GB" dirty="0" smtClean="0"/>
          </a:p>
          <a:p>
            <a:r>
              <a:rPr lang="en-GB" dirty="0" smtClean="0"/>
              <a:t>HIV</a:t>
            </a:r>
          </a:p>
          <a:p>
            <a:r>
              <a:rPr lang="en-GB" dirty="0">
                <a:hlinkClick r:id="rId4"/>
              </a:rPr>
              <a:t>https://</a:t>
            </a:r>
            <a:r>
              <a:rPr lang="en-GB" dirty="0" smtClean="0">
                <a:hlinkClick r:id="rId4"/>
              </a:rPr>
              <a:t>www.youtube.com/watch?v=tl_k2c8w4tM&amp;index=21&amp;list=PLLDAq3SAWJh3enR7erSPbmeCmmwgcwskC</a:t>
            </a:r>
            <a:endParaRPr lang="en-GB" dirty="0" smtClean="0"/>
          </a:p>
          <a:p>
            <a:r>
              <a:rPr lang="en-GB" dirty="0" smtClean="0"/>
              <a:t>Early life / HIV</a:t>
            </a:r>
          </a:p>
          <a:p>
            <a:r>
              <a:rPr lang="en-GB" dirty="0">
                <a:hlinkClick r:id="rId5"/>
              </a:rPr>
              <a:t>https://</a:t>
            </a:r>
            <a:r>
              <a:rPr lang="en-GB" dirty="0" smtClean="0">
                <a:hlinkClick r:id="rId5"/>
              </a:rPr>
              <a:t>www.youtube.com/watch?v=hapyISRDhbc&amp;list=PLB3A9AE4B4F57B8C5</a:t>
            </a:r>
            <a:endParaRPr lang="en-GB" dirty="0" smtClean="0"/>
          </a:p>
          <a:p>
            <a:endParaRPr lang="en-GB" dirty="0" smtClean="0"/>
          </a:p>
          <a:p>
            <a:endParaRPr lang="en-GB" dirty="0"/>
          </a:p>
          <a:p>
            <a:endParaRPr lang="en-GB" dirty="0"/>
          </a:p>
        </p:txBody>
      </p:sp>
      <p:sp>
        <p:nvSpPr>
          <p:cNvPr id="3" name="Titel 1"/>
          <p:cNvSpPr>
            <a:spLocks noGrp="1"/>
          </p:cNvSpPr>
          <p:nvPr>
            <p:ph type="title"/>
          </p:nvPr>
        </p:nvSpPr>
        <p:spPr>
          <a:xfrm>
            <a:off x="457200" y="533400"/>
            <a:ext cx="8229600" cy="990600"/>
          </a:xfrm>
        </p:spPr>
        <p:txBody>
          <a:bodyPr>
            <a:normAutofit fontScale="90000"/>
          </a:bodyPr>
          <a:lstStyle/>
          <a:p>
            <a:r>
              <a:rPr lang="nl-NL" dirty="0" smtClean="0"/>
              <a:t>Several Health Promotion interventions</a:t>
            </a:r>
            <a:endParaRPr lang="nl-NL"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UK Public Health challenges</a:t>
            </a:r>
            <a:endParaRPr lang="nl-NL" dirty="0"/>
          </a:p>
        </p:txBody>
      </p:sp>
      <p:sp>
        <p:nvSpPr>
          <p:cNvPr id="3" name="Content Placeholder 2"/>
          <p:cNvSpPr>
            <a:spLocks noGrp="1"/>
          </p:cNvSpPr>
          <p:nvPr>
            <p:ph idx="1"/>
          </p:nvPr>
        </p:nvSpPr>
        <p:spPr/>
        <p:txBody>
          <a:bodyPr>
            <a:normAutofit fontScale="92500" lnSpcReduction="20000"/>
          </a:bodyPr>
          <a:lstStyle/>
          <a:p>
            <a:r>
              <a:rPr lang="en-GB" dirty="0"/>
              <a:t>Child dental health </a:t>
            </a:r>
          </a:p>
          <a:p>
            <a:r>
              <a:rPr lang="en-GB" dirty="0"/>
              <a:t>Obesity and the food environment </a:t>
            </a:r>
          </a:p>
          <a:p>
            <a:r>
              <a:rPr lang="en-GB" dirty="0"/>
              <a:t>Preventing drug misuse deaths </a:t>
            </a:r>
          </a:p>
          <a:p>
            <a:r>
              <a:rPr lang="en-GB" dirty="0"/>
              <a:t>High blood pressure </a:t>
            </a:r>
          </a:p>
          <a:p>
            <a:r>
              <a:rPr lang="en-GB" dirty="0"/>
              <a:t>HIV testing </a:t>
            </a:r>
            <a:r>
              <a:rPr lang="en-GB" dirty="0" smtClean="0"/>
              <a:t>/ STI’s</a:t>
            </a:r>
            <a:endParaRPr lang="en-GB" dirty="0"/>
          </a:p>
          <a:p>
            <a:r>
              <a:rPr lang="en-GB" dirty="0"/>
              <a:t>Tuberculosis </a:t>
            </a:r>
          </a:p>
          <a:p>
            <a:r>
              <a:rPr lang="en-GB" dirty="0"/>
              <a:t>Tobacco packaging </a:t>
            </a:r>
          </a:p>
          <a:p>
            <a:r>
              <a:rPr lang="en-GB" dirty="0"/>
              <a:t>Physical activity </a:t>
            </a:r>
          </a:p>
          <a:p>
            <a:r>
              <a:rPr lang="en-GB" dirty="0"/>
              <a:t>Bowel cancer </a:t>
            </a:r>
          </a:p>
          <a:p>
            <a:r>
              <a:rPr lang="en-GB" dirty="0"/>
              <a:t>Early years </a:t>
            </a:r>
          </a:p>
          <a:p>
            <a:r>
              <a:rPr lang="en-GB" dirty="0"/>
              <a:t>Dementia </a:t>
            </a:r>
          </a:p>
          <a:p>
            <a:r>
              <a:rPr lang="en-GB" dirty="0"/>
              <a:t>Alcohol </a:t>
            </a:r>
          </a:p>
          <a:p>
            <a:r>
              <a:rPr lang="en-GB" dirty="0"/>
              <a:t>Antimicrobial resistance </a:t>
            </a:r>
          </a:p>
          <a:p>
            <a:r>
              <a:rPr lang="en-GB" dirty="0"/>
              <a:t>Smoking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687739">
            <a:off x="5220072" y="1600200"/>
            <a:ext cx="3741048" cy="177395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Global Public health challenges</a:t>
            </a:r>
            <a:endParaRPr lang="nl-NL"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STDs</a:t>
            </a:r>
          </a:p>
          <a:p>
            <a:pPr marL="0" indent="0">
              <a:buNone/>
            </a:pPr>
            <a:r>
              <a:rPr lang="en-GB" dirty="0" smtClean="0"/>
              <a:t>HIV/Aids</a:t>
            </a:r>
          </a:p>
          <a:p>
            <a:pPr marL="0" indent="0">
              <a:buNone/>
            </a:pPr>
            <a:r>
              <a:rPr lang="en-GB" dirty="0" smtClean="0"/>
              <a:t>Dementia</a:t>
            </a:r>
          </a:p>
          <a:p>
            <a:pPr marL="0" indent="0">
              <a:buNone/>
            </a:pPr>
            <a:r>
              <a:rPr lang="en-GB" dirty="0" smtClean="0"/>
              <a:t>Substance abuse</a:t>
            </a:r>
          </a:p>
          <a:p>
            <a:pPr marL="0" indent="0">
              <a:buNone/>
            </a:pPr>
            <a:r>
              <a:rPr lang="en-GB" dirty="0" smtClean="0"/>
              <a:t>Smoking</a:t>
            </a:r>
          </a:p>
          <a:p>
            <a:pPr marL="0" indent="0">
              <a:buNone/>
            </a:pPr>
            <a:r>
              <a:rPr lang="en-GB" dirty="0" smtClean="0"/>
              <a:t>Obesity</a:t>
            </a:r>
          </a:p>
          <a:p>
            <a:pPr marL="0" indent="0">
              <a:buNone/>
            </a:pPr>
            <a:r>
              <a:rPr lang="en-GB" dirty="0" smtClean="0"/>
              <a:t>Mental Health</a:t>
            </a:r>
          </a:p>
          <a:p>
            <a:pPr marL="0" indent="0">
              <a:buNone/>
            </a:pPr>
            <a:r>
              <a:rPr lang="en-GB" dirty="0" smtClean="0"/>
              <a:t>Ischaemic hart disease</a:t>
            </a:r>
          </a:p>
          <a:p>
            <a:pPr marL="0" indent="0">
              <a:buNone/>
            </a:pPr>
            <a:r>
              <a:rPr lang="en-GB" dirty="0" smtClean="0"/>
              <a:t>Diabetes</a:t>
            </a:r>
          </a:p>
          <a:p>
            <a:pPr marL="0" indent="0">
              <a:buNone/>
            </a:pPr>
            <a:r>
              <a:rPr lang="en-GB" dirty="0" smtClean="0"/>
              <a:t>Road traffic injuries</a:t>
            </a:r>
          </a:p>
          <a:p>
            <a:pPr marL="0" indent="0">
              <a:buNone/>
            </a:pPr>
            <a:r>
              <a:rPr lang="en-GB" dirty="0" smtClean="0"/>
              <a:t>Tuberculosis</a:t>
            </a:r>
          </a:p>
          <a:p>
            <a:pPr marL="0" indent="0">
              <a:buNone/>
            </a:pPr>
            <a:r>
              <a:rPr lang="en-GB" dirty="0" smtClean="0"/>
              <a:t>Environment (pollution, sewage, industries, sanitation, floods, droughts,…) </a:t>
            </a:r>
          </a:p>
          <a:p>
            <a:pPr marL="0" indent="0">
              <a:buNone/>
            </a:pPr>
            <a:endParaRPr lang="en-GB" dirty="0" smtClean="0"/>
          </a:p>
          <a:p>
            <a:pPr marL="0" indent="0">
              <a:buNone/>
            </a:pPr>
            <a:endParaRPr lang="en-GB" dirty="0"/>
          </a:p>
        </p:txBody>
      </p:sp>
      <p:pic>
        <p:nvPicPr>
          <p:cNvPr id="5" name="Picture 4"/>
          <p:cNvPicPr>
            <a:picLocks noChangeAspect="1"/>
          </p:cNvPicPr>
          <p:nvPr/>
        </p:nvPicPr>
        <p:blipFill>
          <a:blip r:embed="rId2"/>
          <a:stretch>
            <a:fillRect/>
          </a:stretch>
        </p:blipFill>
        <p:spPr>
          <a:xfrm rot="909905">
            <a:off x="6332881" y="1782300"/>
            <a:ext cx="3730273" cy="2664296"/>
          </a:xfrm>
          <a:prstGeom prst="rect">
            <a:avLst/>
          </a:prstGeom>
        </p:spPr>
      </p:pic>
      <p:sp>
        <p:nvSpPr>
          <p:cNvPr id="6" name="Rectangle 5"/>
          <p:cNvSpPr/>
          <p:nvPr/>
        </p:nvSpPr>
        <p:spPr>
          <a:xfrm rot="893037">
            <a:off x="6002708" y="3915490"/>
            <a:ext cx="4572000" cy="246221"/>
          </a:xfrm>
          <a:prstGeom prst="rect">
            <a:avLst/>
          </a:prstGeom>
        </p:spPr>
        <p:txBody>
          <a:bodyPr>
            <a:spAutoFit/>
          </a:bodyPr>
          <a:lstStyle/>
          <a:p>
            <a:r>
              <a:rPr lang="en-GB" sz="1000" dirty="0">
                <a:solidFill>
                  <a:schemeClr val="bg1"/>
                </a:solidFill>
              </a:rPr>
              <a:t>http://www.ifeh.org/WEHD/2013/Article_WEHD_Malawi.pdf</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Communicable diseases</a:t>
            </a:r>
            <a:endParaRPr lang="en-GB" dirty="0"/>
          </a:p>
        </p:txBody>
      </p:sp>
      <p:sp>
        <p:nvSpPr>
          <p:cNvPr id="3" name="Content Placeholder 2"/>
          <p:cNvSpPr>
            <a:spLocks noGrp="1"/>
          </p:cNvSpPr>
          <p:nvPr>
            <p:ph idx="1"/>
          </p:nvPr>
        </p:nvSpPr>
        <p:spPr/>
        <p:txBody>
          <a:bodyPr/>
          <a:lstStyle/>
          <a:p>
            <a:r>
              <a:rPr lang="nl-NL" dirty="0" smtClean="0"/>
              <a:t>STDs/ Sti’s</a:t>
            </a:r>
          </a:p>
          <a:p>
            <a:r>
              <a:rPr lang="nl-NL" dirty="0" smtClean="0"/>
              <a:t>TBC</a:t>
            </a:r>
          </a:p>
          <a:p>
            <a:r>
              <a:rPr lang="nl-NL" dirty="0" smtClean="0"/>
              <a:t>Cholera</a:t>
            </a:r>
          </a:p>
          <a:p>
            <a:endParaRPr lang="nl-NL" dirty="0" smtClean="0"/>
          </a:p>
          <a:p>
            <a:endParaRPr lang="nl-NL" dirty="0"/>
          </a:p>
          <a:p>
            <a:r>
              <a:rPr lang="en-GB" u="sng" dirty="0">
                <a:hlinkClick r:id="rId2" tooltip="https://www.youtube.com/watch?v=EgJcflR_Dic"/>
              </a:rPr>
              <a:t>https</a:t>
            </a:r>
            <a:r>
              <a:rPr lang="en-GB" u="sng" dirty="0" smtClean="0">
                <a:hlinkClick r:id="rId2" tooltip="https://www.youtube.com/watch?v=EgJcflR_Dic"/>
              </a:rPr>
              <a:t>://www.youtube.com/watch?v=EgJcflR_Dic</a:t>
            </a:r>
            <a:endParaRPr lang="en-GB" dirty="0"/>
          </a:p>
          <a:p>
            <a:r>
              <a:rPr lang="en-GB" dirty="0"/>
              <a:t> </a:t>
            </a:r>
          </a:p>
          <a:p>
            <a:r>
              <a:rPr lang="en-GB" u="sng" dirty="0">
                <a:hlinkClick r:id="rId3" tooltip="https://www.youtube.com/watch?v=vpEAos0blyw"/>
              </a:rPr>
              <a:t>https://www.youtube.com/watch?v=vpEAos0blyw</a:t>
            </a:r>
            <a:endParaRPr lang="en-GB" dirty="0"/>
          </a:p>
          <a:p>
            <a:endParaRPr lang="nl-NL" dirty="0"/>
          </a:p>
          <a:p>
            <a:endParaRPr lang="en-GB" dirty="0"/>
          </a:p>
        </p:txBody>
      </p:sp>
    </p:spTree>
    <p:extLst>
      <p:ext uri="{BB962C8B-B14F-4D97-AF65-F5344CB8AC3E}">
        <p14:creationId xmlns:p14="http://schemas.microsoft.com/office/powerpoint/2010/main" val="1101685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Epidemiology</a:t>
            </a:r>
            <a:endParaRPr lang="en-GB" dirty="0"/>
          </a:p>
        </p:txBody>
      </p:sp>
      <p:sp>
        <p:nvSpPr>
          <p:cNvPr id="3" name="Content Placeholder 2"/>
          <p:cNvSpPr>
            <a:spLocks noGrp="1"/>
          </p:cNvSpPr>
          <p:nvPr>
            <p:ph idx="1"/>
          </p:nvPr>
        </p:nvSpPr>
        <p:spPr/>
        <p:txBody>
          <a:bodyPr/>
          <a:lstStyle/>
          <a:p>
            <a:r>
              <a:rPr lang="en-GB" dirty="0"/>
              <a:t>Modern epidemiological techniques </a:t>
            </a:r>
            <a:r>
              <a:rPr lang="en-GB" dirty="0" smtClean="0"/>
              <a:t>are a result of </a:t>
            </a:r>
            <a:r>
              <a:rPr lang="en-GB" dirty="0"/>
              <a:t>outbreak investigations of infectious disease during the nineteenth </a:t>
            </a:r>
            <a:r>
              <a:rPr lang="en-GB" dirty="0" smtClean="0"/>
              <a:t>century</a:t>
            </a:r>
          </a:p>
          <a:p>
            <a:pPr lvl="1"/>
            <a:r>
              <a:rPr lang="en-GB" dirty="0"/>
              <a:t>John Snow’s study of cholera in London and its relationship to water supply </a:t>
            </a:r>
            <a:r>
              <a:rPr lang="en-GB" dirty="0" smtClean="0"/>
              <a:t>(1855</a:t>
            </a:r>
            <a:r>
              <a:rPr lang="en-GB" dirty="0"/>
              <a:t>). </a:t>
            </a:r>
            <a:r>
              <a:rPr lang="en-GB" dirty="0" smtClean="0"/>
              <a:t>Cases </a:t>
            </a:r>
            <a:r>
              <a:rPr lang="en-GB" dirty="0"/>
              <a:t>of illness were clustered in the streets close to the Broad Street pump, with comparatively few cases occurring in the vicinity of other local </a:t>
            </a:r>
            <a:r>
              <a:rPr lang="en-GB" dirty="0" smtClean="0"/>
              <a:t>pumps</a:t>
            </a:r>
          </a:p>
          <a:p>
            <a:pPr lvl="1"/>
            <a:endParaRPr lang="nl-NL" dirty="0"/>
          </a:p>
          <a:p>
            <a:r>
              <a:rPr lang="en-GB" dirty="0"/>
              <a:t>Epidemiological studies </a:t>
            </a:r>
            <a:r>
              <a:rPr lang="en-GB" dirty="0" smtClean="0"/>
              <a:t>must </a:t>
            </a:r>
            <a:r>
              <a:rPr lang="en-GB" dirty="0"/>
              <a:t>be of high </a:t>
            </a:r>
            <a:r>
              <a:rPr lang="en-GB" dirty="0" smtClean="0"/>
              <a:t>quality </a:t>
            </a:r>
            <a:r>
              <a:rPr lang="en-GB" dirty="0" smtClean="0">
                <a:sym typeface="Wingdings" panose="05000000000000000000" pitchFamily="2" charset="2"/>
              </a:rPr>
              <a:t> </a:t>
            </a:r>
            <a:r>
              <a:rPr lang="en-GB" dirty="0" smtClean="0"/>
              <a:t>so </a:t>
            </a:r>
            <a:r>
              <a:rPr lang="en-GB" dirty="0"/>
              <a:t>that there is confidence in the validity of the results</a:t>
            </a:r>
          </a:p>
          <a:p>
            <a:pPr lvl="1"/>
            <a:endParaRPr lang="en-GB" dirty="0"/>
          </a:p>
        </p:txBody>
      </p:sp>
    </p:spTree>
    <p:extLst>
      <p:ext uri="{BB962C8B-B14F-4D97-AF65-F5344CB8AC3E}">
        <p14:creationId xmlns:p14="http://schemas.microsoft.com/office/powerpoint/2010/main" val="2821263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endParaRPr lang="en-GB" dirty="0"/>
          </a:p>
        </p:txBody>
      </p:sp>
      <p:sp>
        <p:nvSpPr>
          <p:cNvPr id="3" name="Content Placeholder 2"/>
          <p:cNvSpPr>
            <a:spLocks noGrp="1"/>
          </p:cNvSpPr>
          <p:nvPr>
            <p:ph idx="1"/>
          </p:nvPr>
        </p:nvSpPr>
        <p:spPr>
          <a:xfrm>
            <a:off x="457200" y="1600200"/>
            <a:ext cx="8229600" cy="3989040"/>
          </a:xfrm>
        </p:spPr>
        <p:txBody>
          <a:bodyPr>
            <a:normAutofit/>
          </a:bodyPr>
          <a:lstStyle/>
          <a:p>
            <a:endParaRPr lang="nl-NL"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 y="1443841"/>
            <a:ext cx="8229600" cy="4524315"/>
          </a:xfrm>
          <a:prstGeom prst="rect">
            <a:avLst/>
          </a:prstGeom>
        </p:spPr>
        <p:txBody>
          <a:bodyPr wrap="square">
            <a:spAutoFit/>
          </a:bodyPr>
          <a:lstStyle/>
          <a:p>
            <a:r>
              <a:rPr lang="en-GB" sz="2400" dirty="0"/>
              <a:t>Epidemiological investigations </a:t>
            </a:r>
            <a:r>
              <a:rPr lang="en-GB" sz="2400" dirty="0" smtClean="0"/>
              <a:t>can</a:t>
            </a:r>
          </a:p>
          <a:p>
            <a:endParaRPr lang="en-GB" sz="2400" dirty="0" smtClean="0"/>
          </a:p>
          <a:p>
            <a:pPr marL="457200" indent="-457200">
              <a:buFont typeface="Arial" panose="020B0604020202020204" pitchFamily="34" charset="0"/>
              <a:buChar char="•"/>
            </a:pPr>
            <a:r>
              <a:rPr lang="en-GB" sz="2400" dirty="0" smtClean="0"/>
              <a:t>Provide strong </a:t>
            </a:r>
            <a:r>
              <a:rPr lang="en-GB" sz="2400" dirty="0"/>
              <a:t>evidence linking exposure to the incidence of infection or disease in a population. </a:t>
            </a:r>
            <a:endParaRPr lang="en-GB" sz="2400" dirty="0" smtClean="0"/>
          </a:p>
          <a:p>
            <a:pPr marL="457200" indent="-457200">
              <a:buFont typeface="Arial" panose="020B0604020202020204" pitchFamily="34" charset="0"/>
              <a:buChar char="•"/>
            </a:pPr>
            <a:r>
              <a:rPr lang="en-GB" sz="2400" dirty="0" smtClean="0"/>
              <a:t>Provide estimates </a:t>
            </a:r>
            <a:r>
              <a:rPr lang="en-GB" sz="2400" dirty="0"/>
              <a:t>of the magnitude of risk related to a particular level of exposure or dose </a:t>
            </a:r>
            <a:endParaRPr lang="en-GB" sz="2400" dirty="0" smtClean="0"/>
          </a:p>
          <a:p>
            <a:pPr marL="457200" indent="-457200">
              <a:buFont typeface="Arial" panose="020B0604020202020204" pitchFamily="34" charset="0"/>
              <a:buChar char="•"/>
            </a:pPr>
            <a:r>
              <a:rPr lang="en-GB" sz="2400" dirty="0" smtClean="0"/>
              <a:t>Be </a:t>
            </a:r>
            <a:r>
              <a:rPr lang="en-GB" sz="2400" dirty="0"/>
              <a:t>used in the evaluation of appropriate microbiological quality guideline levels or standards. </a:t>
            </a:r>
            <a:endParaRPr lang="en-GB" sz="2400" dirty="0" smtClean="0"/>
          </a:p>
          <a:p>
            <a:pPr marL="457200" indent="-457200">
              <a:buFont typeface="Arial" panose="020B0604020202020204" pitchFamily="34" charset="0"/>
              <a:buChar char="•"/>
            </a:pPr>
            <a:r>
              <a:rPr lang="en-GB" sz="2400" dirty="0" smtClean="0"/>
              <a:t>Quantify </a:t>
            </a:r>
            <a:r>
              <a:rPr lang="en-GB" sz="2400" dirty="0"/>
              <a:t>the probability that observed relationships occurred by chance factors </a:t>
            </a:r>
            <a:endParaRPr lang="en-GB" sz="2400" dirty="0" smtClean="0"/>
          </a:p>
          <a:p>
            <a:pPr marL="457200" indent="-457200">
              <a:buFont typeface="Arial" panose="020B0604020202020204" pitchFamily="34" charset="0"/>
              <a:buChar char="•"/>
            </a:pPr>
            <a:r>
              <a:rPr lang="en-GB" sz="2400" dirty="0" smtClean="0"/>
              <a:t>Control </a:t>
            </a:r>
            <a:r>
              <a:rPr lang="en-GB" sz="2400" dirty="0"/>
              <a:t>for other risk factors and/or confounders of the outcome illness being studied. </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lstStyle/>
          <a:p>
            <a:pPr marL="0" indent="0">
              <a:buNone/>
            </a:pPr>
            <a:r>
              <a:rPr lang="en-GB" dirty="0" smtClean="0"/>
              <a:t>The </a:t>
            </a:r>
            <a:r>
              <a:rPr lang="en-GB" dirty="0"/>
              <a:t>basic elements of an epidemiological </a:t>
            </a:r>
            <a:r>
              <a:rPr lang="en-GB" dirty="0" smtClean="0"/>
              <a:t>study </a:t>
            </a:r>
          </a:p>
          <a:p>
            <a:endParaRPr lang="en-GB" dirty="0" smtClean="0"/>
          </a:p>
          <a:p>
            <a:pPr marL="788670" lvl="1" indent="-514350">
              <a:buFont typeface="+mj-lt"/>
              <a:buAutoNum type="alphaUcPeriod"/>
            </a:pPr>
            <a:r>
              <a:rPr lang="en-GB" sz="2600" dirty="0"/>
              <a:t>F</a:t>
            </a:r>
            <a:r>
              <a:rPr lang="en-GB" sz="2600" dirty="0" smtClean="0"/>
              <a:t>ormulation of the study question or hypothesis </a:t>
            </a:r>
          </a:p>
          <a:p>
            <a:pPr marL="788670" lvl="1" indent="-514350">
              <a:buFont typeface="+mj-lt"/>
              <a:buAutoNum type="alphaUcPeriod"/>
            </a:pPr>
            <a:r>
              <a:rPr lang="en-GB" sz="2600" dirty="0" smtClean="0"/>
              <a:t>Selection of study populations and study samples </a:t>
            </a:r>
          </a:p>
          <a:p>
            <a:pPr marL="788670" lvl="1" indent="-514350">
              <a:buFont typeface="+mj-lt"/>
              <a:buAutoNum type="alphaUcPeriod"/>
            </a:pPr>
            <a:r>
              <a:rPr lang="en-GB" sz="2600" dirty="0" smtClean="0"/>
              <a:t>Selection of indicators of exposure </a:t>
            </a:r>
          </a:p>
          <a:p>
            <a:pPr marL="788670" lvl="1" indent="-514350">
              <a:buFont typeface="+mj-lt"/>
              <a:buAutoNum type="alphaUcPeriod"/>
            </a:pPr>
            <a:r>
              <a:rPr lang="en-GB" sz="2600" dirty="0"/>
              <a:t>M</a:t>
            </a:r>
            <a:r>
              <a:rPr lang="en-GB" sz="2600" dirty="0" smtClean="0"/>
              <a:t>easurement of exposure and disease </a:t>
            </a:r>
          </a:p>
          <a:p>
            <a:pPr marL="788670" lvl="1" indent="-514350">
              <a:buFont typeface="+mj-lt"/>
              <a:buAutoNum type="alphaUcPeriod"/>
            </a:pPr>
            <a:r>
              <a:rPr lang="en-GB" sz="2600" dirty="0"/>
              <a:t>A</a:t>
            </a:r>
            <a:r>
              <a:rPr lang="en-GB" sz="2600" dirty="0" smtClean="0"/>
              <a:t>nalysis of the relationship between exposure and disease evaluation of the role of bias </a:t>
            </a:r>
          </a:p>
          <a:p>
            <a:pPr marL="788670" lvl="1" indent="-514350">
              <a:buFont typeface="+mj-lt"/>
              <a:buAutoNum type="alphaUcPeriod"/>
            </a:pPr>
            <a:r>
              <a:rPr lang="en-GB" sz="2600" dirty="0"/>
              <a:t>E</a:t>
            </a:r>
            <a:r>
              <a:rPr lang="en-GB" sz="2600" dirty="0" smtClean="0"/>
              <a:t>valuation of the role of chance</a:t>
            </a:r>
            <a:endParaRPr lang="nl-NL" sz="2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1518"/>
            <a:ext cx="8229600" cy="990600"/>
          </a:xfrm>
        </p:spPr>
        <p:txBody>
          <a:bodyPr>
            <a:normAutofit/>
          </a:bodyPr>
          <a:lstStyle/>
          <a:p>
            <a:r>
              <a:rPr lang="nl-NL" dirty="0" smtClean="0"/>
              <a:t>Study question</a:t>
            </a:r>
            <a:endParaRPr lang="en-GB" dirty="0"/>
          </a:p>
        </p:txBody>
      </p:sp>
      <p:sp>
        <p:nvSpPr>
          <p:cNvPr id="3" name="Content Placeholder 2"/>
          <p:cNvSpPr>
            <a:spLocks noGrp="1"/>
          </p:cNvSpPr>
          <p:nvPr>
            <p:ph idx="1"/>
          </p:nvPr>
        </p:nvSpPr>
        <p:spPr>
          <a:xfrm>
            <a:off x="457200" y="1382118"/>
            <a:ext cx="8229600" cy="4207122"/>
          </a:xfrm>
        </p:spPr>
        <p:txBody>
          <a:bodyPr>
            <a:noAutofit/>
          </a:bodyPr>
          <a:lstStyle/>
          <a:p>
            <a:pPr marL="0" indent="0">
              <a:buNone/>
            </a:pPr>
            <a:r>
              <a:rPr lang="en-GB" sz="2200" u="sng" dirty="0"/>
              <a:t>The study question </a:t>
            </a:r>
            <a:r>
              <a:rPr lang="en-GB" sz="2200" dirty="0"/>
              <a:t>must be formulated so that it can be tested using statistical </a:t>
            </a:r>
            <a:r>
              <a:rPr lang="en-GB" sz="2200" dirty="0" smtClean="0"/>
              <a:t>methods</a:t>
            </a:r>
          </a:p>
          <a:p>
            <a:pPr marL="0" indent="0">
              <a:buNone/>
            </a:pPr>
            <a:r>
              <a:rPr lang="nl-NL" sz="2200" i="1" dirty="0" smtClean="0"/>
              <a:t>Does exposure to wastewater compared to no wastewater increase the rate of cholera infection in children? </a:t>
            </a:r>
            <a:endParaRPr lang="en-GB" sz="2200" i="1" dirty="0" smtClean="0"/>
          </a:p>
          <a:p>
            <a:pPr marL="0" indent="0">
              <a:buNone/>
            </a:pPr>
            <a:endParaRPr lang="nl-NL" sz="2200" dirty="0"/>
          </a:p>
          <a:p>
            <a:pPr marL="0" indent="0">
              <a:buNone/>
            </a:pPr>
            <a:r>
              <a:rPr lang="en-GB" sz="2200" u="sng" dirty="0" smtClean="0"/>
              <a:t>The null hypothesis</a:t>
            </a:r>
          </a:p>
          <a:p>
            <a:pPr marL="0" indent="0">
              <a:buNone/>
            </a:pPr>
            <a:r>
              <a:rPr lang="en-GB" sz="2200" dirty="0" smtClean="0"/>
              <a:t>Exposure </a:t>
            </a:r>
            <a:r>
              <a:rPr lang="en-GB" sz="2200" dirty="0"/>
              <a:t>to wastewater (meeting the WHO guidelines) compared </a:t>
            </a:r>
            <a:r>
              <a:rPr lang="en-GB" sz="2200" dirty="0" smtClean="0"/>
              <a:t>to no </a:t>
            </a:r>
            <a:r>
              <a:rPr lang="en-GB" sz="2200" dirty="0"/>
              <a:t>exposure to wastewater does not increase the rate of </a:t>
            </a:r>
            <a:r>
              <a:rPr lang="en-GB" sz="2200" dirty="0" smtClean="0"/>
              <a:t>cholera </a:t>
            </a:r>
            <a:r>
              <a:rPr lang="en-GB" sz="2200" dirty="0"/>
              <a:t>infection</a:t>
            </a:r>
            <a:r>
              <a:rPr lang="en-GB" sz="2200" dirty="0" smtClean="0"/>
              <a:t>.</a:t>
            </a:r>
          </a:p>
          <a:p>
            <a:pPr marL="0" indent="0">
              <a:buNone/>
            </a:pPr>
            <a:r>
              <a:rPr lang="en-GB" sz="2200" dirty="0"/>
              <a:t>The null hypothesis </a:t>
            </a:r>
            <a:r>
              <a:rPr lang="en-GB" sz="2200" dirty="0" smtClean="0"/>
              <a:t>implies </a:t>
            </a:r>
            <a:r>
              <a:rPr lang="en-GB" sz="2200" dirty="0"/>
              <a:t>there is no relationship between </a:t>
            </a:r>
            <a:r>
              <a:rPr lang="en-GB" sz="2200" dirty="0" smtClean="0"/>
              <a:t>presumed cause </a:t>
            </a:r>
            <a:r>
              <a:rPr lang="en-GB" sz="2200" dirty="0"/>
              <a:t>and </a:t>
            </a:r>
            <a:r>
              <a:rPr lang="en-GB" sz="2200" dirty="0" smtClean="0"/>
              <a:t>effect</a:t>
            </a:r>
            <a:endParaRPr lang="en-GB" sz="2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a:bodyPr>
          <a:lstStyle/>
          <a:p>
            <a:pPr marL="0" indent="0">
              <a:buNone/>
            </a:pPr>
            <a:r>
              <a:rPr lang="en-GB" dirty="0"/>
              <a:t>A sample from the exposed and control populations needs </a:t>
            </a:r>
            <a:r>
              <a:rPr lang="en-GB" dirty="0" smtClean="0"/>
              <a:t>to </a:t>
            </a:r>
            <a:r>
              <a:rPr lang="en-GB" dirty="0"/>
              <a:t>be as similar as possible in all factors </a:t>
            </a:r>
            <a:r>
              <a:rPr lang="en-GB" dirty="0" smtClean="0"/>
              <a:t> </a:t>
            </a:r>
          </a:p>
          <a:p>
            <a:pPr marL="0" indent="0">
              <a:buNone/>
            </a:pPr>
            <a:r>
              <a:rPr lang="en-GB" dirty="0" smtClean="0"/>
              <a:t>(not compare apples to oranges)</a:t>
            </a:r>
          </a:p>
          <a:p>
            <a:pPr marL="0" indent="0">
              <a:buNone/>
            </a:pPr>
            <a:endParaRPr lang="en-GB" dirty="0"/>
          </a:p>
          <a:p>
            <a:pPr marL="0" indent="0">
              <a:buNone/>
            </a:pPr>
            <a:r>
              <a:rPr lang="en-GB" dirty="0"/>
              <a:t>O</a:t>
            </a:r>
            <a:r>
              <a:rPr lang="en-GB" dirty="0" smtClean="0"/>
              <a:t>ther </a:t>
            </a:r>
            <a:r>
              <a:rPr lang="en-GB" dirty="0"/>
              <a:t>than the factor of interest e.g. socio-economic status, and other risk factors for the disease outcome of </a:t>
            </a:r>
            <a:r>
              <a:rPr lang="en-GB" dirty="0" smtClean="0"/>
              <a:t>interest.</a:t>
            </a:r>
          </a:p>
          <a:p>
            <a:pPr marL="0" indent="0">
              <a:buNone/>
            </a:pPr>
            <a:endParaRPr lang="nl-NL" sz="2400" dirty="0" smtClean="0"/>
          </a:p>
          <a:p>
            <a:pPr marL="0" indent="0">
              <a:buNone/>
            </a:pPr>
            <a:endParaRPr lang="nl-NL"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nl-NL" dirty="0" smtClean="0"/>
              <a:t>Study population</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a:bodyPr>
          <a:lstStyle/>
          <a:p>
            <a:pPr>
              <a:buNone/>
            </a:pPr>
            <a:r>
              <a:rPr lang="en-GB" sz="3200" dirty="0"/>
              <a:t>Indicators should be selected that are appropriate </a:t>
            </a:r>
            <a:endParaRPr lang="nl-NL" sz="2900" dirty="0"/>
          </a:p>
        </p:txBody>
      </p:sp>
      <p:sp>
        <p:nvSpPr>
          <p:cNvPr id="4" name="Title 1"/>
          <p:cNvSpPr>
            <a:spLocks noGrp="1"/>
          </p:cNvSpPr>
          <p:nvPr>
            <p:ph type="title"/>
          </p:nvPr>
        </p:nvSpPr>
        <p:spPr/>
        <p:txBody>
          <a:bodyPr>
            <a:normAutofit/>
          </a:bodyPr>
          <a:lstStyle/>
          <a:p>
            <a:r>
              <a:rPr lang="en-GB" dirty="0" smtClean="0"/>
              <a:t>Indicators </a:t>
            </a:r>
            <a:r>
              <a:rPr lang="en-GB" dirty="0"/>
              <a:t>of exposure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smtClean="0"/>
              <a:t>Measurement of exposure and disease</a:t>
            </a:r>
            <a:endParaRPr lang="nl-NL" dirty="0"/>
          </a:p>
        </p:txBody>
      </p:sp>
      <p:sp>
        <p:nvSpPr>
          <p:cNvPr id="3" name="Tijdelijke aanduiding voor inhoud 2"/>
          <p:cNvSpPr>
            <a:spLocks noGrp="1"/>
          </p:cNvSpPr>
          <p:nvPr>
            <p:ph idx="1"/>
          </p:nvPr>
        </p:nvSpPr>
        <p:spPr/>
        <p:txBody>
          <a:bodyPr>
            <a:normAutofit/>
          </a:bodyPr>
          <a:lstStyle/>
          <a:p>
            <a:r>
              <a:rPr lang="en-GB" dirty="0" smtClean="0"/>
              <a:t>Measurements </a:t>
            </a:r>
            <a:r>
              <a:rPr lang="en-GB" dirty="0"/>
              <a:t>of </a:t>
            </a:r>
            <a:r>
              <a:rPr lang="en-GB" dirty="0" smtClean="0"/>
              <a:t>population exposure </a:t>
            </a:r>
            <a:r>
              <a:rPr lang="en-GB" dirty="0"/>
              <a:t>and disease status need to be made while minimising the various types of error that can </a:t>
            </a:r>
            <a:r>
              <a:rPr lang="en-GB" dirty="0" smtClean="0"/>
              <a:t>occur</a:t>
            </a:r>
          </a:p>
          <a:p>
            <a:pPr lvl="2"/>
            <a:r>
              <a:rPr lang="en-GB" sz="2100" dirty="0" smtClean="0"/>
              <a:t>Errors: </a:t>
            </a:r>
            <a:r>
              <a:rPr lang="en-GB" sz="2100" dirty="0"/>
              <a:t>selection bias, information bias, </a:t>
            </a:r>
            <a:r>
              <a:rPr lang="en-GB" sz="2100" dirty="0" smtClean="0"/>
              <a:t>confounding</a:t>
            </a:r>
            <a:r>
              <a:rPr lang="en-GB" sz="2100" dirty="0"/>
              <a:t>, results in </a:t>
            </a:r>
            <a:r>
              <a:rPr lang="en-GB" sz="2100" dirty="0" smtClean="0"/>
              <a:t>misclassification either </a:t>
            </a:r>
            <a:r>
              <a:rPr lang="en-GB" sz="2100" dirty="0"/>
              <a:t>overestimate </a:t>
            </a:r>
            <a:r>
              <a:rPr lang="en-GB" sz="2100" dirty="0" smtClean="0"/>
              <a:t>or underestimate </a:t>
            </a:r>
            <a:r>
              <a:rPr lang="en-GB" sz="2100" dirty="0"/>
              <a:t>the effect of exposure on </a:t>
            </a:r>
            <a:r>
              <a:rPr lang="en-GB" sz="2100" dirty="0" smtClean="0"/>
              <a:t>disease (to be evaluated)</a:t>
            </a:r>
            <a:endParaRPr lang="en-GB" sz="2100" dirty="0"/>
          </a:p>
          <a:p>
            <a:r>
              <a:rPr lang="en-GB" dirty="0" smtClean="0"/>
              <a:t>Exposure </a:t>
            </a:r>
            <a:r>
              <a:rPr lang="en-GB" dirty="0"/>
              <a:t>status is </a:t>
            </a:r>
            <a:r>
              <a:rPr lang="en-GB" dirty="0" smtClean="0"/>
              <a:t>often measured </a:t>
            </a:r>
            <a:r>
              <a:rPr lang="en-GB" dirty="0"/>
              <a:t>at </a:t>
            </a:r>
            <a:r>
              <a:rPr lang="en-GB" dirty="0" smtClean="0"/>
              <a:t>group </a:t>
            </a:r>
            <a:r>
              <a:rPr lang="en-GB" dirty="0"/>
              <a:t>level, which can give rise to misclassification of exposure for the </a:t>
            </a:r>
            <a:r>
              <a:rPr lang="en-GB" dirty="0" smtClean="0"/>
              <a:t>individual </a:t>
            </a:r>
          </a:p>
          <a:p>
            <a:r>
              <a:rPr lang="en-GB" dirty="0" smtClean="0"/>
              <a:t>Biases make it difficult </a:t>
            </a:r>
            <a:r>
              <a:rPr lang="en-GB" dirty="0"/>
              <a:t>to detect true associations between exposure and disease. </a:t>
            </a:r>
            <a:endParaRPr lang="nl-NL"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Measures </a:t>
            </a:r>
            <a:r>
              <a:rPr lang="en-GB" dirty="0"/>
              <a:t>of disease frequency in </a:t>
            </a:r>
            <a:r>
              <a:rPr lang="en-GB" dirty="0" smtClean="0"/>
              <a:t>population </a:t>
            </a:r>
          </a:p>
          <a:p>
            <a:pPr marL="0" indent="0">
              <a:buNone/>
            </a:pPr>
            <a:endParaRPr lang="en-GB" u="sng" dirty="0" smtClean="0"/>
          </a:p>
          <a:p>
            <a:pPr marL="0" indent="0">
              <a:buNone/>
            </a:pPr>
            <a:r>
              <a:rPr lang="en-GB" u="sng" dirty="0" smtClean="0"/>
              <a:t>Prevalence </a:t>
            </a:r>
            <a:r>
              <a:rPr lang="en-GB" u="sng" dirty="0"/>
              <a:t>rate </a:t>
            </a:r>
            <a:endParaRPr lang="en-GB" u="sng" dirty="0" smtClean="0"/>
          </a:p>
          <a:p>
            <a:pPr marL="0" indent="0">
              <a:buNone/>
            </a:pPr>
            <a:r>
              <a:rPr lang="en-GB" dirty="0"/>
              <a:t>T</a:t>
            </a:r>
            <a:r>
              <a:rPr lang="en-GB" dirty="0" smtClean="0"/>
              <a:t>he </a:t>
            </a:r>
            <a:r>
              <a:rPr lang="en-GB" dirty="0"/>
              <a:t>proportion of the population that has the disease at a specific point in </a:t>
            </a:r>
            <a:r>
              <a:rPr lang="en-GB" dirty="0" smtClean="0"/>
              <a:t>time</a:t>
            </a:r>
            <a:endParaRPr lang="en-GB" dirty="0"/>
          </a:p>
          <a:p>
            <a:pPr marL="0" indent="0">
              <a:buNone/>
            </a:pPr>
            <a:r>
              <a:rPr lang="en-GB" u="sng" dirty="0" smtClean="0"/>
              <a:t>Incidence </a:t>
            </a:r>
            <a:r>
              <a:rPr lang="en-GB" u="sng" dirty="0"/>
              <a:t>rate </a:t>
            </a:r>
            <a:endParaRPr lang="en-GB" u="sng" dirty="0" smtClean="0"/>
          </a:p>
          <a:p>
            <a:pPr marL="0" indent="0">
              <a:buNone/>
            </a:pPr>
            <a:r>
              <a:rPr lang="en-GB" dirty="0" smtClean="0"/>
              <a:t>The </a:t>
            </a:r>
            <a:r>
              <a:rPr lang="en-GB" dirty="0"/>
              <a:t>number of new cases of disease per unit of </a:t>
            </a:r>
            <a:r>
              <a:rPr lang="en-GB" dirty="0" smtClean="0"/>
              <a:t>person at a specific time</a:t>
            </a:r>
            <a:endParaRPr lang="en-GB" dirty="0"/>
          </a:p>
          <a:p>
            <a:pPr marL="0" indent="0">
              <a:buNone/>
            </a:pPr>
            <a:r>
              <a:rPr lang="en-GB" u="sng" dirty="0" smtClean="0"/>
              <a:t>The relative measure/ risk </a:t>
            </a:r>
            <a:r>
              <a:rPr lang="en-GB" u="sng" dirty="0"/>
              <a:t>(RR)</a:t>
            </a:r>
          </a:p>
          <a:p>
            <a:pPr marL="0" indent="0">
              <a:buNone/>
            </a:pPr>
            <a:r>
              <a:rPr lang="en-GB" dirty="0"/>
              <a:t>Measuring the difference between disease frequencies in the exposed and </a:t>
            </a:r>
            <a:r>
              <a:rPr lang="en-GB"/>
              <a:t>control </a:t>
            </a:r>
            <a:r>
              <a:rPr lang="en-GB" smtClean="0"/>
              <a:t>populations</a:t>
            </a:r>
          </a:p>
          <a:p>
            <a:pPr marL="0" indent="0">
              <a:buNone/>
            </a:pPr>
            <a:endParaRPr lang="en-US" dirty="0" smtClean="0"/>
          </a:p>
        </p:txBody>
      </p:sp>
      <p:sp>
        <p:nvSpPr>
          <p:cNvPr id="4" name="Title 1"/>
          <p:cNvSpPr>
            <a:spLocks noGrp="1"/>
          </p:cNvSpPr>
          <p:nvPr>
            <p:ph type="title"/>
          </p:nvPr>
        </p:nvSpPr>
        <p:spPr/>
        <p:txBody>
          <a:bodyPr>
            <a:normAutofit/>
          </a:bodyPr>
          <a:lstStyle/>
          <a:p>
            <a:r>
              <a:rPr lang="nl-NL" dirty="0" smtClean="0"/>
              <a:t>Analysis of the relationship</a:t>
            </a:r>
            <a:endParaRPr lang="en-GB" dirty="0"/>
          </a:p>
        </p:txBody>
      </p:sp>
    </p:spTree>
    <p:extLst>
      <p:ext uri="{BB962C8B-B14F-4D97-AF65-F5344CB8AC3E}">
        <p14:creationId xmlns:p14="http://schemas.microsoft.com/office/powerpoint/2010/main" val="1020306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Evaluate role of chance</a:t>
            </a:r>
            <a:endParaRPr lang="nl-NL" dirty="0"/>
          </a:p>
        </p:txBody>
      </p:sp>
      <p:sp>
        <p:nvSpPr>
          <p:cNvPr id="3" name="Tijdelijke aanduiding voor inhoud 2"/>
          <p:cNvSpPr>
            <a:spLocks noGrp="1"/>
          </p:cNvSpPr>
          <p:nvPr>
            <p:ph idx="1"/>
          </p:nvPr>
        </p:nvSpPr>
        <p:spPr/>
        <p:txBody>
          <a:bodyPr>
            <a:normAutofit/>
          </a:bodyPr>
          <a:lstStyle/>
          <a:p>
            <a:r>
              <a:rPr lang="en-GB" dirty="0" smtClean="0"/>
              <a:t>To test the null hypothesis requires a </a:t>
            </a:r>
            <a:r>
              <a:rPr lang="en-GB" dirty="0"/>
              <a:t>test of statistical significance to determine the probability that chance can </a:t>
            </a:r>
            <a:r>
              <a:rPr lang="en-GB" dirty="0" smtClean="0"/>
              <a:t>explain </a:t>
            </a:r>
            <a:r>
              <a:rPr lang="en-GB" dirty="0"/>
              <a:t>the observed </a:t>
            </a:r>
            <a:r>
              <a:rPr lang="en-GB" dirty="0" smtClean="0"/>
              <a:t>results</a:t>
            </a:r>
          </a:p>
          <a:p>
            <a:endParaRPr lang="nl-NL" dirty="0" smtClean="0"/>
          </a:p>
          <a:p>
            <a:r>
              <a:rPr lang="nl-NL" dirty="0" smtClean="0"/>
              <a:t>How, b</a:t>
            </a:r>
            <a:r>
              <a:rPr lang="en-GB" dirty="0" smtClean="0"/>
              <a:t>y </a:t>
            </a:r>
            <a:r>
              <a:rPr lang="en-GB" dirty="0"/>
              <a:t>calculating the </a:t>
            </a:r>
            <a:r>
              <a:rPr lang="en-GB" dirty="0" err="1"/>
              <a:t>Pvalue</a:t>
            </a:r>
            <a:r>
              <a:rPr lang="en-GB" dirty="0"/>
              <a:t> – </a:t>
            </a:r>
            <a:r>
              <a:rPr lang="en-GB" dirty="0" smtClean="0"/>
              <a:t>(0,05%, 0,01%)</a:t>
            </a:r>
          </a:p>
          <a:p>
            <a:pPr marL="0" indent="0">
              <a:buNone/>
            </a:pPr>
            <a:r>
              <a:rPr lang="en-GB" dirty="0" smtClean="0"/>
              <a:t>Low </a:t>
            </a:r>
            <a:r>
              <a:rPr lang="en-GB" dirty="0" smtClean="0">
                <a:sym typeface="Wingdings" panose="05000000000000000000" pitchFamily="2" charset="2"/>
              </a:rPr>
              <a:t> </a:t>
            </a:r>
            <a:r>
              <a:rPr lang="en-GB" dirty="0" smtClean="0"/>
              <a:t>it </a:t>
            </a:r>
            <a:r>
              <a:rPr lang="en-GB" dirty="0"/>
              <a:t>is unlikely that the observed results would have been caused by chance </a:t>
            </a:r>
            <a:r>
              <a:rPr lang="en-GB" dirty="0" smtClean="0"/>
              <a:t>alone</a:t>
            </a:r>
          </a:p>
          <a:p>
            <a:pPr marL="0" indent="0">
              <a:buNone/>
            </a:pPr>
            <a:r>
              <a:rPr lang="en-GB" dirty="0" smtClean="0"/>
              <a:t>High </a:t>
            </a:r>
            <a:r>
              <a:rPr lang="en-GB" dirty="0" smtClean="0">
                <a:sym typeface="Wingdings" panose="05000000000000000000" pitchFamily="2" charset="2"/>
              </a:rPr>
              <a:t> i</a:t>
            </a:r>
            <a:r>
              <a:rPr lang="en-GB" dirty="0" smtClean="0"/>
              <a:t>t </a:t>
            </a:r>
            <a:r>
              <a:rPr lang="en-GB" dirty="0"/>
              <a:t>is more </a:t>
            </a:r>
            <a:r>
              <a:rPr lang="en-GB" dirty="0" smtClean="0"/>
              <a:t>likely </a:t>
            </a:r>
            <a:r>
              <a:rPr lang="en-GB" dirty="0"/>
              <a:t>that they are due to </a:t>
            </a:r>
            <a:r>
              <a:rPr lang="en-GB" dirty="0" smtClean="0"/>
              <a:t>chance</a:t>
            </a:r>
            <a:endParaRPr lang="nl-NL" dirty="0"/>
          </a:p>
        </p:txBody>
      </p:sp>
      <p:pic>
        <p:nvPicPr>
          <p:cNvPr id="1028" name="Picture 4" descr="dobbelste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85840">
            <a:off x="5363051" y="5108206"/>
            <a:ext cx="2016224" cy="19442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84576"/>
          </a:xfrm>
        </p:spPr>
        <p:txBody>
          <a:bodyPr>
            <a:normAutofit fontScale="85000" lnSpcReduction="10000"/>
          </a:bodyPr>
          <a:lstStyle/>
          <a:p>
            <a:pPr marL="0" indent="0">
              <a:buNone/>
            </a:pPr>
            <a:r>
              <a:rPr lang="nl-NL" dirty="0" smtClean="0"/>
              <a:t>A village in Guatamala experiences a high rise of diphtheria cases in their younger population. Especially, children in the age of 2 – 12 years are adversly effected. Diphtheria is an infection caused by a bacteria which is spread from person to person through respitory droplets.</a:t>
            </a:r>
          </a:p>
          <a:p>
            <a:pPr marL="0" indent="0">
              <a:buNone/>
            </a:pPr>
            <a:r>
              <a:rPr lang="nl-NL" dirty="0" smtClean="0"/>
              <a:t>The village population totals 1000 residents of which 385 children. Local authorities are losing grips on this health situation and are aware that the bacteria which causes the disease had time to spread at the beginning of the raining season. Being 2 months in the raining season the village already had 5 mortality cases, 18 new cases and a total of 52 children diagnosed with diphtheria. The DoH has started a vaccination program and after 2 weeks the total cases has dropped to 42 children. No other children have become sick after since.</a:t>
            </a:r>
          </a:p>
          <a:p>
            <a:pPr marL="0" indent="0">
              <a:buNone/>
            </a:pPr>
            <a:endParaRPr lang="nl-NL" dirty="0"/>
          </a:p>
          <a:p>
            <a:pPr marL="0" indent="0">
              <a:buNone/>
            </a:pPr>
            <a:r>
              <a:rPr lang="nl-NL" b="1" dirty="0" smtClean="0"/>
              <a:t>What is the mortality rate?</a:t>
            </a:r>
          </a:p>
          <a:p>
            <a:pPr marL="0" indent="0">
              <a:buNone/>
            </a:pPr>
            <a:r>
              <a:rPr lang="nl-NL" b="1" dirty="0" smtClean="0"/>
              <a:t>What is the prevalence rate?</a:t>
            </a:r>
          </a:p>
          <a:p>
            <a:pPr marL="0" indent="0">
              <a:buNone/>
            </a:pPr>
            <a:r>
              <a:rPr lang="nl-NL" b="1" dirty="0" smtClean="0"/>
              <a:t>What is the incidence rate?</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r>
              <a:rPr lang="en-GB" dirty="0" smtClean="0"/>
              <a:t>	</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err="1"/>
              <a:t>Kumwenda</a:t>
            </a:r>
            <a:r>
              <a:rPr lang="en-GB" dirty="0"/>
              <a:t>, S., et al. (</a:t>
            </a:r>
            <a:r>
              <a:rPr lang="en-GB" dirty="0" smtClean="0"/>
              <a:t>2013). </a:t>
            </a:r>
            <a:r>
              <a:rPr lang="en-US" dirty="0"/>
              <a:t>The Emerging Environmental Health Risks and Challenges for Tomorrow: Prospects for </a:t>
            </a:r>
            <a:r>
              <a:rPr lang="en-US" dirty="0" smtClean="0"/>
              <a:t>Malawi. </a:t>
            </a:r>
          </a:p>
          <a:p>
            <a:r>
              <a:rPr lang="en-US" dirty="0" err="1" smtClean="0"/>
              <a:t>Rootman</a:t>
            </a:r>
            <a:r>
              <a:rPr lang="en-US" dirty="0"/>
              <a:t> </a:t>
            </a:r>
            <a:r>
              <a:rPr lang="en-US" dirty="0" smtClean="0"/>
              <a:t>et al.,(2001). Evaluation in health promotion: Principles and Perspectives, WHO publication, European series no.92.</a:t>
            </a:r>
          </a:p>
          <a:p>
            <a:r>
              <a:rPr lang="en-GB" dirty="0"/>
              <a:t>U.S. Department of Health and Human Services </a:t>
            </a:r>
            <a:r>
              <a:rPr lang="en-GB" dirty="0" err="1"/>
              <a:t>Centers</a:t>
            </a:r>
            <a:r>
              <a:rPr lang="en-GB" dirty="0"/>
              <a:t> for Disease Control and </a:t>
            </a:r>
            <a:r>
              <a:rPr lang="en-GB" dirty="0" smtClean="0"/>
              <a:t>Prevention (2011). Introduction </a:t>
            </a:r>
            <a:r>
              <a:rPr lang="en-GB" dirty="0"/>
              <a:t>to program evaluation for public health programs: A self-study guide. </a:t>
            </a:r>
            <a:endParaRPr lang="en-GB" dirty="0" smtClean="0"/>
          </a:p>
          <a:p>
            <a:r>
              <a:rPr lang="en-GB" dirty="0"/>
              <a:t>Ursula J. Blumenthal, Jay M. Fleisher, Steve A. </a:t>
            </a:r>
            <a:r>
              <a:rPr lang="en-GB" dirty="0" err="1"/>
              <a:t>Esrey</a:t>
            </a:r>
            <a:r>
              <a:rPr lang="en-GB" dirty="0"/>
              <a:t> and Anne </a:t>
            </a:r>
            <a:r>
              <a:rPr lang="en-GB" dirty="0" err="1" smtClean="0"/>
              <a:t>Peasey</a:t>
            </a:r>
            <a:r>
              <a:rPr lang="en-GB" dirty="0" smtClean="0"/>
              <a:t>. Chapter </a:t>
            </a:r>
            <a:r>
              <a:rPr lang="en-GB" dirty="0"/>
              <a:t>7 Epidemiology: a tool for the assessment of </a:t>
            </a:r>
            <a:r>
              <a:rPr lang="en-GB" dirty="0" smtClean="0"/>
              <a:t>risk, WHO.</a:t>
            </a:r>
            <a:endParaRPr lang="en-GB" dirty="0"/>
          </a:p>
          <a:p>
            <a:endParaRPr lang="en-US"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1341</TotalTime>
  <Words>1295</Words>
  <Application>Microsoft Office PowerPoint</Application>
  <PresentationFormat>On-screen Show (4:3)</PresentationFormat>
  <Paragraphs>162</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Wingdings</vt:lpstr>
      <vt:lpstr>Clarity</vt:lpstr>
      <vt:lpstr>PowerPoint Presentation</vt:lpstr>
      <vt:lpstr>Contents</vt:lpstr>
      <vt:lpstr>Evaluation – Health Promotion</vt:lpstr>
      <vt:lpstr>PowerPoint Presentation</vt:lpstr>
      <vt:lpstr>PowerPoint Presentation</vt:lpstr>
      <vt:lpstr>Requirements</vt:lpstr>
      <vt:lpstr>PowerPoint Presentation</vt:lpstr>
      <vt:lpstr>Evaluation points</vt:lpstr>
      <vt:lpstr>Several Health Promotion interventions</vt:lpstr>
      <vt:lpstr>UK Public Health challenges</vt:lpstr>
      <vt:lpstr>Global Public health challenges</vt:lpstr>
      <vt:lpstr>Communicable diseases</vt:lpstr>
      <vt:lpstr>Epidemiology</vt:lpstr>
      <vt:lpstr>PowerPoint Presentation</vt:lpstr>
      <vt:lpstr>PowerPoint Presentation</vt:lpstr>
      <vt:lpstr>Study question</vt:lpstr>
      <vt:lpstr>Study population</vt:lpstr>
      <vt:lpstr>Indicators of exposure</vt:lpstr>
      <vt:lpstr>Measurement of exposure and disease</vt:lpstr>
      <vt:lpstr>Analysis of the relationship</vt:lpstr>
      <vt:lpstr>Evaluate role of chance</vt:lpstr>
      <vt:lpstr>PowerPoint Presentation</vt:lpstr>
      <vt:lpstr>Q&amp;A</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118</cp:revision>
  <dcterms:created xsi:type="dcterms:W3CDTF">2014-09-13T13:55:51Z</dcterms:created>
  <dcterms:modified xsi:type="dcterms:W3CDTF">2017-07-30T12:50:00Z</dcterms:modified>
</cp:coreProperties>
</file>