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8" r:id="rId2"/>
    <p:sldId id="256" r:id="rId3"/>
    <p:sldId id="1073" r:id="rId4"/>
    <p:sldId id="1076" r:id="rId5"/>
    <p:sldId id="1067" r:id="rId6"/>
    <p:sldId id="1094" r:id="rId7"/>
    <p:sldId id="1093" r:id="rId8"/>
    <p:sldId id="1095" r:id="rId9"/>
    <p:sldId id="1082" r:id="rId10"/>
    <p:sldId id="1084" r:id="rId11"/>
    <p:sldId id="1085" r:id="rId12"/>
    <p:sldId id="1083" r:id="rId13"/>
    <p:sldId id="1091" r:id="rId14"/>
    <p:sldId id="262" r:id="rId15"/>
    <p:sldId id="1099" r:id="rId16"/>
    <p:sldId id="1102" r:id="rId17"/>
    <p:sldId id="1100" r:id="rId18"/>
    <p:sldId id="1101" r:id="rId19"/>
    <p:sldId id="1103" r:id="rId20"/>
    <p:sldId id="1104" r:id="rId21"/>
    <p:sldId id="1109" r:id="rId22"/>
    <p:sldId id="1105" r:id="rId23"/>
    <p:sldId id="1106" r:id="rId24"/>
    <p:sldId id="1107" r:id="rId25"/>
    <p:sldId id="1108" r:id="rId26"/>
    <p:sldId id="1110" r:id="rId27"/>
    <p:sldId id="1532" r:id="rId28"/>
    <p:sldId id="1111" r:id="rId29"/>
    <p:sldId id="1114" r:id="rId30"/>
    <p:sldId id="1115" r:id="rId31"/>
    <p:sldId id="1116" r:id="rId32"/>
    <p:sldId id="1117" r:id="rId33"/>
    <p:sldId id="1118" r:id="rId34"/>
    <p:sldId id="1113" r:id="rId35"/>
    <p:sldId id="1119" r:id="rId36"/>
    <p:sldId id="1120" r:id="rId37"/>
    <p:sldId id="1121" r:id="rId38"/>
    <p:sldId id="1122" r:id="rId39"/>
    <p:sldId id="1123" r:id="rId40"/>
    <p:sldId id="1517" r:id="rId41"/>
    <p:sldId id="1533" r:id="rId42"/>
    <p:sldId id="1112" r:id="rId43"/>
    <p:sldId id="1522" r:id="rId44"/>
    <p:sldId id="1530" r:id="rId45"/>
    <p:sldId id="1097" r:id="rId46"/>
    <p:sldId id="1519" r:id="rId47"/>
    <p:sldId id="1531" r:id="rId48"/>
    <p:sldId id="1521" r:id="rId49"/>
    <p:sldId id="1523" r:id="rId50"/>
    <p:sldId id="1520" r:id="rId51"/>
    <p:sldId id="1526" r:id="rId52"/>
    <p:sldId id="1527" r:id="rId53"/>
    <p:sldId id="1528" r:id="rId54"/>
    <p:sldId id="1529" r:id="rId55"/>
    <p:sldId id="575" r:id="rId56"/>
    <p:sldId id="1063" r:id="rId57"/>
    <p:sldId id="488" r:id="rId5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40FF"/>
    <a:srgbClr val="FF93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185"/>
    <p:restoredTop sz="95865"/>
  </p:normalViewPr>
  <p:slideViewPr>
    <p:cSldViewPr snapToGrid="0" snapToObjects="1">
      <p:cViewPr varScale="1">
        <p:scale>
          <a:sx n="112" d="100"/>
          <a:sy n="112" d="100"/>
        </p:scale>
        <p:origin x="376" y="20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5" Type="http://schemas.openxmlformats.org/officeDocument/2006/relationships/slide" Target="slides/slide4.xml"/><Relationship Id="rId61" Type="http://schemas.openxmlformats.org/officeDocument/2006/relationships/theme" Target="theme/theme1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presProps" Target="presProps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67DB74-7BBC-A048-AB7B-2A912D0290D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6F6D844-5508-9440-B98A-C2D817BABA9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4DC5422-DB5E-E342-AB35-358C609309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6A65E7-8BF3-3F41-A923-63B9CEBE4A7B}" type="datetimeFigureOut">
              <a:rPr lang="en-US" smtClean="0"/>
              <a:t>1/27/22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D7A49EA-CE7F-2F40-BDA3-2C22ECE407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AC97122-6547-A94A-BBE7-DC37DA7E2C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AC97E0-B717-F449-A466-AE77D5AA37F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757402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FD8D13-5CDD-1E4A-9D47-04D54C0356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876F93-8B41-494C-9A96-E57DD845768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83D0D6D-8817-9B45-A3F6-E591C5C6A6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6A65E7-8BF3-3F41-A923-63B9CEBE4A7B}" type="datetimeFigureOut">
              <a:rPr lang="en-US" smtClean="0"/>
              <a:t>1/27/22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659D339-C7EF-FC4C-847E-1642742174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F5A66E3-4DAD-5848-A024-20B3801A5A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AC97E0-B717-F449-A466-AE77D5AA37F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764979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10E21D-6B41-8C4A-9B95-FC016DE924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D1A3A7A-A75F-8844-BEAA-6D54CFDF824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319AC38-BCF6-A942-8748-27CE5D5A29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6A65E7-8BF3-3F41-A923-63B9CEBE4A7B}" type="datetimeFigureOut">
              <a:rPr lang="en-US" smtClean="0"/>
              <a:t>1/27/22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49D1684-970C-434B-92D4-B3FDB035B6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A91DB76-1F1D-FA4A-BB2E-398CF8D258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AC97E0-B717-F449-A466-AE77D5AA37F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1281495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73276A-8A2B-D845-BCB7-D401C9EDBA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EF8235-15D5-5C41-9260-B09A959429A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988D341-9291-384E-9D2C-DD62F77227F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896EFA3-BFAC-E84C-82EE-624C4C63B1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6A65E7-8BF3-3F41-A923-63B9CEBE4A7B}" type="datetimeFigureOut">
              <a:rPr lang="en-US" smtClean="0"/>
              <a:t>1/27/22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DB6F57-55E1-3543-A9E1-03C07532AC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2C08C38-734D-BA4E-8105-8EDA39E0E9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AC97E0-B717-F449-A466-AE77D5AA37F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9439907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1D3576-84D1-C940-91BC-41582A628E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5FB01DD-A327-2D4A-9C0B-DAD8FAC3637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A2AF7FF-2AD0-EE4B-94AA-B46E634B926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A6225DA-4CB9-294D-BC0D-7DEA3A9869D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8EBA86B-BCD5-9946-9ABB-0283854DA79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E380B88-0C12-A743-B758-E8F4D50B8D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6A65E7-8BF3-3F41-A923-63B9CEBE4A7B}" type="datetimeFigureOut">
              <a:rPr lang="en-US" smtClean="0"/>
              <a:t>1/27/22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566B3EE-FD08-6A4E-AB7F-26354BBF14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5D658B9-7EEA-D94A-A610-6BECB5E375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AC97E0-B717-F449-A466-AE77D5AA37F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393034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4E09EB-CFFF-6849-A4E0-A28DFAD1F2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C121A02-21A3-6F48-AB9E-2F7FF436FD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6A65E7-8BF3-3F41-A923-63B9CEBE4A7B}" type="datetimeFigureOut">
              <a:rPr lang="en-US" smtClean="0"/>
              <a:t>1/27/22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C786A5D-2CD8-1A4E-831C-1F88FD756C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36E28A4-6628-F941-B1DA-A26B408755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AC97E0-B717-F449-A466-AE77D5AA37F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93120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485B649-4B16-334B-BD83-BC99725630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6A65E7-8BF3-3F41-A923-63B9CEBE4A7B}" type="datetimeFigureOut">
              <a:rPr lang="en-US" smtClean="0"/>
              <a:t>1/27/22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BC49651-5FA5-764C-9793-1E18C4FBDB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CF7E9C3-DAD8-6D49-AF59-AE7D418E98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AC97E0-B717-F449-A466-AE77D5AA37F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025736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E2664D-EE56-1A48-8498-A20AB1F7F0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CBCC86-7190-AC4D-86F9-618D6026EC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7922A21-AE8C-BE43-8EB6-50D569E1ABE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65E208C-B0FD-704E-BD2C-465A877A6D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6A65E7-8BF3-3F41-A923-63B9CEBE4A7B}" type="datetimeFigureOut">
              <a:rPr lang="en-US" smtClean="0"/>
              <a:t>1/27/22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D74CBEF-03E0-9347-9DCA-E68F83BBE8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CFA5648-7C48-E246-8E18-5AAFC02B99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AC97E0-B717-F449-A466-AE77D5AA37F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0571628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F83EBE-1BA1-DE4D-9439-14C2690BEC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CD02AD5-D53E-5A4F-9282-C7C5CDE37B4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10269D7-7409-8A4C-90C1-6F3CC6EB185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BE1BD0D-3A7A-D04E-A492-0C1F1B609C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6A65E7-8BF3-3F41-A923-63B9CEBE4A7B}" type="datetimeFigureOut">
              <a:rPr lang="en-US" smtClean="0"/>
              <a:t>1/27/22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AA121DD-F6D6-BE41-8B5C-1024472914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E6A17BA-6F10-7240-843F-82462441D3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AC97E0-B717-F449-A466-AE77D5AA37F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645795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F9F6F8-5B82-E444-A1DC-3A7B1259B5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F385B51-EEE2-8C4D-94C8-AE84EA492DA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D40B26F-5541-8A4C-8DDB-4EBF3455AE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6A65E7-8BF3-3F41-A923-63B9CEBE4A7B}" type="datetimeFigureOut">
              <a:rPr lang="en-US" smtClean="0"/>
              <a:t>1/27/22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8BE0357-BC48-1444-8D15-656BC7F72D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DDB4089-1369-554E-8DF8-F3317BD0F3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AC97E0-B717-F449-A466-AE77D5AA37F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740491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65306B6-9C23-404A-AE2D-D5791CC11B1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1F08FF4-76F8-784E-886F-59A896B0494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51D89FA-687F-2F4C-AC46-17981C3E87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6A65E7-8BF3-3F41-A923-63B9CEBE4A7B}" type="datetimeFigureOut">
              <a:rPr lang="en-US" smtClean="0"/>
              <a:t>1/27/22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6D041A1-D308-9F4F-B240-E89CF9BB37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8ACB223-15DA-0C43-820E-560F24692E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AC97E0-B717-F449-A466-AE77D5AA37F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3446396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>
            <a:extLst>
              <a:ext uri="{FF2B5EF4-FFF2-40B4-BE49-F238E27FC236}">
                <a16:creationId xmlns:a16="http://schemas.microsoft.com/office/drawing/2014/main" id="{23DE32A5-6181-4C51-AD5C-3F1A448478A1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BASIC LAYOUT</a:t>
            </a:r>
          </a:p>
        </p:txBody>
      </p:sp>
    </p:spTree>
    <p:extLst>
      <p:ext uri="{BB962C8B-B14F-4D97-AF65-F5344CB8AC3E}">
        <p14:creationId xmlns:p14="http://schemas.microsoft.com/office/powerpoint/2010/main" val="137699628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Image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0D3B50BA-E1A4-4517-BF78-CE4EA57117D2}"/>
              </a:ext>
            </a:extLst>
          </p:cNvPr>
          <p:cNvSpPr>
            <a:spLocks noGrp="1"/>
          </p:cNvSpPr>
          <p:nvPr>
            <p:ph type="pic" idx="15" hasCustomPrompt="1"/>
          </p:nvPr>
        </p:nvSpPr>
        <p:spPr>
          <a:xfrm>
            <a:off x="503163" y="228448"/>
            <a:ext cx="5405388" cy="6330394"/>
          </a:xfrm>
          <a:custGeom>
            <a:avLst/>
            <a:gdLst>
              <a:gd name="connsiteX0" fmla="*/ 2723318 w 5405388"/>
              <a:gd name="connsiteY0" fmla="*/ 4743198 h 6330394"/>
              <a:gd name="connsiteX1" fmla="*/ 3516916 w 5405388"/>
              <a:gd name="connsiteY1" fmla="*/ 5536796 h 6330394"/>
              <a:gd name="connsiteX2" fmla="*/ 2723318 w 5405388"/>
              <a:gd name="connsiteY2" fmla="*/ 6330394 h 6330394"/>
              <a:gd name="connsiteX3" fmla="*/ 1929719 w 5405388"/>
              <a:gd name="connsiteY3" fmla="*/ 5536796 h 6330394"/>
              <a:gd name="connsiteX4" fmla="*/ 3664761 w 5405388"/>
              <a:gd name="connsiteY4" fmla="*/ 1907698 h 6330394"/>
              <a:gd name="connsiteX5" fmla="*/ 5405388 w 5405388"/>
              <a:gd name="connsiteY5" fmla="*/ 3648324 h 6330394"/>
              <a:gd name="connsiteX6" fmla="*/ 3667553 w 5405388"/>
              <a:gd name="connsiteY6" fmla="*/ 5386159 h 6330394"/>
              <a:gd name="connsiteX7" fmla="*/ 1926927 w 5405388"/>
              <a:gd name="connsiteY7" fmla="*/ 3645532 h 6330394"/>
              <a:gd name="connsiteX8" fmla="*/ 1757062 w 5405388"/>
              <a:gd name="connsiteY8" fmla="*/ 1888470 h 6330394"/>
              <a:gd name="connsiteX9" fmla="*/ 2550661 w 5405388"/>
              <a:gd name="connsiteY9" fmla="*/ 2682068 h 6330394"/>
              <a:gd name="connsiteX10" fmla="*/ 1757062 w 5405388"/>
              <a:gd name="connsiteY10" fmla="*/ 3475667 h 6330394"/>
              <a:gd name="connsiteX11" fmla="*/ 963464 w 5405388"/>
              <a:gd name="connsiteY11" fmla="*/ 2682068 h 6330394"/>
              <a:gd name="connsiteX12" fmla="*/ 2701297 w 5405388"/>
              <a:gd name="connsiteY12" fmla="*/ 944235 h 6330394"/>
              <a:gd name="connsiteX13" fmla="*/ 3494895 w 5405388"/>
              <a:gd name="connsiteY13" fmla="*/ 1737833 h 6330394"/>
              <a:gd name="connsiteX14" fmla="*/ 2701297 w 5405388"/>
              <a:gd name="connsiteY14" fmla="*/ 2531432 h 6330394"/>
              <a:gd name="connsiteX15" fmla="*/ 1907698 w 5405388"/>
              <a:gd name="connsiteY15" fmla="*/ 1737833 h 6330394"/>
              <a:gd name="connsiteX16" fmla="*/ 793599 w 5405388"/>
              <a:gd name="connsiteY16" fmla="*/ 925007 h 6330394"/>
              <a:gd name="connsiteX17" fmla="*/ 1587198 w 5405388"/>
              <a:gd name="connsiteY17" fmla="*/ 1718606 h 6330394"/>
              <a:gd name="connsiteX18" fmla="*/ 793599 w 5405388"/>
              <a:gd name="connsiteY18" fmla="*/ 2512204 h 6330394"/>
              <a:gd name="connsiteX19" fmla="*/ 0 w 5405388"/>
              <a:gd name="connsiteY19" fmla="*/ 1718606 h 6330394"/>
              <a:gd name="connsiteX20" fmla="*/ 3645532 w 5405388"/>
              <a:gd name="connsiteY20" fmla="*/ 0 h 6330394"/>
              <a:gd name="connsiteX21" fmla="*/ 4439130 w 5405388"/>
              <a:gd name="connsiteY21" fmla="*/ 793598 h 6330394"/>
              <a:gd name="connsiteX22" fmla="*/ 3645532 w 5405388"/>
              <a:gd name="connsiteY22" fmla="*/ 1587197 h 6330394"/>
              <a:gd name="connsiteX23" fmla="*/ 2851933 w 5405388"/>
              <a:gd name="connsiteY23" fmla="*/ 793598 h 63303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405388" h="6330394">
                <a:moveTo>
                  <a:pt x="2723318" y="4743198"/>
                </a:moveTo>
                <a:lnTo>
                  <a:pt x="3516916" y="5536796"/>
                </a:lnTo>
                <a:lnTo>
                  <a:pt x="2723318" y="6330394"/>
                </a:lnTo>
                <a:lnTo>
                  <a:pt x="1929719" y="5536796"/>
                </a:lnTo>
                <a:close/>
                <a:moveTo>
                  <a:pt x="3664761" y="1907698"/>
                </a:moveTo>
                <a:lnTo>
                  <a:pt x="5405388" y="3648324"/>
                </a:lnTo>
                <a:lnTo>
                  <a:pt x="3667553" y="5386159"/>
                </a:lnTo>
                <a:lnTo>
                  <a:pt x="1926927" y="3645532"/>
                </a:lnTo>
                <a:close/>
                <a:moveTo>
                  <a:pt x="1757062" y="1888470"/>
                </a:moveTo>
                <a:lnTo>
                  <a:pt x="2550661" y="2682068"/>
                </a:lnTo>
                <a:lnTo>
                  <a:pt x="1757062" y="3475667"/>
                </a:lnTo>
                <a:lnTo>
                  <a:pt x="963464" y="2682068"/>
                </a:lnTo>
                <a:close/>
                <a:moveTo>
                  <a:pt x="2701297" y="944235"/>
                </a:moveTo>
                <a:lnTo>
                  <a:pt x="3494895" y="1737833"/>
                </a:lnTo>
                <a:lnTo>
                  <a:pt x="2701297" y="2531432"/>
                </a:lnTo>
                <a:lnTo>
                  <a:pt x="1907698" y="1737833"/>
                </a:lnTo>
                <a:close/>
                <a:moveTo>
                  <a:pt x="793599" y="925007"/>
                </a:moveTo>
                <a:lnTo>
                  <a:pt x="1587198" y="1718606"/>
                </a:lnTo>
                <a:lnTo>
                  <a:pt x="793599" y="2512204"/>
                </a:lnTo>
                <a:lnTo>
                  <a:pt x="0" y="1718606"/>
                </a:lnTo>
                <a:close/>
                <a:moveTo>
                  <a:pt x="3645532" y="0"/>
                </a:moveTo>
                <a:lnTo>
                  <a:pt x="4439130" y="793598"/>
                </a:lnTo>
                <a:lnTo>
                  <a:pt x="3645532" y="1587197"/>
                </a:lnTo>
                <a:lnTo>
                  <a:pt x="2851933" y="793598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153380168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2DB1390-F625-CF47-944D-E864D10E63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58FD349-C1F6-F446-A9E9-19A6C2CEB73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2257F86-1406-0445-8512-6BD529B2C23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6A65E7-8BF3-3F41-A923-63B9CEBE4A7B}" type="datetimeFigureOut">
              <a:rPr lang="en-US" smtClean="0"/>
              <a:t>1/27/22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EC4CBB-8534-014F-B8FB-B837BCDCDEF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3F8AB9D-8667-614B-B241-7F3198E1DDC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9AC97E0-B717-F449-A466-AE77D5AA37F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8793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7.png"/><Relationship Id="rId4" Type="http://schemas.openxmlformats.org/officeDocument/2006/relationships/image" Target="../media/image16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hyperlink" Target="https://youtu.be/cDvbGon1b_I" TargetMode="External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primarysite-prod-sorted.s3.amazonaws.com/fernfederation/UploadedDocument/6e4394137f4c4e57ab6f0e5325670dfe/tedi-twt-1-tedi-twt-ar-tywydd.pdf" TargetMode="Externa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hyperlink" Target="https://youtu.be/cDvbGon1b_I" TargetMode="External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hyperlink" Target="https://wordwall.net/resource/25464575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5.png"/><Relationship Id="rId4" Type="http://schemas.openxmlformats.org/officeDocument/2006/relationships/image" Target="../media/image34.png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7.png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6.jpeg"/><Relationship Id="rId4" Type="http://schemas.openxmlformats.org/officeDocument/2006/relationships/image" Target="../media/image39.png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hyperlink" Target="https://www.youtube.com/watch?v=Rs8UTMyJeM8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1.tiff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jpeg"/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3.png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4.png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5.png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6.png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png"/><Relationship Id="rId2" Type="http://schemas.openxmlformats.org/officeDocument/2006/relationships/hyperlink" Target="https://www.youtube.com/watch?v=ULYLcymq968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1.tiff"/></Relationships>
</file>

<file path=ppt/slides/_rels/slide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png"/><Relationship Id="rId1" Type="http://schemas.openxmlformats.org/officeDocument/2006/relationships/slideLayout" Target="../slideLayouts/slideLayout12.xml"/></Relationships>
</file>

<file path=ppt/slides/_rels/slide5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7" Type="http://schemas.openxmlformats.org/officeDocument/2006/relationships/image" Target="../media/image54.tiff"/><Relationship Id="rId2" Type="http://schemas.openxmlformats.org/officeDocument/2006/relationships/image" Target="../media/image49.tiff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53.tiff"/><Relationship Id="rId5" Type="http://schemas.openxmlformats.org/officeDocument/2006/relationships/image" Target="../media/image52.tiff"/><Relationship Id="rId4" Type="http://schemas.openxmlformats.org/officeDocument/2006/relationships/image" Target="../media/image51.tiff"/></Relationships>
</file>

<file path=ppt/slides/_rels/slide5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5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/>
            </a:gs>
            <a:gs pos="98000">
              <a:srgbClr val="FF40FF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8FC45D08-2EA8-BA46-B491-6AE548A488F0}"/>
              </a:ext>
            </a:extLst>
          </p:cNvPr>
          <p:cNvSpPr/>
          <p:nvPr/>
        </p:nvSpPr>
        <p:spPr>
          <a:xfrm>
            <a:off x="2097044" y="1277743"/>
            <a:ext cx="7894533" cy="141577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sz="5400" dirty="0" err="1">
                <a:solidFill>
                  <a:srgbClr val="002060"/>
                </a:solidFill>
                <a:ea typeface="Ayuthaya" pitchFamily="2" charset="-34"/>
                <a:cs typeface="Ayuthaya" pitchFamily="2" charset="-34"/>
              </a:rPr>
              <a:t>Llwybr</a:t>
            </a:r>
            <a:r>
              <a:rPr lang="en-US" sz="5400" dirty="0">
                <a:solidFill>
                  <a:srgbClr val="002060"/>
                </a:solidFill>
                <a:ea typeface="Ayuthaya" pitchFamily="2" charset="-34"/>
                <a:cs typeface="Ayuthaya" pitchFamily="2" charset="-34"/>
              </a:rPr>
              <a:t> </a:t>
            </a:r>
            <a:r>
              <a:rPr lang="en-US" sz="5400" dirty="0" err="1">
                <a:solidFill>
                  <a:srgbClr val="002060"/>
                </a:solidFill>
                <a:ea typeface="Ayuthaya" pitchFamily="2" charset="-34"/>
                <a:cs typeface="Ayuthaya" pitchFamily="2" charset="-34"/>
              </a:rPr>
              <a:t>Datblygu’r</a:t>
            </a:r>
            <a:r>
              <a:rPr lang="en-US" sz="5400" dirty="0">
                <a:solidFill>
                  <a:srgbClr val="002060"/>
                </a:solidFill>
                <a:ea typeface="Ayuthaya" pitchFamily="2" charset="-34"/>
                <a:cs typeface="Ayuthaya" pitchFamily="2" charset="-34"/>
              </a:rPr>
              <a:t> </a:t>
            </a:r>
            <a:r>
              <a:rPr lang="en-US" sz="5400" dirty="0" err="1">
                <a:solidFill>
                  <a:srgbClr val="002060"/>
                </a:solidFill>
                <a:ea typeface="Ayuthaya" pitchFamily="2" charset="-34"/>
                <a:cs typeface="Ayuthaya" pitchFamily="2" charset="-34"/>
              </a:rPr>
              <a:t>Gymraeg</a:t>
            </a:r>
            <a:endParaRPr lang="en-US" sz="5400" dirty="0">
              <a:solidFill>
                <a:srgbClr val="002060"/>
              </a:solidFill>
              <a:ea typeface="Ayuthaya" pitchFamily="2" charset="-34"/>
              <a:cs typeface="Ayuthaya" pitchFamily="2" charset="-34"/>
            </a:endParaRPr>
          </a:p>
          <a:p>
            <a:pPr algn="ctr"/>
            <a:r>
              <a:rPr lang="en-US" sz="3200" dirty="0">
                <a:solidFill>
                  <a:srgbClr val="002060"/>
                </a:solidFill>
                <a:ea typeface="Ayuthaya" pitchFamily="2" charset="-34"/>
                <a:cs typeface="Ayuthaya" pitchFamily="2" charset="-34"/>
              </a:rPr>
              <a:t>Welsh Language Development Pathway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8F8274FD-B322-CC42-B45E-BB2D212C9444}"/>
              </a:ext>
            </a:extLst>
          </p:cNvPr>
          <p:cNvSpPr/>
          <p:nvPr/>
        </p:nvSpPr>
        <p:spPr>
          <a:xfrm>
            <a:off x="4163285" y="2722238"/>
            <a:ext cx="3762056" cy="2923877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/>
            <a:endParaRPr lang="en-US" sz="2800" b="1" dirty="0">
              <a:latin typeface="Courier" pitchFamily="2" charset="0"/>
              <a:ea typeface="Ayuthaya" pitchFamily="2" charset="-34"/>
              <a:cs typeface="Ayuthaya" pitchFamily="2" charset="-34"/>
            </a:endParaRPr>
          </a:p>
          <a:p>
            <a:pPr algn="ctr"/>
            <a:r>
              <a:rPr lang="en-US" sz="3600" dirty="0" err="1">
                <a:solidFill>
                  <a:srgbClr val="002060"/>
                </a:solidFill>
                <a:ea typeface="Ayuthaya" pitchFamily="2" charset="-34"/>
                <a:cs typeface="Ayuthaya" pitchFamily="2" charset="-34"/>
              </a:rPr>
              <a:t>Chwefror</a:t>
            </a:r>
            <a:r>
              <a:rPr lang="en-US" sz="3600" dirty="0">
                <a:solidFill>
                  <a:srgbClr val="002060"/>
                </a:solidFill>
                <a:ea typeface="Ayuthaya" pitchFamily="2" charset="-34"/>
                <a:cs typeface="Ayuthaya" pitchFamily="2" charset="-34"/>
              </a:rPr>
              <a:t> 1af 2022</a:t>
            </a:r>
          </a:p>
          <a:p>
            <a:pPr algn="ctr"/>
            <a:endParaRPr lang="en-US" sz="3600" dirty="0">
              <a:ea typeface="Ayuthaya" pitchFamily="2" charset="-34"/>
              <a:cs typeface="Ayuthaya" pitchFamily="2" charset="-34"/>
            </a:endParaRPr>
          </a:p>
          <a:p>
            <a:pPr algn="ctr"/>
            <a:endParaRPr lang="en-US" sz="2800" dirty="0">
              <a:ea typeface="Ayuthaya" pitchFamily="2" charset="-34"/>
              <a:cs typeface="Ayuthaya" pitchFamily="2" charset="-34"/>
            </a:endParaRPr>
          </a:p>
          <a:p>
            <a:pPr algn="ctr"/>
            <a:r>
              <a:rPr lang="en-US" sz="2800" dirty="0">
                <a:solidFill>
                  <a:srgbClr val="002060"/>
                </a:solidFill>
                <a:ea typeface="Ayuthaya" pitchFamily="2" charset="-34"/>
                <a:cs typeface="Ayuthaya" pitchFamily="2" charset="-34"/>
              </a:rPr>
              <a:t>Gr</a:t>
            </a:r>
            <a:r>
              <a:rPr lang="en-GB" sz="2800" dirty="0" err="1">
                <a:solidFill>
                  <a:srgbClr val="002060"/>
                </a:solidFill>
              </a:rPr>
              <a:t>ŵp</a:t>
            </a:r>
            <a:r>
              <a:rPr lang="en-GB" sz="2800" dirty="0">
                <a:solidFill>
                  <a:srgbClr val="002060"/>
                </a:solidFill>
              </a:rPr>
              <a:t> Ch – Mari Powell</a:t>
            </a:r>
          </a:p>
          <a:p>
            <a:pPr algn="ctr"/>
            <a:r>
              <a:rPr lang="en-GB" sz="2800" dirty="0" err="1">
                <a:solidFill>
                  <a:srgbClr val="002060"/>
                </a:solidFill>
                <a:ea typeface="Ayuthaya" pitchFamily="2" charset="-34"/>
                <a:cs typeface="Ayuthaya" pitchFamily="2" charset="-34"/>
              </a:rPr>
              <a:t>Darlith</a:t>
            </a:r>
            <a:r>
              <a:rPr lang="en-GB" sz="2800" dirty="0">
                <a:solidFill>
                  <a:srgbClr val="002060"/>
                </a:solidFill>
                <a:ea typeface="Ayuthaya" pitchFamily="2" charset="-34"/>
                <a:cs typeface="Ayuthaya" pitchFamily="2" charset="-34"/>
              </a:rPr>
              <a:t> 10 (Lecture 10)</a:t>
            </a:r>
            <a:endParaRPr lang="en-US" sz="2800" dirty="0">
              <a:solidFill>
                <a:srgbClr val="002060"/>
              </a:solidFill>
              <a:ea typeface="Ayuthaya" pitchFamily="2" charset="-34"/>
              <a:cs typeface="Ayuthaya" pitchFamily="2" charset="-34"/>
            </a:endParaRP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FF82973F-60E2-974F-8F0E-1B3C14C44BB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34177" y="182355"/>
            <a:ext cx="4114800" cy="927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>
            <a:extLst>
              <a:ext uri="{FF2B5EF4-FFF2-40B4-BE49-F238E27FC236}">
                <a16:creationId xmlns:a16="http://schemas.microsoft.com/office/drawing/2014/main" id="{8DC517D7-E714-8F4E-B67F-3E63D0633DC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5921060"/>
            <a:ext cx="12192000" cy="974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6129172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98000">
              <a:srgbClr val="FF40FF">
                <a:alpha val="49670"/>
              </a:srgbClr>
            </a:gs>
            <a:gs pos="0">
              <a:schemeClr val="bg1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67C5CCE6-E365-C74D-9371-7BBDECF4AED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68934" y="269464"/>
            <a:ext cx="4440144" cy="6319071"/>
          </a:xfrm>
          <a:prstGeom prst="rect">
            <a:avLst/>
          </a:prstGeom>
          <a:ln>
            <a:solidFill>
              <a:srgbClr val="002060"/>
            </a:solidFill>
          </a:ln>
        </p:spPr>
      </p:pic>
      <p:pic>
        <p:nvPicPr>
          <p:cNvPr id="8" name="Picture 7" descr="A picture containing toy, doll, vector graphics&#10;&#10;Description automatically generated">
            <a:extLst>
              <a:ext uri="{FF2B5EF4-FFF2-40B4-BE49-F238E27FC236}">
                <a16:creationId xmlns:a16="http://schemas.microsoft.com/office/drawing/2014/main" id="{654F7EA9-085E-1844-A5E0-31574848439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" b="1381"/>
          <a:stretch/>
        </p:blipFill>
        <p:spPr>
          <a:xfrm>
            <a:off x="1320247" y="1145222"/>
            <a:ext cx="4560021" cy="5712778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E03C8B8-3744-374B-BBB0-72A9AC9AECA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3158" y="161289"/>
            <a:ext cx="2918459" cy="858203"/>
          </a:xfrm>
        </p:spPr>
        <p:txBody>
          <a:bodyPr>
            <a:normAutofit/>
          </a:bodyPr>
          <a:lstStyle/>
          <a:p>
            <a:r>
              <a:rPr lang="en-US" sz="4800" dirty="0" err="1">
                <a:solidFill>
                  <a:srgbClr val="002060"/>
                </a:solidFill>
                <a:latin typeface="+mn-lt"/>
              </a:rPr>
              <a:t>Atebion</a:t>
            </a:r>
            <a:endParaRPr lang="en-US" sz="4800" dirty="0">
              <a:solidFill>
                <a:srgbClr val="002060"/>
              </a:solidFill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412134804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/>
            </a:gs>
            <a:gs pos="98000">
              <a:srgbClr val="00B0F0">
                <a:alpha val="50230"/>
              </a:srgb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" name="Picture 22" descr="A picture containing text, vector graphics&#10;&#10;Description automatically generated">
            <a:extLst>
              <a:ext uri="{FF2B5EF4-FFF2-40B4-BE49-F238E27FC236}">
                <a16:creationId xmlns:a16="http://schemas.microsoft.com/office/drawing/2014/main" id="{FCC13D07-6E9C-D545-8DE2-79AACCBAE85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64935" y="0"/>
            <a:ext cx="7827065" cy="685800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822C0F68-1302-2A4C-B678-F5577F83AE5C}"/>
              </a:ext>
            </a:extLst>
          </p:cNvPr>
          <p:cNvSpPr txBox="1"/>
          <p:nvPr/>
        </p:nvSpPr>
        <p:spPr>
          <a:xfrm>
            <a:off x="393917" y="353109"/>
            <a:ext cx="5218213" cy="1323439"/>
          </a:xfrm>
          <a:prstGeom prst="rect">
            <a:avLst/>
          </a:prstGeom>
          <a:gradFill>
            <a:gsLst>
              <a:gs pos="100000">
                <a:srgbClr val="00B9FF">
                  <a:alpha val="49667"/>
                </a:srgbClr>
              </a:gs>
              <a:gs pos="0">
                <a:schemeClr val="bg1"/>
              </a:gs>
            </a:gsLst>
            <a:lin ang="5400000" scaled="1"/>
          </a:gra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r>
              <a:rPr lang="en-US" sz="4400" b="1" dirty="0">
                <a:solidFill>
                  <a:srgbClr val="002060"/>
                </a:solidFill>
                <a:latin typeface="SASSOON PRIMARY" pitchFamily="2" charset="0"/>
              </a:rPr>
              <a:t> </a:t>
            </a:r>
            <a:r>
              <a:rPr lang="en-US" sz="3600" b="1" dirty="0">
                <a:solidFill>
                  <a:srgbClr val="002060"/>
                </a:solidFill>
              </a:rPr>
              <a:t>Nod y </a:t>
            </a:r>
            <a:r>
              <a:rPr lang="en-US" sz="3600" b="1" dirty="0" err="1">
                <a:solidFill>
                  <a:srgbClr val="002060"/>
                </a:solidFill>
              </a:rPr>
              <a:t>wers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heddiw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ydy</a:t>
            </a:r>
            <a:r>
              <a:rPr lang="en-US" sz="3600" b="1" dirty="0">
                <a:solidFill>
                  <a:srgbClr val="002060"/>
                </a:solidFill>
              </a:rPr>
              <a:t>…</a:t>
            </a:r>
            <a:br>
              <a:rPr lang="en-US" sz="3600" b="1" dirty="0">
                <a:solidFill>
                  <a:srgbClr val="002060"/>
                </a:solidFill>
              </a:rPr>
            </a:br>
            <a:r>
              <a:rPr lang="en-US" sz="3600" b="1" dirty="0">
                <a:solidFill>
                  <a:srgbClr val="002060"/>
                </a:solidFill>
              </a:rPr>
              <a:t>  </a:t>
            </a:r>
            <a:r>
              <a:rPr lang="en-US" sz="2400" i="1" dirty="0">
                <a:solidFill>
                  <a:srgbClr val="002060"/>
                </a:solidFill>
              </a:rPr>
              <a:t>The aim of today’s lesson is…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9D71A1E-DA68-C648-9BE5-953298864C3C}"/>
              </a:ext>
            </a:extLst>
          </p:cNvPr>
          <p:cNvSpPr txBox="1"/>
          <p:nvPr/>
        </p:nvSpPr>
        <p:spPr>
          <a:xfrm>
            <a:off x="8995410" y="2411730"/>
            <a:ext cx="3196590" cy="38472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b="1" dirty="0" err="1">
                <a:solidFill>
                  <a:srgbClr val="002060"/>
                </a:solidFill>
              </a:rPr>
              <a:t>Adolygu</a:t>
            </a:r>
            <a:r>
              <a:rPr lang="en-US" sz="2400" dirty="0">
                <a:solidFill>
                  <a:srgbClr val="002060"/>
                </a:solidFill>
              </a:rPr>
              <a:t> </a:t>
            </a:r>
            <a:r>
              <a:rPr lang="en-US" sz="3200" dirty="0">
                <a:solidFill>
                  <a:srgbClr val="002060"/>
                </a:solidFill>
              </a:rPr>
              <a:t> </a:t>
            </a:r>
            <a:endParaRPr lang="en-US" sz="2400" dirty="0">
              <a:solidFill>
                <a:srgbClr val="002060"/>
              </a:solidFill>
            </a:endParaRPr>
          </a:p>
          <a:p>
            <a:r>
              <a:rPr lang="en-US" sz="2000" dirty="0">
                <a:solidFill>
                  <a:srgbClr val="002060"/>
                </a:solidFill>
              </a:rPr>
              <a:t>      </a:t>
            </a:r>
            <a:r>
              <a:rPr lang="en-US" sz="2000" i="1" dirty="0">
                <a:solidFill>
                  <a:srgbClr val="002060"/>
                </a:solidFill>
              </a:rPr>
              <a:t>Revision</a:t>
            </a:r>
          </a:p>
          <a:p>
            <a:endParaRPr lang="en-US" sz="2000" i="1" dirty="0">
              <a:solidFill>
                <a:srgbClr val="002060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b="1" dirty="0">
                <a:solidFill>
                  <a:srgbClr val="002060"/>
                </a:solidFill>
              </a:rPr>
              <a:t>Y </a:t>
            </a:r>
            <a:r>
              <a:rPr lang="en-US" sz="2400" b="1" dirty="0" err="1">
                <a:solidFill>
                  <a:srgbClr val="002060"/>
                </a:solidFill>
              </a:rPr>
              <a:t>Tywydd</a:t>
            </a:r>
            <a:endParaRPr lang="en-US" sz="2400" b="1" dirty="0">
              <a:solidFill>
                <a:srgbClr val="002060"/>
              </a:solidFill>
            </a:endParaRPr>
          </a:p>
          <a:p>
            <a:r>
              <a:rPr lang="en-US" sz="2000" i="1" dirty="0">
                <a:solidFill>
                  <a:srgbClr val="002060"/>
                </a:solidFill>
              </a:rPr>
              <a:t>      The Weather</a:t>
            </a:r>
          </a:p>
          <a:p>
            <a:endParaRPr lang="en-US" sz="2000" i="1" dirty="0">
              <a:solidFill>
                <a:srgbClr val="002060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b="1" dirty="0" err="1">
                <a:solidFill>
                  <a:srgbClr val="002060"/>
                </a:solidFill>
              </a:rPr>
              <a:t>Misoedd</a:t>
            </a:r>
            <a:r>
              <a:rPr lang="en-US" sz="2400" b="1" dirty="0">
                <a:solidFill>
                  <a:srgbClr val="002060"/>
                </a:solidFill>
              </a:rPr>
              <a:t> y </a:t>
            </a:r>
            <a:r>
              <a:rPr lang="en-US" sz="2400" b="1" dirty="0" err="1">
                <a:solidFill>
                  <a:srgbClr val="002060"/>
                </a:solidFill>
              </a:rPr>
              <a:t>Flwyddyn</a:t>
            </a:r>
            <a:endParaRPr lang="en-US" sz="2400" b="1" dirty="0">
              <a:solidFill>
                <a:srgbClr val="002060"/>
              </a:solidFill>
            </a:endParaRPr>
          </a:p>
          <a:p>
            <a:r>
              <a:rPr lang="en-US" sz="2000" i="1" dirty="0">
                <a:solidFill>
                  <a:srgbClr val="002060"/>
                </a:solidFill>
              </a:rPr>
              <a:t>      Months of the Year</a:t>
            </a:r>
          </a:p>
          <a:p>
            <a:endParaRPr lang="en-US" sz="2000" i="1" dirty="0">
              <a:solidFill>
                <a:srgbClr val="002060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b="1" dirty="0">
                <a:solidFill>
                  <a:srgbClr val="002060"/>
                </a:solidFill>
              </a:rPr>
              <a:t>Y </a:t>
            </a:r>
            <a:r>
              <a:rPr lang="en-US" sz="2400" b="1" dirty="0" err="1">
                <a:solidFill>
                  <a:srgbClr val="002060"/>
                </a:solidFill>
              </a:rPr>
              <a:t>Tymhorau</a:t>
            </a:r>
            <a:endParaRPr lang="en-US" sz="2400" b="1" dirty="0">
              <a:solidFill>
                <a:srgbClr val="002060"/>
              </a:solidFill>
            </a:endParaRPr>
          </a:p>
          <a:p>
            <a:r>
              <a:rPr lang="en-US" sz="2000" i="1" dirty="0">
                <a:solidFill>
                  <a:srgbClr val="002060"/>
                </a:solidFill>
              </a:rPr>
              <a:t>      The Seasons</a:t>
            </a:r>
          </a:p>
        </p:txBody>
      </p:sp>
    </p:spTree>
    <p:extLst>
      <p:ext uri="{BB962C8B-B14F-4D97-AF65-F5344CB8AC3E}">
        <p14:creationId xmlns:p14="http://schemas.microsoft.com/office/powerpoint/2010/main" val="75025476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98000">
              <a:srgbClr val="00B0F0">
                <a:alpha val="50112"/>
              </a:srgbClr>
            </a:gs>
            <a:gs pos="0">
              <a:schemeClr val="bg1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oy, doll&#10;&#10;Description automatically generated">
            <a:extLst>
              <a:ext uri="{FF2B5EF4-FFF2-40B4-BE49-F238E27FC236}">
                <a16:creationId xmlns:a16="http://schemas.microsoft.com/office/drawing/2014/main" id="{B10F8DFF-A06F-0C4A-BB5F-3648C1BD120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2015" y="2025571"/>
            <a:ext cx="3335998" cy="4832430"/>
          </a:xfrm>
          <a:prstGeom prst="rect">
            <a:avLst/>
          </a:prstGeom>
        </p:spPr>
      </p:pic>
      <p:graphicFrame>
        <p:nvGraphicFramePr>
          <p:cNvPr id="14" name="Table 3">
            <a:extLst>
              <a:ext uri="{FF2B5EF4-FFF2-40B4-BE49-F238E27FC236}">
                <a16:creationId xmlns:a16="http://schemas.microsoft.com/office/drawing/2014/main" id="{FCB18E26-8EB6-424E-90FB-8E11CE29ED76}"/>
              </a:ext>
            </a:extLst>
          </p:cNvPr>
          <p:cNvGraphicFramePr>
            <a:graphicFrameLocks noGrp="1"/>
          </p:cNvGraphicFramePr>
          <p:nvPr/>
        </p:nvGraphicFramePr>
        <p:xfrm>
          <a:off x="8176059" y="319617"/>
          <a:ext cx="3793926" cy="2731840"/>
        </p:xfrm>
        <a:graphic>
          <a:graphicData uri="http://schemas.openxmlformats.org/drawingml/2006/table">
            <a:tbl>
              <a:tblPr firstRow="1" bandRow="1">
                <a:tableStyleId>{00A15C55-8517-42AA-B614-E9B94910E393}</a:tableStyleId>
              </a:tblPr>
              <a:tblGrid>
                <a:gridCol w="1174187">
                  <a:extLst>
                    <a:ext uri="{9D8B030D-6E8A-4147-A177-3AD203B41FA5}">
                      <a16:colId xmlns:a16="http://schemas.microsoft.com/office/drawing/2014/main" val="3357283942"/>
                    </a:ext>
                  </a:extLst>
                </a:gridCol>
                <a:gridCol w="2619739">
                  <a:extLst>
                    <a:ext uri="{9D8B030D-6E8A-4147-A177-3AD203B41FA5}">
                      <a16:colId xmlns:a16="http://schemas.microsoft.com/office/drawing/2014/main" val="3829703179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dirty="0" err="1">
                          <a:solidFill>
                            <a:srgbClr val="002060"/>
                          </a:solidFill>
                        </a:rPr>
                        <a:t>Rhif</a:t>
                      </a:r>
                      <a:endParaRPr lang="en-US" sz="2400" dirty="0"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92D050">
                            <a:tint val="66000"/>
                            <a:satMod val="160000"/>
                          </a:srgbClr>
                        </a:gs>
                        <a:gs pos="50000">
                          <a:srgbClr val="92D050">
                            <a:tint val="44500"/>
                            <a:satMod val="160000"/>
                          </a:srgbClr>
                        </a:gs>
                        <a:gs pos="100000">
                          <a:srgbClr val="92D050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 err="1">
                          <a:solidFill>
                            <a:srgbClr val="002060"/>
                          </a:solidFill>
                        </a:rPr>
                        <a:t>Pwy</a:t>
                      </a:r>
                      <a:r>
                        <a:rPr lang="en-US" sz="2400" dirty="0">
                          <a:solidFill>
                            <a:srgbClr val="002060"/>
                          </a:solidFill>
                        </a:rPr>
                        <a:t>?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92D050">
                            <a:tint val="66000"/>
                            <a:satMod val="160000"/>
                          </a:srgbClr>
                        </a:gs>
                        <a:gs pos="50000">
                          <a:srgbClr val="92D050">
                            <a:tint val="44500"/>
                            <a:satMod val="160000"/>
                          </a:srgbClr>
                        </a:gs>
                        <a:gs pos="100000">
                          <a:srgbClr val="92D050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212343369"/>
                  </a:ext>
                </a:extLst>
              </a:tr>
              <a:tr h="420440"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solidFill>
                            <a:srgbClr val="002060"/>
                          </a:solidFill>
                        </a:rPr>
                        <a:t>1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FF40FF">
                            <a:tint val="66000"/>
                            <a:satMod val="160000"/>
                          </a:srgbClr>
                        </a:gs>
                        <a:gs pos="50000">
                          <a:srgbClr val="FF40FF">
                            <a:tint val="44500"/>
                            <a:satMod val="160000"/>
                          </a:srgbClr>
                        </a:gs>
                        <a:gs pos="100000">
                          <a:srgbClr val="FF40FF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solidFill>
                            <a:srgbClr val="002060"/>
                          </a:solidFill>
                          <a:highlight>
                            <a:srgbClr val="FFFF00"/>
                          </a:highlight>
                        </a:rPr>
                        <a:t>Jade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0140396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solidFill>
                            <a:srgbClr val="002060"/>
                          </a:solidFill>
                        </a:rPr>
                        <a:t>2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FF40FF">
                            <a:tint val="66000"/>
                            <a:satMod val="160000"/>
                          </a:srgbClr>
                        </a:gs>
                        <a:gs pos="50000">
                          <a:srgbClr val="FF40FF">
                            <a:tint val="44500"/>
                            <a:satMod val="160000"/>
                          </a:srgbClr>
                        </a:gs>
                        <a:gs pos="100000">
                          <a:srgbClr val="FF40FF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solidFill>
                            <a:srgbClr val="002060"/>
                          </a:solidFill>
                        </a:rPr>
                        <a:t>Jamie-Lee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5600033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solidFill>
                            <a:srgbClr val="002060"/>
                          </a:solidFill>
                        </a:rPr>
                        <a:t>3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FF40FF">
                            <a:tint val="66000"/>
                            <a:satMod val="160000"/>
                          </a:srgbClr>
                        </a:gs>
                        <a:gs pos="50000">
                          <a:srgbClr val="FF40FF">
                            <a:tint val="44500"/>
                            <a:satMod val="160000"/>
                          </a:srgbClr>
                        </a:gs>
                        <a:gs pos="100000">
                          <a:srgbClr val="FF40FF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solidFill>
                            <a:srgbClr val="002060"/>
                          </a:solidFill>
                          <a:highlight>
                            <a:srgbClr val="FFFF00"/>
                          </a:highlight>
                        </a:rPr>
                        <a:t>Kelly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3620875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solidFill>
                            <a:srgbClr val="002060"/>
                          </a:solidFill>
                        </a:rPr>
                        <a:t>4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FF40FF">
                            <a:tint val="66000"/>
                            <a:satMod val="160000"/>
                          </a:srgbClr>
                        </a:gs>
                        <a:gs pos="50000">
                          <a:srgbClr val="FF40FF">
                            <a:tint val="44500"/>
                            <a:satMod val="160000"/>
                          </a:srgbClr>
                        </a:gs>
                        <a:gs pos="100000">
                          <a:srgbClr val="FF40FF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solidFill>
                            <a:srgbClr val="002060"/>
                          </a:solidFill>
                          <a:highlight>
                            <a:srgbClr val="FFFF00"/>
                          </a:highlight>
                        </a:rPr>
                        <a:t>Gemma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5565001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solidFill>
                            <a:srgbClr val="002060"/>
                          </a:solidFill>
                        </a:rPr>
                        <a:t>5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FF40FF">
                            <a:tint val="66000"/>
                            <a:satMod val="160000"/>
                          </a:srgbClr>
                        </a:gs>
                        <a:gs pos="50000">
                          <a:srgbClr val="FF40FF">
                            <a:tint val="44500"/>
                            <a:satMod val="160000"/>
                          </a:srgbClr>
                        </a:gs>
                        <a:gs pos="100000">
                          <a:srgbClr val="FF40FF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solidFill>
                            <a:srgbClr val="002060"/>
                          </a:solidFill>
                          <a:highlight>
                            <a:srgbClr val="FFFF00"/>
                          </a:highlight>
                        </a:rPr>
                        <a:t>Megan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9584883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solidFill>
                            <a:srgbClr val="002060"/>
                          </a:solidFill>
                        </a:rPr>
                        <a:t>6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FF40FF">
                            <a:tint val="66000"/>
                            <a:satMod val="160000"/>
                          </a:srgbClr>
                        </a:gs>
                        <a:gs pos="50000">
                          <a:srgbClr val="FF40FF">
                            <a:tint val="44500"/>
                            <a:satMod val="160000"/>
                          </a:srgbClr>
                        </a:gs>
                        <a:gs pos="100000">
                          <a:srgbClr val="FF40FF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solidFill>
                            <a:srgbClr val="002060"/>
                          </a:solidFill>
                        </a:rPr>
                        <a:t>Jessica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77452081"/>
                  </a:ext>
                </a:extLst>
              </a:tr>
            </a:tbl>
          </a:graphicData>
        </a:graphic>
      </p:graphicFrame>
      <p:graphicFrame>
        <p:nvGraphicFramePr>
          <p:cNvPr id="15" name="Table 3">
            <a:extLst>
              <a:ext uri="{FF2B5EF4-FFF2-40B4-BE49-F238E27FC236}">
                <a16:creationId xmlns:a16="http://schemas.microsoft.com/office/drawing/2014/main" id="{20DB89E7-A558-BD4A-8F0B-CECE234D6A6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97661414"/>
              </p:ext>
            </p:extLst>
          </p:nvPr>
        </p:nvGraphicFramePr>
        <p:xfrm>
          <a:off x="8176059" y="3051457"/>
          <a:ext cx="3793926" cy="2266188"/>
        </p:xfrm>
        <a:graphic>
          <a:graphicData uri="http://schemas.openxmlformats.org/drawingml/2006/table">
            <a:tbl>
              <a:tblPr firstRow="1" bandRow="1">
                <a:tableStyleId>{00A15C55-8517-42AA-B614-E9B94910E393}</a:tableStyleId>
              </a:tblPr>
              <a:tblGrid>
                <a:gridCol w="1166940">
                  <a:extLst>
                    <a:ext uri="{9D8B030D-6E8A-4147-A177-3AD203B41FA5}">
                      <a16:colId xmlns:a16="http://schemas.microsoft.com/office/drawing/2014/main" val="3357283942"/>
                    </a:ext>
                  </a:extLst>
                </a:gridCol>
                <a:gridCol w="2626986">
                  <a:extLst>
                    <a:ext uri="{9D8B030D-6E8A-4147-A177-3AD203B41FA5}">
                      <a16:colId xmlns:a16="http://schemas.microsoft.com/office/drawing/2014/main" val="3829703179"/>
                    </a:ext>
                  </a:extLst>
                </a:gridCol>
              </a:tblGrid>
              <a:tr h="377698">
                <a:tc>
                  <a:txBody>
                    <a:bodyPr/>
                    <a:lstStyle/>
                    <a:p>
                      <a:pPr algn="ctr"/>
                      <a:r>
                        <a:rPr lang="en-US" b="0" dirty="0">
                          <a:solidFill>
                            <a:srgbClr val="002060"/>
                          </a:solidFill>
                        </a:rPr>
                        <a:t>7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FF40FF">
                            <a:tint val="66000"/>
                            <a:satMod val="160000"/>
                          </a:srgbClr>
                        </a:gs>
                        <a:gs pos="50000">
                          <a:srgbClr val="FF40FF">
                            <a:tint val="44500"/>
                            <a:satMod val="160000"/>
                          </a:srgbClr>
                        </a:gs>
                        <a:gs pos="100000">
                          <a:srgbClr val="FF40FF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r>
                        <a:rPr lang="en-US" b="0" dirty="0">
                          <a:solidFill>
                            <a:srgbClr val="002060"/>
                          </a:solidFill>
                          <a:highlight>
                            <a:srgbClr val="FFFF00"/>
                          </a:highlight>
                        </a:rPr>
                        <a:t>Molly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01403964"/>
                  </a:ext>
                </a:extLst>
              </a:tr>
              <a:tr h="377698"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solidFill>
                            <a:srgbClr val="002060"/>
                          </a:solidFill>
                        </a:rPr>
                        <a:t>8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FF40FF">
                            <a:tint val="66000"/>
                            <a:satMod val="160000"/>
                          </a:srgbClr>
                        </a:gs>
                        <a:gs pos="50000">
                          <a:srgbClr val="FF40FF">
                            <a:tint val="44500"/>
                            <a:satMod val="160000"/>
                          </a:srgbClr>
                        </a:gs>
                        <a:gs pos="100000">
                          <a:srgbClr val="FF40FF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solidFill>
                            <a:srgbClr val="002060"/>
                          </a:solidFill>
                        </a:rPr>
                        <a:t>Danielle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56000339"/>
                  </a:ext>
                </a:extLst>
              </a:tr>
              <a:tr h="377698"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solidFill>
                            <a:srgbClr val="002060"/>
                          </a:solidFill>
                        </a:rPr>
                        <a:t>9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FF40FF">
                            <a:tint val="66000"/>
                            <a:satMod val="160000"/>
                          </a:srgbClr>
                        </a:gs>
                        <a:gs pos="50000">
                          <a:srgbClr val="FF40FF">
                            <a:tint val="44500"/>
                            <a:satMod val="160000"/>
                          </a:srgbClr>
                        </a:gs>
                        <a:gs pos="100000">
                          <a:srgbClr val="FF40FF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solidFill>
                            <a:srgbClr val="002060"/>
                          </a:solidFill>
                        </a:rPr>
                        <a:t>Alice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36208750"/>
                  </a:ext>
                </a:extLst>
              </a:tr>
              <a:tr h="377698"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solidFill>
                            <a:srgbClr val="002060"/>
                          </a:solidFill>
                        </a:rPr>
                        <a:t>10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FF40FF">
                            <a:tint val="66000"/>
                            <a:satMod val="160000"/>
                          </a:srgbClr>
                        </a:gs>
                        <a:gs pos="50000">
                          <a:srgbClr val="FF40FF">
                            <a:tint val="44500"/>
                            <a:satMod val="160000"/>
                          </a:srgbClr>
                        </a:gs>
                        <a:gs pos="100000">
                          <a:srgbClr val="FF40FF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solidFill>
                            <a:srgbClr val="002060"/>
                          </a:solidFill>
                        </a:rPr>
                        <a:t>Sophie A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55650019"/>
                  </a:ext>
                </a:extLst>
              </a:tr>
              <a:tr h="377698"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solidFill>
                            <a:srgbClr val="002060"/>
                          </a:solidFill>
                        </a:rPr>
                        <a:t>11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FF40FF">
                            <a:tint val="66000"/>
                            <a:satMod val="160000"/>
                          </a:srgbClr>
                        </a:gs>
                        <a:gs pos="50000">
                          <a:srgbClr val="FF40FF">
                            <a:tint val="44500"/>
                            <a:satMod val="160000"/>
                          </a:srgbClr>
                        </a:gs>
                        <a:gs pos="100000">
                          <a:srgbClr val="FF40FF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solidFill>
                            <a:srgbClr val="002060"/>
                          </a:solidFill>
                        </a:rPr>
                        <a:t>Sophie D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95848838"/>
                  </a:ext>
                </a:extLst>
              </a:tr>
              <a:tr h="377698"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solidFill>
                            <a:srgbClr val="002060"/>
                          </a:solidFill>
                        </a:rPr>
                        <a:t>12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FF40FF">
                            <a:tint val="66000"/>
                            <a:satMod val="160000"/>
                          </a:srgbClr>
                        </a:gs>
                        <a:gs pos="50000">
                          <a:srgbClr val="FF40FF">
                            <a:tint val="44500"/>
                            <a:satMod val="160000"/>
                          </a:srgbClr>
                        </a:gs>
                        <a:gs pos="100000">
                          <a:srgbClr val="FF40FF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solidFill>
                            <a:srgbClr val="002060"/>
                          </a:solidFill>
                        </a:rPr>
                        <a:t>Katie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77452081"/>
                  </a:ext>
                </a:extLst>
              </a:tr>
            </a:tbl>
          </a:graphicData>
        </a:graphic>
      </p:graphicFrame>
      <p:sp>
        <p:nvSpPr>
          <p:cNvPr id="18" name="Oval Callout 17">
            <a:extLst>
              <a:ext uri="{FF2B5EF4-FFF2-40B4-BE49-F238E27FC236}">
                <a16:creationId xmlns:a16="http://schemas.microsoft.com/office/drawing/2014/main" id="{6FB24696-FB98-6742-B5B9-D9243A5FB506}"/>
              </a:ext>
            </a:extLst>
          </p:cNvPr>
          <p:cNvSpPr/>
          <p:nvPr/>
        </p:nvSpPr>
        <p:spPr>
          <a:xfrm>
            <a:off x="4368077" y="127522"/>
            <a:ext cx="1869997" cy="769441"/>
          </a:xfrm>
          <a:prstGeom prst="wedgeEllipseCallout">
            <a:avLst>
              <a:gd name="adj1" fmla="val -50570"/>
              <a:gd name="adj2" fmla="val 54643"/>
            </a:avLst>
          </a:prstGeom>
          <a:gradFill flip="none" rotWithShape="1">
            <a:gsLst>
              <a:gs pos="0">
                <a:srgbClr val="FF40FF">
                  <a:tint val="66000"/>
                  <a:satMod val="160000"/>
                </a:srgbClr>
              </a:gs>
              <a:gs pos="50000">
                <a:srgbClr val="FF40FF">
                  <a:tint val="44500"/>
                  <a:satMod val="160000"/>
                </a:srgbClr>
              </a:gs>
              <a:gs pos="100000">
                <a:srgbClr val="FF40FF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 err="1">
                <a:solidFill>
                  <a:srgbClr val="002060"/>
                </a:solidFill>
              </a:rPr>
              <a:t>Ydy</a:t>
            </a:r>
            <a:r>
              <a:rPr lang="en-US" sz="2000" b="1" dirty="0">
                <a:solidFill>
                  <a:srgbClr val="002060"/>
                </a:solidFill>
              </a:rPr>
              <a:t> … </a:t>
            </a:r>
            <a:r>
              <a:rPr lang="en-US" sz="2000" b="1" dirty="0" err="1">
                <a:solidFill>
                  <a:srgbClr val="002060"/>
                </a:solidFill>
              </a:rPr>
              <a:t>yma</a:t>
            </a:r>
            <a:r>
              <a:rPr lang="en-US" sz="2000" b="1" dirty="0">
                <a:solidFill>
                  <a:srgbClr val="002060"/>
                </a:solidFill>
              </a:rPr>
              <a:t> </a:t>
            </a:r>
            <a:r>
              <a:rPr lang="en-US" sz="2000" b="1" dirty="0" err="1">
                <a:solidFill>
                  <a:srgbClr val="002060"/>
                </a:solidFill>
              </a:rPr>
              <a:t>heddiw</a:t>
            </a:r>
            <a:r>
              <a:rPr lang="en-US" sz="2000" b="1" dirty="0">
                <a:solidFill>
                  <a:srgbClr val="002060"/>
                </a:solidFill>
              </a:rPr>
              <a:t>?</a:t>
            </a:r>
          </a:p>
        </p:txBody>
      </p:sp>
      <p:sp>
        <p:nvSpPr>
          <p:cNvPr id="8" name="Oval Callout 7">
            <a:extLst>
              <a:ext uri="{FF2B5EF4-FFF2-40B4-BE49-F238E27FC236}">
                <a16:creationId xmlns:a16="http://schemas.microsoft.com/office/drawing/2014/main" id="{C74C22E5-678A-8040-ACA6-804384D92BD1}"/>
              </a:ext>
            </a:extLst>
          </p:cNvPr>
          <p:cNvSpPr/>
          <p:nvPr/>
        </p:nvSpPr>
        <p:spPr>
          <a:xfrm>
            <a:off x="6187924" y="617216"/>
            <a:ext cx="1869997" cy="463841"/>
          </a:xfrm>
          <a:prstGeom prst="wedgeEllipseCallout">
            <a:avLst>
              <a:gd name="adj1" fmla="val -50570"/>
              <a:gd name="adj2" fmla="val 54643"/>
            </a:avLst>
          </a:prstGeom>
          <a:gradFill flip="none" rotWithShape="1">
            <a:gsLst>
              <a:gs pos="0">
                <a:srgbClr val="FF40FF">
                  <a:tint val="66000"/>
                  <a:satMod val="160000"/>
                </a:srgbClr>
              </a:gs>
              <a:gs pos="50000">
                <a:srgbClr val="FF40FF">
                  <a:tint val="44500"/>
                  <a:satMod val="160000"/>
                </a:srgbClr>
              </a:gs>
              <a:gs pos="100000">
                <a:srgbClr val="FF40FF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>
                <a:solidFill>
                  <a:srgbClr val="002060"/>
                </a:solidFill>
              </a:rPr>
              <a:t>Sut </a:t>
            </a:r>
            <a:r>
              <a:rPr lang="en-US" sz="2000" b="1" dirty="0" err="1">
                <a:solidFill>
                  <a:srgbClr val="002060"/>
                </a:solidFill>
              </a:rPr>
              <a:t>wyt</a:t>
            </a:r>
            <a:r>
              <a:rPr lang="en-US" sz="2000" b="1" dirty="0">
                <a:solidFill>
                  <a:srgbClr val="002060"/>
                </a:solidFill>
              </a:rPr>
              <a:t> </a:t>
            </a:r>
            <a:r>
              <a:rPr lang="en-US" sz="2000" b="1" dirty="0" err="1">
                <a:solidFill>
                  <a:srgbClr val="002060"/>
                </a:solidFill>
              </a:rPr>
              <a:t>ti</a:t>
            </a:r>
            <a:r>
              <a:rPr lang="en-US" sz="2000" b="1" dirty="0">
                <a:solidFill>
                  <a:srgbClr val="002060"/>
                </a:solidFill>
              </a:rPr>
              <a:t>?</a:t>
            </a:r>
          </a:p>
        </p:txBody>
      </p:sp>
      <p:sp>
        <p:nvSpPr>
          <p:cNvPr id="9" name="Oval Callout 8">
            <a:extLst>
              <a:ext uri="{FF2B5EF4-FFF2-40B4-BE49-F238E27FC236}">
                <a16:creationId xmlns:a16="http://schemas.microsoft.com/office/drawing/2014/main" id="{6694B5DE-E70F-AB4E-8983-148FFF0D4BAA}"/>
              </a:ext>
            </a:extLst>
          </p:cNvPr>
          <p:cNvSpPr/>
          <p:nvPr/>
        </p:nvSpPr>
        <p:spPr>
          <a:xfrm>
            <a:off x="4653795" y="1360686"/>
            <a:ext cx="2994873" cy="474061"/>
          </a:xfrm>
          <a:prstGeom prst="wedgeEllipseCallout">
            <a:avLst>
              <a:gd name="adj1" fmla="val -50570"/>
              <a:gd name="adj2" fmla="val 54643"/>
            </a:avLst>
          </a:prstGeom>
          <a:gradFill flip="none" rotWithShape="1">
            <a:gsLst>
              <a:gs pos="0">
                <a:srgbClr val="FF40FF">
                  <a:tint val="66000"/>
                  <a:satMod val="160000"/>
                </a:srgbClr>
              </a:gs>
              <a:gs pos="50000">
                <a:srgbClr val="FF40FF">
                  <a:tint val="44500"/>
                  <a:satMod val="160000"/>
                </a:srgbClr>
              </a:gs>
              <a:gs pos="100000">
                <a:srgbClr val="FF40FF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 err="1">
                <a:solidFill>
                  <a:srgbClr val="002060"/>
                </a:solidFill>
              </a:rPr>
              <a:t>Ble</a:t>
            </a:r>
            <a:r>
              <a:rPr lang="en-US" sz="2000" b="1" dirty="0">
                <a:solidFill>
                  <a:srgbClr val="002060"/>
                </a:solidFill>
              </a:rPr>
              <a:t> </a:t>
            </a:r>
            <a:r>
              <a:rPr lang="en-US" sz="2000" b="1" dirty="0" err="1">
                <a:solidFill>
                  <a:srgbClr val="002060"/>
                </a:solidFill>
              </a:rPr>
              <a:t>rwyt</a:t>
            </a:r>
            <a:r>
              <a:rPr lang="en-US" sz="2000" b="1" dirty="0">
                <a:solidFill>
                  <a:srgbClr val="002060"/>
                </a:solidFill>
              </a:rPr>
              <a:t> </a:t>
            </a:r>
            <a:r>
              <a:rPr lang="en-US" sz="2000" b="1" dirty="0" err="1">
                <a:solidFill>
                  <a:srgbClr val="002060"/>
                </a:solidFill>
              </a:rPr>
              <a:t>ti’n</a:t>
            </a:r>
            <a:r>
              <a:rPr lang="en-US" sz="2000" b="1" dirty="0">
                <a:solidFill>
                  <a:srgbClr val="002060"/>
                </a:solidFill>
              </a:rPr>
              <a:t> </a:t>
            </a:r>
            <a:r>
              <a:rPr lang="en-US" sz="2000" b="1" dirty="0" err="1">
                <a:solidFill>
                  <a:srgbClr val="002060"/>
                </a:solidFill>
              </a:rPr>
              <a:t>byw</a:t>
            </a:r>
            <a:r>
              <a:rPr lang="en-US" sz="2000" b="1" dirty="0">
                <a:solidFill>
                  <a:srgbClr val="002060"/>
                </a:solidFill>
              </a:rPr>
              <a:t>?</a:t>
            </a:r>
          </a:p>
        </p:txBody>
      </p:sp>
      <p:sp>
        <p:nvSpPr>
          <p:cNvPr id="10" name="Oval Callout 9">
            <a:extLst>
              <a:ext uri="{FF2B5EF4-FFF2-40B4-BE49-F238E27FC236}">
                <a16:creationId xmlns:a16="http://schemas.microsoft.com/office/drawing/2014/main" id="{C4B3A9BE-88B0-BE4B-9EBD-1A1F011B4B78}"/>
              </a:ext>
            </a:extLst>
          </p:cNvPr>
          <p:cNvSpPr/>
          <p:nvPr/>
        </p:nvSpPr>
        <p:spPr>
          <a:xfrm>
            <a:off x="3304863" y="2061141"/>
            <a:ext cx="3335999" cy="501224"/>
          </a:xfrm>
          <a:prstGeom prst="wedgeEllipseCallout">
            <a:avLst>
              <a:gd name="adj1" fmla="val -50570"/>
              <a:gd name="adj2" fmla="val 54643"/>
            </a:avLst>
          </a:prstGeom>
          <a:gradFill flip="none" rotWithShape="1">
            <a:gsLst>
              <a:gs pos="0">
                <a:srgbClr val="FF40FF">
                  <a:tint val="66000"/>
                  <a:satMod val="160000"/>
                </a:srgbClr>
              </a:gs>
              <a:gs pos="50000">
                <a:srgbClr val="FF40FF">
                  <a:tint val="44500"/>
                  <a:satMod val="160000"/>
                </a:srgbClr>
              </a:gs>
              <a:gs pos="100000">
                <a:srgbClr val="FF40FF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>
                <a:solidFill>
                  <a:srgbClr val="002060"/>
                </a:solidFill>
              </a:rPr>
              <a:t>Beth </a:t>
            </a:r>
            <a:r>
              <a:rPr lang="en-US" sz="2000" b="1" dirty="0" err="1">
                <a:solidFill>
                  <a:srgbClr val="002060"/>
                </a:solidFill>
              </a:rPr>
              <a:t>rwyt</a:t>
            </a:r>
            <a:r>
              <a:rPr lang="en-US" sz="2000" b="1" dirty="0">
                <a:solidFill>
                  <a:srgbClr val="002060"/>
                </a:solidFill>
              </a:rPr>
              <a:t> </a:t>
            </a:r>
            <a:r>
              <a:rPr lang="en-US" sz="2000" b="1" dirty="0" err="1">
                <a:solidFill>
                  <a:srgbClr val="002060"/>
                </a:solidFill>
              </a:rPr>
              <a:t>ti’n</a:t>
            </a:r>
            <a:r>
              <a:rPr lang="en-US" sz="2000" b="1" dirty="0">
                <a:solidFill>
                  <a:srgbClr val="002060"/>
                </a:solidFill>
              </a:rPr>
              <a:t> </a:t>
            </a:r>
            <a:r>
              <a:rPr lang="en-US" sz="2000" b="1" dirty="0" err="1">
                <a:solidFill>
                  <a:srgbClr val="002060"/>
                </a:solidFill>
              </a:rPr>
              <a:t>hoffi</a:t>
            </a:r>
            <a:r>
              <a:rPr lang="en-US" sz="2000" b="1" dirty="0">
                <a:solidFill>
                  <a:srgbClr val="002060"/>
                </a:solidFill>
              </a:rPr>
              <a:t>?</a:t>
            </a:r>
          </a:p>
        </p:txBody>
      </p:sp>
      <p:sp>
        <p:nvSpPr>
          <p:cNvPr id="11" name="Oval Callout 10">
            <a:extLst>
              <a:ext uri="{FF2B5EF4-FFF2-40B4-BE49-F238E27FC236}">
                <a16:creationId xmlns:a16="http://schemas.microsoft.com/office/drawing/2014/main" id="{795FF3F4-DFB9-2249-B0AF-06E7EFCFBCD8}"/>
              </a:ext>
            </a:extLst>
          </p:cNvPr>
          <p:cNvSpPr/>
          <p:nvPr/>
        </p:nvSpPr>
        <p:spPr>
          <a:xfrm>
            <a:off x="3523400" y="2738013"/>
            <a:ext cx="4485515" cy="1000159"/>
          </a:xfrm>
          <a:prstGeom prst="wedgeEllipseCallout">
            <a:avLst>
              <a:gd name="adj1" fmla="val -50570"/>
              <a:gd name="adj2" fmla="val 54643"/>
            </a:avLst>
          </a:prstGeom>
          <a:gradFill flip="none" rotWithShape="1">
            <a:gsLst>
              <a:gs pos="0">
                <a:srgbClr val="FF40FF">
                  <a:tint val="66000"/>
                  <a:satMod val="160000"/>
                </a:srgbClr>
              </a:gs>
              <a:gs pos="50000">
                <a:srgbClr val="FF40FF">
                  <a:tint val="44500"/>
                  <a:satMod val="160000"/>
                </a:srgbClr>
              </a:gs>
              <a:gs pos="100000">
                <a:srgbClr val="FF40FF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>
                <a:solidFill>
                  <a:srgbClr val="002060"/>
                </a:solidFill>
              </a:rPr>
              <a:t>Beth </a:t>
            </a:r>
            <a:r>
              <a:rPr lang="en-US" sz="2000" b="1" dirty="0" err="1">
                <a:solidFill>
                  <a:srgbClr val="002060"/>
                </a:solidFill>
              </a:rPr>
              <a:t>ydy</a:t>
            </a:r>
            <a:r>
              <a:rPr lang="en-US" sz="2000" b="1" dirty="0">
                <a:solidFill>
                  <a:srgbClr val="002060"/>
                </a:solidFill>
              </a:rPr>
              <a:t> </a:t>
            </a:r>
            <a:r>
              <a:rPr lang="en-US" sz="2000" b="1" dirty="0" err="1">
                <a:solidFill>
                  <a:srgbClr val="002060"/>
                </a:solidFill>
              </a:rPr>
              <a:t>dy</a:t>
            </a:r>
            <a:r>
              <a:rPr lang="en-US" sz="2000" b="1" dirty="0">
                <a:solidFill>
                  <a:srgbClr val="002060"/>
                </a:solidFill>
              </a:rPr>
              <a:t> </a:t>
            </a:r>
            <a:r>
              <a:rPr lang="en-US" sz="2000" b="1" dirty="0" err="1">
                <a:solidFill>
                  <a:srgbClr val="002060"/>
                </a:solidFill>
              </a:rPr>
              <a:t>hoff</a:t>
            </a:r>
            <a:r>
              <a:rPr lang="en-US" sz="2000" b="1" dirty="0">
                <a:solidFill>
                  <a:srgbClr val="002060"/>
                </a:solidFill>
              </a:rPr>
              <a:t> </a:t>
            </a:r>
            <a:r>
              <a:rPr lang="en-US" sz="2000" b="1" dirty="0" err="1">
                <a:solidFill>
                  <a:srgbClr val="002060"/>
                </a:solidFill>
              </a:rPr>
              <a:t>fwyd</a:t>
            </a:r>
            <a:r>
              <a:rPr lang="en-US" sz="2000" b="1" dirty="0">
                <a:solidFill>
                  <a:srgbClr val="002060"/>
                </a:solidFill>
              </a:rPr>
              <a:t>/</a:t>
            </a:r>
            <a:r>
              <a:rPr lang="en-US" sz="2000" b="1" dirty="0" err="1">
                <a:solidFill>
                  <a:srgbClr val="002060"/>
                </a:solidFill>
              </a:rPr>
              <a:t>lyfr</a:t>
            </a:r>
            <a:r>
              <a:rPr lang="en-US" sz="2000" b="1" dirty="0">
                <a:solidFill>
                  <a:srgbClr val="002060"/>
                </a:solidFill>
              </a:rPr>
              <a:t>/</a:t>
            </a:r>
            <a:r>
              <a:rPr lang="en-US" sz="2000" b="1" dirty="0" err="1">
                <a:solidFill>
                  <a:srgbClr val="002060"/>
                </a:solidFill>
              </a:rPr>
              <a:t>raglen</a:t>
            </a:r>
            <a:r>
              <a:rPr lang="en-US" sz="2000" b="1" dirty="0">
                <a:solidFill>
                  <a:srgbClr val="002060"/>
                </a:solidFill>
              </a:rPr>
              <a:t>/</a:t>
            </a:r>
            <a:r>
              <a:rPr lang="en-US" sz="2000" b="1" dirty="0" err="1">
                <a:solidFill>
                  <a:srgbClr val="002060"/>
                </a:solidFill>
              </a:rPr>
              <a:t>liw</a:t>
            </a:r>
            <a:r>
              <a:rPr lang="en-US" sz="2000" b="1" dirty="0">
                <a:solidFill>
                  <a:srgbClr val="002060"/>
                </a:solidFill>
              </a:rPr>
              <a:t>/</a:t>
            </a:r>
            <a:r>
              <a:rPr lang="en-US" sz="2000" b="1" dirty="0" err="1">
                <a:solidFill>
                  <a:srgbClr val="002060"/>
                </a:solidFill>
              </a:rPr>
              <a:t>bwnc</a:t>
            </a:r>
            <a:r>
              <a:rPr lang="en-US" sz="2000" b="1" dirty="0">
                <a:solidFill>
                  <a:srgbClr val="002060"/>
                </a:solidFill>
              </a:rPr>
              <a:t> di?</a:t>
            </a:r>
          </a:p>
        </p:txBody>
      </p:sp>
      <p:sp>
        <p:nvSpPr>
          <p:cNvPr id="13" name="Oval Callout 12">
            <a:extLst>
              <a:ext uri="{FF2B5EF4-FFF2-40B4-BE49-F238E27FC236}">
                <a16:creationId xmlns:a16="http://schemas.microsoft.com/office/drawing/2014/main" id="{C127CE14-56B7-D847-B9FD-CDC67654F0BD}"/>
              </a:ext>
            </a:extLst>
          </p:cNvPr>
          <p:cNvSpPr/>
          <p:nvPr/>
        </p:nvSpPr>
        <p:spPr>
          <a:xfrm>
            <a:off x="2772575" y="3913820"/>
            <a:ext cx="4195056" cy="816577"/>
          </a:xfrm>
          <a:prstGeom prst="wedgeEllipseCallout">
            <a:avLst>
              <a:gd name="adj1" fmla="val -50570"/>
              <a:gd name="adj2" fmla="val 54643"/>
            </a:avLst>
          </a:prstGeom>
          <a:gradFill flip="none" rotWithShape="1">
            <a:gsLst>
              <a:gs pos="0">
                <a:srgbClr val="FF40FF">
                  <a:tint val="66000"/>
                  <a:satMod val="160000"/>
                </a:srgbClr>
              </a:gs>
              <a:gs pos="50000">
                <a:srgbClr val="FF40FF">
                  <a:tint val="44500"/>
                  <a:satMod val="160000"/>
                </a:srgbClr>
              </a:gs>
              <a:gs pos="100000">
                <a:srgbClr val="FF40FF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>
                <a:solidFill>
                  <a:srgbClr val="002060"/>
                </a:solidFill>
              </a:rPr>
              <a:t>Beth </a:t>
            </a:r>
            <a:r>
              <a:rPr lang="en-US" sz="2000" b="1" dirty="0" err="1">
                <a:solidFill>
                  <a:srgbClr val="002060"/>
                </a:solidFill>
              </a:rPr>
              <a:t>rwyt</a:t>
            </a:r>
            <a:r>
              <a:rPr lang="en-US" sz="2000" b="1" dirty="0">
                <a:solidFill>
                  <a:srgbClr val="002060"/>
                </a:solidFill>
              </a:rPr>
              <a:t> </a:t>
            </a:r>
            <a:r>
              <a:rPr lang="en-US" sz="2000" b="1" dirty="0" err="1">
                <a:solidFill>
                  <a:srgbClr val="002060"/>
                </a:solidFill>
              </a:rPr>
              <a:t>ti</a:t>
            </a:r>
            <a:r>
              <a:rPr lang="en-US" sz="2000" b="1" dirty="0">
                <a:solidFill>
                  <a:srgbClr val="002060"/>
                </a:solidFill>
              </a:rPr>
              <a:t> </a:t>
            </a:r>
            <a:r>
              <a:rPr lang="en-US" sz="2000" b="1" dirty="0" err="1">
                <a:solidFill>
                  <a:srgbClr val="002060"/>
                </a:solidFill>
              </a:rPr>
              <a:t>eisiau</a:t>
            </a:r>
            <a:r>
              <a:rPr lang="en-US" sz="2000" b="1" dirty="0">
                <a:solidFill>
                  <a:srgbClr val="002060"/>
                </a:solidFill>
              </a:rPr>
              <a:t> </a:t>
            </a:r>
            <a:r>
              <a:rPr lang="en-US" sz="2000" b="1" dirty="0" err="1">
                <a:solidFill>
                  <a:srgbClr val="002060"/>
                </a:solidFill>
              </a:rPr>
              <a:t>wneud</a:t>
            </a:r>
            <a:r>
              <a:rPr lang="en-US" sz="2000" b="1" dirty="0">
                <a:solidFill>
                  <a:srgbClr val="002060"/>
                </a:solidFill>
              </a:rPr>
              <a:t> </a:t>
            </a:r>
            <a:r>
              <a:rPr lang="en-US" sz="2000" b="1" dirty="0" err="1">
                <a:solidFill>
                  <a:srgbClr val="002060"/>
                </a:solidFill>
              </a:rPr>
              <a:t>heddiw</a:t>
            </a:r>
            <a:r>
              <a:rPr lang="en-US" sz="2000" b="1" dirty="0">
                <a:solidFill>
                  <a:srgbClr val="002060"/>
                </a:solidFill>
              </a:rPr>
              <a:t>/</a:t>
            </a:r>
            <a:r>
              <a:rPr lang="en-US" sz="2000" b="1" dirty="0" err="1">
                <a:solidFill>
                  <a:srgbClr val="002060"/>
                </a:solidFill>
              </a:rPr>
              <a:t>heno</a:t>
            </a:r>
            <a:r>
              <a:rPr lang="en-US" sz="2000" b="1" dirty="0">
                <a:solidFill>
                  <a:srgbClr val="002060"/>
                </a:solidFill>
              </a:rPr>
              <a:t>/</a:t>
            </a:r>
            <a:r>
              <a:rPr lang="en-US" sz="2000" b="1" dirty="0" err="1">
                <a:solidFill>
                  <a:srgbClr val="002060"/>
                </a:solidFill>
              </a:rPr>
              <a:t>yfory</a:t>
            </a:r>
            <a:r>
              <a:rPr lang="en-US" sz="2000" b="1" dirty="0">
                <a:solidFill>
                  <a:srgbClr val="002060"/>
                </a:solidFill>
              </a:rPr>
              <a:t>?</a:t>
            </a:r>
          </a:p>
        </p:txBody>
      </p:sp>
      <p:sp>
        <p:nvSpPr>
          <p:cNvPr id="16" name="Oval Callout 15">
            <a:extLst>
              <a:ext uri="{FF2B5EF4-FFF2-40B4-BE49-F238E27FC236}">
                <a16:creationId xmlns:a16="http://schemas.microsoft.com/office/drawing/2014/main" id="{01A6F5D4-9554-164D-BE2D-CADBB7AF1682}"/>
              </a:ext>
            </a:extLst>
          </p:cNvPr>
          <p:cNvSpPr/>
          <p:nvPr/>
        </p:nvSpPr>
        <p:spPr>
          <a:xfrm>
            <a:off x="513389" y="1144975"/>
            <a:ext cx="4029945" cy="769442"/>
          </a:xfrm>
          <a:prstGeom prst="wedgeEllipseCallout">
            <a:avLst>
              <a:gd name="adj1" fmla="val -50570"/>
              <a:gd name="adj2" fmla="val 54643"/>
            </a:avLst>
          </a:prstGeom>
          <a:gradFill flip="none" rotWithShape="1">
            <a:gsLst>
              <a:gs pos="0">
                <a:srgbClr val="FF40FF">
                  <a:tint val="66000"/>
                  <a:satMod val="160000"/>
                </a:srgbClr>
              </a:gs>
              <a:gs pos="50000">
                <a:srgbClr val="FF40FF">
                  <a:tint val="44500"/>
                  <a:satMod val="160000"/>
                </a:srgbClr>
              </a:gs>
              <a:gs pos="100000">
                <a:srgbClr val="FF40FF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>
                <a:solidFill>
                  <a:srgbClr val="002060"/>
                </a:solidFill>
              </a:rPr>
              <a:t>Bore da, </a:t>
            </a:r>
            <a:r>
              <a:rPr lang="en-US" sz="2000" b="1" dirty="0" err="1">
                <a:solidFill>
                  <a:srgbClr val="002060"/>
                </a:solidFill>
              </a:rPr>
              <a:t>bawb</a:t>
            </a:r>
            <a:r>
              <a:rPr lang="en-US" sz="2000" b="1" dirty="0">
                <a:solidFill>
                  <a:srgbClr val="002060"/>
                </a:solidFill>
              </a:rPr>
              <a:t>/</a:t>
            </a:r>
            <a:r>
              <a:rPr lang="en-US" sz="2000" b="1" dirty="0" err="1">
                <a:solidFill>
                  <a:srgbClr val="002060"/>
                </a:solidFill>
              </a:rPr>
              <a:t>blant</a:t>
            </a:r>
            <a:r>
              <a:rPr lang="en-US" sz="2000" b="1" dirty="0">
                <a:solidFill>
                  <a:srgbClr val="002060"/>
                </a:solidFill>
              </a:rPr>
              <a:t>/</a:t>
            </a:r>
            <a:r>
              <a:rPr lang="en-US" sz="2000" b="1" dirty="0" err="1">
                <a:solidFill>
                  <a:srgbClr val="002060"/>
                </a:solidFill>
              </a:rPr>
              <a:t>ddosbarth</a:t>
            </a:r>
            <a:r>
              <a:rPr lang="en-US" sz="2000" b="1" dirty="0">
                <a:solidFill>
                  <a:srgbClr val="002060"/>
                </a:solidFill>
              </a:rPr>
              <a:t>!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23F30DFB-E898-E748-81CF-B2008A91B658}"/>
              </a:ext>
            </a:extLst>
          </p:cNvPr>
          <p:cNvSpPr txBox="1"/>
          <p:nvPr/>
        </p:nvSpPr>
        <p:spPr>
          <a:xfrm>
            <a:off x="222015" y="212307"/>
            <a:ext cx="3583772" cy="769441"/>
          </a:xfrm>
          <a:prstGeom prst="rect">
            <a:avLst/>
          </a:prstGeom>
          <a:gradFill>
            <a:gsLst>
              <a:gs pos="100000">
                <a:srgbClr val="00B9FF">
                  <a:alpha val="49559"/>
                </a:srgbClr>
              </a:gs>
              <a:gs pos="0">
                <a:schemeClr val="bg1"/>
              </a:gs>
            </a:gsLst>
            <a:lin ang="5400000" scaled="1"/>
          </a:gra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r>
              <a:rPr lang="en-US" sz="4400" b="1" dirty="0">
                <a:solidFill>
                  <a:srgbClr val="002060"/>
                </a:solidFill>
                <a:latin typeface="SASSOON PRIMARY" pitchFamily="2" charset="0"/>
              </a:rPr>
              <a:t> </a:t>
            </a:r>
            <a:r>
              <a:rPr lang="en-US" sz="3600" b="1" dirty="0" err="1">
                <a:solidFill>
                  <a:srgbClr val="002060"/>
                </a:solidFill>
                <a:latin typeface="SASSOON PRIMARY" pitchFamily="2" charset="0"/>
              </a:rPr>
              <a:t>A</a:t>
            </a:r>
            <a:r>
              <a:rPr lang="en-US" sz="3600" b="1" dirty="0" err="1">
                <a:solidFill>
                  <a:srgbClr val="002060"/>
                </a:solidFill>
              </a:rPr>
              <a:t>mser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cofrestru</a:t>
            </a:r>
            <a:endParaRPr lang="en-US" sz="3600" b="1" dirty="0">
              <a:solidFill>
                <a:srgbClr val="002060"/>
              </a:solidFill>
            </a:endParaRPr>
          </a:p>
        </p:txBody>
      </p:sp>
      <p:sp>
        <p:nvSpPr>
          <p:cNvPr id="20" name="Oval Callout 19">
            <a:extLst>
              <a:ext uri="{FF2B5EF4-FFF2-40B4-BE49-F238E27FC236}">
                <a16:creationId xmlns:a16="http://schemas.microsoft.com/office/drawing/2014/main" id="{B7E76F4D-306B-3046-A0E4-8385F090E18B}"/>
              </a:ext>
            </a:extLst>
          </p:cNvPr>
          <p:cNvSpPr/>
          <p:nvPr/>
        </p:nvSpPr>
        <p:spPr>
          <a:xfrm>
            <a:off x="3434142" y="4906045"/>
            <a:ext cx="4623779" cy="525749"/>
          </a:xfrm>
          <a:prstGeom prst="wedgeEllipseCallout">
            <a:avLst>
              <a:gd name="adj1" fmla="val -50570"/>
              <a:gd name="adj2" fmla="val 54643"/>
            </a:avLst>
          </a:prstGeom>
          <a:gradFill flip="none" rotWithShape="1">
            <a:gsLst>
              <a:gs pos="0">
                <a:srgbClr val="FF40FF">
                  <a:tint val="66000"/>
                  <a:satMod val="160000"/>
                </a:srgbClr>
              </a:gs>
              <a:gs pos="50000">
                <a:srgbClr val="FF40FF">
                  <a:tint val="44500"/>
                  <a:satMod val="160000"/>
                </a:srgbClr>
              </a:gs>
              <a:gs pos="100000">
                <a:srgbClr val="FF40FF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000" b="1" dirty="0">
                <a:solidFill>
                  <a:srgbClr val="002060"/>
                </a:solidFill>
                <a:ea typeface="Times New Roman" panose="02020603050405020304" pitchFamily="18" charset="0"/>
              </a:rPr>
              <a:t>Pwy sy’n absennol heddiw?</a:t>
            </a:r>
          </a:p>
        </p:txBody>
      </p:sp>
      <p:sp>
        <p:nvSpPr>
          <p:cNvPr id="19" name="Oval Callout 18">
            <a:extLst>
              <a:ext uri="{FF2B5EF4-FFF2-40B4-BE49-F238E27FC236}">
                <a16:creationId xmlns:a16="http://schemas.microsoft.com/office/drawing/2014/main" id="{C1903E1A-ED06-F148-8843-5AB6F8176613}"/>
              </a:ext>
            </a:extLst>
          </p:cNvPr>
          <p:cNvSpPr/>
          <p:nvPr/>
        </p:nvSpPr>
        <p:spPr>
          <a:xfrm>
            <a:off x="8212292" y="5506925"/>
            <a:ext cx="3757693" cy="818133"/>
          </a:xfrm>
          <a:prstGeom prst="wedgeEllipseCallout">
            <a:avLst>
              <a:gd name="adj1" fmla="val -50570"/>
              <a:gd name="adj2" fmla="val 54643"/>
            </a:avLst>
          </a:prstGeom>
          <a:gradFill flip="none" rotWithShape="1">
            <a:gsLst>
              <a:gs pos="0">
                <a:srgbClr val="FF40FF">
                  <a:tint val="66000"/>
                  <a:satMod val="160000"/>
                </a:srgbClr>
              </a:gs>
              <a:gs pos="50000">
                <a:srgbClr val="FF40FF">
                  <a:tint val="44500"/>
                  <a:satMod val="160000"/>
                </a:srgbClr>
              </a:gs>
              <a:gs pos="100000">
                <a:srgbClr val="FF40FF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 err="1">
                <a:solidFill>
                  <a:srgbClr val="002060"/>
                </a:solidFill>
              </a:rPr>
              <a:t>Wyt</a:t>
            </a:r>
            <a:r>
              <a:rPr lang="en-US" sz="2000" b="1" dirty="0">
                <a:solidFill>
                  <a:srgbClr val="002060"/>
                </a:solidFill>
              </a:rPr>
              <a:t> </a:t>
            </a:r>
            <a:r>
              <a:rPr lang="en-US" sz="2000" b="1" dirty="0" err="1">
                <a:solidFill>
                  <a:srgbClr val="002060"/>
                </a:solidFill>
              </a:rPr>
              <a:t>ti</a:t>
            </a:r>
            <a:r>
              <a:rPr lang="en-US" sz="2000" b="1" dirty="0">
                <a:solidFill>
                  <a:srgbClr val="002060"/>
                </a:solidFill>
              </a:rPr>
              <a:t> </a:t>
            </a:r>
            <a:r>
              <a:rPr lang="en-US" sz="2000" b="1" dirty="0" err="1">
                <a:solidFill>
                  <a:srgbClr val="002060"/>
                </a:solidFill>
              </a:rPr>
              <a:t>eisiau</a:t>
            </a:r>
            <a:r>
              <a:rPr lang="en-US" sz="2000" b="1" dirty="0">
                <a:solidFill>
                  <a:srgbClr val="002060"/>
                </a:solidFill>
              </a:rPr>
              <a:t> </a:t>
            </a:r>
            <a:r>
              <a:rPr lang="en-US" sz="2000" b="1" dirty="0" err="1">
                <a:solidFill>
                  <a:srgbClr val="002060"/>
                </a:solidFill>
              </a:rPr>
              <a:t>cinio</a:t>
            </a:r>
            <a:r>
              <a:rPr lang="en-US" sz="2000" b="1" dirty="0">
                <a:solidFill>
                  <a:srgbClr val="002060"/>
                </a:solidFill>
              </a:rPr>
              <a:t> </a:t>
            </a:r>
            <a:r>
              <a:rPr lang="en-US" sz="2000" b="1" dirty="0" err="1">
                <a:solidFill>
                  <a:srgbClr val="002060"/>
                </a:solidFill>
              </a:rPr>
              <a:t>ysgol</a:t>
            </a:r>
            <a:r>
              <a:rPr lang="en-US" sz="2000" b="1" dirty="0">
                <a:solidFill>
                  <a:srgbClr val="002060"/>
                </a:solidFill>
              </a:rPr>
              <a:t> neu </a:t>
            </a:r>
            <a:r>
              <a:rPr lang="en-US" sz="2000" b="1" dirty="0" err="1">
                <a:solidFill>
                  <a:srgbClr val="002060"/>
                </a:solidFill>
              </a:rPr>
              <a:t>frechdanau</a:t>
            </a:r>
            <a:r>
              <a:rPr lang="en-US" sz="2000" b="1" dirty="0">
                <a:solidFill>
                  <a:srgbClr val="002060"/>
                </a:solidFill>
              </a:rPr>
              <a:t>?</a:t>
            </a:r>
          </a:p>
        </p:txBody>
      </p:sp>
      <p:sp>
        <p:nvSpPr>
          <p:cNvPr id="21" name="Oval Callout 20">
            <a:extLst>
              <a:ext uri="{FF2B5EF4-FFF2-40B4-BE49-F238E27FC236}">
                <a16:creationId xmlns:a16="http://schemas.microsoft.com/office/drawing/2014/main" id="{C85B5209-906C-7B40-88F0-AE86ACA61111}"/>
              </a:ext>
            </a:extLst>
          </p:cNvPr>
          <p:cNvSpPr/>
          <p:nvPr/>
        </p:nvSpPr>
        <p:spPr>
          <a:xfrm>
            <a:off x="2328277" y="5607442"/>
            <a:ext cx="4312585" cy="525749"/>
          </a:xfrm>
          <a:prstGeom prst="wedgeEllipseCallout">
            <a:avLst>
              <a:gd name="adj1" fmla="val -50570"/>
              <a:gd name="adj2" fmla="val 54643"/>
            </a:avLst>
          </a:prstGeom>
          <a:gradFill flip="none" rotWithShape="1">
            <a:gsLst>
              <a:gs pos="0">
                <a:srgbClr val="FF40FF">
                  <a:tint val="66000"/>
                  <a:satMod val="160000"/>
                </a:srgbClr>
              </a:gs>
              <a:gs pos="50000">
                <a:srgbClr val="FF40FF">
                  <a:tint val="44500"/>
                  <a:satMod val="160000"/>
                </a:srgbClr>
              </a:gs>
              <a:gs pos="100000">
                <a:srgbClr val="FF40FF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000" b="1" dirty="0">
                <a:solidFill>
                  <a:srgbClr val="002060"/>
                </a:solidFill>
                <a:ea typeface="Times New Roman" panose="02020603050405020304" pitchFamily="18" charset="0"/>
              </a:rPr>
              <a:t>Sut mae’r tywydd heddiw?</a:t>
            </a:r>
          </a:p>
        </p:txBody>
      </p:sp>
      <p:sp>
        <p:nvSpPr>
          <p:cNvPr id="22" name="Oval Callout 21">
            <a:extLst>
              <a:ext uri="{FF2B5EF4-FFF2-40B4-BE49-F238E27FC236}">
                <a16:creationId xmlns:a16="http://schemas.microsoft.com/office/drawing/2014/main" id="{C79C6C5E-F51B-1A4B-98CC-8633FE0681AF}"/>
              </a:ext>
            </a:extLst>
          </p:cNvPr>
          <p:cNvSpPr/>
          <p:nvPr/>
        </p:nvSpPr>
        <p:spPr>
          <a:xfrm>
            <a:off x="4134618" y="6242535"/>
            <a:ext cx="3998644" cy="525749"/>
          </a:xfrm>
          <a:prstGeom prst="wedgeEllipseCallout">
            <a:avLst>
              <a:gd name="adj1" fmla="val -50570"/>
              <a:gd name="adj2" fmla="val 54643"/>
            </a:avLst>
          </a:prstGeom>
          <a:gradFill flip="none" rotWithShape="1">
            <a:gsLst>
              <a:gs pos="0">
                <a:srgbClr val="FF40FF">
                  <a:tint val="66000"/>
                  <a:satMod val="160000"/>
                </a:srgbClr>
              </a:gs>
              <a:gs pos="50000">
                <a:srgbClr val="FF40FF">
                  <a:tint val="44500"/>
                  <a:satMod val="160000"/>
                </a:srgbClr>
              </a:gs>
              <a:gs pos="100000">
                <a:srgbClr val="FF40FF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000" b="1" dirty="0">
                <a:solidFill>
                  <a:srgbClr val="002060"/>
                </a:solidFill>
                <a:ea typeface="Times New Roman" panose="02020603050405020304" pitchFamily="18" charset="0"/>
              </a:rPr>
              <a:t>Pa ddydd ydy hi heddiw?</a:t>
            </a:r>
          </a:p>
        </p:txBody>
      </p:sp>
    </p:spTree>
    <p:extLst>
      <p:ext uri="{BB962C8B-B14F-4D97-AF65-F5344CB8AC3E}">
        <p14:creationId xmlns:p14="http://schemas.microsoft.com/office/powerpoint/2010/main" val="288094261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98000">
              <a:srgbClr val="00B0F0">
                <a:alpha val="50000"/>
              </a:srgbClr>
            </a:gs>
            <a:gs pos="0">
              <a:schemeClr val="bg1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A person holding a yellow sign&#10;&#10;Description automatically generated with medium confidence">
            <a:extLst>
              <a:ext uri="{FF2B5EF4-FFF2-40B4-BE49-F238E27FC236}">
                <a16:creationId xmlns:a16="http://schemas.microsoft.com/office/drawing/2014/main" id="{62B8D99C-FD56-594E-B932-E6613EA9F96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07860" y="612000"/>
            <a:ext cx="5776280" cy="6246000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208494CD-5FBE-EA4D-99D9-97B1282DA55F}"/>
              </a:ext>
            </a:extLst>
          </p:cNvPr>
          <p:cNvSpPr txBox="1"/>
          <p:nvPr/>
        </p:nvSpPr>
        <p:spPr>
          <a:xfrm>
            <a:off x="5044619" y="5257800"/>
            <a:ext cx="210275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4400" b="1" dirty="0" err="1">
                <a:solidFill>
                  <a:srgbClr val="002060"/>
                </a:solidFill>
              </a:rPr>
              <a:t>Adolygu</a:t>
            </a:r>
            <a:endParaRPr lang="en-US" sz="4400" b="1" dirty="0">
              <a:solidFill>
                <a:srgbClr val="002060"/>
              </a:solidFill>
            </a:endParaRPr>
          </a:p>
          <a:p>
            <a:pPr algn="ctr"/>
            <a:r>
              <a:rPr lang="en-US" sz="2800" i="1" dirty="0">
                <a:solidFill>
                  <a:srgbClr val="002060"/>
                </a:solidFill>
              </a:rPr>
              <a:t>Revision</a:t>
            </a:r>
          </a:p>
        </p:txBody>
      </p:sp>
    </p:spTree>
    <p:extLst>
      <p:ext uri="{BB962C8B-B14F-4D97-AF65-F5344CB8AC3E}">
        <p14:creationId xmlns:p14="http://schemas.microsoft.com/office/powerpoint/2010/main" val="387474565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98000">
              <a:srgbClr val="00B0F0">
                <a:alpha val="50112"/>
              </a:srgbClr>
            </a:gs>
            <a:gs pos="0">
              <a:schemeClr val="bg1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" name="Picture 25" descr="A picture containing text, toy&#10;&#10;Description automatically generated">
            <a:extLst>
              <a:ext uri="{FF2B5EF4-FFF2-40B4-BE49-F238E27FC236}">
                <a16:creationId xmlns:a16="http://schemas.microsoft.com/office/drawing/2014/main" id="{3E726CEA-369A-2B48-AADB-40E0C08575A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86130" y="2911752"/>
            <a:ext cx="2271392" cy="3349481"/>
          </a:xfrm>
          <a:prstGeom prst="rect">
            <a:avLst/>
          </a:prstGeom>
        </p:spPr>
      </p:pic>
      <p:sp>
        <p:nvSpPr>
          <p:cNvPr id="10" name="Oval Callout 9">
            <a:extLst>
              <a:ext uri="{FF2B5EF4-FFF2-40B4-BE49-F238E27FC236}">
                <a16:creationId xmlns:a16="http://schemas.microsoft.com/office/drawing/2014/main" id="{565FFFA1-2261-6546-AFD8-9DA9ED436158}"/>
              </a:ext>
            </a:extLst>
          </p:cNvPr>
          <p:cNvSpPr/>
          <p:nvPr/>
        </p:nvSpPr>
        <p:spPr>
          <a:xfrm>
            <a:off x="2796296" y="685766"/>
            <a:ext cx="3677742" cy="1632046"/>
          </a:xfrm>
          <a:prstGeom prst="wedgeEllipseCallout">
            <a:avLst>
              <a:gd name="adj1" fmla="val -38774"/>
              <a:gd name="adj2" fmla="val 84425"/>
            </a:avLst>
          </a:prstGeom>
          <a:solidFill>
            <a:srgbClr val="FFFF00">
              <a:tint val="66000"/>
              <a:satMod val="16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dirty="0" err="1">
                <a:solidFill>
                  <a:srgbClr val="002060"/>
                </a:solidFill>
              </a:rPr>
              <a:t>Pwy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ydy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>
                <a:solidFill>
                  <a:srgbClr val="FF0000"/>
                </a:solidFill>
              </a:rPr>
              <a:t>hi</a:t>
            </a:r>
            <a:r>
              <a:rPr lang="en-US" sz="3600" b="1" dirty="0">
                <a:solidFill>
                  <a:srgbClr val="002060"/>
                </a:solidFill>
              </a:rPr>
              <a:t>?</a:t>
            </a:r>
          </a:p>
          <a:p>
            <a:pPr algn="ctr"/>
            <a:endParaRPr lang="en-US" sz="1400" i="1" dirty="0">
              <a:solidFill>
                <a:srgbClr val="002060"/>
              </a:solidFill>
            </a:endParaRPr>
          </a:p>
          <a:p>
            <a:pPr algn="ctr"/>
            <a:r>
              <a:rPr lang="en-US" sz="2000" i="1" dirty="0">
                <a:solidFill>
                  <a:srgbClr val="002060"/>
                </a:solidFill>
              </a:rPr>
              <a:t>Who is </a:t>
            </a:r>
            <a:r>
              <a:rPr lang="en-US" sz="2000" i="1" dirty="0">
                <a:solidFill>
                  <a:srgbClr val="FF0000"/>
                </a:solidFill>
              </a:rPr>
              <a:t>she</a:t>
            </a:r>
            <a:r>
              <a:rPr lang="en-US" sz="2000" i="1" dirty="0">
                <a:solidFill>
                  <a:srgbClr val="002060"/>
                </a:solidFill>
              </a:rPr>
              <a:t>?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839574A-20C5-694F-8F0F-1678C62C5989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0296"/>
          <a:stretch/>
        </p:blipFill>
        <p:spPr>
          <a:xfrm>
            <a:off x="7329505" y="2317812"/>
            <a:ext cx="3891752" cy="2432083"/>
          </a:xfrm>
          <a:prstGeom prst="rect">
            <a:avLst/>
          </a:prstGeom>
          <a:ln>
            <a:solidFill>
              <a:srgbClr val="002060"/>
            </a:solidFill>
          </a:ln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E26FF88A-2122-914F-8DBE-4A77A8909225}"/>
              </a:ext>
            </a:extLst>
          </p:cNvPr>
          <p:cNvSpPr txBox="1"/>
          <p:nvPr/>
        </p:nvSpPr>
        <p:spPr>
          <a:xfrm>
            <a:off x="7811149" y="5109210"/>
            <a:ext cx="319472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600" b="1" dirty="0" err="1">
                <a:solidFill>
                  <a:srgbClr val="002060"/>
                </a:solidFill>
              </a:rPr>
              <a:t>Sali</a:t>
            </a:r>
            <a:r>
              <a:rPr lang="en-US" sz="3600" b="1" dirty="0">
                <a:solidFill>
                  <a:srgbClr val="002060"/>
                </a:solidFill>
              </a:rPr>
              <a:t> Mali </a:t>
            </a:r>
            <a:r>
              <a:rPr lang="en-US" sz="3600" b="1" dirty="0" err="1">
                <a:solidFill>
                  <a:srgbClr val="002060"/>
                </a:solidFill>
              </a:rPr>
              <a:t>ydy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>
                <a:solidFill>
                  <a:srgbClr val="FF0000"/>
                </a:solidFill>
              </a:rPr>
              <a:t>hi</a:t>
            </a:r>
            <a:r>
              <a:rPr lang="en-US" sz="3600" b="1" dirty="0">
                <a:solidFill>
                  <a:srgbClr val="002060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4909545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98000">
              <a:srgbClr val="00B0F0">
                <a:alpha val="50112"/>
              </a:srgbClr>
            </a:gs>
            <a:gs pos="0">
              <a:schemeClr val="bg1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" name="Picture 25" descr="A picture containing text, toy&#10;&#10;Description automatically generated">
            <a:extLst>
              <a:ext uri="{FF2B5EF4-FFF2-40B4-BE49-F238E27FC236}">
                <a16:creationId xmlns:a16="http://schemas.microsoft.com/office/drawing/2014/main" id="{3E726CEA-369A-2B48-AADB-40E0C08575A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86130" y="2911752"/>
            <a:ext cx="2271392" cy="3349481"/>
          </a:xfrm>
          <a:prstGeom prst="rect">
            <a:avLst/>
          </a:prstGeom>
        </p:spPr>
      </p:pic>
      <p:sp>
        <p:nvSpPr>
          <p:cNvPr id="10" name="Oval Callout 9">
            <a:extLst>
              <a:ext uri="{FF2B5EF4-FFF2-40B4-BE49-F238E27FC236}">
                <a16:creationId xmlns:a16="http://schemas.microsoft.com/office/drawing/2014/main" id="{565FFFA1-2261-6546-AFD8-9DA9ED436158}"/>
              </a:ext>
            </a:extLst>
          </p:cNvPr>
          <p:cNvSpPr/>
          <p:nvPr/>
        </p:nvSpPr>
        <p:spPr>
          <a:xfrm>
            <a:off x="2796296" y="685766"/>
            <a:ext cx="3677742" cy="1632046"/>
          </a:xfrm>
          <a:prstGeom prst="wedgeEllipseCallout">
            <a:avLst>
              <a:gd name="adj1" fmla="val -38774"/>
              <a:gd name="adj2" fmla="val 84425"/>
            </a:avLst>
          </a:prstGeom>
          <a:solidFill>
            <a:srgbClr val="FFFF00">
              <a:tint val="66000"/>
              <a:satMod val="16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dirty="0" err="1">
                <a:solidFill>
                  <a:srgbClr val="002060"/>
                </a:solidFill>
              </a:rPr>
              <a:t>Pwy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ydy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>
                <a:solidFill>
                  <a:srgbClr val="FF0000"/>
                </a:solidFill>
              </a:rPr>
              <a:t>e</a:t>
            </a:r>
            <a:r>
              <a:rPr lang="en-US" sz="3600" b="1" dirty="0">
                <a:solidFill>
                  <a:srgbClr val="002060"/>
                </a:solidFill>
              </a:rPr>
              <a:t>?</a:t>
            </a:r>
          </a:p>
          <a:p>
            <a:pPr algn="ctr"/>
            <a:endParaRPr lang="en-US" sz="1400" i="1" dirty="0">
              <a:solidFill>
                <a:srgbClr val="002060"/>
              </a:solidFill>
            </a:endParaRPr>
          </a:p>
          <a:p>
            <a:pPr algn="ctr"/>
            <a:r>
              <a:rPr lang="en-US" sz="2000" i="1" dirty="0">
                <a:solidFill>
                  <a:srgbClr val="002060"/>
                </a:solidFill>
              </a:rPr>
              <a:t>Who is </a:t>
            </a:r>
            <a:r>
              <a:rPr lang="en-US" sz="2000" i="1" dirty="0">
                <a:solidFill>
                  <a:srgbClr val="FF0000"/>
                </a:solidFill>
              </a:rPr>
              <a:t>he</a:t>
            </a:r>
            <a:r>
              <a:rPr lang="en-US" sz="2000" i="1" dirty="0">
                <a:solidFill>
                  <a:srgbClr val="002060"/>
                </a:solidFill>
              </a:rPr>
              <a:t>?</a:t>
            </a:r>
          </a:p>
        </p:txBody>
      </p:sp>
      <p:pic>
        <p:nvPicPr>
          <p:cNvPr id="3" name="Picture 2" descr="A yellow smiley face&#10;&#10;Description automatically generated with medium confidence">
            <a:extLst>
              <a:ext uri="{FF2B5EF4-FFF2-40B4-BE49-F238E27FC236}">
                <a16:creationId xmlns:a16="http://schemas.microsoft.com/office/drawing/2014/main" id="{1FF9633F-8E31-354E-89F1-05EF0BD0B5E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13622" y="2182590"/>
            <a:ext cx="3774440" cy="2492820"/>
          </a:xfrm>
          <a:prstGeom prst="rect">
            <a:avLst/>
          </a:prstGeom>
          <a:ln>
            <a:solidFill>
              <a:srgbClr val="002060"/>
            </a:solidFill>
          </a:ln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8747FD86-251A-5646-99EE-2B8439BB3E2C}"/>
              </a:ext>
            </a:extLst>
          </p:cNvPr>
          <p:cNvSpPr txBox="1"/>
          <p:nvPr/>
        </p:nvSpPr>
        <p:spPr>
          <a:xfrm>
            <a:off x="7811149" y="5109210"/>
            <a:ext cx="303846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600" b="1" dirty="0" err="1">
                <a:solidFill>
                  <a:srgbClr val="002060"/>
                </a:solidFill>
              </a:rPr>
              <a:t>Tedi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Twt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ydy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>
                <a:solidFill>
                  <a:srgbClr val="FF0000"/>
                </a:solidFill>
              </a:rPr>
              <a:t>e</a:t>
            </a:r>
            <a:r>
              <a:rPr lang="en-US" sz="3600" b="1" dirty="0">
                <a:solidFill>
                  <a:srgbClr val="002060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222176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98000">
              <a:srgbClr val="00B0F0">
                <a:alpha val="50112"/>
              </a:srgbClr>
            </a:gs>
            <a:gs pos="0">
              <a:schemeClr val="bg1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" name="Picture 25" descr="A picture containing text, toy&#10;&#10;Description automatically generated">
            <a:extLst>
              <a:ext uri="{FF2B5EF4-FFF2-40B4-BE49-F238E27FC236}">
                <a16:creationId xmlns:a16="http://schemas.microsoft.com/office/drawing/2014/main" id="{3E726CEA-369A-2B48-AADB-40E0C08575A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86130" y="2911752"/>
            <a:ext cx="2271392" cy="3349481"/>
          </a:xfrm>
          <a:prstGeom prst="rect">
            <a:avLst/>
          </a:prstGeom>
        </p:spPr>
      </p:pic>
      <p:sp>
        <p:nvSpPr>
          <p:cNvPr id="10" name="Oval Callout 9">
            <a:extLst>
              <a:ext uri="{FF2B5EF4-FFF2-40B4-BE49-F238E27FC236}">
                <a16:creationId xmlns:a16="http://schemas.microsoft.com/office/drawing/2014/main" id="{565FFFA1-2261-6546-AFD8-9DA9ED436158}"/>
              </a:ext>
            </a:extLst>
          </p:cNvPr>
          <p:cNvSpPr/>
          <p:nvPr/>
        </p:nvSpPr>
        <p:spPr>
          <a:xfrm>
            <a:off x="2419105" y="596767"/>
            <a:ext cx="4570337" cy="1632046"/>
          </a:xfrm>
          <a:prstGeom prst="wedgeEllipseCallout">
            <a:avLst>
              <a:gd name="adj1" fmla="val -38774"/>
              <a:gd name="adj2" fmla="val 84425"/>
            </a:avLst>
          </a:prstGeom>
          <a:solidFill>
            <a:srgbClr val="FFFF00">
              <a:tint val="66000"/>
              <a:satMod val="16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dirty="0" err="1">
                <a:solidFill>
                  <a:srgbClr val="002060"/>
                </a:solidFill>
              </a:rPr>
              <a:t>Pwy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ydyn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FF0000"/>
                </a:solidFill>
              </a:rPr>
              <a:t>nhw</a:t>
            </a:r>
            <a:r>
              <a:rPr lang="en-US" sz="3600" b="1" dirty="0">
                <a:solidFill>
                  <a:srgbClr val="002060"/>
                </a:solidFill>
              </a:rPr>
              <a:t>?</a:t>
            </a:r>
          </a:p>
          <a:p>
            <a:pPr algn="ctr"/>
            <a:endParaRPr lang="en-US" sz="1400" i="1" dirty="0">
              <a:solidFill>
                <a:srgbClr val="002060"/>
              </a:solidFill>
            </a:endParaRPr>
          </a:p>
          <a:p>
            <a:pPr algn="ctr"/>
            <a:r>
              <a:rPr lang="en-US" sz="2000" i="1" dirty="0">
                <a:solidFill>
                  <a:srgbClr val="002060"/>
                </a:solidFill>
              </a:rPr>
              <a:t>Who are </a:t>
            </a:r>
            <a:r>
              <a:rPr lang="en-US" sz="2000" i="1" dirty="0">
                <a:solidFill>
                  <a:srgbClr val="FF0000"/>
                </a:solidFill>
              </a:rPr>
              <a:t>they</a:t>
            </a:r>
            <a:r>
              <a:rPr lang="en-US" sz="2000" i="1" dirty="0">
                <a:solidFill>
                  <a:srgbClr val="002060"/>
                </a:solidFill>
              </a:rPr>
              <a:t>?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A59243E-2036-F840-A7FB-869787A9761D}"/>
              </a:ext>
            </a:extLst>
          </p:cNvPr>
          <p:cNvSpPr txBox="1"/>
          <p:nvPr/>
        </p:nvSpPr>
        <p:spPr>
          <a:xfrm>
            <a:off x="6188089" y="5517598"/>
            <a:ext cx="553266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600" b="1" dirty="0" err="1">
                <a:solidFill>
                  <a:srgbClr val="002060"/>
                </a:solidFill>
              </a:rPr>
              <a:t>Dosbarth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Derbyn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ydyn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FF0000"/>
                </a:solidFill>
              </a:rPr>
              <a:t>nhw</a:t>
            </a:r>
            <a:r>
              <a:rPr lang="en-US" sz="3600" b="1" dirty="0">
                <a:solidFill>
                  <a:srgbClr val="002060"/>
                </a:solidFill>
              </a:rPr>
              <a:t>.</a:t>
            </a:r>
          </a:p>
        </p:txBody>
      </p:sp>
      <p:pic>
        <p:nvPicPr>
          <p:cNvPr id="3" name="Picture 2" descr="A picture containing text, vector graphics, toy, doll&#10;&#10;Description automatically generated">
            <a:extLst>
              <a:ext uri="{FF2B5EF4-FFF2-40B4-BE49-F238E27FC236}">
                <a16:creationId xmlns:a16="http://schemas.microsoft.com/office/drawing/2014/main" id="{0C29CC17-CCDF-7247-87B6-E23ABFCCC9B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25660" y="2228813"/>
            <a:ext cx="4457526" cy="3140120"/>
          </a:xfrm>
          <a:prstGeom prst="rect">
            <a:avLst/>
          </a:prstGeom>
          <a:ln>
            <a:solidFill>
              <a:srgbClr val="002060"/>
            </a:solidFill>
          </a:ln>
        </p:spPr>
      </p:pic>
    </p:spTree>
    <p:extLst>
      <p:ext uri="{BB962C8B-B14F-4D97-AF65-F5344CB8AC3E}">
        <p14:creationId xmlns:p14="http://schemas.microsoft.com/office/powerpoint/2010/main" val="9424695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98000">
              <a:srgbClr val="FFFF00"/>
            </a:gs>
            <a:gs pos="0">
              <a:schemeClr val="bg1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person's face with a yellow background&#10;&#10;Description automatically generated with low confidence">
            <a:extLst>
              <a:ext uri="{FF2B5EF4-FFF2-40B4-BE49-F238E27FC236}">
                <a16:creationId xmlns:a16="http://schemas.microsoft.com/office/drawing/2014/main" id="{58938069-7DAE-EC4C-A644-815BD594175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29640" y="3095086"/>
            <a:ext cx="3035300" cy="3594100"/>
          </a:xfrm>
          <a:prstGeom prst="rect">
            <a:avLst/>
          </a:prstGeom>
        </p:spPr>
      </p:pic>
      <p:sp>
        <p:nvSpPr>
          <p:cNvPr id="7" name="Oval Callout 6">
            <a:extLst>
              <a:ext uri="{FF2B5EF4-FFF2-40B4-BE49-F238E27FC236}">
                <a16:creationId xmlns:a16="http://schemas.microsoft.com/office/drawing/2014/main" id="{793F3E10-BF07-ED48-A6B5-DFFA9E8E06C1}"/>
              </a:ext>
            </a:extLst>
          </p:cNvPr>
          <p:cNvSpPr/>
          <p:nvPr/>
        </p:nvSpPr>
        <p:spPr>
          <a:xfrm>
            <a:off x="2620188" y="605791"/>
            <a:ext cx="6951624" cy="1632046"/>
          </a:xfrm>
          <a:prstGeom prst="wedgeEllipseCallout">
            <a:avLst>
              <a:gd name="adj1" fmla="val -47165"/>
              <a:gd name="adj2" fmla="val 104735"/>
            </a:avLst>
          </a:prstGeom>
          <a:gradFill flip="none" rotWithShape="1">
            <a:gsLst>
              <a:gs pos="0">
                <a:srgbClr val="FF40FF">
                  <a:tint val="66000"/>
                  <a:satMod val="160000"/>
                </a:srgbClr>
              </a:gs>
              <a:gs pos="50000">
                <a:srgbClr val="FF40FF">
                  <a:tint val="44500"/>
                  <a:satMod val="160000"/>
                </a:srgbClr>
              </a:gs>
              <a:gs pos="100000">
                <a:srgbClr val="FF40FF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dirty="0" err="1">
                <a:solidFill>
                  <a:srgbClr val="002060"/>
                </a:solidFill>
              </a:rPr>
              <a:t>Pwy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sy’n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chwarae</a:t>
            </a:r>
            <a:r>
              <a:rPr lang="en-US" sz="3600" b="1" dirty="0">
                <a:solidFill>
                  <a:srgbClr val="002060"/>
                </a:solidFill>
              </a:rPr>
              <a:t> Lego?</a:t>
            </a:r>
          </a:p>
          <a:p>
            <a:pPr algn="ctr"/>
            <a:endParaRPr lang="en-US" sz="1400" i="1" dirty="0">
              <a:solidFill>
                <a:srgbClr val="002060"/>
              </a:solidFill>
            </a:endParaRPr>
          </a:p>
          <a:p>
            <a:pPr algn="ctr"/>
            <a:r>
              <a:rPr lang="en-US" sz="2000" i="1" dirty="0">
                <a:solidFill>
                  <a:srgbClr val="002060"/>
                </a:solidFill>
              </a:rPr>
              <a:t>Who’s playing Lego?</a:t>
            </a:r>
          </a:p>
        </p:txBody>
      </p:sp>
      <p:pic>
        <p:nvPicPr>
          <p:cNvPr id="9" name="Picture 8" descr="A picture containing text, toy, doll, vector graphics&#10;&#10;Description automatically generated">
            <a:extLst>
              <a:ext uri="{FF2B5EF4-FFF2-40B4-BE49-F238E27FC236}">
                <a16:creationId xmlns:a16="http://schemas.microsoft.com/office/drawing/2014/main" id="{67A22655-A46D-5A4F-B326-27366FE95AB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204960" y="3914140"/>
            <a:ext cx="2057400" cy="2641600"/>
          </a:xfrm>
          <a:prstGeom prst="rect">
            <a:avLst/>
          </a:prstGeom>
        </p:spPr>
      </p:pic>
      <p:sp>
        <p:nvSpPr>
          <p:cNvPr id="10" name="Oval Callout 9">
            <a:extLst>
              <a:ext uri="{FF2B5EF4-FFF2-40B4-BE49-F238E27FC236}">
                <a16:creationId xmlns:a16="http://schemas.microsoft.com/office/drawing/2014/main" id="{D8E94ABB-4AC4-964A-8312-1CC1E8DC54E8}"/>
              </a:ext>
            </a:extLst>
          </p:cNvPr>
          <p:cNvSpPr/>
          <p:nvPr/>
        </p:nvSpPr>
        <p:spPr>
          <a:xfrm>
            <a:off x="4857751" y="3095086"/>
            <a:ext cx="4709160" cy="1632046"/>
          </a:xfrm>
          <a:prstGeom prst="wedgeEllipseCallout">
            <a:avLst>
              <a:gd name="adj1" fmla="val 39992"/>
              <a:gd name="adj2" fmla="val 77011"/>
            </a:avLst>
          </a:prstGeom>
          <a:solidFill>
            <a:srgbClr val="00B0F0">
              <a:tint val="66000"/>
              <a:satMod val="16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dirty="0">
                <a:solidFill>
                  <a:srgbClr val="002060"/>
                </a:solidFill>
              </a:rPr>
              <a:t>Charlie </a:t>
            </a:r>
            <a:r>
              <a:rPr lang="en-US" sz="3600" b="1" dirty="0" err="1">
                <a:solidFill>
                  <a:srgbClr val="002060"/>
                </a:solidFill>
              </a:rPr>
              <a:t>sy’n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chwarae</a:t>
            </a:r>
            <a:r>
              <a:rPr lang="en-US" sz="3600" b="1" dirty="0">
                <a:solidFill>
                  <a:srgbClr val="002060"/>
                </a:solidFill>
              </a:rPr>
              <a:t> Lego.</a:t>
            </a:r>
          </a:p>
        </p:txBody>
      </p:sp>
    </p:spTree>
    <p:extLst>
      <p:ext uri="{BB962C8B-B14F-4D97-AF65-F5344CB8AC3E}">
        <p14:creationId xmlns:p14="http://schemas.microsoft.com/office/powerpoint/2010/main" val="38846129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98000">
              <a:srgbClr val="FFFF00"/>
            </a:gs>
            <a:gs pos="0">
              <a:schemeClr val="bg1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val Callout 6">
            <a:extLst>
              <a:ext uri="{FF2B5EF4-FFF2-40B4-BE49-F238E27FC236}">
                <a16:creationId xmlns:a16="http://schemas.microsoft.com/office/drawing/2014/main" id="{793F3E10-BF07-ED48-A6B5-DFFA9E8E06C1}"/>
              </a:ext>
            </a:extLst>
          </p:cNvPr>
          <p:cNvSpPr/>
          <p:nvPr/>
        </p:nvSpPr>
        <p:spPr>
          <a:xfrm>
            <a:off x="2620188" y="605791"/>
            <a:ext cx="5746572" cy="1632046"/>
          </a:xfrm>
          <a:prstGeom prst="wedgeEllipseCallout">
            <a:avLst>
              <a:gd name="adj1" fmla="val -47165"/>
              <a:gd name="adj2" fmla="val 104735"/>
            </a:avLst>
          </a:prstGeom>
          <a:gradFill flip="none" rotWithShape="1">
            <a:gsLst>
              <a:gs pos="0">
                <a:srgbClr val="FF40FF">
                  <a:tint val="66000"/>
                  <a:satMod val="160000"/>
                </a:srgbClr>
              </a:gs>
              <a:gs pos="50000">
                <a:srgbClr val="FF40FF">
                  <a:tint val="44500"/>
                  <a:satMod val="160000"/>
                </a:srgbClr>
              </a:gs>
              <a:gs pos="100000">
                <a:srgbClr val="FF40FF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dirty="0" err="1">
                <a:solidFill>
                  <a:srgbClr val="002060"/>
                </a:solidFill>
              </a:rPr>
              <a:t>Pwy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sy’n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gwrando</a:t>
            </a:r>
            <a:r>
              <a:rPr lang="en-US" sz="3600" b="1" dirty="0">
                <a:solidFill>
                  <a:srgbClr val="002060"/>
                </a:solidFill>
              </a:rPr>
              <a:t>?</a:t>
            </a:r>
          </a:p>
          <a:p>
            <a:pPr algn="ctr"/>
            <a:endParaRPr lang="en-US" sz="1400" i="1" dirty="0">
              <a:solidFill>
                <a:srgbClr val="002060"/>
              </a:solidFill>
            </a:endParaRPr>
          </a:p>
          <a:p>
            <a:pPr algn="ctr"/>
            <a:r>
              <a:rPr lang="en-US" sz="2000" i="1" dirty="0">
                <a:solidFill>
                  <a:srgbClr val="002060"/>
                </a:solidFill>
              </a:rPr>
              <a:t>Who’s listening?</a:t>
            </a:r>
          </a:p>
        </p:txBody>
      </p:sp>
      <p:pic>
        <p:nvPicPr>
          <p:cNvPr id="9" name="Picture 8" descr="A picture containing text, toy, doll, vector graphics&#10;&#10;Description automatically generated">
            <a:extLst>
              <a:ext uri="{FF2B5EF4-FFF2-40B4-BE49-F238E27FC236}">
                <a16:creationId xmlns:a16="http://schemas.microsoft.com/office/drawing/2014/main" id="{67A22655-A46D-5A4F-B326-27366FE95AB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204960" y="3914140"/>
            <a:ext cx="2057400" cy="2641600"/>
          </a:xfrm>
          <a:prstGeom prst="rect">
            <a:avLst/>
          </a:prstGeom>
        </p:spPr>
      </p:pic>
      <p:sp>
        <p:nvSpPr>
          <p:cNvPr id="10" name="Oval Callout 9">
            <a:extLst>
              <a:ext uri="{FF2B5EF4-FFF2-40B4-BE49-F238E27FC236}">
                <a16:creationId xmlns:a16="http://schemas.microsoft.com/office/drawing/2014/main" id="{D8E94ABB-4AC4-964A-8312-1CC1E8DC54E8}"/>
              </a:ext>
            </a:extLst>
          </p:cNvPr>
          <p:cNvSpPr/>
          <p:nvPr/>
        </p:nvSpPr>
        <p:spPr>
          <a:xfrm>
            <a:off x="4629150" y="3095086"/>
            <a:ext cx="4937761" cy="1632046"/>
          </a:xfrm>
          <a:prstGeom prst="wedgeEllipseCallout">
            <a:avLst>
              <a:gd name="adj1" fmla="val 39992"/>
              <a:gd name="adj2" fmla="val 77011"/>
            </a:avLst>
          </a:prstGeom>
          <a:solidFill>
            <a:srgbClr val="00B0F0">
              <a:tint val="66000"/>
              <a:satMod val="16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dirty="0">
                <a:solidFill>
                  <a:srgbClr val="002060"/>
                </a:solidFill>
              </a:rPr>
              <a:t>Rhys a </a:t>
            </a:r>
            <a:r>
              <a:rPr lang="en-US" sz="3600" b="1" dirty="0" err="1">
                <a:solidFill>
                  <a:srgbClr val="002060"/>
                </a:solidFill>
              </a:rPr>
              <a:t>Seren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sy’n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gwrando</a:t>
            </a:r>
            <a:r>
              <a:rPr lang="en-US" sz="3600" b="1" dirty="0">
                <a:solidFill>
                  <a:srgbClr val="002060"/>
                </a:solidFill>
              </a:rPr>
              <a:t>.</a:t>
            </a:r>
          </a:p>
        </p:txBody>
      </p:sp>
      <p:pic>
        <p:nvPicPr>
          <p:cNvPr id="3" name="Picture 2" descr="A person's face on a yellow background&#10;&#10;Description automatically generated with medium confidence">
            <a:extLst>
              <a:ext uri="{FF2B5EF4-FFF2-40B4-BE49-F238E27FC236}">
                <a16:creationId xmlns:a16="http://schemas.microsoft.com/office/drawing/2014/main" id="{EF83E32A-0FF4-104F-AB9A-5B7A4226B52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29640" y="3317240"/>
            <a:ext cx="2603500" cy="3238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346114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98000">
              <a:srgbClr val="FFFF00"/>
            </a:gs>
            <a:gs pos="0">
              <a:schemeClr val="bg1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val Callout 6">
            <a:extLst>
              <a:ext uri="{FF2B5EF4-FFF2-40B4-BE49-F238E27FC236}">
                <a16:creationId xmlns:a16="http://schemas.microsoft.com/office/drawing/2014/main" id="{793F3E10-BF07-ED48-A6B5-DFFA9E8E06C1}"/>
              </a:ext>
            </a:extLst>
          </p:cNvPr>
          <p:cNvSpPr/>
          <p:nvPr/>
        </p:nvSpPr>
        <p:spPr>
          <a:xfrm>
            <a:off x="2620188" y="605791"/>
            <a:ext cx="5746572" cy="1632046"/>
          </a:xfrm>
          <a:prstGeom prst="wedgeEllipseCallout">
            <a:avLst>
              <a:gd name="adj1" fmla="val -47165"/>
              <a:gd name="adj2" fmla="val 104735"/>
            </a:avLst>
          </a:prstGeom>
          <a:gradFill flip="none" rotWithShape="1">
            <a:gsLst>
              <a:gs pos="0">
                <a:srgbClr val="FF40FF">
                  <a:tint val="66000"/>
                  <a:satMod val="160000"/>
                </a:srgbClr>
              </a:gs>
              <a:gs pos="50000">
                <a:srgbClr val="FF40FF">
                  <a:tint val="44500"/>
                  <a:satMod val="160000"/>
                </a:srgbClr>
              </a:gs>
              <a:gs pos="100000">
                <a:srgbClr val="FF40FF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dirty="0" err="1">
                <a:solidFill>
                  <a:srgbClr val="002060"/>
                </a:solidFill>
              </a:rPr>
              <a:t>Pwy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sy’n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barod</a:t>
            </a:r>
            <a:r>
              <a:rPr lang="en-US" sz="3600" b="1" dirty="0">
                <a:solidFill>
                  <a:srgbClr val="002060"/>
                </a:solidFill>
              </a:rPr>
              <a:t>?</a:t>
            </a:r>
          </a:p>
          <a:p>
            <a:pPr algn="ctr"/>
            <a:endParaRPr lang="en-US" sz="1400" i="1" dirty="0">
              <a:solidFill>
                <a:srgbClr val="002060"/>
              </a:solidFill>
            </a:endParaRPr>
          </a:p>
          <a:p>
            <a:pPr algn="ctr"/>
            <a:r>
              <a:rPr lang="en-US" sz="2000" i="1" dirty="0">
                <a:solidFill>
                  <a:srgbClr val="002060"/>
                </a:solidFill>
              </a:rPr>
              <a:t>Who’s ready?</a:t>
            </a:r>
          </a:p>
        </p:txBody>
      </p:sp>
      <p:sp>
        <p:nvSpPr>
          <p:cNvPr id="10" name="Oval Callout 9">
            <a:extLst>
              <a:ext uri="{FF2B5EF4-FFF2-40B4-BE49-F238E27FC236}">
                <a16:creationId xmlns:a16="http://schemas.microsoft.com/office/drawing/2014/main" id="{D8E94ABB-4AC4-964A-8312-1CC1E8DC54E8}"/>
              </a:ext>
            </a:extLst>
          </p:cNvPr>
          <p:cNvSpPr/>
          <p:nvPr/>
        </p:nvSpPr>
        <p:spPr>
          <a:xfrm>
            <a:off x="4732021" y="2612977"/>
            <a:ext cx="4926330" cy="1632046"/>
          </a:xfrm>
          <a:prstGeom prst="wedgeEllipseCallout">
            <a:avLst>
              <a:gd name="adj1" fmla="val 39992"/>
              <a:gd name="adj2" fmla="val 77011"/>
            </a:avLst>
          </a:prstGeom>
          <a:solidFill>
            <a:srgbClr val="00B0F0">
              <a:tint val="66000"/>
              <a:satMod val="16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dirty="0" err="1">
                <a:solidFill>
                  <a:srgbClr val="002060"/>
                </a:solidFill>
              </a:rPr>
              <a:t>Pawb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sy’n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barod</a:t>
            </a:r>
            <a:r>
              <a:rPr lang="en-US" sz="3600" b="1" dirty="0">
                <a:solidFill>
                  <a:srgbClr val="002060"/>
                </a:solidFill>
              </a:rPr>
              <a:t>!</a:t>
            </a:r>
          </a:p>
        </p:txBody>
      </p:sp>
      <p:pic>
        <p:nvPicPr>
          <p:cNvPr id="3" name="Picture 2" descr="A person's face on a yellow background&#10;&#10;Description automatically generated with medium confidence">
            <a:extLst>
              <a:ext uri="{FF2B5EF4-FFF2-40B4-BE49-F238E27FC236}">
                <a16:creationId xmlns:a16="http://schemas.microsoft.com/office/drawing/2014/main" id="{EF83E32A-0FF4-104F-AB9A-5B7A4226B52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29640" y="3317240"/>
            <a:ext cx="2603500" cy="3238500"/>
          </a:xfrm>
          <a:prstGeom prst="rect">
            <a:avLst/>
          </a:prstGeom>
        </p:spPr>
      </p:pic>
      <p:pic>
        <p:nvPicPr>
          <p:cNvPr id="6" name="Picture 5" descr="A picture containing text, vector graphics&#10;&#10;Description automatically generated">
            <a:extLst>
              <a:ext uri="{FF2B5EF4-FFF2-40B4-BE49-F238E27FC236}">
                <a16:creationId xmlns:a16="http://schemas.microsoft.com/office/drawing/2014/main" id="{E832E69D-89FE-5248-8984-4BBFA8AAEAA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52742" y="4876727"/>
            <a:ext cx="1616246" cy="1679013"/>
          </a:xfrm>
          <a:prstGeom prst="rect">
            <a:avLst/>
          </a:prstGeom>
        </p:spPr>
      </p:pic>
      <p:pic>
        <p:nvPicPr>
          <p:cNvPr id="11" name="Picture 10" descr="A picture containing text, toy, doll, vector graphics&#10;&#10;Description automatically generated">
            <a:extLst>
              <a:ext uri="{FF2B5EF4-FFF2-40B4-BE49-F238E27FC236}">
                <a16:creationId xmlns:a16="http://schemas.microsoft.com/office/drawing/2014/main" id="{21508A22-A212-6F4F-A7FC-6CD389DE90B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768988" y="3361737"/>
            <a:ext cx="1382882" cy="1766571"/>
          </a:xfrm>
          <a:prstGeom prst="rect">
            <a:avLst/>
          </a:prstGeom>
        </p:spPr>
      </p:pic>
      <p:pic>
        <p:nvPicPr>
          <p:cNvPr id="13" name="Picture 12" descr="A picture containing text, toy, wheel, gear&#10;&#10;Description automatically generated">
            <a:extLst>
              <a:ext uri="{FF2B5EF4-FFF2-40B4-BE49-F238E27FC236}">
                <a16:creationId xmlns:a16="http://schemas.microsoft.com/office/drawing/2014/main" id="{0689974C-F70D-A94C-AE59-05B8F399922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051392" y="5159463"/>
            <a:ext cx="1811168" cy="15376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606197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98000">
              <a:srgbClr val="FFFF00"/>
            </a:gs>
            <a:gs pos="0">
              <a:schemeClr val="bg1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person's face with a yellow background&#10;&#10;Description automatically generated with low confidence">
            <a:extLst>
              <a:ext uri="{FF2B5EF4-FFF2-40B4-BE49-F238E27FC236}">
                <a16:creationId xmlns:a16="http://schemas.microsoft.com/office/drawing/2014/main" id="{58938069-7DAE-EC4C-A644-815BD594175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29640" y="3095086"/>
            <a:ext cx="3035300" cy="3594100"/>
          </a:xfrm>
          <a:prstGeom prst="rect">
            <a:avLst/>
          </a:prstGeom>
        </p:spPr>
      </p:pic>
      <p:sp>
        <p:nvSpPr>
          <p:cNvPr id="7" name="Oval Callout 6">
            <a:extLst>
              <a:ext uri="{FF2B5EF4-FFF2-40B4-BE49-F238E27FC236}">
                <a16:creationId xmlns:a16="http://schemas.microsoft.com/office/drawing/2014/main" id="{793F3E10-BF07-ED48-A6B5-DFFA9E8E06C1}"/>
              </a:ext>
            </a:extLst>
          </p:cNvPr>
          <p:cNvSpPr/>
          <p:nvPr/>
        </p:nvSpPr>
        <p:spPr>
          <a:xfrm>
            <a:off x="2620188" y="605791"/>
            <a:ext cx="7449642" cy="1632046"/>
          </a:xfrm>
          <a:prstGeom prst="wedgeEllipseCallout">
            <a:avLst>
              <a:gd name="adj1" fmla="val -47165"/>
              <a:gd name="adj2" fmla="val 104735"/>
            </a:avLst>
          </a:prstGeom>
          <a:gradFill flip="none" rotWithShape="1">
            <a:gsLst>
              <a:gs pos="0">
                <a:srgbClr val="FF40FF">
                  <a:tint val="66000"/>
                  <a:satMod val="160000"/>
                </a:srgbClr>
              </a:gs>
              <a:gs pos="50000">
                <a:srgbClr val="FF40FF">
                  <a:tint val="44500"/>
                  <a:satMod val="160000"/>
                </a:srgbClr>
              </a:gs>
              <a:gs pos="100000">
                <a:srgbClr val="FF40FF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dirty="0" err="1">
                <a:solidFill>
                  <a:srgbClr val="002060"/>
                </a:solidFill>
              </a:rPr>
              <a:t>Pwy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sy’n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eistedd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ar</a:t>
            </a:r>
            <a:r>
              <a:rPr lang="en-US" sz="3600" b="1" dirty="0">
                <a:solidFill>
                  <a:srgbClr val="002060"/>
                </a:solidFill>
              </a:rPr>
              <a:t> y mat?</a:t>
            </a:r>
          </a:p>
          <a:p>
            <a:pPr algn="ctr"/>
            <a:endParaRPr lang="en-US" sz="1400" i="1" dirty="0">
              <a:solidFill>
                <a:srgbClr val="002060"/>
              </a:solidFill>
            </a:endParaRPr>
          </a:p>
          <a:p>
            <a:pPr algn="ctr"/>
            <a:r>
              <a:rPr lang="en-US" sz="2000" i="1" dirty="0">
                <a:solidFill>
                  <a:srgbClr val="002060"/>
                </a:solidFill>
              </a:rPr>
              <a:t>Who’s sitting on the mat?</a:t>
            </a:r>
          </a:p>
        </p:txBody>
      </p:sp>
      <p:pic>
        <p:nvPicPr>
          <p:cNvPr id="9" name="Picture 8" descr="A picture containing text, toy, doll, vector graphics&#10;&#10;Description automatically generated">
            <a:extLst>
              <a:ext uri="{FF2B5EF4-FFF2-40B4-BE49-F238E27FC236}">
                <a16:creationId xmlns:a16="http://schemas.microsoft.com/office/drawing/2014/main" id="{67A22655-A46D-5A4F-B326-27366FE95AB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204960" y="3914140"/>
            <a:ext cx="2057400" cy="2641600"/>
          </a:xfrm>
          <a:prstGeom prst="rect">
            <a:avLst/>
          </a:prstGeom>
        </p:spPr>
      </p:pic>
      <p:sp>
        <p:nvSpPr>
          <p:cNvPr id="10" name="Oval Callout 9">
            <a:extLst>
              <a:ext uri="{FF2B5EF4-FFF2-40B4-BE49-F238E27FC236}">
                <a16:creationId xmlns:a16="http://schemas.microsoft.com/office/drawing/2014/main" id="{D8E94ABB-4AC4-964A-8312-1CC1E8DC54E8}"/>
              </a:ext>
            </a:extLst>
          </p:cNvPr>
          <p:cNvSpPr/>
          <p:nvPr/>
        </p:nvSpPr>
        <p:spPr>
          <a:xfrm>
            <a:off x="4629150" y="3095086"/>
            <a:ext cx="4937761" cy="1632046"/>
          </a:xfrm>
          <a:prstGeom prst="wedgeEllipseCallout">
            <a:avLst>
              <a:gd name="adj1" fmla="val 39992"/>
              <a:gd name="adj2" fmla="val 77011"/>
            </a:avLst>
          </a:prstGeom>
          <a:solidFill>
            <a:srgbClr val="00B0F0">
              <a:tint val="66000"/>
              <a:satMod val="16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dirty="0" err="1">
                <a:solidFill>
                  <a:srgbClr val="002060"/>
                </a:solidFill>
              </a:rPr>
              <a:t>Elsi</a:t>
            </a:r>
            <a:r>
              <a:rPr lang="en-US" sz="3600" b="1" dirty="0">
                <a:solidFill>
                  <a:srgbClr val="002060"/>
                </a:solidFill>
              </a:rPr>
              <a:t> a Wil </a:t>
            </a:r>
            <a:r>
              <a:rPr lang="en-US" sz="3600" b="1" dirty="0" err="1">
                <a:solidFill>
                  <a:srgbClr val="002060"/>
                </a:solidFill>
              </a:rPr>
              <a:t>sy’n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eistedd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ar</a:t>
            </a:r>
            <a:r>
              <a:rPr lang="en-US" sz="3600" b="1" dirty="0">
                <a:solidFill>
                  <a:srgbClr val="002060"/>
                </a:solidFill>
              </a:rPr>
              <a:t> y mat.</a:t>
            </a:r>
          </a:p>
        </p:txBody>
      </p:sp>
    </p:spTree>
    <p:extLst>
      <p:ext uri="{BB962C8B-B14F-4D97-AF65-F5344CB8AC3E}">
        <p14:creationId xmlns:p14="http://schemas.microsoft.com/office/powerpoint/2010/main" val="12212688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98000">
              <a:srgbClr val="00B0F0">
                <a:alpha val="49955"/>
              </a:srgbClr>
            </a:gs>
            <a:gs pos="0">
              <a:schemeClr val="bg1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A person holding a yellow sign&#10;&#10;Description automatically generated with medium confidence">
            <a:extLst>
              <a:ext uri="{FF2B5EF4-FFF2-40B4-BE49-F238E27FC236}">
                <a16:creationId xmlns:a16="http://schemas.microsoft.com/office/drawing/2014/main" id="{62B8D99C-FD56-594E-B932-E6613EA9F96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07860" y="612000"/>
            <a:ext cx="5776280" cy="6246000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208494CD-5FBE-EA4D-99D9-97B1282DA55F}"/>
              </a:ext>
            </a:extLst>
          </p:cNvPr>
          <p:cNvSpPr txBox="1"/>
          <p:nvPr/>
        </p:nvSpPr>
        <p:spPr>
          <a:xfrm>
            <a:off x="4031044" y="5120640"/>
            <a:ext cx="4289931" cy="18774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rgbClr val="002060"/>
                </a:solidFill>
              </a:rPr>
              <a:t>Sut </a:t>
            </a:r>
            <a:r>
              <a:rPr lang="en-US" sz="4400" b="1" dirty="0" err="1">
                <a:solidFill>
                  <a:srgbClr val="002060"/>
                </a:solidFill>
              </a:rPr>
              <a:t>mae’r</a:t>
            </a:r>
            <a:r>
              <a:rPr lang="en-US" sz="4400" b="1" dirty="0">
                <a:solidFill>
                  <a:srgbClr val="002060"/>
                </a:solidFill>
              </a:rPr>
              <a:t> </a:t>
            </a:r>
            <a:r>
              <a:rPr lang="en-US" sz="4400" b="1" dirty="0" err="1">
                <a:solidFill>
                  <a:srgbClr val="002060"/>
                </a:solidFill>
              </a:rPr>
              <a:t>tywydd</a:t>
            </a:r>
            <a:r>
              <a:rPr lang="en-US" sz="4400" b="1" dirty="0">
                <a:solidFill>
                  <a:srgbClr val="002060"/>
                </a:solidFill>
              </a:rPr>
              <a:t> </a:t>
            </a:r>
            <a:r>
              <a:rPr lang="en-US" sz="4400" b="1" dirty="0" err="1">
                <a:solidFill>
                  <a:srgbClr val="002060"/>
                </a:solidFill>
              </a:rPr>
              <a:t>heddiw</a:t>
            </a:r>
            <a:r>
              <a:rPr lang="en-US" sz="4400" b="1" dirty="0">
                <a:solidFill>
                  <a:srgbClr val="002060"/>
                </a:solidFill>
              </a:rPr>
              <a:t>?</a:t>
            </a:r>
          </a:p>
          <a:p>
            <a:pPr algn="ctr"/>
            <a:endParaRPr lang="en-US" sz="2800" i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8367542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98000">
              <a:srgbClr val="FFFF00"/>
            </a:gs>
            <a:gs pos="0">
              <a:schemeClr val="bg1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31551B75-EBDD-C449-9830-43828AA721AF}"/>
              </a:ext>
            </a:extLst>
          </p:cNvPr>
          <p:cNvSpPr txBox="1"/>
          <p:nvPr/>
        </p:nvSpPr>
        <p:spPr>
          <a:xfrm>
            <a:off x="3106367" y="5332445"/>
            <a:ext cx="5979266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4400" b="1" dirty="0">
                <a:solidFill>
                  <a:srgbClr val="FF0000"/>
                </a:solidFill>
              </a:rPr>
              <a:t>Mae </a:t>
            </a:r>
            <a:r>
              <a:rPr lang="en-US" sz="4400" b="1" dirty="0" err="1">
                <a:solidFill>
                  <a:srgbClr val="FF0000"/>
                </a:solidFill>
              </a:rPr>
              <a:t>hi’n</a:t>
            </a:r>
            <a:r>
              <a:rPr lang="en-US" sz="4400" b="1" dirty="0">
                <a:solidFill>
                  <a:srgbClr val="FF0000"/>
                </a:solidFill>
              </a:rPr>
              <a:t> </a:t>
            </a:r>
            <a:r>
              <a:rPr lang="en-US" sz="4400" b="1" dirty="0" err="1">
                <a:solidFill>
                  <a:srgbClr val="FF0000"/>
                </a:solidFill>
              </a:rPr>
              <a:t>heulog</a:t>
            </a:r>
            <a:r>
              <a:rPr lang="en-US" sz="4400" b="1" dirty="0">
                <a:solidFill>
                  <a:srgbClr val="FF0000"/>
                </a:solidFill>
              </a:rPr>
              <a:t> </a:t>
            </a:r>
            <a:r>
              <a:rPr lang="en-US" sz="4400" b="1" dirty="0" err="1">
                <a:solidFill>
                  <a:srgbClr val="FF0000"/>
                </a:solidFill>
              </a:rPr>
              <a:t>heddiw</a:t>
            </a:r>
            <a:r>
              <a:rPr lang="en-US" sz="4400" b="1" dirty="0">
                <a:solidFill>
                  <a:srgbClr val="FF0000"/>
                </a:solidFill>
              </a:rPr>
              <a:t>.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E7576C98-F88C-4847-A5EC-748C87768381}"/>
              </a:ext>
            </a:extLst>
          </p:cNvPr>
          <p:cNvSpPr txBox="1"/>
          <p:nvPr/>
        </p:nvSpPr>
        <p:spPr>
          <a:xfrm>
            <a:off x="2545258" y="371393"/>
            <a:ext cx="6595110" cy="769441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US" sz="4400" b="1" dirty="0">
                <a:solidFill>
                  <a:srgbClr val="002060"/>
                </a:solidFill>
                <a:latin typeface="SASSOON PRIMARY" pitchFamily="2" charset="0"/>
              </a:rPr>
              <a:t> </a:t>
            </a:r>
            <a:r>
              <a:rPr lang="en-US" sz="4400" b="1" dirty="0">
                <a:solidFill>
                  <a:srgbClr val="002060"/>
                </a:solidFill>
              </a:rPr>
              <a:t>Sut </a:t>
            </a:r>
            <a:r>
              <a:rPr lang="en-US" sz="4400" b="1" dirty="0" err="1">
                <a:solidFill>
                  <a:srgbClr val="002060"/>
                </a:solidFill>
              </a:rPr>
              <a:t>mae’r</a:t>
            </a:r>
            <a:r>
              <a:rPr lang="en-US" sz="4400" b="1" dirty="0">
                <a:solidFill>
                  <a:srgbClr val="002060"/>
                </a:solidFill>
              </a:rPr>
              <a:t> </a:t>
            </a:r>
            <a:r>
              <a:rPr lang="en-US" sz="4400" b="1" dirty="0" err="1">
                <a:solidFill>
                  <a:srgbClr val="002060"/>
                </a:solidFill>
              </a:rPr>
              <a:t>tywydd</a:t>
            </a:r>
            <a:r>
              <a:rPr lang="en-US" sz="4400" b="1" dirty="0">
                <a:solidFill>
                  <a:srgbClr val="002060"/>
                </a:solidFill>
              </a:rPr>
              <a:t> </a:t>
            </a:r>
            <a:r>
              <a:rPr lang="en-US" sz="4400" b="1" dirty="0" err="1">
                <a:solidFill>
                  <a:srgbClr val="002060"/>
                </a:solidFill>
              </a:rPr>
              <a:t>heddiw</a:t>
            </a:r>
            <a:r>
              <a:rPr lang="en-US" sz="4400" b="1" dirty="0">
                <a:solidFill>
                  <a:srgbClr val="002060"/>
                </a:solidFill>
              </a:rPr>
              <a:t>?</a:t>
            </a:r>
          </a:p>
        </p:txBody>
      </p:sp>
      <p:pic>
        <p:nvPicPr>
          <p:cNvPr id="35" name="Picture 34" descr="Diagram, schematic&#10;&#10;Description automatically generated">
            <a:extLst>
              <a:ext uri="{FF2B5EF4-FFF2-40B4-BE49-F238E27FC236}">
                <a16:creationId xmlns:a16="http://schemas.microsoft.com/office/drawing/2014/main" id="{15C648DA-3AC4-E147-A41C-AD30E84A5B3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25062" y="1911249"/>
            <a:ext cx="3035502" cy="3035502"/>
          </a:xfrm>
          <a:prstGeom prst="rect">
            <a:avLst/>
          </a:prstGeom>
          <a:ln>
            <a:solidFill>
              <a:srgbClr val="002060"/>
            </a:solidFill>
          </a:ln>
        </p:spPr>
      </p:pic>
    </p:spTree>
    <p:extLst>
      <p:ext uri="{BB962C8B-B14F-4D97-AF65-F5344CB8AC3E}">
        <p14:creationId xmlns:p14="http://schemas.microsoft.com/office/powerpoint/2010/main" val="15478938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98000">
              <a:srgbClr val="FFFF00"/>
            </a:gs>
            <a:gs pos="0">
              <a:schemeClr val="bg1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31551B75-EBDD-C449-9830-43828AA721AF}"/>
              </a:ext>
            </a:extLst>
          </p:cNvPr>
          <p:cNvSpPr txBox="1"/>
          <p:nvPr/>
        </p:nvSpPr>
        <p:spPr>
          <a:xfrm>
            <a:off x="3179872" y="5490661"/>
            <a:ext cx="5325881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4400" b="1" dirty="0">
                <a:solidFill>
                  <a:srgbClr val="FF0000"/>
                </a:solidFill>
              </a:rPr>
              <a:t>Mae </a:t>
            </a:r>
            <a:r>
              <a:rPr lang="en-US" sz="4400" b="1" dirty="0" err="1">
                <a:solidFill>
                  <a:srgbClr val="FF0000"/>
                </a:solidFill>
              </a:rPr>
              <a:t>hi’n</a:t>
            </a:r>
            <a:r>
              <a:rPr lang="en-US" sz="4400" b="1" dirty="0">
                <a:solidFill>
                  <a:srgbClr val="FF0000"/>
                </a:solidFill>
              </a:rPr>
              <a:t> </a:t>
            </a:r>
            <a:r>
              <a:rPr lang="en-US" sz="4400" b="1" dirty="0" err="1">
                <a:solidFill>
                  <a:srgbClr val="FF0000"/>
                </a:solidFill>
              </a:rPr>
              <a:t>braf</a:t>
            </a:r>
            <a:r>
              <a:rPr lang="en-US" sz="4400" b="1" dirty="0">
                <a:solidFill>
                  <a:srgbClr val="FF0000"/>
                </a:solidFill>
              </a:rPr>
              <a:t> </a:t>
            </a:r>
            <a:r>
              <a:rPr lang="en-US" sz="4400" b="1" dirty="0" err="1">
                <a:solidFill>
                  <a:srgbClr val="FF0000"/>
                </a:solidFill>
              </a:rPr>
              <a:t>heddiw</a:t>
            </a:r>
            <a:r>
              <a:rPr lang="en-US" sz="4400" b="1" dirty="0">
                <a:solidFill>
                  <a:srgbClr val="FF0000"/>
                </a:solidFill>
              </a:rPr>
              <a:t>.</a:t>
            </a:r>
          </a:p>
        </p:txBody>
      </p:sp>
      <p:pic>
        <p:nvPicPr>
          <p:cNvPr id="5" name="Picture 4" descr="A picture containing chart&#10;&#10;Description automatically generated">
            <a:extLst>
              <a:ext uri="{FF2B5EF4-FFF2-40B4-BE49-F238E27FC236}">
                <a16:creationId xmlns:a16="http://schemas.microsoft.com/office/drawing/2014/main" id="{1316803D-66B0-3B4F-8C59-AA75877ABAE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38053" y="1819956"/>
            <a:ext cx="3809517" cy="3218087"/>
          </a:xfrm>
          <a:prstGeom prst="rect">
            <a:avLst/>
          </a:prstGeom>
          <a:ln>
            <a:solidFill>
              <a:srgbClr val="002060"/>
            </a:solidFill>
          </a:ln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41B105A5-5380-D947-9C4E-CE265691A0DE}"/>
              </a:ext>
            </a:extLst>
          </p:cNvPr>
          <p:cNvSpPr txBox="1"/>
          <p:nvPr/>
        </p:nvSpPr>
        <p:spPr>
          <a:xfrm>
            <a:off x="2545258" y="371393"/>
            <a:ext cx="6595110" cy="769441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US" sz="4400" b="1" dirty="0">
                <a:solidFill>
                  <a:srgbClr val="002060"/>
                </a:solidFill>
                <a:latin typeface="SASSOON PRIMARY" pitchFamily="2" charset="0"/>
              </a:rPr>
              <a:t> </a:t>
            </a:r>
            <a:r>
              <a:rPr lang="en-US" sz="4400" b="1" dirty="0">
                <a:solidFill>
                  <a:srgbClr val="002060"/>
                </a:solidFill>
              </a:rPr>
              <a:t>Sut </a:t>
            </a:r>
            <a:r>
              <a:rPr lang="en-US" sz="4400" b="1" dirty="0" err="1">
                <a:solidFill>
                  <a:srgbClr val="002060"/>
                </a:solidFill>
              </a:rPr>
              <a:t>mae’r</a:t>
            </a:r>
            <a:r>
              <a:rPr lang="en-US" sz="4400" b="1" dirty="0">
                <a:solidFill>
                  <a:srgbClr val="002060"/>
                </a:solidFill>
              </a:rPr>
              <a:t> </a:t>
            </a:r>
            <a:r>
              <a:rPr lang="en-US" sz="4400" b="1" dirty="0" err="1">
                <a:solidFill>
                  <a:srgbClr val="002060"/>
                </a:solidFill>
              </a:rPr>
              <a:t>tywydd</a:t>
            </a:r>
            <a:r>
              <a:rPr lang="en-US" sz="4400" b="1" dirty="0">
                <a:solidFill>
                  <a:srgbClr val="002060"/>
                </a:solidFill>
              </a:rPr>
              <a:t> </a:t>
            </a:r>
            <a:r>
              <a:rPr lang="en-US" sz="4400" b="1" dirty="0" err="1">
                <a:solidFill>
                  <a:srgbClr val="002060"/>
                </a:solidFill>
              </a:rPr>
              <a:t>heddiw</a:t>
            </a:r>
            <a:r>
              <a:rPr lang="en-US" sz="4400" b="1" dirty="0">
                <a:solidFill>
                  <a:srgbClr val="002060"/>
                </a:solidFill>
              </a:rPr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3908913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98000">
              <a:srgbClr val="FFFF00"/>
            </a:gs>
            <a:gs pos="0">
              <a:schemeClr val="bg1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31551B75-EBDD-C449-9830-43828AA721AF}"/>
              </a:ext>
            </a:extLst>
          </p:cNvPr>
          <p:cNvSpPr txBox="1"/>
          <p:nvPr/>
        </p:nvSpPr>
        <p:spPr>
          <a:xfrm>
            <a:off x="2619375" y="5571258"/>
            <a:ext cx="6953249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4400" b="1" dirty="0">
                <a:solidFill>
                  <a:srgbClr val="FF0000"/>
                </a:solidFill>
              </a:rPr>
              <a:t>Mae </a:t>
            </a:r>
            <a:r>
              <a:rPr lang="en-US" sz="4400" b="1" dirty="0" err="1">
                <a:solidFill>
                  <a:srgbClr val="FF0000"/>
                </a:solidFill>
              </a:rPr>
              <a:t>hi’n</a:t>
            </a:r>
            <a:r>
              <a:rPr lang="en-US" sz="4400" b="1" dirty="0">
                <a:solidFill>
                  <a:srgbClr val="FF0000"/>
                </a:solidFill>
              </a:rPr>
              <a:t> </a:t>
            </a:r>
            <a:r>
              <a:rPr lang="en-US" sz="4400" b="1" dirty="0" err="1">
                <a:solidFill>
                  <a:srgbClr val="FF0000"/>
                </a:solidFill>
              </a:rPr>
              <a:t>bwrw</a:t>
            </a:r>
            <a:r>
              <a:rPr lang="en-US" sz="4400" b="1" dirty="0">
                <a:solidFill>
                  <a:srgbClr val="FF0000"/>
                </a:solidFill>
              </a:rPr>
              <a:t> </a:t>
            </a:r>
            <a:r>
              <a:rPr lang="en-US" sz="4400" b="1" dirty="0" err="1">
                <a:solidFill>
                  <a:srgbClr val="FF0000"/>
                </a:solidFill>
              </a:rPr>
              <a:t>glaw</a:t>
            </a:r>
            <a:r>
              <a:rPr lang="en-US" sz="4400" b="1" dirty="0">
                <a:solidFill>
                  <a:srgbClr val="FF0000"/>
                </a:solidFill>
              </a:rPr>
              <a:t> </a:t>
            </a:r>
            <a:r>
              <a:rPr lang="en-US" sz="4400" b="1" dirty="0" err="1">
                <a:solidFill>
                  <a:srgbClr val="FF0000"/>
                </a:solidFill>
              </a:rPr>
              <a:t>heddiw</a:t>
            </a:r>
            <a:r>
              <a:rPr lang="en-US" sz="4400" b="1" dirty="0">
                <a:solidFill>
                  <a:srgbClr val="FF0000"/>
                </a:solidFill>
              </a:rPr>
              <a:t>.</a:t>
            </a:r>
          </a:p>
        </p:txBody>
      </p:sp>
      <p:pic>
        <p:nvPicPr>
          <p:cNvPr id="6" name="Picture 5" descr="Icon&#10;&#10;Description automatically generated">
            <a:extLst>
              <a:ext uri="{FF2B5EF4-FFF2-40B4-BE49-F238E27FC236}">
                <a16:creationId xmlns:a16="http://schemas.microsoft.com/office/drawing/2014/main" id="{DCAEFBF4-F45E-924C-8038-CBD2BB761C7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87540" y="1720541"/>
            <a:ext cx="3416918" cy="3416918"/>
          </a:xfrm>
          <a:prstGeom prst="rect">
            <a:avLst/>
          </a:prstGeom>
          <a:ln>
            <a:solidFill>
              <a:srgbClr val="002060"/>
            </a:solidFill>
          </a:ln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544C2E9A-4EEF-C843-B821-6F9C96D3CD4B}"/>
              </a:ext>
            </a:extLst>
          </p:cNvPr>
          <p:cNvSpPr txBox="1"/>
          <p:nvPr/>
        </p:nvSpPr>
        <p:spPr>
          <a:xfrm>
            <a:off x="2545258" y="371393"/>
            <a:ext cx="6595110" cy="769441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US" sz="4400" b="1" dirty="0">
                <a:solidFill>
                  <a:srgbClr val="002060"/>
                </a:solidFill>
                <a:latin typeface="SASSOON PRIMARY" pitchFamily="2" charset="0"/>
              </a:rPr>
              <a:t> </a:t>
            </a:r>
            <a:r>
              <a:rPr lang="en-US" sz="4400" b="1" dirty="0">
                <a:solidFill>
                  <a:srgbClr val="002060"/>
                </a:solidFill>
              </a:rPr>
              <a:t>Sut </a:t>
            </a:r>
            <a:r>
              <a:rPr lang="en-US" sz="4400" b="1" dirty="0" err="1">
                <a:solidFill>
                  <a:srgbClr val="002060"/>
                </a:solidFill>
              </a:rPr>
              <a:t>mae’r</a:t>
            </a:r>
            <a:r>
              <a:rPr lang="en-US" sz="4400" b="1" dirty="0">
                <a:solidFill>
                  <a:srgbClr val="002060"/>
                </a:solidFill>
              </a:rPr>
              <a:t> </a:t>
            </a:r>
            <a:r>
              <a:rPr lang="en-US" sz="4400" b="1" dirty="0" err="1">
                <a:solidFill>
                  <a:srgbClr val="002060"/>
                </a:solidFill>
              </a:rPr>
              <a:t>tywydd</a:t>
            </a:r>
            <a:r>
              <a:rPr lang="en-US" sz="4400" b="1" dirty="0">
                <a:solidFill>
                  <a:srgbClr val="002060"/>
                </a:solidFill>
              </a:rPr>
              <a:t> </a:t>
            </a:r>
            <a:r>
              <a:rPr lang="en-US" sz="4400" b="1" dirty="0" err="1">
                <a:solidFill>
                  <a:srgbClr val="002060"/>
                </a:solidFill>
              </a:rPr>
              <a:t>heddiw</a:t>
            </a:r>
            <a:r>
              <a:rPr lang="en-US" sz="4400" b="1" dirty="0">
                <a:solidFill>
                  <a:srgbClr val="002060"/>
                </a:solidFill>
              </a:rPr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42254431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98000">
              <a:srgbClr val="FFFF00"/>
            </a:gs>
            <a:gs pos="0">
              <a:schemeClr val="bg1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31551B75-EBDD-C449-9830-43828AA721AF}"/>
              </a:ext>
            </a:extLst>
          </p:cNvPr>
          <p:cNvSpPr txBox="1"/>
          <p:nvPr/>
        </p:nvSpPr>
        <p:spPr>
          <a:xfrm>
            <a:off x="3384470" y="5547811"/>
            <a:ext cx="516814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4400" b="1" dirty="0">
                <a:solidFill>
                  <a:srgbClr val="FF0000"/>
                </a:solidFill>
              </a:rPr>
              <a:t>Mae </a:t>
            </a:r>
            <a:r>
              <a:rPr lang="en-US" sz="4400" b="1" dirty="0" err="1">
                <a:solidFill>
                  <a:srgbClr val="FF0000"/>
                </a:solidFill>
              </a:rPr>
              <a:t>hi’n</a:t>
            </a:r>
            <a:r>
              <a:rPr lang="en-US" sz="4400" b="1" dirty="0">
                <a:solidFill>
                  <a:srgbClr val="FF0000"/>
                </a:solidFill>
              </a:rPr>
              <a:t> </a:t>
            </a:r>
            <a:r>
              <a:rPr lang="en-US" sz="4400" b="1" dirty="0" err="1">
                <a:solidFill>
                  <a:srgbClr val="FF0000"/>
                </a:solidFill>
              </a:rPr>
              <a:t>oer</a:t>
            </a:r>
            <a:r>
              <a:rPr lang="en-US" sz="4400" b="1" dirty="0">
                <a:solidFill>
                  <a:srgbClr val="FF0000"/>
                </a:solidFill>
              </a:rPr>
              <a:t> </a:t>
            </a:r>
            <a:r>
              <a:rPr lang="en-US" sz="4400" b="1" dirty="0" err="1">
                <a:solidFill>
                  <a:srgbClr val="FF0000"/>
                </a:solidFill>
              </a:rPr>
              <a:t>heddiw</a:t>
            </a:r>
            <a:r>
              <a:rPr lang="en-US" sz="4400" b="1" dirty="0">
                <a:solidFill>
                  <a:srgbClr val="FF0000"/>
                </a:solidFill>
              </a:rPr>
              <a:t>.</a:t>
            </a:r>
          </a:p>
        </p:txBody>
      </p:sp>
      <p:pic>
        <p:nvPicPr>
          <p:cNvPr id="6" name="Picture 5" descr="Icon&#10;&#10;Description automatically generated">
            <a:extLst>
              <a:ext uri="{FF2B5EF4-FFF2-40B4-BE49-F238E27FC236}">
                <a16:creationId xmlns:a16="http://schemas.microsoft.com/office/drawing/2014/main" id="{09409DF4-83AE-4943-A2D4-A473BC4DA1A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09535" y="1835540"/>
            <a:ext cx="3118013" cy="3186919"/>
          </a:xfrm>
          <a:prstGeom prst="rect">
            <a:avLst/>
          </a:prstGeom>
          <a:ln>
            <a:solidFill>
              <a:srgbClr val="002060"/>
            </a:solidFill>
          </a:ln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8EEA7B9A-CEB6-9443-89A3-683A1EC965A7}"/>
              </a:ext>
            </a:extLst>
          </p:cNvPr>
          <p:cNvSpPr txBox="1"/>
          <p:nvPr/>
        </p:nvSpPr>
        <p:spPr>
          <a:xfrm>
            <a:off x="2545258" y="371393"/>
            <a:ext cx="6595110" cy="769441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US" sz="4400" b="1" dirty="0">
                <a:solidFill>
                  <a:srgbClr val="002060"/>
                </a:solidFill>
                <a:latin typeface="SASSOON PRIMARY" pitchFamily="2" charset="0"/>
              </a:rPr>
              <a:t> </a:t>
            </a:r>
            <a:r>
              <a:rPr lang="en-US" sz="4400" b="1" dirty="0">
                <a:solidFill>
                  <a:srgbClr val="002060"/>
                </a:solidFill>
              </a:rPr>
              <a:t>Sut </a:t>
            </a:r>
            <a:r>
              <a:rPr lang="en-US" sz="4400" b="1" dirty="0" err="1">
                <a:solidFill>
                  <a:srgbClr val="002060"/>
                </a:solidFill>
              </a:rPr>
              <a:t>mae’r</a:t>
            </a:r>
            <a:r>
              <a:rPr lang="en-US" sz="4400" b="1" dirty="0">
                <a:solidFill>
                  <a:srgbClr val="002060"/>
                </a:solidFill>
              </a:rPr>
              <a:t> </a:t>
            </a:r>
            <a:r>
              <a:rPr lang="en-US" sz="4400" b="1" dirty="0" err="1">
                <a:solidFill>
                  <a:srgbClr val="002060"/>
                </a:solidFill>
              </a:rPr>
              <a:t>tywydd</a:t>
            </a:r>
            <a:r>
              <a:rPr lang="en-US" sz="4400" b="1" dirty="0">
                <a:solidFill>
                  <a:srgbClr val="002060"/>
                </a:solidFill>
              </a:rPr>
              <a:t> </a:t>
            </a:r>
            <a:r>
              <a:rPr lang="en-US" sz="4400" b="1" dirty="0" err="1">
                <a:solidFill>
                  <a:srgbClr val="002060"/>
                </a:solidFill>
              </a:rPr>
              <a:t>heddiw</a:t>
            </a:r>
            <a:r>
              <a:rPr lang="en-US" sz="4400" b="1" dirty="0">
                <a:solidFill>
                  <a:srgbClr val="002060"/>
                </a:solidFill>
              </a:rPr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16945441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98000">
              <a:srgbClr val="FFFF00"/>
            </a:gs>
            <a:gs pos="0">
              <a:schemeClr val="bg1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31551B75-EBDD-C449-9830-43828AA721AF}"/>
              </a:ext>
            </a:extLst>
          </p:cNvPr>
          <p:cNvSpPr txBox="1"/>
          <p:nvPr/>
        </p:nvSpPr>
        <p:spPr>
          <a:xfrm>
            <a:off x="2956807" y="5628408"/>
            <a:ext cx="627838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4400" b="1" dirty="0">
                <a:solidFill>
                  <a:srgbClr val="FF0000"/>
                </a:solidFill>
              </a:rPr>
              <a:t>Mae </a:t>
            </a:r>
            <a:r>
              <a:rPr lang="en-US" sz="4400" b="1" dirty="0" err="1">
                <a:solidFill>
                  <a:srgbClr val="FF0000"/>
                </a:solidFill>
              </a:rPr>
              <a:t>hi’n</a:t>
            </a:r>
            <a:r>
              <a:rPr lang="en-US" sz="4400" b="1" dirty="0">
                <a:solidFill>
                  <a:srgbClr val="FF0000"/>
                </a:solidFill>
              </a:rPr>
              <a:t> </a:t>
            </a:r>
            <a:r>
              <a:rPr lang="en-US" sz="4400" b="1" dirty="0" err="1">
                <a:solidFill>
                  <a:srgbClr val="FF0000"/>
                </a:solidFill>
              </a:rPr>
              <a:t>stormus</a:t>
            </a:r>
            <a:r>
              <a:rPr lang="en-US" sz="4400" b="1" dirty="0">
                <a:solidFill>
                  <a:srgbClr val="FF0000"/>
                </a:solidFill>
              </a:rPr>
              <a:t> </a:t>
            </a:r>
            <a:r>
              <a:rPr lang="en-US" sz="4400" b="1" dirty="0" err="1">
                <a:solidFill>
                  <a:srgbClr val="FF0000"/>
                </a:solidFill>
              </a:rPr>
              <a:t>heddiw</a:t>
            </a:r>
            <a:r>
              <a:rPr lang="en-US" sz="4400" b="1" dirty="0">
                <a:solidFill>
                  <a:srgbClr val="FF0000"/>
                </a:solidFill>
              </a:rPr>
              <a:t>.</a:t>
            </a:r>
          </a:p>
        </p:txBody>
      </p:sp>
      <p:pic>
        <p:nvPicPr>
          <p:cNvPr id="5" name="Picture 4" descr="Icon&#10;&#10;Description automatically generated">
            <a:extLst>
              <a:ext uri="{FF2B5EF4-FFF2-40B4-BE49-F238E27FC236}">
                <a16:creationId xmlns:a16="http://schemas.microsoft.com/office/drawing/2014/main" id="{D4078152-5418-A449-9893-04130E41A18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71188" y="1709458"/>
            <a:ext cx="3143249" cy="3439083"/>
          </a:xfrm>
          <a:prstGeom prst="rect">
            <a:avLst/>
          </a:prstGeom>
          <a:ln>
            <a:solidFill>
              <a:srgbClr val="002060"/>
            </a:solidFill>
          </a:ln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220D35D3-6A15-794E-B20F-697A04EC5069}"/>
              </a:ext>
            </a:extLst>
          </p:cNvPr>
          <p:cNvSpPr txBox="1"/>
          <p:nvPr/>
        </p:nvSpPr>
        <p:spPr>
          <a:xfrm>
            <a:off x="2545258" y="371393"/>
            <a:ext cx="6595110" cy="769441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US" sz="4400" b="1" dirty="0">
                <a:solidFill>
                  <a:srgbClr val="002060"/>
                </a:solidFill>
                <a:latin typeface="SASSOON PRIMARY" pitchFamily="2" charset="0"/>
              </a:rPr>
              <a:t> </a:t>
            </a:r>
            <a:r>
              <a:rPr lang="en-US" sz="4400" b="1" dirty="0">
                <a:solidFill>
                  <a:srgbClr val="002060"/>
                </a:solidFill>
              </a:rPr>
              <a:t>Sut </a:t>
            </a:r>
            <a:r>
              <a:rPr lang="en-US" sz="4400" b="1" dirty="0" err="1">
                <a:solidFill>
                  <a:srgbClr val="002060"/>
                </a:solidFill>
              </a:rPr>
              <a:t>mae’r</a:t>
            </a:r>
            <a:r>
              <a:rPr lang="en-US" sz="4400" b="1" dirty="0">
                <a:solidFill>
                  <a:srgbClr val="002060"/>
                </a:solidFill>
              </a:rPr>
              <a:t> </a:t>
            </a:r>
            <a:r>
              <a:rPr lang="en-US" sz="4400" b="1" dirty="0" err="1">
                <a:solidFill>
                  <a:srgbClr val="002060"/>
                </a:solidFill>
              </a:rPr>
              <a:t>tywydd</a:t>
            </a:r>
            <a:r>
              <a:rPr lang="en-US" sz="4400" b="1" dirty="0">
                <a:solidFill>
                  <a:srgbClr val="002060"/>
                </a:solidFill>
              </a:rPr>
              <a:t> </a:t>
            </a:r>
            <a:r>
              <a:rPr lang="en-US" sz="4400" b="1" dirty="0" err="1">
                <a:solidFill>
                  <a:srgbClr val="002060"/>
                </a:solidFill>
              </a:rPr>
              <a:t>heddiw</a:t>
            </a:r>
            <a:r>
              <a:rPr lang="en-US" sz="4400" b="1" dirty="0">
                <a:solidFill>
                  <a:srgbClr val="002060"/>
                </a:solidFill>
              </a:rPr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25836514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98000">
              <a:srgbClr val="FFFF00"/>
            </a:gs>
            <a:gs pos="0">
              <a:schemeClr val="bg1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31551B75-EBDD-C449-9830-43828AA721AF}"/>
              </a:ext>
            </a:extLst>
          </p:cNvPr>
          <p:cNvSpPr txBox="1"/>
          <p:nvPr/>
        </p:nvSpPr>
        <p:spPr>
          <a:xfrm>
            <a:off x="2725141" y="5591436"/>
            <a:ext cx="6741717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4400" b="1" dirty="0">
                <a:solidFill>
                  <a:srgbClr val="FF0000"/>
                </a:solidFill>
              </a:rPr>
              <a:t>Mae </a:t>
            </a:r>
            <a:r>
              <a:rPr lang="en-US" sz="4400" b="1" dirty="0" err="1">
                <a:solidFill>
                  <a:srgbClr val="FF0000"/>
                </a:solidFill>
              </a:rPr>
              <a:t>hi’n</a:t>
            </a:r>
            <a:r>
              <a:rPr lang="en-US" sz="4400" b="1" dirty="0">
                <a:solidFill>
                  <a:srgbClr val="FF0000"/>
                </a:solidFill>
              </a:rPr>
              <a:t> </a:t>
            </a:r>
            <a:r>
              <a:rPr lang="en-US" sz="4400" b="1" dirty="0" err="1">
                <a:solidFill>
                  <a:srgbClr val="FF0000"/>
                </a:solidFill>
              </a:rPr>
              <a:t>bwrw</a:t>
            </a:r>
            <a:r>
              <a:rPr lang="en-US" sz="4400" b="1" dirty="0">
                <a:solidFill>
                  <a:srgbClr val="FF0000"/>
                </a:solidFill>
              </a:rPr>
              <a:t> </a:t>
            </a:r>
            <a:r>
              <a:rPr lang="en-US" sz="4400" b="1" dirty="0" err="1">
                <a:solidFill>
                  <a:srgbClr val="FF0000"/>
                </a:solidFill>
              </a:rPr>
              <a:t>eira</a:t>
            </a:r>
            <a:r>
              <a:rPr lang="en-US" sz="4400" b="1" dirty="0">
                <a:solidFill>
                  <a:srgbClr val="FF0000"/>
                </a:solidFill>
              </a:rPr>
              <a:t> </a:t>
            </a:r>
            <a:r>
              <a:rPr lang="en-US" sz="4400" b="1" dirty="0" err="1">
                <a:solidFill>
                  <a:srgbClr val="FF0000"/>
                </a:solidFill>
              </a:rPr>
              <a:t>heddiw</a:t>
            </a:r>
            <a:r>
              <a:rPr lang="en-US" sz="4400" b="1" dirty="0">
                <a:solidFill>
                  <a:srgbClr val="FF0000"/>
                </a:solidFill>
              </a:rPr>
              <a:t>.</a:t>
            </a:r>
          </a:p>
        </p:txBody>
      </p:sp>
      <p:pic>
        <p:nvPicPr>
          <p:cNvPr id="6" name="Picture 5" descr="A picture containing toy&#10;&#10;Description automatically generated">
            <a:extLst>
              <a:ext uri="{FF2B5EF4-FFF2-40B4-BE49-F238E27FC236}">
                <a16:creationId xmlns:a16="http://schemas.microsoft.com/office/drawing/2014/main" id="{AB8D6902-F394-F349-9E18-32CCC6DB346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8802" y="1711861"/>
            <a:ext cx="3108022" cy="3434278"/>
          </a:xfrm>
          <a:prstGeom prst="rect">
            <a:avLst/>
          </a:prstGeom>
          <a:ln>
            <a:solidFill>
              <a:srgbClr val="002060"/>
            </a:solidFill>
          </a:ln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DAEF7786-A118-1C46-A2F7-849859CAE548}"/>
              </a:ext>
            </a:extLst>
          </p:cNvPr>
          <p:cNvSpPr txBox="1"/>
          <p:nvPr/>
        </p:nvSpPr>
        <p:spPr>
          <a:xfrm>
            <a:off x="2545258" y="371393"/>
            <a:ext cx="6595110" cy="769441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US" sz="4400" b="1" dirty="0">
                <a:solidFill>
                  <a:srgbClr val="002060"/>
                </a:solidFill>
                <a:latin typeface="SASSOON PRIMARY" pitchFamily="2" charset="0"/>
              </a:rPr>
              <a:t> </a:t>
            </a:r>
            <a:r>
              <a:rPr lang="en-US" sz="4400" b="1" dirty="0">
                <a:solidFill>
                  <a:srgbClr val="002060"/>
                </a:solidFill>
              </a:rPr>
              <a:t>Sut </a:t>
            </a:r>
            <a:r>
              <a:rPr lang="en-US" sz="4400" b="1" dirty="0" err="1">
                <a:solidFill>
                  <a:srgbClr val="002060"/>
                </a:solidFill>
              </a:rPr>
              <a:t>mae’r</a:t>
            </a:r>
            <a:r>
              <a:rPr lang="en-US" sz="4400" b="1" dirty="0">
                <a:solidFill>
                  <a:srgbClr val="002060"/>
                </a:solidFill>
              </a:rPr>
              <a:t> </a:t>
            </a:r>
            <a:r>
              <a:rPr lang="en-US" sz="4400" b="1" dirty="0" err="1">
                <a:solidFill>
                  <a:srgbClr val="002060"/>
                </a:solidFill>
              </a:rPr>
              <a:t>tywydd</a:t>
            </a:r>
            <a:r>
              <a:rPr lang="en-US" sz="4400" b="1" dirty="0">
                <a:solidFill>
                  <a:srgbClr val="002060"/>
                </a:solidFill>
              </a:rPr>
              <a:t> </a:t>
            </a:r>
            <a:r>
              <a:rPr lang="en-US" sz="4400" b="1" dirty="0" err="1">
                <a:solidFill>
                  <a:srgbClr val="002060"/>
                </a:solidFill>
              </a:rPr>
              <a:t>heddiw</a:t>
            </a:r>
            <a:r>
              <a:rPr lang="en-US" sz="4400" b="1" dirty="0">
                <a:solidFill>
                  <a:srgbClr val="002060"/>
                </a:solidFill>
              </a:rPr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13859121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98000">
              <a:srgbClr val="FFFF00"/>
            </a:gs>
            <a:gs pos="0">
              <a:schemeClr val="bg1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31551B75-EBDD-C449-9830-43828AA721AF}"/>
              </a:ext>
            </a:extLst>
          </p:cNvPr>
          <p:cNvSpPr txBox="1"/>
          <p:nvPr/>
        </p:nvSpPr>
        <p:spPr>
          <a:xfrm>
            <a:off x="3120794" y="5582688"/>
            <a:ext cx="5950412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4400" b="1" dirty="0">
                <a:solidFill>
                  <a:srgbClr val="FF0000"/>
                </a:solidFill>
              </a:rPr>
              <a:t>Mae </a:t>
            </a:r>
            <a:r>
              <a:rPr lang="en-US" sz="4400" b="1" dirty="0" err="1">
                <a:solidFill>
                  <a:srgbClr val="FF0000"/>
                </a:solidFill>
              </a:rPr>
              <a:t>hi’n</a:t>
            </a:r>
            <a:r>
              <a:rPr lang="en-US" sz="4400" b="1" dirty="0">
                <a:solidFill>
                  <a:srgbClr val="FF0000"/>
                </a:solidFill>
              </a:rPr>
              <a:t> </a:t>
            </a:r>
            <a:r>
              <a:rPr lang="en-US" sz="4400" b="1" dirty="0" err="1">
                <a:solidFill>
                  <a:srgbClr val="FF0000"/>
                </a:solidFill>
              </a:rPr>
              <a:t>niwlog</a:t>
            </a:r>
            <a:r>
              <a:rPr lang="en-US" sz="4400" b="1" dirty="0">
                <a:solidFill>
                  <a:srgbClr val="FF0000"/>
                </a:solidFill>
              </a:rPr>
              <a:t> </a:t>
            </a:r>
            <a:r>
              <a:rPr lang="en-US" sz="4400" b="1" dirty="0" err="1">
                <a:solidFill>
                  <a:srgbClr val="FF0000"/>
                </a:solidFill>
              </a:rPr>
              <a:t>heddiw</a:t>
            </a:r>
            <a:r>
              <a:rPr lang="en-US" sz="4400" b="1" dirty="0">
                <a:solidFill>
                  <a:srgbClr val="FF0000"/>
                </a:solidFill>
              </a:rPr>
              <a:t>.</a:t>
            </a:r>
          </a:p>
        </p:txBody>
      </p:sp>
      <p:pic>
        <p:nvPicPr>
          <p:cNvPr id="5" name="Picture 4" descr="Icon&#10;&#10;Description automatically generated">
            <a:extLst>
              <a:ext uri="{FF2B5EF4-FFF2-40B4-BE49-F238E27FC236}">
                <a16:creationId xmlns:a16="http://schemas.microsoft.com/office/drawing/2014/main" id="{F3C8C915-726C-E448-9EB8-6784691E080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82055" y="1750393"/>
            <a:ext cx="3427890" cy="3357213"/>
          </a:xfrm>
          <a:prstGeom prst="rect">
            <a:avLst/>
          </a:prstGeom>
          <a:ln>
            <a:solidFill>
              <a:srgbClr val="002060"/>
            </a:solidFill>
          </a:ln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0D946722-58FF-B64D-97E9-7141B7386EF9}"/>
              </a:ext>
            </a:extLst>
          </p:cNvPr>
          <p:cNvSpPr txBox="1"/>
          <p:nvPr/>
        </p:nvSpPr>
        <p:spPr>
          <a:xfrm>
            <a:off x="2545258" y="371393"/>
            <a:ext cx="6595110" cy="769441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US" sz="4400" b="1" dirty="0">
                <a:solidFill>
                  <a:srgbClr val="002060"/>
                </a:solidFill>
                <a:latin typeface="SASSOON PRIMARY" pitchFamily="2" charset="0"/>
              </a:rPr>
              <a:t> </a:t>
            </a:r>
            <a:r>
              <a:rPr lang="en-US" sz="4400" b="1" dirty="0">
                <a:solidFill>
                  <a:srgbClr val="002060"/>
                </a:solidFill>
              </a:rPr>
              <a:t>Sut </a:t>
            </a:r>
            <a:r>
              <a:rPr lang="en-US" sz="4400" b="1" dirty="0" err="1">
                <a:solidFill>
                  <a:srgbClr val="002060"/>
                </a:solidFill>
              </a:rPr>
              <a:t>mae’r</a:t>
            </a:r>
            <a:r>
              <a:rPr lang="en-US" sz="4400" b="1" dirty="0">
                <a:solidFill>
                  <a:srgbClr val="002060"/>
                </a:solidFill>
              </a:rPr>
              <a:t> </a:t>
            </a:r>
            <a:r>
              <a:rPr lang="en-US" sz="4400" b="1" dirty="0" err="1">
                <a:solidFill>
                  <a:srgbClr val="002060"/>
                </a:solidFill>
              </a:rPr>
              <a:t>tywydd</a:t>
            </a:r>
            <a:r>
              <a:rPr lang="en-US" sz="4400" b="1" dirty="0">
                <a:solidFill>
                  <a:srgbClr val="002060"/>
                </a:solidFill>
              </a:rPr>
              <a:t> </a:t>
            </a:r>
            <a:r>
              <a:rPr lang="en-US" sz="4400" b="1" dirty="0" err="1">
                <a:solidFill>
                  <a:srgbClr val="002060"/>
                </a:solidFill>
              </a:rPr>
              <a:t>heddiw</a:t>
            </a:r>
            <a:r>
              <a:rPr lang="en-US" sz="4400" b="1" dirty="0">
                <a:solidFill>
                  <a:srgbClr val="002060"/>
                </a:solidFill>
              </a:rPr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19636591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98000">
              <a:srgbClr val="FFFF00"/>
            </a:gs>
            <a:gs pos="0">
              <a:schemeClr val="bg1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31551B75-EBDD-C449-9830-43828AA721AF}"/>
              </a:ext>
            </a:extLst>
          </p:cNvPr>
          <p:cNvSpPr txBox="1"/>
          <p:nvPr/>
        </p:nvSpPr>
        <p:spPr>
          <a:xfrm>
            <a:off x="3234383" y="5717166"/>
            <a:ext cx="5723233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4400" b="1" dirty="0">
                <a:solidFill>
                  <a:srgbClr val="FF0000"/>
                </a:solidFill>
              </a:rPr>
              <a:t>Mae </a:t>
            </a:r>
            <a:r>
              <a:rPr lang="en-US" sz="4400" b="1" dirty="0" err="1">
                <a:solidFill>
                  <a:srgbClr val="FF0000"/>
                </a:solidFill>
              </a:rPr>
              <a:t>hi’n</a:t>
            </a:r>
            <a:r>
              <a:rPr lang="en-US" sz="4400" b="1" dirty="0">
                <a:solidFill>
                  <a:srgbClr val="FF0000"/>
                </a:solidFill>
              </a:rPr>
              <a:t> </a:t>
            </a:r>
            <a:r>
              <a:rPr lang="en-US" sz="4400" b="1" dirty="0" err="1">
                <a:solidFill>
                  <a:srgbClr val="FF0000"/>
                </a:solidFill>
              </a:rPr>
              <a:t>rhewi</a:t>
            </a:r>
            <a:r>
              <a:rPr lang="en-US" sz="4400" b="1" dirty="0">
                <a:solidFill>
                  <a:srgbClr val="FF0000"/>
                </a:solidFill>
              </a:rPr>
              <a:t> </a:t>
            </a:r>
            <a:r>
              <a:rPr lang="en-US" sz="4400" b="1" dirty="0" err="1">
                <a:solidFill>
                  <a:srgbClr val="FF0000"/>
                </a:solidFill>
              </a:rPr>
              <a:t>heddiw</a:t>
            </a:r>
            <a:r>
              <a:rPr lang="en-US" sz="4400" b="1" dirty="0">
                <a:solidFill>
                  <a:srgbClr val="FF0000"/>
                </a:solidFill>
              </a:rPr>
              <a:t>.</a:t>
            </a:r>
          </a:p>
        </p:txBody>
      </p:sp>
      <p:pic>
        <p:nvPicPr>
          <p:cNvPr id="3" name="Picture 2" descr="Icon&#10;&#10;Description automatically generated">
            <a:extLst>
              <a:ext uri="{FF2B5EF4-FFF2-40B4-BE49-F238E27FC236}">
                <a16:creationId xmlns:a16="http://schemas.microsoft.com/office/drawing/2014/main" id="{EAB5D040-2311-1049-BB7B-AC293D53818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61179" y="1585753"/>
            <a:ext cx="3469640" cy="3686493"/>
          </a:xfrm>
          <a:prstGeom prst="rect">
            <a:avLst/>
          </a:prstGeom>
          <a:ln>
            <a:solidFill>
              <a:srgbClr val="002060"/>
            </a:solidFill>
          </a:ln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D1C24F9A-F5FF-1D4A-8963-E230BEB0DDAD}"/>
              </a:ext>
            </a:extLst>
          </p:cNvPr>
          <p:cNvSpPr txBox="1"/>
          <p:nvPr/>
        </p:nvSpPr>
        <p:spPr>
          <a:xfrm>
            <a:off x="2545258" y="371393"/>
            <a:ext cx="6595110" cy="769441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US" sz="4400" b="1" dirty="0">
                <a:solidFill>
                  <a:srgbClr val="002060"/>
                </a:solidFill>
                <a:latin typeface="SASSOON PRIMARY" pitchFamily="2" charset="0"/>
              </a:rPr>
              <a:t> </a:t>
            </a:r>
            <a:r>
              <a:rPr lang="en-US" sz="4400" b="1" dirty="0">
                <a:solidFill>
                  <a:srgbClr val="002060"/>
                </a:solidFill>
              </a:rPr>
              <a:t>Sut </a:t>
            </a:r>
            <a:r>
              <a:rPr lang="en-US" sz="4400" b="1" dirty="0" err="1">
                <a:solidFill>
                  <a:srgbClr val="002060"/>
                </a:solidFill>
              </a:rPr>
              <a:t>mae’r</a:t>
            </a:r>
            <a:r>
              <a:rPr lang="en-US" sz="4400" b="1" dirty="0">
                <a:solidFill>
                  <a:srgbClr val="002060"/>
                </a:solidFill>
              </a:rPr>
              <a:t> </a:t>
            </a:r>
            <a:r>
              <a:rPr lang="en-US" sz="4400" b="1" dirty="0" err="1">
                <a:solidFill>
                  <a:srgbClr val="002060"/>
                </a:solidFill>
              </a:rPr>
              <a:t>tywydd</a:t>
            </a:r>
            <a:r>
              <a:rPr lang="en-US" sz="4400" b="1" dirty="0">
                <a:solidFill>
                  <a:srgbClr val="002060"/>
                </a:solidFill>
              </a:rPr>
              <a:t> </a:t>
            </a:r>
            <a:r>
              <a:rPr lang="en-US" sz="4400" b="1" dirty="0" err="1">
                <a:solidFill>
                  <a:srgbClr val="002060"/>
                </a:solidFill>
              </a:rPr>
              <a:t>heddiw</a:t>
            </a:r>
            <a:r>
              <a:rPr lang="en-US" sz="4400" b="1" dirty="0">
                <a:solidFill>
                  <a:srgbClr val="002060"/>
                </a:solidFill>
              </a:rPr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12522067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98000">
              <a:srgbClr val="FFFF00"/>
            </a:gs>
            <a:gs pos="0">
              <a:schemeClr val="bg1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31551B75-EBDD-C449-9830-43828AA721AF}"/>
              </a:ext>
            </a:extLst>
          </p:cNvPr>
          <p:cNvSpPr txBox="1"/>
          <p:nvPr/>
        </p:nvSpPr>
        <p:spPr>
          <a:xfrm>
            <a:off x="2925515" y="5525837"/>
            <a:ext cx="6340967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4400" b="1" dirty="0">
                <a:solidFill>
                  <a:srgbClr val="FF0000"/>
                </a:solidFill>
              </a:rPr>
              <a:t>Mae </a:t>
            </a:r>
            <a:r>
              <a:rPr lang="en-US" sz="4400" b="1" dirty="0" err="1">
                <a:solidFill>
                  <a:srgbClr val="FF0000"/>
                </a:solidFill>
              </a:rPr>
              <a:t>hi’n</a:t>
            </a:r>
            <a:r>
              <a:rPr lang="en-US" sz="4400" b="1" dirty="0">
                <a:solidFill>
                  <a:srgbClr val="FF0000"/>
                </a:solidFill>
              </a:rPr>
              <a:t> </a:t>
            </a:r>
            <a:r>
              <a:rPr lang="en-US" sz="4400" b="1" dirty="0" err="1">
                <a:solidFill>
                  <a:srgbClr val="FF0000"/>
                </a:solidFill>
              </a:rPr>
              <a:t>gymylog</a:t>
            </a:r>
            <a:r>
              <a:rPr lang="en-US" sz="4400" b="1" dirty="0">
                <a:solidFill>
                  <a:srgbClr val="FF0000"/>
                </a:solidFill>
              </a:rPr>
              <a:t> </a:t>
            </a:r>
            <a:r>
              <a:rPr lang="en-US" sz="4400" b="1" dirty="0" err="1">
                <a:solidFill>
                  <a:srgbClr val="FF0000"/>
                </a:solidFill>
              </a:rPr>
              <a:t>heddiw</a:t>
            </a:r>
            <a:r>
              <a:rPr lang="en-US" sz="4400" b="1" dirty="0">
                <a:solidFill>
                  <a:srgbClr val="FF0000"/>
                </a:solidFill>
              </a:rPr>
              <a:t>.</a:t>
            </a:r>
          </a:p>
        </p:txBody>
      </p:sp>
      <p:pic>
        <p:nvPicPr>
          <p:cNvPr id="6" name="Picture 5" descr="A picture containing light&#10;&#10;Description automatically generated">
            <a:extLst>
              <a:ext uri="{FF2B5EF4-FFF2-40B4-BE49-F238E27FC236}">
                <a16:creationId xmlns:a16="http://schemas.microsoft.com/office/drawing/2014/main" id="{C0133558-0BFA-924D-B184-47969BD81D3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38208" y="1867017"/>
            <a:ext cx="4315582" cy="3123966"/>
          </a:xfrm>
          <a:prstGeom prst="rect">
            <a:avLst/>
          </a:prstGeom>
          <a:ln>
            <a:solidFill>
              <a:srgbClr val="002060"/>
            </a:solidFill>
          </a:ln>
        </p:spPr>
      </p:pic>
      <p:sp>
        <p:nvSpPr>
          <p:cNvPr id="7" name="Rounded Rectangle 6">
            <a:extLst>
              <a:ext uri="{FF2B5EF4-FFF2-40B4-BE49-F238E27FC236}">
                <a16:creationId xmlns:a16="http://schemas.microsoft.com/office/drawing/2014/main" id="{B5882D8A-F478-AE43-9595-97185881BD36}"/>
              </a:ext>
            </a:extLst>
          </p:cNvPr>
          <p:cNvSpPr/>
          <p:nvPr/>
        </p:nvSpPr>
        <p:spPr>
          <a:xfrm>
            <a:off x="9471839" y="1290176"/>
            <a:ext cx="2312492" cy="1153682"/>
          </a:xfrm>
          <a:prstGeom prst="roundRect">
            <a:avLst/>
          </a:prstGeom>
          <a:solidFill>
            <a:srgbClr val="00B0F0">
              <a:tint val="66000"/>
              <a:satMod val="160000"/>
            </a:srgbClr>
          </a:solidFill>
          <a:ln w="190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000" b="1" dirty="0">
                <a:solidFill>
                  <a:srgbClr val="002060"/>
                </a:solidFill>
              </a:rPr>
              <a:t>yn</a:t>
            </a:r>
            <a:r>
              <a:rPr lang="cy-GB" sz="2000" dirty="0">
                <a:solidFill>
                  <a:srgbClr val="002060"/>
                </a:solidFill>
              </a:rPr>
              <a:t> / </a:t>
            </a:r>
            <a:r>
              <a:rPr lang="cy-GB" sz="2000" b="1" dirty="0">
                <a:solidFill>
                  <a:srgbClr val="002060"/>
                </a:solidFill>
              </a:rPr>
              <a:t>‘n</a:t>
            </a:r>
            <a:r>
              <a:rPr lang="cy-GB" sz="2000" dirty="0">
                <a:solidFill>
                  <a:srgbClr val="002060"/>
                </a:solidFill>
              </a:rPr>
              <a:t>  causes a soft mutation with adjectives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88D233C-1F84-394C-9861-CFE16BA4F3D6}"/>
              </a:ext>
            </a:extLst>
          </p:cNvPr>
          <p:cNvSpPr txBox="1"/>
          <p:nvPr/>
        </p:nvSpPr>
        <p:spPr>
          <a:xfrm>
            <a:off x="2545258" y="371393"/>
            <a:ext cx="6595110" cy="769441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US" sz="4400" b="1" dirty="0">
                <a:solidFill>
                  <a:srgbClr val="002060"/>
                </a:solidFill>
                <a:latin typeface="SASSOON PRIMARY" pitchFamily="2" charset="0"/>
              </a:rPr>
              <a:t> </a:t>
            </a:r>
            <a:r>
              <a:rPr lang="en-US" sz="4400" b="1" dirty="0">
                <a:solidFill>
                  <a:srgbClr val="002060"/>
                </a:solidFill>
              </a:rPr>
              <a:t>Sut </a:t>
            </a:r>
            <a:r>
              <a:rPr lang="en-US" sz="4400" b="1" dirty="0" err="1">
                <a:solidFill>
                  <a:srgbClr val="002060"/>
                </a:solidFill>
              </a:rPr>
              <a:t>mae’r</a:t>
            </a:r>
            <a:r>
              <a:rPr lang="en-US" sz="4400" b="1" dirty="0">
                <a:solidFill>
                  <a:srgbClr val="002060"/>
                </a:solidFill>
              </a:rPr>
              <a:t> </a:t>
            </a:r>
            <a:r>
              <a:rPr lang="en-US" sz="4400" b="1" dirty="0" err="1">
                <a:solidFill>
                  <a:srgbClr val="002060"/>
                </a:solidFill>
              </a:rPr>
              <a:t>tywydd</a:t>
            </a:r>
            <a:r>
              <a:rPr lang="en-US" sz="4400" b="1" dirty="0">
                <a:solidFill>
                  <a:srgbClr val="002060"/>
                </a:solidFill>
              </a:rPr>
              <a:t> </a:t>
            </a:r>
            <a:r>
              <a:rPr lang="en-US" sz="4400" b="1" dirty="0" err="1">
                <a:solidFill>
                  <a:srgbClr val="002060"/>
                </a:solidFill>
              </a:rPr>
              <a:t>heddiw</a:t>
            </a:r>
            <a:r>
              <a:rPr lang="en-US" sz="4400" b="1" dirty="0">
                <a:solidFill>
                  <a:srgbClr val="002060"/>
                </a:solidFill>
              </a:rPr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12363954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98000">
              <a:srgbClr val="FFFF00"/>
            </a:gs>
            <a:gs pos="0">
              <a:schemeClr val="bg1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31551B75-EBDD-C449-9830-43828AA721AF}"/>
              </a:ext>
            </a:extLst>
          </p:cNvPr>
          <p:cNvSpPr txBox="1"/>
          <p:nvPr/>
        </p:nvSpPr>
        <p:spPr>
          <a:xfrm>
            <a:off x="3030352" y="5607258"/>
            <a:ext cx="6131294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4400" b="1" dirty="0">
                <a:solidFill>
                  <a:srgbClr val="FF0000"/>
                </a:solidFill>
              </a:rPr>
              <a:t>Mae </a:t>
            </a:r>
            <a:r>
              <a:rPr lang="en-US" sz="4400" b="1" dirty="0" err="1">
                <a:solidFill>
                  <a:srgbClr val="FF0000"/>
                </a:solidFill>
              </a:rPr>
              <a:t>hi’n</a:t>
            </a:r>
            <a:r>
              <a:rPr lang="en-US" sz="4400" b="1" dirty="0">
                <a:solidFill>
                  <a:srgbClr val="FF0000"/>
                </a:solidFill>
              </a:rPr>
              <a:t> </a:t>
            </a:r>
            <a:r>
              <a:rPr lang="en-US" sz="4400" b="1" dirty="0" err="1">
                <a:solidFill>
                  <a:srgbClr val="FF0000"/>
                </a:solidFill>
              </a:rPr>
              <a:t>wyntog</a:t>
            </a:r>
            <a:r>
              <a:rPr lang="en-US" sz="4400" b="1" dirty="0">
                <a:solidFill>
                  <a:srgbClr val="FF0000"/>
                </a:solidFill>
              </a:rPr>
              <a:t> </a:t>
            </a:r>
            <a:r>
              <a:rPr lang="en-US" sz="4400" b="1" dirty="0" err="1">
                <a:solidFill>
                  <a:srgbClr val="FF0000"/>
                </a:solidFill>
              </a:rPr>
              <a:t>heddiw</a:t>
            </a:r>
            <a:r>
              <a:rPr lang="en-US" sz="4400" b="1" dirty="0">
                <a:solidFill>
                  <a:srgbClr val="FF0000"/>
                </a:solidFill>
              </a:rPr>
              <a:t>.</a:t>
            </a:r>
          </a:p>
        </p:txBody>
      </p:sp>
      <p:pic>
        <p:nvPicPr>
          <p:cNvPr id="9" name="Picture 8" descr="Icon&#10;&#10;Description automatically generated">
            <a:extLst>
              <a:ext uri="{FF2B5EF4-FFF2-40B4-BE49-F238E27FC236}">
                <a16:creationId xmlns:a16="http://schemas.microsoft.com/office/drawing/2014/main" id="{808546F5-D6A4-7D47-932B-619D1189FD7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64343" y="1807157"/>
            <a:ext cx="3463311" cy="3243685"/>
          </a:xfrm>
          <a:prstGeom prst="rect">
            <a:avLst/>
          </a:prstGeom>
          <a:ln>
            <a:solidFill>
              <a:srgbClr val="002060"/>
            </a:solidFill>
          </a:ln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89A8F3F8-9D92-5340-902F-1BA30925E626}"/>
              </a:ext>
            </a:extLst>
          </p:cNvPr>
          <p:cNvSpPr txBox="1"/>
          <p:nvPr/>
        </p:nvSpPr>
        <p:spPr>
          <a:xfrm>
            <a:off x="2545258" y="371393"/>
            <a:ext cx="6595110" cy="769441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US" sz="4400" b="1" dirty="0">
                <a:solidFill>
                  <a:srgbClr val="002060"/>
                </a:solidFill>
                <a:latin typeface="SASSOON PRIMARY" pitchFamily="2" charset="0"/>
              </a:rPr>
              <a:t> </a:t>
            </a:r>
            <a:r>
              <a:rPr lang="en-US" sz="4400" b="1" dirty="0">
                <a:solidFill>
                  <a:srgbClr val="002060"/>
                </a:solidFill>
              </a:rPr>
              <a:t>Sut </a:t>
            </a:r>
            <a:r>
              <a:rPr lang="en-US" sz="4400" b="1" dirty="0" err="1">
                <a:solidFill>
                  <a:srgbClr val="002060"/>
                </a:solidFill>
              </a:rPr>
              <a:t>mae’r</a:t>
            </a:r>
            <a:r>
              <a:rPr lang="en-US" sz="4400" b="1" dirty="0">
                <a:solidFill>
                  <a:srgbClr val="002060"/>
                </a:solidFill>
              </a:rPr>
              <a:t> </a:t>
            </a:r>
            <a:r>
              <a:rPr lang="en-US" sz="4400" b="1" dirty="0" err="1">
                <a:solidFill>
                  <a:srgbClr val="002060"/>
                </a:solidFill>
              </a:rPr>
              <a:t>tywydd</a:t>
            </a:r>
            <a:r>
              <a:rPr lang="en-US" sz="4400" b="1" dirty="0">
                <a:solidFill>
                  <a:srgbClr val="002060"/>
                </a:solidFill>
              </a:rPr>
              <a:t> </a:t>
            </a:r>
            <a:r>
              <a:rPr lang="en-US" sz="4400" b="1" dirty="0" err="1">
                <a:solidFill>
                  <a:srgbClr val="002060"/>
                </a:solidFill>
              </a:rPr>
              <a:t>heddiw</a:t>
            </a:r>
            <a:r>
              <a:rPr lang="en-US" sz="4400" b="1" dirty="0">
                <a:solidFill>
                  <a:srgbClr val="002060"/>
                </a:solidFill>
              </a:rPr>
              <a:t>?</a:t>
            </a:r>
          </a:p>
        </p:txBody>
      </p:sp>
      <p:sp>
        <p:nvSpPr>
          <p:cNvPr id="10" name="Rounded Rectangle 9">
            <a:extLst>
              <a:ext uri="{FF2B5EF4-FFF2-40B4-BE49-F238E27FC236}">
                <a16:creationId xmlns:a16="http://schemas.microsoft.com/office/drawing/2014/main" id="{D28B5F7D-8FCA-2C4B-B1DD-E282BFD755BF}"/>
              </a:ext>
            </a:extLst>
          </p:cNvPr>
          <p:cNvSpPr/>
          <p:nvPr/>
        </p:nvSpPr>
        <p:spPr>
          <a:xfrm>
            <a:off x="9471839" y="1290176"/>
            <a:ext cx="2312492" cy="1153682"/>
          </a:xfrm>
          <a:prstGeom prst="roundRect">
            <a:avLst/>
          </a:prstGeom>
          <a:solidFill>
            <a:srgbClr val="00B0F0">
              <a:tint val="66000"/>
              <a:satMod val="160000"/>
            </a:srgbClr>
          </a:solidFill>
          <a:ln w="190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000" b="1" dirty="0">
                <a:solidFill>
                  <a:srgbClr val="002060"/>
                </a:solidFill>
              </a:rPr>
              <a:t>yn</a:t>
            </a:r>
            <a:r>
              <a:rPr lang="cy-GB" sz="2000" dirty="0">
                <a:solidFill>
                  <a:srgbClr val="002060"/>
                </a:solidFill>
              </a:rPr>
              <a:t> / </a:t>
            </a:r>
            <a:r>
              <a:rPr lang="cy-GB" sz="2000" b="1" dirty="0">
                <a:solidFill>
                  <a:srgbClr val="002060"/>
                </a:solidFill>
              </a:rPr>
              <a:t>‘n</a:t>
            </a:r>
            <a:r>
              <a:rPr lang="cy-GB" sz="2000" dirty="0">
                <a:solidFill>
                  <a:srgbClr val="002060"/>
                </a:solidFill>
              </a:rPr>
              <a:t>  causes a soft mutation with adjectives</a:t>
            </a:r>
          </a:p>
        </p:txBody>
      </p:sp>
    </p:spTree>
    <p:extLst>
      <p:ext uri="{BB962C8B-B14F-4D97-AF65-F5344CB8AC3E}">
        <p14:creationId xmlns:p14="http://schemas.microsoft.com/office/powerpoint/2010/main" val="36663946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98000">
              <a:srgbClr val="FFFF00"/>
            </a:gs>
            <a:gs pos="0">
              <a:schemeClr val="bg1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31551B75-EBDD-C449-9830-43828AA721AF}"/>
              </a:ext>
            </a:extLst>
          </p:cNvPr>
          <p:cNvSpPr txBox="1"/>
          <p:nvPr/>
        </p:nvSpPr>
        <p:spPr>
          <a:xfrm>
            <a:off x="3213286" y="5536968"/>
            <a:ext cx="5765424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4400" b="1" dirty="0">
                <a:solidFill>
                  <a:srgbClr val="FF0000"/>
                </a:solidFill>
              </a:rPr>
              <a:t>Mae </a:t>
            </a:r>
            <a:r>
              <a:rPr lang="en-US" sz="4400" b="1" dirty="0" err="1">
                <a:solidFill>
                  <a:srgbClr val="FF0000"/>
                </a:solidFill>
              </a:rPr>
              <a:t>hi’n</a:t>
            </a:r>
            <a:r>
              <a:rPr lang="en-US" sz="4400" b="1" dirty="0">
                <a:solidFill>
                  <a:srgbClr val="FF0000"/>
                </a:solidFill>
              </a:rPr>
              <a:t> </a:t>
            </a:r>
            <a:r>
              <a:rPr lang="en-US" sz="4400" b="1" dirty="0" err="1">
                <a:solidFill>
                  <a:srgbClr val="FF0000"/>
                </a:solidFill>
              </a:rPr>
              <a:t>boeth</a:t>
            </a:r>
            <a:r>
              <a:rPr lang="en-US" sz="4400" b="1" dirty="0">
                <a:solidFill>
                  <a:srgbClr val="FF0000"/>
                </a:solidFill>
              </a:rPr>
              <a:t> </a:t>
            </a:r>
            <a:r>
              <a:rPr lang="en-US" sz="4400" b="1" dirty="0" err="1">
                <a:solidFill>
                  <a:srgbClr val="FF0000"/>
                </a:solidFill>
              </a:rPr>
              <a:t>heddiw</a:t>
            </a:r>
            <a:r>
              <a:rPr lang="en-US" sz="4400" b="1" dirty="0">
                <a:solidFill>
                  <a:srgbClr val="FF0000"/>
                </a:solidFill>
              </a:rPr>
              <a:t>.</a:t>
            </a:r>
          </a:p>
        </p:txBody>
      </p:sp>
      <p:pic>
        <p:nvPicPr>
          <p:cNvPr id="6" name="Picture 5" descr="Icon&#10;&#10;Description automatically generated">
            <a:extLst>
              <a:ext uri="{FF2B5EF4-FFF2-40B4-BE49-F238E27FC236}">
                <a16:creationId xmlns:a16="http://schemas.microsoft.com/office/drawing/2014/main" id="{A3657A79-AE47-5845-A50C-37CB617A407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01462" y="1681197"/>
            <a:ext cx="3589071" cy="3495605"/>
          </a:xfrm>
          <a:prstGeom prst="rect">
            <a:avLst/>
          </a:prstGeom>
          <a:ln>
            <a:solidFill>
              <a:srgbClr val="002060"/>
            </a:solidFill>
          </a:ln>
        </p:spPr>
      </p:pic>
      <p:sp>
        <p:nvSpPr>
          <p:cNvPr id="9" name="Rounded Rectangle 8">
            <a:extLst>
              <a:ext uri="{FF2B5EF4-FFF2-40B4-BE49-F238E27FC236}">
                <a16:creationId xmlns:a16="http://schemas.microsoft.com/office/drawing/2014/main" id="{C7135093-2FF6-E244-992B-255E30D4AD2B}"/>
              </a:ext>
            </a:extLst>
          </p:cNvPr>
          <p:cNvSpPr/>
          <p:nvPr/>
        </p:nvSpPr>
        <p:spPr>
          <a:xfrm>
            <a:off x="9471839" y="1290176"/>
            <a:ext cx="2312492" cy="1153682"/>
          </a:xfrm>
          <a:prstGeom prst="roundRect">
            <a:avLst/>
          </a:prstGeom>
          <a:solidFill>
            <a:srgbClr val="00B0F0">
              <a:tint val="66000"/>
              <a:satMod val="160000"/>
            </a:srgbClr>
          </a:solidFill>
          <a:ln w="190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000" b="1" dirty="0">
                <a:solidFill>
                  <a:srgbClr val="002060"/>
                </a:solidFill>
              </a:rPr>
              <a:t>yn</a:t>
            </a:r>
            <a:r>
              <a:rPr lang="cy-GB" sz="2000" dirty="0">
                <a:solidFill>
                  <a:srgbClr val="002060"/>
                </a:solidFill>
              </a:rPr>
              <a:t> / </a:t>
            </a:r>
            <a:r>
              <a:rPr lang="cy-GB" sz="2000" b="1" dirty="0">
                <a:solidFill>
                  <a:srgbClr val="002060"/>
                </a:solidFill>
              </a:rPr>
              <a:t>‘n</a:t>
            </a:r>
            <a:r>
              <a:rPr lang="cy-GB" sz="2000" dirty="0">
                <a:solidFill>
                  <a:srgbClr val="002060"/>
                </a:solidFill>
              </a:rPr>
              <a:t>  causes a soft mutation with adjectives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8100A790-DFD3-5F4C-B95C-70A561CE6A77}"/>
              </a:ext>
            </a:extLst>
          </p:cNvPr>
          <p:cNvSpPr txBox="1"/>
          <p:nvPr/>
        </p:nvSpPr>
        <p:spPr>
          <a:xfrm>
            <a:off x="2545258" y="371393"/>
            <a:ext cx="6595110" cy="769441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US" sz="4400" b="1" dirty="0">
                <a:solidFill>
                  <a:srgbClr val="002060"/>
                </a:solidFill>
                <a:latin typeface="SASSOON PRIMARY" pitchFamily="2" charset="0"/>
              </a:rPr>
              <a:t> </a:t>
            </a:r>
            <a:r>
              <a:rPr lang="en-US" sz="4400" b="1" dirty="0">
                <a:solidFill>
                  <a:srgbClr val="002060"/>
                </a:solidFill>
              </a:rPr>
              <a:t>Sut </a:t>
            </a:r>
            <a:r>
              <a:rPr lang="en-US" sz="4400" b="1" dirty="0" err="1">
                <a:solidFill>
                  <a:srgbClr val="002060"/>
                </a:solidFill>
              </a:rPr>
              <a:t>mae’r</a:t>
            </a:r>
            <a:r>
              <a:rPr lang="en-US" sz="4400" b="1" dirty="0">
                <a:solidFill>
                  <a:srgbClr val="002060"/>
                </a:solidFill>
              </a:rPr>
              <a:t> </a:t>
            </a:r>
            <a:r>
              <a:rPr lang="en-US" sz="4400" b="1" dirty="0" err="1">
                <a:solidFill>
                  <a:srgbClr val="002060"/>
                </a:solidFill>
              </a:rPr>
              <a:t>tywydd</a:t>
            </a:r>
            <a:r>
              <a:rPr lang="en-US" sz="4400" b="1" dirty="0">
                <a:solidFill>
                  <a:srgbClr val="002060"/>
                </a:solidFill>
              </a:rPr>
              <a:t> </a:t>
            </a:r>
            <a:r>
              <a:rPr lang="en-US" sz="4400" b="1" dirty="0" err="1">
                <a:solidFill>
                  <a:srgbClr val="002060"/>
                </a:solidFill>
              </a:rPr>
              <a:t>heddiw</a:t>
            </a:r>
            <a:r>
              <a:rPr lang="en-US" sz="4400" b="1" dirty="0">
                <a:solidFill>
                  <a:srgbClr val="002060"/>
                </a:solidFill>
              </a:rPr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16403850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98000">
              <a:srgbClr val="FFFF00"/>
            </a:gs>
            <a:gs pos="0">
              <a:schemeClr val="bg1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31551B75-EBDD-C449-9830-43828AA721AF}"/>
              </a:ext>
            </a:extLst>
          </p:cNvPr>
          <p:cNvSpPr txBox="1"/>
          <p:nvPr/>
        </p:nvSpPr>
        <p:spPr>
          <a:xfrm>
            <a:off x="3356573" y="5616978"/>
            <a:ext cx="550958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4400" b="1" dirty="0">
                <a:solidFill>
                  <a:srgbClr val="FF0000"/>
                </a:solidFill>
              </a:rPr>
              <a:t>Mae </a:t>
            </a:r>
            <a:r>
              <a:rPr lang="en-US" sz="4400" b="1" dirty="0" err="1">
                <a:solidFill>
                  <a:srgbClr val="FF0000"/>
                </a:solidFill>
              </a:rPr>
              <a:t>hi’n</a:t>
            </a:r>
            <a:r>
              <a:rPr lang="en-US" sz="4400" b="1" dirty="0">
                <a:solidFill>
                  <a:srgbClr val="FF0000"/>
                </a:solidFill>
              </a:rPr>
              <a:t> </a:t>
            </a:r>
            <a:r>
              <a:rPr lang="en-US" sz="4400" b="1" dirty="0" err="1">
                <a:solidFill>
                  <a:srgbClr val="FF0000"/>
                </a:solidFill>
              </a:rPr>
              <a:t>wlyb</a:t>
            </a:r>
            <a:r>
              <a:rPr lang="en-US" sz="4400" b="1" dirty="0">
                <a:solidFill>
                  <a:srgbClr val="FF0000"/>
                </a:solidFill>
              </a:rPr>
              <a:t> </a:t>
            </a:r>
            <a:r>
              <a:rPr lang="en-US" sz="4400" b="1" dirty="0" err="1">
                <a:solidFill>
                  <a:srgbClr val="FF0000"/>
                </a:solidFill>
              </a:rPr>
              <a:t>heddiw</a:t>
            </a:r>
            <a:r>
              <a:rPr lang="en-US" sz="4400" b="1" dirty="0">
                <a:solidFill>
                  <a:srgbClr val="FF0000"/>
                </a:solidFill>
              </a:rPr>
              <a:t>.</a:t>
            </a:r>
          </a:p>
        </p:txBody>
      </p:sp>
      <p:pic>
        <p:nvPicPr>
          <p:cNvPr id="3" name="Picture 2" descr="Icon&#10;&#10;Description automatically generated">
            <a:extLst>
              <a:ext uri="{FF2B5EF4-FFF2-40B4-BE49-F238E27FC236}">
                <a16:creationId xmlns:a16="http://schemas.microsoft.com/office/drawing/2014/main" id="{0365EC72-88BD-1444-A38D-5084BAF385E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3550" y="1627788"/>
            <a:ext cx="3135630" cy="3602423"/>
          </a:xfrm>
          <a:prstGeom prst="rect">
            <a:avLst/>
          </a:prstGeom>
          <a:ln>
            <a:solidFill>
              <a:srgbClr val="002060"/>
            </a:solidFill>
          </a:ln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D3078B94-F36D-694C-B206-EEF14300418A}"/>
              </a:ext>
            </a:extLst>
          </p:cNvPr>
          <p:cNvSpPr txBox="1"/>
          <p:nvPr/>
        </p:nvSpPr>
        <p:spPr>
          <a:xfrm>
            <a:off x="2545258" y="371393"/>
            <a:ext cx="6595110" cy="769441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US" sz="4400" b="1" dirty="0">
                <a:solidFill>
                  <a:srgbClr val="002060"/>
                </a:solidFill>
                <a:latin typeface="SASSOON PRIMARY" pitchFamily="2" charset="0"/>
              </a:rPr>
              <a:t> </a:t>
            </a:r>
            <a:r>
              <a:rPr lang="en-US" sz="4400" b="1" dirty="0">
                <a:solidFill>
                  <a:srgbClr val="002060"/>
                </a:solidFill>
              </a:rPr>
              <a:t>Sut </a:t>
            </a:r>
            <a:r>
              <a:rPr lang="en-US" sz="4400" b="1" dirty="0" err="1">
                <a:solidFill>
                  <a:srgbClr val="002060"/>
                </a:solidFill>
              </a:rPr>
              <a:t>mae’r</a:t>
            </a:r>
            <a:r>
              <a:rPr lang="en-US" sz="4400" b="1" dirty="0">
                <a:solidFill>
                  <a:srgbClr val="002060"/>
                </a:solidFill>
              </a:rPr>
              <a:t> </a:t>
            </a:r>
            <a:r>
              <a:rPr lang="en-US" sz="4400" b="1" dirty="0" err="1">
                <a:solidFill>
                  <a:srgbClr val="002060"/>
                </a:solidFill>
              </a:rPr>
              <a:t>tywydd</a:t>
            </a:r>
            <a:r>
              <a:rPr lang="en-US" sz="4400" b="1" dirty="0">
                <a:solidFill>
                  <a:srgbClr val="002060"/>
                </a:solidFill>
              </a:rPr>
              <a:t> </a:t>
            </a:r>
            <a:r>
              <a:rPr lang="en-US" sz="4400" b="1" dirty="0" err="1">
                <a:solidFill>
                  <a:srgbClr val="002060"/>
                </a:solidFill>
              </a:rPr>
              <a:t>heddiw</a:t>
            </a:r>
            <a:r>
              <a:rPr lang="en-US" sz="4400" b="1" dirty="0">
                <a:solidFill>
                  <a:srgbClr val="002060"/>
                </a:solidFill>
              </a:rPr>
              <a:t>?</a:t>
            </a:r>
          </a:p>
        </p:txBody>
      </p:sp>
      <p:sp>
        <p:nvSpPr>
          <p:cNvPr id="9" name="Rounded Rectangle 8">
            <a:extLst>
              <a:ext uri="{FF2B5EF4-FFF2-40B4-BE49-F238E27FC236}">
                <a16:creationId xmlns:a16="http://schemas.microsoft.com/office/drawing/2014/main" id="{EACBC01A-9936-B24C-A9F5-1EDA65365CC7}"/>
              </a:ext>
            </a:extLst>
          </p:cNvPr>
          <p:cNvSpPr/>
          <p:nvPr/>
        </p:nvSpPr>
        <p:spPr>
          <a:xfrm>
            <a:off x="9471839" y="1290176"/>
            <a:ext cx="2312492" cy="1153682"/>
          </a:xfrm>
          <a:prstGeom prst="roundRect">
            <a:avLst/>
          </a:prstGeom>
          <a:solidFill>
            <a:srgbClr val="00B0F0">
              <a:tint val="66000"/>
              <a:satMod val="160000"/>
            </a:srgbClr>
          </a:solidFill>
          <a:ln w="190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000" b="1" dirty="0">
                <a:solidFill>
                  <a:srgbClr val="002060"/>
                </a:solidFill>
              </a:rPr>
              <a:t>yn</a:t>
            </a:r>
            <a:r>
              <a:rPr lang="cy-GB" sz="2000" dirty="0">
                <a:solidFill>
                  <a:srgbClr val="002060"/>
                </a:solidFill>
              </a:rPr>
              <a:t> / </a:t>
            </a:r>
            <a:r>
              <a:rPr lang="cy-GB" sz="2000" b="1" dirty="0">
                <a:solidFill>
                  <a:srgbClr val="002060"/>
                </a:solidFill>
              </a:rPr>
              <a:t>‘n</a:t>
            </a:r>
            <a:r>
              <a:rPr lang="cy-GB" sz="2000" dirty="0">
                <a:solidFill>
                  <a:srgbClr val="002060"/>
                </a:solidFill>
              </a:rPr>
              <a:t>  causes a soft mutation with adjectives</a:t>
            </a:r>
          </a:p>
        </p:txBody>
      </p:sp>
    </p:spTree>
    <p:extLst>
      <p:ext uri="{BB962C8B-B14F-4D97-AF65-F5344CB8AC3E}">
        <p14:creationId xmlns:p14="http://schemas.microsoft.com/office/powerpoint/2010/main" val="19802226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98000">
              <a:srgbClr val="FF40FF">
                <a:alpha val="50133"/>
              </a:srgbClr>
            </a:gs>
            <a:gs pos="0">
              <a:schemeClr val="bg1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86F0B61D-F38C-5740-8755-C5F4C0207E9C}"/>
              </a:ext>
            </a:extLst>
          </p:cNvPr>
          <p:cNvSpPr txBox="1"/>
          <p:nvPr/>
        </p:nvSpPr>
        <p:spPr>
          <a:xfrm>
            <a:off x="3047048" y="216218"/>
            <a:ext cx="6097904" cy="10464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4400" b="0" dirty="0">
                <a:solidFill>
                  <a:srgbClr val="002060"/>
                </a:solidFill>
                <a:effectLst/>
              </a:rPr>
              <a:t>Y </a:t>
            </a:r>
            <a:r>
              <a:rPr lang="en-GB" sz="4400" b="0" dirty="0" err="1">
                <a:solidFill>
                  <a:srgbClr val="002060"/>
                </a:solidFill>
                <a:effectLst/>
              </a:rPr>
              <a:t>Tywydd</a:t>
            </a:r>
            <a:r>
              <a:rPr lang="en-GB" sz="4400" dirty="0">
                <a:solidFill>
                  <a:srgbClr val="002060"/>
                </a:solidFill>
              </a:rPr>
              <a:t>!</a:t>
            </a:r>
            <a:endParaRPr lang="en-GB" sz="4400" dirty="0">
              <a:solidFill>
                <a:srgbClr val="002060"/>
              </a:solidFill>
              <a:effectLst/>
            </a:endParaRPr>
          </a:p>
          <a:p>
            <a:pPr algn="ctr"/>
            <a:r>
              <a:rPr lang="en-GB" sz="1800" b="0" dirty="0">
                <a:solidFill>
                  <a:srgbClr val="002060"/>
                </a:solidFill>
                <a:effectLst/>
              </a:rPr>
              <a:t>(#</a:t>
            </a:r>
            <a:r>
              <a:rPr lang="en-GB" dirty="0">
                <a:solidFill>
                  <a:srgbClr val="002060"/>
                </a:solidFill>
              </a:rPr>
              <a:t>THE ADAMS FAMILY</a:t>
            </a:r>
            <a:r>
              <a:rPr lang="en-GB" sz="1800" b="0" dirty="0">
                <a:solidFill>
                  <a:srgbClr val="002060"/>
                </a:solidFill>
                <a:effectLst/>
              </a:rPr>
              <a:t>) </a:t>
            </a:r>
            <a:endParaRPr lang="en-GB" dirty="0">
              <a:solidFill>
                <a:srgbClr val="002060"/>
              </a:solidFill>
              <a:effectLst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7F1274E-A59E-5C4D-9635-83C9F1B7DA80}"/>
              </a:ext>
            </a:extLst>
          </p:cNvPr>
          <p:cNvSpPr txBox="1"/>
          <p:nvPr/>
        </p:nvSpPr>
        <p:spPr>
          <a:xfrm>
            <a:off x="1094423" y="1895553"/>
            <a:ext cx="4380547" cy="3970318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wrap="square">
            <a:spAutoFit/>
          </a:bodyPr>
          <a:lstStyle/>
          <a:p>
            <a:r>
              <a:rPr lang="en-GB" sz="2800" b="1" dirty="0">
                <a:solidFill>
                  <a:srgbClr val="002060"/>
                </a:solidFill>
                <a:effectLst/>
              </a:rPr>
              <a:t> Sut </a:t>
            </a:r>
            <a:r>
              <a:rPr lang="en-GB" sz="2800" b="1" dirty="0" err="1">
                <a:solidFill>
                  <a:srgbClr val="002060"/>
                </a:solidFill>
                <a:effectLst/>
              </a:rPr>
              <a:t>mae’r</a:t>
            </a:r>
            <a:r>
              <a:rPr lang="en-GB" sz="2800" b="1" dirty="0">
                <a:solidFill>
                  <a:srgbClr val="002060"/>
                </a:solidFill>
                <a:effectLst/>
              </a:rPr>
              <a:t> </a:t>
            </a:r>
            <a:r>
              <a:rPr lang="en-GB" sz="2800" b="1" dirty="0" err="1">
                <a:solidFill>
                  <a:srgbClr val="002060"/>
                </a:solidFill>
                <a:effectLst/>
              </a:rPr>
              <a:t>tywydd</a:t>
            </a:r>
            <a:r>
              <a:rPr lang="en-GB" sz="2800" b="1" dirty="0">
                <a:solidFill>
                  <a:srgbClr val="002060"/>
                </a:solidFill>
                <a:effectLst/>
              </a:rPr>
              <a:t> </a:t>
            </a:r>
            <a:r>
              <a:rPr lang="en-GB" sz="2800" b="1" dirty="0" err="1">
                <a:solidFill>
                  <a:srgbClr val="002060"/>
                </a:solidFill>
                <a:effectLst/>
              </a:rPr>
              <a:t>heddiw</a:t>
            </a:r>
            <a:r>
              <a:rPr lang="en-GB" sz="2800" b="1" dirty="0">
                <a:solidFill>
                  <a:srgbClr val="002060"/>
                </a:solidFill>
                <a:effectLst/>
              </a:rPr>
              <a:t>?</a:t>
            </a:r>
          </a:p>
          <a:p>
            <a:r>
              <a:rPr lang="en-GB" sz="2800" b="1" dirty="0">
                <a:solidFill>
                  <a:srgbClr val="002060"/>
                </a:solidFill>
                <a:effectLst/>
              </a:rPr>
              <a:t> Sut </a:t>
            </a:r>
            <a:r>
              <a:rPr lang="en-GB" sz="2800" b="1" dirty="0" err="1">
                <a:solidFill>
                  <a:srgbClr val="002060"/>
                </a:solidFill>
                <a:effectLst/>
              </a:rPr>
              <a:t>mae’r</a:t>
            </a:r>
            <a:r>
              <a:rPr lang="en-GB" sz="2800" b="1" dirty="0">
                <a:solidFill>
                  <a:srgbClr val="002060"/>
                </a:solidFill>
                <a:effectLst/>
              </a:rPr>
              <a:t> </a:t>
            </a:r>
            <a:r>
              <a:rPr lang="en-GB" sz="2800" b="1" dirty="0" err="1">
                <a:solidFill>
                  <a:srgbClr val="002060"/>
                </a:solidFill>
                <a:effectLst/>
              </a:rPr>
              <a:t>tywydd</a:t>
            </a:r>
            <a:r>
              <a:rPr lang="en-GB" sz="2800" b="1" dirty="0">
                <a:solidFill>
                  <a:srgbClr val="002060"/>
                </a:solidFill>
                <a:effectLst/>
              </a:rPr>
              <a:t> </a:t>
            </a:r>
            <a:r>
              <a:rPr lang="en-GB" sz="2800" b="1" dirty="0" err="1">
                <a:solidFill>
                  <a:srgbClr val="002060"/>
                </a:solidFill>
                <a:effectLst/>
              </a:rPr>
              <a:t>heddiw</a:t>
            </a:r>
            <a:r>
              <a:rPr lang="en-GB" sz="2800" b="1" dirty="0">
                <a:solidFill>
                  <a:srgbClr val="002060"/>
                </a:solidFill>
                <a:effectLst/>
              </a:rPr>
              <a:t>?</a:t>
            </a:r>
          </a:p>
          <a:p>
            <a:r>
              <a:rPr lang="en-GB" sz="2800" b="1" dirty="0">
                <a:solidFill>
                  <a:srgbClr val="002060"/>
                </a:solidFill>
                <a:effectLst/>
              </a:rPr>
              <a:t> Sut </a:t>
            </a:r>
            <a:r>
              <a:rPr lang="en-GB" sz="2800" b="1" dirty="0" err="1">
                <a:solidFill>
                  <a:srgbClr val="002060"/>
                </a:solidFill>
                <a:effectLst/>
              </a:rPr>
              <a:t>mae’r</a:t>
            </a:r>
            <a:r>
              <a:rPr lang="en-GB" sz="2800" b="1" dirty="0">
                <a:solidFill>
                  <a:srgbClr val="002060"/>
                </a:solidFill>
                <a:effectLst/>
              </a:rPr>
              <a:t> </a:t>
            </a:r>
            <a:r>
              <a:rPr lang="en-GB" sz="2800" b="1" dirty="0" err="1">
                <a:solidFill>
                  <a:srgbClr val="002060"/>
                </a:solidFill>
                <a:effectLst/>
              </a:rPr>
              <a:t>tywydd</a:t>
            </a:r>
            <a:r>
              <a:rPr lang="en-GB" sz="2800" b="1" dirty="0">
                <a:solidFill>
                  <a:srgbClr val="002060"/>
                </a:solidFill>
                <a:effectLst/>
              </a:rPr>
              <a:t> </a:t>
            </a:r>
            <a:r>
              <a:rPr lang="en-GB" sz="2800" b="1" dirty="0" err="1">
                <a:solidFill>
                  <a:srgbClr val="002060"/>
                </a:solidFill>
                <a:effectLst/>
              </a:rPr>
              <a:t>heddiw</a:t>
            </a:r>
            <a:r>
              <a:rPr lang="en-GB" sz="2800" b="1" dirty="0">
                <a:solidFill>
                  <a:srgbClr val="002060"/>
                </a:solidFill>
                <a:effectLst/>
              </a:rPr>
              <a:t>?</a:t>
            </a:r>
          </a:p>
          <a:p>
            <a:r>
              <a:rPr lang="en-GB" sz="2800" b="1" dirty="0">
                <a:solidFill>
                  <a:srgbClr val="002060"/>
                </a:solidFill>
                <a:effectLst/>
              </a:rPr>
              <a:t> Mae </a:t>
            </a:r>
            <a:r>
              <a:rPr lang="en-GB" sz="2800" b="1" dirty="0" err="1">
                <a:solidFill>
                  <a:srgbClr val="002060"/>
                </a:solidFill>
                <a:effectLst/>
              </a:rPr>
              <a:t>hi’n</a:t>
            </a:r>
            <a:r>
              <a:rPr lang="en-GB" sz="2800" b="1" dirty="0">
                <a:solidFill>
                  <a:srgbClr val="002060"/>
                </a:solidFill>
                <a:effectLst/>
              </a:rPr>
              <a:t> </a:t>
            </a:r>
            <a:r>
              <a:rPr lang="en-GB" sz="2800" b="1" dirty="0" err="1">
                <a:solidFill>
                  <a:srgbClr val="002060"/>
                </a:solidFill>
                <a:effectLst/>
              </a:rPr>
              <a:t>bwrw</a:t>
            </a:r>
            <a:r>
              <a:rPr lang="en-GB" sz="2800" b="1" dirty="0">
                <a:solidFill>
                  <a:srgbClr val="002060"/>
                </a:solidFill>
                <a:effectLst/>
              </a:rPr>
              <a:t> </a:t>
            </a:r>
            <a:r>
              <a:rPr lang="en-GB" sz="2800" b="1" dirty="0" err="1">
                <a:solidFill>
                  <a:srgbClr val="002060"/>
                </a:solidFill>
                <a:effectLst/>
              </a:rPr>
              <a:t>glaw</a:t>
            </a:r>
            <a:r>
              <a:rPr lang="en-GB" sz="2800" b="1" dirty="0">
                <a:solidFill>
                  <a:srgbClr val="002060"/>
                </a:solidFill>
                <a:effectLst/>
              </a:rPr>
              <a:t>!</a:t>
            </a:r>
          </a:p>
          <a:p>
            <a:endParaRPr lang="en-GB" sz="2800" b="1" dirty="0">
              <a:solidFill>
                <a:srgbClr val="002060"/>
              </a:solidFill>
            </a:endParaRPr>
          </a:p>
          <a:p>
            <a:r>
              <a:rPr lang="en-GB" sz="2800" b="1" dirty="0">
                <a:solidFill>
                  <a:srgbClr val="002060"/>
                </a:solidFill>
                <a:effectLst/>
              </a:rPr>
              <a:t> Sut </a:t>
            </a:r>
            <a:r>
              <a:rPr lang="en-GB" sz="2800" b="1" dirty="0" err="1">
                <a:solidFill>
                  <a:srgbClr val="002060"/>
                </a:solidFill>
                <a:effectLst/>
              </a:rPr>
              <a:t>mae’r</a:t>
            </a:r>
            <a:r>
              <a:rPr lang="en-GB" sz="2800" b="1" dirty="0">
                <a:solidFill>
                  <a:srgbClr val="002060"/>
                </a:solidFill>
                <a:effectLst/>
              </a:rPr>
              <a:t> </a:t>
            </a:r>
            <a:r>
              <a:rPr lang="en-GB" sz="2800" b="1" dirty="0" err="1">
                <a:solidFill>
                  <a:srgbClr val="002060"/>
                </a:solidFill>
                <a:effectLst/>
              </a:rPr>
              <a:t>tywydd</a:t>
            </a:r>
            <a:r>
              <a:rPr lang="en-GB" sz="2800" b="1" dirty="0">
                <a:solidFill>
                  <a:srgbClr val="002060"/>
                </a:solidFill>
                <a:effectLst/>
              </a:rPr>
              <a:t> </a:t>
            </a:r>
            <a:r>
              <a:rPr lang="en-GB" sz="2800" b="1" dirty="0" err="1">
                <a:solidFill>
                  <a:srgbClr val="002060"/>
                </a:solidFill>
                <a:effectLst/>
              </a:rPr>
              <a:t>heddiw</a:t>
            </a:r>
            <a:r>
              <a:rPr lang="en-GB" sz="2800" b="1" dirty="0">
                <a:solidFill>
                  <a:srgbClr val="002060"/>
                </a:solidFill>
                <a:effectLst/>
              </a:rPr>
              <a:t>?</a:t>
            </a:r>
          </a:p>
          <a:p>
            <a:r>
              <a:rPr lang="en-GB" sz="2800" b="1" dirty="0">
                <a:solidFill>
                  <a:srgbClr val="002060"/>
                </a:solidFill>
                <a:effectLst/>
              </a:rPr>
              <a:t> Sut </a:t>
            </a:r>
            <a:r>
              <a:rPr lang="en-GB" sz="2800" b="1" dirty="0" err="1">
                <a:solidFill>
                  <a:srgbClr val="002060"/>
                </a:solidFill>
                <a:effectLst/>
              </a:rPr>
              <a:t>mae’r</a:t>
            </a:r>
            <a:r>
              <a:rPr lang="en-GB" sz="2800" b="1" dirty="0">
                <a:solidFill>
                  <a:srgbClr val="002060"/>
                </a:solidFill>
                <a:effectLst/>
              </a:rPr>
              <a:t> </a:t>
            </a:r>
            <a:r>
              <a:rPr lang="en-GB" sz="2800" b="1" dirty="0" err="1">
                <a:solidFill>
                  <a:srgbClr val="002060"/>
                </a:solidFill>
                <a:effectLst/>
              </a:rPr>
              <a:t>tywydd</a:t>
            </a:r>
            <a:r>
              <a:rPr lang="en-GB" sz="2800" b="1" dirty="0">
                <a:solidFill>
                  <a:srgbClr val="002060"/>
                </a:solidFill>
                <a:effectLst/>
              </a:rPr>
              <a:t> </a:t>
            </a:r>
            <a:r>
              <a:rPr lang="en-GB" sz="2800" b="1" dirty="0" err="1">
                <a:solidFill>
                  <a:srgbClr val="002060"/>
                </a:solidFill>
                <a:effectLst/>
              </a:rPr>
              <a:t>heddiw</a:t>
            </a:r>
            <a:r>
              <a:rPr lang="en-GB" sz="2800" b="1" dirty="0">
                <a:solidFill>
                  <a:srgbClr val="002060"/>
                </a:solidFill>
                <a:effectLst/>
              </a:rPr>
              <a:t>?</a:t>
            </a:r>
          </a:p>
          <a:p>
            <a:r>
              <a:rPr lang="en-GB" sz="2800" b="1" dirty="0">
                <a:solidFill>
                  <a:srgbClr val="002060"/>
                </a:solidFill>
                <a:effectLst/>
              </a:rPr>
              <a:t> Sut </a:t>
            </a:r>
            <a:r>
              <a:rPr lang="en-GB" sz="2800" b="1" dirty="0" err="1">
                <a:solidFill>
                  <a:srgbClr val="002060"/>
                </a:solidFill>
                <a:effectLst/>
              </a:rPr>
              <a:t>mae’r</a:t>
            </a:r>
            <a:r>
              <a:rPr lang="en-GB" sz="2800" b="1" dirty="0">
                <a:solidFill>
                  <a:srgbClr val="002060"/>
                </a:solidFill>
                <a:effectLst/>
              </a:rPr>
              <a:t> </a:t>
            </a:r>
            <a:r>
              <a:rPr lang="en-GB" sz="2800" b="1" dirty="0" err="1">
                <a:solidFill>
                  <a:srgbClr val="002060"/>
                </a:solidFill>
                <a:effectLst/>
              </a:rPr>
              <a:t>tywydd</a:t>
            </a:r>
            <a:r>
              <a:rPr lang="en-GB" sz="2800" b="1" dirty="0">
                <a:solidFill>
                  <a:srgbClr val="002060"/>
                </a:solidFill>
                <a:effectLst/>
              </a:rPr>
              <a:t> </a:t>
            </a:r>
            <a:r>
              <a:rPr lang="en-GB" sz="2800" b="1" dirty="0" err="1">
                <a:solidFill>
                  <a:srgbClr val="002060"/>
                </a:solidFill>
                <a:effectLst/>
              </a:rPr>
              <a:t>heddiw</a:t>
            </a:r>
            <a:r>
              <a:rPr lang="en-GB" sz="2800" b="1" dirty="0">
                <a:solidFill>
                  <a:srgbClr val="002060"/>
                </a:solidFill>
                <a:effectLst/>
              </a:rPr>
              <a:t>?</a:t>
            </a:r>
          </a:p>
          <a:p>
            <a:r>
              <a:rPr lang="en-GB" sz="2800" b="1" dirty="0">
                <a:solidFill>
                  <a:srgbClr val="002060"/>
                </a:solidFill>
                <a:effectLst/>
              </a:rPr>
              <a:t> Mae </a:t>
            </a:r>
            <a:r>
              <a:rPr lang="en-GB" sz="2800" b="1" dirty="0" err="1">
                <a:solidFill>
                  <a:srgbClr val="002060"/>
                </a:solidFill>
                <a:effectLst/>
              </a:rPr>
              <a:t>hi’n</a:t>
            </a:r>
            <a:r>
              <a:rPr lang="en-GB" sz="2800" b="1" dirty="0">
                <a:solidFill>
                  <a:srgbClr val="002060"/>
                </a:solidFill>
                <a:effectLst/>
              </a:rPr>
              <a:t> </a:t>
            </a:r>
            <a:r>
              <a:rPr lang="en-GB" sz="2800" b="1" dirty="0" err="1">
                <a:solidFill>
                  <a:srgbClr val="002060"/>
                </a:solidFill>
                <a:effectLst/>
              </a:rPr>
              <a:t>boeth</a:t>
            </a:r>
            <a:r>
              <a:rPr lang="en-GB" sz="2800" b="1" dirty="0">
                <a:solidFill>
                  <a:srgbClr val="002060"/>
                </a:solidFill>
                <a:effectLst/>
              </a:rPr>
              <a:t> </a:t>
            </a:r>
            <a:r>
              <a:rPr lang="en-GB" sz="2800" b="1" dirty="0" err="1">
                <a:solidFill>
                  <a:srgbClr val="002060"/>
                </a:solidFill>
                <a:effectLst/>
              </a:rPr>
              <a:t>iawn</a:t>
            </a:r>
            <a:r>
              <a:rPr lang="en-GB" sz="2800" b="1" dirty="0">
                <a:solidFill>
                  <a:srgbClr val="002060"/>
                </a:solidFill>
                <a:effectLst/>
              </a:rPr>
              <a:t>!</a:t>
            </a:r>
          </a:p>
        </p:txBody>
      </p:sp>
      <p:pic>
        <p:nvPicPr>
          <p:cNvPr id="13" name="Picture 12" descr="A picture containing toy, doll&#10;&#10;Description automatically generated">
            <a:extLst>
              <a:ext uri="{FF2B5EF4-FFF2-40B4-BE49-F238E27FC236}">
                <a16:creationId xmlns:a16="http://schemas.microsoft.com/office/drawing/2014/main" id="{963C99B2-F2BA-8D44-AEE6-C6DBC2CB428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17297" y="1756529"/>
            <a:ext cx="5152390" cy="3922969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ACB602E8-7799-F545-9182-28AE7BD3B099}"/>
              </a:ext>
            </a:extLst>
          </p:cNvPr>
          <p:cNvSpPr txBox="1"/>
          <p:nvPr/>
        </p:nvSpPr>
        <p:spPr>
          <a:xfrm>
            <a:off x="7426643" y="5988703"/>
            <a:ext cx="609790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b="1" dirty="0">
                <a:solidFill>
                  <a:srgbClr val="002060"/>
                </a:solidFill>
                <a:effectLst/>
                <a:latin typeface="GillSansMT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https://youtu.be/cDvbGon1b_I</a:t>
            </a:r>
            <a:endParaRPr lang="en-GB" sz="1800" b="1" dirty="0">
              <a:solidFill>
                <a:srgbClr val="002060"/>
              </a:solidFill>
              <a:effectLst/>
              <a:latin typeface="GillSansMT"/>
            </a:endParaRPr>
          </a:p>
        </p:txBody>
      </p:sp>
    </p:spTree>
    <p:extLst>
      <p:ext uri="{BB962C8B-B14F-4D97-AF65-F5344CB8AC3E}">
        <p14:creationId xmlns:p14="http://schemas.microsoft.com/office/powerpoint/2010/main" val="399874986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98000">
              <a:srgbClr val="92D050"/>
            </a:gs>
            <a:gs pos="0">
              <a:schemeClr val="bg1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hild with a rainbow in the background&#10;&#10;Description automatically generated with medium confidence">
            <a:extLst>
              <a:ext uri="{FF2B5EF4-FFF2-40B4-BE49-F238E27FC236}">
                <a16:creationId xmlns:a16="http://schemas.microsoft.com/office/drawing/2014/main" id="{4784954F-27EF-2D40-BD93-2585DC3BE19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4333" y="723477"/>
            <a:ext cx="4064934" cy="5571066"/>
          </a:xfrm>
          <a:prstGeom prst="rect">
            <a:avLst/>
          </a:prstGeom>
          <a:ln w="28575">
            <a:solidFill>
              <a:srgbClr val="002060"/>
            </a:solidFill>
          </a:ln>
        </p:spPr>
      </p:pic>
      <p:pic>
        <p:nvPicPr>
          <p:cNvPr id="7" name="Picture 6" descr="A picture containing text, indoor, several&#10;&#10;Description automatically generated">
            <a:extLst>
              <a:ext uri="{FF2B5EF4-FFF2-40B4-BE49-F238E27FC236}">
                <a16:creationId xmlns:a16="http://schemas.microsoft.com/office/drawing/2014/main" id="{9ACC909C-312C-1149-83EB-35ECE3A5308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78830" y="723477"/>
            <a:ext cx="5291667" cy="4074583"/>
          </a:xfrm>
          <a:prstGeom prst="rect">
            <a:avLst/>
          </a:prstGeom>
          <a:ln w="28575">
            <a:solidFill>
              <a:srgbClr val="002060"/>
            </a:solidFill>
          </a:ln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29954D2F-2673-6A46-85B5-D13CAD47A6D1}"/>
              </a:ext>
            </a:extLst>
          </p:cNvPr>
          <p:cNvSpPr txBox="1"/>
          <p:nvPr/>
        </p:nvSpPr>
        <p:spPr>
          <a:xfrm>
            <a:off x="5780723" y="5229136"/>
            <a:ext cx="6097904" cy="14773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b="1" dirty="0">
                <a:solidFill>
                  <a:srgbClr val="002060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https://primarysite-prod-sorted.s3.amazonaws.com/fernfederation/UploadedDocument/6e4394137f4c4e57ab6f0e5325670dfe/tedi-twt-1-tedi-twt-ar-tywydd.pdf</a:t>
            </a:r>
            <a:endParaRPr lang="en-US" b="1" dirty="0">
              <a:solidFill>
                <a:srgbClr val="002060"/>
              </a:solidFill>
            </a:endParaRPr>
          </a:p>
          <a:p>
            <a:endParaRPr lang="en-US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23408261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98000">
              <a:srgbClr val="00B0F0">
                <a:alpha val="49960"/>
              </a:srgbClr>
            </a:gs>
            <a:gs pos="0">
              <a:schemeClr val="bg1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A person holding a yellow sign&#10;&#10;Description automatically generated with medium confidence">
            <a:extLst>
              <a:ext uri="{FF2B5EF4-FFF2-40B4-BE49-F238E27FC236}">
                <a16:creationId xmlns:a16="http://schemas.microsoft.com/office/drawing/2014/main" id="{62B8D99C-FD56-594E-B932-E6613EA9F96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07860" y="612000"/>
            <a:ext cx="5776280" cy="6246000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208494CD-5FBE-EA4D-99D9-97B1282DA55F}"/>
              </a:ext>
            </a:extLst>
          </p:cNvPr>
          <p:cNvSpPr txBox="1"/>
          <p:nvPr/>
        </p:nvSpPr>
        <p:spPr>
          <a:xfrm>
            <a:off x="4042474" y="5226784"/>
            <a:ext cx="4289931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rgbClr val="002060"/>
                </a:solidFill>
              </a:rPr>
              <a:t>Y </a:t>
            </a:r>
            <a:r>
              <a:rPr lang="en-US" sz="4400" b="1" dirty="0" err="1">
                <a:solidFill>
                  <a:srgbClr val="002060"/>
                </a:solidFill>
              </a:rPr>
              <a:t>Gorffennol</a:t>
            </a:r>
            <a:endParaRPr lang="en-US" sz="4400" b="1" dirty="0">
              <a:solidFill>
                <a:srgbClr val="002060"/>
              </a:solidFill>
            </a:endParaRPr>
          </a:p>
          <a:p>
            <a:pPr algn="ctr"/>
            <a:r>
              <a:rPr lang="en-US" sz="2800" i="1" dirty="0">
                <a:solidFill>
                  <a:srgbClr val="002060"/>
                </a:solidFill>
              </a:rPr>
              <a:t>The Past Tense</a:t>
            </a:r>
          </a:p>
          <a:p>
            <a:pPr algn="ctr"/>
            <a:endParaRPr lang="en-US" sz="2800" i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52433856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98000">
              <a:srgbClr val="92D050"/>
            </a:gs>
            <a:gs pos="0">
              <a:schemeClr val="bg1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31551B75-EBDD-C449-9830-43828AA721AF}"/>
              </a:ext>
            </a:extLst>
          </p:cNvPr>
          <p:cNvSpPr txBox="1"/>
          <p:nvPr/>
        </p:nvSpPr>
        <p:spPr>
          <a:xfrm>
            <a:off x="3147050" y="5362428"/>
            <a:ext cx="5897897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4400" b="1" dirty="0" err="1">
                <a:solidFill>
                  <a:srgbClr val="FF0000"/>
                </a:solidFill>
              </a:rPr>
              <a:t>Roedd</a:t>
            </a:r>
            <a:r>
              <a:rPr lang="en-US" sz="4400" b="1" dirty="0">
                <a:solidFill>
                  <a:srgbClr val="FF0000"/>
                </a:solidFill>
              </a:rPr>
              <a:t> </a:t>
            </a:r>
            <a:r>
              <a:rPr lang="en-US" sz="4400" b="1" dirty="0" err="1">
                <a:solidFill>
                  <a:srgbClr val="002060"/>
                </a:solidFill>
              </a:rPr>
              <a:t>hi’n</a:t>
            </a:r>
            <a:r>
              <a:rPr lang="en-US" sz="4400" b="1" dirty="0">
                <a:solidFill>
                  <a:srgbClr val="002060"/>
                </a:solidFill>
              </a:rPr>
              <a:t> </a:t>
            </a:r>
            <a:r>
              <a:rPr lang="en-US" sz="4400" b="1" dirty="0" err="1">
                <a:solidFill>
                  <a:srgbClr val="002060"/>
                </a:solidFill>
              </a:rPr>
              <a:t>heulog</a:t>
            </a:r>
            <a:r>
              <a:rPr lang="en-US" sz="4400" b="1" dirty="0">
                <a:solidFill>
                  <a:srgbClr val="002060"/>
                </a:solidFill>
              </a:rPr>
              <a:t> </a:t>
            </a:r>
            <a:r>
              <a:rPr lang="en-US" sz="4400" b="1" dirty="0" err="1">
                <a:solidFill>
                  <a:srgbClr val="FF0000"/>
                </a:solidFill>
              </a:rPr>
              <a:t>ddoe</a:t>
            </a:r>
            <a:r>
              <a:rPr lang="en-US" sz="4400" b="1" dirty="0">
                <a:solidFill>
                  <a:srgbClr val="002060"/>
                </a:solidFill>
              </a:rPr>
              <a:t>.</a:t>
            </a:r>
          </a:p>
          <a:p>
            <a:pPr algn="ctr"/>
            <a:r>
              <a:rPr lang="en-US" sz="2800" i="1" dirty="0">
                <a:solidFill>
                  <a:srgbClr val="002060"/>
                </a:solidFill>
              </a:rPr>
              <a:t>It</a:t>
            </a:r>
            <a:r>
              <a:rPr lang="en-US" sz="2800" i="1" dirty="0">
                <a:solidFill>
                  <a:srgbClr val="FF0000"/>
                </a:solidFill>
              </a:rPr>
              <a:t> was </a:t>
            </a:r>
            <a:r>
              <a:rPr lang="en-US" sz="2800" i="1" dirty="0">
                <a:solidFill>
                  <a:srgbClr val="002060"/>
                </a:solidFill>
              </a:rPr>
              <a:t>sunny</a:t>
            </a:r>
            <a:r>
              <a:rPr lang="en-US" sz="2800" i="1" dirty="0">
                <a:solidFill>
                  <a:srgbClr val="FF0000"/>
                </a:solidFill>
              </a:rPr>
              <a:t> yesterday</a:t>
            </a:r>
            <a:r>
              <a:rPr lang="en-US" sz="2800" i="1" dirty="0">
                <a:solidFill>
                  <a:srgbClr val="002060"/>
                </a:solidFill>
              </a:rPr>
              <a:t>.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E7576C98-F88C-4847-A5EC-748C87768381}"/>
              </a:ext>
            </a:extLst>
          </p:cNvPr>
          <p:cNvSpPr txBox="1"/>
          <p:nvPr/>
        </p:nvSpPr>
        <p:spPr>
          <a:xfrm>
            <a:off x="2682328" y="330412"/>
            <a:ext cx="6827342" cy="1200329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rgbClr val="002060"/>
                </a:solidFill>
                <a:latin typeface="SASSOON PRIMARY" pitchFamily="2" charset="0"/>
              </a:rPr>
              <a:t> </a:t>
            </a:r>
            <a:r>
              <a:rPr lang="en-US" sz="4400" b="1" dirty="0">
                <a:solidFill>
                  <a:srgbClr val="002060"/>
                </a:solidFill>
              </a:rPr>
              <a:t>Sut </a:t>
            </a:r>
            <a:r>
              <a:rPr lang="en-US" sz="4400" b="1" dirty="0" err="1">
                <a:solidFill>
                  <a:srgbClr val="FF0000"/>
                </a:solidFill>
              </a:rPr>
              <a:t>oedd</a:t>
            </a:r>
            <a:r>
              <a:rPr lang="en-US" sz="4400" b="1" dirty="0">
                <a:solidFill>
                  <a:srgbClr val="002060"/>
                </a:solidFill>
              </a:rPr>
              <a:t> y </a:t>
            </a:r>
            <a:r>
              <a:rPr lang="en-US" sz="4400" b="1" dirty="0" err="1">
                <a:solidFill>
                  <a:srgbClr val="002060"/>
                </a:solidFill>
              </a:rPr>
              <a:t>tywydd</a:t>
            </a:r>
            <a:r>
              <a:rPr lang="en-US" sz="4400" b="1" dirty="0">
                <a:solidFill>
                  <a:srgbClr val="002060"/>
                </a:solidFill>
              </a:rPr>
              <a:t> </a:t>
            </a:r>
            <a:r>
              <a:rPr lang="en-US" sz="4400" b="1" dirty="0" err="1">
                <a:solidFill>
                  <a:srgbClr val="FF0000"/>
                </a:solidFill>
              </a:rPr>
              <a:t>ddoe</a:t>
            </a:r>
            <a:r>
              <a:rPr lang="en-US" sz="4400" b="1" dirty="0">
                <a:solidFill>
                  <a:srgbClr val="002060"/>
                </a:solidFill>
              </a:rPr>
              <a:t>?</a:t>
            </a:r>
          </a:p>
          <a:p>
            <a:pPr algn="ctr"/>
            <a:r>
              <a:rPr lang="en-US" sz="2800" i="1" dirty="0">
                <a:solidFill>
                  <a:srgbClr val="002060"/>
                </a:solidFill>
              </a:rPr>
              <a:t>How </a:t>
            </a:r>
            <a:r>
              <a:rPr lang="en-US" sz="2800" i="1" dirty="0">
                <a:solidFill>
                  <a:srgbClr val="FF0000"/>
                </a:solidFill>
              </a:rPr>
              <a:t>was</a:t>
            </a:r>
            <a:r>
              <a:rPr lang="en-US" sz="2800" i="1" dirty="0">
                <a:solidFill>
                  <a:srgbClr val="002060"/>
                </a:solidFill>
              </a:rPr>
              <a:t> the weather </a:t>
            </a:r>
            <a:r>
              <a:rPr lang="en-US" sz="2800" i="1" dirty="0">
                <a:solidFill>
                  <a:srgbClr val="FF0000"/>
                </a:solidFill>
              </a:rPr>
              <a:t>yesterday</a:t>
            </a:r>
            <a:r>
              <a:rPr lang="en-US" sz="2800" i="1" dirty="0">
                <a:solidFill>
                  <a:srgbClr val="002060"/>
                </a:solidFill>
              </a:rPr>
              <a:t>?</a:t>
            </a:r>
          </a:p>
        </p:txBody>
      </p:sp>
      <p:pic>
        <p:nvPicPr>
          <p:cNvPr id="35" name="Picture 34" descr="Diagram, schematic&#10;&#10;Description automatically generated">
            <a:extLst>
              <a:ext uri="{FF2B5EF4-FFF2-40B4-BE49-F238E27FC236}">
                <a16:creationId xmlns:a16="http://schemas.microsoft.com/office/drawing/2014/main" id="{15C648DA-3AC4-E147-A41C-AD30E84A5B3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8248" y="1911249"/>
            <a:ext cx="3035502" cy="3035502"/>
          </a:xfrm>
          <a:prstGeom prst="rect">
            <a:avLst/>
          </a:prstGeom>
          <a:ln>
            <a:solidFill>
              <a:srgbClr val="002060"/>
            </a:solidFill>
          </a:ln>
        </p:spPr>
      </p:pic>
    </p:spTree>
    <p:extLst>
      <p:ext uri="{BB962C8B-B14F-4D97-AF65-F5344CB8AC3E}">
        <p14:creationId xmlns:p14="http://schemas.microsoft.com/office/powerpoint/2010/main" val="28925059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98000">
              <a:srgbClr val="92D050"/>
            </a:gs>
            <a:gs pos="0">
              <a:schemeClr val="bg1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31551B75-EBDD-C449-9830-43828AA721AF}"/>
              </a:ext>
            </a:extLst>
          </p:cNvPr>
          <p:cNvSpPr txBox="1"/>
          <p:nvPr/>
        </p:nvSpPr>
        <p:spPr>
          <a:xfrm>
            <a:off x="3473742" y="5572475"/>
            <a:ext cx="5244514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4400" b="1" dirty="0" err="1">
                <a:solidFill>
                  <a:srgbClr val="FF0000"/>
                </a:solidFill>
              </a:rPr>
              <a:t>Roedd</a:t>
            </a:r>
            <a:r>
              <a:rPr lang="en-US" sz="4400" b="1" dirty="0">
                <a:solidFill>
                  <a:srgbClr val="FF0000"/>
                </a:solidFill>
              </a:rPr>
              <a:t> </a:t>
            </a:r>
            <a:r>
              <a:rPr lang="en-US" sz="4400" b="1" dirty="0" err="1">
                <a:solidFill>
                  <a:srgbClr val="002060"/>
                </a:solidFill>
              </a:rPr>
              <a:t>hi’n</a:t>
            </a:r>
            <a:r>
              <a:rPr lang="en-US" sz="4400" b="1" dirty="0">
                <a:solidFill>
                  <a:srgbClr val="002060"/>
                </a:solidFill>
              </a:rPr>
              <a:t> </a:t>
            </a:r>
            <a:r>
              <a:rPr lang="en-US" sz="4400" b="1" dirty="0" err="1">
                <a:solidFill>
                  <a:srgbClr val="002060"/>
                </a:solidFill>
              </a:rPr>
              <a:t>braf</a:t>
            </a:r>
            <a:r>
              <a:rPr lang="en-US" sz="4400" b="1" dirty="0">
                <a:solidFill>
                  <a:srgbClr val="002060"/>
                </a:solidFill>
              </a:rPr>
              <a:t> </a:t>
            </a:r>
            <a:r>
              <a:rPr lang="en-US" sz="4400" b="1" dirty="0" err="1">
                <a:solidFill>
                  <a:srgbClr val="FF0000"/>
                </a:solidFill>
              </a:rPr>
              <a:t>ddoe</a:t>
            </a:r>
            <a:r>
              <a:rPr lang="en-US" sz="4400" b="1" dirty="0">
                <a:solidFill>
                  <a:srgbClr val="002060"/>
                </a:solidFill>
              </a:rPr>
              <a:t>.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E7576C98-F88C-4847-A5EC-748C87768381}"/>
              </a:ext>
            </a:extLst>
          </p:cNvPr>
          <p:cNvSpPr txBox="1"/>
          <p:nvPr/>
        </p:nvSpPr>
        <p:spPr>
          <a:xfrm>
            <a:off x="2682328" y="398579"/>
            <a:ext cx="6827342" cy="769441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rgbClr val="002060"/>
                </a:solidFill>
                <a:latin typeface="SASSOON PRIMARY" pitchFamily="2" charset="0"/>
              </a:rPr>
              <a:t> </a:t>
            </a:r>
            <a:r>
              <a:rPr lang="en-US" sz="4400" b="1" dirty="0">
                <a:solidFill>
                  <a:srgbClr val="002060"/>
                </a:solidFill>
              </a:rPr>
              <a:t>Sut </a:t>
            </a:r>
            <a:r>
              <a:rPr lang="en-US" sz="4400" b="1" dirty="0" err="1">
                <a:solidFill>
                  <a:srgbClr val="FF0000"/>
                </a:solidFill>
              </a:rPr>
              <a:t>oedd</a:t>
            </a:r>
            <a:r>
              <a:rPr lang="en-US" sz="4400" b="1" dirty="0">
                <a:solidFill>
                  <a:srgbClr val="002060"/>
                </a:solidFill>
              </a:rPr>
              <a:t> y </a:t>
            </a:r>
            <a:r>
              <a:rPr lang="en-US" sz="4400" b="1" dirty="0" err="1">
                <a:solidFill>
                  <a:srgbClr val="002060"/>
                </a:solidFill>
              </a:rPr>
              <a:t>tywydd</a:t>
            </a:r>
            <a:r>
              <a:rPr lang="en-US" sz="4400" b="1" dirty="0">
                <a:solidFill>
                  <a:srgbClr val="002060"/>
                </a:solidFill>
              </a:rPr>
              <a:t> </a:t>
            </a:r>
            <a:r>
              <a:rPr lang="en-US" sz="4400" b="1" dirty="0" err="1">
                <a:solidFill>
                  <a:srgbClr val="FF0000"/>
                </a:solidFill>
              </a:rPr>
              <a:t>ddoe</a:t>
            </a:r>
            <a:r>
              <a:rPr lang="en-US" sz="4400" b="1" dirty="0">
                <a:solidFill>
                  <a:srgbClr val="002060"/>
                </a:solidFill>
              </a:rPr>
              <a:t>?</a:t>
            </a:r>
          </a:p>
        </p:txBody>
      </p:sp>
      <p:pic>
        <p:nvPicPr>
          <p:cNvPr id="5" name="Picture 4" descr="A picture containing chart&#10;&#10;Description automatically generated">
            <a:extLst>
              <a:ext uri="{FF2B5EF4-FFF2-40B4-BE49-F238E27FC236}">
                <a16:creationId xmlns:a16="http://schemas.microsoft.com/office/drawing/2014/main" id="{78CB464B-9C76-CF43-B5C4-485AB84231F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91241" y="1819956"/>
            <a:ext cx="3809517" cy="3218087"/>
          </a:xfrm>
          <a:prstGeom prst="rect">
            <a:avLst/>
          </a:prstGeom>
          <a:ln>
            <a:solidFill>
              <a:srgbClr val="002060"/>
            </a:solidFill>
          </a:ln>
        </p:spPr>
      </p:pic>
    </p:spTree>
    <p:extLst>
      <p:ext uri="{BB962C8B-B14F-4D97-AF65-F5344CB8AC3E}">
        <p14:creationId xmlns:p14="http://schemas.microsoft.com/office/powerpoint/2010/main" val="26352866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98000">
              <a:srgbClr val="92D050"/>
            </a:gs>
            <a:gs pos="0">
              <a:schemeClr val="bg1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31551B75-EBDD-C449-9830-43828AA721AF}"/>
              </a:ext>
            </a:extLst>
          </p:cNvPr>
          <p:cNvSpPr txBox="1"/>
          <p:nvPr/>
        </p:nvSpPr>
        <p:spPr>
          <a:xfrm>
            <a:off x="2637790" y="5549615"/>
            <a:ext cx="6871881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4400" b="1" dirty="0" err="1">
                <a:solidFill>
                  <a:srgbClr val="FF0000"/>
                </a:solidFill>
              </a:rPr>
              <a:t>Roedd</a:t>
            </a:r>
            <a:r>
              <a:rPr lang="en-US" sz="4400" b="1" dirty="0">
                <a:solidFill>
                  <a:srgbClr val="FF0000"/>
                </a:solidFill>
              </a:rPr>
              <a:t> </a:t>
            </a:r>
            <a:r>
              <a:rPr lang="en-US" sz="4400" b="1" dirty="0" err="1">
                <a:solidFill>
                  <a:srgbClr val="002060"/>
                </a:solidFill>
              </a:rPr>
              <a:t>hi’n</a:t>
            </a:r>
            <a:r>
              <a:rPr lang="en-US" sz="4400" b="1" dirty="0">
                <a:solidFill>
                  <a:srgbClr val="002060"/>
                </a:solidFill>
              </a:rPr>
              <a:t> </a:t>
            </a:r>
            <a:r>
              <a:rPr lang="en-US" sz="4400" b="1" dirty="0" err="1">
                <a:solidFill>
                  <a:srgbClr val="002060"/>
                </a:solidFill>
              </a:rPr>
              <a:t>bwrw</a:t>
            </a:r>
            <a:r>
              <a:rPr lang="en-US" sz="4400" b="1" dirty="0">
                <a:solidFill>
                  <a:srgbClr val="002060"/>
                </a:solidFill>
              </a:rPr>
              <a:t> </a:t>
            </a:r>
            <a:r>
              <a:rPr lang="en-US" sz="4400" b="1" dirty="0" err="1">
                <a:solidFill>
                  <a:srgbClr val="002060"/>
                </a:solidFill>
              </a:rPr>
              <a:t>glaw</a:t>
            </a:r>
            <a:r>
              <a:rPr lang="en-US" sz="4400" b="1" dirty="0">
                <a:solidFill>
                  <a:srgbClr val="002060"/>
                </a:solidFill>
              </a:rPr>
              <a:t> </a:t>
            </a:r>
            <a:r>
              <a:rPr lang="en-US" sz="4400" b="1" dirty="0" err="1">
                <a:solidFill>
                  <a:srgbClr val="FF0000"/>
                </a:solidFill>
              </a:rPr>
              <a:t>ddoe</a:t>
            </a:r>
            <a:r>
              <a:rPr lang="en-US" sz="4400" b="1" dirty="0">
                <a:solidFill>
                  <a:srgbClr val="002060"/>
                </a:solidFill>
              </a:rPr>
              <a:t>.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E7576C98-F88C-4847-A5EC-748C87768381}"/>
              </a:ext>
            </a:extLst>
          </p:cNvPr>
          <p:cNvSpPr txBox="1"/>
          <p:nvPr/>
        </p:nvSpPr>
        <p:spPr>
          <a:xfrm>
            <a:off x="2682329" y="348872"/>
            <a:ext cx="6827342" cy="769441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rgbClr val="002060"/>
                </a:solidFill>
                <a:latin typeface="SASSOON PRIMARY" pitchFamily="2" charset="0"/>
              </a:rPr>
              <a:t> </a:t>
            </a:r>
            <a:r>
              <a:rPr lang="en-US" sz="4400" b="1" dirty="0">
                <a:solidFill>
                  <a:srgbClr val="002060"/>
                </a:solidFill>
              </a:rPr>
              <a:t>Sut </a:t>
            </a:r>
            <a:r>
              <a:rPr lang="en-US" sz="4400" b="1" dirty="0" err="1">
                <a:solidFill>
                  <a:srgbClr val="FF0000"/>
                </a:solidFill>
              </a:rPr>
              <a:t>oedd</a:t>
            </a:r>
            <a:r>
              <a:rPr lang="en-US" sz="4400" b="1" dirty="0">
                <a:solidFill>
                  <a:srgbClr val="002060"/>
                </a:solidFill>
              </a:rPr>
              <a:t> y </a:t>
            </a:r>
            <a:r>
              <a:rPr lang="en-US" sz="4400" b="1" dirty="0" err="1">
                <a:solidFill>
                  <a:srgbClr val="002060"/>
                </a:solidFill>
              </a:rPr>
              <a:t>tywydd</a:t>
            </a:r>
            <a:r>
              <a:rPr lang="en-US" sz="4400" b="1" dirty="0">
                <a:solidFill>
                  <a:srgbClr val="002060"/>
                </a:solidFill>
              </a:rPr>
              <a:t> </a:t>
            </a:r>
            <a:r>
              <a:rPr lang="en-US" sz="4400" b="1" dirty="0" err="1">
                <a:solidFill>
                  <a:srgbClr val="FF0000"/>
                </a:solidFill>
              </a:rPr>
              <a:t>ddoe</a:t>
            </a:r>
            <a:r>
              <a:rPr lang="en-US" sz="4400" b="1" dirty="0">
                <a:solidFill>
                  <a:srgbClr val="002060"/>
                </a:solidFill>
              </a:rPr>
              <a:t>?</a:t>
            </a:r>
          </a:p>
        </p:txBody>
      </p:sp>
      <p:pic>
        <p:nvPicPr>
          <p:cNvPr id="6" name="Picture 5" descr="Icon&#10;&#10;Description automatically generated">
            <a:extLst>
              <a:ext uri="{FF2B5EF4-FFF2-40B4-BE49-F238E27FC236}">
                <a16:creationId xmlns:a16="http://schemas.microsoft.com/office/drawing/2014/main" id="{29F7D30F-02A0-B04A-A671-4EB0E33AD00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87541" y="1720541"/>
            <a:ext cx="3416918" cy="3416918"/>
          </a:xfrm>
          <a:prstGeom prst="rect">
            <a:avLst/>
          </a:prstGeom>
          <a:ln>
            <a:solidFill>
              <a:srgbClr val="002060"/>
            </a:solidFill>
          </a:ln>
        </p:spPr>
      </p:pic>
    </p:spTree>
    <p:extLst>
      <p:ext uri="{BB962C8B-B14F-4D97-AF65-F5344CB8AC3E}">
        <p14:creationId xmlns:p14="http://schemas.microsoft.com/office/powerpoint/2010/main" val="5817468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98000">
              <a:srgbClr val="92D050"/>
            </a:gs>
            <a:gs pos="0">
              <a:schemeClr val="bg1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31551B75-EBDD-C449-9830-43828AA721AF}"/>
              </a:ext>
            </a:extLst>
          </p:cNvPr>
          <p:cNvSpPr txBox="1"/>
          <p:nvPr/>
        </p:nvSpPr>
        <p:spPr>
          <a:xfrm>
            <a:off x="2966199" y="5572475"/>
            <a:ext cx="6259599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4400" b="1" dirty="0" err="1">
                <a:solidFill>
                  <a:srgbClr val="FF0000"/>
                </a:solidFill>
              </a:rPr>
              <a:t>Roedd</a:t>
            </a:r>
            <a:r>
              <a:rPr lang="en-US" sz="4400" b="1" dirty="0">
                <a:solidFill>
                  <a:srgbClr val="FF0000"/>
                </a:solidFill>
              </a:rPr>
              <a:t> </a:t>
            </a:r>
            <a:r>
              <a:rPr lang="en-US" sz="4400" b="1" dirty="0" err="1">
                <a:solidFill>
                  <a:srgbClr val="002060"/>
                </a:solidFill>
              </a:rPr>
              <a:t>hi’n</a:t>
            </a:r>
            <a:r>
              <a:rPr lang="en-US" sz="4400" b="1" dirty="0">
                <a:solidFill>
                  <a:srgbClr val="002060"/>
                </a:solidFill>
              </a:rPr>
              <a:t> </a:t>
            </a:r>
            <a:r>
              <a:rPr lang="en-US" sz="4400" b="1" dirty="0" err="1">
                <a:solidFill>
                  <a:srgbClr val="002060"/>
                </a:solidFill>
              </a:rPr>
              <a:t>gymylog</a:t>
            </a:r>
            <a:r>
              <a:rPr lang="en-US" sz="4400" b="1" dirty="0">
                <a:solidFill>
                  <a:srgbClr val="002060"/>
                </a:solidFill>
              </a:rPr>
              <a:t> </a:t>
            </a:r>
            <a:r>
              <a:rPr lang="en-US" sz="4400" b="1" dirty="0" err="1">
                <a:solidFill>
                  <a:srgbClr val="FF0000"/>
                </a:solidFill>
              </a:rPr>
              <a:t>ddoe</a:t>
            </a:r>
            <a:r>
              <a:rPr lang="en-US" sz="4400" b="1" dirty="0">
                <a:solidFill>
                  <a:srgbClr val="002060"/>
                </a:solidFill>
              </a:rPr>
              <a:t>.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E7576C98-F88C-4847-A5EC-748C87768381}"/>
              </a:ext>
            </a:extLst>
          </p:cNvPr>
          <p:cNvSpPr txBox="1"/>
          <p:nvPr/>
        </p:nvSpPr>
        <p:spPr>
          <a:xfrm>
            <a:off x="2682328" y="422110"/>
            <a:ext cx="6827342" cy="769441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rgbClr val="002060"/>
                </a:solidFill>
                <a:latin typeface="SASSOON PRIMARY" pitchFamily="2" charset="0"/>
              </a:rPr>
              <a:t> </a:t>
            </a:r>
            <a:r>
              <a:rPr lang="en-US" sz="4400" b="1" dirty="0">
                <a:solidFill>
                  <a:srgbClr val="002060"/>
                </a:solidFill>
              </a:rPr>
              <a:t>Sut </a:t>
            </a:r>
            <a:r>
              <a:rPr lang="en-US" sz="4400" b="1" dirty="0" err="1">
                <a:solidFill>
                  <a:srgbClr val="FF0000"/>
                </a:solidFill>
              </a:rPr>
              <a:t>oedd</a:t>
            </a:r>
            <a:r>
              <a:rPr lang="en-US" sz="4400" b="1" dirty="0">
                <a:solidFill>
                  <a:srgbClr val="002060"/>
                </a:solidFill>
              </a:rPr>
              <a:t> y </a:t>
            </a:r>
            <a:r>
              <a:rPr lang="en-US" sz="4400" b="1" dirty="0" err="1">
                <a:solidFill>
                  <a:srgbClr val="002060"/>
                </a:solidFill>
              </a:rPr>
              <a:t>tywydd</a:t>
            </a:r>
            <a:r>
              <a:rPr lang="en-US" sz="4400" b="1" dirty="0">
                <a:solidFill>
                  <a:srgbClr val="002060"/>
                </a:solidFill>
              </a:rPr>
              <a:t> </a:t>
            </a:r>
            <a:r>
              <a:rPr lang="en-US" sz="4400" b="1" dirty="0" err="1">
                <a:solidFill>
                  <a:srgbClr val="FF0000"/>
                </a:solidFill>
              </a:rPr>
              <a:t>ddoe</a:t>
            </a:r>
            <a:r>
              <a:rPr lang="en-US" sz="4400" b="1" dirty="0">
                <a:solidFill>
                  <a:srgbClr val="002060"/>
                </a:solidFill>
              </a:rPr>
              <a:t>?</a:t>
            </a:r>
          </a:p>
        </p:txBody>
      </p:sp>
      <p:pic>
        <p:nvPicPr>
          <p:cNvPr id="5" name="Picture 4" descr="A picture containing light&#10;&#10;Description automatically generated">
            <a:extLst>
              <a:ext uri="{FF2B5EF4-FFF2-40B4-BE49-F238E27FC236}">
                <a16:creationId xmlns:a16="http://schemas.microsoft.com/office/drawing/2014/main" id="{01D01524-E6F7-D540-ADDA-A21D12B08EA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38208" y="1867017"/>
            <a:ext cx="4315582" cy="3123966"/>
          </a:xfrm>
          <a:prstGeom prst="rect">
            <a:avLst/>
          </a:prstGeom>
          <a:ln>
            <a:solidFill>
              <a:srgbClr val="002060"/>
            </a:solidFill>
          </a:ln>
        </p:spPr>
      </p:pic>
    </p:spTree>
    <p:extLst>
      <p:ext uri="{BB962C8B-B14F-4D97-AF65-F5344CB8AC3E}">
        <p14:creationId xmlns:p14="http://schemas.microsoft.com/office/powerpoint/2010/main" val="1729089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98000">
              <a:srgbClr val="92D050"/>
            </a:gs>
            <a:gs pos="0">
              <a:schemeClr val="bg1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31551B75-EBDD-C449-9830-43828AA721AF}"/>
              </a:ext>
            </a:extLst>
          </p:cNvPr>
          <p:cNvSpPr txBox="1"/>
          <p:nvPr/>
        </p:nvSpPr>
        <p:spPr>
          <a:xfrm>
            <a:off x="3253968" y="5595335"/>
            <a:ext cx="5684057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4400" b="1" dirty="0" err="1">
                <a:solidFill>
                  <a:srgbClr val="FF0000"/>
                </a:solidFill>
              </a:rPr>
              <a:t>Roedd</a:t>
            </a:r>
            <a:r>
              <a:rPr lang="en-US" sz="4400" b="1" dirty="0">
                <a:solidFill>
                  <a:srgbClr val="FF0000"/>
                </a:solidFill>
              </a:rPr>
              <a:t> </a:t>
            </a:r>
            <a:r>
              <a:rPr lang="en-US" sz="4400" b="1" dirty="0" err="1">
                <a:solidFill>
                  <a:srgbClr val="002060"/>
                </a:solidFill>
              </a:rPr>
              <a:t>hi’n</a:t>
            </a:r>
            <a:r>
              <a:rPr lang="en-US" sz="4400" b="1" dirty="0">
                <a:solidFill>
                  <a:srgbClr val="002060"/>
                </a:solidFill>
              </a:rPr>
              <a:t> </a:t>
            </a:r>
            <a:r>
              <a:rPr lang="en-US" sz="4400" b="1" dirty="0" err="1">
                <a:solidFill>
                  <a:srgbClr val="002060"/>
                </a:solidFill>
              </a:rPr>
              <a:t>boeth</a:t>
            </a:r>
            <a:r>
              <a:rPr lang="en-US" sz="4400" b="1" dirty="0">
                <a:solidFill>
                  <a:srgbClr val="002060"/>
                </a:solidFill>
              </a:rPr>
              <a:t> </a:t>
            </a:r>
            <a:r>
              <a:rPr lang="en-US" sz="4400" b="1" dirty="0" err="1">
                <a:solidFill>
                  <a:srgbClr val="FF0000"/>
                </a:solidFill>
              </a:rPr>
              <a:t>ddoe</a:t>
            </a:r>
            <a:r>
              <a:rPr lang="en-US" sz="4400" b="1" dirty="0">
                <a:solidFill>
                  <a:srgbClr val="002060"/>
                </a:solidFill>
              </a:rPr>
              <a:t>.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E7576C98-F88C-4847-A5EC-748C87768381}"/>
              </a:ext>
            </a:extLst>
          </p:cNvPr>
          <p:cNvSpPr txBox="1"/>
          <p:nvPr/>
        </p:nvSpPr>
        <p:spPr>
          <a:xfrm>
            <a:off x="2682326" y="329199"/>
            <a:ext cx="6827342" cy="769441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rgbClr val="002060"/>
                </a:solidFill>
                <a:latin typeface="SASSOON PRIMARY" pitchFamily="2" charset="0"/>
              </a:rPr>
              <a:t> </a:t>
            </a:r>
            <a:r>
              <a:rPr lang="en-US" sz="4400" b="1" dirty="0">
                <a:solidFill>
                  <a:srgbClr val="002060"/>
                </a:solidFill>
              </a:rPr>
              <a:t>Sut </a:t>
            </a:r>
            <a:r>
              <a:rPr lang="en-US" sz="4400" b="1" dirty="0" err="1">
                <a:solidFill>
                  <a:srgbClr val="FF0000"/>
                </a:solidFill>
              </a:rPr>
              <a:t>oedd</a:t>
            </a:r>
            <a:r>
              <a:rPr lang="en-US" sz="4400" b="1" dirty="0">
                <a:solidFill>
                  <a:srgbClr val="002060"/>
                </a:solidFill>
              </a:rPr>
              <a:t> y </a:t>
            </a:r>
            <a:r>
              <a:rPr lang="en-US" sz="4400" b="1" dirty="0" err="1">
                <a:solidFill>
                  <a:srgbClr val="002060"/>
                </a:solidFill>
              </a:rPr>
              <a:t>tywydd</a:t>
            </a:r>
            <a:r>
              <a:rPr lang="en-US" sz="4400" b="1" dirty="0">
                <a:solidFill>
                  <a:srgbClr val="002060"/>
                </a:solidFill>
              </a:rPr>
              <a:t> </a:t>
            </a:r>
            <a:r>
              <a:rPr lang="en-US" sz="4400" b="1" dirty="0" err="1">
                <a:solidFill>
                  <a:srgbClr val="FF0000"/>
                </a:solidFill>
              </a:rPr>
              <a:t>ddoe</a:t>
            </a:r>
            <a:r>
              <a:rPr lang="en-US" sz="4400" b="1" dirty="0">
                <a:solidFill>
                  <a:srgbClr val="002060"/>
                </a:solidFill>
              </a:rPr>
              <a:t>?</a:t>
            </a:r>
          </a:p>
        </p:txBody>
      </p:sp>
      <p:pic>
        <p:nvPicPr>
          <p:cNvPr id="6" name="Picture 5" descr="Icon&#10;&#10;Description automatically generated">
            <a:extLst>
              <a:ext uri="{FF2B5EF4-FFF2-40B4-BE49-F238E27FC236}">
                <a16:creationId xmlns:a16="http://schemas.microsoft.com/office/drawing/2014/main" id="{55719860-11AD-CE49-815E-B6BB3044537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01462" y="1681197"/>
            <a:ext cx="3589071" cy="3495605"/>
          </a:xfrm>
          <a:prstGeom prst="rect">
            <a:avLst/>
          </a:prstGeom>
          <a:ln>
            <a:solidFill>
              <a:srgbClr val="002060"/>
            </a:solidFill>
          </a:ln>
        </p:spPr>
      </p:pic>
    </p:spTree>
    <p:extLst>
      <p:ext uri="{BB962C8B-B14F-4D97-AF65-F5344CB8AC3E}">
        <p14:creationId xmlns:p14="http://schemas.microsoft.com/office/powerpoint/2010/main" val="36881277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98000">
              <a:srgbClr val="00B0F0">
                <a:alpha val="49960"/>
              </a:srgbClr>
            </a:gs>
            <a:gs pos="0">
              <a:schemeClr val="bg1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A person holding a yellow sign&#10;&#10;Description automatically generated with medium confidence">
            <a:extLst>
              <a:ext uri="{FF2B5EF4-FFF2-40B4-BE49-F238E27FC236}">
                <a16:creationId xmlns:a16="http://schemas.microsoft.com/office/drawing/2014/main" id="{62B8D99C-FD56-594E-B932-E6613EA9F96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07860" y="612000"/>
            <a:ext cx="5776280" cy="6246000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208494CD-5FBE-EA4D-99D9-97B1282DA55F}"/>
              </a:ext>
            </a:extLst>
          </p:cNvPr>
          <p:cNvSpPr txBox="1"/>
          <p:nvPr/>
        </p:nvSpPr>
        <p:spPr>
          <a:xfrm>
            <a:off x="3951034" y="5246370"/>
            <a:ext cx="428993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rgbClr val="002060"/>
                </a:solidFill>
              </a:rPr>
              <a:t>Y </a:t>
            </a:r>
            <a:r>
              <a:rPr lang="en-US" sz="4400" b="1" dirty="0" err="1">
                <a:solidFill>
                  <a:srgbClr val="002060"/>
                </a:solidFill>
              </a:rPr>
              <a:t>Dyfodol</a:t>
            </a:r>
            <a:endParaRPr lang="en-US" sz="4400" b="1" dirty="0">
              <a:solidFill>
                <a:srgbClr val="002060"/>
              </a:solidFill>
            </a:endParaRPr>
          </a:p>
          <a:p>
            <a:pPr algn="ctr"/>
            <a:r>
              <a:rPr lang="en-US" sz="2800" i="1" dirty="0">
                <a:solidFill>
                  <a:srgbClr val="002060"/>
                </a:solidFill>
              </a:rPr>
              <a:t>The Future Tense</a:t>
            </a:r>
          </a:p>
        </p:txBody>
      </p:sp>
    </p:spTree>
    <p:extLst>
      <p:ext uri="{BB962C8B-B14F-4D97-AF65-F5344CB8AC3E}">
        <p14:creationId xmlns:p14="http://schemas.microsoft.com/office/powerpoint/2010/main" val="51978929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98000">
              <a:srgbClr val="FFC000"/>
            </a:gs>
            <a:gs pos="0">
              <a:schemeClr val="bg1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31551B75-EBDD-C449-9830-43828AA721AF}"/>
              </a:ext>
            </a:extLst>
          </p:cNvPr>
          <p:cNvSpPr txBox="1"/>
          <p:nvPr/>
        </p:nvSpPr>
        <p:spPr>
          <a:xfrm>
            <a:off x="3315142" y="5378165"/>
            <a:ext cx="556171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4400" b="1" dirty="0" err="1">
                <a:solidFill>
                  <a:srgbClr val="FF0000"/>
                </a:solidFill>
              </a:rPr>
              <a:t>Bydd</a:t>
            </a:r>
            <a:r>
              <a:rPr lang="en-US" sz="4400" b="1" dirty="0">
                <a:solidFill>
                  <a:srgbClr val="FF0000"/>
                </a:solidFill>
              </a:rPr>
              <a:t> </a:t>
            </a:r>
            <a:r>
              <a:rPr lang="en-US" sz="4400" b="1" dirty="0" err="1">
                <a:solidFill>
                  <a:srgbClr val="002060"/>
                </a:solidFill>
              </a:rPr>
              <a:t>hi’n</a:t>
            </a:r>
            <a:r>
              <a:rPr lang="en-US" sz="4400" b="1" dirty="0">
                <a:solidFill>
                  <a:srgbClr val="002060"/>
                </a:solidFill>
              </a:rPr>
              <a:t> </a:t>
            </a:r>
            <a:r>
              <a:rPr lang="en-US" sz="4400" b="1" dirty="0" err="1">
                <a:solidFill>
                  <a:srgbClr val="002060"/>
                </a:solidFill>
              </a:rPr>
              <a:t>heulog</a:t>
            </a:r>
            <a:r>
              <a:rPr lang="en-US" sz="4400" b="1" dirty="0">
                <a:solidFill>
                  <a:srgbClr val="002060"/>
                </a:solidFill>
              </a:rPr>
              <a:t> </a:t>
            </a:r>
            <a:r>
              <a:rPr lang="en-US" sz="4400" b="1" dirty="0" err="1">
                <a:solidFill>
                  <a:srgbClr val="FF0000"/>
                </a:solidFill>
              </a:rPr>
              <a:t>yfory</a:t>
            </a:r>
            <a:r>
              <a:rPr lang="en-US" sz="4400" b="1" dirty="0">
                <a:solidFill>
                  <a:srgbClr val="002060"/>
                </a:solidFill>
              </a:rPr>
              <a:t>.</a:t>
            </a:r>
          </a:p>
          <a:p>
            <a:pPr algn="ctr"/>
            <a:r>
              <a:rPr lang="en-US" sz="2800" i="1" dirty="0">
                <a:solidFill>
                  <a:srgbClr val="002060"/>
                </a:solidFill>
              </a:rPr>
              <a:t>It</a:t>
            </a:r>
            <a:r>
              <a:rPr lang="en-US" sz="2800" i="1" dirty="0">
                <a:solidFill>
                  <a:srgbClr val="FF0000"/>
                </a:solidFill>
              </a:rPr>
              <a:t> will be </a:t>
            </a:r>
            <a:r>
              <a:rPr lang="en-US" sz="2800" i="1" dirty="0">
                <a:solidFill>
                  <a:srgbClr val="002060"/>
                </a:solidFill>
              </a:rPr>
              <a:t>sunny</a:t>
            </a:r>
            <a:r>
              <a:rPr lang="en-US" sz="2800" i="1" dirty="0">
                <a:solidFill>
                  <a:srgbClr val="FF0000"/>
                </a:solidFill>
              </a:rPr>
              <a:t> tomorrow</a:t>
            </a:r>
            <a:r>
              <a:rPr lang="en-US" sz="2800" i="1" dirty="0">
                <a:solidFill>
                  <a:srgbClr val="002060"/>
                </a:solidFill>
              </a:rPr>
              <a:t>.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E7576C98-F88C-4847-A5EC-748C87768381}"/>
              </a:ext>
            </a:extLst>
          </p:cNvPr>
          <p:cNvSpPr txBox="1"/>
          <p:nvPr/>
        </p:nvSpPr>
        <p:spPr>
          <a:xfrm>
            <a:off x="2682328" y="371393"/>
            <a:ext cx="6827342" cy="1200329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rgbClr val="002060"/>
                </a:solidFill>
                <a:latin typeface="SASSOON PRIMARY" pitchFamily="2" charset="0"/>
              </a:rPr>
              <a:t> </a:t>
            </a:r>
            <a:r>
              <a:rPr lang="en-US" sz="4400" b="1" dirty="0">
                <a:solidFill>
                  <a:srgbClr val="002060"/>
                </a:solidFill>
              </a:rPr>
              <a:t>Sut </a:t>
            </a:r>
            <a:r>
              <a:rPr lang="en-US" sz="4400" b="1" dirty="0" err="1">
                <a:solidFill>
                  <a:srgbClr val="FF0000"/>
                </a:solidFill>
              </a:rPr>
              <a:t>bydd</a:t>
            </a:r>
            <a:r>
              <a:rPr lang="en-US" sz="4400" b="1" dirty="0">
                <a:solidFill>
                  <a:srgbClr val="002060"/>
                </a:solidFill>
              </a:rPr>
              <a:t> y </a:t>
            </a:r>
            <a:r>
              <a:rPr lang="en-US" sz="4400" b="1" dirty="0" err="1">
                <a:solidFill>
                  <a:srgbClr val="002060"/>
                </a:solidFill>
              </a:rPr>
              <a:t>tywydd</a:t>
            </a:r>
            <a:r>
              <a:rPr lang="en-US" sz="4400" b="1" dirty="0">
                <a:solidFill>
                  <a:srgbClr val="002060"/>
                </a:solidFill>
              </a:rPr>
              <a:t> </a:t>
            </a:r>
            <a:r>
              <a:rPr lang="en-US" sz="4400" b="1" dirty="0" err="1">
                <a:solidFill>
                  <a:srgbClr val="FF0000"/>
                </a:solidFill>
              </a:rPr>
              <a:t>yfory</a:t>
            </a:r>
            <a:r>
              <a:rPr lang="en-US" sz="4400" b="1" dirty="0">
                <a:solidFill>
                  <a:srgbClr val="002060"/>
                </a:solidFill>
              </a:rPr>
              <a:t>?</a:t>
            </a:r>
          </a:p>
          <a:p>
            <a:pPr algn="ctr"/>
            <a:r>
              <a:rPr lang="en-US" sz="2800" i="1" dirty="0">
                <a:solidFill>
                  <a:srgbClr val="002060"/>
                </a:solidFill>
              </a:rPr>
              <a:t>How </a:t>
            </a:r>
            <a:r>
              <a:rPr lang="en-US" sz="2800" i="1" dirty="0">
                <a:solidFill>
                  <a:srgbClr val="FF0000"/>
                </a:solidFill>
              </a:rPr>
              <a:t>will</a:t>
            </a:r>
            <a:r>
              <a:rPr lang="en-US" sz="2800" i="1" dirty="0">
                <a:solidFill>
                  <a:srgbClr val="002060"/>
                </a:solidFill>
              </a:rPr>
              <a:t> the weather be</a:t>
            </a:r>
            <a:r>
              <a:rPr lang="en-US" sz="2800" i="1" dirty="0">
                <a:solidFill>
                  <a:srgbClr val="FF0000"/>
                </a:solidFill>
              </a:rPr>
              <a:t> tomorrow</a:t>
            </a:r>
            <a:r>
              <a:rPr lang="en-US" sz="2800" i="1" dirty="0">
                <a:solidFill>
                  <a:srgbClr val="002060"/>
                </a:solidFill>
              </a:rPr>
              <a:t>?</a:t>
            </a:r>
          </a:p>
        </p:txBody>
      </p:sp>
      <p:pic>
        <p:nvPicPr>
          <p:cNvPr id="35" name="Picture 34" descr="Diagram, schematic&#10;&#10;Description automatically generated">
            <a:extLst>
              <a:ext uri="{FF2B5EF4-FFF2-40B4-BE49-F238E27FC236}">
                <a16:creationId xmlns:a16="http://schemas.microsoft.com/office/drawing/2014/main" id="{15C648DA-3AC4-E147-A41C-AD30E84A5B3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8248" y="1911249"/>
            <a:ext cx="3035502" cy="3035502"/>
          </a:xfrm>
          <a:prstGeom prst="rect">
            <a:avLst/>
          </a:prstGeom>
          <a:ln>
            <a:solidFill>
              <a:srgbClr val="002060"/>
            </a:solidFill>
          </a:ln>
        </p:spPr>
      </p:pic>
    </p:spTree>
    <p:extLst>
      <p:ext uri="{BB962C8B-B14F-4D97-AF65-F5344CB8AC3E}">
        <p14:creationId xmlns:p14="http://schemas.microsoft.com/office/powerpoint/2010/main" val="28887114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98000">
              <a:srgbClr val="FFC000"/>
            </a:gs>
            <a:gs pos="0">
              <a:schemeClr val="bg1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31551B75-EBDD-C449-9830-43828AA721AF}"/>
              </a:ext>
            </a:extLst>
          </p:cNvPr>
          <p:cNvSpPr txBox="1"/>
          <p:nvPr/>
        </p:nvSpPr>
        <p:spPr>
          <a:xfrm>
            <a:off x="3239125" y="5583905"/>
            <a:ext cx="571374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4400" b="1" dirty="0" err="1">
                <a:solidFill>
                  <a:srgbClr val="FF0000"/>
                </a:solidFill>
              </a:rPr>
              <a:t>Bydd</a:t>
            </a:r>
            <a:r>
              <a:rPr lang="en-US" sz="4400" b="1" dirty="0">
                <a:solidFill>
                  <a:srgbClr val="FF0000"/>
                </a:solidFill>
              </a:rPr>
              <a:t> </a:t>
            </a:r>
            <a:r>
              <a:rPr lang="en-US" sz="4400" b="1" dirty="0" err="1">
                <a:solidFill>
                  <a:srgbClr val="002060"/>
                </a:solidFill>
              </a:rPr>
              <a:t>hi’n</a:t>
            </a:r>
            <a:r>
              <a:rPr lang="en-US" sz="4400" b="1" dirty="0">
                <a:solidFill>
                  <a:srgbClr val="002060"/>
                </a:solidFill>
              </a:rPr>
              <a:t> </a:t>
            </a:r>
            <a:r>
              <a:rPr lang="en-US" sz="4400" b="1" dirty="0" err="1">
                <a:solidFill>
                  <a:srgbClr val="002060"/>
                </a:solidFill>
              </a:rPr>
              <a:t>wyntog</a:t>
            </a:r>
            <a:r>
              <a:rPr lang="en-US" sz="4400" b="1" dirty="0">
                <a:solidFill>
                  <a:srgbClr val="002060"/>
                </a:solidFill>
              </a:rPr>
              <a:t> </a:t>
            </a:r>
            <a:r>
              <a:rPr lang="en-US" sz="4400" b="1" dirty="0" err="1">
                <a:solidFill>
                  <a:srgbClr val="FF0000"/>
                </a:solidFill>
              </a:rPr>
              <a:t>yfory</a:t>
            </a:r>
            <a:r>
              <a:rPr lang="en-US" sz="4400" b="1" dirty="0">
                <a:solidFill>
                  <a:srgbClr val="002060"/>
                </a:solidFill>
              </a:rPr>
              <a:t>.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E7576C98-F88C-4847-A5EC-748C87768381}"/>
              </a:ext>
            </a:extLst>
          </p:cNvPr>
          <p:cNvSpPr txBox="1"/>
          <p:nvPr/>
        </p:nvSpPr>
        <p:spPr>
          <a:xfrm>
            <a:off x="2682326" y="386464"/>
            <a:ext cx="6827342" cy="769441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rgbClr val="002060"/>
                </a:solidFill>
                <a:latin typeface="SASSOON PRIMARY" pitchFamily="2" charset="0"/>
              </a:rPr>
              <a:t> </a:t>
            </a:r>
            <a:r>
              <a:rPr lang="en-US" sz="4400" b="1" dirty="0">
                <a:solidFill>
                  <a:srgbClr val="002060"/>
                </a:solidFill>
              </a:rPr>
              <a:t>Sut </a:t>
            </a:r>
            <a:r>
              <a:rPr lang="en-US" sz="4400" b="1" dirty="0" err="1">
                <a:solidFill>
                  <a:srgbClr val="FF0000"/>
                </a:solidFill>
              </a:rPr>
              <a:t>bydd</a:t>
            </a:r>
            <a:r>
              <a:rPr lang="en-US" sz="4400" b="1" dirty="0">
                <a:solidFill>
                  <a:srgbClr val="002060"/>
                </a:solidFill>
              </a:rPr>
              <a:t> y </a:t>
            </a:r>
            <a:r>
              <a:rPr lang="en-US" sz="4400" b="1" dirty="0" err="1">
                <a:solidFill>
                  <a:srgbClr val="002060"/>
                </a:solidFill>
              </a:rPr>
              <a:t>tywydd</a:t>
            </a:r>
            <a:r>
              <a:rPr lang="en-US" sz="4400" b="1" dirty="0">
                <a:solidFill>
                  <a:srgbClr val="002060"/>
                </a:solidFill>
              </a:rPr>
              <a:t> </a:t>
            </a:r>
            <a:r>
              <a:rPr lang="en-US" sz="4400" b="1" dirty="0" err="1">
                <a:solidFill>
                  <a:srgbClr val="FF0000"/>
                </a:solidFill>
              </a:rPr>
              <a:t>yfory</a:t>
            </a:r>
            <a:r>
              <a:rPr lang="en-US" sz="4400" b="1" dirty="0">
                <a:solidFill>
                  <a:srgbClr val="002060"/>
                </a:solidFill>
              </a:rPr>
              <a:t>?</a:t>
            </a:r>
          </a:p>
        </p:txBody>
      </p:sp>
      <p:pic>
        <p:nvPicPr>
          <p:cNvPr id="5" name="Picture 4" descr="Icon&#10;&#10;Description automatically generated">
            <a:extLst>
              <a:ext uri="{FF2B5EF4-FFF2-40B4-BE49-F238E27FC236}">
                <a16:creationId xmlns:a16="http://schemas.microsoft.com/office/drawing/2014/main" id="{B8D9CB19-EEBE-B449-B960-0D48D3E566D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64343" y="1807157"/>
            <a:ext cx="3463311" cy="3243685"/>
          </a:xfrm>
          <a:prstGeom prst="rect">
            <a:avLst/>
          </a:prstGeom>
          <a:ln>
            <a:solidFill>
              <a:srgbClr val="002060"/>
            </a:solidFill>
          </a:ln>
        </p:spPr>
      </p:pic>
    </p:spTree>
    <p:extLst>
      <p:ext uri="{BB962C8B-B14F-4D97-AF65-F5344CB8AC3E}">
        <p14:creationId xmlns:p14="http://schemas.microsoft.com/office/powerpoint/2010/main" val="8448309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98000">
              <a:srgbClr val="FFC000"/>
            </a:gs>
            <a:gs pos="0">
              <a:schemeClr val="bg1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31551B75-EBDD-C449-9830-43828AA721AF}"/>
              </a:ext>
            </a:extLst>
          </p:cNvPr>
          <p:cNvSpPr txBox="1"/>
          <p:nvPr/>
        </p:nvSpPr>
        <p:spPr>
          <a:xfrm>
            <a:off x="3720699" y="5583905"/>
            <a:ext cx="4750596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4400" b="1" dirty="0" err="1">
                <a:solidFill>
                  <a:srgbClr val="FF0000"/>
                </a:solidFill>
              </a:rPr>
              <a:t>Bydd</a:t>
            </a:r>
            <a:r>
              <a:rPr lang="en-US" sz="4400" b="1" dirty="0">
                <a:solidFill>
                  <a:srgbClr val="FF0000"/>
                </a:solidFill>
              </a:rPr>
              <a:t> </a:t>
            </a:r>
            <a:r>
              <a:rPr lang="en-US" sz="4400" b="1" dirty="0" err="1">
                <a:solidFill>
                  <a:srgbClr val="002060"/>
                </a:solidFill>
              </a:rPr>
              <a:t>hi’n</a:t>
            </a:r>
            <a:r>
              <a:rPr lang="en-US" sz="4400" b="1" dirty="0">
                <a:solidFill>
                  <a:srgbClr val="002060"/>
                </a:solidFill>
              </a:rPr>
              <a:t> </a:t>
            </a:r>
            <a:r>
              <a:rPr lang="en-US" sz="4400" b="1" dirty="0" err="1">
                <a:solidFill>
                  <a:srgbClr val="002060"/>
                </a:solidFill>
              </a:rPr>
              <a:t>oer</a:t>
            </a:r>
            <a:r>
              <a:rPr lang="en-US" sz="4400" b="1" dirty="0">
                <a:solidFill>
                  <a:srgbClr val="002060"/>
                </a:solidFill>
              </a:rPr>
              <a:t> </a:t>
            </a:r>
            <a:r>
              <a:rPr lang="en-US" sz="4400" b="1" dirty="0" err="1">
                <a:solidFill>
                  <a:srgbClr val="FF0000"/>
                </a:solidFill>
              </a:rPr>
              <a:t>yfory</a:t>
            </a:r>
            <a:r>
              <a:rPr lang="en-US" sz="4400" b="1" dirty="0">
                <a:solidFill>
                  <a:srgbClr val="002060"/>
                </a:solidFill>
              </a:rPr>
              <a:t>.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E7576C98-F88C-4847-A5EC-748C87768381}"/>
              </a:ext>
            </a:extLst>
          </p:cNvPr>
          <p:cNvSpPr txBox="1"/>
          <p:nvPr/>
        </p:nvSpPr>
        <p:spPr>
          <a:xfrm>
            <a:off x="2554870" y="400656"/>
            <a:ext cx="6827342" cy="769441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rgbClr val="002060"/>
                </a:solidFill>
                <a:latin typeface="SASSOON PRIMARY" pitchFamily="2" charset="0"/>
              </a:rPr>
              <a:t> </a:t>
            </a:r>
            <a:r>
              <a:rPr lang="en-US" sz="4400" b="1" dirty="0">
                <a:solidFill>
                  <a:srgbClr val="002060"/>
                </a:solidFill>
              </a:rPr>
              <a:t>Sut </a:t>
            </a:r>
            <a:r>
              <a:rPr lang="en-US" sz="4400" b="1" dirty="0" err="1">
                <a:solidFill>
                  <a:srgbClr val="FF0000"/>
                </a:solidFill>
              </a:rPr>
              <a:t>bydd</a:t>
            </a:r>
            <a:r>
              <a:rPr lang="en-US" sz="4400" b="1" dirty="0">
                <a:solidFill>
                  <a:srgbClr val="002060"/>
                </a:solidFill>
              </a:rPr>
              <a:t> y </a:t>
            </a:r>
            <a:r>
              <a:rPr lang="en-US" sz="4400" b="1" dirty="0" err="1">
                <a:solidFill>
                  <a:srgbClr val="002060"/>
                </a:solidFill>
              </a:rPr>
              <a:t>tywydd</a:t>
            </a:r>
            <a:r>
              <a:rPr lang="en-US" sz="4400" b="1" dirty="0">
                <a:solidFill>
                  <a:srgbClr val="002060"/>
                </a:solidFill>
              </a:rPr>
              <a:t> </a:t>
            </a:r>
            <a:r>
              <a:rPr lang="en-US" sz="4400" b="1" dirty="0" err="1">
                <a:solidFill>
                  <a:srgbClr val="FF0000"/>
                </a:solidFill>
              </a:rPr>
              <a:t>yfory</a:t>
            </a:r>
            <a:r>
              <a:rPr lang="en-US" sz="4400" b="1" dirty="0">
                <a:solidFill>
                  <a:srgbClr val="002060"/>
                </a:solidFill>
              </a:rPr>
              <a:t>?</a:t>
            </a:r>
          </a:p>
        </p:txBody>
      </p:sp>
      <p:pic>
        <p:nvPicPr>
          <p:cNvPr id="6" name="Picture 5" descr="Icon&#10;&#10;Description automatically generated">
            <a:extLst>
              <a:ext uri="{FF2B5EF4-FFF2-40B4-BE49-F238E27FC236}">
                <a16:creationId xmlns:a16="http://schemas.microsoft.com/office/drawing/2014/main" id="{D132AB5B-A56C-1F4D-9F03-9F9822B6114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09535" y="1835540"/>
            <a:ext cx="3118013" cy="3186919"/>
          </a:xfrm>
          <a:prstGeom prst="rect">
            <a:avLst/>
          </a:prstGeom>
          <a:ln>
            <a:solidFill>
              <a:srgbClr val="002060"/>
            </a:solidFill>
          </a:ln>
        </p:spPr>
      </p:pic>
    </p:spTree>
    <p:extLst>
      <p:ext uri="{BB962C8B-B14F-4D97-AF65-F5344CB8AC3E}">
        <p14:creationId xmlns:p14="http://schemas.microsoft.com/office/powerpoint/2010/main" val="19515278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98000">
              <a:srgbClr val="FFC000"/>
            </a:gs>
            <a:gs pos="0">
              <a:schemeClr val="bg1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31551B75-EBDD-C449-9830-43828AA721AF}"/>
              </a:ext>
            </a:extLst>
          </p:cNvPr>
          <p:cNvSpPr txBox="1"/>
          <p:nvPr/>
        </p:nvSpPr>
        <p:spPr>
          <a:xfrm>
            <a:off x="3549980" y="5583905"/>
            <a:ext cx="509203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4400" b="1" dirty="0" err="1">
                <a:solidFill>
                  <a:srgbClr val="FF0000"/>
                </a:solidFill>
              </a:rPr>
              <a:t>Bydd</a:t>
            </a:r>
            <a:r>
              <a:rPr lang="en-US" sz="4400" b="1" dirty="0">
                <a:solidFill>
                  <a:srgbClr val="FF0000"/>
                </a:solidFill>
              </a:rPr>
              <a:t> </a:t>
            </a:r>
            <a:r>
              <a:rPr lang="en-US" sz="4400" b="1" dirty="0" err="1">
                <a:solidFill>
                  <a:srgbClr val="002060"/>
                </a:solidFill>
              </a:rPr>
              <a:t>hi’n</a:t>
            </a:r>
            <a:r>
              <a:rPr lang="en-US" sz="4400" b="1" dirty="0">
                <a:solidFill>
                  <a:srgbClr val="002060"/>
                </a:solidFill>
              </a:rPr>
              <a:t> </a:t>
            </a:r>
            <a:r>
              <a:rPr lang="en-US" sz="4400" b="1" dirty="0" err="1">
                <a:solidFill>
                  <a:srgbClr val="002060"/>
                </a:solidFill>
              </a:rPr>
              <a:t>wlyb</a:t>
            </a:r>
            <a:r>
              <a:rPr lang="en-US" sz="4400" b="1" dirty="0">
                <a:solidFill>
                  <a:srgbClr val="002060"/>
                </a:solidFill>
              </a:rPr>
              <a:t> </a:t>
            </a:r>
            <a:r>
              <a:rPr lang="en-US" sz="4400" b="1" dirty="0" err="1">
                <a:solidFill>
                  <a:srgbClr val="FF0000"/>
                </a:solidFill>
              </a:rPr>
              <a:t>yfory</a:t>
            </a:r>
            <a:r>
              <a:rPr lang="en-US" sz="4400" b="1" dirty="0">
                <a:solidFill>
                  <a:srgbClr val="002060"/>
                </a:solidFill>
              </a:rPr>
              <a:t>.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E7576C98-F88C-4847-A5EC-748C87768381}"/>
              </a:ext>
            </a:extLst>
          </p:cNvPr>
          <p:cNvSpPr txBox="1"/>
          <p:nvPr/>
        </p:nvSpPr>
        <p:spPr>
          <a:xfrm>
            <a:off x="2682326" y="382823"/>
            <a:ext cx="6827342" cy="769441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rgbClr val="002060"/>
                </a:solidFill>
                <a:latin typeface="SASSOON PRIMARY" pitchFamily="2" charset="0"/>
              </a:rPr>
              <a:t> </a:t>
            </a:r>
            <a:r>
              <a:rPr lang="en-US" sz="4400" b="1" dirty="0">
                <a:solidFill>
                  <a:srgbClr val="002060"/>
                </a:solidFill>
              </a:rPr>
              <a:t>Sut </a:t>
            </a:r>
            <a:r>
              <a:rPr lang="en-US" sz="4400" b="1" dirty="0" err="1">
                <a:solidFill>
                  <a:srgbClr val="FF0000"/>
                </a:solidFill>
              </a:rPr>
              <a:t>bydd</a:t>
            </a:r>
            <a:r>
              <a:rPr lang="en-US" sz="4400" b="1" dirty="0">
                <a:solidFill>
                  <a:srgbClr val="002060"/>
                </a:solidFill>
              </a:rPr>
              <a:t> y </a:t>
            </a:r>
            <a:r>
              <a:rPr lang="en-US" sz="4400" b="1" dirty="0" err="1">
                <a:solidFill>
                  <a:srgbClr val="002060"/>
                </a:solidFill>
              </a:rPr>
              <a:t>tywydd</a:t>
            </a:r>
            <a:r>
              <a:rPr lang="en-US" sz="4400" b="1" dirty="0">
                <a:solidFill>
                  <a:srgbClr val="002060"/>
                </a:solidFill>
              </a:rPr>
              <a:t> </a:t>
            </a:r>
            <a:r>
              <a:rPr lang="en-US" sz="4400" b="1" dirty="0" err="1">
                <a:solidFill>
                  <a:srgbClr val="FF0000"/>
                </a:solidFill>
              </a:rPr>
              <a:t>yfory</a:t>
            </a:r>
            <a:r>
              <a:rPr lang="en-US" sz="4400" b="1" dirty="0">
                <a:solidFill>
                  <a:srgbClr val="002060"/>
                </a:solidFill>
              </a:rPr>
              <a:t>?</a:t>
            </a:r>
          </a:p>
        </p:txBody>
      </p:sp>
      <p:pic>
        <p:nvPicPr>
          <p:cNvPr id="5" name="Picture 4" descr="Icon&#10;&#10;Description automatically generated">
            <a:extLst>
              <a:ext uri="{FF2B5EF4-FFF2-40B4-BE49-F238E27FC236}">
                <a16:creationId xmlns:a16="http://schemas.microsoft.com/office/drawing/2014/main" id="{63F30B5A-7A98-CE45-9F7D-125B32CC082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3550" y="1627788"/>
            <a:ext cx="3135630" cy="3602423"/>
          </a:xfrm>
          <a:prstGeom prst="rect">
            <a:avLst/>
          </a:prstGeom>
          <a:ln>
            <a:solidFill>
              <a:srgbClr val="002060"/>
            </a:solidFill>
          </a:ln>
        </p:spPr>
      </p:pic>
    </p:spTree>
    <p:extLst>
      <p:ext uri="{BB962C8B-B14F-4D97-AF65-F5344CB8AC3E}">
        <p14:creationId xmlns:p14="http://schemas.microsoft.com/office/powerpoint/2010/main" val="5792709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98000">
              <a:srgbClr val="FFC000"/>
            </a:gs>
            <a:gs pos="0">
              <a:schemeClr val="bg1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31551B75-EBDD-C449-9830-43828AA721AF}"/>
              </a:ext>
            </a:extLst>
          </p:cNvPr>
          <p:cNvSpPr txBox="1"/>
          <p:nvPr/>
        </p:nvSpPr>
        <p:spPr>
          <a:xfrm>
            <a:off x="3165582" y="5583905"/>
            <a:ext cx="586083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4400" b="1" dirty="0" err="1">
                <a:solidFill>
                  <a:srgbClr val="FF0000"/>
                </a:solidFill>
              </a:rPr>
              <a:t>Bydd</a:t>
            </a:r>
            <a:r>
              <a:rPr lang="en-US" sz="4400" b="1" dirty="0">
                <a:solidFill>
                  <a:srgbClr val="FF0000"/>
                </a:solidFill>
              </a:rPr>
              <a:t> </a:t>
            </a:r>
            <a:r>
              <a:rPr lang="en-US" sz="4400" b="1" dirty="0" err="1">
                <a:solidFill>
                  <a:srgbClr val="002060"/>
                </a:solidFill>
              </a:rPr>
              <a:t>hi’n</a:t>
            </a:r>
            <a:r>
              <a:rPr lang="en-US" sz="4400" b="1" dirty="0">
                <a:solidFill>
                  <a:srgbClr val="002060"/>
                </a:solidFill>
              </a:rPr>
              <a:t> </a:t>
            </a:r>
            <a:r>
              <a:rPr lang="en-US" sz="4400" b="1" dirty="0" err="1">
                <a:solidFill>
                  <a:srgbClr val="002060"/>
                </a:solidFill>
              </a:rPr>
              <a:t>stormus</a:t>
            </a:r>
            <a:r>
              <a:rPr lang="en-US" sz="4400" b="1" dirty="0">
                <a:solidFill>
                  <a:srgbClr val="002060"/>
                </a:solidFill>
              </a:rPr>
              <a:t> </a:t>
            </a:r>
            <a:r>
              <a:rPr lang="en-US" sz="4400" b="1" dirty="0" err="1">
                <a:solidFill>
                  <a:srgbClr val="FF0000"/>
                </a:solidFill>
              </a:rPr>
              <a:t>yfory</a:t>
            </a:r>
            <a:r>
              <a:rPr lang="en-US" sz="4400" b="1" dirty="0">
                <a:solidFill>
                  <a:srgbClr val="002060"/>
                </a:solidFill>
              </a:rPr>
              <a:t>.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E7576C98-F88C-4847-A5EC-748C87768381}"/>
              </a:ext>
            </a:extLst>
          </p:cNvPr>
          <p:cNvSpPr txBox="1"/>
          <p:nvPr/>
        </p:nvSpPr>
        <p:spPr>
          <a:xfrm>
            <a:off x="2429141" y="337615"/>
            <a:ext cx="6827342" cy="769441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rgbClr val="002060"/>
                </a:solidFill>
                <a:latin typeface="SASSOON PRIMARY" pitchFamily="2" charset="0"/>
              </a:rPr>
              <a:t> </a:t>
            </a:r>
            <a:r>
              <a:rPr lang="en-US" sz="4400" b="1" dirty="0">
                <a:solidFill>
                  <a:srgbClr val="002060"/>
                </a:solidFill>
              </a:rPr>
              <a:t>Sut </a:t>
            </a:r>
            <a:r>
              <a:rPr lang="en-US" sz="4400" b="1" dirty="0" err="1">
                <a:solidFill>
                  <a:srgbClr val="FF0000"/>
                </a:solidFill>
              </a:rPr>
              <a:t>bydd</a:t>
            </a:r>
            <a:r>
              <a:rPr lang="en-US" sz="4400" b="1" dirty="0">
                <a:solidFill>
                  <a:srgbClr val="002060"/>
                </a:solidFill>
              </a:rPr>
              <a:t> y </a:t>
            </a:r>
            <a:r>
              <a:rPr lang="en-US" sz="4400" b="1" dirty="0" err="1">
                <a:solidFill>
                  <a:srgbClr val="002060"/>
                </a:solidFill>
              </a:rPr>
              <a:t>tywydd</a:t>
            </a:r>
            <a:r>
              <a:rPr lang="en-US" sz="4400" b="1" dirty="0">
                <a:solidFill>
                  <a:srgbClr val="002060"/>
                </a:solidFill>
              </a:rPr>
              <a:t> </a:t>
            </a:r>
            <a:r>
              <a:rPr lang="en-US" sz="4400" b="1" dirty="0" err="1">
                <a:solidFill>
                  <a:srgbClr val="FF0000"/>
                </a:solidFill>
              </a:rPr>
              <a:t>yfory</a:t>
            </a:r>
            <a:r>
              <a:rPr lang="en-US" sz="4400" b="1" dirty="0">
                <a:solidFill>
                  <a:srgbClr val="002060"/>
                </a:solidFill>
              </a:rPr>
              <a:t>?</a:t>
            </a:r>
          </a:p>
        </p:txBody>
      </p:sp>
      <p:pic>
        <p:nvPicPr>
          <p:cNvPr id="6" name="Picture 5" descr="Icon&#10;&#10;Description automatically generated">
            <a:extLst>
              <a:ext uri="{FF2B5EF4-FFF2-40B4-BE49-F238E27FC236}">
                <a16:creationId xmlns:a16="http://schemas.microsoft.com/office/drawing/2014/main" id="{E40CE413-1F60-BF4B-880D-C52CB366B5B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71188" y="1709458"/>
            <a:ext cx="3143249" cy="3439083"/>
          </a:xfrm>
          <a:prstGeom prst="rect">
            <a:avLst/>
          </a:prstGeom>
          <a:ln>
            <a:solidFill>
              <a:srgbClr val="002060"/>
            </a:solidFill>
          </a:ln>
        </p:spPr>
      </p:pic>
    </p:spTree>
    <p:extLst>
      <p:ext uri="{BB962C8B-B14F-4D97-AF65-F5344CB8AC3E}">
        <p14:creationId xmlns:p14="http://schemas.microsoft.com/office/powerpoint/2010/main" val="36744362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98000">
              <a:srgbClr val="00B0F0">
                <a:alpha val="48000"/>
              </a:srgbClr>
            </a:gs>
            <a:gs pos="0">
              <a:schemeClr val="bg1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177291" y="2182166"/>
            <a:ext cx="5837960" cy="4161484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>
            <a:noAutofit/>
          </a:bodyPr>
          <a:lstStyle/>
          <a:p>
            <a:r>
              <a:rPr lang="en-GB" sz="2800" b="1" dirty="0" err="1">
                <a:solidFill>
                  <a:srgbClr val="002060"/>
                </a:solidFill>
              </a:rPr>
              <a:t>Sut</a:t>
            </a:r>
            <a:r>
              <a:rPr lang="en-GB" sz="2800" b="1" dirty="0"/>
              <a:t> </a:t>
            </a:r>
            <a:r>
              <a:rPr lang="en-GB" sz="2800" b="1" dirty="0" err="1">
                <a:solidFill>
                  <a:srgbClr val="FF0000"/>
                </a:solidFill>
              </a:rPr>
              <a:t>mae</a:t>
            </a:r>
            <a:r>
              <a:rPr lang="en-GB" sz="2800" b="1" dirty="0" err="1">
                <a:solidFill>
                  <a:srgbClr val="002060"/>
                </a:solidFill>
              </a:rPr>
              <a:t>’r</a:t>
            </a:r>
            <a:r>
              <a:rPr lang="en-GB" sz="2800" b="1" dirty="0">
                <a:solidFill>
                  <a:srgbClr val="002060"/>
                </a:solidFill>
              </a:rPr>
              <a:t> </a:t>
            </a:r>
            <a:r>
              <a:rPr lang="en-GB" sz="2800" b="1" dirty="0" err="1">
                <a:solidFill>
                  <a:srgbClr val="002060"/>
                </a:solidFill>
              </a:rPr>
              <a:t>tywydd</a:t>
            </a:r>
            <a:r>
              <a:rPr lang="en-GB" sz="2800" b="1" dirty="0">
                <a:solidFill>
                  <a:srgbClr val="002060"/>
                </a:solidFill>
              </a:rPr>
              <a:t> </a:t>
            </a:r>
            <a:r>
              <a:rPr lang="en-GB" sz="2800" b="1" dirty="0" err="1">
                <a:solidFill>
                  <a:srgbClr val="002060"/>
                </a:solidFill>
              </a:rPr>
              <a:t>heddiw</a:t>
            </a:r>
            <a:r>
              <a:rPr lang="en-GB" sz="2800" b="1" dirty="0"/>
              <a:t>?</a:t>
            </a:r>
          </a:p>
          <a:p>
            <a:r>
              <a:rPr lang="en-GB" sz="2800" b="1" dirty="0">
                <a:solidFill>
                  <a:srgbClr val="FF0000"/>
                </a:solidFill>
              </a:rPr>
              <a:t>Mae</a:t>
            </a:r>
            <a:r>
              <a:rPr lang="en-GB" sz="2800" b="1" dirty="0"/>
              <a:t> </a:t>
            </a:r>
            <a:r>
              <a:rPr lang="en-GB" sz="2800" b="1" dirty="0" err="1">
                <a:solidFill>
                  <a:srgbClr val="002060"/>
                </a:solidFill>
              </a:rPr>
              <a:t>hi’n</a:t>
            </a:r>
            <a:r>
              <a:rPr lang="en-GB" sz="2800" b="1" dirty="0">
                <a:solidFill>
                  <a:srgbClr val="002060"/>
                </a:solidFill>
              </a:rPr>
              <a:t> </a:t>
            </a:r>
            <a:r>
              <a:rPr lang="en-GB" sz="2800" b="1" dirty="0" err="1">
                <a:solidFill>
                  <a:srgbClr val="002060"/>
                </a:solidFill>
              </a:rPr>
              <a:t>wyntog</a:t>
            </a:r>
            <a:r>
              <a:rPr lang="en-GB" sz="2800" b="1" dirty="0">
                <a:solidFill>
                  <a:srgbClr val="002060"/>
                </a:solidFill>
              </a:rPr>
              <a:t>.</a:t>
            </a:r>
          </a:p>
          <a:p>
            <a:pPr marL="0" indent="0">
              <a:buNone/>
            </a:pPr>
            <a:endParaRPr lang="en-GB" sz="2800" b="1" dirty="0"/>
          </a:p>
          <a:p>
            <a:r>
              <a:rPr lang="en-GB" sz="2800" b="1" dirty="0" err="1">
                <a:solidFill>
                  <a:srgbClr val="002060"/>
                </a:solidFill>
              </a:rPr>
              <a:t>Sut</a:t>
            </a:r>
            <a:r>
              <a:rPr lang="en-GB" sz="2800" b="1" dirty="0"/>
              <a:t> </a:t>
            </a:r>
            <a:r>
              <a:rPr lang="en-GB" sz="2800" b="1" dirty="0" err="1">
                <a:solidFill>
                  <a:srgbClr val="FF0000"/>
                </a:solidFill>
              </a:rPr>
              <a:t>oedd</a:t>
            </a:r>
            <a:r>
              <a:rPr lang="en-GB" sz="2800" b="1" dirty="0"/>
              <a:t> </a:t>
            </a:r>
            <a:r>
              <a:rPr lang="en-GB" sz="2800" b="1" dirty="0">
                <a:solidFill>
                  <a:srgbClr val="002060"/>
                </a:solidFill>
              </a:rPr>
              <a:t>y </a:t>
            </a:r>
            <a:r>
              <a:rPr lang="en-GB" sz="2800" b="1" dirty="0" err="1">
                <a:solidFill>
                  <a:srgbClr val="002060"/>
                </a:solidFill>
              </a:rPr>
              <a:t>tywydd</a:t>
            </a:r>
            <a:r>
              <a:rPr lang="en-GB" sz="2800" b="1" dirty="0">
                <a:solidFill>
                  <a:srgbClr val="002060"/>
                </a:solidFill>
              </a:rPr>
              <a:t> </a:t>
            </a:r>
            <a:r>
              <a:rPr lang="en-GB" sz="2800" b="1" dirty="0" err="1">
                <a:solidFill>
                  <a:srgbClr val="002060"/>
                </a:solidFill>
              </a:rPr>
              <a:t>ddoe</a:t>
            </a:r>
            <a:r>
              <a:rPr lang="en-GB" sz="2800" b="1" dirty="0">
                <a:solidFill>
                  <a:srgbClr val="002060"/>
                </a:solidFill>
              </a:rPr>
              <a:t>?</a:t>
            </a:r>
          </a:p>
          <a:p>
            <a:r>
              <a:rPr lang="en-GB" sz="2800" b="1" dirty="0" err="1">
                <a:solidFill>
                  <a:srgbClr val="FF0000"/>
                </a:solidFill>
              </a:rPr>
              <a:t>Roedd</a:t>
            </a:r>
            <a:r>
              <a:rPr lang="en-GB" sz="2800" b="1" dirty="0"/>
              <a:t> </a:t>
            </a:r>
            <a:r>
              <a:rPr lang="en-GB" sz="2800" b="1" dirty="0" err="1">
                <a:solidFill>
                  <a:srgbClr val="002060"/>
                </a:solidFill>
              </a:rPr>
              <a:t>hi’n</a:t>
            </a:r>
            <a:r>
              <a:rPr lang="en-GB" sz="2800" b="1" dirty="0">
                <a:solidFill>
                  <a:srgbClr val="002060"/>
                </a:solidFill>
              </a:rPr>
              <a:t> </a:t>
            </a:r>
            <a:r>
              <a:rPr lang="en-GB" sz="2800" b="1" dirty="0" err="1">
                <a:solidFill>
                  <a:srgbClr val="002060"/>
                </a:solidFill>
              </a:rPr>
              <a:t>braf</a:t>
            </a:r>
            <a:r>
              <a:rPr lang="en-GB" sz="2800" b="1" dirty="0">
                <a:solidFill>
                  <a:srgbClr val="002060"/>
                </a:solidFill>
              </a:rPr>
              <a:t>.</a:t>
            </a:r>
          </a:p>
          <a:p>
            <a:pPr marL="0" indent="0">
              <a:buNone/>
            </a:pPr>
            <a:endParaRPr lang="en-GB" sz="2800" b="1" dirty="0"/>
          </a:p>
          <a:p>
            <a:r>
              <a:rPr lang="en-GB" sz="2800" b="1" dirty="0" err="1">
                <a:solidFill>
                  <a:srgbClr val="002060"/>
                </a:solidFill>
              </a:rPr>
              <a:t>Sut</a:t>
            </a:r>
            <a:r>
              <a:rPr lang="en-GB" sz="2800" b="1" dirty="0"/>
              <a:t> </a:t>
            </a:r>
            <a:r>
              <a:rPr lang="en-GB" sz="2800" b="1" dirty="0" err="1">
                <a:solidFill>
                  <a:srgbClr val="FF0000"/>
                </a:solidFill>
              </a:rPr>
              <a:t>bydd</a:t>
            </a:r>
            <a:r>
              <a:rPr lang="en-GB" sz="2800" b="1" dirty="0"/>
              <a:t> </a:t>
            </a:r>
            <a:r>
              <a:rPr lang="en-GB" sz="2800" b="1" dirty="0">
                <a:solidFill>
                  <a:srgbClr val="002060"/>
                </a:solidFill>
              </a:rPr>
              <a:t>y </a:t>
            </a:r>
            <a:r>
              <a:rPr lang="en-GB" sz="2800" b="1" dirty="0" err="1">
                <a:solidFill>
                  <a:srgbClr val="002060"/>
                </a:solidFill>
              </a:rPr>
              <a:t>tywydd</a:t>
            </a:r>
            <a:r>
              <a:rPr lang="en-GB" sz="2800" b="1" dirty="0">
                <a:solidFill>
                  <a:srgbClr val="002060"/>
                </a:solidFill>
              </a:rPr>
              <a:t> </a:t>
            </a:r>
            <a:r>
              <a:rPr lang="en-GB" sz="2800" b="1" dirty="0" err="1">
                <a:solidFill>
                  <a:srgbClr val="002060"/>
                </a:solidFill>
              </a:rPr>
              <a:t>yfory</a:t>
            </a:r>
            <a:r>
              <a:rPr lang="en-GB" sz="2800" b="1" dirty="0">
                <a:solidFill>
                  <a:srgbClr val="002060"/>
                </a:solidFill>
              </a:rPr>
              <a:t>?</a:t>
            </a:r>
          </a:p>
          <a:p>
            <a:r>
              <a:rPr lang="en-GB" sz="2800" b="1" dirty="0" err="1">
                <a:solidFill>
                  <a:srgbClr val="FF0000"/>
                </a:solidFill>
              </a:rPr>
              <a:t>Bydd</a:t>
            </a:r>
            <a:r>
              <a:rPr lang="en-GB" sz="2800" b="1" dirty="0"/>
              <a:t> </a:t>
            </a:r>
            <a:r>
              <a:rPr lang="en-GB" sz="2800" b="1" dirty="0" err="1">
                <a:solidFill>
                  <a:srgbClr val="002060"/>
                </a:solidFill>
              </a:rPr>
              <a:t>hi’n</a:t>
            </a:r>
            <a:r>
              <a:rPr lang="en-GB" sz="2800" b="1" dirty="0">
                <a:solidFill>
                  <a:srgbClr val="002060"/>
                </a:solidFill>
              </a:rPr>
              <a:t> </a:t>
            </a:r>
            <a:r>
              <a:rPr lang="en-GB" sz="2800" b="1" dirty="0" err="1">
                <a:solidFill>
                  <a:srgbClr val="002060"/>
                </a:solidFill>
              </a:rPr>
              <a:t>bwrw</a:t>
            </a:r>
            <a:r>
              <a:rPr lang="en-GB" sz="2800" b="1" dirty="0">
                <a:solidFill>
                  <a:srgbClr val="002060"/>
                </a:solidFill>
              </a:rPr>
              <a:t> </a:t>
            </a:r>
            <a:r>
              <a:rPr lang="en-GB" sz="2800" b="1" dirty="0" err="1">
                <a:solidFill>
                  <a:srgbClr val="002060"/>
                </a:solidFill>
              </a:rPr>
              <a:t>eira</a:t>
            </a:r>
            <a:r>
              <a:rPr lang="en-GB" b="1" dirty="0">
                <a:solidFill>
                  <a:srgbClr val="002060"/>
                </a:solidFill>
              </a:rPr>
              <a:t>.</a:t>
            </a:r>
            <a:endParaRPr lang="en-GB" sz="2800" b="1" dirty="0">
              <a:solidFill>
                <a:srgbClr val="002060"/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212A96F-6534-5441-B32F-08A47B29E6B2}"/>
              </a:ext>
            </a:extLst>
          </p:cNvPr>
          <p:cNvSpPr txBox="1"/>
          <p:nvPr/>
        </p:nvSpPr>
        <p:spPr>
          <a:xfrm>
            <a:off x="8616489" y="2389061"/>
            <a:ext cx="2763980" cy="815608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solidFill>
                  <a:srgbClr val="002060"/>
                </a:solidFill>
              </a:rPr>
              <a:t>Y </a:t>
            </a:r>
            <a:r>
              <a:rPr lang="en-US" b="1" dirty="0" err="1">
                <a:solidFill>
                  <a:srgbClr val="002060"/>
                </a:solidFill>
              </a:rPr>
              <a:t>presennol</a:t>
            </a:r>
            <a:endParaRPr lang="en-US" b="1" dirty="0">
              <a:solidFill>
                <a:srgbClr val="002060"/>
              </a:solidFill>
            </a:endParaRPr>
          </a:p>
          <a:p>
            <a:pPr algn="ctr"/>
            <a:endParaRPr lang="en-US" sz="1050" i="1" dirty="0">
              <a:solidFill>
                <a:srgbClr val="002060"/>
              </a:solidFill>
            </a:endParaRPr>
          </a:p>
          <a:p>
            <a:pPr algn="ctr"/>
            <a:r>
              <a:rPr lang="en-US" i="1" dirty="0">
                <a:solidFill>
                  <a:srgbClr val="002060"/>
                </a:solidFill>
              </a:rPr>
              <a:t>Present tense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BFF736A-6EA4-364F-8CE2-9E504A5F9109}"/>
              </a:ext>
            </a:extLst>
          </p:cNvPr>
          <p:cNvSpPr txBox="1"/>
          <p:nvPr/>
        </p:nvSpPr>
        <p:spPr>
          <a:xfrm>
            <a:off x="8616489" y="3855104"/>
            <a:ext cx="2763980" cy="815608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solidFill>
                  <a:srgbClr val="002060"/>
                </a:solidFill>
              </a:rPr>
              <a:t>Y </a:t>
            </a:r>
            <a:r>
              <a:rPr lang="en-US" b="1" dirty="0" err="1">
                <a:solidFill>
                  <a:srgbClr val="002060"/>
                </a:solidFill>
              </a:rPr>
              <a:t>gorffennol</a:t>
            </a:r>
            <a:endParaRPr lang="en-US" b="1" dirty="0">
              <a:solidFill>
                <a:srgbClr val="002060"/>
              </a:solidFill>
            </a:endParaRPr>
          </a:p>
          <a:p>
            <a:pPr algn="ctr"/>
            <a:endParaRPr lang="en-US" sz="1050" i="1" dirty="0">
              <a:solidFill>
                <a:srgbClr val="002060"/>
              </a:solidFill>
            </a:endParaRPr>
          </a:p>
          <a:p>
            <a:pPr algn="ctr"/>
            <a:r>
              <a:rPr lang="en-US" i="1" dirty="0">
                <a:solidFill>
                  <a:srgbClr val="002060"/>
                </a:solidFill>
              </a:rPr>
              <a:t>Past tense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817761C-E341-9540-B863-C8AA56CEBF55}"/>
              </a:ext>
            </a:extLst>
          </p:cNvPr>
          <p:cNvSpPr txBox="1"/>
          <p:nvPr/>
        </p:nvSpPr>
        <p:spPr>
          <a:xfrm>
            <a:off x="8616489" y="5321147"/>
            <a:ext cx="2763980" cy="815608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solidFill>
                  <a:srgbClr val="002060"/>
                </a:solidFill>
              </a:rPr>
              <a:t>Y </a:t>
            </a:r>
            <a:r>
              <a:rPr lang="en-US" b="1" dirty="0" err="1">
                <a:solidFill>
                  <a:srgbClr val="002060"/>
                </a:solidFill>
              </a:rPr>
              <a:t>dyfodol</a:t>
            </a:r>
            <a:endParaRPr lang="en-US" b="1" dirty="0">
              <a:solidFill>
                <a:srgbClr val="002060"/>
              </a:solidFill>
            </a:endParaRPr>
          </a:p>
          <a:p>
            <a:pPr algn="ctr"/>
            <a:endParaRPr lang="en-US" sz="1050" i="1" dirty="0">
              <a:solidFill>
                <a:srgbClr val="002060"/>
              </a:solidFill>
            </a:endParaRPr>
          </a:p>
          <a:p>
            <a:pPr algn="ctr"/>
            <a:r>
              <a:rPr lang="en-US" i="1" dirty="0">
                <a:solidFill>
                  <a:srgbClr val="002060"/>
                </a:solidFill>
              </a:rPr>
              <a:t>Future tense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FDF74A65-E132-7E4E-864E-C575CED9480A}"/>
              </a:ext>
            </a:extLst>
          </p:cNvPr>
          <p:cNvSpPr txBox="1"/>
          <p:nvPr/>
        </p:nvSpPr>
        <p:spPr>
          <a:xfrm>
            <a:off x="393917" y="353109"/>
            <a:ext cx="3892333" cy="1323439"/>
          </a:xfrm>
          <a:prstGeom prst="rect">
            <a:avLst/>
          </a:prstGeom>
          <a:gradFill>
            <a:gsLst>
              <a:gs pos="100000">
                <a:srgbClr val="00B9FF">
                  <a:alpha val="49667"/>
                </a:srgbClr>
              </a:gs>
              <a:gs pos="0">
                <a:schemeClr val="bg1"/>
              </a:gs>
            </a:gsLst>
            <a:lin ang="5400000" scaled="1"/>
          </a:gra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r>
              <a:rPr lang="en-US" sz="4400" b="1" dirty="0">
                <a:solidFill>
                  <a:srgbClr val="002060"/>
                </a:solidFill>
                <a:latin typeface="SASSOON PRIMARY" pitchFamily="2" charset="0"/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Trafod</a:t>
            </a:r>
            <a:r>
              <a:rPr lang="en-US" sz="3600" b="1" dirty="0">
                <a:solidFill>
                  <a:srgbClr val="002060"/>
                </a:solidFill>
              </a:rPr>
              <a:t> y </a:t>
            </a:r>
            <a:r>
              <a:rPr lang="en-US" sz="3600" b="1" dirty="0" err="1">
                <a:solidFill>
                  <a:srgbClr val="002060"/>
                </a:solidFill>
              </a:rPr>
              <a:t>tywydd</a:t>
            </a:r>
            <a:r>
              <a:rPr lang="en-US" sz="3600" b="1" dirty="0">
                <a:solidFill>
                  <a:srgbClr val="002060"/>
                </a:solidFill>
              </a:rPr>
              <a:t>…</a:t>
            </a:r>
            <a:br>
              <a:rPr lang="en-US" sz="3600" b="1" dirty="0">
                <a:solidFill>
                  <a:srgbClr val="002060"/>
                </a:solidFill>
              </a:rPr>
            </a:br>
            <a:r>
              <a:rPr lang="en-US" sz="3600" b="1" dirty="0">
                <a:solidFill>
                  <a:srgbClr val="002060"/>
                </a:solidFill>
              </a:rPr>
              <a:t>  </a:t>
            </a:r>
            <a:r>
              <a:rPr lang="en-US" sz="2400" i="1" dirty="0">
                <a:solidFill>
                  <a:srgbClr val="002060"/>
                </a:solidFill>
              </a:rPr>
              <a:t>Discussing the weather…</a:t>
            </a:r>
          </a:p>
        </p:txBody>
      </p:sp>
      <p:sp>
        <p:nvSpPr>
          <p:cNvPr id="3" name="Left Arrow 2">
            <a:extLst>
              <a:ext uri="{FF2B5EF4-FFF2-40B4-BE49-F238E27FC236}">
                <a16:creationId xmlns:a16="http://schemas.microsoft.com/office/drawing/2014/main" id="{54A4ACE6-EE22-DD49-83F9-5B7263D196B3}"/>
              </a:ext>
            </a:extLst>
          </p:cNvPr>
          <p:cNvSpPr/>
          <p:nvPr/>
        </p:nvSpPr>
        <p:spPr>
          <a:xfrm>
            <a:off x="6096000" y="2592963"/>
            <a:ext cx="2019300" cy="407804"/>
          </a:xfrm>
          <a:prstGeom prst="left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Left Arrow 11">
            <a:extLst>
              <a:ext uri="{FF2B5EF4-FFF2-40B4-BE49-F238E27FC236}">
                <a16:creationId xmlns:a16="http://schemas.microsoft.com/office/drawing/2014/main" id="{E08F7D98-124F-9D42-A4D8-93FB40F226CD}"/>
              </a:ext>
            </a:extLst>
          </p:cNvPr>
          <p:cNvSpPr/>
          <p:nvPr/>
        </p:nvSpPr>
        <p:spPr>
          <a:xfrm>
            <a:off x="6096000" y="5525049"/>
            <a:ext cx="2019300" cy="407804"/>
          </a:xfrm>
          <a:prstGeom prst="left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Left Arrow 12">
            <a:extLst>
              <a:ext uri="{FF2B5EF4-FFF2-40B4-BE49-F238E27FC236}">
                <a16:creationId xmlns:a16="http://schemas.microsoft.com/office/drawing/2014/main" id="{F566E6DD-78C8-7249-8410-9912B6BFEF4B}"/>
              </a:ext>
            </a:extLst>
          </p:cNvPr>
          <p:cNvSpPr/>
          <p:nvPr/>
        </p:nvSpPr>
        <p:spPr>
          <a:xfrm>
            <a:off x="6096000" y="4059006"/>
            <a:ext cx="2019300" cy="407804"/>
          </a:xfrm>
          <a:prstGeom prst="left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25997258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98000">
              <a:srgbClr val="FF40FF">
                <a:alpha val="50188"/>
              </a:srgbClr>
            </a:gs>
            <a:gs pos="0">
              <a:schemeClr val="bg1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86F0B61D-F38C-5740-8755-C5F4C0207E9C}"/>
              </a:ext>
            </a:extLst>
          </p:cNvPr>
          <p:cNvSpPr txBox="1"/>
          <p:nvPr/>
        </p:nvSpPr>
        <p:spPr>
          <a:xfrm>
            <a:off x="3047048" y="216218"/>
            <a:ext cx="6097904" cy="10464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4400" b="0" dirty="0">
                <a:solidFill>
                  <a:srgbClr val="002060"/>
                </a:solidFill>
                <a:effectLst/>
              </a:rPr>
              <a:t>Y </a:t>
            </a:r>
            <a:r>
              <a:rPr lang="en-GB" sz="4400" b="0" dirty="0" err="1">
                <a:solidFill>
                  <a:srgbClr val="002060"/>
                </a:solidFill>
                <a:effectLst/>
              </a:rPr>
              <a:t>Tywydd</a:t>
            </a:r>
            <a:r>
              <a:rPr lang="en-GB" sz="4400" dirty="0">
                <a:solidFill>
                  <a:srgbClr val="002060"/>
                </a:solidFill>
              </a:rPr>
              <a:t>!</a:t>
            </a:r>
            <a:endParaRPr lang="en-GB" sz="4400" dirty="0">
              <a:solidFill>
                <a:srgbClr val="002060"/>
              </a:solidFill>
              <a:effectLst/>
            </a:endParaRPr>
          </a:p>
          <a:p>
            <a:pPr algn="ctr"/>
            <a:r>
              <a:rPr lang="en-GB" sz="1800" b="0" dirty="0">
                <a:solidFill>
                  <a:srgbClr val="002060"/>
                </a:solidFill>
                <a:effectLst/>
              </a:rPr>
              <a:t>(#</a:t>
            </a:r>
            <a:r>
              <a:rPr lang="en-GB" dirty="0">
                <a:solidFill>
                  <a:srgbClr val="002060"/>
                </a:solidFill>
              </a:rPr>
              <a:t>THE ADAMS FAMILY</a:t>
            </a:r>
            <a:r>
              <a:rPr lang="en-GB" sz="1800" b="0" dirty="0">
                <a:solidFill>
                  <a:srgbClr val="002060"/>
                </a:solidFill>
                <a:effectLst/>
              </a:rPr>
              <a:t>) </a:t>
            </a:r>
            <a:endParaRPr lang="en-GB" dirty="0">
              <a:solidFill>
                <a:srgbClr val="002060"/>
              </a:solidFill>
              <a:effectLst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7F1274E-A59E-5C4D-9635-83C9F1B7DA80}"/>
              </a:ext>
            </a:extLst>
          </p:cNvPr>
          <p:cNvSpPr txBox="1"/>
          <p:nvPr/>
        </p:nvSpPr>
        <p:spPr>
          <a:xfrm>
            <a:off x="1094423" y="1895553"/>
            <a:ext cx="4380547" cy="3970318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wrap="square">
            <a:spAutoFit/>
          </a:bodyPr>
          <a:lstStyle/>
          <a:p>
            <a:r>
              <a:rPr lang="en-GB" sz="2800" b="1" dirty="0">
                <a:solidFill>
                  <a:srgbClr val="002060"/>
                </a:solidFill>
                <a:effectLst/>
              </a:rPr>
              <a:t> Sut </a:t>
            </a:r>
            <a:r>
              <a:rPr lang="en-GB" sz="2800" b="1" dirty="0" err="1">
                <a:solidFill>
                  <a:srgbClr val="FF0000"/>
                </a:solidFill>
                <a:effectLst/>
              </a:rPr>
              <a:t>oedd</a:t>
            </a:r>
            <a:r>
              <a:rPr lang="en-GB" sz="2800" b="1" dirty="0">
                <a:solidFill>
                  <a:srgbClr val="002060"/>
                </a:solidFill>
                <a:effectLst/>
              </a:rPr>
              <a:t> y </a:t>
            </a:r>
            <a:r>
              <a:rPr lang="en-GB" sz="2800" b="1" dirty="0" err="1">
                <a:solidFill>
                  <a:srgbClr val="002060"/>
                </a:solidFill>
                <a:effectLst/>
              </a:rPr>
              <a:t>tywydd</a:t>
            </a:r>
            <a:r>
              <a:rPr lang="en-GB" sz="2800" b="1" dirty="0">
                <a:solidFill>
                  <a:srgbClr val="002060"/>
                </a:solidFill>
                <a:effectLst/>
              </a:rPr>
              <a:t> </a:t>
            </a:r>
            <a:r>
              <a:rPr lang="en-GB" sz="2800" b="1" dirty="0" err="1">
                <a:solidFill>
                  <a:srgbClr val="FF0000"/>
                </a:solidFill>
                <a:effectLst/>
              </a:rPr>
              <a:t>ddoe</a:t>
            </a:r>
            <a:r>
              <a:rPr lang="en-GB" sz="2800" b="1" dirty="0">
                <a:solidFill>
                  <a:srgbClr val="002060"/>
                </a:solidFill>
                <a:effectLst/>
              </a:rPr>
              <a:t>?</a:t>
            </a:r>
          </a:p>
          <a:p>
            <a:r>
              <a:rPr lang="en-GB" sz="2800" b="1" dirty="0">
                <a:solidFill>
                  <a:srgbClr val="002060"/>
                </a:solidFill>
                <a:effectLst/>
              </a:rPr>
              <a:t> Sut </a:t>
            </a:r>
            <a:r>
              <a:rPr lang="en-GB" sz="2800" b="1" dirty="0" err="1">
                <a:solidFill>
                  <a:srgbClr val="002060"/>
                </a:solidFill>
                <a:effectLst/>
              </a:rPr>
              <a:t>oedd</a:t>
            </a:r>
            <a:r>
              <a:rPr lang="en-GB" sz="2800" b="1" dirty="0">
                <a:solidFill>
                  <a:srgbClr val="002060"/>
                </a:solidFill>
                <a:effectLst/>
              </a:rPr>
              <a:t> y </a:t>
            </a:r>
            <a:r>
              <a:rPr lang="en-GB" sz="2800" b="1" dirty="0" err="1">
                <a:solidFill>
                  <a:srgbClr val="002060"/>
                </a:solidFill>
                <a:effectLst/>
              </a:rPr>
              <a:t>tywydd</a:t>
            </a:r>
            <a:r>
              <a:rPr lang="en-GB" sz="2800" b="1" dirty="0">
                <a:solidFill>
                  <a:srgbClr val="002060"/>
                </a:solidFill>
                <a:effectLst/>
              </a:rPr>
              <a:t> </a:t>
            </a:r>
            <a:r>
              <a:rPr lang="en-GB" sz="2800" b="1" dirty="0" err="1">
                <a:solidFill>
                  <a:srgbClr val="002060"/>
                </a:solidFill>
                <a:effectLst/>
              </a:rPr>
              <a:t>ddoe</a:t>
            </a:r>
            <a:r>
              <a:rPr lang="en-GB" sz="2800" b="1" dirty="0">
                <a:solidFill>
                  <a:srgbClr val="002060"/>
                </a:solidFill>
                <a:effectLst/>
              </a:rPr>
              <a:t>?</a:t>
            </a:r>
          </a:p>
          <a:p>
            <a:r>
              <a:rPr lang="en-GB" sz="2800" b="1" dirty="0">
                <a:solidFill>
                  <a:srgbClr val="002060"/>
                </a:solidFill>
                <a:effectLst/>
              </a:rPr>
              <a:t> Sut </a:t>
            </a:r>
            <a:r>
              <a:rPr lang="en-GB" sz="2800" b="1" dirty="0" err="1">
                <a:solidFill>
                  <a:srgbClr val="002060"/>
                </a:solidFill>
                <a:effectLst/>
              </a:rPr>
              <a:t>oedd</a:t>
            </a:r>
            <a:r>
              <a:rPr lang="en-GB" sz="2800" b="1" dirty="0">
                <a:solidFill>
                  <a:srgbClr val="002060"/>
                </a:solidFill>
                <a:effectLst/>
              </a:rPr>
              <a:t> y </a:t>
            </a:r>
            <a:r>
              <a:rPr lang="en-GB" sz="2800" b="1" dirty="0" err="1">
                <a:solidFill>
                  <a:srgbClr val="002060"/>
                </a:solidFill>
                <a:effectLst/>
              </a:rPr>
              <a:t>tywydd</a:t>
            </a:r>
            <a:r>
              <a:rPr lang="en-GB" sz="2800" b="1" dirty="0">
                <a:solidFill>
                  <a:srgbClr val="002060"/>
                </a:solidFill>
                <a:effectLst/>
              </a:rPr>
              <a:t> </a:t>
            </a:r>
            <a:r>
              <a:rPr lang="en-GB" sz="2800" b="1" dirty="0" err="1">
                <a:solidFill>
                  <a:srgbClr val="002060"/>
                </a:solidFill>
                <a:effectLst/>
              </a:rPr>
              <a:t>ddoe</a:t>
            </a:r>
            <a:r>
              <a:rPr lang="en-GB" sz="2800" b="1" dirty="0">
                <a:solidFill>
                  <a:srgbClr val="002060"/>
                </a:solidFill>
                <a:effectLst/>
              </a:rPr>
              <a:t>?</a:t>
            </a:r>
          </a:p>
          <a:p>
            <a:r>
              <a:rPr lang="en-GB" sz="2800" b="1" dirty="0">
                <a:solidFill>
                  <a:srgbClr val="002060"/>
                </a:solidFill>
                <a:effectLst/>
              </a:rPr>
              <a:t> </a:t>
            </a:r>
            <a:r>
              <a:rPr lang="en-GB" sz="2800" b="1" dirty="0" err="1">
                <a:solidFill>
                  <a:srgbClr val="FF0000"/>
                </a:solidFill>
                <a:effectLst/>
              </a:rPr>
              <a:t>Roedd</a:t>
            </a:r>
            <a:r>
              <a:rPr lang="en-GB" sz="2800" b="1" dirty="0">
                <a:solidFill>
                  <a:srgbClr val="002060"/>
                </a:solidFill>
                <a:effectLst/>
              </a:rPr>
              <a:t> </a:t>
            </a:r>
            <a:r>
              <a:rPr lang="en-GB" sz="2800" b="1" dirty="0" err="1">
                <a:solidFill>
                  <a:srgbClr val="002060"/>
                </a:solidFill>
                <a:effectLst/>
              </a:rPr>
              <a:t>hi’n</a:t>
            </a:r>
            <a:r>
              <a:rPr lang="en-GB" sz="2800" b="1" dirty="0">
                <a:solidFill>
                  <a:srgbClr val="002060"/>
                </a:solidFill>
                <a:effectLst/>
              </a:rPr>
              <a:t> </a:t>
            </a:r>
            <a:r>
              <a:rPr lang="en-GB" sz="2800" b="1" dirty="0" err="1">
                <a:solidFill>
                  <a:srgbClr val="002060"/>
                </a:solidFill>
                <a:effectLst/>
              </a:rPr>
              <a:t>gymylog</a:t>
            </a:r>
            <a:r>
              <a:rPr lang="en-GB" sz="2800" b="1" dirty="0">
                <a:solidFill>
                  <a:srgbClr val="002060"/>
                </a:solidFill>
                <a:effectLst/>
              </a:rPr>
              <a:t>!</a:t>
            </a:r>
          </a:p>
          <a:p>
            <a:endParaRPr lang="en-GB" sz="2800" b="1" dirty="0">
              <a:solidFill>
                <a:srgbClr val="002060"/>
              </a:solidFill>
            </a:endParaRPr>
          </a:p>
          <a:p>
            <a:r>
              <a:rPr lang="en-GB" sz="2800" b="1" dirty="0">
                <a:solidFill>
                  <a:srgbClr val="002060"/>
                </a:solidFill>
                <a:effectLst/>
              </a:rPr>
              <a:t> Sut </a:t>
            </a:r>
            <a:r>
              <a:rPr lang="en-GB" sz="2800" b="1" dirty="0" err="1">
                <a:solidFill>
                  <a:srgbClr val="FF0000"/>
                </a:solidFill>
                <a:effectLst/>
              </a:rPr>
              <a:t>bydd</a:t>
            </a:r>
            <a:r>
              <a:rPr lang="en-GB" sz="2800" b="1" dirty="0">
                <a:solidFill>
                  <a:srgbClr val="002060"/>
                </a:solidFill>
                <a:effectLst/>
              </a:rPr>
              <a:t> y </a:t>
            </a:r>
            <a:r>
              <a:rPr lang="en-GB" sz="2800" b="1" dirty="0" err="1">
                <a:solidFill>
                  <a:srgbClr val="002060"/>
                </a:solidFill>
                <a:effectLst/>
              </a:rPr>
              <a:t>tywydd</a:t>
            </a:r>
            <a:r>
              <a:rPr lang="en-GB" sz="2800" b="1" dirty="0">
                <a:solidFill>
                  <a:srgbClr val="002060"/>
                </a:solidFill>
                <a:effectLst/>
              </a:rPr>
              <a:t> </a:t>
            </a:r>
            <a:r>
              <a:rPr lang="en-GB" sz="2800" b="1" dirty="0" err="1">
                <a:solidFill>
                  <a:srgbClr val="FF0000"/>
                </a:solidFill>
                <a:effectLst/>
              </a:rPr>
              <a:t>yfory</a:t>
            </a:r>
            <a:r>
              <a:rPr lang="en-GB" sz="2800" b="1" dirty="0">
                <a:solidFill>
                  <a:srgbClr val="002060"/>
                </a:solidFill>
                <a:effectLst/>
              </a:rPr>
              <a:t>?</a:t>
            </a:r>
          </a:p>
          <a:p>
            <a:r>
              <a:rPr lang="en-GB" sz="2800" b="1" dirty="0">
                <a:solidFill>
                  <a:srgbClr val="002060"/>
                </a:solidFill>
                <a:effectLst/>
              </a:rPr>
              <a:t> Sut </a:t>
            </a:r>
            <a:r>
              <a:rPr lang="en-GB" sz="2800" b="1" dirty="0" err="1">
                <a:solidFill>
                  <a:srgbClr val="002060"/>
                </a:solidFill>
                <a:effectLst/>
              </a:rPr>
              <a:t>bydd</a:t>
            </a:r>
            <a:r>
              <a:rPr lang="en-GB" sz="2800" b="1" dirty="0">
                <a:solidFill>
                  <a:srgbClr val="002060"/>
                </a:solidFill>
                <a:effectLst/>
              </a:rPr>
              <a:t> y </a:t>
            </a:r>
            <a:r>
              <a:rPr lang="en-GB" sz="2800" b="1" dirty="0" err="1">
                <a:solidFill>
                  <a:srgbClr val="002060"/>
                </a:solidFill>
                <a:effectLst/>
              </a:rPr>
              <a:t>tywydd</a:t>
            </a:r>
            <a:r>
              <a:rPr lang="en-GB" sz="2800" b="1" dirty="0">
                <a:solidFill>
                  <a:srgbClr val="002060"/>
                </a:solidFill>
                <a:effectLst/>
              </a:rPr>
              <a:t> </a:t>
            </a:r>
            <a:r>
              <a:rPr lang="en-GB" sz="2800" b="1" dirty="0" err="1">
                <a:solidFill>
                  <a:srgbClr val="002060"/>
                </a:solidFill>
                <a:effectLst/>
              </a:rPr>
              <a:t>yfory</a:t>
            </a:r>
            <a:r>
              <a:rPr lang="en-GB" sz="2800" b="1" dirty="0">
                <a:solidFill>
                  <a:srgbClr val="002060"/>
                </a:solidFill>
                <a:effectLst/>
              </a:rPr>
              <a:t>?</a:t>
            </a:r>
          </a:p>
          <a:p>
            <a:r>
              <a:rPr lang="en-GB" sz="2800" b="1" dirty="0">
                <a:solidFill>
                  <a:srgbClr val="002060"/>
                </a:solidFill>
                <a:effectLst/>
              </a:rPr>
              <a:t> Sut </a:t>
            </a:r>
            <a:r>
              <a:rPr lang="en-GB" sz="2800" b="1" dirty="0" err="1">
                <a:solidFill>
                  <a:srgbClr val="002060"/>
                </a:solidFill>
                <a:effectLst/>
              </a:rPr>
              <a:t>bydd</a:t>
            </a:r>
            <a:r>
              <a:rPr lang="en-GB" sz="2800" b="1" dirty="0">
                <a:solidFill>
                  <a:srgbClr val="002060"/>
                </a:solidFill>
                <a:effectLst/>
              </a:rPr>
              <a:t> y </a:t>
            </a:r>
            <a:r>
              <a:rPr lang="en-GB" sz="2800" b="1" dirty="0" err="1">
                <a:solidFill>
                  <a:srgbClr val="002060"/>
                </a:solidFill>
                <a:effectLst/>
              </a:rPr>
              <a:t>tywydd</a:t>
            </a:r>
            <a:r>
              <a:rPr lang="en-GB" sz="2800" b="1" dirty="0">
                <a:solidFill>
                  <a:srgbClr val="002060"/>
                </a:solidFill>
                <a:effectLst/>
              </a:rPr>
              <a:t> </a:t>
            </a:r>
            <a:r>
              <a:rPr lang="en-GB" sz="2800" b="1" dirty="0" err="1">
                <a:solidFill>
                  <a:srgbClr val="002060"/>
                </a:solidFill>
                <a:effectLst/>
              </a:rPr>
              <a:t>yfory</a:t>
            </a:r>
            <a:r>
              <a:rPr lang="en-GB" sz="2800" b="1" dirty="0">
                <a:solidFill>
                  <a:srgbClr val="002060"/>
                </a:solidFill>
                <a:effectLst/>
              </a:rPr>
              <a:t>?</a:t>
            </a:r>
          </a:p>
          <a:p>
            <a:r>
              <a:rPr lang="en-GB" sz="2800" b="1" dirty="0">
                <a:solidFill>
                  <a:srgbClr val="002060"/>
                </a:solidFill>
                <a:effectLst/>
              </a:rPr>
              <a:t> </a:t>
            </a:r>
            <a:r>
              <a:rPr lang="en-GB" sz="2800" b="1" dirty="0" err="1">
                <a:solidFill>
                  <a:srgbClr val="FF0000"/>
                </a:solidFill>
                <a:effectLst/>
              </a:rPr>
              <a:t>Bydd</a:t>
            </a:r>
            <a:r>
              <a:rPr lang="en-GB" sz="2800" b="1" dirty="0">
                <a:solidFill>
                  <a:srgbClr val="002060"/>
                </a:solidFill>
                <a:effectLst/>
              </a:rPr>
              <a:t> </a:t>
            </a:r>
            <a:r>
              <a:rPr lang="en-GB" sz="2800" b="1" dirty="0" err="1">
                <a:solidFill>
                  <a:srgbClr val="002060"/>
                </a:solidFill>
                <a:effectLst/>
              </a:rPr>
              <a:t>hi’n</a:t>
            </a:r>
            <a:r>
              <a:rPr lang="en-GB" sz="2800" b="1" dirty="0">
                <a:solidFill>
                  <a:srgbClr val="002060"/>
                </a:solidFill>
                <a:effectLst/>
              </a:rPr>
              <a:t> </a:t>
            </a:r>
            <a:r>
              <a:rPr lang="en-GB" sz="2800" b="1" dirty="0" err="1">
                <a:solidFill>
                  <a:srgbClr val="002060"/>
                </a:solidFill>
                <a:effectLst/>
              </a:rPr>
              <a:t>heulog</a:t>
            </a:r>
            <a:r>
              <a:rPr lang="en-GB" sz="2800" b="1" dirty="0">
                <a:solidFill>
                  <a:srgbClr val="002060"/>
                </a:solidFill>
                <a:effectLst/>
              </a:rPr>
              <a:t>!</a:t>
            </a:r>
          </a:p>
        </p:txBody>
      </p:sp>
      <p:pic>
        <p:nvPicPr>
          <p:cNvPr id="13" name="Picture 12" descr="A picture containing toy, doll&#10;&#10;Description automatically generated">
            <a:extLst>
              <a:ext uri="{FF2B5EF4-FFF2-40B4-BE49-F238E27FC236}">
                <a16:creationId xmlns:a16="http://schemas.microsoft.com/office/drawing/2014/main" id="{963C99B2-F2BA-8D44-AEE6-C6DBC2CB428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17297" y="1756529"/>
            <a:ext cx="5152390" cy="3922969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ACB602E8-7799-F545-9182-28AE7BD3B099}"/>
              </a:ext>
            </a:extLst>
          </p:cNvPr>
          <p:cNvSpPr txBox="1"/>
          <p:nvPr/>
        </p:nvSpPr>
        <p:spPr>
          <a:xfrm>
            <a:off x="7426643" y="5988703"/>
            <a:ext cx="609790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b="1" dirty="0">
                <a:solidFill>
                  <a:srgbClr val="002060"/>
                </a:solidFill>
                <a:effectLst/>
                <a:latin typeface="GillSansMT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https://youtu.be/cDvbGon1b_I</a:t>
            </a:r>
            <a:endParaRPr lang="en-GB" sz="1800" b="1" dirty="0">
              <a:solidFill>
                <a:srgbClr val="002060"/>
              </a:solidFill>
              <a:effectLst/>
              <a:latin typeface="GillSansMT"/>
            </a:endParaRPr>
          </a:p>
        </p:txBody>
      </p:sp>
    </p:spTree>
    <p:extLst>
      <p:ext uri="{BB962C8B-B14F-4D97-AF65-F5344CB8AC3E}">
        <p14:creationId xmlns:p14="http://schemas.microsoft.com/office/powerpoint/2010/main" val="3196542097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98000">
              <a:srgbClr val="00B0F0">
                <a:alpha val="49960"/>
              </a:srgbClr>
            </a:gs>
            <a:gs pos="0">
              <a:schemeClr val="bg1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A person holding a yellow sign&#10;&#10;Description automatically generated with medium confidence">
            <a:extLst>
              <a:ext uri="{FF2B5EF4-FFF2-40B4-BE49-F238E27FC236}">
                <a16:creationId xmlns:a16="http://schemas.microsoft.com/office/drawing/2014/main" id="{62B8D99C-FD56-594E-B932-E6613EA9F96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07860" y="612000"/>
            <a:ext cx="5776280" cy="6246000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208494CD-5FBE-EA4D-99D9-97B1282DA55F}"/>
              </a:ext>
            </a:extLst>
          </p:cNvPr>
          <p:cNvSpPr txBox="1"/>
          <p:nvPr/>
        </p:nvSpPr>
        <p:spPr>
          <a:xfrm>
            <a:off x="3939572" y="5246370"/>
            <a:ext cx="4564316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 err="1">
                <a:solidFill>
                  <a:srgbClr val="002060"/>
                </a:solidFill>
              </a:rPr>
              <a:t>Misoedd</a:t>
            </a:r>
            <a:r>
              <a:rPr lang="en-US" sz="3600" b="1" dirty="0">
                <a:solidFill>
                  <a:srgbClr val="002060"/>
                </a:solidFill>
              </a:rPr>
              <a:t> y </a:t>
            </a:r>
            <a:r>
              <a:rPr lang="en-US" sz="3600" b="1" dirty="0" err="1">
                <a:solidFill>
                  <a:srgbClr val="002060"/>
                </a:solidFill>
              </a:rPr>
              <a:t>Flwyddyn</a:t>
            </a:r>
            <a:endParaRPr lang="en-US" sz="3600" b="1" dirty="0">
              <a:solidFill>
                <a:srgbClr val="002060"/>
              </a:solidFill>
            </a:endParaRPr>
          </a:p>
          <a:p>
            <a:pPr algn="ctr"/>
            <a:r>
              <a:rPr lang="en-US" sz="2400" i="1" dirty="0">
                <a:solidFill>
                  <a:srgbClr val="002060"/>
                </a:solidFill>
              </a:rPr>
              <a:t>Months of the Year</a:t>
            </a:r>
          </a:p>
          <a:p>
            <a:pPr algn="ctr"/>
            <a:endParaRPr lang="en-US" sz="2800" i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46592887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98000">
              <a:srgbClr val="FF40FF"/>
            </a:gs>
            <a:gs pos="0">
              <a:schemeClr val="bg1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3B5DC27E-4A15-2C48-A6F6-1AAC30FB86B8}"/>
              </a:ext>
            </a:extLst>
          </p:cNvPr>
          <p:cNvSpPr txBox="1"/>
          <p:nvPr/>
        </p:nvSpPr>
        <p:spPr>
          <a:xfrm>
            <a:off x="268187" y="284529"/>
            <a:ext cx="4383823" cy="1323439"/>
          </a:xfrm>
          <a:prstGeom prst="rect">
            <a:avLst/>
          </a:prstGeom>
          <a:gradFill>
            <a:gsLst>
              <a:gs pos="100000">
                <a:srgbClr val="00B9FF">
                  <a:alpha val="49667"/>
                </a:srgbClr>
              </a:gs>
              <a:gs pos="0">
                <a:schemeClr val="bg1"/>
              </a:gs>
            </a:gsLst>
            <a:lin ang="5400000" scaled="1"/>
          </a:gra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r>
              <a:rPr lang="en-US" sz="4400" b="1" dirty="0">
                <a:solidFill>
                  <a:srgbClr val="002060"/>
                </a:solidFill>
                <a:latin typeface="SASSOON PRIMARY" pitchFamily="2" charset="0"/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Misoedd</a:t>
            </a:r>
            <a:r>
              <a:rPr lang="en-US" sz="3600" b="1" dirty="0">
                <a:solidFill>
                  <a:srgbClr val="002060"/>
                </a:solidFill>
              </a:rPr>
              <a:t> y </a:t>
            </a:r>
            <a:r>
              <a:rPr lang="en-US" sz="3600" b="1" dirty="0" err="1">
                <a:solidFill>
                  <a:srgbClr val="002060"/>
                </a:solidFill>
              </a:rPr>
              <a:t>Flwyddyn</a:t>
            </a:r>
            <a:br>
              <a:rPr lang="en-US" sz="3600" b="1" dirty="0">
                <a:solidFill>
                  <a:srgbClr val="002060"/>
                </a:solidFill>
              </a:rPr>
            </a:br>
            <a:r>
              <a:rPr lang="en-US" sz="3600" b="1" dirty="0">
                <a:solidFill>
                  <a:srgbClr val="002060"/>
                </a:solidFill>
              </a:rPr>
              <a:t>  </a:t>
            </a:r>
            <a:r>
              <a:rPr lang="en-US" sz="2400" i="1" dirty="0">
                <a:solidFill>
                  <a:srgbClr val="002060"/>
                </a:solidFill>
              </a:rPr>
              <a:t>Months of the Year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82EABAC-C0A9-8A4F-8F20-1005F7166506}"/>
              </a:ext>
            </a:extLst>
          </p:cNvPr>
          <p:cNvSpPr txBox="1"/>
          <p:nvPr/>
        </p:nvSpPr>
        <p:spPr>
          <a:xfrm>
            <a:off x="7926700" y="2730302"/>
            <a:ext cx="4129087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b="1" dirty="0">
                <a:solidFill>
                  <a:srgbClr val="002060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https://wordwall.net/resource/25464575</a:t>
            </a:r>
            <a:endParaRPr lang="en-US" b="1" dirty="0">
              <a:solidFill>
                <a:srgbClr val="002060"/>
              </a:solidFill>
            </a:endParaRPr>
          </a:p>
          <a:p>
            <a:endParaRPr lang="en-US" b="1" dirty="0">
              <a:solidFill>
                <a:srgbClr val="002060"/>
              </a:solidFill>
            </a:endParaRPr>
          </a:p>
        </p:txBody>
      </p:sp>
      <p:pic>
        <p:nvPicPr>
          <p:cNvPr id="8" name="Picture 7" descr="Qr code&#10;&#10;Description automatically generated">
            <a:extLst>
              <a:ext uri="{FF2B5EF4-FFF2-40B4-BE49-F238E27FC236}">
                <a16:creationId xmlns:a16="http://schemas.microsoft.com/office/drawing/2014/main" id="{21E133F0-2EA1-3D41-989A-CE31DC09A36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032920" y="421165"/>
            <a:ext cx="1985972" cy="1985972"/>
          </a:xfrm>
          <a:prstGeom prst="rect">
            <a:avLst/>
          </a:prstGeom>
          <a:ln>
            <a:solidFill>
              <a:srgbClr val="002060"/>
            </a:solidFill>
          </a:ln>
        </p:spPr>
      </p:pic>
      <p:pic>
        <p:nvPicPr>
          <p:cNvPr id="10" name="Picture 9" descr="Graphical user interface&#10;&#10;Description automatically generated">
            <a:extLst>
              <a:ext uri="{FF2B5EF4-FFF2-40B4-BE49-F238E27FC236}">
                <a16:creationId xmlns:a16="http://schemas.microsoft.com/office/drawing/2014/main" id="{55B2C6C9-AB23-E448-92FA-96CEF18D48C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2783" y="2225989"/>
            <a:ext cx="6842434" cy="3969071"/>
          </a:xfrm>
          <a:prstGeom prst="rect">
            <a:avLst/>
          </a:prstGeom>
          <a:ln>
            <a:solidFill>
              <a:srgbClr val="002060"/>
            </a:solidFill>
          </a:ln>
        </p:spPr>
      </p:pic>
      <p:pic>
        <p:nvPicPr>
          <p:cNvPr id="14" name="Picture 13" descr="A picture containing text, vector graphics, doll&#10;&#10;Description automatically generated">
            <a:extLst>
              <a:ext uri="{FF2B5EF4-FFF2-40B4-BE49-F238E27FC236}">
                <a16:creationId xmlns:a16="http://schemas.microsoft.com/office/drawing/2014/main" id="{73009F28-C29F-2A48-8E45-EBE8057A3A1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128000" y="3376633"/>
            <a:ext cx="3795813" cy="34813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07248838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98000">
              <a:srgbClr val="FF40FF">
                <a:alpha val="65090"/>
              </a:srgbClr>
            </a:gs>
            <a:gs pos="0">
              <a:schemeClr val="bg1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icture containing calendar&#10;&#10;Description automatically generated">
            <a:extLst>
              <a:ext uri="{FF2B5EF4-FFF2-40B4-BE49-F238E27FC236}">
                <a16:creationId xmlns:a16="http://schemas.microsoft.com/office/drawing/2014/main" id="{2D4F57A3-D9F2-0647-AE31-19F52BB266C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22706" y="675640"/>
            <a:ext cx="4451694" cy="5506720"/>
          </a:xfrm>
          <a:prstGeom prst="rect">
            <a:avLst/>
          </a:prstGeom>
          <a:ln>
            <a:solidFill>
              <a:srgbClr val="002060"/>
            </a:solidFill>
          </a:ln>
        </p:spPr>
      </p:pic>
      <p:pic>
        <p:nvPicPr>
          <p:cNvPr id="8" name="Picture 7" descr="Text&#10;&#10;Description automatically generated">
            <a:extLst>
              <a:ext uri="{FF2B5EF4-FFF2-40B4-BE49-F238E27FC236}">
                <a16:creationId xmlns:a16="http://schemas.microsoft.com/office/drawing/2014/main" id="{1F6B2E82-8646-5546-A983-6664245DFA1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77620" y="675640"/>
            <a:ext cx="3710815" cy="5506720"/>
          </a:xfrm>
          <a:prstGeom prst="rect">
            <a:avLst/>
          </a:prstGeom>
          <a:ln>
            <a:solidFill>
              <a:srgbClr val="002060"/>
            </a:solidFill>
          </a:ln>
        </p:spPr>
      </p:pic>
    </p:spTree>
    <p:extLst>
      <p:ext uri="{BB962C8B-B14F-4D97-AF65-F5344CB8AC3E}">
        <p14:creationId xmlns:p14="http://schemas.microsoft.com/office/powerpoint/2010/main" val="182484909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98000">
              <a:srgbClr val="FFFF00"/>
            </a:gs>
            <a:gs pos="0">
              <a:schemeClr val="bg1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person's face with a yellow background&#10;&#10;Description automatically generated with low confidence">
            <a:extLst>
              <a:ext uri="{FF2B5EF4-FFF2-40B4-BE49-F238E27FC236}">
                <a16:creationId xmlns:a16="http://schemas.microsoft.com/office/drawing/2014/main" id="{58938069-7DAE-EC4C-A644-815BD594175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887" y="3015204"/>
            <a:ext cx="3035300" cy="3594100"/>
          </a:xfrm>
          <a:prstGeom prst="rect">
            <a:avLst/>
          </a:prstGeom>
        </p:spPr>
      </p:pic>
      <p:pic>
        <p:nvPicPr>
          <p:cNvPr id="3" name="Picture 2" descr="A close-up of a cartoon&#10;&#10;Description automatically generated with low confidence">
            <a:extLst>
              <a:ext uri="{FF2B5EF4-FFF2-40B4-BE49-F238E27FC236}">
                <a16:creationId xmlns:a16="http://schemas.microsoft.com/office/drawing/2014/main" id="{1223D3E4-9DF5-C948-A656-429129E185C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592495" y="1595319"/>
            <a:ext cx="2503303" cy="2839769"/>
          </a:xfrm>
          <a:prstGeom prst="rect">
            <a:avLst/>
          </a:prstGeom>
        </p:spPr>
      </p:pic>
      <p:sp>
        <p:nvSpPr>
          <p:cNvPr id="10" name="Oval Callout 9">
            <a:extLst>
              <a:ext uri="{FF2B5EF4-FFF2-40B4-BE49-F238E27FC236}">
                <a16:creationId xmlns:a16="http://schemas.microsoft.com/office/drawing/2014/main" id="{D8E94ABB-4AC4-964A-8312-1CC1E8DC54E8}"/>
              </a:ext>
            </a:extLst>
          </p:cNvPr>
          <p:cNvSpPr/>
          <p:nvPr/>
        </p:nvSpPr>
        <p:spPr>
          <a:xfrm>
            <a:off x="1465238" y="1383685"/>
            <a:ext cx="4858663" cy="1343299"/>
          </a:xfrm>
          <a:prstGeom prst="wedgeEllipseCallout">
            <a:avLst>
              <a:gd name="adj1" fmla="val -41655"/>
              <a:gd name="adj2" fmla="val 74210"/>
            </a:avLst>
          </a:prstGeom>
          <a:solidFill>
            <a:srgbClr val="00B0F0">
              <a:tint val="66000"/>
              <a:satMod val="16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dirty="0">
                <a:solidFill>
                  <a:srgbClr val="002060"/>
                </a:solidFill>
              </a:rPr>
              <a:t>Pa </a:t>
            </a:r>
            <a:r>
              <a:rPr lang="en-US" sz="3600" b="1" dirty="0" err="1">
                <a:solidFill>
                  <a:srgbClr val="FF0000"/>
                </a:solidFill>
              </a:rPr>
              <a:t>dd</a:t>
            </a:r>
            <a:r>
              <a:rPr lang="en-US" sz="3600" b="1" dirty="0" err="1">
                <a:solidFill>
                  <a:srgbClr val="002060"/>
                </a:solidFill>
              </a:rPr>
              <a:t>ydd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ydy</a:t>
            </a:r>
            <a:r>
              <a:rPr lang="en-US" sz="3600" b="1" dirty="0">
                <a:solidFill>
                  <a:srgbClr val="002060"/>
                </a:solidFill>
              </a:rPr>
              <a:t> hi </a:t>
            </a:r>
            <a:r>
              <a:rPr lang="en-US" sz="3600" b="1" dirty="0" err="1">
                <a:solidFill>
                  <a:srgbClr val="002060"/>
                </a:solidFill>
              </a:rPr>
              <a:t>heddiw</a:t>
            </a:r>
            <a:r>
              <a:rPr lang="en-US" sz="3600" b="1" dirty="0">
                <a:solidFill>
                  <a:srgbClr val="002060"/>
                </a:solidFill>
              </a:rPr>
              <a:t>?</a:t>
            </a:r>
          </a:p>
        </p:txBody>
      </p:sp>
      <p:sp>
        <p:nvSpPr>
          <p:cNvPr id="7" name="Oval Callout 6">
            <a:extLst>
              <a:ext uri="{FF2B5EF4-FFF2-40B4-BE49-F238E27FC236}">
                <a16:creationId xmlns:a16="http://schemas.microsoft.com/office/drawing/2014/main" id="{793F3E10-BF07-ED48-A6B5-DFFA9E8E06C1}"/>
              </a:ext>
            </a:extLst>
          </p:cNvPr>
          <p:cNvSpPr/>
          <p:nvPr/>
        </p:nvSpPr>
        <p:spPr>
          <a:xfrm>
            <a:off x="5385595" y="229161"/>
            <a:ext cx="5341167" cy="1343298"/>
          </a:xfrm>
          <a:prstGeom prst="wedgeEllipseCallout">
            <a:avLst>
              <a:gd name="adj1" fmla="val 33381"/>
              <a:gd name="adj2" fmla="val 108440"/>
            </a:avLst>
          </a:prstGeom>
          <a:gradFill flip="none" rotWithShape="1">
            <a:gsLst>
              <a:gs pos="0">
                <a:srgbClr val="FF40FF">
                  <a:tint val="66000"/>
                  <a:satMod val="160000"/>
                </a:srgbClr>
              </a:gs>
              <a:gs pos="50000">
                <a:srgbClr val="FF40FF">
                  <a:tint val="44500"/>
                  <a:satMod val="160000"/>
                </a:srgbClr>
              </a:gs>
              <a:gs pos="100000">
                <a:srgbClr val="FF40FF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dirty="0" err="1">
                <a:solidFill>
                  <a:srgbClr val="002060"/>
                </a:solidFill>
              </a:rPr>
              <a:t>Dydd</a:t>
            </a:r>
            <a:r>
              <a:rPr lang="en-US" sz="3600" b="1" dirty="0">
                <a:solidFill>
                  <a:srgbClr val="002060"/>
                </a:solidFill>
              </a:rPr>
              <a:t> Mawrth </a:t>
            </a:r>
            <a:r>
              <a:rPr lang="en-US" sz="3600" b="1" dirty="0" err="1">
                <a:solidFill>
                  <a:srgbClr val="002060"/>
                </a:solidFill>
              </a:rPr>
              <a:t>ydy</a:t>
            </a:r>
            <a:r>
              <a:rPr lang="en-US" sz="3600" b="1" dirty="0">
                <a:solidFill>
                  <a:srgbClr val="002060"/>
                </a:solidFill>
              </a:rPr>
              <a:t> hi </a:t>
            </a:r>
            <a:r>
              <a:rPr lang="en-US" sz="3600" b="1" dirty="0" err="1">
                <a:solidFill>
                  <a:srgbClr val="002060"/>
                </a:solidFill>
              </a:rPr>
              <a:t>heddiw</a:t>
            </a:r>
            <a:r>
              <a:rPr lang="en-US" sz="3600" b="1" dirty="0">
                <a:solidFill>
                  <a:srgbClr val="002060"/>
                </a:solidFill>
              </a:rPr>
              <a:t>.</a:t>
            </a:r>
          </a:p>
        </p:txBody>
      </p:sp>
      <p:pic>
        <p:nvPicPr>
          <p:cNvPr id="9" name="Picture 8" descr="Text&#10;&#10;Description automatically generated">
            <a:extLst>
              <a:ext uri="{FF2B5EF4-FFF2-40B4-BE49-F238E27FC236}">
                <a16:creationId xmlns:a16="http://schemas.microsoft.com/office/drawing/2014/main" id="{B3E89500-3DEF-B741-8344-A0358F205CC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23901" y="2492222"/>
            <a:ext cx="2774379" cy="4117082"/>
          </a:xfrm>
          <a:prstGeom prst="rect">
            <a:avLst/>
          </a:prstGeom>
          <a:ln>
            <a:solidFill>
              <a:srgbClr val="002060"/>
            </a:solidFill>
          </a:ln>
        </p:spPr>
      </p:pic>
    </p:spTree>
    <p:extLst>
      <p:ext uri="{BB962C8B-B14F-4D97-AF65-F5344CB8AC3E}">
        <p14:creationId xmlns:p14="http://schemas.microsoft.com/office/powerpoint/2010/main" val="2316287112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98000">
              <a:srgbClr val="FFFF00"/>
            </a:gs>
            <a:gs pos="0">
              <a:schemeClr val="bg1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person's face with a yellow background&#10;&#10;Description automatically generated with low confidence">
            <a:extLst>
              <a:ext uri="{FF2B5EF4-FFF2-40B4-BE49-F238E27FC236}">
                <a16:creationId xmlns:a16="http://schemas.microsoft.com/office/drawing/2014/main" id="{58938069-7DAE-EC4C-A644-815BD594175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2682" y="3158503"/>
            <a:ext cx="3035300" cy="3594100"/>
          </a:xfrm>
          <a:prstGeom prst="rect">
            <a:avLst/>
          </a:prstGeom>
        </p:spPr>
      </p:pic>
      <p:pic>
        <p:nvPicPr>
          <p:cNvPr id="3" name="Picture 2" descr="A close-up of a cartoon&#10;&#10;Description automatically generated with low confidence">
            <a:extLst>
              <a:ext uri="{FF2B5EF4-FFF2-40B4-BE49-F238E27FC236}">
                <a16:creationId xmlns:a16="http://schemas.microsoft.com/office/drawing/2014/main" id="{1223D3E4-9DF5-C948-A656-429129E185C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61177" y="1362306"/>
            <a:ext cx="2000294" cy="2269151"/>
          </a:xfrm>
          <a:prstGeom prst="rect">
            <a:avLst/>
          </a:prstGeom>
        </p:spPr>
      </p:pic>
      <p:sp>
        <p:nvSpPr>
          <p:cNvPr id="10" name="Oval Callout 9">
            <a:extLst>
              <a:ext uri="{FF2B5EF4-FFF2-40B4-BE49-F238E27FC236}">
                <a16:creationId xmlns:a16="http://schemas.microsoft.com/office/drawing/2014/main" id="{D8E94ABB-4AC4-964A-8312-1CC1E8DC54E8}"/>
              </a:ext>
            </a:extLst>
          </p:cNvPr>
          <p:cNvSpPr/>
          <p:nvPr/>
        </p:nvSpPr>
        <p:spPr>
          <a:xfrm>
            <a:off x="1329665" y="1244564"/>
            <a:ext cx="3856633" cy="1343299"/>
          </a:xfrm>
          <a:prstGeom prst="wedgeEllipseCallout">
            <a:avLst>
              <a:gd name="adj1" fmla="val -36024"/>
              <a:gd name="adj2" fmla="val 81868"/>
            </a:avLst>
          </a:prstGeom>
          <a:solidFill>
            <a:srgbClr val="00B0F0">
              <a:tint val="66000"/>
              <a:satMod val="16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dirty="0">
                <a:solidFill>
                  <a:srgbClr val="002060"/>
                </a:solidFill>
              </a:rPr>
              <a:t>Pa </a:t>
            </a:r>
            <a:r>
              <a:rPr lang="en-US" sz="3600" b="1" dirty="0" err="1">
                <a:solidFill>
                  <a:srgbClr val="FF0000"/>
                </a:solidFill>
              </a:rPr>
              <a:t>f</a:t>
            </a:r>
            <a:r>
              <a:rPr lang="en-US" sz="3600" b="1" dirty="0" err="1">
                <a:solidFill>
                  <a:srgbClr val="002060"/>
                </a:solidFill>
              </a:rPr>
              <a:t>is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ydy</a:t>
            </a:r>
            <a:r>
              <a:rPr lang="en-US" sz="3600" b="1" dirty="0">
                <a:solidFill>
                  <a:srgbClr val="002060"/>
                </a:solidFill>
              </a:rPr>
              <a:t> hi?</a:t>
            </a:r>
          </a:p>
          <a:p>
            <a:pPr algn="ctr"/>
            <a:r>
              <a:rPr lang="en-US" sz="2000" i="1" dirty="0">
                <a:solidFill>
                  <a:srgbClr val="002060"/>
                </a:solidFill>
              </a:rPr>
              <a:t>What month is it?</a:t>
            </a:r>
          </a:p>
        </p:txBody>
      </p:sp>
      <p:sp>
        <p:nvSpPr>
          <p:cNvPr id="7" name="Oval Callout 6">
            <a:extLst>
              <a:ext uri="{FF2B5EF4-FFF2-40B4-BE49-F238E27FC236}">
                <a16:creationId xmlns:a16="http://schemas.microsoft.com/office/drawing/2014/main" id="{793F3E10-BF07-ED48-A6B5-DFFA9E8E06C1}"/>
              </a:ext>
            </a:extLst>
          </p:cNvPr>
          <p:cNvSpPr/>
          <p:nvPr/>
        </p:nvSpPr>
        <p:spPr>
          <a:xfrm>
            <a:off x="6096000" y="299234"/>
            <a:ext cx="4184334" cy="1104027"/>
          </a:xfrm>
          <a:prstGeom prst="wedgeEllipseCallout">
            <a:avLst>
              <a:gd name="adj1" fmla="val 41576"/>
              <a:gd name="adj2" fmla="val 87734"/>
            </a:avLst>
          </a:prstGeom>
          <a:gradFill flip="none" rotWithShape="1">
            <a:gsLst>
              <a:gs pos="0">
                <a:srgbClr val="FF40FF">
                  <a:tint val="66000"/>
                  <a:satMod val="160000"/>
                </a:srgbClr>
              </a:gs>
              <a:gs pos="50000">
                <a:srgbClr val="FF40FF">
                  <a:tint val="44500"/>
                  <a:satMod val="160000"/>
                </a:srgbClr>
              </a:gs>
              <a:gs pos="100000">
                <a:srgbClr val="FF40FF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>
                <a:solidFill>
                  <a:srgbClr val="002060"/>
                </a:solidFill>
              </a:rPr>
              <a:t>Mis </a:t>
            </a:r>
            <a:r>
              <a:rPr lang="en-US" sz="2800" b="1" dirty="0" err="1">
                <a:solidFill>
                  <a:srgbClr val="002060"/>
                </a:solidFill>
              </a:rPr>
              <a:t>Ionawr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dirty="0" err="1">
                <a:solidFill>
                  <a:srgbClr val="002060"/>
                </a:solidFill>
              </a:rPr>
              <a:t>ydy</a:t>
            </a:r>
            <a:r>
              <a:rPr lang="en-US" sz="2800" b="1" dirty="0">
                <a:solidFill>
                  <a:srgbClr val="002060"/>
                </a:solidFill>
              </a:rPr>
              <a:t> hi.</a:t>
            </a:r>
          </a:p>
          <a:p>
            <a:pPr algn="ctr"/>
            <a:r>
              <a:rPr lang="en-US" sz="2000" i="1" dirty="0">
                <a:solidFill>
                  <a:srgbClr val="002060"/>
                </a:solidFill>
              </a:rPr>
              <a:t>It is January.</a:t>
            </a:r>
          </a:p>
        </p:txBody>
      </p:sp>
      <p:pic>
        <p:nvPicPr>
          <p:cNvPr id="11" name="Picture 10" descr="A picture containing text, toy, wheel, gear&#10;&#10;Description automatically generated">
            <a:extLst>
              <a:ext uri="{FF2B5EF4-FFF2-40B4-BE49-F238E27FC236}">
                <a16:creationId xmlns:a16="http://schemas.microsoft.com/office/drawing/2014/main" id="{7B37886F-B256-AA43-ABE3-5867EB50093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731955" y="3925785"/>
            <a:ext cx="2503303" cy="2059536"/>
          </a:xfrm>
          <a:prstGeom prst="rect">
            <a:avLst/>
          </a:prstGeom>
        </p:spPr>
      </p:pic>
      <p:pic>
        <p:nvPicPr>
          <p:cNvPr id="12" name="Picture 11" descr="A picture containing calendar&#10;&#10;Description automatically generated">
            <a:extLst>
              <a:ext uri="{FF2B5EF4-FFF2-40B4-BE49-F238E27FC236}">
                <a16:creationId xmlns:a16="http://schemas.microsoft.com/office/drawing/2014/main" id="{3B8E5D3B-2222-5E41-8CE9-2FB8CA671EF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42199" y="3459174"/>
            <a:ext cx="2552769" cy="3157761"/>
          </a:xfrm>
          <a:prstGeom prst="rect">
            <a:avLst/>
          </a:prstGeom>
          <a:ln>
            <a:solidFill>
              <a:srgbClr val="002060"/>
            </a:solidFill>
          </a:ln>
        </p:spPr>
      </p:pic>
      <p:sp>
        <p:nvSpPr>
          <p:cNvPr id="9" name="Oval Callout 8">
            <a:extLst>
              <a:ext uri="{FF2B5EF4-FFF2-40B4-BE49-F238E27FC236}">
                <a16:creationId xmlns:a16="http://schemas.microsoft.com/office/drawing/2014/main" id="{22BC7ED2-5301-D94F-B027-7E758795B2F7}"/>
              </a:ext>
            </a:extLst>
          </p:cNvPr>
          <p:cNvSpPr/>
          <p:nvPr/>
        </p:nvSpPr>
        <p:spPr>
          <a:xfrm>
            <a:off x="5210813" y="2345734"/>
            <a:ext cx="4354398" cy="1024017"/>
          </a:xfrm>
          <a:prstGeom prst="wedgeEllipseCallout">
            <a:avLst>
              <a:gd name="adj1" fmla="val 42306"/>
              <a:gd name="adj2" fmla="val 110672"/>
            </a:avLst>
          </a:prstGeom>
          <a:solidFill>
            <a:srgbClr val="92D050">
              <a:tint val="66000"/>
              <a:satMod val="16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>
                <a:solidFill>
                  <a:srgbClr val="002060"/>
                </a:solidFill>
              </a:rPr>
              <a:t>Mis Mawrth </a:t>
            </a:r>
            <a:r>
              <a:rPr lang="en-US" sz="2800" b="1" dirty="0" err="1">
                <a:solidFill>
                  <a:srgbClr val="002060"/>
                </a:solidFill>
              </a:rPr>
              <a:t>ydy</a:t>
            </a:r>
            <a:r>
              <a:rPr lang="en-US" sz="2800" b="1" dirty="0">
                <a:solidFill>
                  <a:srgbClr val="002060"/>
                </a:solidFill>
              </a:rPr>
              <a:t> hi.</a:t>
            </a:r>
          </a:p>
          <a:p>
            <a:pPr algn="ctr"/>
            <a:r>
              <a:rPr lang="en-US" sz="2000" i="1" dirty="0">
                <a:solidFill>
                  <a:srgbClr val="002060"/>
                </a:solidFill>
              </a:rPr>
              <a:t>It is March.</a:t>
            </a:r>
          </a:p>
        </p:txBody>
      </p:sp>
    </p:spTree>
    <p:extLst>
      <p:ext uri="{BB962C8B-B14F-4D97-AF65-F5344CB8AC3E}">
        <p14:creationId xmlns:p14="http://schemas.microsoft.com/office/powerpoint/2010/main" val="2831529498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98000">
              <a:srgbClr val="FF40FF"/>
            </a:gs>
            <a:gs pos="0">
              <a:schemeClr val="bg1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hlinkClick r:id="rId2"/>
            <a:extLst>
              <a:ext uri="{FF2B5EF4-FFF2-40B4-BE49-F238E27FC236}">
                <a16:creationId xmlns:a16="http://schemas.microsoft.com/office/drawing/2014/main" id="{C4AB60BB-406F-034D-8436-B358B73D62B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71193" y="2281589"/>
            <a:ext cx="6649613" cy="3742021"/>
          </a:xfrm>
          <a:prstGeom prst="rect">
            <a:avLst/>
          </a:prstGeom>
          <a:ln>
            <a:solidFill>
              <a:srgbClr val="002060"/>
            </a:solidFill>
          </a:ln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9F44177E-9F62-F14A-B828-5B075BB0620A}"/>
              </a:ext>
            </a:extLst>
          </p:cNvPr>
          <p:cNvSpPr txBox="1"/>
          <p:nvPr/>
        </p:nvSpPr>
        <p:spPr>
          <a:xfrm>
            <a:off x="8757703" y="645496"/>
            <a:ext cx="304038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 err="1">
                <a:solidFill>
                  <a:srgbClr val="002060"/>
                </a:solidFill>
              </a:rPr>
              <a:t>Cliciwch</a:t>
            </a:r>
            <a:r>
              <a:rPr lang="en-US" sz="2400" b="1" dirty="0">
                <a:solidFill>
                  <a:srgbClr val="002060"/>
                </a:solidFill>
              </a:rPr>
              <a:t> </a:t>
            </a:r>
            <a:r>
              <a:rPr lang="en-US" sz="2400" b="1" dirty="0" err="1">
                <a:solidFill>
                  <a:srgbClr val="002060"/>
                </a:solidFill>
              </a:rPr>
              <a:t>ar</a:t>
            </a:r>
            <a:r>
              <a:rPr lang="en-US" sz="2400" b="1" dirty="0">
                <a:solidFill>
                  <a:srgbClr val="002060"/>
                </a:solidFill>
              </a:rPr>
              <a:t> y </a:t>
            </a:r>
            <a:r>
              <a:rPr lang="en-US" sz="2400" b="1" dirty="0" err="1">
                <a:solidFill>
                  <a:srgbClr val="002060"/>
                </a:solidFill>
              </a:rPr>
              <a:t>llun</a:t>
            </a:r>
            <a:r>
              <a:rPr lang="en-US" sz="2400" b="1" dirty="0">
                <a:solidFill>
                  <a:srgbClr val="002060"/>
                </a:solidFill>
              </a:rPr>
              <a:t>.</a:t>
            </a:r>
          </a:p>
          <a:p>
            <a:r>
              <a:rPr lang="en-US" i="1" dirty="0">
                <a:solidFill>
                  <a:srgbClr val="002060"/>
                </a:solidFill>
              </a:rPr>
              <a:t>Click on the picture.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CF4AFFB-E2D7-8B46-AA3C-20288FAF6CE8}"/>
              </a:ext>
            </a:extLst>
          </p:cNvPr>
          <p:cNvSpPr txBox="1"/>
          <p:nvPr/>
        </p:nvSpPr>
        <p:spPr>
          <a:xfrm>
            <a:off x="268187" y="284529"/>
            <a:ext cx="4383823" cy="1323439"/>
          </a:xfrm>
          <a:prstGeom prst="rect">
            <a:avLst/>
          </a:prstGeom>
          <a:gradFill>
            <a:gsLst>
              <a:gs pos="100000">
                <a:srgbClr val="00B9FF">
                  <a:alpha val="49667"/>
                </a:srgbClr>
              </a:gs>
              <a:gs pos="0">
                <a:schemeClr val="bg1"/>
              </a:gs>
            </a:gsLst>
            <a:lin ang="5400000" scaled="1"/>
          </a:gra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r>
              <a:rPr lang="en-US" sz="4400" b="1" dirty="0">
                <a:solidFill>
                  <a:srgbClr val="002060"/>
                </a:solidFill>
                <a:latin typeface="SASSOON PRIMARY" pitchFamily="2" charset="0"/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Misoedd</a:t>
            </a:r>
            <a:r>
              <a:rPr lang="en-US" sz="3600" b="1" dirty="0">
                <a:solidFill>
                  <a:srgbClr val="002060"/>
                </a:solidFill>
              </a:rPr>
              <a:t> y </a:t>
            </a:r>
            <a:r>
              <a:rPr lang="en-US" sz="3600" b="1" dirty="0" err="1">
                <a:solidFill>
                  <a:srgbClr val="002060"/>
                </a:solidFill>
              </a:rPr>
              <a:t>Flwyddyn</a:t>
            </a:r>
            <a:br>
              <a:rPr lang="en-US" sz="3600" b="1" dirty="0">
                <a:solidFill>
                  <a:srgbClr val="002060"/>
                </a:solidFill>
              </a:rPr>
            </a:br>
            <a:r>
              <a:rPr lang="en-US" sz="3600" b="1" dirty="0">
                <a:solidFill>
                  <a:srgbClr val="002060"/>
                </a:solidFill>
              </a:rPr>
              <a:t>  </a:t>
            </a:r>
            <a:r>
              <a:rPr lang="en-US" sz="2400" i="1" dirty="0">
                <a:solidFill>
                  <a:srgbClr val="002060"/>
                </a:solidFill>
              </a:rPr>
              <a:t>Months of the Year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AA353C65-53DB-9042-9323-C69997923B0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015619" y="5618423"/>
            <a:ext cx="810374" cy="810374"/>
          </a:xfrm>
          <a:prstGeom prst="rect">
            <a:avLst/>
          </a:prstGeom>
          <a:ln>
            <a:solidFill>
              <a:srgbClr val="002060"/>
            </a:solidFill>
          </a:ln>
        </p:spPr>
      </p:pic>
    </p:spTree>
    <p:extLst>
      <p:ext uri="{BB962C8B-B14F-4D97-AF65-F5344CB8AC3E}">
        <p14:creationId xmlns:p14="http://schemas.microsoft.com/office/powerpoint/2010/main" val="2556173735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98000">
              <a:srgbClr val="00B0F0">
                <a:alpha val="49808"/>
              </a:srgbClr>
            </a:gs>
            <a:gs pos="0">
              <a:schemeClr val="bg1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A person holding a yellow sign&#10;&#10;Description automatically generated with medium confidence">
            <a:extLst>
              <a:ext uri="{FF2B5EF4-FFF2-40B4-BE49-F238E27FC236}">
                <a16:creationId xmlns:a16="http://schemas.microsoft.com/office/drawing/2014/main" id="{62B8D99C-FD56-594E-B932-E6613EA9F96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07860" y="612000"/>
            <a:ext cx="5776280" cy="6246000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208494CD-5FBE-EA4D-99D9-97B1282DA55F}"/>
              </a:ext>
            </a:extLst>
          </p:cNvPr>
          <p:cNvSpPr txBox="1"/>
          <p:nvPr/>
        </p:nvSpPr>
        <p:spPr>
          <a:xfrm>
            <a:off x="3939572" y="5246370"/>
            <a:ext cx="456431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000" b="1" dirty="0">
                <a:solidFill>
                  <a:srgbClr val="002060"/>
                </a:solidFill>
              </a:rPr>
              <a:t>Y </a:t>
            </a:r>
            <a:r>
              <a:rPr lang="en-US" sz="4000" b="1" dirty="0" err="1">
                <a:solidFill>
                  <a:srgbClr val="002060"/>
                </a:solidFill>
              </a:rPr>
              <a:t>Tymhorau</a:t>
            </a:r>
            <a:endParaRPr lang="en-US" sz="4000" b="1" dirty="0">
              <a:solidFill>
                <a:srgbClr val="002060"/>
              </a:solidFill>
            </a:endParaRPr>
          </a:p>
          <a:p>
            <a:pPr algn="ctr"/>
            <a:r>
              <a:rPr lang="en-US" sz="2800" i="1" dirty="0">
                <a:solidFill>
                  <a:srgbClr val="002060"/>
                </a:solidFill>
              </a:rPr>
              <a:t>The Seasons</a:t>
            </a:r>
          </a:p>
          <a:p>
            <a:pPr algn="ctr"/>
            <a:endParaRPr lang="en-US" sz="2800" i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97852998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98000">
              <a:srgbClr val="FF40FF"/>
            </a:gs>
            <a:gs pos="0">
              <a:schemeClr val="bg1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Box 9">
            <a:extLst>
              <a:ext uri="{FF2B5EF4-FFF2-40B4-BE49-F238E27FC236}">
                <a16:creationId xmlns:a16="http://schemas.microsoft.com/office/drawing/2014/main" id="{679649B3-662D-9B40-B394-D0C6CECC5F5F}"/>
              </a:ext>
            </a:extLst>
          </p:cNvPr>
          <p:cNvSpPr txBox="1"/>
          <p:nvPr/>
        </p:nvSpPr>
        <p:spPr>
          <a:xfrm>
            <a:off x="8520635" y="2055223"/>
            <a:ext cx="2438489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4400" b="1" dirty="0" err="1">
                <a:solidFill>
                  <a:srgbClr val="002060"/>
                </a:solidFill>
              </a:rPr>
              <a:t>gwanwyn</a:t>
            </a:r>
            <a:endParaRPr lang="en-US" sz="4400" b="1" dirty="0">
              <a:solidFill>
                <a:srgbClr val="002060"/>
              </a:solidFill>
            </a:endParaRPr>
          </a:p>
          <a:p>
            <a:pPr algn="ctr"/>
            <a:r>
              <a:rPr lang="en-US" sz="2000" i="1" dirty="0">
                <a:solidFill>
                  <a:srgbClr val="002060"/>
                </a:solidFill>
              </a:rPr>
              <a:t>Spring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80B6767F-C405-5E46-B85C-5A56CAC3C8A1}"/>
              </a:ext>
            </a:extLst>
          </p:cNvPr>
          <p:cNvSpPr txBox="1"/>
          <p:nvPr/>
        </p:nvSpPr>
        <p:spPr>
          <a:xfrm>
            <a:off x="2573108" y="4639959"/>
            <a:ext cx="1048684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4400" b="1" dirty="0" err="1">
                <a:solidFill>
                  <a:srgbClr val="002060"/>
                </a:solidFill>
              </a:rPr>
              <a:t>haf</a:t>
            </a:r>
            <a:endParaRPr lang="en-US" sz="4400" b="1" dirty="0">
              <a:solidFill>
                <a:srgbClr val="002060"/>
              </a:solidFill>
            </a:endParaRPr>
          </a:p>
          <a:p>
            <a:pPr algn="ctr"/>
            <a:r>
              <a:rPr lang="en-US" sz="2000" i="1" dirty="0">
                <a:solidFill>
                  <a:srgbClr val="002060"/>
                </a:solidFill>
              </a:rPr>
              <a:t>Summer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850CC87B-D05A-8A4F-A91A-3C55255A56A5}"/>
              </a:ext>
            </a:extLst>
          </p:cNvPr>
          <p:cNvSpPr txBox="1"/>
          <p:nvPr/>
        </p:nvSpPr>
        <p:spPr>
          <a:xfrm>
            <a:off x="2204265" y="2055223"/>
            <a:ext cx="1459246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4400" b="1" dirty="0" err="1">
                <a:solidFill>
                  <a:srgbClr val="002060"/>
                </a:solidFill>
              </a:rPr>
              <a:t>gaeaf</a:t>
            </a:r>
            <a:endParaRPr lang="en-US" sz="4400" b="1" dirty="0">
              <a:solidFill>
                <a:srgbClr val="002060"/>
              </a:solidFill>
            </a:endParaRPr>
          </a:p>
          <a:p>
            <a:pPr algn="ctr"/>
            <a:r>
              <a:rPr lang="en-US" sz="2000" i="1" dirty="0">
                <a:solidFill>
                  <a:srgbClr val="002060"/>
                </a:solidFill>
              </a:rPr>
              <a:t>Winter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EEDDEDE7-6751-A942-85F1-BE0ED8AF9CC6}"/>
              </a:ext>
            </a:extLst>
          </p:cNvPr>
          <p:cNvSpPr txBox="1"/>
          <p:nvPr/>
        </p:nvSpPr>
        <p:spPr>
          <a:xfrm>
            <a:off x="8509542" y="4639959"/>
            <a:ext cx="1693349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4400" b="1" dirty="0" err="1">
                <a:solidFill>
                  <a:srgbClr val="002060"/>
                </a:solidFill>
              </a:rPr>
              <a:t>hydref</a:t>
            </a:r>
            <a:endParaRPr lang="en-US" sz="4400" b="1" dirty="0">
              <a:solidFill>
                <a:srgbClr val="002060"/>
              </a:solidFill>
            </a:endParaRPr>
          </a:p>
          <a:p>
            <a:pPr algn="ctr"/>
            <a:r>
              <a:rPr lang="en-US" sz="2000" i="1" dirty="0">
                <a:solidFill>
                  <a:srgbClr val="002060"/>
                </a:solidFill>
              </a:rPr>
              <a:t>Autumn</a:t>
            </a:r>
          </a:p>
        </p:txBody>
      </p:sp>
      <p:pic>
        <p:nvPicPr>
          <p:cNvPr id="15" name="Picture 14" descr="Background pattern&#10;&#10;Description automatically generated">
            <a:extLst>
              <a:ext uri="{FF2B5EF4-FFF2-40B4-BE49-F238E27FC236}">
                <a16:creationId xmlns:a16="http://schemas.microsoft.com/office/drawing/2014/main" id="{B9C56156-1D28-7743-B4D0-B3A886DA441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78580" y="1192944"/>
            <a:ext cx="4434840" cy="5157911"/>
          </a:xfrm>
          <a:prstGeom prst="rect">
            <a:avLst/>
          </a:prstGeom>
          <a:ln>
            <a:solidFill>
              <a:srgbClr val="002060"/>
            </a:solidFill>
          </a:ln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63E5D252-2265-A94D-8FA1-56C3A9E910D1}"/>
              </a:ext>
            </a:extLst>
          </p:cNvPr>
          <p:cNvSpPr txBox="1"/>
          <p:nvPr/>
        </p:nvSpPr>
        <p:spPr>
          <a:xfrm>
            <a:off x="268187" y="193353"/>
            <a:ext cx="2669323" cy="1323439"/>
          </a:xfrm>
          <a:prstGeom prst="rect">
            <a:avLst/>
          </a:prstGeom>
          <a:gradFill>
            <a:gsLst>
              <a:gs pos="100000">
                <a:srgbClr val="00B9FF">
                  <a:alpha val="49667"/>
                </a:srgbClr>
              </a:gs>
              <a:gs pos="0">
                <a:schemeClr val="bg1"/>
              </a:gs>
            </a:gsLst>
            <a:lin ang="5400000" scaled="1"/>
          </a:gra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r>
              <a:rPr lang="en-US" sz="4400" b="1" dirty="0">
                <a:solidFill>
                  <a:srgbClr val="002060"/>
                </a:solidFill>
                <a:latin typeface="SASSOON PRIMARY" pitchFamily="2" charset="0"/>
              </a:rPr>
              <a:t> </a:t>
            </a:r>
            <a:r>
              <a:rPr lang="en-US" sz="3600" b="1" dirty="0">
                <a:solidFill>
                  <a:srgbClr val="002060"/>
                </a:solidFill>
              </a:rPr>
              <a:t>Y </a:t>
            </a:r>
            <a:r>
              <a:rPr lang="en-US" sz="3600" b="1" dirty="0" err="1">
                <a:solidFill>
                  <a:srgbClr val="002060"/>
                </a:solidFill>
              </a:rPr>
              <a:t>Tymhorau</a:t>
            </a:r>
            <a:br>
              <a:rPr lang="en-US" sz="3600" b="1" dirty="0">
                <a:solidFill>
                  <a:srgbClr val="002060"/>
                </a:solidFill>
              </a:rPr>
            </a:br>
            <a:r>
              <a:rPr lang="en-US" sz="3600" b="1" dirty="0">
                <a:solidFill>
                  <a:srgbClr val="002060"/>
                </a:solidFill>
              </a:rPr>
              <a:t>  </a:t>
            </a:r>
            <a:r>
              <a:rPr lang="en-US" sz="2400" i="1" dirty="0">
                <a:solidFill>
                  <a:srgbClr val="002060"/>
                </a:solidFill>
              </a:rPr>
              <a:t>The Seasons</a:t>
            </a:r>
          </a:p>
        </p:txBody>
      </p:sp>
    </p:spTree>
    <p:extLst>
      <p:ext uri="{BB962C8B-B14F-4D97-AF65-F5344CB8AC3E}">
        <p14:creationId xmlns:p14="http://schemas.microsoft.com/office/powerpoint/2010/main" val="3510409813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98000">
              <a:srgbClr val="FFFF00"/>
            </a:gs>
            <a:gs pos="0">
              <a:schemeClr val="bg1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person's face with a yellow background&#10;&#10;Description automatically generated with low confidence">
            <a:extLst>
              <a:ext uri="{FF2B5EF4-FFF2-40B4-BE49-F238E27FC236}">
                <a16:creationId xmlns:a16="http://schemas.microsoft.com/office/drawing/2014/main" id="{58938069-7DAE-EC4C-A644-815BD594175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35" y="3109572"/>
            <a:ext cx="3035300" cy="3594100"/>
          </a:xfrm>
          <a:prstGeom prst="rect">
            <a:avLst/>
          </a:prstGeom>
        </p:spPr>
      </p:pic>
      <p:pic>
        <p:nvPicPr>
          <p:cNvPr id="3" name="Picture 2" descr="A close-up of a cartoon&#10;&#10;Description automatically generated with low confidence">
            <a:extLst>
              <a:ext uri="{FF2B5EF4-FFF2-40B4-BE49-F238E27FC236}">
                <a16:creationId xmlns:a16="http://schemas.microsoft.com/office/drawing/2014/main" id="{1223D3E4-9DF5-C948-A656-429129E185C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491260" y="1457912"/>
            <a:ext cx="2503303" cy="2839769"/>
          </a:xfrm>
          <a:prstGeom prst="rect">
            <a:avLst/>
          </a:prstGeom>
        </p:spPr>
      </p:pic>
      <p:sp>
        <p:nvSpPr>
          <p:cNvPr id="10" name="Oval Callout 9">
            <a:extLst>
              <a:ext uri="{FF2B5EF4-FFF2-40B4-BE49-F238E27FC236}">
                <a16:creationId xmlns:a16="http://schemas.microsoft.com/office/drawing/2014/main" id="{D8E94ABB-4AC4-964A-8312-1CC1E8DC54E8}"/>
              </a:ext>
            </a:extLst>
          </p:cNvPr>
          <p:cNvSpPr/>
          <p:nvPr/>
        </p:nvSpPr>
        <p:spPr>
          <a:xfrm>
            <a:off x="1328653" y="1180167"/>
            <a:ext cx="4915813" cy="1343299"/>
          </a:xfrm>
          <a:prstGeom prst="wedgeEllipseCallout">
            <a:avLst>
              <a:gd name="adj1" fmla="val -41655"/>
              <a:gd name="adj2" fmla="val 74210"/>
            </a:avLst>
          </a:prstGeom>
          <a:solidFill>
            <a:srgbClr val="00B0F0">
              <a:tint val="66000"/>
              <a:satMod val="16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dirty="0">
                <a:solidFill>
                  <a:srgbClr val="002060"/>
                </a:solidFill>
              </a:rPr>
              <a:t>Pa </a:t>
            </a:r>
            <a:r>
              <a:rPr lang="en-US" sz="3600" b="1" dirty="0" err="1">
                <a:solidFill>
                  <a:srgbClr val="FF0000"/>
                </a:solidFill>
              </a:rPr>
              <a:t>d</a:t>
            </a:r>
            <a:r>
              <a:rPr lang="en-US" sz="3600" b="1" dirty="0" err="1">
                <a:solidFill>
                  <a:srgbClr val="002060"/>
                </a:solidFill>
              </a:rPr>
              <a:t>ymor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ydy</a:t>
            </a:r>
            <a:r>
              <a:rPr lang="en-US" sz="3600" b="1" dirty="0">
                <a:solidFill>
                  <a:srgbClr val="002060"/>
                </a:solidFill>
              </a:rPr>
              <a:t> hi?</a:t>
            </a:r>
          </a:p>
          <a:p>
            <a:pPr algn="ctr"/>
            <a:r>
              <a:rPr lang="en-US" sz="2000" i="1" dirty="0">
                <a:solidFill>
                  <a:srgbClr val="002060"/>
                </a:solidFill>
              </a:rPr>
              <a:t>What season is it?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44F94AF-0952-7943-BCE0-DD1F503CDE1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00040" y="2753940"/>
            <a:ext cx="3137148" cy="3677435"/>
          </a:xfrm>
          <a:prstGeom prst="rect">
            <a:avLst/>
          </a:prstGeom>
          <a:ln>
            <a:solidFill>
              <a:srgbClr val="002060"/>
            </a:solidFill>
          </a:ln>
        </p:spPr>
      </p:pic>
      <p:sp>
        <p:nvSpPr>
          <p:cNvPr id="7" name="Oval Callout 6">
            <a:extLst>
              <a:ext uri="{FF2B5EF4-FFF2-40B4-BE49-F238E27FC236}">
                <a16:creationId xmlns:a16="http://schemas.microsoft.com/office/drawing/2014/main" id="{793F3E10-BF07-ED48-A6B5-DFFA9E8E06C1}"/>
              </a:ext>
            </a:extLst>
          </p:cNvPr>
          <p:cNvSpPr/>
          <p:nvPr/>
        </p:nvSpPr>
        <p:spPr>
          <a:xfrm>
            <a:off x="6099915" y="376128"/>
            <a:ext cx="4485187" cy="1179354"/>
          </a:xfrm>
          <a:prstGeom prst="wedgeEllipseCallout">
            <a:avLst>
              <a:gd name="adj1" fmla="val 29672"/>
              <a:gd name="adj2" fmla="val 93902"/>
            </a:avLst>
          </a:prstGeom>
          <a:gradFill flip="none" rotWithShape="1">
            <a:gsLst>
              <a:gs pos="0">
                <a:srgbClr val="FF40FF">
                  <a:tint val="66000"/>
                  <a:satMod val="160000"/>
                </a:srgbClr>
              </a:gs>
              <a:gs pos="50000">
                <a:srgbClr val="FF40FF">
                  <a:tint val="44500"/>
                  <a:satMod val="160000"/>
                </a:srgbClr>
              </a:gs>
              <a:gs pos="100000">
                <a:srgbClr val="FF40FF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dirty="0">
                <a:solidFill>
                  <a:srgbClr val="002060"/>
                </a:solidFill>
              </a:rPr>
              <a:t>Y </a:t>
            </a:r>
            <a:r>
              <a:rPr lang="en-US" sz="3600" b="1" dirty="0" err="1">
                <a:solidFill>
                  <a:srgbClr val="002060"/>
                </a:solidFill>
              </a:rPr>
              <a:t>gaeaf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ydy</a:t>
            </a:r>
            <a:r>
              <a:rPr lang="en-US" sz="3600" b="1" dirty="0">
                <a:solidFill>
                  <a:srgbClr val="002060"/>
                </a:solidFill>
              </a:rPr>
              <a:t> hi.</a:t>
            </a:r>
          </a:p>
          <a:p>
            <a:pPr algn="ctr"/>
            <a:r>
              <a:rPr lang="en-US" sz="2000" i="1" dirty="0">
                <a:solidFill>
                  <a:srgbClr val="002060"/>
                </a:solidFill>
              </a:rPr>
              <a:t>It’s the Winter.</a:t>
            </a:r>
          </a:p>
        </p:txBody>
      </p:sp>
    </p:spTree>
    <p:extLst>
      <p:ext uri="{BB962C8B-B14F-4D97-AF65-F5344CB8AC3E}">
        <p14:creationId xmlns:p14="http://schemas.microsoft.com/office/powerpoint/2010/main" val="3410716394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98000">
              <a:srgbClr val="FFFF00"/>
            </a:gs>
            <a:gs pos="0">
              <a:schemeClr val="bg1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person's face with a yellow background&#10;&#10;Description automatically generated with low confidence">
            <a:extLst>
              <a:ext uri="{FF2B5EF4-FFF2-40B4-BE49-F238E27FC236}">
                <a16:creationId xmlns:a16="http://schemas.microsoft.com/office/drawing/2014/main" id="{58938069-7DAE-EC4C-A644-815BD594175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35" y="3109572"/>
            <a:ext cx="3035300" cy="3594100"/>
          </a:xfrm>
          <a:prstGeom prst="rect">
            <a:avLst/>
          </a:prstGeom>
        </p:spPr>
      </p:pic>
      <p:pic>
        <p:nvPicPr>
          <p:cNvPr id="3" name="Picture 2" descr="A close-up of a cartoon&#10;&#10;Description automatically generated with low confidence">
            <a:extLst>
              <a:ext uri="{FF2B5EF4-FFF2-40B4-BE49-F238E27FC236}">
                <a16:creationId xmlns:a16="http://schemas.microsoft.com/office/drawing/2014/main" id="{1223D3E4-9DF5-C948-A656-429129E185C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491260" y="1457912"/>
            <a:ext cx="2503303" cy="2839769"/>
          </a:xfrm>
          <a:prstGeom prst="rect">
            <a:avLst/>
          </a:prstGeom>
        </p:spPr>
      </p:pic>
      <p:sp>
        <p:nvSpPr>
          <p:cNvPr id="10" name="Oval Callout 9">
            <a:extLst>
              <a:ext uri="{FF2B5EF4-FFF2-40B4-BE49-F238E27FC236}">
                <a16:creationId xmlns:a16="http://schemas.microsoft.com/office/drawing/2014/main" id="{D8E94ABB-4AC4-964A-8312-1CC1E8DC54E8}"/>
              </a:ext>
            </a:extLst>
          </p:cNvPr>
          <p:cNvSpPr/>
          <p:nvPr/>
        </p:nvSpPr>
        <p:spPr>
          <a:xfrm>
            <a:off x="1184102" y="1237317"/>
            <a:ext cx="4915813" cy="1343299"/>
          </a:xfrm>
          <a:prstGeom prst="wedgeEllipseCallout">
            <a:avLst>
              <a:gd name="adj1" fmla="val -41655"/>
              <a:gd name="adj2" fmla="val 74210"/>
            </a:avLst>
          </a:prstGeom>
          <a:solidFill>
            <a:srgbClr val="00B0F0">
              <a:tint val="66000"/>
              <a:satMod val="16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dirty="0">
                <a:solidFill>
                  <a:srgbClr val="002060"/>
                </a:solidFill>
              </a:rPr>
              <a:t>Pa </a:t>
            </a:r>
            <a:r>
              <a:rPr lang="en-US" sz="3600" b="1" dirty="0" err="1">
                <a:solidFill>
                  <a:srgbClr val="FF0000"/>
                </a:solidFill>
              </a:rPr>
              <a:t>d</a:t>
            </a:r>
            <a:r>
              <a:rPr lang="en-US" sz="3600" b="1" dirty="0" err="1">
                <a:solidFill>
                  <a:srgbClr val="002060"/>
                </a:solidFill>
              </a:rPr>
              <a:t>ymor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ydy</a:t>
            </a:r>
            <a:r>
              <a:rPr lang="en-US" sz="3600" b="1" dirty="0">
                <a:solidFill>
                  <a:srgbClr val="002060"/>
                </a:solidFill>
              </a:rPr>
              <a:t> hi?</a:t>
            </a:r>
          </a:p>
          <a:p>
            <a:pPr algn="ctr"/>
            <a:r>
              <a:rPr lang="en-US" sz="2000" i="1" dirty="0">
                <a:solidFill>
                  <a:srgbClr val="002060"/>
                </a:solidFill>
              </a:rPr>
              <a:t>What season is it?</a:t>
            </a:r>
          </a:p>
        </p:txBody>
      </p:sp>
      <p:sp>
        <p:nvSpPr>
          <p:cNvPr id="7" name="Oval Callout 6">
            <a:extLst>
              <a:ext uri="{FF2B5EF4-FFF2-40B4-BE49-F238E27FC236}">
                <a16:creationId xmlns:a16="http://schemas.microsoft.com/office/drawing/2014/main" id="{793F3E10-BF07-ED48-A6B5-DFFA9E8E06C1}"/>
              </a:ext>
            </a:extLst>
          </p:cNvPr>
          <p:cNvSpPr/>
          <p:nvPr/>
        </p:nvSpPr>
        <p:spPr>
          <a:xfrm>
            <a:off x="5734963" y="329346"/>
            <a:ext cx="5272935" cy="1179354"/>
          </a:xfrm>
          <a:prstGeom prst="wedgeEllipseCallout">
            <a:avLst>
              <a:gd name="adj1" fmla="val 29672"/>
              <a:gd name="adj2" fmla="val 93902"/>
            </a:avLst>
          </a:prstGeom>
          <a:gradFill flip="none" rotWithShape="1">
            <a:gsLst>
              <a:gs pos="0">
                <a:srgbClr val="FF40FF">
                  <a:tint val="66000"/>
                  <a:satMod val="160000"/>
                </a:srgbClr>
              </a:gs>
              <a:gs pos="50000">
                <a:srgbClr val="FF40FF">
                  <a:tint val="44500"/>
                  <a:satMod val="160000"/>
                </a:srgbClr>
              </a:gs>
              <a:gs pos="100000">
                <a:srgbClr val="FF40FF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dirty="0">
                <a:solidFill>
                  <a:srgbClr val="002060"/>
                </a:solidFill>
              </a:rPr>
              <a:t>Y </a:t>
            </a:r>
            <a:r>
              <a:rPr lang="en-US" sz="3600" b="1" dirty="0" err="1">
                <a:solidFill>
                  <a:srgbClr val="002060"/>
                </a:solidFill>
              </a:rPr>
              <a:t>gwanwyn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ydy</a:t>
            </a:r>
            <a:r>
              <a:rPr lang="en-US" sz="3600" b="1" dirty="0">
                <a:solidFill>
                  <a:srgbClr val="002060"/>
                </a:solidFill>
              </a:rPr>
              <a:t> hi.</a:t>
            </a:r>
          </a:p>
          <a:p>
            <a:pPr algn="ctr"/>
            <a:r>
              <a:rPr lang="en-US" sz="2000" i="1" dirty="0">
                <a:solidFill>
                  <a:srgbClr val="002060"/>
                </a:solidFill>
              </a:rPr>
              <a:t>It’s the Spring.</a:t>
            </a:r>
          </a:p>
        </p:txBody>
      </p:sp>
      <p:pic>
        <p:nvPicPr>
          <p:cNvPr id="8" name="Picture 7" descr="Background pattern&#10;&#10;Description automatically generated with medium confidence">
            <a:extLst>
              <a:ext uri="{FF2B5EF4-FFF2-40B4-BE49-F238E27FC236}">
                <a16:creationId xmlns:a16="http://schemas.microsoft.com/office/drawing/2014/main" id="{4C0101AB-AB7B-7E43-926F-4B786422BE4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33226" y="2676657"/>
            <a:ext cx="3293603" cy="3839505"/>
          </a:xfrm>
          <a:prstGeom prst="rect">
            <a:avLst/>
          </a:prstGeom>
          <a:ln>
            <a:solidFill>
              <a:srgbClr val="002060"/>
            </a:solidFill>
          </a:ln>
        </p:spPr>
      </p:pic>
    </p:spTree>
    <p:extLst>
      <p:ext uri="{BB962C8B-B14F-4D97-AF65-F5344CB8AC3E}">
        <p14:creationId xmlns:p14="http://schemas.microsoft.com/office/powerpoint/2010/main" val="3925258814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98000">
              <a:srgbClr val="FFFF00"/>
            </a:gs>
            <a:gs pos="0">
              <a:schemeClr val="bg1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person's face with a yellow background&#10;&#10;Description automatically generated with low confidence">
            <a:extLst>
              <a:ext uri="{FF2B5EF4-FFF2-40B4-BE49-F238E27FC236}">
                <a16:creationId xmlns:a16="http://schemas.microsoft.com/office/drawing/2014/main" id="{58938069-7DAE-EC4C-A644-815BD594175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35" y="3109572"/>
            <a:ext cx="3035300" cy="3594100"/>
          </a:xfrm>
          <a:prstGeom prst="rect">
            <a:avLst/>
          </a:prstGeom>
        </p:spPr>
      </p:pic>
      <p:pic>
        <p:nvPicPr>
          <p:cNvPr id="3" name="Picture 2" descr="A close-up of a cartoon&#10;&#10;Description automatically generated with low confidence">
            <a:extLst>
              <a:ext uri="{FF2B5EF4-FFF2-40B4-BE49-F238E27FC236}">
                <a16:creationId xmlns:a16="http://schemas.microsoft.com/office/drawing/2014/main" id="{1223D3E4-9DF5-C948-A656-429129E185C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491260" y="1457912"/>
            <a:ext cx="2503303" cy="2839769"/>
          </a:xfrm>
          <a:prstGeom prst="rect">
            <a:avLst/>
          </a:prstGeom>
        </p:spPr>
      </p:pic>
      <p:sp>
        <p:nvSpPr>
          <p:cNvPr id="10" name="Oval Callout 9">
            <a:extLst>
              <a:ext uri="{FF2B5EF4-FFF2-40B4-BE49-F238E27FC236}">
                <a16:creationId xmlns:a16="http://schemas.microsoft.com/office/drawing/2014/main" id="{D8E94ABB-4AC4-964A-8312-1CC1E8DC54E8}"/>
              </a:ext>
            </a:extLst>
          </p:cNvPr>
          <p:cNvSpPr/>
          <p:nvPr/>
        </p:nvSpPr>
        <p:spPr>
          <a:xfrm>
            <a:off x="1184102" y="1237317"/>
            <a:ext cx="4915813" cy="1343299"/>
          </a:xfrm>
          <a:prstGeom prst="wedgeEllipseCallout">
            <a:avLst>
              <a:gd name="adj1" fmla="val -41655"/>
              <a:gd name="adj2" fmla="val 74210"/>
            </a:avLst>
          </a:prstGeom>
          <a:solidFill>
            <a:srgbClr val="00B0F0">
              <a:tint val="66000"/>
              <a:satMod val="16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dirty="0">
                <a:solidFill>
                  <a:srgbClr val="002060"/>
                </a:solidFill>
              </a:rPr>
              <a:t>Pa </a:t>
            </a:r>
            <a:r>
              <a:rPr lang="en-US" sz="3600" b="1" dirty="0" err="1">
                <a:solidFill>
                  <a:srgbClr val="FF0000"/>
                </a:solidFill>
              </a:rPr>
              <a:t>d</a:t>
            </a:r>
            <a:r>
              <a:rPr lang="en-US" sz="3600" b="1" dirty="0" err="1">
                <a:solidFill>
                  <a:srgbClr val="002060"/>
                </a:solidFill>
              </a:rPr>
              <a:t>ymor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ydy</a:t>
            </a:r>
            <a:r>
              <a:rPr lang="en-US" sz="3600" b="1" dirty="0">
                <a:solidFill>
                  <a:srgbClr val="002060"/>
                </a:solidFill>
              </a:rPr>
              <a:t> hi?</a:t>
            </a:r>
          </a:p>
          <a:p>
            <a:pPr algn="ctr"/>
            <a:r>
              <a:rPr lang="en-US" sz="2000" i="1" dirty="0">
                <a:solidFill>
                  <a:srgbClr val="002060"/>
                </a:solidFill>
              </a:rPr>
              <a:t>What season is it?</a:t>
            </a:r>
          </a:p>
        </p:txBody>
      </p:sp>
      <p:sp>
        <p:nvSpPr>
          <p:cNvPr id="7" name="Oval Callout 6">
            <a:extLst>
              <a:ext uri="{FF2B5EF4-FFF2-40B4-BE49-F238E27FC236}">
                <a16:creationId xmlns:a16="http://schemas.microsoft.com/office/drawing/2014/main" id="{793F3E10-BF07-ED48-A6B5-DFFA9E8E06C1}"/>
              </a:ext>
            </a:extLst>
          </p:cNvPr>
          <p:cNvSpPr/>
          <p:nvPr/>
        </p:nvSpPr>
        <p:spPr>
          <a:xfrm>
            <a:off x="5734963" y="329346"/>
            <a:ext cx="5272935" cy="1179354"/>
          </a:xfrm>
          <a:prstGeom prst="wedgeEllipseCallout">
            <a:avLst>
              <a:gd name="adj1" fmla="val 29672"/>
              <a:gd name="adj2" fmla="val 93902"/>
            </a:avLst>
          </a:prstGeom>
          <a:gradFill flip="none" rotWithShape="1">
            <a:gsLst>
              <a:gs pos="0">
                <a:srgbClr val="FF40FF">
                  <a:tint val="66000"/>
                  <a:satMod val="160000"/>
                </a:srgbClr>
              </a:gs>
              <a:gs pos="50000">
                <a:srgbClr val="FF40FF">
                  <a:tint val="44500"/>
                  <a:satMod val="160000"/>
                </a:srgbClr>
              </a:gs>
              <a:gs pos="100000">
                <a:srgbClr val="FF40FF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dirty="0" err="1">
                <a:solidFill>
                  <a:srgbClr val="002060"/>
                </a:solidFill>
              </a:rPr>
              <a:t>Yr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haf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ydy</a:t>
            </a:r>
            <a:r>
              <a:rPr lang="en-US" sz="3600" b="1" dirty="0">
                <a:solidFill>
                  <a:srgbClr val="002060"/>
                </a:solidFill>
              </a:rPr>
              <a:t> hi.</a:t>
            </a:r>
          </a:p>
          <a:p>
            <a:pPr algn="ctr"/>
            <a:r>
              <a:rPr lang="en-US" sz="2000" i="1" dirty="0">
                <a:solidFill>
                  <a:srgbClr val="002060"/>
                </a:solidFill>
              </a:rPr>
              <a:t>It’s the Summer.</a:t>
            </a:r>
          </a:p>
        </p:txBody>
      </p:sp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BFD01975-4F65-7C4C-A3F8-6C91DD47B50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38587" y="2759649"/>
            <a:ext cx="3167380" cy="3769005"/>
          </a:xfrm>
          <a:prstGeom prst="rect">
            <a:avLst/>
          </a:prstGeom>
          <a:ln>
            <a:solidFill>
              <a:srgbClr val="002060"/>
            </a:solidFill>
          </a:ln>
        </p:spPr>
      </p:pic>
    </p:spTree>
    <p:extLst>
      <p:ext uri="{BB962C8B-B14F-4D97-AF65-F5344CB8AC3E}">
        <p14:creationId xmlns:p14="http://schemas.microsoft.com/office/powerpoint/2010/main" val="1146810728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98000">
              <a:srgbClr val="FFFF00"/>
            </a:gs>
            <a:gs pos="0">
              <a:schemeClr val="bg1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person's face with a yellow background&#10;&#10;Description automatically generated with low confidence">
            <a:extLst>
              <a:ext uri="{FF2B5EF4-FFF2-40B4-BE49-F238E27FC236}">
                <a16:creationId xmlns:a16="http://schemas.microsoft.com/office/drawing/2014/main" id="{58938069-7DAE-EC4C-A644-815BD594175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35" y="3109572"/>
            <a:ext cx="3035300" cy="3594100"/>
          </a:xfrm>
          <a:prstGeom prst="rect">
            <a:avLst/>
          </a:prstGeom>
        </p:spPr>
      </p:pic>
      <p:pic>
        <p:nvPicPr>
          <p:cNvPr id="3" name="Picture 2" descr="A close-up of a cartoon&#10;&#10;Description automatically generated with low confidence">
            <a:extLst>
              <a:ext uri="{FF2B5EF4-FFF2-40B4-BE49-F238E27FC236}">
                <a16:creationId xmlns:a16="http://schemas.microsoft.com/office/drawing/2014/main" id="{1223D3E4-9DF5-C948-A656-429129E185C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491260" y="1457912"/>
            <a:ext cx="2503303" cy="2839769"/>
          </a:xfrm>
          <a:prstGeom prst="rect">
            <a:avLst/>
          </a:prstGeom>
        </p:spPr>
      </p:pic>
      <p:sp>
        <p:nvSpPr>
          <p:cNvPr id="10" name="Oval Callout 9">
            <a:extLst>
              <a:ext uri="{FF2B5EF4-FFF2-40B4-BE49-F238E27FC236}">
                <a16:creationId xmlns:a16="http://schemas.microsoft.com/office/drawing/2014/main" id="{D8E94ABB-4AC4-964A-8312-1CC1E8DC54E8}"/>
              </a:ext>
            </a:extLst>
          </p:cNvPr>
          <p:cNvSpPr/>
          <p:nvPr/>
        </p:nvSpPr>
        <p:spPr>
          <a:xfrm>
            <a:off x="1184102" y="1237317"/>
            <a:ext cx="4915813" cy="1343299"/>
          </a:xfrm>
          <a:prstGeom prst="wedgeEllipseCallout">
            <a:avLst>
              <a:gd name="adj1" fmla="val -41655"/>
              <a:gd name="adj2" fmla="val 74210"/>
            </a:avLst>
          </a:prstGeom>
          <a:solidFill>
            <a:srgbClr val="00B0F0">
              <a:tint val="66000"/>
              <a:satMod val="16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dirty="0">
                <a:solidFill>
                  <a:srgbClr val="002060"/>
                </a:solidFill>
              </a:rPr>
              <a:t>Pa </a:t>
            </a:r>
            <a:r>
              <a:rPr lang="en-US" sz="3600" b="1" dirty="0" err="1">
                <a:solidFill>
                  <a:srgbClr val="FF0000"/>
                </a:solidFill>
              </a:rPr>
              <a:t>d</a:t>
            </a:r>
            <a:r>
              <a:rPr lang="en-US" sz="3600" b="1" dirty="0" err="1">
                <a:solidFill>
                  <a:srgbClr val="002060"/>
                </a:solidFill>
              </a:rPr>
              <a:t>ymor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ydy</a:t>
            </a:r>
            <a:r>
              <a:rPr lang="en-US" sz="3600" b="1" dirty="0">
                <a:solidFill>
                  <a:srgbClr val="002060"/>
                </a:solidFill>
              </a:rPr>
              <a:t> hi?</a:t>
            </a:r>
          </a:p>
          <a:p>
            <a:pPr algn="ctr"/>
            <a:r>
              <a:rPr lang="en-US" sz="2000" i="1" dirty="0">
                <a:solidFill>
                  <a:srgbClr val="002060"/>
                </a:solidFill>
              </a:rPr>
              <a:t>What season is it?</a:t>
            </a:r>
          </a:p>
        </p:txBody>
      </p:sp>
      <p:sp>
        <p:nvSpPr>
          <p:cNvPr id="7" name="Oval Callout 6">
            <a:extLst>
              <a:ext uri="{FF2B5EF4-FFF2-40B4-BE49-F238E27FC236}">
                <a16:creationId xmlns:a16="http://schemas.microsoft.com/office/drawing/2014/main" id="{793F3E10-BF07-ED48-A6B5-DFFA9E8E06C1}"/>
              </a:ext>
            </a:extLst>
          </p:cNvPr>
          <p:cNvSpPr/>
          <p:nvPr/>
        </p:nvSpPr>
        <p:spPr>
          <a:xfrm>
            <a:off x="5734963" y="329346"/>
            <a:ext cx="5272935" cy="1179354"/>
          </a:xfrm>
          <a:prstGeom prst="wedgeEllipseCallout">
            <a:avLst>
              <a:gd name="adj1" fmla="val 29672"/>
              <a:gd name="adj2" fmla="val 93902"/>
            </a:avLst>
          </a:prstGeom>
          <a:gradFill flip="none" rotWithShape="1">
            <a:gsLst>
              <a:gs pos="0">
                <a:srgbClr val="FF40FF">
                  <a:tint val="66000"/>
                  <a:satMod val="160000"/>
                </a:srgbClr>
              </a:gs>
              <a:gs pos="50000">
                <a:srgbClr val="FF40FF">
                  <a:tint val="44500"/>
                  <a:satMod val="160000"/>
                </a:srgbClr>
              </a:gs>
              <a:gs pos="100000">
                <a:srgbClr val="FF40FF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dirty="0" err="1">
                <a:solidFill>
                  <a:srgbClr val="002060"/>
                </a:solidFill>
              </a:rPr>
              <a:t>Yr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hydref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ydy</a:t>
            </a:r>
            <a:r>
              <a:rPr lang="en-US" sz="3600" b="1" dirty="0">
                <a:solidFill>
                  <a:srgbClr val="002060"/>
                </a:solidFill>
              </a:rPr>
              <a:t> hi.</a:t>
            </a:r>
          </a:p>
          <a:p>
            <a:pPr algn="ctr"/>
            <a:r>
              <a:rPr lang="en-US" sz="2000" i="1" dirty="0">
                <a:solidFill>
                  <a:srgbClr val="002060"/>
                </a:solidFill>
              </a:rPr>
              <a:t>It’s the Autumn.</a:t>
            </a:r>
          </a:p>
        </p:txBody>
      </p:sp>
      <p:pic>
        <p:nvPicPr>
          <p:cNvPr id="5" name="Picture 4" descr="A picture containing text, accessory, vector graphics&#10;&#10;Description automatically generated">
            <a:extLst>
              <a:ext uri="{FF2B5EF4-FFF2-40B4-BE49-F238E27FC236}">
                <a16:creationId xmlns:a16="http://schemas.microsoft.com/office/drawing/2014/main" id="{A034F281-1168-FC49-857D-DACD80ECB82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09588" y="2757759"/>
            <a:ext cx="3196379" cy="3764624"/>
          </a:xfrm>
          <a:prstGeom prst="rect">
            <a:avLst/>
          </a:prstGeom>
          <a:ln>
            <a:solidFill>
              <a:srgbClr val="002060"/>
            </a:solidFill>
          </a:ln>
        </p:spPr>
      </p:pic>
    </p:spTree>
    <p:extLst>
      <p:ext uri="{BB962C8B-B14F-4D97-AF65-F5344CB8AC3E}">
        <p14:creationId xmlns:p14="http://schemas.microsoft.com/office/powerpoint/2010/main" val="4061625471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98000">
              <a:srgbClr val="FF40FF"/>
            </a:gs>
            <a:gs pos="0">
              <a:schemeClr val="bg1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hlinkClick r:id="rId2"/>
            <a:extLst>
              <a:ext uri="{FF2B5EF4-FFF2-40B4-BE49-F238E27FC236}">
                <a16:creationId xmlns:a16="http://schemas.microsoft.com/office/drawing/2014/main" id="{4D7D95F2-46F5-F94B-94E1-E24E9B71F92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29985" y="2344155"/>
            <a:ext cx="7332029" cy="3736605"/>
          </a:xfrm>
          <a:prstGeom prst="rect">
            <a:avLst/>
          </a:prstGeom>
          <a:ln>
            <a:solidFill>
              <a:srgbClr val="002060"/>
            </a:solidFill>
          </a:ln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FDE47A50-6D97-3445-BD42-13A35B57E646}"/>
              </a:ext>
            </a:extLst>
          </p:cNvPr>
          <p:cNvSpPr txBox="1"/>
          <p:nvPr/>
        </p:nvSpPr>
        <p:spPr>
          <a:xfrm>
            <a:off x="8757703" y="645496"/>
            <a:ext cx="304038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 err="1">
                <a:solidFill>
                  <a:srgbClr val="002060"/>
                </a:solidFill>
              </a:rPr>
              <a:t>Cliciwch</a:t>
            </a:r>
            <a:r>
              <a:rPr lang="en-US" sz="2400" b="1" dirty="0">
                <a:solidFill>
                  <a:srgbClr val="002060"/>
                </a:solidFill>
              </a:rPr>
              <a:t> </a:t>
            </a:r>
            <a:r>
              <a:rPr lang="en-US" sz="2400" b="1" dirty="0" err="1">
                <a:solidFill>
                  <a:srgbClr val="002060"/>
                </a:solidFill>
              </a:rPr>
              <a:t>ar</a:t>
            </a:r>
            <a:r>
              <a:rPr lang="en-US" sz="2400" b="1" dirty="0">
                <a:solidFill>
                  <a:srgbClr val="002060"/>
                </a:solidFill>
              </a:rPr>
              <a:t> y </a:t>
            </a:r>
            <a:r>
              <a:rPr lang="en-US" sz="2400" b="1" dirty="0" err="1">
                <a:solidFill>
                  <a:srgbClr val="002060"/>
                </a:solidFill>
              </a:rPr>
              <a:t>llun</a:t>
            </a:r>
            <a:r>
              <a:rPr lang="en-US" sz="2400" b="1" dirty="0">
                <a:solidFill>
                  <a:srgbClr val="002060"/>
                </a:solidFill>
              </a:rPr>
              <a:t>.</a:t>
            </a:r>
          </a:p>
          <a:p>
            <a:r>
              <a:rPr lang="en-US" i="1" dirty="0">
                <a:solidFill>
                  <a:srgbClr val="002060"/>
                </a:solidFill>
              </a:rPr>
              <a:t>Click on the picture.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EFB41A3-B929-B543-A31B-A2192B86206E}"/>
              </a:ext>
            </a:extLst>
          </p:cNvPr>
          <p:cNvSpPr txBox="1"/>
          <p:nvPr/>
        </p:nvSpPr>
        <p:spPr>
          <a:xfrm>
            <a:off x="393917" y="353109"/>
            <a:ext cx="3892333" cy="1323439"/>
          </a:xfrm>
          <a:prstGeom prst="rect">
            <a:avLst/>
          </a:prstGeom>
          <a:gradFill>
            <a:gsLst>
              <a:gs pos="100000">
                <a:srgbClr val="00B9FF">
                  <a:alpha val="49667"/>
                </a:srgbClr>
              </a:gs>
              <a:gs pos="0">
                <a:schemeClr val="bg1"/>
              </a:gs>
            </a:gsLst>
            <a:lin ang="5400000" scaled="1"/>
          </a:gra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r>
              <a:rPr lang="en-US" sz="4400" b="1" dirty="0">
                <a:solidFill>
                  <a:srgbClr val="002060"/>
                </a:solidFill>
                <a:latin typeface="SASSOON PRIMARY" pitchFamily="2" charset="0"/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Cân</a:t>
            </a:r>
            <a:r>
              <a:rPr lang="en-US" sz="3600" b="1" dirty="0">
                <a:solidFill>
                  <a:srgbClr val="002060"/>
                </a:solidFill>
              </a:rPr>
              <a:t> y </a:t>
            </a:r>
            <a:r>
              <a:rPr lang="en-US" sz="3600" b="1" dirty="0" err="1">
                <a:solidFill>
                  <a:srgbClr val="002060"/>
                </a:solidFill>
              </a:rPr>
              <a:t>Tymhorau</a:t>
            </a:r>
            <a:r>
              <a:rPr lang="en-US" sz="3600" b="1" dirty="0">
                <a:solidFill>
                  <a:srgbClr val="002060"/>
                </a:solidFill>
              </a:rPr>
              <a:t>!</a:t>
            </a:r>
            <a:br>
              <a:rPr lang="en-US" sz="3600" b="1" dirty="0">
                <a:solidFill>
                  <a:srgbClr val="002060"/>
                </a:solidFill>
              </a:rPr>
            </a:br>
            <a:r>
              <a:rPr lang="en-US" sz="3600" b="1" dirty="0">
                <a:solidFill>
                  <a:srgbClr val="002060"/>
                </a:solidFill>
              </a:rPr>
              <a:t>  </a:t>
            </a:r>
            <a:r>
              <a:rPr lang="en-US" sz="2800" i="1" dirty="0" err="1">
                <a:solidFill>
                  <a:srgbClr val="002060"/>
                </a:solidFill>
              </a:rPr>
              <a:t>Cyw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2800" i="1" dirty="0">
                <a:solidFill>
                  <a:srgbClr val="002060"/>
                </a:solidFill>
              </a:rPr>
              <a:t>Seasons Song!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F46D77C8-1FAC-1344-ABA8-987E8B1938C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356827" y="5675573"/>
            <a:ext cx="810374" cy="8103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19116769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98000">
              <a:srgbClr val="92D050"/>
            </a:gs>
            <a:gs pos="0">
              <a:schemeClr val="bg1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Box 9">
            <a:extLst>
              <a:ext uri="{FF2B5EF4-FFF2-40B4-BE49-F238E27FC236}">
                <a16:creationId xmlns:a16="http://schemas.microsoft.com/office/drawing/2014/main" id="{053E1B21-1186-DF4A-83F1-72BDEF500CC8}"/>
              </a:ext>
            </a:extLst>
          </p:cNvPr>
          <p:cNvSpPr txBox="1"/>
          <p:nvPr/>
        </p:nvSpPr>
        <p:spPr>
          <a:xfrm>
            <a:off x="382904" y="291970"/>
            <a:ext cx="3023653" cy="769441"/>
          </a:xfrm>
          <a:prstGeom prst="rect">
            <a:avLst/>
          </a:prstGeom>
          <a:gradFill>
            <a:gsLst>
              <a:gs pos="100000">
                <a:srgbClr val="00B9FF">
                  <a:alpha val="49667"/>
                </a:srgbClr>
              </a:gs>
              <a:gs pos="0">
                <a:schemeClr val="bg1"/>
              </a:gs>
            </a:gsLst>
            <a:lin ang="5400000" scaled="1"/>
          </a:gra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r>
              <a:rPr lang="en-US" sz="4400" b="1" dirty="0">
                <a:solidFill>
                  <a:srgbClr val="002060"/>
                </a:solidFill>
                <a:latin typeface="SASSOON PRIMARY" pitchFamily="2" charset="0"/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Amser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Drilio</a:t>
            </a:r>
            <a:r>
              <a:rPr lang="en-US" sz="3600" b="1" dirty="0">
                <a:solidFill>
                  <a:srgbClr val="002060"/>
                </a:solidFill>
              </a:rPr>
              <a:t>!</a:t>
            </a:r>
            <a:endParaRPr lang="en-US" sz="2800" i="1" dirty="0">
              <a:solidFill>
                <a:srgbClr val="002060"/>
              </a:solidFill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C74BD237-0967-CD42-9E30-326A7ED7EC6D}"/>
              </a:ext>
            </a:extLst>
          </p:cNvPr>
          <p:cNvSpPr txBox="1"/>
          <p:nvPr/>
        </p:nvSpPr>
        <p:spPr>
          <a:xfrm>
            <a:off x="4193325" y="258901"/>
            <a:ext cx="710946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solidFill>
                  <a:srgbClr val="002060"/>
                </a:solidFill>
              </a:rPr>
              <a:t>Drilling is a means of ensuring correct pronunciation, of learning and teaching new language items and consolidating understanding, and of practicing vocabulary and patterns.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632F71B-5A46-5C4E-91B9-D2A604C29064}"/>
              </a:ext>
            </a:extLst>
          </p:cNvPr>
          <p:cNvSpPr txBox="1"/>
          <p:nvPr/>
        </p:nvSpPr>
        <p:spPr>
          <a:xfrm>
            <a:off x="382904" y="1379072"/>
            <a:ext cx="5383530" cy="5262979"/>
          </a:xfrm>
          <a:prstGeom prst="rect">
            <a:avLst/>
          </a:prstGeom>
          <a:noFill/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1" dirty="0">
                <a:solidFill>
                  <a:srgbClr val="002060"/>
                </a:solidFill>
              </a:rPr>
              <a:t>Keep the drill short and simple</a:t>
            </a:r>
          </a:p>
          <a:p>
            <a:endParaRPr lang="en-US" sz="1600" b="1" dirty="0">
              <a:solidFill>
                <a:srgbClr val="002060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1" dirty="0">
                <a:solidFill>
                  <a:srgbClr val="002060"/>
                </a:solidFill>
              </a:rPr>
              <a:t>Ensure that the drilling is quick and fun:</a:t>
            </a:r>
          </a:p>
          <a:p>
            <a:endParaRPr lang="en-US" sz="1000" dirty="0">
              <a:solidFill>
                <a:srgbClr val="002060"/>
              </a:solidFill>
            </a:endParaRPr>
          </a:p>
          <a:p>
            <a:r>
              <a:rPr lang="en-US" sz="1400" dirty="0">
                <a:solidFill>
                  <a:srgbClr val="002060"/>
                </a:solidFill>
              </a:rPr>
              <a:t>               - whole class</a:t>
            </a:r>
          </a:p>
          <a:p>
            <a:r>
              <a:rPr lang="en-US" sz="1400" dirty="0">
                <a:solidFill>
                  <a:srgbClr val="002060"/>
                </a:solidFill>
              </a:rPr>
              <a:t>               - groups</a:t>
            </a:r>
          </a:p>
          <a:p>
            <a:r>
              <a:rPr lang="en-US" sz="1400" dirty="0">
                <a:solidFill>
                  <a:srgbClr val="002060"/>
                </a:solidFill>
              </a:rPr>
              <a:t>               - individuals</a:t>
            </a:r>
          </a:p>
          <a:p>
            <a:endParaRPr lang="en-US" sz="1600" dirty="0">
              <a:solidFill>
                <a:srgbClr val="002060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1" dirty="0">
                <a:solidFill>
                  <a:srgbClr val="002060"/>
                </a:solidFill>
              </a:rPr>
              <a:t>Use good responses to model for weaker pupils</a:t>
            </a:r>
          </a:p>
          <a:p>
            <a:endParaRPr lang="en-US" sz="1600" b="1" dirty="0">
              <a:solidFill>
                <a:srgbClr val="002060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1" dirty="0">
                <a:solidFill>
                  <a:srgbClr val="002060"/>
                </a:solidFill>
              </a:rPr>
              <a:t>Substitute by changing or adding one element</a:t>
            </a:r>
          </a:p>
          <a:p>
            <a:r>
              <a:rPr lang="en-US" b="1" dirty="0">
                <a:solidFill>
                  <a:srgbClr val="002060"/>
                </a:solidFill>
              </a:rPr>
              <a:t>      at a time. e.g.</a:t>
            </a:r>
          </a:p>
          <a:p>
            <a:endParaRPr lang="en-US" sz="1000" b="1" dirty="0">
              <a:solidFill>
                <a:srgbClr val="002060"/>
              </a:solidFill>
            </a:endParaRPr>
          </a:p>
          <a:p>
            <a:r>
              <a:rPr lang="en-US" sz="1600" b="1" dirty="0">
                <a:solidFill>
                  <a:srgbClr val="002060"/>
                </a:solidFill>
              </a:rPr>
              <a:t>             </a:t>
            </a:r>
            <a:r>
              <a:rPr lang="en-US" sz="1400" i="1" dirty="0">
                <a:solidFill>
                  <a:srgbClr val="002060"/>
                </a:solidFill>
              </a:rPr>
              <a:t>Mae </a:t>
            </a:r>
            <a:r>
              <a:rPr lang="en-US" sz="1400" i="1" dirty="0" err="1">
                <a:solidFill>
                  <a:srgbClr val="002060"/>
                </a:solidFill>
              </a:rPr>
              <a:t>hi’n</a:t>
            </a:r>
            <a:r>
              <a:rPr lang="en-US" sz="1400" i="1" dirty="0">
                <a:solidFill>
                  <a:srgbClr val="002060"/>
                </a:solidFill>
              </a:rPr>
              <a:t> </a:t>
            </a:r>
            <a:r>
              <a:rPr lang="en-US" sz="1400" i="1" dirty="0" err="1">
                <a:solidFill>
                  <a:srgbClr val="002060"/>
                </a:solidFill>
              </a:rPr>
              <a:t>bert</a:t>
            </a:r>
            <a:r>
              <a:rPr lang="en-US" sz="1400" i="1" dirty="0">
                <a:solidFill>
                  <a:srgbClr val="002060"/>
                </a:solidFill>
              </a:rPr>
              <a:t>.</a:t>
            </a:r>
          </a:p>
          <a:p>
            <a:r>
              <a:rPr lang="en-US" sz="1400" b="1" i="1" dirty="0">
                <a:solidFill>
                  <a:srgbClr val="002060"/>
                </a:solidFill>
              </a:rPr>
              <a:t>               </a:t>
            </a:r>
            <a:r>
              <a:rPr lang="en-US" sz="1400" i="1" dirty="0">
                <a:solidFill>
                  <a:srgbClr val="002060"/>
                </a:solidFill>
              </a:rPr>
              <a:t>Mae </a:t>
            </a:r>
            <a:r>
              <a:rPr lang="en-US" sz="1400" i="1" dirty="0" err="1">
                <a:solidFill>
                  <a:srgbClr val="002060"/>
                </a:solidFill>
              </a:rPr>
              <a:t>hi’n</a:t>
            </a:r>
            <a:r>
              <a:rPr lang="en-US" sz="1400" i="1" dirty="0">
                <a:solidFill>
                  <a:srgbClr val="002060"/>
                </a:solidFill>
              </a:rPr>
              <a:t> </a:t>
            </a:r>
            <a:r>
              <a:rPr lang="en-US" sz="1400" i="1" dirty="0" err="1">
                <a:solidFill>
                  <a:srgbClr val="002060"/>
                </a:solidFill>
              </a:rPr>
              <a:t>fach</a:t>
            </a:r>
            <a:r>
              <a:rPr lang="en-US" sz="1400" i="1" dirty="0">
                <a:solidFill>
                  <a:srgbClr val="002060"/>
                </a:solidFill>
              </a:rPr>
              <a:t> ac </a:t>
            </a:r>
            <a:r>
              <a:rPr lang="en-US" sz="1400" i="1" dirty="0" err="1">
                <a:solidFill>
                  <a:srgbClr val="002060"/>
                </a:solidFill>
              </a:rPr>
              <a:t>yn</a:t>
            </a:r>
            <a:r>
              <a:rPr lang="en-US" sz="1400" i="1" dirty="0">
                <a:solidFill>
                  <a:srgbClr val="002060"/>
                </a:solidFill>
              </a:rPr>
              <a:t> </a:t>
            </a:r>
            <a:r>
              <a:rPr lang="en-US" sz="1400" i="1" dirty="0" err="1">
                <a:solidFill>
                  <a:srgbClr val="002060"/>
                </a:solidFill>
              </a:rPr>
              <a:t>swil</a:t>
            </a:r>
            <a:r>
              <a:rPr lang="en-US" sz="1400" i="1" dirty="0">
                <a:solidFill>
                  <a:srgbClr val="002060"/>
                </a:solidFill>
              </a:rPr>
              <a:t>.</a:t>
            </a:r>
          </a:p>
          <a:p>
            <a:r>
              <a:rPr lang="en-US" sz="1400" i="1" dirty="0">
                <a:solidFill>
                  <a:srgbClr val="002060"/>
                </a:solidFill>
              </a:rPr>
              <a:t>               </a:t>
            </a:r>
            <a:r>
              <a:rPr lang="en-US" sz="1400" i="1" dirty="0" err="1">
                <a:solidFill>
                  <a:srgbClr val="002060"/>
                </a:solidFill>
              </a:rPr>
              <a:t>Dydy</a:t>
            </a:r>
            <a:r>
              <a:rPr lang="en-US" sz="1400" i="1" dirty="0">
                <a:solidFill>
                  <a:srgbClr val="002060"/>
                </a:solidFill>
              </a:rPr>
              <a:t> hi </a:t>
            </a:r>
            <a:r>
              <a:rPr lang="en-US" sz="1400" i="1" dirty="0" err="1">
                <a:solidFill>
                  <a:srgbClr val="002060"/>
                </a:solidFill>
              </a:rPr>
              <a:t>ddim</a:t>
            </a:r>
            <a:r>
              <a:rPr lang="en-US" sz="1400" i="1" dirty="0">
                <a:solidFill>
                  <a:srgbClr val="002060"/>
                </a:solidFill>
              </a:rPr>
              <a:t> </a:t>
            </a:r>
            <a:r>
              <a:rPr lang="en-US" sz="1400" i="1" dirty="0" err="1">
                <a:solidFill>
                  <a:srgbClr val="002060"/>
                </a:solidFill>
              </a:rPr>
              <a:t>yn</a:t>
            </a:r>
            <a:r>
              <a:rPr lang="en-US" sz="1400" i="1" dirty="0">
                <a:solidFill>
                  <a:srgbClr val="002060"/>
                </a:solidFill>
              </a:rPr>
              <a:t> </a:t>
            </a:r>
            <a:r>
              <a:rPr lang="en-US" sz="1400" i="1" dirty="0" err="1">
                <a:solidFill>
                  <a:srgbClr val="002060"/>
                </a:solidFill>
              </a:rPr>
              <a:t>hapus</a:t>
            </a:r>
            <a:r>
              <a:rPr lang="en-US" sz="1400" i="1" dirty="0">
                <a:solidFill>
                  <a:srgbClr val="002060"/>
                </a:solidFill>
              </a:rPr>
              <a:t>.</a:t>
            </a:r>
            <a:endParaRPr lang="en-US" sz="1400" dirty="0">
              <a:solidFill>
                <a:srgbClr val="002060"/>
              </a:solidFill>
            </a:endParaRPr>
          </a:p>
          <a:p>
            <a:endParaRPr lang="en-US" sz="1600" b="1" dirty="0">
              <a:solidFill>
                <a:srgbClr val="002060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1" dirty="0">
                <a:solidFill>
                  <a:srgbClr val="002060"/>
                </a:solidFill>
              </a:rPr>
              <a:t>Move from a closed drill to an information gap </a:t>
            </a:r>
          </a:p>
          <a:p>
            <a:r>
              <a:rPr lang="en-US" b="1" dirty="0">
                <a:solidFill>
                  <a:srgbClr val="002060"/>
                </a:solidFill>
              </a:rPr>
              <a:t>      drill by conversing and questioning naturally, e.g.</a:t>
            </a:r>
          </a:p>
          <a:p>
            <a:endParaRPr lang="en-US" sz="1000" dirty="0">
              <a:solidFill>
                <a:srgbClr val="002060"/>
              </a:solidFill>
            </a:endParaRPr>
          </a:p>
          <a:p>
            <a:r>
              <a:rPr lang="en-US" sz="1600" dirty="0">
                <a:solidFill>
                  <a:srgbClr val="002060"/>
                </a:solidFill>
              </a:rPr>
              <a:t>     </a:t>
            </a:r>
            <a:r>
              <a:rPr lang="en-US" sz="1600" i="1" dirty="0">
                <a:solidFill>
                  <a:srgbClr val="002060"/>
                </a:solidFill>
              </a:rPr>
              <a:t>        </a:t>
            </a:r>
            <a:r>
              <a:rPr lang="en-US" sz="1400" i="1" dirty="0" err="1">
                <a:solidFill>
                  <a:srgbClr val="002060"/>
                </a:solidFill>
              </a:rPr>
              <a:t>Ydy</a:t>
            </a:r>
            <a:r>
              <a:rPr lang="en-US" sz="1400" i="1" dirty="0">
                <a:solidFill>
                  <a:srgbClr val="002060"/>
                </a:solidFill>
              </a:rPr>
              <a:t> </a:t>
            </a:r>
            <a:r>
              <a:rPr lang="en-US" sz="1400" i="1" dirty="0" err="1">
                <a:solidFill>
                  <a:srgbClr val="002060"/>
                </a:solidFill>
              </a:rPr>
              <a:t>hi’n</a:t>
            </a:r>
            <a:r>
              <a:rPr lang="en-US" sz="1400" i="1" dirty="0">
                <a:solidFill>
                  <a:srgbClr val="002060"/>
                </a:solidFill>
              </a:rPr>
              <a:t> </a:t>
            </a:r>
            <a:r>
              <a:rPr lang="en-US" sz="1400" i="1" dirty="0" err="1">
                <a:solidFill>
                  <a:srgbClr val="002060"/>
                </a:solidFill>
              </a:rPr>
              <a:t>hapus</a:t>
            </a:r>
            <a:r>
              <a:rPr lang="en-US" sz="1400" i="1" dirty="0">
                <a:solidFill>
                  <a:srgbClr val="002060"/>
                </a:solidFill>
              </a:rPr>
              <a:t>?</a:t>
            </a:r>
          </a:p>
          <a:p>
            <a:r>
              <a:rPr lang="en-US" sz="1400" i="1" dirty="0">
                <a:solidFill>
                  <a:srgbClr val="002060"/>
                </a:solidFill>
              </a:rPr>
              <a:t>               </a:t>
            </a:r>
            <a:r>
              <a:rPr lang="en-US" sz="1400" i="1" dirty="0" err="1">
                <a:solidFill>
                  <a:srgbClr val="002060"/>
                </a:solidFill>
              </a:rPr>
              <a:t>Ydy</a:t>
            </a:r>
            <a:r>
              <a:rPr lang="en-US" sz="1400" i="1" dirty="0">
                <a:solidFill>
                  <a:srgbClr val="002060"/>
                </a:solidFill>
              </a:rPr>
              <a:t> ….. </a:t>
            </a:r>
            <a:r>
              <a:rPr lang="en-US" sz="1400" i="1" dirty="0" err="1">
                <a:solidFill>
                  <a:srgbClr val="002060"/>
                </a:solidFill>
              </a:rPr>
              <a:t>yn</a:t>
            </a:r>
            <a:r>
              <a:rPr lang="en-US" sz="1400" i="1" dirty="0">
                <a:solidFill>
                  <a:srgbClr val="002060"/>
                </a:solidFill>
              </a:rPr>
              <a:t> </a:t>
            </a:r>
            <a:r>
              <a:rPr lang="en-US" sz="1400" i="1" dirty="0" err="1">
                <a:solidFill>
                  <a:srgbClr val="002060"/>
                </a:solidFill>
              </a:rPr>
              <a:t>barod</a:t>
            </a:r>
            <a:r>
              <a:rPr lang="en-US" sz="1400" i="1" dirty="0">
                <a:solidFill>
                  <a:srgbClr val="002060"/>
                </a:solidFill>
              </a:rPr>
              <a:t>?</a:t>
            </a:r>
            <a:endParaRPr lang="en-US" dirty="0">
              <a:solidFill>
                <a:srgbClr val="002060"/>
              </a:solidFill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B53AD46D-40D6-0A48-90F4-8940C6AC106A}"/>
              </a:ext>
            </a:extLst>
          </p:cNvPr>
          <p:cNvSpPr txBox="1"/>
          <p:nvPr/>
        </p:nvSpPr>
        <p:spPr>
          <a:xfrm>
            <a:off x="6096000" y="3502730"/>
            <a:ext cx="5724523" cy="3139321"/>
          </a:xfrm>
          <a:prstGeom prst="rect">
            <a:avLst/>
          </a:prstGeom>
          <a:noFill/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rgbClr val="002060"/>
                </a:solidFill>
              </a:rPr>
              <a:t>The drill can be consolidated by:</a:t>
            </a:r>
          </a:p>
          <a:p>
            <a:endParaRPr lang="en-US" b="1" dirty="0">
              <a:solidFill>
                <a:srgbClr val="002060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002060"/>
                </a:solidFill>
              </a:rPr>
              <a:t>Singing songs which repeat a pattern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002060"/>
                </a:solidFill>
              </a:rPr>
              <a:t>Reading a story together which repeats language items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002060"/>
                </a:solidFill>
              </a:rPr>
              <a:t>Reading a poem which repeats a pattern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002060"/>
                </a:solidFill>
              </a:rPr>
              <a:t>Learning a song / poem by heart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002060"/>
                </a:solidFill>
              </a:rPr>
              <a:t>Listening to audios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002060"/>
                </a:solidFill>
              </a:rPr>
              <a:t>Playing games which require repetition of patterns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002060"/>
                </a:solidFill>
              </a:rPr>
              <a:t>Questionnaires including the questions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i="1" dirty="0">
                <a:solidFill>
                  <a:srgbClr val="002060"/>
                </a:solidFill>
              </a:rPr>
              <a:t>‘The Hot Seat’ </a:t>
            </a:r>
            <a:r>
              <a:rPr lang="en-US" dirty="0">
                <a:solidFill>
                  <a:srgbClr val="002060"/>
                </a:solidFill>
              </a:rPr>
              <a:t>– pupils to ask questions of the pupil in the </a:t>
            </a:r>
            <a:r>
              <a:rPr lang="en-US" i="1" dirty="0">
                <a:solidFill>
                  <a:srgbClr val="002060"/>
                </a:solidFill>
              </a:rPr>
              <a:t>Hot Seat </a:t>
            </a:r>
            <a:r>
              <a:rPr lang="en-US" dirty="0">
                <a:solidFill>
                  <a:srgbClr val="002060"/>
                </a:solidFill>
              </a:rPr>
              <a:t>using the patterns learned</a:t>
            </a:r>
          </a:p>
        </p:txBody>
      </p:sp>
      <p:pic>
        <p:nvPicPr>
          <p:cNvPr id="12" name="Picture 11" descr="A person wearing a garment&#10;&#10;Description automatically generated with low confidence">
            <a:extLst>
              <a:ext uri="{FF2B5EF4-FFF2-40B4-BE49-F238E27FC236}">
                <a16:creationId xmlns:a16="http://schemas.microsoft.com/office/drawing/2014/main" id="{392F98AF-36B8-3242-8FCF-FA406DEA508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02413" y="1285220"/>
            <a:ext cx="1321647" cy="20700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18404635"/>
      </p:ext>
    </p:extLst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98000">
              <a:srgbClr val="00B0F0">
                <a:alpha val="49601"/>
              </a:srgbClr>
            </a:gs>
            <a:gs pos="0">
              <a:schemeClr val="bg1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13">
            <a:extLst>
              <a:ext uri="{FF2B5EF4-FFF2-40B4-BE49-F238E27FC236}">
                <a16:creationId xmlns:a16="http://schemas.microsoft.com/office/drawing/2014/main" id="{3CB70F2D-B718-A94F-B671-9268EDE069C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0479094">
            <a:off x="7464785" y="1929613"/>
            <a:ext cx="1464970" cy="1464970"/>
          </a:xfrm>
          <a:prstGeom prst="rect">
            <a:avLst/>
          </a:prstGeom>
          <a:solidFill>
            <a:schemeClr val="tx1"/>
          </a:solidFill>
          <a:ln w="28575">
            <a:solidFill>
              <a:srgbClr val="002060"/>
            </a:solidFill>
          </a:ln>
        </p:spPr>
      </p:pic>
      <p:pic>
        <p:nvPicPr>
          <p:cNvPr id="6" name="Picture 5" descr="A picture containing text, vector graphics&#10;&#10;Description automatically generated">
            <a:extLst>
              <a:ext uri="{FF2B5EF4-FFF2-40B4-BE49-F238E27FC236}">
                <a16:creationId xmlns:a16="http://schemas.microsoft.com/office/drawing/2014/main" id="{BFE4AEFB-1F5A-3140-BE8B-E50053E1140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3029" y="53438"/>
            <a:ext cx="6025933" cy="6717652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AB083F80-C5CA-AA4E-A0FB-72C7EBC86799}"/>
              </a:ext>
            </a:extLst>
          </p:cNvPr>
          <p:cNvSpPr txBox="1"/>
          <p:nvPr/>
        </p:nvSpPr>
        <p:spPr>
          <a:xfrm rot="20937613">
            <a:off x="1486139" y="4859246"/>
            <a:ext cx="3619709" cy="113877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4400" b="1" dirty="0">
                <a:solidFill>
                  <a:srgbClr val="002060"/>
                </a:solidFill>
              </a:rPr>
              <a:t>Gwaith </a:t>
            </a:r>
            <a:r>
              <a:rPr lang="en-US" sz="4400" b="1" dirty="0" err="1">
                <a:solidFill>
                  <a:srgbClr val="002060"/>
                </a:solidFill>
              </a:rPr>
              <a:t>Cartref</a:t>
            </a:r>
            <a:endParaRPr lang="en-US" sz="4400" b="1" dirty="0">
              <a:solidFill>
                <a:srgbClr val="002060"/>
              </a:solidFill>
            </a:endParaRPr>
          </a:p>
          <a:p>
            <a:pPr algn="ctr"/>
            <a:r>
              <a:rPr lang="en-US" sz="2400" i="1" dirty="0">
                <a:solidFill>
                  <a:srgbClr val="002060"/>
                </a:solidFill>
              </a:rPr>
              <a:t>Homework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9B3CC71B-0E02-5F45-8577-0B672276197A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1712" t="8707"/>
          <a:stretch/>
        </p:blipFill>
        <p:spPr>
          <a:xfrm>
            <a:off x="9565116" y="1661138"/>
            <a:ext cx="2355111" cy="2148776"/>
          </a:xfrm>
          <a:prstGeom prst="rect">
            <a:avLst/>
          </a:prstGeom>
          <a:ln w="28575">
            <a:solidFill>
              <a:srgbClr val="002060"/>
            </a:solidFill>
          </a:ln>
        </p:spPr>
      </p:pic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A58B2948-48B4-0F40-BF58-CCF590AA758B}"/>
              </a:ext>
            </a:extLst>
          </p:cNvPr>
          <p:cNvSpPr txBox="1">
            <a:spLocks/>
          </p:cNvSpPr>
          <p:nvPr/>
        </p:nvSpPr>
        <p:spPr>
          <a:xfrm>
            <a:off x="6096000" y="351911"/>
            <a:ext cx="5494020" cy="1273845"/>
          </a:xfrm>
          <a:prstGeom prst="rect">
            <a:avLst/>
          </a:prstGeom>
          <a:noFill/>
          <a:ln w="57150">
            <a:noFill/>
          </a:ln>
        </p:spPr>
        <p:txBody>
          <a:bodyPr>
            <a:normAutofit fontScale="850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b="1" dirty="0" err="1">
                <a:solidFill>
                  <a:srgbClr val="002060"/>
                </a:solidFill>
              </a:rPr>
              <a:t>Gwneud</a:t>
            </a:r>
            <a:r>
              <a:rPr lang="en-US" b="1" dirty="0">
                <a:solidFill>
                  <a:srgbClr val="002060"/>
                </a:solidFill>
              </a:rPr>
              <a:t> </a:t>
            </a:r>
            <a:r>
              <a:rPr lang="en-US" b="1" dirty="0" err="1">
                <a:solidFill>
                  <a:srgbClr val="002060"/>
                </a:solidFill>
              </a:rPr>
              <a:t>bocs</a:t>
            </a:r>
            <a:r>
              <a:rPr lang="en-US" b="1" dirty="0">
                <a:solidFill>
                  <a:srgbClr val="002060"/>
                </a:solidFill>
              </a:rPr>
              <a:t> </a:t>
            </a:r>
            <a:r>
              <a:rPr lang="en-US" b="1" dirty="0" err="1">
                <a:solidFill>
                  <a:srgbClr val="002060"/>
                </a:solidFill>
              </a:rPr>
              <a:t>ar</a:t>
            </a:r>
            <a:r>
              <a:rPr lang="en-US" b="1" dirty="0">
                <a:solidFill>
                  <a:srgbClr val="002060"/>
                </a:solidFill>
              </a:rPr>
              <a:t> </a:t>
            </a:r>
            <a:r>
              <a:rPr lang="en-US" b="1" dirty="0" err="1">
                <a:solidFill>
                  <a:srgbClr val="002060"/>
                </a:solidFill>
              </a:rPr>
              <a:t>gyfer</a:t>
            </a:r>
            <a:r>
              <a:rPr lang="en-US" b="1" dirty="0">
                <a:solidFill>
                  <a:srgbClr val="002060"/>
                </a:solidFill>
              </a:rPr>
              <a:t> </a:t>
            </a:r>
            <a:r>
              <a:rPr lang="en-US" b="1" dirty="0" err="1">
                <a:solidFill>
                  <a:srgbClr val="002060"/>
                </a:solidFill>
              </a:rPr>
              <a:t>cynnal</a:t>
            </a:r>
            <a:r>
              <a:rPr lang="en-US" b="1" dirty="0">
                <a:solidFill>
                  <a:srgbClr val="002060"/>
                </a:solidFill>
              </a:rPr>
              <a:t> </a:t>
            </a:r>
            <a:r>
              <a:rPr lang="en-US" b="1" dirty="0" err="1">
                <a:solidFill>
                  <a:srgbClr val="002060"/>
                </a:solidFill>
              </a:rPr>
              <a:t>sesiwn</a:t>
            </a:r>
            <a:r>
              <a:rPr lang="en-US" b="1" dirty="0">
                <a:solidFill>
                  <a:srgbClr val="002060"/>
                </a:solidFill>
              </a:rPr>
              <a:t> </a:t>
            </a:r>
            <a:r>
              <a:rPr lang="en-US" b="1" dirty="0" err="1">
                <a:solidFill>
                  <a:srgbClr val="002060"/>
                </a:solidFill>
              </a:rPr>
              <a:t>gofrestru</a:t>
            </a:r>
            <a:r>
              <a:rPr lang="en-US" b="1" dirty="0">
                <a:solidFill>
                  <a:srgbClr val="002060"/>
                </a:solidFill>
              </a:rPr>
              <a:t> </a:t>
            </a:r>
            <a:r>
              <a:rPr lang="en-US" b="1" dirty="0" err="1">
                <a:solidFill>
                  <a:srgbClr val="002060"/>
                </a:solidFill>
              </a:rPr>
              <a:t>yn</a:t>
            </a:r>
            <a:r>
              <a:rPr lang="en-US" b="1" dirty="0">
                <a:solidFill>
                  <a:srgbClr val="002060"/>
                </a:solidFill>
              </a:rPr>
              <a:t> </a:t>
            </a:r>
            <a:r>
              <a:rPr lang="en-US" b="1" dirty="0" err="1">
                <a:solidFill>
                  <a:srgbClr val="002060"/>
                </a:solidFill>
              </a:rPr>
              <a:t>Gymraeg</a:t>
            </a:r>
            <a:r>
              <a:rPr lang="en-US" b="1" dirty="0">
                <a:solidFill>
                  <a:srgbClr val="002060"/>
                </a:solidFill>
              </a:rPr>
              <a:t>.</a:t>
            </a:r>
          </a:p>
          <a:p>
            <a:r>
              <a:rPr lang="en-US" sz="2400" i="1" dirty="0">
                <a:solidFill>
                  <a:srgbClr val="002060"/>
                </a:solidFill>
              </a:rPr>
              <a:t>Make a box to help you conduct a registration slot in Welsh.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5D7E7CA8-8089-EC41-80A2-B9F271BE736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698850">
            <a:off x="6482625" y="3829023"/>
            <a:ext cx="2656931" cy="1324248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C33B4A00-15B5-8744-8D47-E4DA008AC552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8982" r="11163" b="5932"/>
          <a:stretch/>
        </p:blipFill>
        <p:spPr>
          <a:xfrm rot="20597675">
            <a:off x="9676205" y="4346714"/>
            <a:ext cx="2132931" cy="1778899"/>
          </a:xfrm>
          <a:prstGeom prst="rect">
            <a:avLst/>
          </a:prstGeom>
          <a:ln w="28575">
            <a:solidFill>
              <a:srgbClr val="002060"/>
            </a:solidFill>
          </a:ln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73316CC3-33F2-CE40-B244-A2B4D72FA6C4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l="6619" t="57351" r="52576" b="9610"/>
          <a:stretch/>
        </p:blipFill>
        <p:spPr>
          <a:xfrm rot="1099909">
            <a:off x="6861763" y="5595624"/>
            <a:ext cx="678872" cy="734291"/>
          </a:xfrm>
          <a:prstGeom prst="rect">
            <a:avLst/>
          </a:prstGeom>
          <a:ln w="38100">
            <a:solidFill>
              <a:schemeClr val="accent6">
                <a:lumMod val="50000"/>
              </a:schemeClr>
            </a:solidFill>
          </a:ln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FE86EEBD-752B-0341-B933-8D7F01E89AE6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l="3521" t="22774" r="50078" b="45037"/>
          <a:stretch/>
        </p:blipFill>
        <p:spPr>
          <a:xfrm rot="20692472">
            <a:off x="7768485" y="5978268"/>
            <a:ext cx="710163" cy="658131"/>
          </a:xfrm>
          <a:prstGeom prst="rect">
            <a:avLst/>
          </a:prstGeom>
          <a:ln w="38100">
            <a:solidFill>
              <a:schemeClr val="accent6">
                <a:lumMod val="50000"/>
              </a:schemeClr>
            </a:solidFill>
          </a:ln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B0714718-F960-BD4F-901E-A60D9254FD21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l="50000" t="23946" r="7798" b="42945"/>
          <a:stretch/>
        </p:blipFill>
        <p:spPr>
          <a:xfrm rot="966186">
            <a:off x="8773740" y="5733720"/>
            <a:ext cx="702107" cy="735845"/>
          </a:xfrm>
          <a:prstGeom prst="rect">
            <a:avLst/>
          </a:prstGeom>
          <a:ln w="38100">
            <a:solidFill>
              <a:schemeClr val="accent6">
                <a:lumMod val="50000"/>
              </a:schemeClr>
            </a:solidFill>
          </a:ln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00E6DB47-765C-CA48-871E-BDFBB5D7042C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l="49881" t="56453" r="7649" b="9200"/>
          <a:stretch/>
        </p:blipFill>
        <p:spPr>
          <a:xfrm rot="20671665">
            <a:off x="5921128" y="5973071"/>
            <a:ext cx="668267" cy="721963"/>
          </a:xfrm>
          <a:prstGeom prst="rect">
            <a:avLst/>
          </a:prstGeom>
          <a:ln w="38100">
            <a:solidFill>
              <a:schemeClr val="accent6">
                <a:lumMod val="50000"/>
              </a:schemeClr>
            </a:solidFill>
          </a:ln>
        </p:spPr>
      </p:pic>
    </p:spTree>
    <p:extLst>
      <p:ext uri="{BB962C8B-B14F-4D97-AF65-F5344CB8AC3E}">
        <p14:creationId xmlns:p14="http://schemas.microsoft.com/office/powerpoint/2010/main" val="3530188637"/>
      </p:ext>
    </p:extLst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98000">
              <a:srgbClr val="00B0F0">
                <a:alpha val="50000"/>
              </a:srgbClr>
            </a:gs>
            <a:gs pos="0">
              <a:schemeClr val="bg1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BB9738B8-5480-5B4C-8CF6-8C2225BA5B0B}"/>
              </a:ext>
            </a:extLst>
          </p:cNvPr>
          <p:cNvSpPr txBox="1"/>
          <p:nvPr/>
        </p:nvSpPr>
        <p:spPr>
          <a:xfrm>
            <a:off x="5641230" y="1702689"/>
            <a:ext cx="5389989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8000" dirty="0">
                <a:solidFill>
                  <a:srgbClr val="002060"/>
                </a:solidFill>
              </a:rPr>
              <a:t>Da iawn chi!</a:t>
            </a:r>
          </a:p>
          <a:p>
            <a:pPr algn="ctr"/>
            <a:r>
              <a:rPr lang="en-US" sz="8000" dirty="0">
                <a:solidFill>
                  <a:srgbClr val="002060"/>
                </a:solidFill>
              </a:rPr>
              <a:t>Hwyl </a:t>
            </a:r>
            <a:r>
              <a:rPr lang="en-US" sz="8000" dirty="0" err="1">
                <a:solidFill>
                  <a:srgbClr val="002060"/>
                </a:solidFill>
              </a:rPr>
              <a:t>fawr</a:t>
            </a:r>
            <a:r>
              <a:rPr lang="en-US" sz="8000" dirty="0">
                <a:solidFill>
                  <a:srgbClr val="002060"/>
                </a:solidFill>
              </a:rPr>
              <a:t>!</a:t>
            </a:r>
          </a:p>
        </p:txBody>
      </p:sp>
      <p:pic>
        <p:nvPicPr>
          <p:cNvPr id="6" name="Picture 2">
            <a:extLst>
              <a:ext uri="{FF2B5EF4-FFF2-40B4-BE49-F238E27FC236}">
                <a16:creationId xmlns:a16="http://schemas.microsoft.com/office/drawing/2014/main" id="{889DC500-7449-9243-8094-6080E450F6C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77200" y="53019"/>
            <a:ext cx="4114800" cy="927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4">
            <a:extLst>
              <a:ext uri="{FF2B5EF4-FFF2-40B4-BE49-F238E27FC236}">
                <a16:creationId xmlns:a16="http://schemas.microsoft.com/office/drawing/2014/main" id="{1A5EE887-17CA-9349-90B1-894C86E3059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5921060"/>
            <a:ext cx="12192000" cy="974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10" descr="A person in a blue shirt&#10;&#10;Description automatically generated with medium confidence">
            <a:extLst>
              <a:ext uri="{FF2B5EF4-FFF2-40B4-BE49-F238E27FC236}">
                <a16:creationId xmlns:a16="http://schemas.microsoft.com/office/drawing/2014/main" id="{214C2D28-9709-A546-A8EB-C01D67F828D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9852" y="422656"/>
            <a:ext cx="4922012" cy="5114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9304474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6023</TotalTime>
  <Words>1248</Words>
  <Application>Microsoft Macintosh PowerPoint</Application>
  <PresentationFormat>Widescreen</PresentationFormat>
  <Paragraphs>274</Paragraphs>
  <Slides>57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57</vt:i4>
      </vt:variant>
    </vt:vector>
  </HeadingPairs>
  <TitlesOfParts>
    <vt:vector size="64" baseType="lpstr">
      <vt:lpstr>Arial</vt:lpstr>
      <vt:lpstr>Calibri</vt:lpstr>
      <vt:lpstr>Calibri Light</vt:lpstr>
      <vt:lpstr>Courier</vt:lpstr>
      <vt:lpstr>GillSansMT</vt:lpstr>
      <vt:lpstr>SASSOON PRIMARY</vt:lpstr>
      <vt:lpstr>Office Theme</vt:lpstr>
      <vt:lpstr>PowerPoint Presentation</vt:lpstr>
      <vt:lpstr>Atebion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Mari Powell</dc:creator>
  <cp:lastModifiedBy>Mari Powell</cp:lastModifiedBy>
  <cp:revision>3</cp:revision>
  <dcterms:created xsi:type="dcterms:W3CDTF">2022-01-27T13:21:25Z</dcterms:created>
  <dcterms:modified xsi:type="dcterms:W3CDTF">2022-01-31T17:44:47Z</dcterms:modified>
</cp:coreProperties>
</file>