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304" r:id="rId6"/>
    <p:sldId id="297" r:id="rId7"/>
    <p:sldId id="315" r:id="rId8"/>
    <p:sldId id="298" r:id="rId9"/>
    <p:sldId id="299" r:id="rId10"/>
    <p:sldId id="301" r:id="rId11"/>
    <p:sldId id="302" r:id="rId12"/>
    <p:sldId id="303" r:id="rId13"/>
    <p:sldId id="305" r:id="rId14"/>
    <p:sldId id="316" r:id="rId15"/>
    <p:sldId id="306" r:id="rId16"/>
    <p:sldId id="300" r:id="rId17"/>
    <p:sldId id="307" r:id="rId18"/>
    <p:sldId id="308" r:id="rId19"/>
    <p:sldId id="309" r:id="rId20"/>
    <p:sldId id="310" r:id="rId21"/>
    <p:sldId id="311" r:id="rId22"/>
    <p:sldId id="313" r:id="rId23"/>
    <p:sldId id="314" r:id="rId24"/>
    <p:sldId id="312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588"/>
    <p:restoredTop sz="93011"/>
  </p:normalViewPr>
  <p:slideViewPr>
    <p:cSldViewPr>
      <p:cViewPr varScale="1">
        <p:scale>
          <a:sx n="102" d="100"/>
          <a:sy n="102" d="100"/>
        </p:scale>
        <p:origin x="184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61E106-BF8B-C041-BB9E-0B585FDD471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2298ED-B1A5-974D-B82D-54B2390194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004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vevox.app/#/m/111372049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nk.library.smu.edu.sg/ami/50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ink.library.smu.edu.sg/ami/50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www.expertreviews.co.uk</a:t>
            </a:r>
            <a:r>
              <a:rPr lang="en-GB" dirty="0"/>
              <a:t>/</a:t>
            </a:r>
            <a:r>
              <a:rPr lang="en-GB" dirty="0" err="1"/>
              <a:t>tvs</a:t>
            </a:r>
            <a:r>
              <a:rPr lang="en-GB" dirty="0"/>
              <a:t>/1409574/the-best-films-on-now-tv-sky-cinema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6790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MS Polls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8467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Who has seen it? Type Y or N in the chat.</a:t>
            </a:r>
          </a:p>
          <a:p>
            <a:r>
              <a:rPr lang="en-GB" dirty="0"/>
              <a:t>https://</a:t>
            </a:r>
            <a:r>
              <a:rPr lang="en-GB" dirty="0" err="1"/>
              <a:t>www.expertreviews.co.uk</a:t>
            </a:r>
            <a:r>
              <a:rPr lang="en-GB" dirty="0"/>
              <a:t>/</a:t>
            </a:r>
            <a:r>
              <a:rPr lang="en-GB" dirty="0" err="1"/>
              <a:t>tvs</a:t>
            </a:r>
            <a:r>
              <a:rPr lang="en-GB" dirty="0"/>
              <a:t>/1409574/the-best-films-on-now-tv-sky-cinema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7306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 minutes 32 seconds. Make notes. Watch until 2mins 02 seconds only – till “The Intern” screen shows. https://</a:t>
            </a:r>
            <a:r>
              <a:rPr lang="en-GB" dirty="0" err="1"/>
              <a:t>www.imdb.com</a:t>
            </a:r>
            <a:r>
              <a:rPr lang="en-GB" dirty="0"/>
              <a:t>/title/tt2361509/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262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Soft skills – personal qualities – listening skills, empathy,  Hard skills – IT skills, and specific learnable skills related to your area of business, such as Accounting skills.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7284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3600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Thu, Mar 11th, 2021 10:00 AM</a:t>
            </a:r>
          </a:p>
          <a:p>
            <a:r>
              <a:rPr lang="en-GB" sz="1200" dirty="0">
                <a:hlinkClick r:id="rId3"/>
              </a:rPr>
              <a:t>https://vevox.app/#/m/111372049</a:t>
            </a:r>
            <a:endParaRPr lang="en-GB" sz="1200" dirty="0"/>
          </a:p>
          <a:p>
            <a:r>
              <a:rPr lang="en-GB" sz="1200" dirty="0"/>
              <a:t>Session ID: 111-372-049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1667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Bold</a:t>
            </a:r>
            <a:r>
              <a:rPr lang="en-GB" dirty="0"/>
              <a:t> the relative pronouns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0896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Bold ‘it’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277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Bold ‘he’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5087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Bold ‘in successful businesses’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2870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www.cnbc.com</a:t>
            </a:r>
            <a:r>
              <a:rPr lang="en-GB" dirty="0"/>
              <a:t>/2019/10/16/us-green-economy-generates-1point3-trillion-and-employs-millions-new-study-finds.html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8839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1. </a:t>
            </a:r>
            <a:r>
              <a:rPr lang="en-GB" sz="1200" dirty="0"/>
              <a:t>Mathur, S. (2016), The new dragon dance: China's evolving growth model. </a:t>
            </a:r>
            <a:r>
              <a:rPr lang="en-GB" sz="1200" i="1" dirty="0"/>
              <a:t>Asian Management Insights</a:t>
            </a:r>
            <a:r>
              <a:rPr lang="en-GB" sz="1200" dirty="0"/>
              <a:t>. 3, (1), 26-33. Available at: </a:t>
            </a:r>
            <a:r>
              <a:rPr lang="en-GB" sz="1200" dirty="0">
                <a:hlinkClick r:id="rId3"/>
              </a:rPr>
              <a:t>https://ink.library.smu.edu.sg/ami/50</a:t>
            </a:r>
            <a:r>
              <a:rPr lang="en-GB" sz="1200" dirty="0"/>
              <a:t>  [Accessed on 25/02/21]</a:t>
            </a:r>
            <a:endParaRPr lang="en-GB" dirty="0"/>
          </a:p>
          <a:p>
            <a:r>
              <a:rPr lang="en-GB" dirty="0"/>
              <a:t>2. https://</a:t>
            </a:r>
            <a:r>
              <a:rPr lang="en-GB" dirty="0" err="1"/>
              <a:t>www.cnbc.com</a:t>
            </a:r>
            <a:r>
              <a:rPr lang="en-GB" dirty="0"/>
              <a:t>/2019/10/16/us-green-economy-generates-1point3-trillion-and-employs-millions-new-study-finds.html </a:t>
            </a:r>
          </a:p>
          <a:p>
            <a:r>
              <a:rPr lang="en-GB" dirty="0"/>
              <a:t>3. https://</a:t>
            </a:r>
            <a:r>
              <a:rPr lang="en-GB" dirty="0" err="1"/>
              <a:t>www.uwtsd.ac.uk</a:t>
            </a:r>
            <a:r>
              <a:rPr lang="en-GB" dirty="0"/>
              <a:t>/media/</a:t>
            </a:r>
            <a:r>
              <a:rPr lang="en-GB" dirty="0" err="1"/>
              <a:t>uwtsd</a:t>
            </a:r>
            <a:r>
              <a:rPr lang="en-GB" dirty="0"/>
              <a:t>-website/content-assets/documents/faculty-of-business-and-</a:t>
            </a:r>
            <a:r>
              <a:rPr lang="en-GB" dirty="0" err="1"/>
              <a:t>managment</a:t>
            </a:r>
            <a:r>
              <a:rPr lang="en-GB" dirty="0"/>
              <a:t>/</a:t>
            </a:r>
            <a:r>
              <a:rPr lang="en-GB" dirty="0" err="1"/>
              <a:t>swansea</a:t>
            </a:r>
            <a:r>
              <a:rPr lang="en-GB" dirty="0"/>
              <a:t>-business-school-</a:t>
            </a:r>
            <a:r>
              <a:rPr lang="en-GB" dirty="0" err="1"/>
              <a:t>booklet.pdf</a:t>
            </a:r>
            <a:endParaRPr lang="en-GB" dirty="0"/>
          </a:p>
          <a:p>
            <a:r>
              <a:rPr lang="en-GB" dirty="0"/>
              <a:t>4. https://</a:t>
            </a:r>
            <a:r>
              <a:rPr lang="en-GB" dirty="0" err="1"/>
              <a:t>www.statista.com</a:t>
            </a:r>
            <a:r>
              <a:rPr lang="en-GB" dirty="0"/>
              <a:t>/topics/6745/</a:t>
            </a:r>
            <a:r>
              <a:rPr lang="en-GB" dirty="0" err="1"/>
              <a:t>beijing</a:t>
            </a:r>
            <a:r>
              <a:rPr lang="en-GB" dirty="0"/>
              <a:t>/#:~:text=Beijing%20has%20the%20second%20largest,and%20provinces%20in%20the%20country. </a:t>
            </a:r>
          </a:p>
          <a:p>
            <a:r>
              <a:rPr lang="en-GB" dirty="0"/>
              <a:t>5. https://</a:t>
            </a:r>
            <a:r>
              <a:rPr lang="en-GB" dirty="0" err="1"/>
              <a:t>time.com</a:t>
            </a:r>
            <a:r>
              <a:rPr lang="en-GB" dirty="0"/>
              <a:t>/5930093/</a:t>
            </a:r>
            <a:r>
              <a:rPr lang="en-GB" dirty="0" err="1"/>
              <a:t>amsterdam</a:t>
            </a:r>
            <a:r>
              <a:rPr lang="en-GB" dirty="0"/>
              <a:t>-doughnut-economics/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550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1. </a:t>
            </a:r>
            <a:r>
              <a:rPr lang="en-GB" sz="1200" dirty="0"/>
              <a:t>Mathur, S. (2016), The new dragon dance: China's evolving growth model. </a:t>
            </a:r>
            <a:r>
              <a:rPr lang="en-GB" sz="1200" i="1" dirty="0"/>
              <a:t>Asian Management Insights</a:t>
            </a:r>
            <a:r>
              <a:rPr lang="en-GB" sz="1200" dirty="0"/>
              <a:t>. 3, (1), 26-33. Available at: </a:t>
            </a:r>
            <a:r>
              <a:rPr lang="en-GB" sz="1200" dirty="0">
                <a:hlinkClick r:id="rId3"/>
              </a:rPr>
              <a:t>https://ink.library.smu.edu.sg/ami/50</a:t>
            </a:r>
            <a:r>
              <a:rPr lang="en-GB" sz="1200" dirty="0"/>
              <a:t>  [Accessed on 25/02/21]</a:t>
            </a:r>
            <a:endParaRPr lang="en-GB" dirty="0"/>
          </a:p>
          <a:p>
            <a:r>
              <a:rPr lang="en-GB" dirty="0"/>
              <a:t>2. https://</a:t>
            </a:r>
            <a:r>
              <a:rPr lang="en-GB" dirty="0" err="1"/>
              <a:t>www.cnbc.com</a:t>
            </a:r>
            <a:r>
              <a:rPr lang="en-GB" dirty="0"/>
              <a:t>/2019/10/16/us-green-economy-generates-1point3-trillion-and-employs-millions-new-study-finds.html </a:t>
            </a:r>
          </a:p>
          <a:p>
            <a:r>
              <a:rPr lang="en-GB" dirty="0"/>
              <a:t>3. https://</a:t>
            </a:r>
            <a:r>
              <a:rPr lang="en-GB" dirty="0" err="1"/>
              <a:t>www.uwtsd.ac.uk</a:t>
            </a:r>
            <a:r>
              <a:rPr lang="en-GB" dirty="0"/>
              <a:t>/media/</a:t>
            </a:r>
            <a:r>
              <a:rPr lang="en-GB" dirty="0" err="1"/>
              <a:t>uwtsd</a:t>
            </a:r>
            <a:r>
              <a:rPr lang="en-GB" dirty="0"/>
              <a:t>-website/content-assets/documents/faculty-of-business-and-</a:t>
            </a:r>
            <a:r>
              <a:rPr lang="en-GB" dirty="0" err="1"/>
              <a:t>managment</a:t>
            </a:r>
            <a:r>
              <a:rPr lang="en-GB" dirty="0"/>
              <a:t>/</a:t>
            </a:r>
            <a:r>
              <a:rPr lang="en-GB" dirty="0" err="1"/>
              <a:t>swansea</a:t>
            </a:r>
            <a:r>
              <a:rPr lang="en-GB" dirty="0"/>
              <a:t>-business-school-</a:t>
            </a:r>
            <a:r>
              <a:rPr lang="en-GB" dirty="0" err="1"/>
              <a:t>booklet.pdf</a:t>
            </a:r>
            <a:endParaRPr lang="en-GB" dirty="0"/>
          </a:p>
          <a:p>
            <a:r>
              <a:rPr lang="en-GB" dirty="0"/>
              <a:t>4. https://</a:t>
            </a:r>
            <a:r>
              <a:rPr lang="en-GB" dirty="0" err="1"/>
              <a:t>www.statista.com</a:t>
            </a:r>
            <a:r>
              <a:rPr lang="en-GB" dirty="0"/>
              <a:t>/topics/6745/</a:t>
            </a:r>
            <a:r>
              <a:rPr lang="en-GB" dirty="0" err="1"/>
              <a:t>beijing</a:t>
            </a:r>
            <a:r>
              <a:rPr lang="en-GB" dirty="0"/>
              <a:t>/#:~:text=Beijing%20has%20the%20second%20largest,and%20provinces%20in%20the%20country. </a:t>
            </a:r>
          </a:p>
          <a:p>
            <a:r>
              <a:rPr lang="en-GB" dirty="0"/>
              <a:t>5. https://</a:t>
            </a:r>
            <a:r>
              <a:rPr lang="en-GB" dirty="0" err="1"/>
              <a:t>time.com</a:t>
            </a:r>
            <a:r>
              <a:rPr lang="en-GB" dirty="0"/>
              <a:t>/5930093/</a:t>
            </a:r>
            <a:r>
              <a:rPr lang="en-GB" dirty="0" err="1"/>
              <a:t>amsterdam</a:t>
            </a:r>
            <a:r>
              <a:rPr lang="en-GB" dirty="0"/>
              <a:t>-doughnut-economics/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4211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break out rooms tell your partner about the film. Include at least 3 relative pronouns. Come back when you have practised and tell 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873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2.xml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0" Type="http://schemas.openxmlformats.org/officeDocument/2006/relationships/audio" Target="../media/media5.m4a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x52pl7l6nckp5wq2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mdb.com/title/tt2361509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alancecareers.com/hard-skills-vs-soft-skills-2063780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vevox.app/#/m/111372049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Autofit/>
          </a:bodyPr>
          <a:lstStyle/>
          <a:p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English Language Support 2021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with Stephanie Bradley, Dip Ed., Dip TEFLA, MA</a:t>
            </a:r>
            <a:br>
              <a:rPr lang="en-GB" sz="4000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Academic Skills 4: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 Using relative pronouns in extended sentences</a:t>
            </a: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CEAFAC9-53CD-5749-B074-AB256DFB901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268759"/>
            <a:ext cx="7848872" cy="44149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2884D6-5F0C-6548-8C19-56E883288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Fluency Practice – Talking about Films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51389-955E-704F-9A69-5B1E4D9EA2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i="1" dirty="0"/>
              <a:t>N.B. British English</a:t>
            </a:r>
            <a:r>
              <a:rPr lang="en-GB" sz="2800" b="1" dirty="0"/>
              <a:t>: film.  </a:t>
            </a:r>
            <a:r>
              <a:rPr lang="en-GB" sz="2800" b="1" i="1" dirty="0"/>
              <a:t>American English: </a:t>
            </a:r>
            <a:r>
              <a:rPr lang="en-GB" sz="2800" b="1" dirty="0"/>
              <a:t>movie.</a:t>
            </a:r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r>
              <a:rPr lang="en-GB" b="1" dirty="0"/>
              <a:t>What is your favourite film, what is it about, and why do you like it?</a:t>
            </a:r>
          </a:p>
        </p:txBody>
      </p:sp>
    </p:spTree>
    <p:extLst>
      <p:ext uri="{BB962C8B-B14F-4D97-AF65-F5344CB8AC3E}">
        <p14:creationId xmlns:p14="http://schemas.microsoft.com/office/powerpoint/2010/main" val="2061921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4B037-1ABD-E545-9DD5-387063E61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 or Nationality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C35CDF7-249C-9D46-8325-DC54CB917247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251520" y="1124744"/>
          <a:ext cx="8435280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7640">
                  <a:extLst>
                    <a:ext uri="{9D8B030D-6E8A-4147-A177-3AD203B41FA5}">
                      <a16:colId xmlns:a16="http://schemas.microsoft.com/office/drawing/2014/main" val="3412445391"/>
                    </a:ext>
                  </a:extLst>
                </a:gridCol>
                <a:gridCol w="4217640">
                  <a:extLst>
                    <a:ext uri="{9D8B030D-6E8A-4147-A177-3AD203B41FA5}">
                      <a16:colId xmlns:a16="http://schemas.microsoft.com/office/drawing/2014/main" val="369507227"/>
                    </a:ext>
                  </a:extLst>
                </a:gridCol>
              </a:tblGrid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Wales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Welsh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5452087"/>
                  </a:ext>
                </a:extLst>
              </a:tr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Chinese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5715628"/>
                  </a:ext>
                </a:extLst>
              </a:tr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England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English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924357"/>
                  </a:ext>
                </a:extLst>
              </a:tr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America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American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6791871"/>
                  </a:ext>
                </a:extLst>
              </a:tr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Vietnam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Vietnamese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3650239"/>
                  </a:ext>
                </a:extLst>
              </a:tr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Australia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Australian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7552770"/>
                  </a:ext>
                </a:extLst>
              </a:tr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Thailand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Thai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4680606"/>
                  </a:ext>
                </a:extLst>
              </a:tr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Japan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Japanese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80600"/>
                  </a:ext>
                </a:extLst>
              </a:tr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Italy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Italian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5359613"/>
                  </a:ext>
                </a:extLst>
              </a:tr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Africa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African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2739466"/>
                  </a:ext>
                </a:extLst>
              </a:tr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Poland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Polish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3386178"/>
                  </a:ext>
                </a:extLst>
              </a:tr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Spain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Spanish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6050590"/>
                  </a:ext>
                </a:extLst>
              </a:tr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Nepal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Nepalese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975152"/>
                  </a:ext>
                </a:extLst>
              </a:tr>
              <a:tr h="314326">
                <a:tc>
                  <a:txBody>
                    <a:bodyPr/>
                    <a:lstStyle/>
                    <a:p>
                      <a:r>
                        <a:rPr lang="en-GB" sz="1600" dirty="0"/>
                        <a:t>Brazil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Brazilian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5688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5188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44B5A-80C1-494E-95B8-FA28EA650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 or Nationality?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F1A58-5D2D-AE40-97D6-9BBEBA611D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</a:t>
            </a:r>
          </a:p>
          <a:p>
            <a:r>
              <a:rPr lang="en-GB" dirty="0"/>
              <a:t>2.</a:t>
            </a:r>
          </a:p>
          <a:p>
            <a:r>
              <a:rPr lang="en-GB" dirty="0"/>
              <a:t>3.</a:t>
            </a:r>
          </a:p>
          <a:p>
            <a:r>
              <a:rPr lang="en-GB" dirty="0"/>
              <a:t>4.</a:t>
            </a:r>
          </a:p>
          <a:p>
            <a:r>
              <a:rPr lang="en-GB" dirty="0"/>
              <a:t>5. </a:t>
            </a:r>
          </a:p>
          <a:p>
            <a:r>
              <a:rPr lang="en-GB" dirty="0"/>
              <a:t>6.  </a:t>
            </a:r>
          </a:p>
        </p:txBody>
      </p:sp>
      <p:pic>
        <p:nvPicPr>
          <p:cNvPr id="4" name="One">
            <a:hlinkClick r:id="" action="ppaction://media"/>
            <a:extLst>
              <a:ext uri="{FF2B5EF4-FFF2-40B4-BE49-F238E27FC236}">
                <a16:creationId xmlns:a16="http://schemas.microsoft.com/office/drawing/2014/main" id="{BABFC9FB-0D64-D54F-B25A-EC54AD9FAC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63688" y="1484784"/>
            <a:ext cx="812800" cy="812800"/>
          </a:xfrm>
          <a:prstGeom prst="rect">
            <a:avLst/>
          </a:prstGeom>
        </p:spPr>
      </p:pic>
      <p:pic>
        <p:nvPicPr>
          <p:cNvPr id="5" name="Two ">
            <a:hlinkClick r:id="" action="ppaction://media"/>
            <a:extLst>
              <a:ext uri="{FF2B5EF4-FFF2-40B4-BE49-F238E27FC236}">
                <a16:creationId xmlns:a16="http://schemas.microsoft.com/office/drawing/2014/main" id="{D8B69246-7F3B-3B44-B3FC-2EBE7A1658F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63688" y="2073747"/>
            <a:ext cx="812800" cy="812800"/>
          </a:xfrm>
          <a:prstGeom prst="rect">
            <a:avLst/>
          </a:prstGeom>
        </p:spPr>
      </p:pic>
      <p:pic>
        <p:nvPicPr>
          <p:cNvPr id="6" name="Three">
            <a:hlinkClick r:id="" action="ppaction://media"/>
            <a:extLst>
              <a:ext uri="{FF2B5EF4-FFF2-40B4-BE49-F238E27FC236}">
                <a16:creationId xmlns:a16="http://schemas.microsoft.com/office/drawing/2014/main" id="{1834EEAB-B57A-4348-BE8D-4CFCEDC0466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63688" y="2662710"/>
            <a:ext cx="812800" cy="812800"/>
          </a:xfrm>
          <a:prstGeom prst="rect">
            <a:avLst/>
          </a:prstGeom>
        </p:spPr>
      </p:pic>
      <p:pic>
        <p:nvPicPr>
          <p:cNvPr id="7" name="four">
            <a:hlinkClick r:id="" action="ppaction://media"/>
            <a:extLst>
              <a:ext uri="{FF2B5EF4-FFF2-40B4-BE49-F238E27FC236}">
                <a16:creationId xmlns:a16="http://schemas.microsoft.com/office/drawing/2014/main" id="{0EC3E9FC-2A4B-EC4F-B41A-18A33CEAD801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44932" y="3277171"/>
            <a:ext cx="812800" cy="812800"/>
          </a:xfrm>
          <a:prstGeom prst="rect">
            <a:avLst/>
          </a:prstGeom>
        </p:spPr>
      </p:pic>
      <p:pic>
        <p:nvPicPr>
          <p:cNvPr id="8" name="five">
            <a:hlinkClick r:id="" action="ppaction://media"/>
            <a:extLst>
              <a:ext uri="{FF2B5EF4-FFF2-40B4-BE49-F238E27FC236}">
                <a16:creationId xmlns:a16="http://schemas.microsoft.com/office/drawing/2014/main" id="{CA03BB9D-BBE9-0743-9CD0-2B05852D6D7F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26176" y="3824978"/>
            <a:ext cx="812800" cy="8128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D926B8-0231-CE47-BA67-7ED0A695929C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44932" y="449334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741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3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3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5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90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410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72727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6E29B-BF45-4C48-9D53-A39FC6279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many ways are there to make a nationality in English?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4D2BCF5-6DBB-E64B-91E1-0B3D24F35A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2106157"/>
              </p:ext>
            </p:extLst>
          </p:nvPr>
        </p:nvGraphicFramePr>
        <p:xfrm>
          <a:off x="899592" y="1196752"/>
          <a:ext cx="7128792" cy="32422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8132">
                  <a:extLst>
                    <a:ext uri="{9D8B030D-6E8A-4147-A177-3AD203B41FA5}">
                      <a16:colId xmlns:a16="http://schemas.microsoft.com/office/drawing/2014/main" val="301049203"/>
                    </a:ext>
                  </a:extLst>
                </a:gridCol>
                <a:gridCol w="1404156">
                  <a:extLst>
                    <a:ext uri="{9D8B030D-6E8A-4147-A177-3AD203B41FA5}">
                      <a16:colId xmlns:a16="http://schemas.microsoft.com/office/drawing/2014/main" val="3145279392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323898587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1778912043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2692859091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584851305"/>
                    </a:ext>
                  </a:extLst>
                </a:gridCol>
              </a:tblGrid>
              <a:tr h="40756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 </a:t>
                      </a:r>
                      <a:r>
                        <a:rPr lang="en-GB" dirty="0" err="1"/>
                        <a:t>sh</a:t>
                      </a:r>
                      <a:r>
                        <a:rPr lang="en-GB" dirty="0"/>
                        <a:t> or -</a:t>
                      </a:r>
                      <a:r>
                        <a:rPr lang="en-GB" dirty="0" err="1"/>
                        <a:t>ish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 ese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  <a:r>
                        <a:rPr lang="en-GB" dirty="0" err="1"/>
                        <a:t>ian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  <a:r>
                        <a:rPr lang="en-GB" dirty="0" err="1"/>
                        <a:t>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Other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2158110"/>
                  </a:ext>
                </a:extLst>
              </a:tr>
              <a:tr h="2503625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English</a:t>
                      </a:r>
                    </a:p>
                    <a:p>
                      <a:r>
                        <a:rPr lang="en-GB" dirty="0"/>
                        <a:t>Polish</a:t>
                      </a:r>
                    </a:p>
                    <a:p>
                      <a:r>
                        <a:rPr lang="en-GB" dirty="0"/>
                        <a:t>Spanish</a:t>
                      </a:r>
                    </a:p>
                    <a:p>
                      <a:r>
                        <a:rPr lang="en-GB" dirty="0"/>
                        <a:t>Danish</a:t>
                      </a:r>
                    </a:p>
                    <a:p>
                      <a:r>
                        <a:rPr lang="en-GB" dirty="0"/>
                        <a:t>Irish</a:t>
                      </a:r>
                    </a:p>
                    <a:p>
                      <a:r>
                        <a:rPr lang="en-GB" dirty="0"/>
                        <a:t>Welsh</a:t>
                      </a:r>
                    </a:p>
                    <a:p>
                      <a:r>
                        <a:rPr lang="en-GB" dirty="0"/>
                        <a:t>Turkish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Portuguese</a:t>
                      </a:r>
                    </a:p>
                    <a:p>
                      <a:r>
                        <a:rPr lang="en-GB" dirty="0"/>
                        <a:t>Japanese</a:t>
                      </a:r>
                    </a:p>
                    <a:p>
                      <a:r>
                        <a:rPr lang="en-GB" dirty="0"/>
                        <a:t>Chinese</a:t>
                      </a:r>
                    </a:p>
                    <a:p>
                      <a:r>
                        <a:rPr lang="en-GB" dirty="0"/>
                        <a:t>Congolese</a:t>
                      </a:r>
                    </a:p>
                    <a:p>
                      <a:r>
                        <a:rPr lang="en-GB" dirty="0"/>
                        <a:t>Burmese</a:t>
                      </a:r>
                    </a:p>
                    <a:p>
                      <a:r>
                        <a:rPr lang="en-GB" dirty="0"/>
                        <a:t>Vietnamese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American</a:t>
                      </a:r>
                    </a:p>
                    <a:p>
                      <a:r>
                        <a:rPr lang="en-GB" dirty="0"/>
                        <a:t>African</a:t>
                      </a:r>
                    </a:p>
                    <a:p>
                      <a:r>
                        <a:rPr lang="en-GB" dirty="0"/>
                        <a:t>Mexican</a:t>
                      </a:r>
                    </a:p>
                    <a:p>
                      <a:r>
                        <a:rPr lang="en-GB" dirty="0"/>
                        <a:t>Roman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Austral</a:t>
                      </a:r>
                      <a:r>
                        <a:rPr lang="en-GB" b="1" dirty="0"/>
                        <a:t>ian</a:t>
                      </a:r>
                    </a:p>
                    <a:p>
                      <a:r>
                        <a:rPr lang="en-GB" b="0" dirty="0"/>
                        <a:t>Canadian</a:t>
                      </a:r>
                    </a:p>
                    <a:p>
                      <a:r>
                        <a:rPr lang="en-GB" b="0" dirty="0"/>
                        <a:t>Austrian</a:t>
                      </a:r>
                    </a:p>
                    <a:p>
                      <a:r>
                        <a:rPr lang="en-GB" b="0" dirty="0"/>
                        <a:t>Argentinian</a:t>
                      </a:r>
                    </a:p>
                    <a:p>
                      <a:endParaRPr lang="en-GB" b="0" dirty="0"/>
                    </a:p>
                    <a:p>
                      <a:r>
                        <a:rPr lang="en-GB" b="0" dirty="0"/>
                        <a:t>European</a:t>
                      </a:r>
                    </a:p>
                    <a:p>
                      <a:endParaRPr lang="en-GB" b="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French</a:t>
                      </a:r>
                    </a:p>
                    <a:p>
                      <a:r>
                        <a:rPr lang="en-GB" dirty="0"/>
                        <a:t>Dutch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Thai</a:t>
                      </a:r>
                    </a:p>
                    <a:p>
                      <a:r>
                        <a:rPr lang="en-GB" dirty="0"/>
                        <a:t>Swiss</a:t>
                      </a:r>
                    </a:p>
                    <a:p>
                      <a:r>
                        <a:rPr lang="en-GB" dirty="0"/>
                        <a:t>Greek</a:t>
                      </a:r>
                    </a:p>
                    <a:p>
                      <a:r>
                        <a:rPr lang="en-GB" dirty="0"/>
                        <a:t>Icelandic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28606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9831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19682-68FD-6A4A-96CE-B59722ABF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 or Nationality?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4AE72-95B0-6343-BE40-31D2A9F624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https://padlet.com/transitiontales/x52pl7l6nckp5wq2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0583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1E67B-00D9-0C4D-B0BC-97D110A16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Fluency Practice – Talking about Films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60EB6-9867-804D-A531-82F445B79F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Currently, my favourite film is “The Intern” starring Robert de Niro and Anne Hathaway.</a:t>
            </a:r>
          </a:p>
          <a:p>
            <a:pPr marL="0" indent="0">
              <a:buNone/>
            </a:pPr>
            <a:r>
              <a:rPr lang="en-GB" dirty="0"/>
              <a:t>This American film, which was released in 2015, won awards for best comedy, and best actor and actress.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4D5BFD-D99D-F345-A1D3-974AF80EA3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124744"/>
            <a:ext cx="2493376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60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E2168-3A76-3240-8004-EAC6160E9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Fluency Practice – Talking about Films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4627D-FA50-7947-AE51-924A7C7F9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Watch the trailer: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https://www.imdb.com/title/tt2361509/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do you think the film is about?</a:t>
            </a:r>
          </a:p>
        </p:txBody>
      </p:sp>
    </p:spTree>
    <p:extLst>
      <p:ext uri="{BB962C8B-B14F-4D97-AF65-F5344CB8AC3E}">
        <p14:creationId xmlns:p14="http://schemas.microsoft.com/office/powerpoint/2010/main" val="17482613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995C9-E8CE-BA46-B3F3-44E7C5208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Fluency Practice – Talking about Films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51DD5-F191-9F4A-B9CC-C845A40045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It’s about a retired businessman who starts work as an intern in a trendy and hugely successful start up which sells fashion online.</a:t>
            </a:r>
          </a:p>
          <a:p>
            <a:endParaRPr lang="en-GB" dirty="0"/>
          </a:p>
          <a:p>
            <a:r>
              <a:rPr lang="en-GB" dirty="0"/>
              <a:t>I like it because it shows the value of both old and young people in successful businesses, where soft skills are just as important as hard skills.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3615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D7462-5AEB-5C44-83AE-D674571C5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Hard Skills and Soft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18342-5214-D04F-9693-669A559AF1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Source: </a:t>
            </a:r>
            <a:r>
              <a:rPr lang="en-GB" sz="1800" dirty="0">
                <a:hlinkClick r:id="rId3"/>
              </a:rPr>
              <a:t>https://www.thebalancecareers.com/hard-skills-vs-soft-skills-2063780</a:t>
            </a:r>
            <a:r>
              <a:rPr lang="en-GB" sz="18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D7B8BB-424A-A544-AC0B-2721696DD4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68760"/>
            <a:ext cx="6912768" cy="3889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0028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48F20-288C-8742-9170-CECF3CE3A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Rate your Business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DC4E4-880E-7D44-80D6-1857630A83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3600" dirty="0"/>
          </a:p>
          <a:p>
            <a:r>
              <a:rPr lang="en-GB" sz="3600" dirty="0"/>
              <a:t>Monday, Mar 15th, 2021 09:00 AM</a:t>
            </a:r>
          </a:p>
          <a:p>
            <a:r>
              <a:rPr lang="en-GB" sz="3600" dirty="0">
                <a:hlinkClick r:id="rId3"/>
              </a:rPr>
              <a:t>https://vevox.app/#/m/111372049</a:t>
            </a:r>
            <a:endParaRPr lang="en-GB" sz="3600" dirty="0"/>
          </a:p>
          <a:p>
            <a:r>
              <a:rPr lang="en-GB" sz="3600" dirty="0"/>
              <a:t>Session ID: 111-372-049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2088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D95B6-C703-1B4B-8D37-BF498195A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Fluency Practice – Talking about Films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7F416-8E0D-A74F-B1E6-E8FFCF71F7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Currently, my favourite film is “The Intern” starring Robert de Niro and Anne Hathaway.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American film,</a:t>
            </a:r>
            <a:r>
              <a:rPr lang="en-GB" b="1" dirty="0"/>
              <a:t> </a:t>
            </a:r>
            <a:r>
              <a:rPr lang="en-GB" dirty="0">
                <a:solidFill>
                  <a:srgbClr val="FF0000"/>
                </a:solidFill>
              </a:rPr>
              <a:t>which </a:t>
            </a:r>
            <a:r>
              <a:rPr lang="en-GB" dirty="0"/>
              <a:t>was released in 2015, won awards for best comedy, and best actor and actress. It’s about a retired businessman </a:t>
            </a:r>
            <a:r>
              <a:rPr lang="en-GB" dirty="0">
                <a:solidFill>
                  <a:srgbClr val="FF0000"/>
                </a:solidFill>
              </a:rPr>
              <a:t>who</a:t>
            </a:r>
            <a:r>
              <a:rPr lang="en-GB" dirty="0"/>
              <a:t> starts work as an intern in a trendy and hugely successful start up </a:t>
            </a:r>
            <a:r>
              <a:rPr lang="en-GB" dirty="0">
                <a:solidFill>
                  <a:srgbClr val="FF0000"/>
                </a:solidFill>
              </a:rPr>
              <a:t>which</a:t>
            </a:r>
            <a:r>
              <a:rPr lang="en-GB" dirty="0"/>
              <a:t> sells fashion online.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 like it because it shows the value of both old and young people in successful businesses, </a:t>
            </a:r>
            <a:r>
              <a:rPr lang="en-GB" dirty="0">
                <a:solidFill>
                  <a:srgbClr val="FF0000"/>
                </a:solidFill>
              </a:rPr>
              <a:t>where</a:t>
            </a:r>
            <a:r>
              <a:rPr lang="en-GB" dirty="0"/>
              <a:t> soft skills are just as important as hard skills.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9767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5414B-19A8-8B40-80AB-BFE6B4D8B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Fluency Practice – Talking about Films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E4613-3CAA-A445-AD09-F3B7E3E00E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Useful language</a:t>
            </a:r>
            <a:r>
              <a:rPr lang="en-GB" sz="2400" dirty="0"/>
              <a:t>: 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2400" b="1" dirty="0">
                <a:solidFill>
                  <a:srgbClr val="0070C0"/>
                </a:solidFill>
              </a:rPr>
              <a:t>My favourite/One of my favourite/My all time favourite/</a:t>
            </a:r>
          </a:p>
          <a:p>
            <a:r>
              <a:rPr lang="en-GB" sz="2400" dirty="0">
                <a:solidFill>
                  <a:srgbClr val="FF0000"/>
                </a:solidFill>
              </a:rPr>
              <a:t>I really enjoy/I prefer/I absolutely love/I like/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Romance/comedy/animation/horror/fantasy/                         sci-fi/action/drama/thriller/</a:t>
            </a:r>
          </a:p>
          <a:p>
            <a:r>
              <a:rPr lang="en-GB" sz="2400" dirty="0">
                <a:solidFill>
                  <a:srgbClr val="FF0000"/>
                </a:solidFill>
              </a:rPr>
              <a:t>Old/recent/recently released/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British/Chinese/American/Australian/Japanese/Korean</a:t>
            </a:r>
          </a:p>
          <a:p>
            <a:r>
              <a:rPr lang="en-GB" sz="2400" dirty="0">
                <a:solidFill>
                  <a:srgbClr val="FF0000"/>
                </a:solidFill>
              </a:rPr>
              <a:t>The protagonist/The lead role/The star/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847242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F0927-F99C-CF4D-9325-EDA8821D7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Relative Pronouns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F5473-4D55-9D4F-987C-6E9C04C56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This American film, </a:t>
            </a:r>
            <a:r>
              <a:rPr lang="en-GB" dirty="0">
                <a:solidFill>
                  <a:srgbClr val="FF0000"/>
                </a:solidFill>
              </a:rPr>
              <a:t>which </a:t>
            </a:r>
            <a:r>
              <a:rPr lang="en-GB" dirty="0"/>
              <a:t>was released in 2015, won awards for best comedy, and best actor and actress.</a:t>
            </a:r>
          </a:p>
          <a:p>
            <a:r>
              <a:rPr lang="en-GB" dirty="0"/>
              <a:t>It’s about a retired businessman </a:t>
            </a:r>
            <a:r>
              <a:rPr lang="en-GB" dirty="0">
                <a:solidFill>
                  <a:srgbClr val="FF0000"/>
                </a:solidFill>
              </a:rPr>
              <a:t>who</a:t>
            </a:r>
            <a:r>
              <a:rPr lang="en-GB" dirty="0"/>
              <a:t> starts work as an intern in a trendy and hugely successful start up </a:t>
            </a:r>
            <a:r>
              <a:rPr lang="en-GB" dirty="0">
                <a:solidFill>
                  <a:srgbClr val="FF0000"/>
                </a:solidFill>
              </a:rPr>
              <a:t>which</a:t>
            </a:r>
            <a:r>
              <a:rPr lang="en-GB" dirty="0"/>
              <a:t> sells fashion online.</a:t>
            </a:r>
          </a:p>
          <a:p>
            <a:r>
              <a:rPr lang="en-GB" dirty="0"/>
              <a:t>I like it because it shows the value of both old and young people in successful businesses, </a:t>
            </a:r>
            <a:r>
              <a:rPr lang="en-GB" dirty="0">
                <a:solidFill>
                  <a:srgbClr val="FF0000"/>
                </a:solidFill>
              </a:rPr>
              <a:t>where</a:t>
            </a:r>
            <a:r>
              <a:rPr lang="en-GB" dirty="0"/>
              <a:t> soft skills are just as important as hard skills.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152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90FBC-23FC-B148-A019-4CACC6E97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Relative Pronouns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B1675-FA97-454A-B1CB-66C46DC18B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American film, </a:t>
            </a:r>
            <a:r>
              <a:rPr lang="en-GB" b="1" dirty="0">
                <a:solidFill>
                  <a:srgbClr val="FF0000"/>
                </a:solidFill>
              </a:rPr>
              <a:t>which</a:t>
            </a:r>
            <a:r>
              <a:rPr lang="en-GB" dirty="0"/>
              <a:t> was released in 2015, won awards for best comedy, and best actor and actress.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i="1" dirty="0"/>
              <a:t>This American film was released in 2015.</a:t>
            </a:r>
          </a:p>
          <a:p>
            <a:r>
              <a:rPr lang="en-GB" b="1" i="1" u="sng" dirty="0"/>
              <a:t>It</a:t>
            </a:r>
            <a:r>
              <a:rPr lang="en-GB" b="1" i="1" dirty="0"/>
              <a:t> </a:t>
            </a:r>
            <a:r>
              <a:rPr lang="en-GB" i="1" dirty="0"/>
              <a:t>won awards for best comedy, and best actor and actress.</a:t>
            </a:r>
          </a:p>
        </p:txBody>
      </p:sp>
    </p:spTree>
    <p:extLst>
      <p:ext uri="{BB962C8B-B14F-4D97-AF65-F5344CB8AC3E}">
        <p14:creationId xmlns:p14="http://schemas.microsoft.com/office/powerpoint/2010/main" val="13355514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21349-8884-ED47-95E4-DE646C913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Relative Pronouns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95D65-617D-B44A-A09C-E5BA2F8F5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It’s about a retired businessman </a:t>
            </a:r>
            <a:r>
              <a:rPr lang="en-GB" b="1" dirty="0">
                <a:solidFill>
                  <a:srgbClr val="FF0000"/>
                </a:solidFill>
              </a:rPr>
              <a:t>who</a:t>
            </a:r>
            <a:r>
              <a:rPr lang="en-GB" dirty="0"/>
              <a:t> starts work as an intern.</a:t>
            </a:r>
          </a:p>
          <a:p>
            <a:endParaRPr lang="en-GB" dirty="0"/>
          </a:p>
          <a:p>
            <a:r>
              <a:rPr lang="en-GB" i="1" dirty="0"/>
              <a:t>It’s about a retired business man</a:t>
            </a:r>
            <a:r>
              <a:rPr lang="en-GB" b="1" i="1" u="sng" dirty="0"/>
              <a:t>.</a:t>
            </a:r>
          </a:p>
          <a:p>
            <a:r>
              <a:rPr lang="en-GB" b="1" i="1" u="sng" dirty="0"/>
              <a:t>He</a:t>
            </a:r>
            <a:r>
              <a:rPr lang="en-GB" i="1" dirty="0"/>
              <a:t> starts work as an intern.</a:t>
            </a:r>
          </a:p>
        </p:txBody>
      </p:sp>
    </p:spTree>
    <p:extLst>
      <p:ext uri="{BB962C8B-B14F-4D97-AF65-F5344CB8AC3E}">
        <p14:creationId xmlns:p14="http://schemas.microsoft.com/office/powerpoint/2010/main" val="17879515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7F2FE-5355-C947-87C5-A893807C5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Relative Pronouns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BA1EE-1BDF-8544-8DAB-04A01811F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 like it because it shows the value of both old and young people in successful businesses, </a:t>
            </a:r>
            <a:r>
              <a:rPr lang="en-GB" b="1" dirty="0">
                <a:solidFill>
                  <a:srgbClr val="FF0000"/>
                </a:solidFill>
              </a:rPr>
              <a:t>where</a:t>
            </a:r>
            <a:r>
              <a:rPr lang="en-GB" dirty="0"/>
              <a:t> soft skills are just as important as hard skills.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I like it because it shows the value of both old and young people </a:t>
            </a:r>
            <a:r>
              <a:rPr lang="en-GB" i="1" u="sng" dirty="0"/>
              <a:t>in successful businesses.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>
                <a:solidFill>
                  <a:srgbClr val="FF0000"/>
                </a:solidFill>
              </a:rPr>
              <a:t>In successful businesses </a:t>
            </a:r>
            <a:r>
              <a:rPr lang="en-GB" i="1" dirty="0"/>
              <a:t>soft skills are just as important as hard skills.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11180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D75CC-4B54-2B4C-B5F0-B1036700F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Practise making extended sentences by using a relative pronoun. </a:t>
            </a:r>
            <a:r>
              <a:rPr lang="en-GB" sz="3600" b="1" dirty="0"/>
              <a:t>which/whose/where/</a:t>
            </a:r>
            <a:endParaRPr lang="en-GB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6A02D1-2AED-574A-8057-D7A1B6E354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3016962"/>
              </p:ext>
            </p:extLst>
          </p:nvPr>
        </p:nvGraphicFramePr>
        <p:xfrm>
          <a:off x="1043608" y="1772816"/>
          <a:ext cx="7200800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1564259464"/>
                    </a:ext>
                  </a:extLst>
                </a:gridCol>
                <a:gridCol w="2592288">
                  <a:extLst>
                    <a:ext uri="{9D8B030D-6E8A-4147-A177-3AD203B41FA5}">
                      <a16:colId xmlns:a16="http://schemas.microsoft.com/office/drawing/2014/main" val="1456923654"/>
                    </a:ext>
                  </a:extLst>
                </a:gridCol>
                <a:gridCol w="3240360">
                  <a:extLst>
                    <a:ext uri="{9D8B030D-6E8A-4147-A177-3AD203B41FA5}">
                      <a16:colId xmlns:a16="http://schemas.microsoft.com/office/drawing/2014/main" val="1546834642"/>
                    </a:ext>
                  </a:extLst>
                </a:gridCol>
              </a:tblGrid>
              <a:tr h="363469">
                <a:tc>
                  <a:txBody>
                    <a:bodyPr/>
                    <a:lstStyle/>
                    <a:p>
                      <a:r>
                        <a:rPr lang="en-GB" dirty="0"/>
                        <a:t>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Attribute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Attribute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1116279"/>
                  </a:ext>
                </a:extLst>
              </a:tr>
              <a:tr h="908672">
                <a:tc>
                  <a:txBody>
                    <a:bodyPr/>
                    <a:lstStyle/>
                    <a:p>
                      <a:r>
                        <a:rPr lang="en-GB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Invests 200 billion dollars  in R&amp;D annually.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Almost 5 million new start ups in 2014-5.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0827642"/>
                  </a:ext>
                </a:extLst>
              </a:tr>
              <a:tr h="908672">
                <a:tc>
                  <a:txBody>
                    <a:bodyPr/>
                    <a:lstStyle/>
                    <a:p>
                      <a:r>
                        <a:rPr lang="en-GB" dirty="0"/>
                        <a:t>America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Green economy generates 1.3 trillion dollars a year.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Employs 9.5 million people in Green jobs.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734778"/>
                  </a:ext>
                </a:extLst>
              </a:tr>
              <a:tr h="636071">
                <a:tc>
                  <a:txBody>
                    <a:bodyPr/>
                    <a:lstStyle/>
                    <a:p>
                      <a:r>
                        <a:rPr lang="en-GB" dirty="0"/>
                        <a:t>Swansea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International Business School for over 20 years.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Has recently invested 300 million pounds in new facilities.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1821627"/>
                  </a:ext>
                </a:extLst>
              </a:tr>
              <a:tr h="363469">
                <a:tc>
                  <a:txBody>
                    <a:bodyPr/>
                    <a:lstStyle/>
                    <a:p>
                      <a:r>
                        <a:rPr lang="en-GB" dirty="0"/>
                        <a:t>Beijing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Population 20.4 million.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GNP 164,000 </a:t>
                      </a:r>
                      <a:r>
                        <a:rPr lang="en-GB" sz="1400" dirty="0"/>
                        <a:t>CNY</a:t>
                      </a:r>
                      <a:r>
                        <a:rPr lang="en-GB" dirty="0"/>
                        <a:t> per capita.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056139"/>
                  </a:ext>
                </a:extLst>
              </a:tr>
              <a:tr h="636071">
                <a:tc>
                  <a:txBody>
                    <a:bodyPr/>
                    <a:lstStyle/>
                    <a:p>
                      <a:r>
                        <a:rPr lang="en-GB" dirty="0"/>
                        <a:t>Amsterdam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Adopted Doughnut Economics in 2020.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Circular economy.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74707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33724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D75CC-4B54-2B4C-B5F0-B1036700F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Practise making extended sentences by using a relative pronoun. </a:t>
            </a:r>
            <a:r>
              <a:rPr lang="en-GB" sz="3600" b="1" dirty="0"/>
              <a:t>which/whose/where/</a:t>
            </a:r>
            <a:endParaRPr lang="en-GB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6A02D1-2AED-574A-8057-D7A1B6E354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0300092"/>
              </p:ext>
            </p:extLst>
          </p:nvPr>
        </p:nvGraphicFramePr>
        <p:xfrm>
          <a:off x="1043608" y="1556792"/>
          <a:ext cx="72008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1564259464"/>
                    </a:ext>
                  </a:extLst>
                </a:gridCol>
                <a:gridCol w="2592288">
                  <a:extLst>
                    <a:ext uri="{9D8B030D-6E8A-4147-A177-3AD203B41FA5}">
                      <a16:colId xmlns:a16="http://schemas.microsoft.com/office/drawing/2014/main" val="1456923654"/>
                    </a:ext>
                  </a:extLst>
                </a:gridCol>
                <a:gridCol w="3240360">
                  <a:extLst>
                    <a:ext uri="{9D8B030D-6E8A-4147-A177-3AD203B41FA5}">
                      <a16:colId xmlns:a16="http://schemas.microsoft.com/office/drawing/2014/main" val="1546834642"/>
                    </a:ext>
                  </a:extLst>
                </a:gridCol>
              </a:tblGrid>
              <a:tr h="358440">
                <a:tc>
                  <a:txBody>
                    <a:bodyPr/>
                    <a:lstStyle/>
                    <a:p>
                      <a:r>
                        <a:rPr lang="en-GB" dirty="0"/>
                        <a:t>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Attribute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Attribute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1116279"/>
                  </a:ext>
                </a:extLst>
              </a:tr>
              <a:tr h="896099">
                <a:tc>
                  <a:txBody>
                    <a:bodyPr/>
                    <a:lstStyle/>
                    <a:p>
                      <a:r>
                        <a:rPr lang="en-GB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Invests 200 billion dollars  in R&amp;D annually.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Almost 5 million new start ups in 2014-15.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0827642"/>
                  </a:ext>
                </a:extLst>
              </a:tr>
              <a:tr h="896099">
                <a:tc>
                  <a:txBody>
                    <a:bodyPr/>
                    <a:lstStyle/>
                    <a:p>
                      <a:r>
                        <a:rPr lang="en-GB" dirty="0"/>
                        <a:t>America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Green economy generates 1.3 trillion dollars a year.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Employs 9.5 million people in Green jobs.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734778"/>
                  </a:ext>
                </a:extLst>
              </a:tr>
              <a:tr h="627270">
                <a:tc>
                  <a:txBody>
                    <a:bodyPr/>
                    <a:lstStyle/>
                    <a:p>
                      <a:r>
                        <a:rPr lang="en-GB" dirty="0"/>
                        <a:t>Swansea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International Business School for over 20 years.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Has recently invested 300 million pounds in new facilities.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1821627"/>
                  </a:ext>
                </a:extLst>
              </a:tr>
              <a:tr h="627270">
                <a:tc>
                  <a:txBody>
                    <a:bodyPr/>
                    <a:lstStyle/>
                    <a:p>
                      <a:r>
                        <a:rPr lang="en-GB" b="1" dirty="0"/>
                        <a:t>Beijing,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whose</a:t>
                      </a:r>
                      <a:r>
                        <a:rPr lang="en-GB" b="1" dirty="0"/>
                        <a:t> population is 20.4 million,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has a GNP of 164,000 </a:t>
                      </a:r>
                      <a:r>
                        <a:rPr lang="en-GB" sz="1400" b="1" dirty="0"/>
                        <a:t>CNY</a:t>
                      </a:r>
                      <a:r>
                        <a:rPr lang="en-GB" b="1" dirty="0"/>
                        <a:t> per capita.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056139"/>
                  </a:ext>
                </a:extLst>
              </a:tr>
              <a:tr h="627270">
                <a:tc>
                  <a:txBody>
                    <a:bodyPr/>
                    <a:lstStyle/>
                    <a:p>
                      <a:r>
                        <a:rPr lang="en-GB" dirty="0"/>
                        <a:t>Amsterdam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adopted Doughnut Economics, which is a circular economy, in 2020.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74707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76448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D75CC-4B54-2B4C-B5F0-B1036700F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r>
              <a:rPr lang="en-GB" sz="3600" dirty="0"/>
              <a:t>Possible answers</a:t>
            </a:r>
            <a:br>
              <a:rPr lang="en-GB" sz="3600" dirty="0"/>
            </a:br>
            <a:r>
              <a:rPr lang="en-GB" sz="3600" dirty="0"/>
              <a:t> </a:t>
            </a:r>
            <a:r>
              <a:rPr lang="en-GB" sz="3600" b="1" dirty="0"/>
              <a:t>which/whose/where/</a:t>
            </a:r>
            <a:endParaRPr lang="en-GB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6A02D1-2AED-574A-8057-D7A1B6E354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9613724"/>
              </p:ext>
            </p:extLst>
          </p:nvPr>
        </p:nvGraphicFramePr>
        <p:xfrm>
          <a:off x="457200" y="1556792"/>
          <a:ext cx="8229600" cy="41483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3624">
                  <a:extLst>
                    <a:ext uri="{9D8B030D-6E8A-4147-A177-3AD203B41FA5}">
                      <a16:colId xmlns:a16="http://schemas.microsoft.com/office/drawing/2014/main" val="1564259464"/>
                    </a:ext>
                  </a:extLst>
                </a:gridCol>
                <a:gridCol w="2962656">
                  <a:extLst>
                    <a:ext uri="{9D8B030D-6E8A-4147-A177-3AD203B41FA5}">
                      <a16:colId xmlns:a16="http://schemas.microsoft.com/office/drawing/2014/main" val="1456923654"/>
                    </a:ext>
                  </a:extLst>
                </a:gridCol>
                <a:gridCol w="3703320">
                  <a:extLst>
                    <a:ext uri="{9D8B030D-6E8A-4147-A177-3AD203B41FA5}">
                      <a16:colId xmlns:a16="http://schemas.microsoft.com/office/drawing/2014/main" val="1546834642"/>
                    </a:ext>
                  </a:extLst>
                </a:gridCol>
              </a:tblGrid>
              <a:tr h="316270">
                <a:tc>
                  <a:txBody>
                    <a:bodyPr/>
                    <a:lstStyle/>
                    <a:p>
                      <a:r>
                        <a:rPr lang="en-GB" sz="1400" dirty="0"/>
                        <a:t>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Attribute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Attribute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1116279"/>
                  </a:ext>
                </a:extLst>
              </a:tr>
              <a:tr h="790676">
                <a:tc>
                  <a:txBody>
                    <a:bodyPr/>
                    <a:lstStyle/>
                    <a:p>
                      <a:r>
                        <a:rPr lang="en-GB" sz="1600" b="1" dirty="0"/>
                        <a:t>China,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which</a:t>
                      </a:r>
                      <a:r>
                        <a:rPr lang="en-GB" sz="1600" b="1" dirty="0"/>
                        <a:t> invests 200 billion dollars in R&amp;D annually,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/>
                        <a:t>had almost 5 million new start ups in 2014-5.</a:t>
                      </a:r>
                    </a:p>
                    <a:p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0827642"/>
                  </a:ext>
                </a:extLst>
              </a:tr>
              <a:tr h="790676">
                <a:tc>
                  <a:txBody>
                    <a:bodyPr/>
                    <a:lstStyle/>
                    <a:p>
                      <a:r>
                        <a:rPr lang="en-GB" sz="1600" b="1" dirty="0"/>
                        <a:t>America,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where</a:t>
                      </a:r>
                      <a:r>
                        <a:rPr lang="en-GB" sz="1600" b="1" dirty="0"/>
                        <a:t> the Green economy generates 1.3 trillion dollars a year,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employs 9.5 million people in Green jobs.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734778"/>
                  </a:ext>
                </a:extLst>
              </a:tr>
              <a:tr h="1027879">
                <a:tc>
                  <a:txBody>
                    <a:bodyPr/>
                    <a:lstStyle/>
                    <a:p>
                      <a:r>
                        <a:rPr lang="en-GB" sz="1600" b="1" dirty="0"/>
                        <a:t>Swansea,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whose</a:t>
                      </a:r>
                      <a:r>
                        <a:rPr lang="en-GB" sz="1600" b="1" dirty="0"/>
                        <a:t> International Business School has been established for over 20 years,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has recently invested 300 million pounds in new facilities.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1821627"/>
                  </a:ext>
                </a:extLst>
              </a:tr>
              <a:tr h="553473">
                <a:tc>
                  <a:txBody>
                    <a:bodyPr/>
                    <a:lstStyle/>
                    <a:p>
                      <a:r>
                        <a:rPr lang="en-GB" sz="1600" b="1" dirty="0"/>
                        <a:t>Beijing,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whose</a:t>
                      </a:r>
                      <a:r>
                        <a:rPr lang="en-GB" sz="1600" b="1" dirty="0"/>
                        <a:t> population is 20.4 million,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has a GNP of 164,000 CNY per capita.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056139"/>
                  </a:ext>
                </a:extLst>
              </a:tr>
              <a:tr h="553473">
                <a:tc>
                  <a:txBody>
                    <a:bodyPr/>
                    <a:lstStyle/>
                    <a:p>
                      <a:r>
                        <a:rPr lang="en-GB" sz="1600" b="1" dirty="0"/>
                        <a:t>In 2020 Amsterdam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adopted Doughnut Economics,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which</a:t>
                      </a:r>
                      <a:r>
                        <a:rPr lang="en-GB" sz="1600" b="1" dirty="0"/>
                        <a:t> is a circular economy.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74707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7240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E1817-5FBB-5744-A436-CFE9C406F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Talk about your favourite film.</a:t>
            </a:r>
            <a:br>
              <a:rPr lang="en-GB" dirty="0"/>
            </a:br>
            <a:r>
              <a:rPr lang="en-GB" dirty="0"/>
              <a:t>Try to include relative pronouns.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8815C-FC0D-DA4A-A102-A21CC1B2AB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Title</a:t>
            </a:r>
          </a:p>
          <a:p>
            <a:r>
              <a:rPr lang="en-GB" dirty="0"/>
              <a:t>Lead roles/any awards?</a:t>
            </a:r>
          </a:p>
          <a:p>
            <a:r>
              <a:rPr lang="en-GB" dirty="0"/>
              <a:t>Country </a:t>
            </a:r>
          </a:p>
          <a:p>
            <a:r>
              <a:rPr lang="en-GB" dirty="0"/>
              <a:t>Date</a:t>
            </a:r>
          </a:p>
          <a:p>
            <a:r>
              <a:rPr lang="en-GB" dirty="0"/>
              <a:t>Genre</a:t>
            </a:r>
          </a:p>
          <a:p>
            <a:r>
              <a:rPr lang="en-GB" dirty="0"/>
              <a:t>What is it about?</a:t>
            </a:r>
          </a:p>
          <a:p>
            <a:r>
              <a:rPr lang="en-GB" dirty="0"/>
              <a:t>Why do you like it?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40387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9853</TotalTime>
  <Words>1558</Words>
  <Application>Microsoft Macintosh PowerPoint</Application>
  <PresentationFormat>On-screen Show (4:3)</PresentationFormat>
  <Paragraphs>259</Paragraphs>
  <Slides>21</Slides>
  <Notes>15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Myriad Pro</vt:lpstr>
      <vt:lpstr>20140311PresentationUWTSDTemplate</vt:lpstr>
      <vt:lpstr> English Language Support 2021 with Stephanie Bradley, Dip Ed., Dip TEFLA, MA  Academic Skills 4:  Using relative pronouns in extended sentences   </vt:lpstr>
      <vt:lpstr>Fluency Practice – Talking about Films</vt:lpstr>
      <vt:lpstr>Nation or Nationality</vt:lpstr>
      <vt:lpstr>Nation or Nationality?</vt:lpstr>
      <vt:lpstr>How many ways are there to make a nationality in English? </vt:lpstr>
      <vt:lpstr>Nation or Nationality?</vt:lpstr>
      <vt:lpstr>Fluency Practice – Talking about Films</vt:lpstr>
      <vt:lpstr>Fluency Practice – Talking about Films</vt:lpstr>
      <vt:lpstr>Fluency Practice – Talking about Films</vt:lpstr>
      <vt:lpstr>Hard Skills and Soft Skills</vt:lpstr>
      <vt:lpstr>Rate your Business Skills</vt:lpstr>
      <vt:lpstr>Fluency Practice – Talking about Films</vt:lpstr>
      <vt:lpstr>Fluency Practice – Talking about Films</vt:lpstr>
      <vt:lpstr>Relative Pronouns</vt:lpstr>
      <vt:lpstr>Relative Pronouns</vt:lpstr>
      <vt:lpstr>Relative Pronouns</vt:lpstr>
      <vt:lpstr>Relative Pronouns</vt:lpstr>
      <vt:lpstr>Practise making extended sentences by using a relative pronoun. which/whose/where/</vt:lpstr>
      <vt:lpstr>Practise making extended sentences by using a relative pronoun. which/whose/where/</vt:lpstr>
      <vt:lpstr>Possible answers  which/whose/where/</vt:lpstr>
      <vt:lpstr>Talk about your favourite film. Try to include relative pronouns.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Bradley, Stephanie</cp:lastModifiedBy>
  <cp:revision>175</cp:revision>
  <dcterms:created xsi:type="dcterms:W3CDTF">2015-04-14T15:21:28Z</dcterms:created>
  <dcterms:modified xsi:type="dcterms:W3CDTF">2021-03-29T16:31:58Z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