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9" r:id="rId4"/>
    <p:sldId id="260" r:id="rId5"/>
    <p:sldId id="261" r:id="rId6"/>
    <p:sldId id="262" r:id="rId7"/>
    <p:sldId id="267" r:id="rId8"/>
    <p:sldId id="263" r:id="rId9"/>
    <p:sldId id="264" r:id="rId10"/>
    <p:sldId id="265" r:id="rId11"/>
    <p:sldId id="258"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73C743-86CD-41C7-8854-D10DE7266DE7}" v="15" dt="2021-01-08T16:45:57.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1/4/2021</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18621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06155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39079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388827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81598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93702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44712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722021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44505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37144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1/4/2021</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15860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1/4/2021</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769422869"/>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1" r:id="rId6"/>
    <p:sldLayoutId id="2147483706" r:id="rId7"/>
    <p:sldLayoutId id="2147483702" r:id="rId8"/>
    <p:sldLayoutId id="2147483703" r:id="rId9"/>
    <p:sldLayoutId id="2147483704"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upload.wikimedia.org/wikipedia/commons/2/25/Lamassu_from_the_North-West_Palace_at_Nimrud%2C_Iraq%2C_9th_century_BC._The_British_Museum.jp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uowtsd-my.sharepoint.com/personal/1703060_student_uwtsd_ac_uk/Documents/Mesopotamia%20Civilization%20and%20the%20West%20%20Discussion%20on%20Theories%20and%20Framework%20Theory%20and%20Method%20Assignment%204.docx?web=1" TargetMode="External"/><Relationship Id="rId2" Type="http://schemas.openxmlformats.org/officeDocument/2006/relationships/image" Target="../media/image9.jp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4.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8" Type="http://schemas.openxmlformats.org/officeDocument/2006/relationships/hyperlink" Target="https://upload.wikimedia.org/wikipedia/commons/d/d5/Lammasu.jpg" TargetMode="External"/><Relationship Id="rId13" Type="http://schemas.openxmlformats.org/officeDocument/2006/relationships/hyperlink" Target="https://www.flickr.com/photos/robsonc/4143520468/" TargetMode="External"/><Relationship Id="rId3" Type="http://schemas.openxmlformats.org/officeDocument/2006/relationships/hyperlink" Target="https://alchetron.com/Neo-Assyrian-Empire#neo-assyrian-empire-7808737e-b931-4b7f-900c-afb9fd81a23-resize-750.gif" TargetMode="External"/><Relationship Id="rId7" Type="http://schemas.openxmlformats.org/officeDocument/2006/relationships/hyperlink" Target="https://www.bbc.co.uk/news/magazine-35669056" TargetMode="External"/><Relationship Id="rId12" Type="http://schemas.openxmlformats.org/officeDocument/2006/relationships/hyperlink" Target="https://www.chegg.com/flashcards/mesopotamia-final-4dab2ec0-86c0-4572-87ba-c8d22da8dd36/deck" TargetMode="External"/><Relationship Id="rId2" Type="http://schemas.openxmlformats.org/officeDocument/2006/relationships/hyperlink" Target="https://commons.wikimedia.org/wiki/File:Human-headed_Winged_Bulls_Gate_-_Louvre.jpg" TargetMode="External"/><Relationship Id="rId1" Type="http://schemas.openxmlformats.org/officeDocument/2006/relationships/slideLayout" Target="../slideLayouts/slideLayout7.xml"/><Relationship Id="rId6" Type="http://schemas.openxmlformats.org/officeDocument/2006/relationships/hyperlink" Target="https://upload.wikimedia.org/wikipedia/commons/2/25/Lamassu_from_the_North-West_Palace_at_Nimrud%2C_Iraq%2C_9th_century_BC._The_British_Museum.jpg" TargetMode="External"/><Relationship Id="rId11" Type="http://schemas.openxmlformats.org/officeDocument/2006/relationships/hyperlink" Target="https://upload.wikimedia.org/wikipedia/commons/9/98/F0182_Louvre_Code_Hammourabi_Bas-relief_Sb8_rwk.jpg" TargetMode="External"/><Relationship Id="rId5" Type="http://schemas.openxmlformats.org/officeDocument/2006/relationships/hyperlink" Target="https://www.louvre.fr/en/oeuvre-notices/winged-human-headed-bull" TargetMode="External"/><Relationship Id="rId10" Type="http://schemas.openxmlformats.org/officeDocument/2006/relationships/hyperlink" Target="https://upload.wikimedia.org/wikipedia/commons/e/e5/Lamassu.jpg" TargetMode="External"/><Relationship Id="rId4" Type="http://schemas.openxmlformats.org/officeDocument/2006/relationships/hyperlink" Target="https://upload.wikimedia.org/wikipedia/commons/7/74/Lamassu_from_the_Throne_Room%2C_Room_B%2C_of_the_North-West_Palace_at_Nimrud%2C_Iraq%2C_9th_century_BC%2C_now_in_the_Briish_Museum%2C_London.jpg" TargetMode="External"/><Relationship Id="rId9" Type="http://schemas.openxmlformats.org/officeDocument/2006/relationships/hyperlink" Target="https://commons.wikimedia.org/w/index.php?curid=2600072" TargetMode="External"/><Relationship Id="rId14" Type="http://schemas.openxmlformats.org/officeDocument/2006/relationships/hyperlink" Target="https://upload.wikimedia.org/wikipedia/commons/1/18/Periodo_accadico%2C_sigillo_in_calcare_nero_con_ishtar_con_piede_su_schiena_di_leone_e_una_devota%2C_2350-2150_ac_ca.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9946C-370D-431E-903F-4CB5B3D6FDB6}"/>
              </a:ext>
            </a:extLst>
          </p:cNvPr>
          <p:cNvSpPr>
            <a:spLocks noGrp="1"/>
          </p:cNvSpPr>
          <p:nvPr>
            <p:ph type="ctrTitle"/>
          </p:nvPr>
        </p:nvSpPr>
        <p:spPr>
          <a:xfrm>
            <a:off x="762000" y="4572000"/>
            <a:ext cx="3810001" cy="1524000"/>
          </a:xfrm>
        </p:spPr>
        <p:txBody>
          <a:bodyPr vert="horz" lIns="91440" tIns="45720" rIns="91440" bIns="45720" rtlCol="0" anchor="t" anchorCtr="0">
            <a:normAutofit/>
          </a:bodyPr>
          <a:lstStyle/>
          <a:p>
            <a:pPr algn="l"/>
            <a:r>
              <a:rPr lang="en-US" sz="2400" kern="1200" dirty="0">
                <a:solidFill>
                  <a:schemeClr val="tx1"/>
                </a:solidFill>
                <a:latin typeface="+mj-lt"/>
                <a:ea typeface="+mj-ea"/>
                <a:cs typeface="+mj-cs"/>
              </a:rPr>
              <a:t>Lamassu </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The Winged</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Human Headed </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Bull of Mesopotamia</a:t>
            </a:r>
          </a:p>
        </p:txBody>
      </p:sp>
      <p:pic>
        <p:nvPicPr>
          <p:cNvPr id="4" name="Picture 3" descr="A picture containing building, outdoor, stone&#10;&#10;Description automatically generated">
            <a:extLst>
              <a:ext uri="{FF2B5EF4-FFF2-40B4-BE49-F238E27FC236}">
                <a16:creationId xmlns:a16="http://schemas.microsoft.com/office/drawing/2014/main" id="{7E42BE08-4D0E-4361-B936-77BC6B12C617}"/>
              </a:ext>
            </a:extLst>
          </p:cNvPr>
          <p:cNvPicPr>
            <a:picLocks noChangeAspect="1"/>
          </p:cNvPicPr>
          <p:nvPr/>
        </p:nvPicPr>
        <p:blipFill rotWithShape="1">
          <a:blip r:embed="rId2">
            <a:extLst>
              <a:ext uri="{28A0092B-C50C-407E-A947-70E740481C1C}">
                <a14:useLocalDpi xmlns:a14="http://schemas.microsoft.com/office/drawing/2010/main" val="0"/>
              </a:ext>
            </a:extLst>
          </a:blip>
          <a:srcRect t="34329" r="1" b="34330"/>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1" name="Freeform: Shape 10">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EAC309BD-EFA1-43FF-809B-F26448ED4738}"/>
              </a:ext>
            </a:extLst>
          </p:cNvPr>
          <p:cNvSpPr>
            <a:spLocks noGrp="1"/>
          </p:cNvSpPr>
          <p:nvPr>
            <p:ph type="subTitle" idx="1"/>
          </p:nvPr>
        </p:nvSpPr>
        <p:spPr>
          <a:xfrm>
            <a:off x="5334000" y="4572000"/>
            <a:ext cx="4571999" cy="1524000"/>
          </a:xfrm>
        </p:spPr>
        <p:txBody>
          <a:bodyPr vert="horz" lIns="91440" tIns="45720" rIns="91440" bIns="45720" rtlCol="0">
            <a:normAutofit/>
          </a:bodyPr>
          <a:lstStyle/>
          <a:p>
            <a:pPr indent="-228600" algn="l">
              <a:buFont typeface="Arial" panose="020B0604020202020204" pitchFamily="34" charset="0"/>
              <a:buChar char="•"/>
            </a:pPr>
            <a:r>
              <a:rPr lang="en-US"/>
              <a:t>Guardians </a:t>
            </a:r>
          </a:p>
          <a:p>
            <a:pPr indent="-228600" algn="l">
              <a:buFont typeface="Arial" panose="020B0604020202020204" pitchFamily="34" charset="0"/>
              <a:buChar char="•"/>
            </a:pPr>
            <a:r>
              <a:rPr lang="en-US"/>
              <a:t>of the </a:t>
            </a:r>
          </a:p>
          <a:p>
            <a:pPr indent="-228600" algn="l">
              <a:buFont typeface="Arial" panose="020B0604020202020204" pitchFamily="34" charset="0"/>
              <a:buChar char="•"/>
            </a:pPr>
            <a:r>
              <a:rPr lang="en-US"/>
              <a:t>Gateway </a:t>
            </a:r>
          </a:p>
          <a:p>
            <a:pPr indent="-228600" algn="l">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E84BD0D6-ADD7-4ADC-AB32-4956B213BA49}"/>
              </a:ext>
            </a:extLst>
          </p:cNvPr>
          <p:cNvSpPr txBox="1"/>
          <p:nvPr/>
        </p:nvSpPr>
        <p:spPr>
          <a:xfrm>
            <a:off x="9608191" y="6304003"/>
            <a:ext cx="2583809" cy="369332"/>
          </a:xfrm>
          <a:prstGeom prst="rect">
            <a:avLst/>
          </a:prstGeom>
          <a:noFill/>
        </p:spPr>
        <p:txBody>
          <a:bodyPr wrap="square" rtlCol="0">
            <a:spAutoFit/>
          </a:bodyPr>
          <a:lstStyle/>
          <a:p>
            <a:r>
              <a:rPr lang="en-GB" sz="900" dirty="0"/>
              <a:t>Fig 1. Human-headed winged bulls guarding a door in Dur-Sharrukin. Louvre. Wikipedia. Author Poulpy.   </a:t>
            </a:r>
            <a:endParaRPr lang="en-US" sz="900" dirty="0"/>
          </a:p>
        </p:txBody>
      </p:sp>
    </p:spTree>
    <p:extLst>
      <p:ext uri="{BB962C8B-B14F-4D97-AF65-F5344CB8AC3E}">
        <p14:creationId xmlns:p14="http://schemas.microsoft.com/office/powerpoint/2010/main" val="3535584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EDF795-0206-4AE7-BBF2-565535F68D56}"/>
              </a:ext>
            </a:extLst>
          </p:cNvPr>
          <p:cNvSpPr txBox="1"/>
          <p:nvPr/>
        </p:nvSpPr>
        <p:spPr>
          <a:xfrm>
            <a:off x="342900" y="251641"/>
            <a:ext cx="7416918" cy="6186309"/>
          </a:xfrm>
          <a:prstGeom prst="rect">
            <a:avLst/>
          </a:prstGeom>
          <a:noFill/>
        </p:spPr>
        <p:txBody>
          <a:bodyPr wrap="square">
            <a:spAutoFit/>
          </a:bodyPr>
          <a:lstStyle/>
          <a:p>
            <a:pPr>
              <a:lnSpc>
                <a:spcPct val="100000"/>
              </a:lnSpc>
            </a:pPr>
            <a:r>
              <a:rPr lang="en-GB" sz="1800" dirty="0">
                <a:solidFill>
                  <a:schemeClr val="tx2"/>
                </a:solidFill>
                <a:latin typeface="Calibri" panose="020F0502020204030204" pitchFamily="34" charset="0"/>
                <a:cs typeface="Calibri" panose="020F0502020204030204" pitchFamily="34" charset="0"/>
              </a:rPr>
              <a:t>                                                 </a:t>
            </a:r>
            <a:r>
              <a:rPr lang="en-GB" sz="2000" u="sng" dirty="0">
                <a:solidFill>
                  <a:schemeClr val="tx2"/>
                </a:solidFill>
                <a:latin typeface="Calibri" panose="020F0502020204030204" pitchFamily="34" charset="0"/>
                <a:cs typeface="Calibri" panose="020F0502020204030204" pitchFamily="34" charset="0"/>
              </a:rPr>
              <a:t>Mesopotamia</a:t>
            </a:r>
            <a:r>
              <a:rPr lang="en-GB" sz="2000" dirty="0">
                <a:solidFill>
                  <a:schemeClr val="tx2"/>
                </a:solidFill>
                <a:latin typeface="Calibri" panose="020F0502020204030204" pitchFamily="34" charset="0"/>
                <a:cs typeface="Calibri" panose="020F0502020204030204" pitchFamily="34" charset="0"/>
              </a:rPr>
              <a:t> </a:t>
            </a:r>
          </a:p>
          <a:p>
            <a:pPr>
              <a:lnSpc>
                <a:spcPct val="100000"/>
              </a:lnSpc>
            </a:pPr>
            <a:endParaRPr lang="en-GB" sz="1800" dirty="0">
              <a:solidFill>
                <a:schemeClr val="tx2"/>
              </a:solidFill>
              <a:latin typeface="Calibri" panose="020F0502020204030204" pitchFamily="34" charset="0"/>
              <a:cs typeface="Calibri" panose="020F0502020204030204" pitchFamily="34" charset="0"/>
            </a:endParaRPr>
          </a:p>
          <a:p>
            <a:pPr>
              <a:lnSpc>
                <a:spcPct val="100000"/>
              </a:lnSpc>
            </a:pPr>
            <a:r>
              <a:rPr lang="en-GB" sz="1100" dirty="0">
                <a:solidFill>
                  <a:schemeClr val="tx2"/>
                </a:solidFill>
                <a:latin typeface="Calibri" panose="020F0502020204030204" pitchFamily="34" charset="0"/>
                <a:cs typeface="Calibri" panose="020F0502020204030204" pitchFamily="34" charset="0"/>
              </a:rPr>
              <a:t>             </a:t>
            </a:r>
            <a:r>
              <a:rPr lang="en-GB" sz="1600" dirty="0">
                <a:solidFill>
                  <a:schemeClr val="tx2"/>
                </a:solidFill>
                <a:latin typeface="Calibri" panose="020F0502020204030204" pitchFamily="34" charset="0"/>
                <a:cs typeface="Calibri" panose="020F0502020204030204" pitchFamily="34" charset="0"/>
              </a:rPr>
              <a:t>Dr A, Jamieson. “Empires of Ancient Mesopotamia”, 2016. </a:t>
            </a:r>
          </a:p>
          <a:p>
            <a:pPr>
              <a:lnSpc>
                <a:spcPct val="100000"/>
              </a:lnSpc>
            </a:pPr>
            <a:endParaRPr lang="en-GB" sz="1600" dirty="0">
              <a:solidFill>
                <a:schemeClr val="tx2"/>
              </a:solidFill>
              <a:latin typeface="Calibri" panose="020F0502020204030204" pitchFamily="34" charset="0"/>
              <a:cs typeface="Calibri" panose="020F0502020204030204" pitchFamily="34" charset="0"/>
            </a:endParaRPr>
          </a:p>
          <a:p>
            <a:pPr>
              <a:lnSpc>
                <a:spcPct val="100000"/>
              </a:lnSpc>
            </a:pPr>
            <a:endParaRPr lang="en-GB" sz="1400" dirty="0">
              <a:solidFill>
                <a:schemeClr val="tx2"/>
              </a:solidFill>
              <a:latin typeface="Calibri" panose="020F0502020204030204" pitchFamily="34" charset="0"/>
              <a:cs typeface="Calibri" panose="020F0502020204030204" pitchFamily="34" charset="0"/>
            </a:endParaRPr>
          </a:p>
          <a:p>
            <a:pPr>
              <a:lnSpc>
                <a:spcPct val="100000"/>
              </a:lnSpc>
            </a:pPr>
            <a:endParaRPr lang="en-GB" sz="1400" dirty="0">
              <a:solidFill>
                <a:schemeClr val="tx2"/>
              </a:solidFill>
              <a:latin typeface="Calibri" panose="020F0502020204030204" pitchFamily="34" charset="0"/>
              <a:cs typeface="Calibri" panose="020F0502020204030204" pitchFamily="34" charset="0"/>
            </a:endParaRPr>
          </a:p>
          <a:p>
            <a:pPr marL="285750" indent="-285750">
              <a:lnSpc>
                <a:spcPct val="100000"/>
              </a:lnSpc>
              <a:buFont typeface="Wingdings" panose="05000000000000000000" pitchFamily="2" charset="2"/>
              <a:buChar char="Ø"/>
            </a:pPr>
            <a:r>
              <a:rPr lang="en-GB" sz="1800" dirty="0">
                <a:solidFill>
                  <a:schemeClr val="tx2"/>
                </a:solidFill>
                <a:latin typeface="Calibri" panose="020F0502020204030204" pitchFamily="34" charset="0"/>
                <a:cs typeface="Calibri" panose="020F0502020204030204" pitchFamily="34" charset="0"/>
              </a:rPr>
              <a:t>Located between the Tigris and the Euphrates rivers (modern-day Iraq and Syria) </a:t>
            </a:r>
            <a:r>
              <a:rPr lang="en-GB" sz="1000" dirty="0">
                <a:solidFill>
                  <a:schemeClr val="tx2"/>
                </a:solidFill>
                <a:latin typeface="Calibri" panose="020F0502020204030204" pitchFamily="34" charset="0"/>
                <a:cs typeface="Calibri" panose="020F0502020204030204" pitchFamily="34" charset="0"/>
              </a:rPr>
              <a:t>(Jamieson, 2016, p. 45). </a:t>
            </a:r>
            <a:endParaRPr lang="en-GB" sz="1800" dirty="0">
              <a:solidFill>
                <a:schemeClr val="tx2"/>
              </a:solidFill>
              <a:latin typeface="Calibri" panose="020F0502020204030204" pitchFamily="34" charset="0"/>
              <a:cs typeface="Calibri" panose="020F0502020204030204" pitchFamily="34" charset="0"/>
            </a:endParaRPr>
          </a:p>
          <a:p>
            <a:pPr marL="285750" indent="-285750">
              <a:lnSpc>
                <a:spcPct val="100000"/>
              </a:lnSpc>
              <a:buFont typeface="Arial" panose="020B0604020202020204" pitchFamily="34" charset="0"/>
              <a:buChar char="•"/>
            </a:pPr>
            <a:endParaRPr lang="en-GB" sz="1800" dirty="0">
              <a:solidFill>
                <a:schemeClr val="tx2"/>
              </a:solidFill>
              <a:latin typeface="Calibri" panose="020F0502020204030204" pitchFamily="34" charset="0"/>
              <a:cs typeface="Calibri" panose="020F0502020204030204" pitchFamily="34" charset="0"/>
            </a:endParaRPr>
          </a:p>
          <a:p>
            <a:pPr marL="285750" indent="-285750">
              <a:lnSpc>
                <a:spcPct val="100000"/>
              </a:lnSpc>
              <a:buFont typeface="Wingdings" panose="05000000000000000000" pitchFamily="2" charset="2"/>
              <a:buChar char="Ø"/>
            </a:pPr>
            <a:r>
              <a:rPr lang="en-GB" sz="1800" dirty="0">
                <a:solidFill>
                  <a:schemeClr val="tx2"/>
                </a:solidFill>
                <a:latin typeface="Calibri" panose="020F0502020204030204" pitchFamily="34" charset="0"/>
                <a:cs typeface="Calibri" panose="020F0502020204030204" pitchFamily="34" charset="0"/>
              </a:rPr>
              <a:t>Ashur was both the capital in northern Mesopotamia and “the name of the main god of the city </a:t>
            </a:r>
            <a:r>
              <a:rPr lang="en-GB" sz="1000" dirty="0">
                <a:solidFill>
                  <a:schemeClr val="tx2"/>
                </a:solidFill>
                <a:latin typeface="Calibri" panose="020F0502020204030204" pitchFamily="34" charset="0"/>
                <a:cs typeface="Calibri" panose="020F0502020204030204" pitchFamily="34" charset="0"/>
              </a:rPr>
              <a:t>(Jamieson, 2016, p. 49). </a:t>
            </a:r>
            <a:r>
              <a:rPr lang="en-GB" sz="1800" dirty="0">
                <a:solidFill>
                  <a:schemeClr val="tx2"/>
                </a:solidFill>
                <a:latin typeface="Calibri" panose="020F0502020204030204" pitchFamily="34" charset="0"/>
                <a:cs typeface="Calibri" panose="020F0502020204030204" pitchFamily="34" charset="0"/>
              </a:rPr>
              <a:t> Later to became the chief god of the empire, and the name by which the people would be known.</a:t>
            </a:r>
          </a:p>
          <a:p>
            <a:pPr marL="285750" indent="-285750">
              <a:lnSpc>
                <a:spcPct val="100000"/>
              </a:lnSpc>
              <a:buFont typeface="Arial" panose="020B0604020202020204" pitchFamily="34" charset="0"/>
              <a:buChar char="•"/>
            </a:pPr>
            <a:endParaRPr lang="en-GB" sz="1800" dirty="0">
              <a:solidFill>
                <a:schemeClr val="tx2"/>
              </a:solidFill>
              <a:latin typeface="Calibri" panose="020F0502020204030204" pitchFamily="34" charset="0"/>
              <a:cs typeface="Calibri" panose="020F0502020204030204" pitchFamily="34" charset="0"/>
            </a:endParaRPr>
          </a:p>
          <a:p>
            <a:pPr marL="285750" indent="-285750">
              <a:lnSpc>
                <a:spcPct val="100000"/>
              </a:lnSpc>
              <a:buFont typeface="Wingdings" panose="05000000000000000000" pitchFamily="2" charset="2"/>
              <a:buChar char="Ø"/>
            </a:pPr>
            <a:r>
              <a:rPr lang="en-GB" sz="1800" dirty="0">
                <a:solidFill>
                  <a:schemeClr val="tx2"/>
                </a:solidFill>
                <a:latin typeface="Calibri" panose="020F0502020204030204" pitchFamily="34" charset="0"/>
                <a:cs typeface="Calibri" panose="020F0502020204030204" pitchFamily="34" charset="0"/>
              </a:rPr>
              <a:t>The chronology of Assyria according to Jamieson </a:t>
            </a:r>
            <a:r>
              <a:rPr lang="en-GB" sz="1000" dirty="0">
                <a:solidFill>
                  <a:schemeClr val="tx2"/>
                </a:solidFill>
                <a:latin typeface="Calibri" panose="020F0502020204030204" pitchFamily="34" charset="0"/>
                <a:cs typeface="Calibri" panose="020F0502020204030204" pitchFamily="34" charset="0"/>
              </a:rPr>
              <a:t>(2016), </a:t>
            </a:r>
            <a:r>
              <a:rPr lang="en-GB" sz="1800" dirty="0">
                <a:solidFill>
                  <a:schemeClr val="tx2"/>
                </a:solidFill>
                <a:latin typeface="Calibri" panose="020F0502020204030204" pitchFamily="34" charset="0"/>
                <a:cs typeface="Calibri" panose="020F0502020204030204" pitchFamily="34" charset="0"/>
              </a:rPr>
              <a:t>is divided into three distinct periods. </a:t>
            </a:r>
          </a:p>
          <a:p>
            <a:pPr>
              <a:lnSpc>
                <a:spcPct val="100000"/>
              </a:lnSpc>
            </a:pPr>
            <a:r>
              <a:rPr lang="en-GB" sz="1800" dirty="0">
                <a:solidFill>
                  <a:schemeClr val="tx2"/>
                </a:solidFill>
                <a:latin typeface="Calibri" panose="020F0502020204030204" pitchFamily="34" charset="0"/>
                <a:cs typeface="Calibri" panose="020F0502020204030204" pitchFamily="34" charset="0"/>
              </a:rPr>
              <a:t>    “Old Assyrian (c. 2000-1740 BCE), </a:t>
            </a:r>
          </a:p>
          <a:p>
            <a:pPr>
              <a:lnSpc>
                <a:spcPct val="100000"/>
              </a:lnSpc>
            </a:pPr>
            <a:r>
              <a:rPr lang="en-GB" sz="1800" dirty="0">
                <a:solidFill>
                  <a:schemeClr val="tx2"/>
                </a:solidFill>
                <a:latin typeface="Calibri" panose="020F0502020204030204" pitchFamily="34" charset="0"/>
                <a:cs typeface="Calibri" panose="020F0502020204030204" pitchFamily="34" charset="0"/>
              </a:rPr>
              <a:t>      Middle Assyrian (c. 1363-1056 BCE), </a:t>
            </a:r>
          </a:p>
          <a:p>
            <a:pPr>
              <a:lnSpc>
                <a:spcPct val="100000"/>
              </a:lnSpc>
            </a:pPr>
            <a:r>
              <a:rPr lang="en-GB" sz="1800" dirty="0">
                <a:solidFill>
                  <a:schemeClr val="tx2"/>
                </a:solidFill>
                <a:latin typeface="Calibri" panose="020F0502020204030204" pitchFamily="34" charset="0"/>
                <a:cs typeface="Calibri" panose="020F0502020204030204" pitchFamily="34" charset="0"/>
              </a:rPr>
              <a:t>      Neo-Assyrian (934-609 BCE)” </a:t>
            </a:r>
            <a:r>
              <a:rPr lang="en-GB" sz="1000" dirty="0">
                <a:solidFill>
                  <a:schemeClr val="tx2"/>
                </a:solidFill>
                <a:latin typeface="Calibri" panose="020F0502020204030204" pitchFamily="34" charset="0"/>
                <a:cs typeface="Calibri" panose="020F0502020204030204" pitchFamily="34" charset="0"/>
              </a:rPr>
              <a:t>(Jamieson, 2016, p. 49).   </a:t>
            </a:r>
            <a:r>
              <a:rPr lang="en-GB" dirty="0">
                <a:solidFill>
                  <a:schemeClr val="tx2"/>
                </a:solidFill>
                <a:latin typeface="Calibri" panose="020F0502020204030204" pitchFamily="34" charset="0"/>
                <a:cs typeface="Calibri" panose="020F0502020204030204" pitchFamily="34" charset="0"/>
              </a:rPr>
              <a:t>The Neo-Assyrian is the focus of this presentation. </a:t>
            </a:r>
          </a:p>
          <a:p>
            <a:pPr marL="285750" indent="-285750">
              <a:lnSpc>
                <a:spcPct val="100000"/>
              </a:lnSpc>
              <a:buFont typeface="Arial" panose="020B0604020202020204" pitchFamily="34" charset="0"/>
              <a:buChar char="•"/>
            </a:pPr>
            <a:endParaRPr lang="en-GB" sz="1000" dirty="0">
              <a:solidFill>
                <a:schemeClr val="tx2"/>
              </a:solidFill>
              <a:latin typeface="Calibri" panose="020F0502020204030204" pitchFamily="34" charset="0"/>
              <a:cs typeface="Calibri" panose="020F0502020204030204" pitchFamily="34" charset="0"/>
            </a:endParaRPr>
          </a:p>
          <a:p>
            <a:pPr marL="285750" indent="-285750">
              <a:lnSpc>
                <a:spcPct val="100000"/>
              </a:lnSpc>
              <a:buFont typeface="Wingdings" panose="05000000000000000000" pitchFamily="2" charset="2"/>
              <a:buChar char="Ø"/>
            </a:pPr>
            <a:r>
              <a:rPr lang="en-GB" sz="1800" dirty="0">
                <a:solidFill>
                  <a:schemeClr val="tx2"/>
                </a:solidFill>
                <a:latin typeface="Calibri" panose="020F0502020204030204" pitchFamily="34" charset="0"/>
                <a:cs typeface="Calibri" panose="020F0502020204030204" pitchFamily="34" charset="0"/>
              </a:rPr>
              <a:t>“The kings of the Neo-Assyrian Period constructed imposing palaces at their capitals in Ashur, Nimrud, Nineveh and Khorsabad” </a:t>
            </a:r>
            <a:r>
              <a:rPr lang="en-GB" sz="1000" dirty="0">
                <a:solidFill>
                  <a:schemeClr val="tx2"/>
                </a:solidFill>
                <a:latin typeface="Calibri" panose="020F0502020204030204" pitchFamily="34" charset="0"/>
                <a:cs typeface="Calibri" panose="020F0502020204030204" pitchFamily="34" charset="0"/>
              </a:rPr>
              <a:t>(Jamieson, 2016, p. 50).</a:t>
            </a:r>
          </a:p>
          <a:p>
            <a:pPr marL="285750" indent="-285750">
              <a:lnSpc>
                <a:spcPct val="100000"/>
              </a:lnSpc>
              <a:buFont typeface="Arial" panose="020B0604020202020204" pitchFamily="34" charset="0"/>
              <a:buChar char="•"/>
            </a:pPr>
            <a:endParaRPr lang="en-US" dirty="0"/>
          </a:p>
        </p:txBody>
      </p:sp>
      <p:pic>
        <p:nvPicPr>
          <p:cNvPr id="4" name="Picture 3" descr="Map&#10;&#10;Description automatically generated">
            <a:extLst>
              <a:ext uri="{FF2B5EF4-FFF2-40B4-BE49-F238E27FC236}">
                <a16:creationId xmlns:a16="http://schemas.microsoft.com/office/drawing/2014/main" id="{B6BC679A-78A4-4B13-824F-A30861E69C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2178" y="1938424"/>
            <a:ext cx="4168068" cy="2938376"/>
          </a:xfrm>
          <a:prstGeom prst="rect">
            <a:avLst/>
          </a:prstGeom>
        </p:spPr>
      </p:pic>
      <p:sp>
        <p:nvSpPr>
          <p:cNvPr id="5" name="TextBox 4">
            <a:extLst>
              <a:ext uri="{FF2B5EF4-FFF2-40B4-BE49-F238E27FC236}">
                <a16:creationId xmlns:a16="http://schemas.microsoft.com/office/drawing/2014/main" id="{6209D355-9FF6-410F-80DD-DD8AEA6AC2AC}"/>
              </a:ext>
            </a:extLst>
          </p:cNvPr>
          <p:cNvSpPr txBox="1"/>
          <p:nvPr/>
        </p:nvSpPr>
        <p:spPr>
          <a:xfrm>
            <a:off x="8456103" y="4876800"/>
            <a:ext cx="2667699" cy="246221"/>
          </a:xfrm>
          <a:prstGeom prst="rect">
            <a:avLst/>
          </a:prstGeom>
          <a:noFill/>
        </p:spPr>
        <p:txBody>
          <a:bodyPr wrap="square" rtlCol="0">
            <a:spAutoFit/>
          </a:bodyPr>
          <a:lstStyle/>
          <a:p>
            <a:r>
              <a:rPr lang="en-GB" sz="1000" dirty="0"/>
              <a:t>Fig 2. Map. Neo-Assyrian Empire. n.d.</a:t>
            </a:r>
            <a:endParaRPr lang="en-US" sz="1000" dirty="0"/>
          </a:p>
        </p:txBody>
      </p:sp>
    </p:spTree>
    <p:extLst>
      <p:ext uri="{BB962C8B-B14F-4D97-AF65-F5344CB8AC3E}">
        <p14:creationId xmlns:p14="http://schemas.microsoft.com/office/powerpoint/2010/main" val="247529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CC2EB3-D21F-47C5-9CE9-B0939DC391FC}"/>
              </a:ext>
            </a:extLst>
          </p:cNvPr>
          <p:cNvSpPr txBox="1"/>
          <p:nvPr/>
        </p:nvSpPr>
        <p:spPr>
          <a:xfrm>
            <a:off x="167780" y="100668"/>
            <a:ext cx="8363824" cy="6647974"/>
          </a:xfrm>
          <a:prstGeom prst="rect">
            <a:avLst/>
          </a:prstGeom>
          <a:noFill/>
        </p:spPr>
        <p:txBody>
          <a:bodyPr wrap="square">
            <a:spAutoFit/>
          </a:bodyPr>
          <a:lstStyle/>
          <a:p>
            <a:pPr lvl="1"/>
            <a:r>
              <a:rPr lang="en-GB" sz="1800" dirty="0">
                <a:solidFill>
                  <a:schemeClr val="tx2"/>
                </a:solidFill>
              </a:rPr>
              <a:t>                                                       </a:t>
            </a:r>
            <a:r>
              <a:rPr lang="en-GB" sz="2400" u="sng" dirty="0">
                <a:solidFill>
                  <a:schemeClr val="tx2"/>
                </a:solidFill>
                <a:latin typeface="Calibri" panose="020F0502020204030204" pitchFamily="34" charset="0"/>
                <a:cs typeface="Calibri" panose="020F0502020204030204" pitchFamily="34" charset="0"/>
              </a:rPr>
              <a:t>Lamassu</a:t>
            </a:r>
            <a:r>
              <a:rPr lang="en-GB" sz="2400" dirty="0">
                <a:solidFill>
                  <a:schemeClr val="tx2"/>
                </a:solidFill>
                <a:latin typeface="Calibri" panose="020F0502020204030204" pitchFamily="34" charset="0"/>
                <a:cs typeface="Calibri" panose="020F0502020204030204" pitchFamily="34" charset="0"/>
              </a:rPr>
              <a:t>  </a:t>
            </a:r>
            <a:r>
              <a:rPr lang="en-GB" sz="1800" dirty="0">
                <a:solidFill>
                  <a:schemeClr val="tx2"/>
                </a:solidFill>
                <a:latin typeface="Calibri" panose="020F0502020204030204" pitchFamily="34" charset="0"/>
                <a:cs typeface="Calibri" panose="020F0502020204030204" pitchFamily="34" charset="0"/>
              </a:rPr>
              <a:t> </a:t>
            </a:r>
          </a:p>
          <a:p>
            <a:pPr lvl="1"/>
            <a:r>
              <a:rPr lang="en-GB" sz="1400" dirty="0">
                <a:solidFill>
                  <a:schemeClr val="tx2"/>
                </a:solidFill>
                <a:latin typeface="Calibri" panose="020F0502020204030204" pitchFamily="34" charset="0"/>
                <a:cs typeface="Calibri" panose="020F0502020204030204" pitchFamily="34" charset="0"/>
              </a:rPr>
              <a:t>Z, Bahrani. “ Mesopotamia: Ancient Art and Architecture”, 2017.</a:t>
            </a:r>
          </a:p>
          <a:p>
            <a:pPr lvl="1"/>
            <a:r>
              <a:rPr lang="en-GB" sz="1400" dirty="0">
                <a:solidFill>
                  <a:schemeClr val="tx2"/>
                </a:solidFill>
                <a:latin typeface="Calibri" panose="020F0502020204030204" pitchFamily="34" charset="0"/>
                <a:cs typeface="Calibri" panose="020F0502020204030204" pitchFamily="34" charset="0"/>
              </a:rPr>
              <a:t>J. Russell. “Bulls for the Palace and Order in the Empire: The Sculptural Program of Sennacherib’s Court VI at Nineveh”, 1987.  </a:t>
            </a:r>
          </a:p>
          <a:p>
            <a:pPr lvl="1"/>
            <a:endParaRPr lang="en-GB" sz="1400" dirty="0">
              <a:solidFill>
                <a:schemeClr val="tx2"/>
              </a:solidFill>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Bahrani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(2017)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describes the lamassu found at Nimrud as being made from “gypsum alabaster, h.10ft. 3 ½ in. (3.14 m)”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(Bahrani, 2017, p. 231). </a:t>
            </a:r>
          </a:p>
          <a:p>
            <a:pPr lvl="1"/>
            <a:r>
              <a:rPr kumimoji="0" lang="en-GB" sz="10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a:t>
            </a:r>
            <a:endParaRPr lang="en-GB" dirty="0">
              <a:solidFill>
                <a:schemeClr val="tx2"/>
              </a:solidFill>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kumimoji="0" lang="en-GB" b="0" i="0" u="none" strike="noStrike" kern="1200" cap="none" spc="0" normalizeH="0" baseline="0" noProof="0" dirty="0">
                <a:ln>
                  <a:noFill/>
                </a:ln>
                <a:solidFill>
                  <a:srgbClr val="E7E6E6"/>
                </a:solidFill>
                <a:effectLst/>
                <a:uLnTx/>
                <a:uFillTx/>
                <a:latin typeface="Calibri" panose="020F0502020204030204" pitchFamily="34" charset="0"/>
                <a:cs typeface="Calibri" panose="020F0502020204030204" pitchFamily="34" charset="0"/>
              </a:rPr>
              <a:t>According Bahrani </a:t>
            </a:r>
            <a:r>
              <a:rPr kumimoji="0" lang="en-GB" sz="1000" b="0" i="0" u="none" strike="noStrike" kern="1200" cap="none" spc="0" normalizeH="0" baseline="0" noProof="0" dirty="0">
                <a:ln>
                  <a:noFill/>
                </a:ln>
                <a:solidFill>
                  <a:srgbClr val="E7E6E6"/>
                </a:solidFill>
                <a:effectLst/>
                <a:uLnTx/>
                <a:uFillTx/>
                <a:latin typeface="Calibri" panose="020F0502020204030204" pitchFamily="34" charset="0"/>
                <a:cs typeface="Calibri" panose="020F0502020204030204" pitchFamily="34" charset="0"/>
              </a:rPr>
              <a:t>(2017) </a:t>
            </a:r>
            <a:r>
              <a:rPr kumimoji="0" lang="en-GB" b="0" i="0" u="none" strike="noStrike" kern="1200" cap="none" spc="0" normalizeH="0" baseline="0" noProof="0" dirty="0">
                <a:ln>
                  <a:noFill/>
                </a:ln>
                <a:solidFill>
                  <a:srgbClr val="E7E6E6"/>
                </a:solidFill>
                <a:effectLst/>
                <a:uLnTx/>
                <a:uFillTx/>
                <a:latin typeface="Calibri" panose="020F0502020204030204" pitchFamily="34" charset="0"/>
                <a:cs typeface="Calibri" panose="020F0502020204030204" pitchFamily="34" charset="0"/>
              </a:rPr>
              <a:t>the name Lamassu was taken from the ancient Akkadian language. </a:t>
            </a:r>
          </a:p>
          <a:p>
            <a:pPr marL="742950" lvl="1" indent="-285750">
              <a:buFont typeface="Wingdings" panose="05000000000000000000" pitchFamily="2" charset="2"/>
              <a:buChar char="Ø"/>
            </a:pPr>
            <a:endParaRPr kumimoji="0" lang="en-GB" b="0" i="0" u="none" strike="noStrike" kern="1200" cap="none" spc="0" normalizeH="0" baseline="0" noProof="0" dirty="0">
              <a:ln>
                <a:noFill/>
              </a:ln>
              <a:solidFill>
                <a:srgbClr val="E7E6E6"/>
              </a:solidFill>
              <a:effectLst/>
              <a:uLnTx/>
              <a:uFillTx/>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kumimoji="0" lang="en-GB" b="0" i="0" u="none" strike="noStrike" kern="1200" cap="none" spc="0" normalizeH="0" baseline="0" noProof="0" dirty="0">
                <a:ln>
                  <a:noFill/>
                </a:ln>
                <a:solidFill>
                  <a:srgbClr val="E7E6E6"/>
                </a:solidFill>
                <a:effectLst/>
                <a:uLnTx/>
                <a:uFillTx/>
                <a:latin typeface="Calibri" panose="020F0502020204030204" pitchFamily="34" charset="0"/>
                <a:cs typeface="Calibri" panose="020F0502020204030204" pitchFamily="34" charset="0"/>
              </a:rPr>
              <a:t> </a:t>
            </a:r>
            <a:r>
              <a:rPr lang="en-GB" dirty="0">
                <a:solidFill>
                  <a:schemeClr val="tx2"/>
                </a:solidFill>
                <a:latin typeface="Calibri" panose="020F0502020204030204" pitchFamily="34" charset="0"/>
                <a:cs typeface="Calibri" panose="020F0502020204030204" pitchFamily="34" charset="0"/>
              </a:rPr>
              <a:t>“A supernatural mythical creature” </a:t>
            </a:r>
            <a:r>
              <a:rPr lang="en-GB" sz="1000" dirty="0">
                <a:solidFill>
                  <a:schemeClr val="tx2"/>
                </a:solidFill>
                <a:latin typeface="Calibri" panose="020F0502020204030204" pitchFamily="34" charset="0"/>
                <a:cs typeface="Calibri" panose="020F0502020204030204" pitchFamily="34" charset="0"/>
              </a:rPr>
              <a:t>(Bahrani, 2017, p.  362). </a:t>
            </a:r>
          </a:p>
          <a:p>
            <a:pPr marL="457200" lvl="1" indent="0">
              <a:buNone/>
            </a:pPr>
            <a:r>
              <a:rPr lang="en-GB" dirty="0">
                <a:solidFill>
                  <a:schemeClr val="tx2"/>
                </a:solidFill>
                <a:latin typeface="Calibri" panose="020F0502020204030204" pitchFamily="34" charset="0"/>
                <a:cs typeface="Calibri" panose="020F0502020204030204" pitchFamily="34" charset="0"/>
              </a:rPr>
              <a:t>       “carved in stone as the guardians of the Assyrian palace gates”</a:t>
            </a:r>
            <a:r>
              <a:rPr lang="en-GB" sz="1000" dirty="0">
                <a:solidFill>
                  <a:schemeClr val="tx2"/>
                </a:solidFill>
                <a:latin typeface="Calibri" panose="020F0502020204030204" pitchFamily="34" charset="0"/>
                <a:cs typeface="Calibri" panose="020F0502020204030204" pitchFamily="34" charset="0"/>
              </a:rPr>
              <a:t> (Bahrani, 2017, p. 362).</a:t>
            </a:r>
          </a:p>
          <a:p>
            <a:pPr marL="457200" lvl="1" indent="0">
              <a:buNone/>
            </a:pPr>
            <a:endParaRPr lang="en-GB" sz="1000" dirty="0">
              <a:solidFill>
                <a:schemeClr val="tx2"/>
              </a:solidFill>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GB" dirty="0">
                <a:solidFill>
                  <a:schemeClr val="tx2"/>
                </a:solidFill>
                <a:latin typeface="Calibri" panose="020F0502020204030204" pitchFamily="34" charset="0"/>
                <a:cs typeface="Calibri" panose="020F0502020204030204" pitchFamily="34" charset="0"/>
              </a:rPr>
              <a:t>Bahrani </a:t>
            </a:r>
            <a:r>
              <a:rPr lang="en-GB" sz="1000" dirty="0">
                <a:solidFill>
                  <a:schemeClr val="tx2"/>
                </a:solidFill>
                <a:latin typeface="Calibri" panose="020F0502020204030204" pitchFamily="34" charset="0"/>
                <a:cs typeface="Calibri" panose="020F0502020204030204" pitchFamily="34" charset="0"/>
              </a:rPr>
              <a:t>(2017) </a:t>
            </a:r>
            <a:r>
              <a:rPr lang="en-GB" dirty="0">
                <a:solidFill>
                  <a:schemeClr val="tx2"/>
                </a:solidFill>
                <a:latin typeface="Calibri" panose="020F0502020204030204" pitchFamily="34" charset="0"/>
                <a:cs typeface="Calibri" panose="020F0502020204030204" pitchFamily="34" charset="0"/>
              </a:rPr>
              <a:t>describes the city of Nimrud built by “Ashurnasirpal II (r. 883-859 BCE)” </a:t>
            </a:r>
            <a:r>
              <a:rPr lang="en-GB" sz="1000" dirty="0">
                <a:solidFill>
                  <a:schemeClr val="tx2"/>
                </a:solidFill>
                <a:latin typeface="Calibri" panose="020F0502020204030204" pitchFamily="34" charset="0"/>
                <a:cs typeface="Calibri" panose="020F0502020204030204" pitchFamily="34" charset="0"/>
              </a:rPr>
              <a:t>(Bahrani, 2017, p. 224)</a:t>
            </a:r>
            <a:r>
              <a:rPr lang="en-GB" dirty="0">
                <a:solidFill>
                  <a:schemeClr val="tx2"/>
                </a:solidFill>
                <a:latin typeface="Calibri" panose="020F0502020204030204" pitchFamily="34" charset="0"/>
                <a:cs typeface="Calibri" panose="020F0502020204030204" pitchFamily="34" charset="0"/>
              </a:rPr>
              <a:t>, as possessing three gateways into the palace. Each guarded by a pair of “Colossal winged creatures with human heads and the bodies of bulls or lions” </a:t>
            </a:r>
            <a:r>
              <a:rPr lang="en-GB" sz="1000" dirty="0">
                <a:solidFill>
                  <a:schemeClr val="tx2"/>
                </a:solidFill>
                <a:latin typeface="Calibri" panose="020F0502020204030204" pitchFamily="34" charset="0"/>
                <a:cs typeface="Calibri" panose="020F0502020204030204" pitchFamily="34" charset="0"/>
              </a:rPr>
              <a:t>(Bahrani, 2017, p. 230).  </a:t>
            </a:r>
          </a:p>
          <a:p>
            <a:pPr marL="742950" lvl="1" indent="-285750">
              <a:buFont typeface="Wingdings" panose="05000000000000000000" pitchFamily="2" charset="2"/>
              <a:buChar char="Ø"/>
            </a:pPr>
            <a:endParaRPr lang="en-GB" sz="1000" dirty="0">
              <a:solidFill>
                <a:schemeClr val="tx2"/>
              </a:solidFill>
              <a:latin typeface="Calibri" panose="020F0502020204030204" pitchFamily="34" charset="0"/>
              <a:cs typeface="Calibri" panose="020F0502020204030204" pitchFamily="34" charset="0"/>
            </a:endParaRPr>
          </a:p>
          <a:p>
            <a:pPr marL="742950" lvl="1" indent="-285750">
              <a:buFont typeface="Wingdings" panose="05000000000000000000" pitchFamily="2" charset="2"/>
              <a:buChar char="Ø"/>
            </a:pPr>
            <a:r>
              <a:rPr lang="en-GB" dirty="0">
                <a:solidFill>
                  <a:schemeClr val="tx2"/>
                </a:solidFill>
                <a:latin typeface="Calibri" panose="020F0502020204030204" pitchFamily="34" charset="0"/>
                <a:cs typeface="Calibri" panose="020F0502020204030204" pitchFamily="34" charset="0"/>
              </a:rPr>
              <a:t>Bahrani </a:t>
            </a:r>
            <a:r>
              <a:rPr lang="en-GB" sz="1000" dirty="0">
                <a:solidFill>
                  <a:schemeClr val="tx2"/>
                </a:solidFill>
                <a:latin typeface="Calibri" panose="020F0502020204030204" pitchFamily="34" charset="0"/>
                <a:cs typeface="Calibri" panose="020F0502020204030204" pitchFamily="34" charset="0"/>
              </a:rPr>
              <a:t>(2017)  </a:t>
            </a:r>
            <a:r>
              <a:rPr lang="en-GB" dirty="0">
                <a:solidFill>
                  <a:schemeClr val="tx2"/>
                </a:solidFill>
                <a:latin typeface="Calibri" panose="020F0502020204030204" pitchFamily="34" charset="0"/>
                <a:cs typeface="Calibri" panose="020F0502020204030204" pitchFamily="34" charset="0"/>
              </a:rPr>
              <a:t>argues they fall neither into the realm of sculpture or relief, as the body is of high relief, and yet the head is sculpted in the round. This is fitting with their composite nature, the body of a bull, the “wings are of a large bird of prey” </a:t>
            </a:r>
            <a:r>
              <a:rPr lang="en-GB" sz="1000" dirty="0">
                <a:solidFill>
                  <a:schemeClr val="tx2"/>
                </a:solidFill>
                <a:latin typeface="Calibri" panose="020F0502020204030204" pitchFamily="34" charset="0"/>
                <a:cs typeface="Calibri" panose="020F0502020204030204" pitchFamily="34" charset="0"/>
              </a:rPr>
              <a:t>(Bahrani, 2017, p. 230),  </a:t>
            </a:r>
            <a:r>
              <a:rPr lang="en-GB" dirty="0">
                <a:solidFill>
                  <a:schemeClr val="tx2"/>
                </a:solidFill>
                <a:latin typeface="Calibri" panose="020F0502020204030204" pitchFamily="34" charset="0"/>
                <a:cs typeface="Calibri" panose="020F0502020204030204" pitchFamily="34" charset="0"/>
              </a:rPr>
              <a:t>and with male human head. This head is then adorned with a “horned crown indicating their divine nature” </a:t>
            </a:r>
            <a:r>
              <a:rPr lang="en-GB" sz="1000" dirty="0">
                <a:solidFill>
                  <a:schemeClr val="tx2"/>
                </a:solidFill>
                <a:latin typeface="Calibri" panose="020F0502020204030204" pitchFamily="34" charset="0"/>
                <a:cs typeface="Calibri" panose="020F0502020204030204" pitchFamily="34" charset="0"/>
              </a:rPr>
              <a:t>(Bahrani, 2017, p. 230).  </a:t>
            </a:r>
            <a:r>
              <a:rPr lang="en-GB" dirty="0">
                <a:solidFill>
                  <a:schemeClr val="tx2"/>
                </a:solidFill>
                <a:latin typeface="Calibri" panose="020F0502020204030204" pitchFamily="34" charset="0"/>
                <a:cs typeface="Calibri" panose="020F0502020204030204" pitchFamily="34" charset="0"/>
              </a:rPr>
              <a:t>The Human head is sculpted with full flowing curly hair and beard, neatly and uniformly shaped.  </a:t>
            </a:r>
          </a:p>
          <a:p>
            <a:pPr marL="457200" lvl="1" indent="0">
              <a:buNone/>
            </a:pPr>
            <a:endParaRPr lang="en-GB" sz="1000" dirty="0">
              <a:solidFill>
                <a:schemeClr val="tx2"/>
              </a:solidFill>
              <a:latin typeface="Calibri" panose="020F0502020204030204" pitchFamily="34" charset="0"/>
              <a:cs typeface="Calibri" panose="020F0502020204030204" pitchFamily="34" charset="0"/>
            </a:endParaRPr>
          </a:p>
        </p:txBody>
      </p:sp>
      <p:pic>
        <p:nvPicPr>
          <p:cNvPr id="7" name="Picture 6" descr="A picture containing stone&#10;&#10;Description automatically generated">
            <a:extLst>
              <a:ext uri="{FF2B5EF4-FFF2-40B4-BE49-F238E27FC236}">
                <a16:creationId xmlns:a16="http://schemas.microsoft.com/office/drawing/2014/main" id="{41A660BD-DAFB-4131-BA04-E5238110C0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01639" y="90436"/>
            <a:ext cx="2471838" cy="3483274"/>
          </a:xfrm>
          <a:prstGeom prst="rect">
            <a:avLst/>
          </a:prstGeom>
        </p:spPr>
      </p:pic>
      <p:pic>
        <p:nvPicPr>
          <p:cNvPr id="13" name="Picture 12" descr="A picture containing indoor&#10;&#10;Description automatically generated">
            <a:extLst>
              <a:ext uri="{FF2B5EF4-FFF2-40B4-BE49-F238E27FC236}">
                <a16:creationId xmlns:a16="http://schemas.microsoft.com/office/drawing/2014/main" id="{2A5AA533-502D-4D55-B669-AC32DB833D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1639" y="4057653"/>
            <a:ext cx="1794073" cy="2699678"/>
          </a:xfrm>
          <a:prstGeom prst="rect">
            <a:avLst/>
          </a:prstGeom>
        </p:spPr>
      </p:pic>
      <p:sp>
        <p:nvSpPr>
          <p:cNvPr id="15" name="TextBox 14">
            <a:extLst>
              <a:ext uri="{FF2B5EF4-FFF2-40B4-BE49-F238E27FC236}">
                <a16:creationId xmlns:a16="http://schemas.microsoft.com/office/drawing/2014/main" id="{1C6F34E2-6B2D-47D5-8217-1E3C4A6D72C5}"/>
              </a:ext>
            </a:extLst>
          </p:cNvPr>
          <p:cNvSpPr txBox="1"/>
          <p:nvPr/>
        </p:nvSpPr>
        <p:spPr>
          <a:xfrm>
            <a:off x="8531604" y="3573710"/>
            <a:ext cx="3660395" cy="507831"/>
          </a:xfrm>
          <a:prstGeom prst="rect">
            <a:avLst/>
          </a:prstGeom>
          <a:noFill/>
        </p:spPr>
        <p:txBody>
          <a:bodyPr wrap="square" rtlCol="0">
            <a:spAutoFit/>
          </a:bodyPr>
          <a:lstStyle/>
          <a:p>
            <a:r>
              <a:rPr lang="en-GB" sz="900" dirty="0"/>
              <a:t>Fig 3, 11. Sculpture of a winged bull (lamassu) from the Assyrian city of Nimrud. 865 – 860 BC. Gypsum statue. Wikipedia. Author Osama Shukir Muhammed Amin, n d. </a:t>
            </a:r>
            <a:endParaRPr lang="en-US" sz="900" dirty="0"/>
          </a:p>
        </p:txBody>
      </p:sp>
      <p:sp>
        <p:nvSpPr>
          <p:cNvPr id="16" name="TextBox 15">
            <a:extLst>
              <a:ext uri="{FF2B5EF4-FFF2-40B4-BE49-F238E27FC236}">
                <a16:creationId xmlns:a16="http://schemas.microsoft.com/office/drawing/2014/main" id="{62594CB9-D12E-41CE-AEB5-1BD94615CFB9}"/>
              </a:ext>
            </a:extLst>
          </p:cNvPr>
          <p:cNvSpPr txBox="1"/>
          <p:nvPr/>
        </p:nvSpPr>
        <p:spPr>
          <a:xfrm>
            <a:off x="10695712" y="4450068"/>
            <a:ext cx="1496287" cy="1200329"/>
          </a:xfrm>
          <a:prstGeom prst="rect">
            <a:avLst/>
          </a:prstGeom>
          <a:noFill/>
        </p:spPr>
        <p:txBody>
          <a:bodyPr wrap="square" rtlCol="0">
            <a:spAutoFit/>
          </a:bodyPr>
          <a:lstStyle/>
          <a:p>
            <a:r>
              <a:rPr lang="en-GB" sz="900" dirty="0"/>
              <a:t>Fig 4. Lamassu from the Throne Room, Room B, of the North- West Palace at Nimrud, Iraq,</a:t>
            </a:r>
          </a:p>
          <a:p>
            <a:r>
              <a:rPr lang="en-GB" sz="900" dirty="0"/>
              <a:t> 9</a:t>
            </a:r>
            <a:r>
              <a:rPr lang="en-GB" sz="900" baseline="30000" dirty="0"/>
              <a:t>th</a:t>
            </a:r>
            <a:r>
              <a:rPr lang="en-GB" sz="900" dirty="0"/>
              <a:t> century BC, now in the_</a:t>
            </a:r>
          </a:p>
          <a:p>
            <a:r>
              <a:rPr lang="en-GB" sz="900" dirty="0"/>
              <a:t>British Museum, London, Author Osama Shukir Muhammed Amin, n d. </a:t>
            </a:r>
            <a:endParaRPr lang="en-US" sz="900" dirty="0"/>
          </a:p>
        </p:txBody>
      </p:sp>
    </p:spTree>
    <p:extLst>
      <p:ext uri="{BB962C8B-B14F-4D97-AF65-F5344CB8AC3E}">
        <p14:creationId xmlns:p14="http://schemas.microsoft.com/office/powerpoint/2010/main" val="1808437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18967E-63F5-416E-983A-6BAA56C660AD}"/>
              </a:ext>
            </a:extLst>
          </p:cNvPr>
          <p:cNvSpPr txBox="1"/>
          <p:nvPr/>
        </p:nvSpPr>
        <p:spPr>
          <a:xfrm>
            <a:off x="165640" y="158619"/>
            <a:ext cx="6830777" cy="510909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V. Danrey. “Winged Human-Headed Bulls of Nineveh: Genesis of an  Iconographic Motif”, 2004. </a:t>
            </a:r>
          </a:p>
          <a:p>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Danrey </a:t>
            </a:r>
            <a:r>
              <a:rPr lang="en-GB" sz="1000" dirty="0">
                <a:latin typeface="Calibri" panose="020F0502020204030204" pitchFamily="34" charset="0"/>
                <a:cs typeface="Calibri" panose="020F0502020204030204" pitchFamily="34" charset="0"/>
              </a:rPr>
              <a:t>(2004)</a:t>
            </a:r>
            <a:r>
              <a:rPr lang="en-GB" dirty="0">
                <a:latin typeface="Calibri" panose="020F0502020204030204" pitchFamily="34" charset="0"/>
                <a:cs typeface="Calibri" panose="020F0502020204030204" pitchFamily="34" charset="0"/>
              </a:rPr>
              <a:t> regards that “these figures guarded the city and the palace entrances” </a:t>
            </a:r>
            <a:r>
              <a:rPr lang="en-GB" sz="1000" dirty="0">
                <a:latin typeface="Calibri" panose="020F0502020204030204" pitchFamily="34" charset="0"/>
                <a:cs typeface="Calibri" panose="020F0502020204030204" pitchFamily="34" charset="0"/>
              </a:rPr>
              <a:t>(Danrey, 2004, p. 133). </a:t>
            </a:r>
          </a:p>
          <a:p>
            <a:pPr marL="285750" indent="-285750">
              <a:buFont typeface="Wingdings" panose="05000000000000000000" pitchFamily="2" charset="2"/>
              <a:buChar char="Ø"/>
            </a:pPr>
            <a:r>
              <a:rPr lang="en-GB" sz="10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Danrey (2004) dismisses the earlier proposed ideas that the Lamassu served a primarily architectural role, in that of supporting the gateway. As other such gateways discovered had not been found to have been reinforced in the same way as with the Lamassu.  </a:t>
            </a:r>
          </a:p>
          <a:p>
            <a:pPr marL="285750" indent="-28575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Danrey (2004) argues that the Lamassu at these gateways, acted as an escort to those within the palace, orientating the way to the throne room from gateway to gateway. </a:t>
            </a:r>
            <a:r>
              <a:rPr lang="en-GB" sz="1000"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Ø"/>
            </a:pPr>
            <a:endParaRPr lang="en-GB" sz="10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This idea appears to relegate the divine nature of the crown worn by the Lamassu, and the sheer monumentalism of their size and aesthetic impact upon those seeking audience with the King.  </a:t>
            </a:r>
          </a:p>
        </p:txBody>
      </p:sp>
      <p:pic>
        <p:nvPicPr>
          <p:cNvPr id="6" name="Picture 5" descr="A group of statues&#10;&#10;Description automatically generated with low confidence">
            <a:extLst>
              <a:ext uri="{FF2B5EF4-FFF2-40B4-BE49-F238E27FC236}">
                <a16:creationId xmlns:a16="http://schemas.microsoft.com/office/drawing/2014/main" id="{C260AC51-B08A-4812-B21E-C6961BAE79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8315" y="158619"/>
            <a:ext cx="4718655" cy="6291539"/>
          </a:xfrm>
          <a:prstGeom prst="rect">
            <a:avLst/>
          </a:prstGeom>
        </p:spPr>
      </p:pic>
      <p:sp>
        <p:nvSpPr>
          <p:cNvPr id="7" name="TextBox 6">
            <a:extLst>
              <a:ext uri="{FF2B5EF4-FFF2-40B4-BE49-F238E27FC236}">
                <a16:creationId xmlns:a16="http://schemas.microsoft.com/office/drawing/2014/main" id="{8ACE173E-B4E5-4ED2-81F3-EFA4A1C0B0E9}"/>
              </a:ext>
            </a:extLst>
          </p:cNvPr>
          <p:cNvSpPr txBox="1"/>
          <p:nvPr/>
        </p:nvSpPr>
        <p:spPr>
          <a:xfrm>
            <a:off x="7341262" y="6450158"/>
            <a:ext cx="3221372" cy="369332"/>
          </a:xfrm>
          <a:prstGeom prst="rect">
            <a:avLst/>
          </a:prstGeom>
          <a:noFill/>
        </p:spPr>
        <p:txBody>
          <a:bodyPr wrap="square" rtlCol="0">
            <a:spAutoFit/>
          </a:bodyPr>
          <a:lstStyle/>
          <a:p>
            <a:r>
              <a:rPr lang="en-GB" sz="900" dirty="0"/>
              <a:t>Fig 5. Winged human-headed bull. Louvre. Department of Antiquities: Mesopotamia. Author Thierry Olivier 2011.  </a:t>
            </a:r>
            <a:endParaRPr lang="en-US" sz="900" dirty="0"/>
          </a:p>
        </p:txBody>
      </p:sp>
    </p:spTree>
    <p:extLst>
      <p:ext uri="{BB962C8B-B14F-4D97-AF65-F5344CB8AC3E}">
        <p14:creationId xmlns:p14="http://schemas.microsoft.com/office/powerpoint/2010/main" val="108447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EEBB1C-C35B-4E54-81B5-95BFF87EA856}"/>
              </a:ext>
            </a:extLst>
          </p:cNvPr>
          <p:cNvSpPr txBox="1"/>
          <p:nvPr/>
        </p:nvSpPr>
        <p:spPr>
          <a:xfrm>
            <a:off x="186654" y="0"/>
            <a:ext cx="8462395" cy="6924973"/>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en-GB" dirty="0">
                <a:solidFill>
                  <a:prstClr val="white"/>
                </a:solidFill>
                <a:latin typeface="Calibri" panose="020F0502020204030204" pitchFamily="34" charset="0"/>
                <a:cs typeface="Calibri" panose="020F0502020204030204" pitchFamily="34" charset="0"/>
              </a:rPr>
              <a:t>J, Reade “Layard’s </a:t>
            </a:r>
            <a:r>
              <a:rPr lang="en-GB" i="1" dirty="0">
                <a:solidFill>
                  <a:prstClr val="white"/>
                </a:solidFill>
                <a:latin typeface="Calibri" panose="020F0502020204030204" pitchFamily="34" charset="0"/>
                <a:cs typeface="Calibri" panose="020F0502020204030204" pitchFamily="34" charset="0"/>
              </a:rPr>
              <a:t>Nineveh and its remains</a:t>
            </a:r>
            <a:r>
              <a:rPr lang="en-GB" dirty="0">
                <a:solidFill>
                  <a:prstClr val="white"/>
                </a:solidFill>
                <a:latin typeface="Calibri" panose="020F0502020204030204" pitchFamily="34" charset="0"/>
                <a:cs typeface="Calibri" panose="020F0502020204030204" pitchFamily="34" charset="0"/>
              </a:rPr>
              <a:t>”, 1998. </a:t>
            </a:r>
          </a:p>
          <a:p>
            <a:pPr marR="0" lvl="0" algn="l" defTabSz="914400" rtl="0" eaLnBrk="1" fontAlgn="auto" latinLnBrk="0" hangingPunct="1">
              <a:lnSpc>
                <a:spcPct val="100000"/>
              </a:lnSpc>
              <a:spcBef>
                <a:spcPts val="0"/>
              </a:spcBef>
              <a:spcAft>
                <a:spcPts val="0"/>
              </a:spcAft>
              <a:buClrTx/>
              <a:buSzTx/>
              <a:tabLst/>
              <a:defRPr/>
            </a:pPr>
            <a:endParaRPr lang="en-GB" dirty="0">
              <a:solidFill>
                <a:prstClr val="white"/>
              </a:solidFill>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Calibri" panose="020F0502020204030204" pitchFamily="34" charset="0"/>
                <a:cs typeface="Calibri" panose="020F0502020204030204" pitchFamily="34" charset="0"/>
              </a:rPr>
              <a:t>Nineveh became a particular place of European interest for exploration and excavation “between 1845 and 1855” </a:t>
            </a:r>
            <a:r>
              <a:rPr lang="en-GB" sz="1000" dirty="0">
                <a:solidFill>
                  <a:prstClr val="white"/>
                </a:solidFill>
                <a:latin typeface="Calibri" panose="020F0502020204030204" pitchFamily="34" charset="0"/>
                <a:cs typeface="Calibri" panose="020F0502020204030204" pitchFamily="34" charset="0"/>
              </a:rPr>
              <a:t>(Reade, 1998, p. 913).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1000" dirty="0">
              <a:solidFill>
                <a:prstClr val="white"/>
              </a:solidFill>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“Austin Henry Layard, a young English adventurer”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(Reade, 1998, p. 913),  </a:t>
            </a:r>
            <a:r>
              <a:rPr lang="en-GB" dirty="0">
                <a:solidFill>
                  <a:prstClr val="white"/>
                </a:solidFill>
                <a:latin typeface="Calibri" panose="020F0502020204030204" pitchFamily="34" charset="0"/>
                <a:cs typeface="Calibri" panose="020F0502020204030204" pitchFamily="34" charset="0"/>
              </a:rPr>
              <a:t>excavated there between 1845-7 and 1849-51.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dirty="0">
              <a:solidFill>
                <a:prstClr val="white"/>
              </a:solidFill>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Calibri" panose="020F0502020204030204" pitchFamily="34" charset="0"/>
                <a:cs typeface="Calibri" panose="020F0502020204030204" pitchFamily="34" charset="0"/>
              </a:rPr>
              <a:t>Layard uncovered the remains of Sennacherib’s palace in 1847. With further excavations of what he described as the “Southwest Palace,”</a:t>
            </a:r>
            <a:r>
              <a:rPr lang="en-GB" sz="1000" dirty="0">
                <a:solidFill>
                  <a:prstClr val="white"/>
                </a:solidFill>
                <a:latin typeface="Calibri" panose="020F0502020204030204" pitchFamily="34" charset="0"/>
                <a:cs typeface="Calibri" panose="020F0502020204030204" pitchFamily="34" charset="0"/>
              </a:rPr>
              <a:t>( Russell,1987, p. 520) </a:t>
            </a:r>
            <a:r>
              <a:rPr lang="en-GB" dirty="0">
                <a:solidFill>
                  <a:prstClr val="white"/>
                </a:solidFill>
                <a:latin typeface="Calibri" panose="020F0502020204030204" pitchFamily="34" charset="0"/>
                <a:cs typeface="Calibri" panose="020F0502020204030204" pitchFamily="34" charset="0"/>
              </a:rPr>
              <a:t>between 1847 and 51. </a:t>
            </a:r>
          </a:p>
          <a:p>
            <a:pPr marR="0" lvl="0" algn="l" defTabSz="914400" rtl="0" eaLnBrk="1" fontAlgn="auto" latinLnBrk="0" hangingPunct="1">
              <a:lnSpc>
                <a:spcPct val="100000"/>
              </a:lnSpc>
              <a:spcBef>
                <a:spcPts val="0"/>
              </a:spcBef>
              <a:spcAft>
                <a:spcPts val="0"/>
              </a:spcAft>
              <a:buClrTx/>
              <a:buSzTx/>
              <a:tabLst/>
              <a:defRPr/>
            </a:pPr>
            <a:r>
              <a:rPr kumimoji="0" lang="en-GB" sz="1000"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000"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Calibri" panose="020F0502020204030204" pitchFamily="34" charset="0"/>
                <a:cs typeface="Calibri" panose="020F0502020204030204" pitchFamily="34" charset="0"/>
              </a:rPr>
              <a:t>Layard had not just uncovered a lost civilization, composed of “the palaces and contemporary documents of Assyrian Kings” </a:t>
            </a:r>
            <a:r>
              <a:rPr lang="en-GB" sz="1000" dirty="0">
                <a:solidFill>
                  <a:prstClr val="white"/>
                </a:solidFill>
                <a:latin typeface="Calibri" panose="020F0502020204030204" pitchFamily="34" charset="0"/>
                <a:cs typeface="Calibri" panose="020F0502020204030204" pitchFamily="34" charset="0"/>
              </a:rPr>
              <a:t>(Reade, 1998, p. 913), </a:t>
            </a:r>
            <a:r>
              <a:rPr lang="en-GB" dirty="0">
                <a:solidFill>
                  <a:prstClr val="white"/>
                </a:solidFill>
                <a:latin typeface="Calibri" panose="020F0502020204030204" pitchFamily="34" charset="0"/>
                <a:cs typeface="Calibri" panose="020F0502020204030204" pitchFamily="34" charset="0"/>
              </a:rPr>
              <a:t>but had tapped into a particular uncertainty of that time, Biblical scepticism.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dirty="0">
              <a:solidFill>
                <a:prstClr val="white"/>
              </a:solidFill>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Reade </a:t>
            </a:r>
            <a:r>
              <a:rPr kumimoji="0" lang="en-GB" sz="1000"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(1998)  </a:t>
            </a:r>
            <a:r>
              <a:rPr kumimoji="0" lang="en-GB"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argues this uncertainty would lead a completely different type of visitor to British Museum than the usual,  when treasures from Nineveh went on display.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Calibri" panose="020F0502020204030204" pitchFamily="34" charset="0"/>
                <a:cs typeface="Calibri" panose="020F0502020204030204" pitchFamily="34" charset="0"/>
              </a:rPr>
              <a:t>Layard’s discovery of Sennacherib’s wall reliefs describing the “siege of Jerusalem” </a:t>
            </a:r>
            <a:r>
              <a:rPr lang="en-GB" sz="1000" dirty="0">
                <a:solidFill>
                  <a:prstClr val="white"/>
                </a:solidFill>
                <a:latin typeface="Calibri" panose="020F0502020204030204" pitchFamily="34" charset="0"/>
                <a:cs typeface="Calibri" panose="020F0502020204030204" pitchFamily="34" charset="0"/>
              </a:rPr>
              <a:t>(Russell, 1987, p. 520), </a:t>
            </a:r>
            <a:r>
              <a:rPr lang="en-GB" dirty="0">
                <a:solidFill>
                  <a:prstClr val="white"/>
                </a:solidFill>
                <a:latin typeface="Calibri" panose="020F0502020204030204" pitchFamily="34" charset="0"/>
                <a:cs typeface="Calibri" panose="020F0502020204030204" pitchFamily="34" charset="0"/>
              </a:rPr>
              <a:t>and invasion of the “Judean walled city of Lachish” </a:t>
            </a:r>
            <a:r>
              <a:rPr lang="en-GB" sz="1000" dirty="0">
                <a:solidFill>
                  <a:prstClr val="white"/>
                </a:solidFill>
                <a:latin typeface="Calibri" panose="020F0502020204030204" pitchFamily="34" charset="0"/>
                <a:cs typeface="Calibri" panose="020F0502020204030204" pitchFamily="34" charset="0"/>
              </a:rPr>
              <a:t>(Russell, 1987, p. 520) </a:t>
            </a:r>
            <a:r>
              <a:rPr lang="en-GB" dirty="0">
                <a:solidFill>
                  <a:prstClr val="white"/>
                </a:solidFill>
                <a:latin typeface="Calibri" panose="020F0502020204030204" pitchFamily="34" charset="0"/>
                <a:cs typeface="Calibri" panose="020F0502020204030204" pitchFamily="34" charset="0"/>
              </a:rPr>
              <a:t>were to supply separate corroborating evidence of events from the bible.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Calibri" panose="020F0502020204030204" pitchFamily="34" charset="0"/>
                <a:cs typeface="Calibri" panose="020F0502020204030204" pitchFamily="34" charset="0"/>
              </a:rPr>
              <a:t>Reade (1998) describes the visitors to the British Museum, as being able to visit the finds from the Assyrian palaces and considers the colossal Lamassu as representing, “the monstrous paganism of Nineveh” </a:t>
            </a:r>
            <a:r>
              <a:rPr lang="en-GB" sz="1000" dirty="0">
                <a:solidFill>
                  <a:prstClr val="white"/>
                </a:solidFill>
                <a:latin typeface="Calibri" panose="020F0502020204030204" pitchFamily="34" charset="0"/>
                <a:cs typeface="Calibri" panose="020F0502020204030204" pitchFamily="34" charset="0"/>
              </a:rPr>
              <a:t>(Reade, 1998, p. 914)  </a:t>
            </a:r>
            <a:r>
              <a:rPr lang="en-GB" dirty="0">
                <a:solidFill>
                  <a:prstClr val="white"/>
                </a:solidFill>
                <a:latin typeface="Calibri" panose="020F0502020204030204" pitchFamily="34" charset="0"/>
                <a:cs typeface="Calibri" panose="020F0502020204030204" pitchFamily="34" charset="0"/>
              </a:rPr>
              <a:t>to the British visiting public. </a:t>
            </a:r>
            <a:r>
              <a:rPr kumimoji="0" lang="en-GB" b="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a:t>
            </a:r>
          </a:p>
        </p:txBody>
      </p:sp>
      <p:pic>
        <p:nvPicPr>
          <p:cNvPr id="6" name="Picture 5">
            <a:extLst>
              <a:ext uri="{FF2B5EF4-FFF2-40B4-BE49-F238E27FC236}">
                <a16:creationId xmlns:a16="http://schemas.microsoft.com/office/drawing/2014/main" id="{1882FB6A-AA6B-4977-8458-EC9802D13E08}"/>
              </a:ext>
            </a:extLst>
          </p:cNvPr>
          <p:cNvPicPr>
            <a:picLocks noChangeAspect="1"/>
          </p:cNvPicPr>
          <p:nvPr/>
        </p:nvPicPr>
        <p:blipFill>
          <a:blip r:embed="rId2"/>
          <a:stretch>
            <a:fillRect/>
          </a:stretch>
        </p:blipFill>
        <p:spPr>
          <a:xfrm>
            <a:off x="8583795" y="3984081"/>
            <a:ext cx="3421551" cy="1926772"/>
          </a:xfrm>
          <a:prstGeom prst="rect">
            <a:avLst/>
          </a:prstGeom>
        </p:spPr>
      </p:pic>
      <p:sp>
        <p:nvSpPr>
          <p:cNvPr id="8" name="TextBox 7">
            <a:extLst>
              <a:ext uri="{FF2B5EF4-FFF2-40B4-BE49-F238E27FC236}">
                <a16:creationId xmlns:a16="http://schemas.microsoft.com/office/drawing/2014/main" id="{AAE8FB48-EB6A-4F49-8BFF-E072AF5A7A03}"/>
              </a:ext>
            </a:extLst>
          </p:cNvPr>
          <p:cNvSpPr txBox="1"/>
          <p:nvPr/>
        </p:nvSpPr>
        <p:spPr>
          <a:xfrm>
            <a:off x="8583795" y="5924759"/>
            <a:ext cx="286973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Fig 7,9. Image caption. An illustration of the Lamassu with the second winged figure, by Austen Henry Layard. Image copyright New York Public Library, n d. </a:t>
            </a:r>
            <a:endParaRPr kumimoji="0" lang="en-US"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sp>
        <p:nvSpPr>
          <p:cNvPr id="9" name="TextBox 8">
            <a:extLst>
              <a:ext uri="{FF2B5EF4-FFF2-40B4-BE49-F238E27FC236}">
                <a16:creationId xmlns:a16="http://schemas.microsoft.com/office/drawing/2014/main" id="{9DDF0DAB-4AF2-483B-9BEB-D79C3AF4F663}"/>
              </a:ext>
            </a:extLst>
          </p:cNvPr>
          <p:cNvSpPr txBox="1"/>
          <p:nvPr/>
        </p:nvSpPr>
        <p:spPr>
          <a:xfrm>
            <a:off x="8291482" y="3327538"/>
            <a:ext cx="3304105" cy="369332"/>
          </a:xfrm>
          <a:prstGeom prst="rect">
            <a:avLst/>
          </a:prstGeom>
          <a:noFill/>
        </p:spPr>
        <p:txBody>
          <a:bodyPr wrap="square" rtlCol="0">
            <a:spAutoFit/>
          </a:bodyPr>
          <a:lstStyle/>
          <a:p>
            <a:r>
              <a:rPr lang="en-GB" sz="900" dirty="0">
                <a:latin typeface="Calibri" panose="020F0502020204030204" pitchFamily="34" charset="0"/>
                <a:cs typeface="Calibri" panose="020F0502020204030204" pitchFamily="34" charset="0"/>
                <a:hlinkClick r:id="rId3"/>
              </a:rPr>
              <a:t>Fig 6. Lamassu from the North-West Palace at Nimrud, Iraq, 9</a:t>
            </a:r>
            <a:r>
              <a:rPr lang="en-GB" sz="900" baseline="30000" dirty="0">
                <a:latin typeface="Calibri" panose="020F0502020204030204" pitchFamily="34" charset="0"/>
                <a:cs typeface="Calibri" panose="020F0502020204030204" pitchFamily="34" charset="0"/>
                <a:hlinkClick r:id="rId3"/>
              </a:rPr>
              <a:t>th</a:t>
            </a:r>
            <a:r>
              <a:rPr lang="en-GB" sz="900" dirty="0">
                <a:latin typeface="Calibri" panose="020F0502020204030204" pitchFamily="34" charset="0"/>
                <a:cs typeface="Calibri" panose="020F0502020204030204" pitchFamily="34" charset="0"/>
                <a:hlinkClick r:id="rId3"/>
              </a:rPr>
              <a:t> century BC. The British Museum.jpg(wikimedia.org)</a:t>
            </a:r>
            <a:r>
              <a:rPr lang="en-GB" sz="900" dirty="0">
                <a:latin typeface="Calibri" panose="020F0502020204030204" pitchFamily="34" charset="0"/>
                <a:cs typeface="Calibri" panose="020F0502020204030204" pitchFamily="34" charset="0"/>
              </a:rPr>
              <a:t> n d. </a:t>
            </a:r>
            <a:endParaRPr lang="en-US" sz="900" dirty="0">
              <a:latin typeface="Calibri" panose="020F0502020204030204" pitchFamily="34" charset="0"/>
              <a:cs typeface="Calibri" panose="020F0502020204030204" pitchFamily="34" charset="0"/>
            </a:endParaRPr>
          </a:p>
        </p:txBody>
      </p:sp>
      <p:pic>
        <p:nvPicPr>
          <p:cNvPr id="11" name="Picture 10" descr="A group of people looking at a statue&#10;&#10;Description automatically generated with low confidence">
            <a:extLst>
              <a:ext uri="{FF2B5EF4-FFF2-40B4-BE49-F238E27FC236}">
                <a16:creationId xmlns:a16="http://schemas.microsoft.com/office/drawing/2014/main" id="{AA7581AD-E43A-47A9-934B-DED9E4A011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1482" y="834381"/>
            <a:ext cx="3779118" cy="2511416"/>
          </a:xfrm>
          <a:prstGeom prst="rect">
            <a:avLst/>
          </a:prstGeom>
        </p:spPr>
      </p:pic>
      <p:sp>
        <p:nvSpPr>
          <p:cNvPr id="12" name="TextBox 11">
            <a:extLst>
              <a:ext uri="{FF2B5EF4-FFF2-40B4-BE49-F238E27FC236}">
                <a16:creationId xmlns:a16="http://schemas.microsoft.com/office/drawing/2014/main" id="{DF6E6E01-9AF9-4F69-8BAE-A16C69765787}"/>
              </a:ext>
            </a:extLst>
          </p:cNvPr>
          <p:cNvSpPr txBox="1"/>
          <p:nvPr/>
        </p:nvSpPr>
        <p:spPr>
          <a:xfrm>
            <a:off x="8851084" y="5290747"/>
            <a:ext cx="3070371" cy="620106"/>
          </a:xfrm>
          <a:prstGeom prst="rect">
            <a:avLst/>
          </a:prstGeom>
          <a:noFill/>
        </p:spPr>
        <p:txBody>
          <a:bodyPr wrap="square" rtlCol="0">
            <a:spAutoFit/>
          </a:bodyPr>
          <a:lstStyle/>
          <a:p>
            <a:pPr marL="0" marR="0" algn="ctr">
              <a:lnSpc>
                <a:spcPct val="107000"/>
              </a:lnSpc>
              <a:spcBef>
                <a:spcPts val="0"/>
              </a:spcBef>
              <a:spcAft>
                <a:spcPts val="800"/>
              </a:spcAft>
            </a:pPr>
            <a:r>
              <a:rPr lang="en-US"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IMAGE COPYRIGHTNEW YORK PUBLIC LIBRARY</a:t>
            </a:r>
          </a:p>
          <a:p>
            <a:r>
              <a:rPr lang="en-US"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image caption  An illustration of the Lamassu with the second winged figure, by Austen Henry Layard</a:t>
            </a:r>
            <a:endParaRPr lang="en-US" sz="900" dirty="0">
              <a:solidFill>
                <a:schemeClr val="bg1"/>
              </a:solidFill>
            </a:endParaRPr>
          </a:p>
        </p:txBody>
      </p:sp>
    </p:spTree>
    <p:extLst>
      <p:ext uri="{BB962C8B-B14F-4D97-AF65-F5344CB8AC3E}">
        <p14:creationId xmlns:p14="http://schemas.microsoft.com/office/powerpoint/2010/main" val="3484877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A6B193-5BB8-4CEE-A27C-288CDDD64B6F}"/>
              </a:ext>
            </a:extLst>
          </p:cNvPr>
          <p:cNvSpPr txBox="1"/>
          <p:nvPr/>
        </p:nvSpPr>
        <p:spPr>
          <a:xfrm>
            <a:off x="144037" y="419878"/>
            <a:ext cx="5951963" cy="618630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M, Stauffer, “Dante Gabriel Rossetti and the Burdens of Nineveh”, 2005. </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Russell </a:t>
            </a:r>
            <a:r>
              <a:rPr lang="en-GB" sz="1000" dirty="0">
                <a:latin typeface="Calibri" panose="020F0502020204030204" pitchFamily="34" charset="0"/>
                <a:cs typeface="Calibri" panose="020F0502020204030204" pitchFamily="34" charset="0"/>
              </a:rPr>
              <a:t>(1987) </a:t>
            </a:r>
            <a:r>
              <a:rPr lang="en-GB" dirty="0">
                <a:latin typeface="Calibri" panose="020F0502020204030204" pitchFamily="34" charset="0"/>
                <a:cs typeface="Calibri" panose="020F0502020204030204" pitchFamily="34" charset="0"/>
              </a:rPr>
              <a:t>argues that the great size of the Lamassu was sufficient to inspire awe in any one within their presence. That this was as much a statement of the enormous wealth available to Sennacherib, as it was as much about the “vast human resources ” </a:t>
            </a:r>
            <a:r>
              <a:rPr lang="en-GB" sz="1000" dirty="0">
                <a:latin typeface="Calibri" panose="020F0502020204030204" pitchFamily="34" charset="0"/>
                <a:cs typeface="Calibri" panose="020F0502020204030204" pitchFamily="34" charset="0"/>
              </a:rPr>
              <a:t>(Russell, 1987, p. 520) </a:t>
            </a:r>
            <a:r>
              <a:rPr lang="en-GB" dirty="0">
                <a:latin typeface="Calibri" panose="020F0502020204030204" pitchFamily="34" charset="0"/>
                <a:cs typeface="Calibri" panose="020F0502020204030204" pitchFamily="34" charset="0"/>
              </a:rPr>
              <a:t>at his mandate. </a:t>
            </a:r>
          </a:p>
          <a:p>
            <a:pPr marL="285750" indent="-28575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Russell </a:t>
            </a:r>
            <a:r>
              <a:rPr lang="en-GB" sz="1000" dirty="0">
                <a:latin typeface="Calibri" panose="020F0502020204030204" pitchFamily="34" charset="0"/>
                <a:cs typeface="Calibri" panose="020F0502020204030204" pitchFamily="34" charset="0"/>
              </a:rPr>
              <a:t>(1987)  </a:t>
            </a:r>
            <a:r>
              <a:rPr lang="en-GB" dirty="0">
                <a:latin typeface="Calibri" panose="020F0502020204030204" pitchFamily="34" charset="0"/>
                <a:cs typeface="Calibri" panose="020F0502020204030204" pitchFamily="34" charset="0"/>
              </a:rPr>
              <a:t>points out that Sennacherib further highlights this fact by having it engraved, that some of the Lamassu were created from stone that had been brought from the very edges of his empire.</a:t>
            </a:r>
          </a:p>
          <a:p>
            <a:pPr marL="285750" indent="-28575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GB" dirty="0">
                <a:latin typeface="Calibri" panose="020F0502020204030204" pitchFamily="34" charset="0"/>
                <a:cs typeface="Calibri" panose="020F0502020204030204" pitchFamily="34" charset="0"/>
              </a:rPr>
              <a:t>As a further demonstration of the Lamassu’s importance, beyond the engravings. They also had reliefs created showing “their quarrying and transport” </a:t>
            </a:r>
            <a:r>
              <a:rPr lang="en-GB" sz="1000" dirty="0">
                <a:latin typeface="Calibri" panose="020F0502020204030204" pitchFamily="34" charset="0"/>
                <a:cs typeface="Calibri" panose="020F0502020204030204" pitchFamily="34" charset="0"/>
              </a:rPr>
              <a:t>(Russell, 19887, p. 520), </a:t>
            </a:r>
            <a:r>
              <a:rPr lang="en-GB" dirty="0">
                <a:latin typeface="Calibri" panose="020F0502020204030204" pitchFamily="34" charset="0"/>
                <a:cs typeface="Calibri" panose="020F0502020204030204" pitchFamily="34" charset="0"/>
              </a:rPr>
              <a:t>Also on display within Sennacherib’s palace.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p>
        </p:txBody>
      </p:sp>
      <p:pic>
        <p:nvPicPr>
          <p:cNvPr id="8" name="Picture 7" descr="A picture containing building, outdoor, stone&#10;&#10;Description automatically generated">
            <a:extLst>
              <a:ext uri="{FF2B5EF4-FFF2-40B4-BE49-F238E27FC236}">
                <a16:creationId xmlns:a16="http://schemas.microsoft.com/office/drawing/2014/main" id="{54958D88-36D1-4F57-B8A0-3B019713BD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8771" y="419878"/>
            <a:ext cx="5329335" cy="5329335"/>
          </a:xfrm>
          <a:prstGeom prst="rect">
            <a:avLst/>
          </a:prstGeom>
        </p:spPr>
      </p:pic>
      <p:sp>
        <p:nvSpPr>
          <p:cNvPr id="10" name="TextBox 9">
            <a:extLst>
              <a:ext uri="{FF2B5EF4-FFF2-40B4-BE49-F238E27FC236}">
                <a16:creationId xmlns:a16="http://schemas.microsoft.com/office/drawing/2014/main" id="{1115B89D-9287-4035-BF02-4421C4A84F56}"/>
              </a:ext>
            </a:extLst>
          </p:cNvPr>
          <p:cNvSpPr txBox="1"/>
          <p:nvPr/>
        </p:nvSpPr>
        <p:spPr>
          <a:xfrm>
            <a:off x="6498771" y="5749213"/>
            <a:ext cx="338915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Arial Nova Cond"/>
                <a:ea typeface="+mn-ea"/>
                <a:cs typeface="+mn-cs"/>
              </a:rPr>
              <a:t>Fig 1, 8. Human-headed winged bulls guarding a door in Dur-Sharrukin. Louvre. Wikipedia. Author Poulpy.   </a:t>
            </a:r>
            <a:endParaRPr kumimoji="0" lang="en-US" sz="900" b="0" i="0" u="none" strike="noStrike" kern="1200" cap="none" spc="0" normalizeH="0" baseline="0" noProof="0" dirty="0">
              <a:ln>
                <a:noFill/>
              </a:ln>
              <a:solidFill>
                <a:prstClr val="white"/>
              </a:solidFill>
              <a:effectLst/>
              <a:uLnTx/>
              <a:uFillTx/>
              <a:latin typeface="Arial Nova Cond"/>
              <a:ea typeface="+mn-ea"/>
              <a:cs typeface="+mn-cs"/>
            </a:endParaRPr>
          </a:p>
        </p:txBody>
      </p:sp>
    </p:spTree>
    <p:extLst>
      <p:ext uri="{BB962C8B-B14F-4D97-AF65-F5344CB8AC3E}">
        <p14:creationId xmlns:p14="http://schemas.microsoft.com/office/powerpoint/2010/main" val="217869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E0FB42-45A8-4E46-AC14-E72DA1376FAF}"/>
              </a:ext>
            </a:extLst>
          </p:cNvPr>
          <p:cNvSpPr txBox="1"/>
          <p:nvPr/>
        </p:nvSpPr>
        <p:spPr>
          <a:xfrm>
            <a:off x="1" y="1015447"/>
            <a:ext cx="6400800" cy="538609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The first Lamassu came to Britain in “October of 1850”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(Stauffer, 2005, p. 371),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transported</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upon a ship of the Royal Navy.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Stauffer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(2005)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points out that this first Lamassu caught the publics attention, with its image in appearing in </a:t>
            </a:r>
            <a:r>
              <a:rPr kumimoji="0" lang="en-GB" sz="1800" b="0" i="1"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Punch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and the </a:t>
            </a:r>
            <a:r>
              <a:rPr kumimoji="0" lang="en-GB" sz="1800" b="0" i="1"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Illustrated London News. This</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was to catch the publics attention at the “Nineveh Court at the Crystal Palace Exhibition”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(Stauffer, 2005, p. 371).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Ravenshaw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(1856)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acknowledges that in early 1853, the Lamassu had been “erected in the new Hall of the British Museum”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(Ravenshaw, 1856, p. 93).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That these things were delighting and provoking the public to learn more about this once hidden civilization, “at the earliest dawn of art, and before the </a:t>
            </a:r>
            <a:r>
              <a:rPr kumimoji="0" lang="en-GB" sz="1800" b="0" i="0" u="sng"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period of authentic history</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(Ravenshaw, 1856, p. 93)</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Ravenshaw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(1856) </a:t>
            </a:r>
            <a: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cultivates the hypothesis first proposed by Layard, that the Lamassu are in fact the original “cherubim of Ezekiel, apocalyptic beasts of St John and symbols of the four Evangelists” </a:t>
            </a:r>
            <a:r>
              <a:rPr kumimoji="0" lang="en-GB" sz="10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rPr>
              <a:t>(Ravenshaw, 1856, p. 94). </a:t>
            </a:r>
          </a:p>
        </p:txBody>
      </p:sp>
      <p:sp>
        <p:nvSpPr>
          <p:cNvPr id="3" name="TextBox 2">
            <a:extLst>
              <a:ext uri="{FF2B5EF4-FFF2-40B4-BE49-F238E27FC236}">
                <a16:creationId xmlns:a16="http://schemas.microsoft.com/office/drawing/2014/main" id="{819D86ED-DA26-4EF4-8130-CF407DEE51F2}"/>
              </a:ext>
            </a:extLst>
          </p:cNvPr>
          <p:cNvSpPr txBox="1"/>
          <p:nvPr/>
        </p:nvSpPr>
        <p:spPr>
          <a:xfrm>
            <a:off x="234892" y="125835"/>
            <a:ext cx="656019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pitchFamily="34" charset="0"/>
                <a:ea typeface="+mn-ea"/>
                <a:cs typeface="Calibri" panose="020F0502020204030204" pitchFamily="34" charset="0"/>
              </a:rPr>
              <a:t>E, Ravenshaw, “Art. VIII. –On the Winged Bulls, Lions and other Symbolical Figures from Nineveh”, 1856. </a:t>
            </a:r>
            <a:endPar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mn-ea"/>
              <a:cs typeface="Calibri" panose="020F0502020204030204" pitchFamily="34" charset="0"/>
            </a:endParaRPr>
          </a:p>
        </p:txBody>
      </p:sp>
      <p:pic>
        <p:nvPicPr>
          <p:cNvPr id="5" name="Picture 4" descr="A picture containing text, stone&#10;&#10;Description automatically generated">
            <a:extLst>
              <a:ext uri="{FF2B5EF4-FFF2-40B4-BE49-F238E27FC236}">
                <a16:creationId xmlns:a16="http://schemas.microsoft.com/office/drawing/2014/main" id="{E05A0ED4-91AC-4AF0-9DDF-56284F9C56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739" y="1746317"/>
            <a:ext cx="5454718" cy="3068279"/>
          </a:xfrm>
          <a:prstGeom prst="rect">
            <a:avLst/>
          </a:prstGeom>
        </p:spPr>
      </p:pic>
      <p:sp>
        <p:nvSpPr>
          <p:cNvPr id="6" name="TextBox 5">
            <a:hlinkClick r:id="rId3"/>
            <a:extLst>
              <a:ext uri="{FF2B5EF4-FFF2-40B4-BE49-F238E27FC236}">
                <a16:creationId xmlns:a16="http://schemas.microsoft.com/office/drawing/2014/main" id="{F7E12DD4-DE14-49E8-919D-992DE07742E0}"/>
              </a:ext>
            </a:extLst>
          </p:cNvPr>
          <p:cNvSpPr txBox="1"/>
          <p:nvPr/>
        </p:nvSpPr>
        <p:spPr>
          <a:xfrm>
            <a:off x="6667745" y="4814596"/>
            <a:ext cx="2957804" cy="553998"/>
          </a:xfrm>
          <a:prstGeom prst="rect">
            <a:avLst/>
          </a:prstGeom>
          <a:noFill/>
        </p:spPr>
        <p:txBody>
          <a:bodyPr wrap="square" rtlCol="0">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Fig 9,7. I</a:t>
            </a:r>
            <a:r>
              <a:rPr lang="en-US" sz="1000" dirty="0">
                <a:effectLst/>
                <a:latin typeface="Calibri" panose="020F0502020204030204" pitchFamily="34" charset="0"/>
                <a:ea typeface="Calibri" panose="020F0502020204030204" pitchFamily="34" charset="0"/>
                <a:cs typeface="Times New Roman" panose="02020603050405020304" pitchFamily="18" charset="0"/>
              </a:rPr>
              <a:t>mage caption. An illustration of the Lamassu with the second winged figure, by Austen Henry Layard. Image copyright New York Public Library, n d. </a:t>
            </a:r>
            <a:endParaRPr lang="en-US" sz="10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994A331B-5821-4566-96DF-FE2A7C1B485C}"/>
              </a:ext>
            </a:extLst>
          </p:cNvPr>
          <p:cNvPicPr>
            <a:picLocks noChangeAspect="1"/>
          </p:cNvPicPr>
          <p:nvPr/>
        </p:nvPicPr>
        <p:blipFill>
          <a:blip r:embed="rId4"/>
          <a:stretch>
            <a:fillRect/>
          </a:stretch>
        </p:blipFill>
        <p:spPr>
          <a:xfrm>
            <a:off x="6855683" y="4240048"/>
            <a:ext cx="5336316" cy="574548"/>
          </a:xfrm>
          <a:prstGeom prst="rect">
            <a:avLst/>
          </a:prstGeom>
        </p:spPr>
      </p:pic>
    </p:spTree>
    <p:extLst>
      <p:ext uri="{BB962C8B-B14F-4D97-AF65-F5344CB8AC3E}">
        <p14:creationId xmlns:p14="http://schemas.microsoft.com/office/powerpoint/2010/main" val="1076256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6A3A1C-9A1D-4FC7-A7B5-E6875FA397E2}"/>
              </a:ext>
            </a:extLst>
          </p:cNvPr>
          <p:cNvSpPr txBox="1"/>
          <p:nvPr/>
        </p:nvSpPr>
        <p:spPr>
          <a:xfrm>
            <a:off x="116890" y="166568"/>
            <a:ext cx="8072057" cy="6247864"/>
          </a:xfrm>
          <a:prstGeom prst="rect">
            <a:avLst/>
          </a:prstGeom>
          <a:noFill/>
        </p:spPr>
        <p:txBody>
          <a:bodyPr wrap="square" rtlCol="0">
            <a:spAutoFit/>
          </a:bodyPr>
          <a:lstStyle/>
          <a:p>
            <a:r>
              <a:rPr lang="en-GB" sz="2000" dirty="0"/>
              <a:t>  </a:t>
            </a:r>
            <a:r>
              <a:rPr lang="en-GB" sz="2000" dirty="0">
                <a:latin typeface="Calibri" panose="020F0502020204030204" pitchFamily="34" charset="0"/>
                <a:cs typeface="Calibri" panose="020F0502020204030204" pitchFamily="34" charset="0"/>
              </a:rPr>
              <a:t>    </a:t>
            </a:r>
            <a:r>
              <a:rPr lang="en-GB" sz="2000" u="sng" dirty="0">
                <a:latin typeface="Calibri" panose="020F0502020204030204" pitchFamily="34" charset="0"/>
                <a:cs typeface="Calibri" panose="020F0502020204030204" pitchFamily="34" charset="0"/>
              </a:rPr>
              <a:t>Art </a:t>
            </a:r>
          </a:p>
          <a:p>
            <a:endParaRPr lang="en-GB" sz="2000" u="sng"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Z, Bahrani, “The Infinite Image: Art, Time and the Aesthetic Dimension in Antiquity”, 2014. </a:t>
            </a:r>
          </a:p>
          <a:p>
            <a:r>
              <a:rPr lang="en-GB" dirty="0">
                <a:latin typeface="Calibri" panose="020F0502020204030204" pitchFamily="34" charset="0"/>
                <a:cs typeface="Calibri" panose="020F0502020204030204" pitchFamily="34" charset="0"/>
              </a:rPr>
              <a:t> </a:t>
            </a:r>
          </a:p>
          <a:p>
            <a:pPr marL="285750" indent="-285750">
              <a:buFont typeface="Wingdings" panose="05000000000000000000" pitchFamily="2" charset="2"/>
              <a:buChar char="Ø"/>
            </a:pPr>
            <a:r>
              <a:rPr kumimoji="0" lang="en-GB" sz="1800" b="0" i="0" u="none" strike="noStrike" kern="1200" cap="none" spc="0" normalizeH="0" baseline="0" noProof="0" dirty="0">
                <a:ln>
                  <a:noFill/>
                </a:ln>
                <a:solidFill>
                  <a:srgbClr val="E7E6E6"/>
                </a:solidFill>
                <a:effectLst/>
                <a:uLnTx/>
                <a:uFillTx/>
                <a:latin typeface="Calibri" panose="020F0502020204030204" pitchFamily="34" charset="0"/>
                <a:ea typeface="+mn-ea"/>
                <a:cs typeface="Calibri" panose="020F0502020204030204" pitchFamily="34" charset="0"/>
              </a:rPr>
              <a:t>“Among the most impressive achievements in the history of art…… during the era of the Neo-Assyrian Empire”  </a:t>
            </a:r>
            <a:r>
              <a:rPr kumimoji="0" lang="en-GB" sz="1000" b="0" i="0" u="none" strike="noStrike" kern="1200" cap="none" spc="0" normalizeH="0" baseline="0" noProof="0" dirty="0">
                <a:ln>
                  <a:noFill/>
                </a:ln>
                <a:solidFill>
                  <a:srgbClr val="E7E6E6"/>
                </a:solidFill>
                <a:effectLst/>
                <a:uLnTx/>
                <a:uFillTx/>
                <a:latin typeface="Calibri" panose="020F0502020204030204" pitchFamily="34" charset="0"/>
                <a:ea typeface="+mn-ea"/>
                <a:cs typeface="Calibri" panose="020F0502020204030204" pitchFamily="34" charset="0"/>
              </a:rPr>
              <a:t>(Bahrani, 2017, p. 225). </a:t>
            </a:r>
          </a:p>
          <a:p>
            <a:pPr marL="285750" indent="-28575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dirty="0">
                <a:latin typeface="Calibri" panose="020F0502020204030204" pitchFamily="34" charset="0"/>
                <a:cs typeface="Calibri" panose="020F0502020204030204" pitchFamily="34" charset="0"/>
              </a:rPr>
              <a:t>Bahrani </a:t>
            </a:r>
            <a:r>
              <a:rPr lang="en-GB" sz="1000" dirty="0">
                <a:latin typeface="Calibri" panose="020F0502020204030204" pitchFamily="34" charset="0"/>
                <a:cs typeface="Calibri" panose="020F0502020204030204" pitchFamily="34" charset="0"/>
              </a:rPr>
              <a:t>(2014)  </a:t>
            </a:r>
            <a:r>
              <a:rPr lang="en-GB" dirty="0">
                <a:latin typeface="Calibri" panose="020F0502020204030204" pitchFamily="34" charset="0"/>
                <a:cs typeface="Calibri" panose="020F0502020204030204" pitchFamily="34" charset="0"/>
              </a:rPr>
              <a:t>describes the Lamassu as fitting the aesthetic category of the “sublime” </a:t>
            </a:r>
            <a:r>
              <a:rPr lang="en-GB" sz="1000" dirty="0">
                <a:latin typeface="Calibri" panose="020F0502020204030204" pitchFamily="34" charset="0"/>
                <a:cs typeface="Calibri" panose="020F0502020204030204" pitchFamily="34" charset="0"/>
              </a:rPr>
              <a:t>(Bahrani, 2014, p. 45), </a:t>
            </a:r>
            <a:r>
              <a:rPr lang="en-GB" dirty="0">
                <a:latin typeface="Calibri" panose="020F0502020204030204" pitchFamily="34" charset="0"/>
                <a:cs typeface="Calibri" panose="020F0502020204030204" pitchFamily="34" charset="0"/>
              </a:rPr>
              <a:t>combining facets of divinity, nature and power. </a:t>
            </a:r>
          </a:p>
          <a:p>
            <a:pPr marL="342900" indent="-34290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dirty="0">
                <a:latin typeface="Calibri" panose="020F0502020204030204" pitchFamily="34" charset="0"/>
                <a:cs typeface="Calibri" panose="020F0502020204030204" pitchFamily="34" charset="0"/>
              </a:rPr>
              <a:t>This idea of the Lamassu roaming the gateway was something the Assyrians had considered. Bahrani </a:t>
            </a:r>
            <a:r>
              <a:rPr lang="en-GB" sz="1000" dirty="0">
                <a:latin typeface="Calibri" panose="020F0502020204030204" pitchFamily="34" charset="0"/>
                <a:cs typeface="Calibri" panose="020F0502020204030204" pitchFamily="34" charset="0"/>
              </a:rPr>
              <a:t>(2014) </a:t>
            </a:r>
            <a:r>
              <a:rPr lang="en-GB" dirty="0">
                <a:latin typeface="Calibri" panose="020F0502020204030204" pitchFamily="34" charset="0"/>
                <a:cs typeface="Calibri" panose="020F0502020204030204" pitchFamily="34" charset="0"/>
              </a:rPr>
              <a:t>points out they bore an enchantment upon them, that they had been ordered to remain in their place at the palace gateway, always. </a:t>
            </a:r>
          </a:p>
          <a:p>
            <a:pPr marL="342900" indent="-34290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dirty="0">
                <a:latin typeface="Calibri" panose="020F0502020204030204" pitchFamily="34" charset="0"/>
                <a:cs typeface="Calibri" panose="020F0502020204030204" pitchFamily="34" charset="0"/>
              </a:rPr>
              <a:t>Bahrani </a:t>
            </a:r>
            <a:r>
              <a:rPr lang="en-GB" sz="1000" dirty="0">
                <a:latin typeface="Calibri" panose="020F0502020204030204" pitchFamily="34" charset="0"/>
                <a:cs typeface="Calibri" panose="020F0502020204030204" pitchFamily="34" charset="0"/>
              </a:rPr>
              <a:t>(2014) </a:t>
            </a:r>
            <a:r>
              <a:rPr lang="en-GB" dirty="0">
                <a:latin typeface="Calibri" panose="020F0502020204030204" pitchFamily="34" charset="0"/>
                <a:cs typeface="Calibri" panose="020F0502020204030204" pitchFamily="34" charset="0"/>
              </a:rPr>
              <a:t>argues that the “reception of Assyrian art” </a:t>
            </a:r>
            <a:r>
              <a:rPr lang="en-GB" sz="1000" dirty="0">
                <a:latin typeface="Calibri" panose="020F0502020204030204" pitchFamily="34" charset="0"/>
                <a:cs typeface="Calibri" panose="020F0502020204030204" pitchFamily="34" charset="0"/>
              </a:rPr>
              <a:t>(Bahrani, 2014, p. 118)  </a:t>
            </a:r>
            <a:r>
              <a:rPr lang="en-GB" dirty="0">
                <a:latin typeface="Calibri" panose="020F0502020204030204" pitchFamily="34" charset="0"/>
                <a:cs typeface="Calibri" panose="020F0502020204030204" pitchFamily="34" charset="0"/>
              </a:rPr>
              <a:t>has suffered from the very beginning, particularly with how it was first interpretated as sculpture and then classified accordingly, by the British Museum and press. </a:t>
            </a:r>
          </a:p>
          <a:p>
            <a:pPr marL="342900" indent="-342900">
              <a:buFont typeface="Wingdings" panose="05000000000000000000" pitchFamily="2" charset="2"/>
              <a:buChar char="Ø"/>
            </a:pPr>
            <a:endParaRPr lang="en-GB" dirty="0">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dirty="0">
                <a:latin typeface="Calibri" panose="020F0502020204030204" pitchFamily="34" charset="0"/>
                <a:cs typeface="Calibri" panose="020F0502020204030204" pitchFamily="34" charset="0"/>
              </a:rPr>
              <a:t>This first classification as repetitive, “uncreative or despotic, and impervious to change” </a:t>
            </a:r>
            <a:r>
              <a:rPr lang="en-GB" sz="1000" dirty="0">
                <a:latin typeface="Calibri" panose="020F0502020204030204" pitchFamily="34" charset="0"/>
                <a:cs typeface="Calibri" panose="020F0502020204030204" pitchFamily="34" charset="0"/>
              </a:rPr>
              <a:t>(Bahrani, 2014, p. 118)  </a:t>
            </a:r>
            <a:r>
              <a:rPr lang="en-GB" dirty="0">
                <a:latin typeface="Calibri" panose="020F0502020204030204" pitchFamily="34" charset="0"/>
                <a:cs typeface="Calibri" panose="020F0502020204030204" pitchFamily="34" charset="0"/>
              </a:rPr>
              <a:t>view taken of Assyrian art, persists today argues Bahrani </a:t>
            </a:r>
            <a:r>
              <a:rPr lang="en-GB" sz="1000" dirty="0">
                <a:latin typeface="Calibri" panose="020F0502020204030204" pitchFamily="34" charset="0"/>
                <a:cs typeface="Calibri" panose="020F0502020204030204" pitchFamily="34" charset="0"/>
              </a:rPr>
              <a:t>(2014) </a:t>
            </a:r>
            <a:r>
              <a:rPr lang="en-GB" dirty="0">
                <a:latin typeface="Calibri" panose="020F0502020204030204" pitchFamily="34" charset="0"/>
                <a:cs typeface="Calibri" panose="020F0502020204030204" pitchFamily="34" charset="0"/>
              </a:rPr>
              <a:t>effecting the direction of research and the interpretations made from it.  </a:t>
            </a:r>
          </a:p>
        </p:txBody>
      </p:sp>
      <p:pic>
        <p:nvPicPr>
          <p:cNvPr id="5" name="Picture 4" descr="A picture containing text, wall, indoor, stone&#10;&#10;Description automatically generated">
            <a:extLst>
              <a:ext uri="{FF2B5EF4-FFF2-40B4-BE49-F238E27FC236}">
                <a16:creationId xmlns:a16="http://schemas.microsoft.com/office/drawing/2014/main" id="{07B055E9-4A76-41EA-8F9D-9D92216EDA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5883" y="741056"/>
            <a:ext cx="3367438" cy="2862322"/>
          </a:xfrm>
          <a:prstGeom prst="rect">
            <a:avLst/>
          </a:prstGeom>
        </p:spPr>
      </p:pic>
      <p:pic>
        <p:nvPicPr>
          <p:cNvPr id="7" name="Picture 6" descr="A picture containing stone&#10;&#10;Description automatically generated">
            <a:extLst>
              <a:ext uri="{FF2B5EF4-FFF2-40B4-BE49-F238E27FC236}">
                <a16:creationId xmlns:a16="http://schemas.microsoft.com/office/drawing/2014/main" id="{4BA0A1D6-15B2-4DD4-A902-1411C94978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9576" y="4155070"/>
            <a:ext cx="3875534" cy="2179988"/>
          </a:xfrm>
          <a:prstGeom prst="rect">
            <a:avLst/>
          </a:prstGeom>
        </p:spPr>
      </p:pic>
      <p:sp>
        <p:nvSpPr>
          <p:cNvPr id="8" name="TextBox 7">
            <a:extLst>
              <a:ext uri="{FF2B5EF4-FFF2-40B4-BE49-F238E27FC236}">
                <a16:creationId xmlns:a16="http://schemas.microsoft.com/office/drawing/2014/main" id="{4CC176D2-6D6D-48FA-8CBA-B8AC0E883C86}"/>
              </a:ext>
            </a:extLst>
          </p:cNvPr>
          <p:cNvSpPr txBox="1"/>
          <p:nvPr/>
        </p:nvSpPr>
        <p:spPr>
          <a:xfrm>
            <a:off x="8379939" y="3603377"/>
            <a:ext cx="3812061" cy="507831"/>
          </a:xfrm>
          <a:prstGeom prst="rect">
            <a:avLst/>
          </a:prstGeom>
          <a:noFill/>
        </p:spPr>
        <p:txBody>
          <a:bodyPr wrap="square" rtlCol="0">
            <a:spAutoFit/>
          </a:bodyPr>
          <a:lstStyle/>
          <a:p>
            <a:r>
              <a:rPr lang="en-GB" sz="900" dirty="0"/>
              <a:t>Fig 10. Lamassu from Dur-Sharrukin.  University of Chicago Oriental Institute. Syrian limestone Neo-Assyrian Period, c. 721–705 BCE. Wikipedia. Author T James., n d. </a:t>
            </a:r>
            <a:endParaRPr lang="en-US" sz="900" dirty="0"/>
          </a:p>
        </p:txBody>
      </p:sp>
      <p:sp>
        <p:nvSpPr>
          <p:cNvPr id="9" name="TextBox 8">
            <a:extLst>
              <a:ext uri="{FF2B5EF4-FFF2-40B4-BE49-F238E27FC236}">
                <a16:creationId xmlns:a16="http://schemas.microsoft.com/office/drawing/2014/main" id="{234A0518-D9E9-44A8-8C3B-096471AA9A97}"/>
              </a:ext>
            </a:extLst>
          </p:cNvPr>
          <p:cNvSpPr txBox="1"/>
          <p:nvPr/>
        </p:nvSpPr>
        <p:spPr>
          <a:xfrm>
            <a:off x="8375883" y="6335058"/>
            <a:ext cx="2692866" cy="369332"/>
          </a:xfrm>
          <a:prstGeom prst="rect">
            <a:avLst/>
          </a:prstGeom>
          <a:noFill/>
        </p:spPr>
        <p:txBody>
          <a:bodyPr wrap="square" rtlCol="0">
            <a:spAutoFit/>
          </a:bodyPr>
          <a:lstStyle/>
          <a:p>
            <a:r>
              <a:rPr lang="en-GB" sz="900" dirty="0"/>
              <a:t>Fig 11. Assyrian Lamassu. Louvre. Wikipedia. Author Gil Dbd, n.d. </a:t>
            </a:r>
            <a:endParaRPr lang="en-US" sz="900" dirty="0"/>
          </a:p>
        </p:txBody>
      </p:sp>
    </p:spTree>
    <p:extLst>
      <p:ext uri="{BB962C8B-B14F-4D97-AF65-F5344CB8AC3E}">
        <p14:creationId xmlns:p14="http://schemas.microsoft.com/office/powerpoint/2010/main" val="865974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next to a wall&#10;&#10;Description automatically generated with low confidence">
            <a:extLst>
              <a:ext uri="{FF2B5EF4-FFF2-40B4-BE49-F238E27FC236}">
                <a16:creationId xmlns:a16="http://schemas.microsoft.com/office/drawing/2014/main" id="{34913319-A607-481D-8C63-89253634D5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6161" y="439665"/>
            <a:ext cx="7024625" cy="3972944"/>
          </a:xfrm>
          <a:prstGeom prst="rect">
            <a:avLst/>
          </a:prstGeom>
        </p:spPr>
      </p:pic>
      <p:sp>
        <p:nvSpPr>
          <p:cNvPr id="6" name="TextBox 5">
            <a:extLst>
              <a:ext uri="{FF2B5EF4-FFF2-40B4-BE49-F238E27FC236}">
                <a16:creationId xmlns:a16="http://schemas.microsoft.com/office/drawing/2014/main" id="{0077F1CF-9B92-4950-8925-14ADCC6CAA00}"/>
              </a:ext>
            </a:extLst>
          </p:cNvPr>
          <p:cNvSpPr txBox="1"/>
          <p:nvPr/>
        </p:nvSpPr>
        <p:spPr>
          <a:xfrm>
            <a:off x="67112" y="335845"/>
            <a:ext cx="4764947" cy="6186309"/>
          </a:xfrm>
          <a:prstGeom prst="rect">
            <a:avLst/>
          </a:prstGeom>
          <a:noFill/>
        </p:spPr>
        <p:txBody>
          <a:bodyPr wrap="square" rtlCol="0">
            <a:spAutoFit/>
          </a:bodyPr>
          <a:lstStyle/>
          <a:p>
            <a:r>
              <a:rPr lang="en-GB" u="sng" dirty="0">
                <a:latin typeface="Calibri" panose="020F0502020204030204" pitchFamily="34" charset="0"/>
                <a:cs typeface="Calibri" panose="020F0502020204030204" pitchFamily="34" charset="0"/>
              </a:rPr>
              <a:t>Destruction and looting of Mesopotamian antiquities, then and now</a:t>
            </a:r>
          </a:p>
          <a:p>
            <a:r>
              <a:rPr lang="en-GB" dirty="0"/>
              <a:t> Harmansah, O. ‘Isis, Heritage, and the Spectacles of Destruction in the Global Media, 2015.</a:t>
            </a:r>
          </a:p>
          <a:p>
            <a:r>
              <a:rPr lang="en-GB" dirty="0"/>
              <a:t> </a:t>
            </a:r>
          </a:p>
          <a:p>
            <a:pPr marL="285750" indent="-285750">
              <a:buFont typeface="Wingdings" panose="05000000000000000000" pitchFamily="2" charset="2"/>
              <a:buChar char="Ø"/>
            </a:pPr>
            <a:r>
              <a:rPr lang="en-GB" dirty="0"/>
              <a:t>Bahrani (2014) informs us that Layard considered the blocks containing inscriptions to be irrelevant and would have them cut from the reliefs to make them lighter for transportation. </a:t>
            </a:r>
          </a:p>
          <a:p>
            <a:pPr marL="285750" indent="-285750">
              <a:buFont typeface="Wingdings" panose="05000000000000000000" pitchFamily="2" charset="2"/>
              <a:buChar char="Ø"/>
            </a:pPr>
            <a:r>
              <a:rPr lang="en-GB" dirty="0"/>
              <a:t> Harmansah (2015) argues the unsuccessful attempt to destroy the Lamassu by IS, was an intentional act of eradicating all forms of mental and physical connection between residents and these objects of their heritage.  </a:t>
            </a:r>
          </a:p>
          <a:p>
            <a:pPr marL="285750" indent="-285750">
              <a:buFont typeface="Wingdings" panose="05000000000000000000" pitchFamily="2" charset="2"/>
              <a:buChar char="Ø"/>
            </a:pPr>
            <a:r>
              <a:rPr lang="en-GB" dirty="0"/>
              <a:t>IS posted a video on </a:t>
            </a:r>
            <a:r>
              <a:rPr lang="en-GB" i="1" dirty="0"/>
              <a:t>YouTube </a:t>
            </a:r>
            <a:r>
              <a:rPr lang="en-GB" dirty="0"/>
              <a:t>of</a:t>
            </a:r>
            <a:r>
              <a:rPr lang="en-GB" i="1" dirty="0"/>
              <a:t> their attempts at destroying the Lamassu, “February 26</a:t>
            </a:r>
            <a:r>
              <a:rPr lang="en-GB" i="1" baseline="30000" dirty="0"/>
              <a:t> </a:t>
            </a:r>
            <a:r>
              <a:rPr lang="en-GB" i="1" dirty="0"/>
              <a:t>,2015” (Harmansah, 2015, p. 171). The acts of destruction upon these objects appeared to occur their archaeological home of Nineveh, and the Mosul Museum. </a:t>
            </a:r>
          </a:p>
          <a:p>
            <a:r>
              <a:rPr lang="en-GB" i="1" dirty="0"/>
              <a:t> </a:t>
            </a:r>
            <a:endParaRPr lang="en-US" i="1" dirty="0"/>
          </a:p>
        </p:txBody>
      </p:sp>
      <p:sp>
        <p:nvSpPr>
          <p:cNvPr id="7" name="TextBox 6">
            <a:extLst>
              <a:ext uri="{FF2B5EF4-FFF2-40B4-BE49-F238E27FC236}">
                <a16:creationId xmlns:a16="http://schemas.microsoft.com/office/drawing/2014/main" id="{7685180E-D181-4007-AD9C-C6EEBF1F857A}"/>
              </a:ext>
            </a:extLst>
          </p:cNvPr>
          <p:cNvSpPr txBox="1"/>
          <p:nvPr/>
        </p:nvSpPr>
        <p:spPr>
          <a:xfrm>
            <a:off x="5058560" y="4479721"/>
            <a:ext cx="3246540" cy="646331"/>
          </a:xfrm>
          <a:prstGeom prst="rect">
            <a:avLst/>
          </a:prstGeom>
          <a:noFill/>
        </p:spPr>
        <p:txBody>
          <a:bodyPr wrap="square" rtlCol="0">
            <a:spAutoFit/>
          </a:bodyPr>
          <a:lstStyle/>
          <a:p>
            <a:r>
              <a:rPr lang="en-GB" sz="900" dirty="0"/>
              <a:t>Fig 12. The so-called Islamic State defacing the Lamassu in Nineveh in 2015. By Kanishk Tharoor and Maryam Maruf BBC News</a:t>
            </a:r>
          </a:p>
          <a:p>
            <a:r>
              <a:rPr lang="en-GB" sz="900" dirty="0"/>
              <a:t>Published 29 February 2016. </a:t>
            </a:r>
            <a:endParaRPr lang="en-US" sz="900" dirty="0"/>
          </a:p>
        </p:txBody>
      </p:sp>
      <p:sp>
        <p:nvSpPr>
          <p:cNvPr id="8" name="TextBox 7">
            <a:extLst>
              <a:ext uri="{FF2B5EF4-FFF2-40B4-BE49-F238E27FC236}">
                <a16:creationId xmlns:a16="http://schemas.microsoft.com/office/drawing/2014/main" id="{24F125F5-0F27-47C5-88BD-963640603D56}"/>
              </a:ext>
            </a:extLst>
          </p:cNvPr>
          <p:cNvSpPr txBox="1"/>
          <p:nvPr/>
        </p:nvSpPr>
        <p:spPr>
          <a:xfrm>
            <a:off x="4832059" y="5054664"/>
            <a:ext cx="7292829" cy="1754326"/>
          </a:xfrm>
          <a:prstGeom prst="rect">
            <a:avLst/>
          </a:prstGeom>
          <a:noFill/>
        </p:spPr>
        <p:txBody>
          <a:bodyPr wrap="square" rtlCol="0">
            <a:spAutoFit/>
          </a:bodyPr>
          <a:lstStyle/>
          <a:p>
            <a:pPr marL="285750" indent="-285750">
              <a:buFont typeface="Wingdings" panose="05000000000000000000" pitchFamily="2" charset="2"/>
              <a:buChar char="Ø"/>
            </a:pPr>
            <a:r>
              <a:rPr kumimoji="0" lang="en-GB" sz="1800" b="0" i="1" u="none" strike="noStrike" kern="1200" cap="none" spc="0" normalizeH="0" baseline="0" noProof="0" dirty="0">
                <a:ln>
                  <a:noFill/>
                </a:ln>
                <a:solidFill>
                  <a:prstClr val="white"/>
                </a:solidFill>
                <a:effectLst/>
                <a:uLnTx/>
                <a:uFillTx/>
                <a:latin typeface="Arial Nova Cond"/>
                <a:ea typeface="+mn-ea"/>
                <a:cs typeface="+mn-cs"/>
              </a:rPr>
              <a:t>Harmansah (2015) argues the Western response to this video, whilst repeating words of shock and horror, mostly called for the taking into safekeeping of these objects.</a:t>
            </a:r>
          </a:p>
          <a:p>
            <a:pPr marL="285750" indent="-285750">
              <a:buFont typeface="Wingdings" panose="05000000000000000000" pitchFamily="2" charset="2"/>
              <a:buChar char="Ø"/>
            </a:pPr>
            <a:r>
              <a:rPr lang="en-GB" i="1" dirty="0">
                <a:solidFill>
                  <a:prstClr val="white"/>
                </a:solidFill>
                <a:latin typeface="Arial Nova Cond"/>
              </a:rPr>
              <a:t>This smacks of Western paternalism, the ‘We’ of the West are best suited to care for the world's heritage, that is until the world is ready to do it itself.  </a:t>
            </a:r>
            <a:endParaRPr lang="en-US" dirty="0"/>
          </a:p>
        </p:txBody>
      </p:sp>
    </p:spTree>
    <p:extLst>
      <p:ext uri="{BB962C8B-B14F-4D97-AF65-F5344CB8AC3E}">
        <p14:creationId xmlns:p14="http://schemas.microsoft.com/office/powerpoint/2010/main" val="4183966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close - up of a sculpture&#10;&#10;Description automatically generated with medium confidence">
            <a:extLst>
              <a:ext uri="{FF2B5EF4-FFF2-40B4-BE49-F238E27FC236}">
                <a16:creationId xmlns:a16="http://schemas.microsoft.com/office/drawing/2014/main" id="{60CCAC1E-587D-42BE-BE70-609C202AE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2625" y="3489014"/>
            <a:ext cx="2375319" cy="2624663"/>
          </a:xfrm>
          <a:prstGeom prst="rect">
            <a:avLst/>
          </a:prstGeom>
        </p:spPr>
      </p:pic>
      <p:pic>
        <p:nvPicPr>
          <p:cNvPr id="5" name="Picture 4">
            <a:extLst>
              <a:ext uri="{FF2B5EF4-FFF2-40B4-BE49-F238E27FC236}">
                <a16:creationId xmlns:a16="http://schemas.microsoft.com/office/drawing/2014/main" id="{070381BE-BA3C-40B7-83AE-8F7209E9B7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3401" y="102186"/>
            <a:ext cx="1508284" cy="3794427"/>
          </a:xfrm>
          <a:prstGeom prst="rect">
            <a:avLst/>
          </a:prstGeom>
        </p:spPr>
      </p:pic>
      <p:pic>
        <p:nvPicPr>
          <p:cNvPr id="9" name="Picture 8">
            <a:extLst>
              <a:ext uri="{FF2B5EF4-FFF2-40B4-BE49-F238E27FC236}">
                <a16:creationId xmlns:a16="http://schemas.microsoft.com/office/drawing/2014/main" id="{D8C0C258-2488-4887-896C-7E94FF25AF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6718" y="3351944"/>
            <a:ext cx="2217165" cy="2946399"/>
          </a:xfrm>
          <a:prstGeom prst="rect">
            <a:avLst/>
          </a:prstGeom>
        </p:spPr>
      </p:pic>
      <p:pic>
        <p:nvPicPr>
          <p:cNvPr id="7" name="Picture 6" descr="A picture containing text, stone&#10;&#10;Description automatically generated">
            <a:extLst>
              <a:ext uri="{FF2B5EF4-FFF2-40B4-BE49-F238E27FC236}">
                <a16:creationId xmlns:a16="http://schemas.microsoft.com/office/drawing/2014/main" id="{667F2EBC-D5E5-41CE-AA5C-A5A9C9061E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20395" y="4471333"/>
            <a:ext cx="4212657" cy="2043138"/>
          </a:xfrm>
          <a:prstGeom prst="rect">
            <a:avLst/>
          </a:prstGeom>
        </p:spPr>
      </p:pic>
      <p:pic>
        <p:nvPicPr>
          <p:cNvPr id="11" name="Picture 10" descr="A statue of a person&#10;&#10;Description automatically generated with medium confidence">
            <a:extLst>
              <a:ext uri="{FF2B5EF4-FFF2-40B4-BE49-F238E27FC236}">
                <a16:creationId xmlns:a16="http://schemas.microsoft.com/office/drawing/2014/main" id="{E47DB7C8-71E4-4FE9-B9B2-1C49D5BC38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46118" y="207624"/>
            <a:ext cx="2086934" cy="3794427"/>
          </a:xfrm>
          <a:prstGeom prst="rect">
            <a:avLst/>
          </a:prstGeom>
        </p:spPr>
      </p:pic>
      <p:sp>
        <p:nvSpPr>
          <p:cNvPr id="14" name="TextBox 13">
            <a:extLst>
              <a:ext uri="{FF2B5EF4-FFF2-40B4-BE49-F238E27FC236}">
                <a16:creationId xmlns:a16="http://schemas.microsoft.com/office/drawing/2014/main" id="{6654CBD4-E259-47A6-B49F-AAF0CCD3E0CE}"/>
              </a:ext>
            </a:extLst>
          </p:cNvPr>
          <p:cNvSpPr txBox="1"/>
          <p:nvPr/>
        </p:nvSpPr>
        <p:spPr>
          <a:xfrm>
            <a:off x="2685742" y="51825"/>
            <a:ext cx="2818701"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God and Goddesses </a:t>
            </a:r>
          </a:p>
          <a:p>
            <a:r>
              <a:rPr lang="en-GB" dirty="0">
                <a:latin typeface="Calibri" panose="020F0502020204030204" pitchFamily="34" charset="0"/>
                <a:cs typeface="Calibri" panose="020F0502020204030204" pitchFamily="34" charset="0"/>
              </a:rPr>
              <a:t>Divine Crown of horns</a:t>
            </a:r>
            <a:endParaRPr lang="en-US"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1FA19A88-9666-4371-8598-752F99412D50}"/>
              </a:ext>
            </a:extLst>
          </p:cNvPr>
          <p:cNvSpPr txBox="1"/>
          <p:nvPr/>
        </p:nvSpPr>
        <p:spPr>
          <a:xfrm>
            <a:off x="145550" y="355825"/>
            <a:ext cx="7183418" cy="2893100"/>
          </a:xfrm>
          <a:prstGeom prst="rect">
            <a:avLst/>
          </a:prstGeom>
          <a:noFill/>
        </p:spPr>
        <p:txBody>
          <a:bodyPr wrap="square" rtlCol="0">
            <a:spAutoFit/>
          </a:bodyPr>
          <a:lstStyle/>
          <a:p>
            <a:r>
              <a:rPr lang="en-GB" sz="2000" u="sng" dirty="0">
                <a:latin typeface="Calibri" panose="020F0502020204030204" pitchFamily="34" charset="0"/>
                <a:cs typeface="Calibri" panose="020F0502020204030204" pitchFamily="34" charset="0"/>
              </a:rPr>
              <a:t>Further research </a:t>
            </a:r>
          </a:p>
          <a:p>
            <a:pPr marL="285750" indent="-285750">
              <a:buFont typeface="Wingdings" panose="05000000000000000000" pitchFamily="2" charset="2"/>
              <a:buChar char="Ø"/>
            </a:pPr>
            <a:endParaRPr lang="en-US"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Each of these images have been interpretated as of a god or goddesses from Assyria (excluding the Lamassu). </a:t>
            </a: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Each wears a horned crown, from single tiered to multiple tiers of horns. </a:t>
            </a:r>
          </a:p>
          <a:p>
            <a:pPr marL="285750" indent="-285750">
              <a:buFont typeface="Wingdings" panose="05000000000000000000" pitchFamily="2" charset="2"/>
              <a:buChar char="Ø"/>
            </a:pPr>
            <a:r>
              <a:rPr lang="en-US" dirty="0">
                <a:latin typeface="Calibri" panose="020F0502020204030204" pitchFamily="34" charset="0"/>
                <a:cs typeface="Calibri" panose="020F0502020204030204" pitchFamily="34" charset="0"/>
              </a:rPr>
              <a:t>The description for this horned crown is ‘Divine’, why then is the Lamassu wearing one? Why are the wings not considered for their potential divine aspect?  Why is there no research asking about these features, stopping at semi divine ‘Guardians of the Gateway’.    </a:t>
            </a:r>
          </a:p>
        </p:txBody>
      </p:sp>
      <p:pic>
        <p:nvPicPr>
          <p:cNvPr id="20" name="Picture 19" descr="A picture containing stone&#10;&#10;Description automatically generated">
            <a:extLst>
              <a:ext uri="{FF2B5EF4-FFF2-40B4-BE49-F238E27FC236}">
                <a16:creationId xmlns:a16="http://schemas.microsoft.com/office/drawing/2014/main" id="{488DE152-D1A5-41E8-BC28-F534B0AD543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78415" y="3538558"/>
            <a:ext cx="1792224" cy="2525573"/>
          </a:xfrm>
          <a:prstGeom prst="rect">
            <a:avLst/>
          </a:prstGeom>
        </p:spPr>
      </p:pic>
      <p:sp>
        <p:nvSpPr>
          <p:cNvPr id="21" name="TextBox 20">
            <a:extLst>
              <a:ext uri="{FF2B5EF4-FFF2-40B4-BE49-F238E27FC236}">
                <a16:creationId xmlns:a16="http://schemas.microsoft.com/office/drawing/2014/main" id="{2BAEB650-D900-4EC1-BB32-0747368C3A82}"/>
              </a:ext>
            </a:extLst>
          </p:cNvPr>
          <p:cNvSpPr txBox="1"/>
          <p:nvPr/>
        </p:nvSpPr>
        <p:spPr>
          <a:xfrm>
            <a:off x="358948" y="6330764"/>
            <a:ext cx="2326794" cy="507831"/>
          </a:xfrm>
          <a:prstGeom prst="rect">
            <a:avLst/>
          </a:prstGeom>
          <a:noFill/>
        </p:spPr>
        <p:txBody>
          <a:bodyPr wrap="square" rtlCol="0">
            <a:spAutoFit/>
          </a:bodyPr>
          <a:lstStyle/>
          <a:p>
            <a:r>
              <a:rPr lang="en-GB" sz="900" dirty="0"/>
              <a:t>Fig 13.  Queen of the Night, Baked clay relief plaque. British Museum. Wikipedia.  Author Babelstone, n d. </a:t>
            </a:r>
            <a:endParaRPr lang="en-US" sz="900" dirty="0"/>
          </a:p>
        </p:txBody>
      </p:sp>
      <p:sp>
        <p:nvSpPr>
          <p:cNvPr id="22" name="TextBox 21">
            <a:extLst>
              <a:ext uri="{FF2B5EF4-FFF2-40B4-BE49-F238E27FC236}">
                <a16:creationId xmlns:a16="http://schemas.microsoft.com/office/drawing/2014/main" id="{D1A8DF16-AF1F-4795-8F08-370F2E3A0AF1}"/>
              </a:ext>
            </a:extLst>
          </p:cNvPr>
          <p:cNvSpPr txBox="1"/>
          <p:nvPr/>
        </p:nvSpPr>
        <p:spPr>
          <a:xfrm>
            <a:off x="3022625" y="6113677"/>
            <a:ext cx="2417294" cy="369332"/>
          </a:xfrm>
          <a:prstGeom prst="rect">
            <a:avLst/>
          </a:prstGeom>
          <a:noFill/>
        </p:spPr>
        <p:txBody>
          <a:bodyPr wrap="square" rtlCol="0">
            <a:spAutoFit/>
          </a:bodyPr>
          <a:lstStyle/>
          <a:p>
            <a:r>
              <a:rPr lang="en-GB" sz="900" dirty="0"/>
              <a:t>Fig 14. Hammurabi code, Bas relief. Louvre. Wikipedia. Author Mbzt n.d. </a:t>
            </a:r>
            <a:endParaRPr lang="en-US" sz="900" dirty="0"/>
          </a:p>
        </p:txBody>
      </p:sp>
      <p:sp>
        <p:nvSpPr>
          <p:cNvPr id="23" name="TextBox 22">
            <a:extLst>
              <a:ext uri="{FF2B5EF4-FFF2-40B4-BE49-F238E27FC236}">
                <a16:creationId xmlns:a16="http://schemas.microsoft.com/office/drawing/2014/main" id="{DACDFDCA-399E-492D-8433-2A34C0991B6F}"/>
              </a:ext>
            </a:extLst>
          </p:cNvPr>
          <p:cNvSpPr txBox="1"/>
          <p:nvPr/>
        </p:nvSpPr>
        <p:spPr>
          <a:xfrm>
            <a:off x="5640392" y="6053765"/>
            <a:ext cx="2017823" cy="784830"/>
          </a:xfrm>
          <a:prstGeom prst="rect">
            <a:avLst/>
          </a:prstGeom>
          <a:noFill/>
        </p:spPr>
        <p:txBody>
          <a:bodyPr wrap="square" rtlCol="0">
            <a:spAutoFit/>
          </a:bodyPr>
          <a:lstStyle/>
          <a:p>
            <a:r>
              <a:rPr lang="en-GB" sz="900" dirty="0"/>
              <a:t>Fig 15, 3. Sculpture of a winged bull (lamassu) from the Assyrian city of Nimrud. 865 – 860 BC. Gypsum statue.  Wikipedia. Author Osama Shukir Muhammed Amin, n d. </a:t>
            </a:r>
            <a:endParaRPr lang="en-US" sz="900" dirty="0"/>
          </a:p>
        </p:txBody>
      </p:sp>
      <p:sp>
        <p:nvSpPr>
          <p:cNvPr id="24" name="TextBox 23">
            <a:extLst>
              <a:ext uri="{FF2B5EF4-FFF2-40B4-BE49-F238E27FC236}">
                <a16:creationId xmlns:a16="http://schemas.microsoft.com/office/drawing/2014/main" id="{BE561AD1-0A59-4E10-BBAD-6C6856B242A6}"/>
              </a:ext>
            </a:extLst>
          </p:cNvPr>
          <p:cNvSpPr txBox="1"/>
          <p:nvPr/>
        </p:nvSpPr>
        <p:spPr>
          <a:xfrm>
            <a:off x="7712266" y="3896613"/>
            <a:ext cx="1792224" cy="507831"/>
          </a:xfrm>
          <a:prstGeom prst="rect">
            <a:avLst/>
          </a:prstGeom>
          <a:noFill/>
        </p:spPr>
        <p:txBody>
          <a:bodyPr wrap="square" rtlCol="0">
            <a:spAutoFit/>
          </a:bodyPr>
          <a:lstStyle/>
          <a:p>
            <a:r>
              <a:rPr lang="en-GB" sz="900" dirty="0"/>
              <a:t>Fig 16. Lama goddess, bronze, Old Babylonian, 1900-1700 BC., from Ur. </a:t>
            </a:r>
            <a:endParaRPr lang="en-US" sz="900" dirty="0"/>
          </a:p>
        </p:txBody>
      </p:sp>
      <p:sp>
        <p:nvSpPr>
          <p:cNvPr id="25" name="TextBox 24">
            <a:extLst>
              <a:ext uri="{FF2B5EF4-FFF2-40B4-BE49-F238E27FC236}">
                <a16:creationId xmlns:a16="http://schemas.microsoft.com/office/drawing/2014/main" id="{998E91B4-D3CD-44F7-8316-945308D90DC5}"/>
              </a:ext>
            </a:extLst>
          </p:cNvPr>
          <p:cNvSpPr txBox="1"/>
          <p:nvPr/>
        </p:nvSpPr>
        <p:spPr>
          <a:xfrm>
            <a:off x="9693645" y="4002051"/>
            <a:ext cx="2245906" cy="507831"/>
          </a:xfrm>
          <a:prstGeom prst="rect">
            <a:avLst/>
          </a:prstGeom>
          <a:noFill/>
        </p:spPr>
        <p:txBody>
          <a:bodyPr wrap="square" rtlCol="0">
            <a:spAutoFit/>
          </a:bodyPr>
          <a:lstStyle/>
          <a:p>
            <a:r>
              <a:rPr lang="en-GB" sz="900" dirty="0"/>
              <a:t>Fig 17. Goddess of the vase, Mari,18</a:t>
            </a:r>
            <a:r>
              <a:rPr lang="en-GB" sz="900" baseline="30000" dirty="0"/>
              <a:t>th</a:t>
            </a:r>
            <a:r>
              <a:rPr lang="en-GB" sz="900" dirty="0"/>
              <a:t> century BCE. Wikipedia. Author Robsonc, n d. </a:t>
            </a:r>
            <a:endParaRPr lang="en-US" sz="900" dirty="0"/>
          </a:p>
        </p:txBody>
      </p:sp>
      <p:sp>
        <p:nvSpPr>
          <p:cNvPr id="26" name="TextBox 25">
            <a:extLst>
              <a:ext uri="{FF2B5EF4-FFF2-40B4-BE49-F238E27FC236}">
                <a16:creationId xmlns:a16="http://schemas.microsoft.com/office/drawing/2014/main" id="{A5BBC2B2-802D-46BC-8774-0442CF4BA51F}"/>
              </a:ext>
            </a:extLst>
          </p:cNvPr>
          <p:cNvSpPr txBox="1"/>
          <p:nvPr/>
        </p:nvSpPr>
        <p:spPr>
          <a:xfrm>
            <a:off x="7566633" y="6510696"/>
            <a:ext cx="3875713" cy="230832"/>
          </a:xfrm>
          <a:prstGeom prst="rect">
            <a:avLst/>
          </a:prstGeom>
          <a:noFill/>
        </p:spPr>
        <p:txBody>
          <a:bodyPr wrap="square" rtlCol="0">
            <a:spAutoFit/>
          </a:bodyPr>
          <a:lstStyle/>
          <a:p>
            <a:r>
              <a:rPr lang="en-GB" sz="900" dirty="0"/>
              <a:t>Fig 18 Ishtar on an Akkadian seal., 2350-2150 BCE. Wikipedia, n d. </a:t>
            </a:r>
            <a:endParaRPr lang="en-US" sz="900" dirty="0"/>
          </a:p>
        </p:txBody>
      </p:sp>
    </p:spTree>
    <p:extLst>
      <p:ext uri="{BB962C8B-B14F-4D97-AF65-F5344CB8AC3E}">
        <p14:creationId xmlns:p14="http://schemas.microsoft.com/office/powerpoint/2010/main" val="3817765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872A3C0-D025-49F4-B6B5-9059AE5EE4BE}"/>
              </a:ext>
            </a:extLst>
          </p:cNvPr>
          <p:cNvSpPr txBox="1"/>
          <p:nvPr/>
        </p:nvSpPr>
        <p:spPr>
          <a:xfrm>
            <a:off x="67112" y="795715"/>
            <a:ext cx="11927048" cy="5553251"/>
          </a:xfrm>
          <a:prstGeom prst="rect">
            <a:avLst/>
          </a:prstGeom>
          <a:noFill/>
        </p:spPr>
        <p:txBody>
          <a:bodyPr wrap="square">
            <a:spAutoFit/>
          </a:bodyPr>
          <a:lstStyle/>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1, 8.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Human-headed winged bulls guarding a door in Dur-Sharrukin, Wikimedia, Author Poulpy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900" dirty="0">
                <a:latin typeface="Calibri" panose="020F0502020204030204" pitchFamily="34" charset="0"/>
                <a:ea typeface="Calibri" panose="020F0502020204030204" pitchFamily="34" charset="0"/>
                <a:cs typeface="Calibri" panose="020F0502020204030204" pitchFamily="34" charset="0"/>
              </a:rPr>
              <a:t>online]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Available at:  </a:t>
            </a:r>
            <a:r>
              <a:rPr lang="en-GB"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https://commons.wikimedia.org/wiki/File:Human-headed_Winged_Bulls_Gate_-_Louvre.jpg</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(Accessed at: 2</a:t>
            </a:r>
            <a:r>
              <a:rPr lang="en-GB" sz="900" baseline="30000" dirty="0">
                <a:latin typeface="Calibri" panose="020F0502020204030204" pitchFamily="34" charset="0"/>
                <a:ea typeface="Calibri" panose="020F0502020204030204" pitchFamily="34" charset="0"/>
                <a:cs typeface="Calibri" panose="020F0502020204030204" pitchFamily="34" charset="0"/>
              </a:rPr>
              <a:t>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January 2020)</a:t>
            </a: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Fig </a:t>
            </a:r>
            <a:r>
              <a:rPr lang="en-GB" sz="900" dirty="0">
                <a:latin typeface="Calibri" panose="020F0502020204030204" pitchFamily="34" charset="0"/>
                <a:ea typeface="Calibri" panose="020F0502020204030204" pitchFamily="34" charset="0"/>
                <a:cs typeface="Calibri" panose="020F0502020204030204" pitchFamily="34" charset="0"/>
              </a:rPr>
              <a:t>2</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Map. Neo-Assyrian Empire. [online] </a:t>
            </a:r>
            <a:r>
              <a:rPr lang="en-GB" sz="900" dirty="0">
                <a:solidFill>
                  <a:prstClr val="white"/>
                </a:solidFill>
                <a:latin typeface="Calibri" panose="020F0502020204030204" pitchFamily="34" charset="0"/>
                <a:cs typeface="Calibri" panose="020F0502020204030204" pitchFamily="34" charset="0"/>
              </a:rPr>
              <a:t>available at: </a:t>
            </a:r>
            <a:r>
              <a:rPr lang="en-GB" sz="900" u="none"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a:t>
            </a:r>
            <a:r>
              <a:rPr lang="en-GB" sz="900" u="sng"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ttps://alchetron.com/Neo-Assyrian-Empire#neo-assyrian-empire-7808737e-b931-4b7f-900c-afb9fd81a23-resize-750.gif</a:t>
            </a:r>
            <a:r>
              <a:rPr lang="en-GB" sz="9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Fig 3, 15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Lamassu from Dur-Sharrukin.  University of Chicago Oriental Institute. Syrian limestone Neo-Assyrian Period, c. 721–705 BCE. Wikipedia. Author T James., [online] Available at: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https://commons.wikimedia.org/wiki/File:Human-headed_bull_lamassu_and_a_winged_divine_figure,_from_Khorsabad,_Iraq,_710-705_BC._The_British_Museum.jpg#file   Author Osama Shukir Muhammed Amin FRCP(Glasg)</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4.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Lamassu from the Throne Room, Room B, of the North- West Palace at Nimrud, Iraq,</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9</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cs typeface="Calibri" panose="020F0502020204030204" pitchFamily="34" charset="0"/>
              </a:rPr>
              <a:t>th</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century BC, now in the</a:t>
            </a:r>
            <a:r>
              <a:rPr lang="en-GB" sz="900" dirty="0">
                <a:solidFill>
                  <a:prstClr val="white"/>
                </a:solidFill>
                <a:latin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British Museum, London, Author Osama Shukir Muhammed Amin,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https://upload.wikimedia.org/wikipedia/commons/7/74/Lamassu_from_the_Throne_Room%2C_Room_B%2C_of_the_North-West_Palace_at_Nimrud%2C_Iraq%2C_9th_century_BC%2C_now_in_the_Briish_Museum%2C_London.jpg</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Author Osama Shukir Muhammed Amin FRCP(Glasg</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5.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Winged human-headed bull. Louvre. Department of Antiquities: Mesopotamia. Author Thierry Olivier 2011</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[online] Available at: </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5"/>
              </a:rPr>
              <a:t>https://www.louvre.fr/en/oeuvre-notices/winged-human-headed-bull</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Fig 6.  </a:t>
            </a:r>
            <a:r>
              <a:rPr lang="en-GB" sz="900" dirty="0">
                <a:solidFill>
                  <a:prstClr val="white"/>
                </a:solidFill>
                <a:latin typeface="Calibri" panose="020F0502020204030204" pitchFamily="34" charset="0"/>
                <a:cs typeface="Calibri" panose="020F0502020204030204" pitchFamily="34" charset="0"/>
              </a:rPr>
              <a:t>Lamassu from the North-West Palace at Nimrud, Iraq, 9</a:t>
            </a:r>
            <a:r>
              <a:rPr lang="en-GB" sz="900" baseline="30000" dirty="0">
                <a:solidFill>
                  <a:prstClr val="white"/>
                </a:solidFill>
                <a:latin typeface="Calibri" panose="020F0502020204030204" pitchFamily="34" charset="0"/>
                <a:cs typeface="Calibri" panose="020F0502020204030204" pitchFamily="34" charset="0"/>
              </a:rPr>
              <a:t>th</a:t>
            </a:r>
            <a:r>
              <a:rPr lang="en-GB" sz="900" dirty="0">
                <a:solidFill>
                  <a:prstClr val="white"/>
                </a:solidFill>
                <a:latin typeface="Calibri" panose="020F0502020204030204" pitchFamily="34" charset="0"/>
                <a:cs typeface="Calibri" panose="020F0502020204030204" pitchFamily="34" charset="0"/>
              </a:rPr>
              <a:t> century BC. The British Museum.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lang="en-GB" sz="900" dirty="0">
                <a:latin typeface="Calibri" panose="020F0502020204030204" pitchFamily="34" charset="0"/>
                <a:cs typeface="Calibri" panose="020F0502020204030204" pitchFamily="34" charset="0"/>
                <a:hlinkClick r:id="rId6"/>
              </a:rPr>
              <a:t>Lamassu_from_the_North-West_Palace_at_Nimrud,_Iraq,_9th_century_BC._The_British_Museum.jpg (2048×1361) (wikimedia.org)</a:t>
            </a:r>
            <a:r>
              <a:rPr lang="en-GB" sz="900" dirty="0">
                <a:latin typeface="Calibri" panose="020F0502020204030204" pitchFamily="34" charset="0"/>
                <a:cs typeface="Calibri" panose="020F0502020204030204" pitchFamily="34" charset="0"/>
              </a:rPr>
              <a:t>, (Accessed at: 2 January 2020)   </a:t>
            </a:r>
            <a:endPar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00" dirty="0">
              <a:solidFill>
                <a:prstClr val="white"/>
              </a:solidFill>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7,9 </a:t>
            </a:r>
            <a:r>
              <a:rPr lang="en-US" sz="900" dirty="0">
                <a:effectLst/>
                <a:latin typeface="Calibri" panose="020F0502020204030204" pitchFamily="34" charset="0"/>
                <a:ea typeface="Calibri" panose="020F0502020204030204" pitchFamily="34" charset="0"/>
                <a:cs typeface="Calibri" panose="020F0502020204030204" pitchFamily="34" charset="0"/>
              </a:rPr>
              <a:t> </a:t>
            </a:r>
            <a:r>
              <a:rPr lang="en-US" sz="9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Museum of Lost Objects: The Winged Bull of Nineveh - BBC News</a:t>
            </a:r>
            <a:r>
              <a:rPr lang="en-US" sz="900" dirty="0">
                <a:latin typeface="Calibri" panose="020F0502020204030204" pitchFamily="34" charset="0"/>
                <a:ea typeface="Calibri" panose="020F0502020204030204" pitchFamily="34" charset="0"/>
                <a:cs typeface="Calibri" panose="020F0502020204030204" pitchFamily="34" charset="0"/>
                <a:hlinkClick r:id="rId7"/>
              </a:rPr>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https://www.bbc.co.uk/news/magazine-35669056</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dirty="0">
                <a:solidFill>
                  <a:prstClr val="white"/>
                </a:solidFill>
                <a:latin typeface="Calibri" panose="020F0502020204030204" pitchFamily="34" charset="0"/>
                <a:cs typeface="Calibri" panose="020F0502020204030204" pitchFamily="34" charset="0"/>
              </a:rPr>
              <a:t>,</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https://www.bbc.co.uk/news/magazine-35669056</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US" sz="900" dirty="0">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10</a:t>
            </a:r>
            <a:r>
              <a:rPr lang="en-US" sz="900" dirty="0">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Lamassu from Dur-Sharrukin.  University of Chicago Oriental Institute. Syrian limestone Neo-Assyrian Period, c. 721–705 BCE. Wikipedia. Author T James.,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US"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https://upload.wikimedia.org/wikipedia/commons/d/d5/Lammasu.jpg</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Author Trjames (Own work), CC BY-SA 3.0, </a:t>
            </a:r>
            <a:r>
              <a:rPr lang="en-US"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https://commons.wikimedia.org/w/index.php?curid=2600072</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a:t>
            </a:r>
            <a:r>
              <a:rPr lang="en-GB" sz="900" dirty="0">
                <a:latin typeface="Calibri" panose="020F0502020204030204" pitchFamily="34" charset="0"/>
                <a:ea typeface="Calibri" panose="020F0502020204030204" pitchFamily="34" charset="0"/>
                <a:cs typeface="Calibri" panose="020F0502020204030204" pitchFamily="34" charset="0"/>
              </a:rPr>
              <a:t>11</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Assyrian Lamassu. Louvre. Wikipedia. Author Gil Dbd,</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[online] Available at: </a:t>
            </a:r>
            <a:r>
              <a:rPr lang="en-GB"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https://upload.wikimedia.org/wikipedia/commons/e/e5/Lamassu.jpg</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Author Gil Dbd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12.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The so-called Islamic State defacing the Lamassu in Nineveh in 2015. By Kanishk Tharoor and Maryam Maruf BBC News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Published 29 February 2016.</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[online] Available at: </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7"/>
              </a:rPr>
              <a:t>https://www.bbc.co.uk/news/magazine-35669056</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Museum of Lost Objects: The Winged Bull of Nineveh By Kanishk Tharoor and Maryam Maruf BBC News Published 29 February 2016</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13</a:t>
            </a:r>
            <a:r>
              <a:rPr lang="en-US" sz="900" dirty="0">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Queen of the Night, Baked clay relief plaque. British Museum. Wikipedia.  Author Babelstone</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https://commons.wikimedia.org/wiki/File:British_Museum_Queen_of_the_Night.jpg#/media/File:British_Museum_Queen_of_the_Night.jpg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Fig 14.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Hammurabi code, Bas relief. Louvre. Wikipedia. Author Mbzt</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[online] Available at: </a:t>
            </a:r>
            <a:r>
              <a:rPr lang="en-US" sz="900" strike="noStrike"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https://upload.wikimedia.org/wikipedia/commons/9/98/F0182_Louvre_Code_Hammourabi_Bas-relief_Sb8_rwk.jpg</a:t>
            </a:r>
            <a:r>
              <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Author Mbzt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lang="en-US" sz="900" dirty="0">
                <a:effectLst/>
                <a:latin typeface="Calibri" panose="020F0502020204030204" pitchFamily="34" charset="0"/>
                <a:ea typeface="Calibri" panose="020F0502020204030204" pitchFamily="34" charset="0"/>
                <a:cs typeface="Calibri" panose="020F0502020204030204" pitchFamily="34" charset="0"/>
              </a:rPr>
              <a:t>Fig 16.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Lama goddess, bronze, Old Babylonian, 1900-1700 BC., from Ur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[online] Available at: </a:t>
            </a:r>
            <a:r>
              <a:rPr lang="en-US" sz="900" u="none" strike="noStrike"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https://www.chegg.com/flashcards/mesopotamia-final-4dab2ec0-86c0-4572-87ba-c8d22da8dd36/deck</a:t>
            </a:r>
            <a:r>
              <a:rPr lang="en-US" sz="900" dirty="0">
                <a:effectLst/>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lang="en-US" sz="900" dirty="0">
              <a:effectLst/>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Fig 17.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Goddess of the vase, Mari,18</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cs typeface="Calibri" panose="020F0502020204030204" pitchFamily="34" charset="0"/>
              </a:rPr>
              <a:t>th</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 century BCE. Wikipedia. Author Robsonc</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[online] Available at: https://en.wikipedia.org/wiki/File:Goddess_of_the_vase,_Mari,18th_century_BCE.jpg#filelinks   Author Robsonc </a:t>
            </a:r>
            <a:r>
              <a:rPr kumimoji="0" lang="en-US" sz="900" b="0" i="0" u="sng"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13">
                  <a:extLst>
                    <a:ext uri="{A12FA001-AC4F-418D-AE19-62706E023703}">
                      <ahyp:hlinkClr xmlns:ahyp="http://schemas.microsoft.com/office/drawing/2018/hyperlinkcolor" val="tx"/>
                    </a:ext>
                  </a:extLst>
                </a:hlinkClick>
              </a:rPr>
              <a:t>https://www.flickr.com/photos/robsonc/4143520468/</a:t>
            </a:r>
            <a:r>
              <a:rPr kumimoji="0" lang="en-US" sz="900" b="0" i="0" u="sng"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kumimoji="0" lang="en-US" sz="900" b="0" i="0" u="sng"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7000"/>
              </a:lnSpc>
              <a:spcBef>
                <a:spcPts val="0"/>
              </a:spcBef>
              <a:spcAft>
                <a:spcPts val="800"/>
              </a:spcAft>
              <a:buClrTx/>
              <a:buSzTx/>
              <a:buFont typeface="Wingdings" panose="05000000000000000000" pitchFamily="2" charset="2"/>
              <a:buChar char="Ø"/>
              <a:tabLst/>
              <a:defRPr/>
            </a:pP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Fig 18.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cs typeface="Calibri" panose="020F0502020204030204" pitchFamily="34" charset="0"/>
              </a:rPr>
              <a:t>Ishtar on an Akkadian seal. 2350-2150 BCE. Wikipedia,</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[online] Available at: </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https://upload.wikimedia.org/wikipedia/commons/1/18/Periodo_accadico%2C_sigillo_in_calcare_nero_con_ishtar_con_piede_su_schiena_di_leone_e_una_devota</a:t>
            </a:r>
            <a:r>
              <a:rPr kumimoji="0" lang="en-US" sz="900" b="0" i="0" u="sng"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%2C_</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14">
                  <a:extLst>
                    <a:ext uri="{A12FA001-AC4F-418D-AE19-62706E023703}">
                      <ahyp:hlinkClr xmlns:ahyp="http://schemas.microsoft.com/office/drawing/2018/hyperlinkcolor" val="tx"/>
                    </a:ext>
                  </a:extLst>
                </a:hlinkClick>
              </a:rPr>
              <a:t>2350-2150_ac_ca.jpg</a:t>
            </a:r>
            <a:r>
              <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Ishtar on an Akkadian seal.jpg  Author Sailko  Akkadian antiquities in the Oriental Institute Museum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(Accessed at: 2</a:t>
            </a:r>
            <a:r>
              <a:rPr kumimoji="0" lang="en-GB" sz="900" b="0" i="0" u="none" strike="noStrike" kern="1200" cap="none" spc="0" normalizeH="0" baseline="3000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rPr>
              <a:t>January 2020)</a:t>
            </a:r>
            <a:endParaRPr kumimoji="0" lang="en-US" sz="9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A5D9D8F8-68FA-4410-850E-D3070CAD9B7C}"/>
              </a:ext>
            </a:extLst>
          </p:cNvPr>
          <p:cNvSpPr txBox="1"/>
          <p:nvPr/>
        </p:nvSpPr>
        <p:spPr>
          <a:xfrm>
            <a:off x="4763898" y="134224"/>
            <a:ext cx="2399252" cy="400110"/>
          </a:xfrm>
          <a:prstGeom prst="rect">
            <a:avLst/>
          </a:prstGeom>
          <a:noFill/>
        </p:spPr>
        <p:txBody>
          <a:bodyPr wrap="square" rtlCol="0">
            <a:spAutoFit/>
          </a:bodyPr>
          <a:lstStyle/>
          <a:p>
            <a:r>
              <a:rPr lang="en-GB" sz="2000" u="sng" dirty="0">
                <a:latin typeface="Calibri" panose="020F0502020204030204" pitchFamily="34" charset="0"/>
                <a:cs typeface="Calibri" panose="020F0502020204030204" pitchFamily="34" charset="0"/>
              </a:rPr>
              <a:t>Bibliography</a:t>
            </a:r>
            <a:endParaRPr lang="en-US" sz="2000" u="sng"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71501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EC14A8-DB68-403E-8A0C-416DFC6C519A}"/>
              </a:ext>
            </a:extLst>
          </p:cNvPr>
          <p:cNvSpPr txBox="1"/>
          <p:nvPr/>
        </p:nvSpPr>
        <p:spPr>
          <a:xfrm>
            <a:off x="286624" y="226503"/>
            <a:ext cx="11618751" cy="6494085"/>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                                                                                         </a:t>
            </a:r>
            <a:r>
              <a:rPr lang="en-GB" sz="2000" u="sng" dirty="0">
                <a:latin typeface="Calibri" panose="020F0502020204030204" pitchFamily="34" charset="0"/>
                <a:cs typeface="Calibri" panose="020F0502020204030204" pitchFamily="34" charset="0"/>
              </a:rPr>
              <a:t>Bibliography </a:t>
            </a:r>
          </a:p>
          <a:p>
            <a:endParaRPr lang="en-GB" dirty="0"/>
          </a:p>
          <a:p>
            <a:r>
              <a:rPr lang="en-GB" dirty="0">
                <a:latin typeface="Calibri" panose="020F0502020204030204" pitchFamily="34" charset="0"/>
                <a:cs typeface="Calibri" panose="020F0502020204030204" pitchFamily="34" charset="0"/>
              </a:rPr>
              <a:t>Bahrani, Z. (2017) </a:t>
            </a:r>
            <a:r>
              <a:rPr lang="en-GB" i="1" dirty="0">
                <a:latin typeface="Calibri" panose="020F0502020204030204" pitchFamily="34" charset="0"/>
                <a:cs typeface="Calibri" panose="020F0502020204030204" pitchFamily="34" charset="0"/>
              </a:rPr>
              <a:t>Mesopotamia: Ancient Art and Architecture. </a:t>
            </a:r>
            <a:r>
              <a:rPr lang="en-GB" dirty="0">
                <a:latin typeface="Calibri" panose="020F0502020204030204" pitchFamily="34" charset="0"/>
                <a:cs typeface="Calibri" panose="020F0502020204030204" pitchFamily="34" charset="0"/>
              </a:rPr>
              <a:t>China: Thames &amp; Hudson Ltd.</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Bahrani, Z. (2014) </a:t>
            </a:r>
            <a:r>
              <a:rPr lang="en-GB" i="1" dirty="0">
                <a:latin typeface="Calibri" panose="020F0502020204030204" pitchFamily="34" charset="0"/>
                <a:cs typeface="Calibri" panose="020F0502020204030204" pitchFamily="34" charset="0"/>
              </a:rPr>
              <a:t>The Infinite Image: Art, Time and the Aesthetic Dimension in Antiquity. </a:t>
            </a:r>
            <a:r>
              <a:rPr lang="en-GB" dirty="0">
                <a:latin typeface="Calibri" panose="020F0502020204030204" pitchFamily="34" charset="0"/>
                <a:cs typeface="Calibri" panose="020F0502020204030204" pitchFamily="34" charset="0"/>
              </a:rPr>
              <a:t>China: Reaktion Books Ltd.</a:t>
            </a:r>
          </a:p>
          <a:p>
            <a:endParaRPr lang="en-GB" i="1"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Danrey, V. (2004) ‘winged Human-Headed Bulls of Nineveh: Genesis of an Iconographic Motif’, </a:t>
            </a:r>
            <a:r>
              <a:rPr lang="en-GB" i="1" dirty="0">
                <a:latin typeface="Calibri" panose="020F0502020204030204" pitchFamily="34" charset="0"/>
                <a:cs typeface="Calibri" panose="020F0502020204030204" pitchFamily="34" charset="0"/>
              </a:rPr>
              <a:t>Iraq,</a:t>
            </a:r>
            <a:r>
              <a:rPr lang="en-GB" dirty="0">
                <a:latin typeface="Calibri" panose="020F0502020204030204" pitchFamily="34" charset="0"/>
                <a:cs typeface="Calibri" panose="020F0502020204030204" pitchFamily="34" charset="0"/>
              </a:rPr>
              <a:t>  66, pp. 133-139.</a:t>
            </a:r>
          </a:p>
          <a:p>
            <a:endParaRPr lang="en-GB" i="1" dirty="0">
              <a:latin typeface="Calibri" panose="020F0502020204030204" pitchFamily="34" charset="0"/>
              <a:cs typeface="Calibri" panose="020F0502020204030204" pitchFamily="34" charset="0"/>
            </a:endParaRPr>
          </a:p>
          <a:p>
            <a:r>
              <a:rPr lang="en-GB" i="1" dirty="0">
                <a:latin typeface="Calibri" panose="020F0502020204030204" pitchFamily="34" charset="0"/>
                <a:cs typeface="Calibri" panose="020F0502020204030204" pitchFamily="34" charset="0"/>
              </a:rPr>
              <a:t>Harmansah, O. (2015) ‘</a:t>
            </a:r>
            <a:r>
              <a:rPr lang="en-GB" dirty="0">
                <a:latin typeface="Calibri" panose="020F0502020204030204" pitchFamily="34" charset="0"/>
                <a:cs typeface="Calibri" panose="020F0502020204030204" pitchFamily="34" charset="0"/>
              </a:rPr>
              <a:t>ISIS, Heritage, and the Spectacles of Destruction in the Global Media</a:t>
            </a:r>
            <a:r>
              <a:rPr lang="en-GB" i="1" dirty="0">
                <a:latin typeface="Calibri" panose="020F0502020204030204" pitchFamily="34" charset="0"/>
                <a:cs typeface="Calibri" panose="020F0502020204030204" pitchFamily="34" charset="0"/>
              </a:rPr>
              <a:t>, Near Eastern Archaeology, 78(3), pp. 170-177. </a:t>
            </a:r>
          </a:p>
          <a:p>
            <a:r>
              <a:rPr lang="en-GB" i="1" dirty="0">
                <a:latin typeface="Calibri" panose="020F0502020204030204" pitchFamily="34" charset="0"/>
                <a:cs typeface="Calibri" panose="020F0502020204030204" pitchFamily="34" charset="0"/>
              </a:rPr>
              <a:t> </a:t>
            </a:r>
          </a:p>
          <a:p>
            <a:r>
              <a:rPr lang="en-GB" i="1" dirty="0">
                <a:latin typeface="Calibri" panose="020F0502020204030204" pitchFamily="34" charset="0"/>
                <a:cs typeface="Calibri" panose="020F0502020204030204" pitchFamily="34" charset="0"/>
              </a:rPr>
              <a:t>Jamieson, A. (2016) ‘</a:t>
            </a:r>
            <a:r>
              <a:rPr lang="en-GB" dirty="0">
                <a:latin typeface="Calibri" panose="020F0502020204030204" pitchFamily="34" charset="0"/>
                <a:cs typeface="Calibri" panose="020F0502020204030204" pitchFamily="34" charset="0"/>
              </a:rPr>
              <a:t>Empires of Ancient Mesopotamia</a:t>
            </a:r>
            <a:r>
              <a:rPr lang="en-GB" i="1" dirty="0">
                <a:latin typeface="Calibri" panose="020F0502020204030204" pitchFamily="34" charset="0"/>
                <a:cs typeface="Calibri" panose="020F0502020204030204" pitchFamily="34" charset="0"/>
              </a:rPr>
              <a:t>’, Agora,  51(3), pp. 45-52. </a:t>
            </a:r>
          </a:p>
          <a:p>
            <a:endParaRPr lang="en-GB" i="1" dirty="0">
              <a:latin typeface="Calibri" panose="020F0502020204030204" pitchFamily="34" charset="0"/>
              <a:cs typeface="Calibri" panose="020F0502020204030204" pitchFamily="34" charset="0"/>
            </a:endParaRPr>
          </a:p>
          <a:p>
            <a:r>
              <a:rPr lang="en-GB" i="1" dirty="0">
                <a:latin typeface="Calibri" panose="020F0502020204030204" pitchFamily="34" charset="0"/>
                <a:cs typeface="Calibri" panose="020F0502020204030204" pitchFamily="34" charset="0"/>
              </a:rPr>
              <a:t> Ravenshaw, E. (1856) ‘</a:t>
            </a:r>
            <a:r>
              <a:rPr lang="en-GB" dirty="0">
                <a:latin typeface="Calibri" panose="020F0502020204030204" pitchFamily="34" charset="0"/>
                <a:cs typeface="Calibri" panose="020F0502020204030204" pitchFamily="34" charset="0"/>
              </a:rPr>
              <a:t>Art VIII.-On the Winged Bulls, Lions, and other Symbolical Figures from Nineveh</a:t>
            </a:r>
            <a:r>
              <a:rPr lang="en-GB" i="1" dirty="0">
                <a:latin typeface="Calibri" panose="020F0502020204030204" pitchFamily="34" charset="0"/>
                <a:cs typeface="Calibri" panose="020F0502020204030204" pitchFamily="34" charset="0"/>
              </a:rPr>
              <a:t>’, Journal of the Royal Asiatic Society of Great Britain &amp; Ireland,  16, pp. 93-117. </a:t>
            </a:r>
          </a:p>
          <a:p>
            <a:endParaRPr lang="en-GB" i="1"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Reade, J. (1998) ‘Layard’s </a:t>
            </a:r>
            <a:r>
              <a:rPr lang="en-GB" i="1" dirty="0">
                <a:latin typeface="Calibri" panose="020F0502020204030204" pitchFamily="34" charset="0"/>
                <a:cs typeface="Calibri" panose="020F0502020204030204" pitchFamily="34" charset="0"/>
              </a:rPr>
              <a:t>Nineveh and its Remains’</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Antiquity</a:t>
            </a:r>
            <a:r>
              <a:rPr lang="en-GB" dirty="0">
                <a:latin typeface="Calibri" panose="020F0502020204030204" pitchFamily="34" charset="0"/>
                <a:cs typeface="Calibri" panose="020F0502020204030204" pitchFamily="34" charset="0"/>
              </a:rPr>
              <a:t>,  72, pp. 913-916. </a:t>
            </a:r>
          </a:p>
          <a:p>
            <a:endParaRPr lang="en-GB" i="1"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Russell, J. (1987) ‘Bulls for the Palace and Order in the Empire: The Sculptural Program of Sennacherib’s Court VI at Nineveh’, </a:t>
            </a:r>
            <a:r>
              <a:rPr lang="en-GB" i="1" dirty="0">
                <a:latin typeface="Calibri" panose="020F0502020204030204" pitchFamily="34" charset="0"/>
                <a:cs typeface="Calibri" panose="020F0502020204030204" pitchFamily="34" charset="0"/>
              </a:rPr>
              <a:t>The Art Bulletin</a:t>
            </a:r>
            <a:r>
              <a:rPr lang="en-GB" dirty="0">
                <a:latin typeface="Calibri" panose="020F0502020204030204" pitchFamily="34" charset="0"/>
                <a:cs typeface="Calibri" panose="020F0502020204030204" pitchFamily="34" charset="0"/>
              </a:rPr>
              <a:t>, 69(4), pp. 520-539.</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Stauffer, A. (2005) ‘Dante Gabriel Rossetti and the Burdens of Nineveh’, </a:t>
            </a:r>
            <a:r>
              <a:rPr lang="en-GB" i="1" dirty="0">
                <a:latin typeface="Calibri" panose="020F0502020204030204" pitchFamily="34" charset="0"/>
                <a:cs typeface="Calibri" panose="020F0502020204030204" pitchFamily="34" charset="0"/>
              </a:rPr>
              <a:t>Victorian Literature and Culture</a:t>
            </a:r>
            <a:r>
              <a:rPr lang="en-GB" dirty="0">
                <a:latin typeface="Calibri" panose="020F0502020204030204" pitchFamily="34" charset="0"/>
                <a:cs typeface="Calibri" panose="020F0502020204030204" pitchFamily="34" charset="0"/>
              </a:rPr>
              <a:t>, 33(2), pp. 369-394.  </a:t>
            </a:r>
          </a:p>
        </p:txBody>
      </p:sp>
    </p:spTree>
    <p:extLst>
      <p:ext uri="{BB962C8B-B14F-4D97-AF65-F5344CB8AC3E}">
        <p14:creationId xmlns:p14="http://schemas.microsoft.com/office/powerpoint/2010/main" val="4219628430"/>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otalTime>4259</TotalTime>
  <Words>3741</Words>
  <Application>Microsoft Office PowerPoint</Application>
  <PresentationFormat>Widescreen</PresentationFormat>
  <Paragraphs>170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Nova Cond</vt:lpstr>
      <vt:lpstr>Calibri</vt:lpstr>
      <vt:lpstr>Impact</vt:lpstr>
      <vt:lpstr>Wingdings</vt:lpstr>
      <vt:lpstr>TornVTI</vt:lpstr>
      <vt:lpstr>Lamassu  The Winged Human Headed  Bull of Mesopotamia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Lamassu  The Winged Human Headed  Bull of Mesopotamia</dc:title>
  <dc:creator>Patrick Sweeney</dc:creator>
  <cp:lastModifiedBy>Patrick Francis Sweeney</cp:lastModifiedBy>
  <cp:revision>3</cp:revision>
  <dcterms:created xsi:type="dcterms:W3CDTF">2021-01-04T11:16:11Z</dcterms:created>
  <dcterms:modified xsi:type="dcterms:W3CDTF">2021-01-08T17:08:47Z</dcterms:modified>
</cp:coreProperties>
</file>