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70" r:id="rId14"/>
    <p:sldId id="268" r:id="rId15"/>
  </p:sldIdLst>
  <p:sldSz cx="18288000" cy="10287000"/>
  <p:notesSz cx="6858000" cy="9144000"/>
  <p:embeddedFontLst>
    <p:embeddedFont>
      <p:font typeface="Calibri" panose="020F0502020204030204" pitchFamily="34" charset="0"/>
      <p:regular r:id="rId16"/>
      <p:bold r:id="rId17"/>
      <p:italic r:id="rId18"/>
      <p:boldItalic r:id="rId19"/>
    </p:embeddedFont>
    <p:embeddedFont>
      <p:font typeface="Open Sauce" pitchFamily="2" charset="77"/>
      <p:regular r:id="rId20"/>
    </p:embeddedFont>
    <p:embeddedFont>
      <p:font typeface="Open Sauce Bold" pitchFamily="2" charset="77"/>
      <p:regular r:id="rId21"/>
    </p:embeddedFont>
    <p:embeddedFont>
      <p:font typeface="Open Sauce Italics" pitchFamily="2" charset="77"/>
      <p:regular r:id="rId2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46" d="100"/>
          <a:sy n="46" d="100"/>
        </p:scale>
        <p:origin x="1032" y="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3.fntdata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font" Target="fonts/font6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font" Target="fonts/font5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7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6/28/26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6/28/26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6/28/26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6/28/26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svg"/><Relationship Id="rId4" Type="http://schemas.openxmlformats.org/officeDocument/2006/relationships/image" Target="../media/image4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3.svg"/><Relationship Id="rId4" Type="http://schemas.openxmlformats.org/officeDocument/2006/relationships/image" Target="../media/image4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image" Target="../media/image9.sv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svg"/><Relationship Id="rId5" Type="http://schemas.openxmlformats.org/officeDocument/2006/relationships/image" Target="../media/image4.sv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svg"/><Relationship Id="rId5" Type="http://schemas.openxmlformats.org/officeDocument/2006/relationships/image" Target="../media/image4.sv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3.svg"/><Relationship Id="rId4" Type="http://schemas.openxmlformats.org/officeDocument/2006/relationships/image" Target="../media/image4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svg"/><Relationship Id="rId4" Type="http://schemas.openxmlformats.org/officeDocument/2006/relationships/image" Target="../media/image4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3.svg"/><Relationship Id="rId4" Type="http://schemas.openxmlformats.org/officeDocument/2006/relationships/image" Target="../media/image4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svg"/><Relationship Id="rId4" Type="http://schemas.openxmlformats.org/officeDocument/2006/relationships/image" Target="../media/image4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svg"/><Relationship Id="rId5" Type="http://schemas.openxmlformats.org/officeDocument/2006/relationships/image" Target="../media/image4.svg"/><Relationship Id="rId4" Type="http://schemas.openxmlformats.org/officeDocument/2006/relationships/image" Target="../media/image17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image" Target="../media/image9.sv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svg"/><Relationship Id="rId5" Type="http://schemas.openxmlformats.org/officeDocument/2006/relationships/image" Target="../media/image4.svg"/><Relationship Id="rId4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vestopedia.com/terms/p/porter-diamond.asp" TargetMode="External"/><Relationship Id="rId2" Type="http://schemas.openxmlformats.org/officeDocument/2006/relationships/hyperlink" Target="https://doi.org/10.52728/ijjm.v5i1.1098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unilever.com/suppliers/partner-with-purpose/" TargetMode="External"/><Relationship Id="rId5" Type="http://schemas.openxmlformats.org/officeDocument/2006/relationships/hyperlink" Target="https://www.unilever.com/files/92ui5egz/production/b09c3510ee7cec58440d5f044f02bdefe85aa186.pdf" TargetMode="External"/><Relationship Id="rId4" Type="http://schemas.openxmlformats.org/officeDocument/2006/relationships/hyperlink" Target="https://doi.org/10.3390/su14094879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svg"/><Relationship Id="rId5" Type="http://schemas.openxmlformats.org/officeDocument/2006/relationships/image" Target="../media/image4.svg"/><Relationship Id="rId4" Type="http://schemas.openxmlformats.org/officeDocument/2006/relationships/image" Target="../media/image2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972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288645" y="-1423018"/>
            <a:ext cx="18288000" cy="11083773"/>
            <a:chOff x="0" y="0"/>
            <a:chExt cx="4816593" cy="291918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16592" cy="2919183"/>
            </a:xfrm>
            <a:custGeom>
              <a:avLst/>
              <a:gdLst/>
              <a:ahLst/>
              <a:cxnLst/>
              <a:rect l="l" t="t" r="r" b="b"/>
              <a:pathLst>
                <a:path w="4816592" h="2919183">
                  <a:moveTo>
                    <a:pt x="21590" y="0"/>
                  </a:moveTo>
                  <a:lnTo>
                    <a:pt x="4795002" y="0"/>
                  </a:lnTo>
                  <a:cubicBezTo>
                    <a:pt x="4800728" y="0"/>
                    <a:pt x="4806220" y="2275"/>
                    <a:pt x="4810269" y="6324"/>
                  </a:cubicBezTo>
                  <a:cubicBezTo>
                    <a:pt x="4814318" y="10372"/>
                    <a:pt x="4816592" y="15864"/>
                    <a:pt x="4816592" y="21590"/>
                  </a:cubicBezTo>
                  <a:lnTo>
                    <a:pt x="4816592" y="2897593"/>
                  </a:lnTo>
                  <a:cubicBezTo>
                    <a:pt x="4816592" y="2909517"/>
                    <a:pt x="4806926" y="2919183"/>
                    <a:pt x="4795002" y="2919183"/>
                  </a:cubicBezTo>
                  <a:lnTo>
                    <a:pt x="21590" y="2919183"/>
                  </a:lnTo>
                  <a:cubicBezTo>
                    <a:pt x="15864" y="2919183"/>
                    <a:pt x="10372" y="2916908"/>
                    <a:pt x="6324" y="2912859"/>
                  </a:cubicBezTo>
                  <a:cubicBezTo>
                    <a:pt x="2275" y="2908811"/>
                    <a:pt x="0" y="2903319"/>
                    <a:pt x="0" y="2897593"/>
                  </a:cubicBezTo>
                  <a:lnTo>
                    <a:pt x="0" y="21590"/>
                  </a:lnTo>
                  <a:cubicBezTo>
                    <a:pt x="0" y="9666"/>
                    <a:pt x="9666" y="0"/>
                    <a:pt x="2159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4816593" cy="295728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9996199" y="-7188235"/>
            <a:ext cx="9529995" cy="9529995"/>
          </a:xfrm>
          <a:custGeom>
            <a:avLst/>
            <a:gdLst/>
            <a:ahLst/>
            <a:cxnLst/>
            <a:rect l="l" t="t" r="r" b="b"/>
            <a:pathLst>
              <a:path w="9529995" h="9529995">
                <a:moveTo>
                  <a:pt x="0" y="0"/>
                </a:moveTo>
                <a:lnTo>
                  <a:pt x="9529995" y="0"/>
                </a:lnTo>
                <a:lnTo>
                  <a:pt x="9529995" y="9529995"/>
                </a:lnTo>
                <a:lnTo>
                  <a:pt x="0" y="952999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46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 flipV="1">
            <a:off x="720740" y="7808909"/>
            <a:ext cx="9529995" cy="9529995"/>
          </a:xfrm>
          <a:custGeom>
            <a:avLst/>
            <a:gdLst/>
            <a:ahLst/>
            <a:cxnLst/>
            <a:rect l="l" t="t" r="r" b="b"/>
            <a:pathLst>
              <a:path w="9529995" h="9529995">
                <a:moveTo>
                  <a:pt x="0" y="9529995"/>
                </a:moveTo>
                <a:lnTo>
                  <a:pt x="9529996" y="9529995"/>
                </a:lnTo>
                <a:lnTo>
                  <a:pt x="9529996" y="0"/>
                </a:lnTo>
                <a:lnTo>
                  <a:pt x="0" y="0"/>
                </a:lnTo>
                <a:lnTo>
                  <a:pt x="0" y="9529995"/>
                </a:lnTo>
                <a:close/>
              </a:path>
            </a:pathLst>
          </a:custGeom>
          <a:blipFill>
            <a:blip>
              <a:alphaModFix amt="77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grpSp>
        <p:nvGrpSpPr>
          <p:cNvPr id="7" name="Group 7"/>
          <p:cNvGrpSpPr/>
          <p:nvPr/>
        </p:nvGrpSpPr>
        <p:grpSpPr>
          <a:xfrm>
            <a:off x="-2150814" y="1730578"/>
            <a:ext cx="3412922" cy="3412922"/>
            <a:chOff x="0" y="0"/>
            <a:chExt cx="812800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3972F0">
                    <a:alpha val="100000"/>
                  </a:srgbClr>
                </a:gs>
                <a:gs pos="100000">
                  <a:srgbClr val="1CDAFF">
                    <a:alpha val="100000"/>
                  </a:srgbClr>
                </a:gs>
              </a:gsLst>
              <a:lin ang="5400000"/>
            </a:gradFill>
          </p:spPr>
        </p:sp>
        <p:sp>
          <p:nvSpPr>
            <p:cNvPr id="9" name="TextBox 9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4761196" y="5757869"/>
            <a:ext cx="2498104" cy="2498104"/>
            <a:chOff x="0" y="0"/>
            <a:chExt cx="812800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3972F0">
                    <a:alpha val="100000"/>
                  </a:srgbClr>
                </a:gs>
                <a:gs pos="100000">
                  <a:srgbClr val="1CDAFF">
                    <a:alpha val="100000"/>
                  </a:srgbClr>
                </a:gs>
              </a:gsLst>
              <a:lin ang="5400000"/>
            </a:gradFill>
          </p:spPr>
        </p:sp>
        <p:sp>
          <p:nvSpPr>
            <p:cNvPr id="12" name="TextBox 12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9612352" y="1730578"/>
            <a:ext cx="2785139" cy="2785139"/>
            <a:chOff x="0" y="0"/>
            <a:chExt cx="812800" cy="81280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ln w="628650" cap="sq">
              <a:gradFill>
                <a:gsLst>
                  <a:gs pos="0">
                    <a:srgbClr val="3972F0">
                      <a:alpha val="100000"/>
                    </a:srgbClr>
                  </a:gs>
                  <a:gs pos="100000">
                    <a:srgbClr val="1CDAFF">
                      <a:alpha val="100000"/>
                    </a:srgbClr>
                  </a:gs>
                </a:gsLst>
                <a:lin ang="5400000"/>
              </a:gradFill>
              <a:prstDash val="solid"/>
              <a:miter/>
            </a:ln>
          </p:spPr>
        </p:sp>
        <p:sp>
          <p:nvSpPr>
            <p:cNvPr id="15" name="TextBox 1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6" name="Freeform 16"/>
          <p:cNvSpPr/>
          <p:nvPr/>
        </p:nvSpPr>
        <p:spPr>
          <a:xfrm>
            <a:off x="2283410" y="1374835"/>
            <a:ext cx="583642" cy="612601"/>
          </a:xfrm>
          <a:custGeom>
            <a:avLst/>
            <a:gdLst/>
            <a:ahLst/>
            <a:cxnLst/>
            <a:rect l="l" t="t" r="r" b="b"/>
            <a:pathLst>
              <a:path w="583642" h="612601">
                <a:moveTo>
                  <a:pt x="0" y="0"/>
                </a:moveTo>
                <a:lnTo>
                  <a:pt x="583642" y="0"/>
                </a:lnTo>
                <a:lnTo>
                  <a:pt x="583642" y="612601"/>
                </a:lnTo>
                <a:lnTo>
                  <a:pt x="0" y="61260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7" name="Freeform 17"/>
          <p:cNvSpPr/>
          <p:nvPr/>
        </p:nvSpPr>
        <p:spPr>
          <a:xfrm>
            <a:off x="638862" y="5313037"/>
            <a:ext cx="779675" cy="718763"/>
          </a:xfrm>
          <a:custGeom>
            <a:avLst/>
            <a:gdLst/>
            <a:ahLst/>
            <a:cxnLst/>
            <a:rect l="l" t="t" r="r" b="b"/>
            <a:pathLst>
              <a:path w="779675" h="718763">
                <a:moveTo>
                  <a:pt x="0" y="0"/>
                </a:moveTo>
                <a:lnTo>
                  <a:pt x="779676" y="0"/>
                </a:lnTo>
                <a:lnTo>
                  <a:pt x="779676" y="718763"/>
                </a:lnTo>
                <a:lnTo>
                  <a:pt x="0" y="71876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-31484" t="-39236" r="-39297" b="-46019"/>
            </a:stretch>
          </a:blipFill>
        </p:spPr>
      </p:sp>
      <p:sp>
        <p:nvSpPr>
          <p:cNvPr id="18" name="Freeform 18"/>
          <p:cNvSpPr/>
          <p:nvPr/>
        </p:nvSpPr>
        <p:spPr>
          <a:xfrm rot="2599173">
            <a:off x="16119968" y="1707782"/>
            <a:ext cx="609542" cy="561922"/>
          </a:xfrm>
          <a:custGeom>
            <a:avLst/>
            <a:gdLst/>
            <a:ahLst/>
            <a:cxnLst/>
            <a:rect l="l" t="t" r="r" b="b"/>
            <a:pathLst>
              <a:path w="609542" h="561922">
                <a:moveTo>
                  <a:pt x="0" y="0"/>
                </a:moveTo>
                <a:lnTo>
                  <a:pt x="609542" y="0"/>
                </a:lnTo>
                <a:lnTo>
                  <a:pt x="609542" y="561922"/>
                </a:lnTo>
                <a:lnTo>
                  <a:pt x="0" y="56192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-31484" t="-39236" r="-39297" b="-46019"/>
            </a:stretch>
          </a:blipFill>
        </p:spPr>
      </p:sp>
      <p:sp>
        <p:nvSpPr>
          <p:cNvPr id="19" name="Freeform 19"/>
          <p:cNvSpPr/>
          <p:nvPr/>
        </p:nvSpPr>
        <p:spPr>
          <a:xfrm>
            <a:off x="9510142" y="8167271"/>
            <a:ext cx="486056" cy="448083"/>
          </a:xfrm>
          <a:custGeom>
            <a:avLst/>
            <a:gdLst/>
            <a:ahLst/>
            <a:cxnLst/>
            <a:rect l="l" t="t" r="r" b="b"/>
            <a:pathLst>
              <a:path w="486056" h="448083">
                <a:moveTo>
                  <a:pt x="0" y="0"/>
                </a:moveTo>
                <a:lnTo>
                  <a:pt x="486057" y="0"/>
                </a:lnTo>
                <a:lnTo>
                  <a:pt x="486057" y="448084"/>
                </a:lnTo>
                <a:lnTo>
                  <a:pt x="0" y="44808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-31484" t="-39236" r="-39297" b="-46019"/>
            </a:stretch>
          </a:blipFill>
        </p:spPr>
      </p:sp>
      <p:sp>
        <p:nvSpPr>
          <p:cNvPr id="20" name="Freeform 20"/>
          <p:cNvSpPr/>
          <p:nvPr/>
        </p:nvSpPr>
        <p:spPr>
          <a:xfrm>
            <a:off x="-1327786" y="8288732"/>
            <a:ext cx="1766866" cy="969568"/>
          </a:xfrm>
          <a:custGeom>
            <a:avLst/>
            <a:gdLst/>
            <a:ahLst/>
            <a:cxnLst/>
            <a:rect l="l" t="t" r="r" b="b"/>
            <a:pathLst>
              <a:path w="1766866" h="969568">
                <a:moveTo>
                  <a:pt x="0" y="0"/>
                </a:moveTo>
                <a:lnTo>
                  <a:pt x="1766866" y="0"/>
                </a:lnTo>
                <a:lnTo>
                  <a:pt x="1766866" y="969568"/>
                </a:lnTo>
                <a:lnTo>
                  <a:pt x="0" y="9695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21" name="Freeform 21"/>
          <p:cNvSpPr/>
          <p:nvPr/>
        </p:nvSpPr>
        <p:spPr>
          <a:xfrm>
            <a:off x="17404567" y="3896607"/>
            <a:ext cx="1766866" cy="969568"/>
          </a:xfrm>
          <a:custGeom>
            <a:avLst/>
            <a:gdLst/>
            <a:ahLst/>
            <a:cxnLst/>
            <a:rect l="l" t="t" r="r" b="b"/>
            <a:pathLst>
              <a:path w="1766866" h="969568">
                <a:moveTo>
                  <a:pt x="0" y="0"/>
                </a:moveTo>
                <a:lnTo>
                  <a:pt x="1766866" y="0"/>
                </a:lnTo>
                <a:lnTo>
                  <a:pt x="1766866" y="969568"/>
                </a:lnTo>
                <a:lnTo>
                  <a:pt x="0" y="9695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22" name="Freeform 22"/>
          <p:cNvSpPr/>
          <p:nvPr/>
        </p:nvSpPr>
        <p:spPr>
          <a:xfrm>
            <a:off x="10505272" y="2281782"/>
            <a:ext cx="5865505" cy="5959353"/>
          </a:xfrm>
          <a:custGeom>
            <a:avLst/>
            <a:gdLst/>
            <a:ahLst/>
            <a:cxnLst/>
            <a:rect l="l" t="t" r="r" b="b"/>
            <a:pathLst>
              <a:path w="5865505" h="5959353">
                <a:moveTo>
                  <a:pt x="0" y="0"/>
                </a:moveTo>
                <a:lnTo>
                  <a:pt x="5865506" y="0"/>
                </a:lnTo>
                <a:lnTo>
                  <a:pt x="5865506" y="5959354"/>
                </a:lnTo>
                <a:lnTo>
                  <a:pt x="0" y="5959354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23" name="TextBox 23"/>
          <p:cNvSpPr txBox="1"/>
          <p:nvPr/>
        </p:nvSpPr>
        <p:spPr>
          <a:xfrm>
            <a:off x="2283410" y="3258488"/>
            <a:ext cx="7328942" cy="15576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2737"/>
              </a:lnSpc>
            </a:pPr>
            <a:r>
              <a:rPr lang="en-US" sz="9098" b="1" spc="-636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Cross-Cultural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283410" y="4734981"/>
            <a:ext cx="8006408" cy="19320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5849"/>
              </a:lnSpc>
            </a:pPr>
            <a:r>
              <a:rPr lang="en-US" sz="11320" b="1" spc="-792">
                <a:solidFill>
                  <a:srgbClr val="3972F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Negotiations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283410" y="7269594"/>
            <a:ext cx="5258106" cy="5393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166"/>
              </a:lnSpc>
            </a:pPr>
            <a:r>
              <a:rPr lang="en-US" sz="1547" i="1" dirty="0">
                <a:solidFill>
                  <a:srgbClr val="707070"/>
                </a:solidFill>
                <a:latin typeface="Open Sauce Italics"/>
                <a:ea typeface="Open Sauce Italics"/>
                <a:cs typeface="Open Sauce Italics"/>
                <a:sym typeface="Open Sauce Italics"/>
              </a:rPr>
              <a:t>Unilever UK – Strategic Partnership with a Chinese Firm</a:t>
            </a:r>
          </a:p>
          <a:p>
            <a:pPr marL="0" lvl="0" indent="0" algn="l">
              <a:lnSpc>
                <a:spcPts val="2166"/>
              </a:lnSpc>
            </a:pPr>
            <a:r>
              <a:rPr lang="en-US" sz="1547" i="1" dirty="0">
                <a:solidFill>
                  <a:srgbClr val="707070"/>
                </a:solidFill>
                <a:latin typeface="Open Sauce Italics"/>
                <a:ea typeface="Open Sauce Italics"/>
                <a:cs typeface="Open Sauce Italics"/>
                <a:sym typeface="Open Sauce Italics"/>
              </a:rPr>
              <a:t>Presenter: </a:t>
            </a:r>
            <a:r>
              <a:rPr lang="en-GB" sz="1547" i="1" dirty="0">
                <a:solidFill>
                  <a:srgbClr val="707070"/>
                </a:solidFill>
                <a:latin typeface="Open Sauce Italics"/>
                <a:ea typeface="Open Sauce Italics"/>
                <a:cs typeface="Open Sauce Italics"/>
                <a:sym typeface="Open Sauce Italics"/>
              </a:rPr>
              <a:t>Simone Nash</a:t>
            </a:r>
            <a:r>
              <a:rPr lang="en-US" sz="1547" i="1" dirty="0">
                <a:solidFill>
                  <a:srgbClr val="707070"/>
                </a:solidFill>
                <a:latin typeface="Open Sauce Italics"/>
                <a:ea typeface="Open Sauce Italics"/>
                <a:cs typeface="Open Sauce Italics"/>
                <a:sym typeface="Open Sauce Italics"/>
              </a:rPr>
              <a:t> |  Board Meeting  |  2026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11224499" y="0"/>
            <a:ext cx="6858000" cy="10287000"/>
            <a:chOff x="0" y="0"/>
            <a:chExt cx="6350000" cy="95250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350000" cy="9525000"/>
            </a:xfrm>
            <a:custGeom>
              <a:avLst/>
              <a:gdLst/>
              <a:ahLst/>
              <a:cxnLst/>
              <a:rect l="l" t="t" r="r" b="b"/>
              <a:pathLst>
                <a:path w="6350000" h="9525000">
                  <a:moveTo>
                    <a:pt x="0" y="9042400"/>
                  </a:moveTo>
                  <a:lnTo>
                    <a:pt x="0" y="482600"/>
                  </a:lnTo>
                  <a:cubicBezTo>
                    <a:pt x="0" y="215900"/>
                    <a:pt x="215900" y="0"/>
                    <a:pt x="482600" y="0"/>
                  </a:cubicBezTo>
                  <a:lnTo>
                    <a:pt x="5867400" y="0"/>
                  </a:lnTo>
                  <a:cubicBezTo>
                    <a:pt x="6134100" y="0"/>
                    <a:pt x="6350000" y="217170"/>
                    <a:pt x="6350000" y="482600"/>
                  </a:cubicBezTo>
                  <a:lnTo>
                    <a:pt x="6350000" y="9042400"/>
                  </a:lnTo>
                  <a:cubicBezTo>
                    <a:pt x="6350000" y="9309100"/>
                    <a:pt x="6134100" y="9525000"/>
                    <a:pt x="5867400" y="9525000"/>
                  </a:cubicBezTo>
                  <a:lnTo>
                    <a:pt x="482600" y="9525000"/>
                  </a:lnTo>
                  <a:cubicBezTo>
                    <a:pt x="217170" y="9525000"/>
                    <a:pt x="0" y="9309100"/>
                    <a:pt x="0" y="9042400"/>
                  </a:cubicBezTo>
                  <a:close/>
                </a:path>
              </a:pathLst>
            </a:custGeom>
            <a:blipFill>
              <a:blip r:embed="rId2"/>
              <a:stretch>
                <a:fillRect l="-531" r="-531"/>
              </a:stretch>
            </a:blipFill>
          </p:spPr>
        </p:sp>
      </p:grpSp>
      <p:grpSp>
        <p:nvGrpSpPr>
          <p:cNvPr id="4" name="Group 4"/>
          <p:cNvGrpSpPr/>
          <p:nvPr/>
        </p:nvGrpSpPr>
        <p:grpSpPr>
          <a:xfrm>
            <a:off x="17645944" y="-1278586"/>
            <a:ext cx="3352813" cy="12844173"/>
            <a:chOff x="0" y="0"/>
            <a:chExt cx="883046" cy="3382827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83046" cy="3382827"/>
            </a:xfrm>
            <a:custGeom>
              <a:avLst/>
              <a:gdLst/>
              <a:ahLst/>
              <a:cxnLst/>
              <a:rect l="l" t="t" r="r" b="b"/>
              <a:pathLst>
                <a:path w="883046" h="3382827">
                  <a:moveTo>
                    <a:pt x="117763" y="0"/>
                  </a:moveTo>
                  <a:lnTo>
                    <a:pt x="765282" y="0"/>
                  </a:lnTo>
                  <a:cubicBezTo>
                    <a:pt x="830321" y="0"/>
                    <a:pt x="883046" y="52724"/>
                    <a:pt x="883046" y="117763"/>
                  </a:cubicBezTo>
                  <a:lnTo>
                    <a:pt x="883046" y="3265064"/>
                  </a:lnTo>
                  <a:cubicBezTo>
                    <a:pt x="883046" y="3296297"/>
                    <a:pt x="870638" y="3326250"/>
                    <a:pt x="848554" y="3348335"/>
                  </a:cubicBezTo>
                  <a:cubicBezTo>
                    <a:pt x="826469" y="3370420"/>
                    <a:pt x="796515" y="3382827"/>
                    <a:pt x="765282" y="3382827"/>
                  </a:cubicBezTo>
                  <a:lnTo>
                    <a:pt x="117763" y="3382827"/>
                  </a:lnTo>
                  <a:cubicBezTo>
                    <a:pt x="52724" y="3382827"/>
                    <a:pt x="0" y="3330103"/>
                    <a:pt x="0" y="3265064"/>
                  </a:cubicBezTo>
                  <a:lnTo>
                    <a:pt x="0" y="117763"/>
                  </a:lnTo>
                  <a:cubicBezTo>
                    <a:pt x="0" y="52724"/>
                    <a:pt x="52724" y="0"/>
                    <a:pt x="117763" y="0"/>
                  </a:cubicBezTo>
                  <a:close/>
                </a:path>
              </a:pathLst>
            </a:custGeom>
            <a:solidFill>
              <a:srgbClr val="3972F0"/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883046" cy="342092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>
            <a:off x="1028700" y="1034117"/>
            <a:ext cx="441626" cy="463538"/>
          </a:xfrm>
          <a:custGeom>
            <a:avLst/>
            <a:gdLst/>
            <a:ahLst/>
            <a:cxnLst/>
            <a:rect l="l" t="t" r="r" b="b"/>
            <a:pathLst>
              <a:path w="441626" h="463538">
                <a:moveTo>
                  <a:pt x="0" y="0"/>
                </a:moveTo>
                <a:lnTo>
                  <a:pt x="441626" y="0"/>
                </a:lnTo>
                <a:lnTo>
                  <a:pt x="441626" y="463539"/>
                </a:lnTo>
                <a:lnTo>
                  <a:pt x="0" y="46353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8" name="Group 8"/>
          <p:cNvGrpSpPr/>
          <p:nvPr/>
        </p:nvGrpSpPr>
        <p:grpSpPr>
          <a:xfrm>
            <a:off x="8235148" y="3083180"/>
            <a:ext cx="2138034" cy="2138034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ln w="628650" cap="sq">
              <a:gradFill>
                <a:gsLst>
                  <a:gs pos="0">
                    <a:srgbClr val="3972F0">
                      <a:alpha val="100000"/>
                    </a:srgbClr>
                  </a:gs>
                  <a:gs pos="100000">
                    <a:srgbClr val="1CDAFF">
                      <a:alpha val="100000"/>
                    </a:srgbClr>
                  </a:gs>
                </a:gsLst>
                <a:lin ang="5400000"/>
              </a:gradFill>
              <a:prstDash val="solid"/>
              <a:miter/>
            </a:ln>
          </p:spPr>
        </p:sp>
        <p:sp>
          <p:nvSpPr>
            <p:cNvPr id="10" name="TextBox 10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741636" y="4023349"/>
            <a:ext cx="8728857" cy="2240303"/>
            <a:chOff x="0" y="0"/>
            <a:chExt cx="2298958" cy="590039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2298958" cy="590039"/>
            </a:xfrm>
            <a:custGeom>
              <a:avLst/>
              <a:gdLst/>
              <a:ahLst/>
              <a:cxnLst/>
              <a:rect l="l" t="t" r="r" b="b"/>
              <a:pathLst>
                <a:path w="2298958" h="590039">
                  <a:moveTo>
                    <a:pt x="19513" y="0"/>
                  </a:moveTo>
                  <a:lnTo>
                    <a:pt x="2279446" y="0"/>
                  </a:lnTo>
                  <a:cubicBezTo>
                    <a:pt x="2284621" y="0"/>
                    <a:pt x="2289584" y="2056"/>
                    <a:pt x="2293243" y="5715"/>
                  </a:cubicBezTo>
                  <a:cubicBezTo>
                    <a:pt x="2296902" y="9374"/>
                    <a:pt x="2298958" y="14337"/>
                    <a:pt x="2298958" y="19513"/>
                  </a:cubicBezTo>
                  <a:lnTo>
                    <a:pt x="2298958" y="570526"/>
                  </a:lnTo>
                  <a:cubicBezTo>
                    <a:pt x="2298958" y="575701"/>
                    <a:pt x="2296902" y="580664"/>
                    <a:pt x="2293243" y="584323"/>
                  </a:cubicBezTo>
                  <a:cubicBezTo>
                    <a:pt x="2289584" y="587983"/>
                    <a:pt x="2284621" y="590039"/>
                    <a:pt x="2279446" y="590039"/>
                  </a:cubicBezTo>
                  <a:lnTo>
                    <a:pt x="19513" y="590039"/>
                  </a:lnTo>
                  <a:cubicBezTo>
                    <a:pt x="8736" y="590039"/>
                    <a:pt x="0" y="581303"/>
                    <a:pt x="0" y="570526"/>
                  </a:cubicBezTo>
                  <a:lnTo>
                    <a:pt x="0" y="19513"/>
                  </a:lnTo>
                  <a:cubicBezTo>
                    <a:pt x="0" y="14337"/>
                    <a:pt x="2056" y="9374"/>
                    <a:pt x="5715" y="5715"/>
                  </a:cubicBezTo>
                  <a:cubicBezTo>
                    <a:pt x="9374" y="2056"/>
                    <a:pt x="14337" y="0"/>
                    <a:pt x="19513" y="0"/>
                  </a:cubicBezTo>
                  <a:close/>
                </a:path>
              </a:pathLst>
            </a:custGeom>
            <a:solidFill>
              <a:srgbClr val="F1F1F1"/>
            </a:solidFill>
          </p:spPr>
        </p:sp>
        <p:sp>
          <p:nvSpPr>
            <p:cNvPr id="13" name="TextBox 13"/>
            <p:cNvSpPr txBox="1"/>
            <p:nvPr/>
          </p:nvSpPr>
          <p:spPr>
            <a:xfrm>
              <a:off x="0" y="-38100"/>
              <a:ext cx="2298958" cy="62813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1028700" y="2263330"/>
            <a:ext cx="5786187" cy="13962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599"/>
              </a:lnSpc>
            </a:pPr>
            <a:r>
              <a:rPr lang="en-US" sz="3999" b="1" spc="-279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The Importance of Culture in Business Negotiations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28700" y="4351973"/>
            <a:ext cx="8115300" cy="21652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 algn="l">
              <a:lnSpc>
                <a:spcPts val="2082"/>
              </a:lnSpc>
            </a:pPr>
            <a:r>
              <a:rPr lang="en-US" sz="2600" dirty="0">
                <a:solidFill>
                  <a:srgbClr val="000000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• Influences communication styles and leadership approaches</a:t>
            </a:r>
          </a:p>
          <a:p>
            <a:pPr lvl="0" algn="l">
              <a:lnSpc>
                <a:spcPts val="2082"/>
              </a:lnSpc>
            </a:pPr>
            <a:r>
              <a:rPr lang="en-US" sz="2600" dirty="0">
                <a:solidFill>
                  <a:srgbClr val="000000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• Shapes decision-making processes and trust-building</a:t>
            </a:r>
          </a:p>
          <a:p>
            <a:pPr lvl="0" algn="l">
              <a:lnSpc>
                <a:spcPts val="2082"/>
              </a:lnSpc>
            </a:pPr>
            <a:r>
              <a:rPr lang="en-US" sz="2600" dirty="0">
                <a:solidFill>
                  <a:srgbClr val="000000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• </a:t>
            </a:r>
            <a:r>
              <a:rPr lang="en-US" sz="2600" dirty="0">
                <a:solidFill>
                  <a:srgbClr val="000000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Critical for multinationals to avoid costly misunderstandings</a:t>
            </a:r>
          </a:p>
          <a:p>
            <a:pPr lvl="0" algn="l">
              <a:lnSpc>
                <a:spcPts val="2082"/>
              </a:lnSpc>
            </a:pPr>
            <a:r>
              <a:rPr lang="en-AU" sz="2600" dirty="0">
                <a:effectLst/>
                <a:highlight>
                  <a:srgbClr val="FFFF0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Unilever UK is looking to strike a successful deal with a Chinese FMCG firm, with the aim of negotiating a strategic alliance.</a:t>
            </a:r>
          </a:p>
          <a:p>
            <a:pPr lvl="0" algn="l">
              <a:lnSpc>
                <a:spcPts val="2082"/>
              </a:lnSpc>
            </a:pPr>
            <a:endParaRPr lang="en-US" sz="2600" dirty="0">
              <a:solidFill>
                <a:srgbClr val="000000"/>
              </a:solidFill>
              <a:latin typeface="Times New Roman" panose="02020603050405020304" pitchFamily="18" charset="0"/>
              <a:ea typeface="Open Sauce"/>
              <a:cs typeface="Times New Roman" panose="02020603050405020304" pitchFamily="18" charset="0"/>
              <a:sym typeface="Open Sauce"/>
            </a:endParaRPr>
          </a:p>
        </p:txBody>
      </p:sp>
      <p:grpSp>
        <p:nvGrpSpPr>
          <p:cNvPr id="17" name="Group 17"/>
          <p:cNvGrpSpPr/>
          <p:nvPr/>
        </p:nvGrpSpPr>
        <p:grpSpPr>
          <a:xfrm>
            <a:off x="3430688" y="6816101"/>
            <a:ext cx="8728857" cy="2240303"/>
            <a:chOff x="0" y="0"/>
            <a:chExt cx="2298958" cy="590039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2298958" cy="590039"/>
            </a:xfrm>
            <a:custGeom>
              <a:avLst/>
              <a:gdLst/>
              <a:ahLst/>
              <a:cxnLst/>
              <a:rect l="l" t="t" r="r" b="b"/>
              <a:pathLst>
                <a:path w="2298958" h="590039">
                  <a:moveTo>
                    <a:pt x="19513" y="0"/>
                  </a:moveTo>
                  <a:lnTo>
                    <a:pt x="2279446" y="0"/>
                  </a:lnTo>
                  <a:cubicBezTo>
                    <a:pt x="2284621" y="0"/>
                    <a:pt x="2289584" y="2056"/>
                    <a:pt x="2293243" y="5715"/>
                  </a:cubicBezTo>
                  <a:cubicBezTo>
                    <a:pt x="2296902" y="9374"/>
                    <a:pt x="2298958" y="14337"/>
                    <a:pt x="2298958" y="19513"/>
                  </a:cubicBezTo>
                  <a:lnTo>
                    <a:pt x="2298958" y="570526"/>
                  </a:lnTo>
                  <a:cubicBezTo>
                    <a:pt x="2298958" y="575701"/>
                    <a:pt x="2296902" y="580664"/>
                    <a:pt x="2293243" y="584323"/>
                  </a:cubicBezTo>
                  <a:cubicBezTo>
                    <a:pt x="2289584" y="587983"/>
                    <a:pt x="2284621" y="590039"/>
                    <a:pt x="2279446" y="590039"/>
                  </a:cubicBezTo>
                  <a:lnTo>
                    <a:pt x="19513" y="590039"/>
                  </a:lnTo>
                  <a:cubicBezTo>
                    <a:pt x="8736" y="590039"/>
                    <a:pt x="0" y="581303"/>
                    <a:pt x="0" y="570526"/>
                  </a:cubicBezTo>
                  <a:lnTo>
                    <a:pt x="0" y="19513"/>
                  </a:lnTo>
                  <a:cubicBezTo>
                    <a:pt x="0" y="14337"/>
                    <a:pt x="2056" y="9374"/>
                    <a:pt x="5715" y="5715"/>
                  </a:cubicBezTo>
                  <a:cubicBezTo>
                    <a:pt x="9374" y="2056"/>
                    <a:pt x="14337" y="0"/>
                    <a:pt x="19513" y="0"/>
                  </a:cubicBezTo>
                  <a:close/>
                </a:path>
              </a:pathLst>
            </a:custGeom>
            <a:solidFill>
              <a:srgbClr val="1CDAFF"/>
            </a:solidFill>
          </p:spPr>
        </p:sp>
        <p:sp>
          <p:nvSpPr>
            <p:cNvPr id="19" name="TextBox 19"/>
            <p:cNvSpPr txBox="1"/>
            <p:nvPr/>
          </p:nvSpPr>
          <p:spPr>
            <a:xfrm>
              <a:off x="0" y="-38100"/>
              <a:ext cx="2298958" cy="62813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3789131" y="7144726"/>
            <a:ext cx="8011970" cy="8079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082"/>
              </a:lnSpc>
            </a:pPr>
            <a:r>
              <a:rPr lang="en-US" sz="200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For multinational companies like Unilever UK, understanding cultural dynamics is foundational to forming successful strategic partnerships (Harrison er al., 2020)</a:t>
            </a:r>
          </a:p>
        </p:txBody>
      </p:sp>
      <p:sp>
        <p:nvSpPr>
          <p:cNvPr id="21" name="Freeform 21"/>
          <p:cNvSpPr/>
          <p:nvPr/>
        </p:nvSpPr>
        <p:spPr>
          <a:xfrm>
            <a:off x="-296541" y="8571620"/>
            <a:ext cx="1766866" cy="969568"/>
          </a:xfrm>
          <a:custGeom>
            <a:avLst/>
            <a:gdLst/>
            <a:ahLst/>
            <a:cxnLst/>
            <a:rect l="l" t="t" r="r" b="b"/>
            <a:pathLst>
              <a:path w="1766866" h="969568">
                <a:moveTo>
                  <a:pt x="0" y="0"/>
                </a:moveTo>
                <a:lnTo>
                  <a:pt x="1766867" y="0"/>
                </a:lnTo>
                <a:lnTo>
                  <a:pt x="1766867" y="969568"/>
                </a:lnTo>
                <a:lnTo>
                  <a:pt x="0" y="9695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22" name="Freeform 22"/>
          <p:cNvSpPr/>
          <p:nvPr/>
        </p:nvSpPr>
        <p:spPr>
          <a:xfrm>
            <a:off x="8915331" y="1034117"/>
            <a:ext cx="1766866" cy="969568"/>
          </a:xfrm>
          <a:custGeom>
            <a:avLst/>
            <a:gdLst/>
            <a:ahLst/>
            <a:cxnLst/>
            <a:rect l="l" t="t" r="r" b="b"/>
            <a:pathLst>
              <a:path w="1766866" h="969568">
                <a:moveTo>
                  <a:pt x="0" y="0"/>
                </a:moveTo>
                <a:lnTo>
                  <a:pt x="1766866" y="0"/>
                </a:lnTo>
                <a:lnTo>
                  <a:pt x="1766866" y="969568"/>
                </a:lnTo>
                <a:lnTo>
                  <a:pt x="0" y="9695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23" name="Group 23"/>
          <p:cNvGrpSpPr/>
          <p:nvPr/>
        </p:nvGrpSpPr>
        <p:grpSpPr>
          <a:xfrm>
            <a:off x="-1086669" y="6262692"/>
            <a:ext cx="1673561" cy="1673561"/>
            <a:chOff x="0" y="0"/>
            <a:chExt cx="812800" cy="812800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3972F0">
                    <a:alpha val="100000"/>
                  </a:srgbClr>
                </a:gs>
                <a:gs pos="100000">
                  <a:srgbClr val="1CDAFF">
                    <a:alpha val="100000"/>
                  </a:srgbClr>
                </a:gs>
              </a:gsLst>
              <a:lin ang="5400000"/>
            </a:gradFill>
          </p:spPr>
        </p:sp>
        <p:sp>
          <p:nvSpPr>
            <p:cNvPr id="25" name="TextBox 2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6955556" y="9608854"/>
            <a:ext cx="2843208" cy="2843208"/>
            <a:chOff x="0" y="0"/>
            <a:chExt cx="812800" cy="812800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3972F0">
                    <a:alpha val="100000"/>
                  </a:srgbClr>
                </a:gs>
                <a:gs pos="100000">
                  <a:srgbClr val="1CDAFF">
                    <a:alpha val="100000"/>
                  </a:srgbClr>
                </a:gs>
              </a:gsLst>
              <a:lin ang="5400000"/>
            </a:gradFill>
          </p:spPr>
        </p:sp>
        <p:sp>
          <p:nvSpPr>
            <p:cNvPr id="28" name="TextBox 28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9" name="Freeform 29"/>
          <p:cNvSpPr/>
          <p:nvPr/>
        </p:nvSpPr>
        <p:spPr>
          <a:xfrm rot="2599173">
            <a:off x="5895202" y="2126596"/>
            <a:ext cx="565249" cy="521089"/>
          </a:xfrm>
          <a:custGeom>
            <a:avLst/>
            <a:gdLst/>
            <a:ahLst/>
            <a:cxnLst/>
            <a:rect l="l" t="t" r="r" b="b"/>
            <a:pathLst>
              <a:path w="565249" h="521089">
                <a:moveTo>
                  <a:pt x="0" y="0"/>
                </a:moveTo>
                <a:lnTo>
                  <a:pt x="565249" y="0"/>
                </a:lnTo>
                <a:lnTo>
                  <a:pt x="565249" y="521089"/>
                </a:lnTo>
                <a:lnTo>
                  <a:pt x="0" y="52108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31484" t="-39236" r="-39297" b="-46019"/>
            </a:stretch>
          </a:blipFill>
        </p:spPr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592695" y="1671337"/>
            <a:ext cx="2785139" cy="2785139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ln w="628650" cap="sq">
              <a:gradFill>
                <a:gsLst>
                  <a:gs pos="0">
                    <a:srgbClr val="3972F0">
                      <a:alpha val="100000"/>
                    </a:srgbClr>
                  </a:gs>
                  <a:gs pos="100000">
                    <a:srgbClr val="1CDAFF">
                      <a:alpha val="100000"/>
                    </a:srgbClr>
                  </a:gs>
                </a:gsLst>
                <a:lin ang="5400000"/>
              </a:gradFill>
              <a:prstDash val="solid"/>
              <a:miter/>
            </a:ln>
          </p:spPr>
        </p:sp>
        <p:sp>
          <p:nvSpPr>
            <p:cNvPr id="4" name="TextBox 4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11377835" y="-7250246"/>
            <a:ext cx="9529995" cy="9529995"/>
          </a:xfrm>
          <a:custGeom>
            <a:avLst/>
            <a:gdLst/>
            <a:ahLst/>
            <a:cxnLst/>
            <a:rect l="l" t="t" r="r" b="b"/>
            <a:pathLst>
              <a:path w="9529995" h="9529995">
                <a:moveTo>
                  <a:pt x="0" y="0"/>
                </a:moveTo>
                <a:lnTo>
                  <a:pt x="9529995" y="0"/>
                </a:lnTo>
                <a:lnTo>
                  <a:pt x="9529995" y="9529995"/>
                </a:lnTo>
                <a:lnTo>
                  <a:pt x="0" y="952999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46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grpSp>
        <p:nvGrpSpPr>
          <p:cNvPr id="6" name="Group 6"/>
          <p:cNvGrpSpPr/>
          <p:nvPr/>
        </p:nvGrpSpPr>
        <p:grpSpPr>
          <a:xfrm>
            <a:off x="2200064" y="6914465"/>
            <a:ext cx="3405634" cy="908329"/>
            <a:chOff x="0" y="0"/>
            <a:chExt cx="979405" cy="261221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979405" cy="261221"/>
            </a:xfrm>
            <a:custGeom>
              <a:avLst/>
              <a:gdLst/>
              <a:ahLst/>
              <a:cxnLst/>
              <a:rect l="l" t="t" r="r" b="b"/>
              <a:pathLst>
                <a:path w="979405" h="261221">
                  <a:moveTo>
                    <a:pt x="38646" y="0"/>
                  </a:moveTo>
                  <a:lnTo>
                    <a:pt x="940759" y="0"/>
                  </a:lnTo>
                  <a:cubicBezTo>
                    <a:pt x="951008" y="0"/>
                    <a:pt x="960838" y="4072"/>
                    <a:pt x="968086" y="11319"/>
                  </a:cubicBezTo>
                  <a:cubicBezTo>
                    <a:pt x="975333" y="18566"/>
                    <a:pt x="979405" y="28396"/>
                    <a:pt x="979405" y="38646"/>
                  </a:cubicBezTo>
                  <a:lnTo>
                    <a:pt x="979405" y="222575"/>
                  </a:lnTo>
                  <a:cubicBezTo>
                    <a:pt x="979405" y="232824"/>
                    <a:pt x="975333" y="242654"/>
                    <a:pt x="968086" y="249902"/>
                  </a:cubicBezTo>
                  <a:cubicBezTo>
                    <a:pt x="960838" y="257149"/>
                    <a:pt x="951008" y="261221"/>
                    <a:pt x="940759" y="261221"/>
                  </a:cubicBezTo>
                  <a:lnTo>
                    <a:pt x="38646" y="261221"/>
                  </a:lnTo>
                  <a:cubicBezTo>
                    <a:pt x="17302" y="261221"/>
                    <a:pt x="0" y="243918"/>
                    <a:pt x="0" y="222575"/>
                  </a:cubicBezTo>
                  <a:lnTo>
                    <a:pt x="0" y="38646"/>
                  </a:lnTo>
                  <a:cubicBezTo>
                    <a:pt x="0" y="28396"/>
                    <a:pt x="4072" y="18566"/>
                    <a:pt x="11319" y="11319"/>
                  </a:cubicBezTo>
                  <a:cubicBezTo>
                    <a:pt x="18566" y="4072"/>
                    <a:pt x="28396" y="0"/>
                    <a:pt x="38646" y="0"/>
                  </a:cubicBezTo>
                  <a:close/>
                </a:path>
              </a:pathLst>
            </a:custGeom>
            <a:solidFill>
              <a:srgbClr val="F1F1F1"/>
            </a:solidFill>
          </p:spPr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979405" cy="2993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2200064" y="8119382"/>
            <a:ext cx="3405634" cy="908329"/>
            <a:chOff x="0" y="0"/>
            <a:chExt cx="979405" cy="261221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979405" cy="261221"/>
            </a:xfrm>
            <a:custGeom>
              <a:avLst/>
              <a:gdLst/>
              <a:ahLst/>
              <a:cxnLst/>
              <a:rect l="l" t="t" r="r" b="b"/>
              <a:pathLst>
                <a:path w="979405" h="261221">
                  <a:moveTo>
                    <a:pt x="38646" y="0"/>
                  </a:moveTo>
                  <a:lnTo>
                    <a:pt x="940759" y="0"/>
                  </a:lnTo>
                  <a:cubicBezTo>
                    <a:pt x="951008" y="0"/>
                    <a:pt x="960838" y="4072"/>
                    <a:pt x="968086" y="11319"/>
                  </a:cubicBezTo>
                  <a:cubicBezTo>
                    <a:pt x="975333" y="18566"/>
                    <a:pt x="979405" y="28396"/>
                    <a:pt x="979405" y="38646"/>
                  </a:cubicBezTo>
                  <a:lnTo>
                    <a:pt x="979405" y="222575"/>
                  </a:lnTo>
                  <a:cubicBezTo>
                    <a:pt x="979405" y="232824"/>
                    <a:pt x="975333" y="242654"/>
                    <a:pt x="968086" y="249902"/>
                  </a:cubicBezTo>
                  <a:cubicBezTo>
                    <a:pt x="960838" y="257149"/>
                    <a:pt x="951008" y="261221"/>
                    <a:pt x="940759" y="261221"/>
                  </a:cubicBezTo>
                  <a:lnTo>
                    <a:pt x="38646" y="261221"/>
                  </a:lnTo>
                  <a:cubicBezTo>
                    <a:pt x="17302" y="261221"/>
                    <a:pt x="0" y="243918"/>
                    <a:pt x="0" y="222575"/>
                  </a:cubicBezTo>
                  <a:lnTo>
                    <a:pt x="0" y="38646"/>
                  </a:lnTo>
                  <a:cubicBezTo>
                    <a:pt x="0" y="28396"/>
                    <a:pt x="4072" y="18566"/>
                    <a:pt x="11319" y="11319"/>
                  </a:cubicBezTo>
                  <a:cubicBezTo>
                    <a:pt x="18566" y="4072"/>
                    <a:pt x="28396" y="0"/>
                    <a:pt x="38646" y="0"/>
                  </a:cubicBezTo>
                  <a:close/>
                </a:path>
              </a:pathLst>
            </a:custGeom>
            <a:solidFill>
              <a:srgbClr val="F1F1F1"/>
            </a:solidFill>
          </p:spPr>
        </p:sp>
        <p:sp>
          <p:nvSpPr>
            <p:cNvPr id="11" name="TextBox 11"/>
            <p:cNvSpPr txBox="1"/>
            <p:nvPr/>
          </p:nvSpPr>
          <p:spPr>
            <a:xfrm>
              <a:off x="0" y="-38100"/>
              <a:ext cx="979405" cy="2993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9744163" y="6914465"/>
            <a:ext cx="3405634" cy="908329"/>
            <a:chOff x="0" y="0"/>
            <a:chExt cx="979405" cy="261221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979405" cy="261221"/>
            </a:xfrm>
            <a:custGeom>
              <a:avLst/>
              <a:gdLst/>
              <a:ahLst/>
              <a:cxnLst/>
              <a:rect l="l" t="t" r="r" b="b"/>
              <a:pathLst>
                <a:path w="979405" h="261221">
                  <a:moveTo>
                    <a:pt x="38646" y="0"/>
                  </a:moveTo>
                  <a:lnTo>
                    <a:pt x="940759" y="0"/>
                  </a:lnTo>
                  <a:cubicBezTo>
                    <a:pt x="951008" y="0"/>
                    <a:pt x="960838" y="4072"/>
                    <a:pt x="968086" y="11319"/>
                  </a:cubicBezTo>
                  <a:cubicBezTo>
                    <a:pt x="975333" y="18566"/>
                    <a:pt x="979405" y="28396"/>
                    <a:pt x="979405" y="38646"/>
                  </a:cubicBezTo>
                  <a:lnTo>
                    <a:pt x="979405" y="222575"/>
                  </a:lnTo>
                  <a:cubicBezTo>
                    <a:pt x="979405" y="232824"/>
                    <a:pt x="975333" y="242654"/>
                    <a:pt x="968086" y="249902"/>
                  </a:cubicBezTo>
                  <a:cubicBezTo>
                    <a:pt x="960838" y="257149"/>
                    <a:pt x="951008" y="261221"/>
                    <a:pt x="940759" y="261221"/>
                  </a:cubicBezTo>
                  <a:lnTo>
                    <a:pt x="38646" y="261221"/>
                  </a:lnTo>
                  <a:cubicBezTo>
                    <a:pt x="17302" y="261221"/>
                    <a:pt x="0" y="243918"/>
                    <a:pt x="0" y="222575"/>
                  </a:cubicBezTo>
                  <a:lnTo>
                    <a:pt x="0" y="38646"/>
                  </a:lnTo>
                  <a:cubicBezTo>
                    <a:pt x="0" y="28396"/>
                    <a:pt x="4072" y="18566"/>
                    <a:pt x="11319" y="11319"/>
                  </a:cubicBezTo>
                  <a:cubicBezTo>
                    <a:pt x="18566" y="4072"/>
                    <a:pt x="28396" y="0"/>
                    <a:pt x="38646" y="0"/>
                  </a:cubicBezTo>
                  <a:close/>
                </a:path>
              </a:pathLst>
            </a:custGeom>
            <a:solidFill>
              <a:srgbClr val="F1F1F1"/>
            </a:solidFill>
          </p:spPr>
        </p:sp>
        <p:sp>
          <p:nvSpPr>
            <p:cNvPr id="14" name="TextBox 14"/>
            <p:cNvSpPr txBox="1"/>
            <p:nvPr/>
          </p:nvSpPr>
          <p:spPr>
            <a:xfrm>
              <a:off x="0" y="-38100"/>
              <a:ext cx="979405" cy="2993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9744163" y="8119382"/>
            <a:ext cx="3405634" cy="908329"/>
            <a:chOff x="0" y="0"/>
            <a:chExt cx="979405" cy="261221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979405" cy="261221"/>
            </a:xfrm>
            <a:custGeom>
              <a:avLst/>
              <a:gdLst/>
              <a:ahLst/>
              <a:cxnLst/>
              <a:rect l="l" t="t" r="r" b="b"/>
              <a:pathLst>
                <a:path w="979405" h="261221">
                  <a:moveTo>
                    <a:pt x="38646" y="0"/>
                  </a:moveTo>
                  <a:lnTo>
                    <a:pt x="940759" y="0"/>
                  </a:lnTo>
                  <a:cubicBezTo>
                    <a:pt x="951008" y="0"/>
                    <a:pt x="960838" y="4072"/>
                    <a:pt x="968086" y="11319"/>
                  </a:cubicBezTo>
                  <a:cubicBezTo>
                    <a:pt x="975333" y="18566"/>
                    <a:pt x="979405" y="28396"/>
                    <a:pt x="979405" y="38646"/>
                  </a:cubicBezTo>
                  <a:lnTo>
                    <a:pt x="979405" y="222575"/>
                  </a:lnTo>
                  <a:cubicBezTo>
                    <a:pt x="979405" y="232824"/>
                    <a:pt x="975333" y="242654"/>
                    <a:pt x="968086" y="249902"/>
                  </a:cubicBezTo>
                  <a:cubicBezTo>
                    <a:pt x="960838" y="257149"/>
                    <a:pt x="951008" y="261221"/>
                    <a:pt x="940759" y="261221"/>
                  </a:cubicBezTo>
                  <a:lnTo>
                    <a:pt x="38646" y="261221"/>
                  </a:lnTo>
                  <a:cubicBezTo>
                    <a:pt x="17302" y="261221"/>
                    <a:pt x="0" y="243918"/>
                    <a:pt x="0" y="222575"/>
                  </a:cubicBezTo>
                  <a:lnTo>
                    <a:pt x="0" y="38646"/>
                  </a:lnTo>
                  <a:cubicBezTo>
                    <a:pt x="0" y="28396"/>
                    <a:pt x="4072" y="18566"/>
                    <a:pt x="11319" y="11319"/>
                  </a:cubicBezTo>
                  <a:cubicBezTo>
                    <a:pt x="18566" y="4072"/>
                    <a:pt x="28396" y="0"/>
                    <a:pt x="38646" y="0"/>
                  </a:cubicBezTo>
                  <a:close/>
                </a:path>
              </a:pathLst>
            </a:custGeom>
            <a:solidFill>
              <a:srgbClr val="F1F1F1"/>
            </a:solidFill>
          </p:spPr>
        </p:sp>
        <p:sp>
          <p:nvSpPr>
            <p:cNvPr id="17" name="TextBox 17"/>
            <p:cNvSpPr txBox="1"/>
            <p:nvPr/>
          </p:nvSpPr>
          <p:spPr>
            <a:xfrm>
              <a:off x="0" y="-38100"/>
              <a:ext cx="979405" cy="2993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5974138" y="6914465"/>
            <a:ext cx="3405634" cy="908329"/>
            <a:chOff x="0" y="0"/>
            <a:chExt cx="979405" cy="261221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979405" cy="261221"/>
            </a:xfrm>
            <a:custGeom>
              <a:avLst/>
              <a:gdLst/>
              <a:ahLst/>
              <a:cxnLst/>
              <a:rect l="l" t="t" r="r" b="b"/>
              <a:pathLst>
                <a:path w="979405" h="261221">
                  <a:moveTo>
                    <a:pt x="38646" y="0"/>
                  </a:moveTo>
                  <a:lnTo>
                    <a:pt x="940759" y="0"/>
                  </a:lnTo>
                  <a:cubicBezTo>
                    <a:pt x="951008" y="0"/>
                    <a:pt x="960838" y="4072"/>
                    <a:pt x="968086" y="11319"/>
                  </a:cubicBezTo>
                  <a:cubicBezTo>
                    <a:pt x="975333" y="18566"/>
                    <a:pt x="979405" y="28396"/>
                    <a:pt x="979405" y="38646"/>
                  </a:cubicBezTo>
                  <a:lnTo>
                    <a:pt x="979405" y="222575"/>
                  </a:lnTo>
                  <a:cubicBezTo>
                    <a:pt x="979405" y="232824"/>
                    <a:pt x="975333" y="242654"/>
                    <a:pt x="968086" y="249902"/>
                  </a:cubicBezTo>
                  <a:cubicBezTo>
                    <a:pt x="960838" y="257149"/>
                    <a:pt x="951008" y="261221"/>
                    <a:pt x="940759" y="261221"/>
                  </a:cubicBezTo>
                  <a:lnTo>
                    <a:pt x="38646" y="261221"/>
                  </a:lnTo>
                  <a:cubicBezTo>
                    <a:pt x="17302" y="261221"/>
                    <a:pt x="0" y="243918"/>
                    <a:pt x="0" y="222575"/>
                  </a:cubicBezTo>
                  <a:lnTo>
                    <a:pt x="0" y="38646"/>
                  </a:lnTo>
                  <a:cubicBezTo>
                    <a:pt x="0" y="28396"/>
                    <a:pt x="4072" y="18566"/>
                    <a:pt x="11319" y="11319"/>
                  </a:cubicBezTo>
                  <a:cubicBezTo>
                    <a:pt x="18566" y="4072"/>
                    <a:pt x="28396" y="0"/>
                    <a:pt x="38646" y="0"/>
                  </a:cubicBezTo>
                  <a:close/>
                </a:path>
              </a:pathLst>
            </a:custGeom>
            <a:solidFill>
              <a:srgbClr val="F1F1F1"/>
            </a:solidFill>
          </p:spPr>
        </p:sp>
        <p:sp>
          <p:nvSpPr>
            <p:cNvPr id="20" name="TextBox 20"/>
            <p:cNvSpPr txBox="1"/>
            <p:nvPr/>
          </p:nvSpPr>
          <p:spPr>
            <a:xfrm>
              <a:off x="0" y="-38100"/>
              <a:ext cx="979405" cy="2993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5974138" y="8119382"/>
            <a:ext cx="3405634" cy="908329"/>
            <a:chOff x="0" y="0"/>
            <a:chExt cx="979405" cy="261221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979405" cy="261221"/>
            </a:xfrm>
            <a:custGeom>
              <a:avLst/>
              <a:gdLst/>
              <a:ahLst/>
              <a:cxnLst/>
              <a:rect l="l" t="t" r="r" b="b"/>
              <a:pathLst>
                <a:path w="979405" h="261221">
                  <a:moveTo>
                    <a:pt x="38646" y="0"/>
                  </a:moveTo>
                  <a:lnTo>
                    <a:pt x="940759" y="0"/>
                  </a:lnTo>
                  <a:cubicBezTo>
                    <a:pt x="951008" y="0"/>
                    <a:pt x="960838" y="4072"/>
                    <a:pt x="968086" y="11319"/>
                  </a:cubicBezTo>
                  <a:cubicBezTo>
                    <a:pt x="975333" y="18566"/>
                    <a:pt x="979405" y="28396"/>
                    <a:pt x="979405" y="38646"/>
                  </a:cubicBezTo>
                  <a:lnTo>
                    <a:pt x="979405" y="222575"/>
                  </a:lnTo>
                  <a:cubicBezTo>
                    <a:pt x="979405" y="232824"/>
                    <a:pt x="975333" y="242654"/>
                    <a:pt x="968086" y="249902"/>
                  </a:cubicBezTo>
                  <a:cubicBezTo>
                    <a:pt x="960838" y="257149"/>
                    <a:pt x="951008" y="261221"/>
                    <a:pt x="940759" y="261221"/>
                  </a:cubicBezTo>
                  <a:lnTo>
                    <a:pt x="38646" y="261221"/>
                  </a:lnTo>
                  <a:cubicBezTo>
                    <a:pt x="17302" y="261221"/>
                    <a:pt x="0" y="243918"/>
                    <a:pt x="0" y="222575"/>
                  </a:cubicBezTo>
                  <a:lnTo>
                    <a:pt x="0" y="38646"/>
                  </a:lnTo>
                  <a:cubicBezTo>
                    <a:pt x="0" y="28396"/>
                    <a:pt x="4072" y="18566"/>
                    <a:pt x="11319" y="11319"/>
                  </a:cubicBezTo>
                  <a:cubicBezTo>
                    <a:pt x="18566" y="4072"/>
                    <a:pt x="28396" y="0"/>
                    <a:pt x="38646" y="0"/>
                  </a:cubicBezTo>
                  <a:close/>
                </a:path>
              </a:pathLst>
            </a:custGeom>
            <a:solidFill>
              <a:srgbClr val="F1F1F1"/>
            </a:solidFill>
          </p:spPr>
        </p:sp>
        <p:sp>
          <p:nvSpPr>
            <p:cNvPr id="23" name="TextBox 23"/>
            <p:cNvSpPr txBox="1"/>
            <p:nvPr/>
          </p:nvSpPr>
          <p:spPr>
            <a:xfrm>
              <a:off x="0" y="-38100"/>
              <a:ext cx="979405" cy="2993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16142832" y="7822794"/>
            <a:ext cx="1673561" cy="1673561"/>
            <a:chOff x="0" y="0"/>
            <a:chExt cx="812800" cy="812800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3972F0">
                    <a:alpha val="100000"/>
                  </a:srgbClr>
                </a:gs>
                <a:gs pos="100000">
                  <a:srgbClr val="1CDAFF">
                    <a:alpha val="100000"/>
                  </a:srgbClr>
                </a:gs>
              </a:gsLst>
              <a:lin ang="5400000"/>
            </a:gradFill>
          </p:spPr>
        </p:sp>
        <p:sp>
          <p:nvSpPr>
            <p:cNvPr id="26" name="TextBox 26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3518237" y="6914465"/>
            <a:ext cx="3405634" cy="908329"/>
            <a:chOff x="0" y="0"/>
            <a:chExt cx="979405" cy="261221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979405" cy="261221"/>
            </a:xfrm>
            <a:custGeom>
              <a:avLst/>
              <a:gdLst/>
              <a:ahLst/>
              <a:cxnLst/>
              <a:rect l="l" t="t" r="r" b="b"/>
              <a:pathLst>
                <a:path w="979405" h="261221">
                  <a:moveTo>
                    <a:pt x="38646" y="0"/>
                  </a:moveTo>
                  <a:lnTo>
                    <a:pt x="940759" y="0"/>
                  </a:lnTo>
                  <a:cubicBezTo>
                    <a:pt x="951008" y="0"/>
                    <a:pt x="960838" y="4072"/>
                    <a:pt x="968086" y="11319"/>
                  </a:cubicBezTo>
                  <a:cubicBezTo>
                    <a:pt x="975333" y="18566"/>
                    <a:pt x="979405" y="28396"/>
                    <a:pt x="979405" y="38646"/>
                  </a:cubicBezTo>
                  <a:lnTo>
                    <a:pt x="979405" y="222575"/>
                  </a:lnTo>
                  <a:cubicBezTo>
                    <a:pt x="979405" y="232824"/>
                    <a:pt x="975333" y="242654"/>
                    <a:pt x="968086" y="249902"/>
                  </a:cubicBezTo>
                  <a:cubicBezTo>
                    <a:pt x="960838" y="257149"/>
                    <a:pt x="951008" y="261221"/>
                    <a:pt x="940759" y="261221"/>
                  </a:cubicBezTo>
                  <a:lnTo>
                    <a:pt x="38646" y="261221"/>
                  </a:lnTo>
                  <a:cubicBezTo>
                    <a:pt x="17302" y="261221"/>
                    <a:pt x="0" y="243918"/>
                    <a:pt x="0" y="222575"/>
                  </a:cubicBezTo>
                  <a:lnTo>
                    <a:pt x="0" y="38646"/>
                  </a:lnTo>
                  <a:cubicBezTo>
                    <a:pt x="0" y="28396"/>
                    <a:pt x="4072" y="18566"/>
                    <a:pt x="11319" y="11319"/>
                  </a:cubicBezTo>
                  <a:cubicBezTo>
                    <a:pt x="18566" y="4072"/>
                    <a:pt x="28396" y="0"/>
                    <a:pt x="38646" y="0"/>
                  </a:cubicBezTo>
                  <a:close/>
                </a:path>
              </a:pathLst>
            </a:custGeom>
            <a:solidFill>
              <a:srgbClr val="F1F1F1"/>
            </a:solidFill>
          </p:spPr>
        </p:sp>
        <p:sp>
          <p:nvSpPr>
            <p:cNvPr id="29" name="TextBox 29"/>
            <p:cNvSpPr txBox="1"/>
            <p:nvPr/>
          </p:nvSpPr>
          <p:spPr>
            <a:xfrm>
              <a:off x="0" y="-38100"/>
              <a:ext cx="979405" cy="2993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13518237" y="8119382"/>
            <a:ext cx="3405634" cy="908329"/>
            <a:chOff x="0" y="0"/>
            <a:chExt cx="979405" cy="261221"/>
          </a:xfrm>
        </p:grpSpPr>
        <p:sp>
          <p:nvSpPr>
            <p:cNvPr id="31" name="Freeform 31"/>
            <p:cNvSpPr/>
            <p:nvPr/>
          </p:nvSpPr>
          <p:spPr>
            <a:xfrm>
              <a:off x="0" y="0"/>
              <a:ext cx="979405" cy="261221"/>
            </a:xfrm>
            <a:custGeom>
              <a:avLst/>
              <a:gdLst/>
              <a:ahLst/>
              <a:cxnLst/>
              <a:rect l="l" t="t" r="r" b="b"/>
              <a:pathLst>
                <a:path w="979405" h="261221">
                  <a:moveTo>
                    <a:pt x="38646" y="0"/>
                  </a:moveTo>
                  <a:lnTo>
                    <a:pt x="940759" y="0"/>
                  </a:lnTo>
                  <a:cubicBezTo>
                    <a:pt x="951008" y="0"/>
                    <a:pt x="960838" y="4072"/>
                    <a:pt x="968086" y="11319"/>
                  </a:cubicBezTo>
                  <a:cubicBezTo>
                    <a:pt x="975333" y="18566"/>
                    <a:pt x="979405" y="28396"/>
                    <a:pt x="979405" y="38646"/>
                  </a:cubicBezTo>
                  <a:lnTo>
                    <a:pt x="979405" y="222575"/>
                  </a:lnTo>
                  <a:cubicBezTo>
                    <a:pt x="979405" y="232824"/>
                    <a:pt x="975333" y="242654"/>
                    <a:pt x="968086" y="249902"/>
                  </a:cubicBezTo>
                  <a:cubicBezTo>
                    <a:pt x="960838" y="257149"/>
                    <a:pt x="951008" y="261221"/>
                    <a:pt x="940759" y="261221"/>
                  </a:cubicBezTo>
                  <a:lnTo>
                    <a:pt x="38646" y="261221"/>
                  </a:lnTo>
                  <a:cubicBezTo>
                    <a:pt x="17302" y="261221"/>
                    <a:pt x="0" y="243918"/>
                    <a:pt x="0" y="222575"/>
                  </a:cubicBezTo>
                  <a:lnTo>
                    <a:pt x="0" y="38646"/>
                  </a:lnTo>
                  <a:cubicBezTo>
                    <a:pt x="0" y="28396"/>
                    <a:pt x="4072" y="18566"/>
                    <a:pt x="11319" y="11319"/>
                  </a:cubicBezTo>
                  <a:cubicBezTo>
                    <a:pt x="18566" y="4072"/>
                    <a:pt x="28396" y="0"/>
                    <a:pt x="38646" y="0"/>
                  </a:cubicBezTo>
                  <a:close/>
                </a:path>
              </a:pathLst>
            </a:custGeom>
            <a:solidFill>
              <a:srgbClr val="F1F1F1"/>
            </a:solidFill>
          </p:spPr>
        </p:sp>
        <p:sp>
          <p:nvSpPr>
            <p:cNvPr id="32" name="TextBox 32"/>
            <p:cNvSpPr txBox="1"/>
            <p:nvPr/>
          </p:nvSpPr>
          <p:spPr>
            <a:xfrm>
              <a:off x="0" y="-38100"/>
              <a:ext cx="979405" cy="2993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33" name="Freeform 33"/>
          <p:cNvSpPr/>
          <p:nvPr/>
        </p:nvSpPr>
        <p:spPr>
          <a:xfrm>
            <a:off x="2200064" y="1036124"/>
            <a:ext cx="605184" cy="635213"/>
          </a:xfrm>
          <a:custGeom>
            <a:avLst/>
            <a:gdLst/>
            <a:ahLst/>
            <a:cxnLst/>
            <a:rect l="l" t="t" r="r" b="b"/>
            <a:pathLst>
              <a:path w="605184" h="635213">
                <a:moveTo>
                  <a:pt x="0" y="0"/>
                </a:moveTo>
                <a:lnTo>
                  <a:pt x="605184" y="0"/>
                </a:lnTo>
                <a:lnTo>
                  <a:pt x="605184" y="635213"/>
                </a:lnTo>
                <a:lnTo>
                  <a:pt x="0" y="63521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4" name="Freeform 34"/>
          <p:cNvSpPr/>
          <p:nvPr/>
        </p:nvSpPr>
        <p:spPr>
          <a:xfrm>
            <a:off x="16875807" y="1480173"/>
            <a:ext cx="1766866" cy="969568"/>
          </a:xfrm>
          <a:custGeom>
            <a:avLst/>
            <a:gdLst/>
            <a:ahLst/>
            <a:cxnLst/>
            <a:rect l="l" t="t" r="r" b="b"/>
            <a:pathLst>
              <a:path w="1766866" h="969568">
                <a:moveTo>
                  <a:pt x="0" y="0"/>
                </a:moveTo>
                <a:lnTo>
                  <a:pt x="1766866" y="0"/>
                </a:lnTo>
                <a:lnTo>
                  <a:pt x="1766866" y="969568"/>
                </a:lnTo>
                <a:lnTo>
                  <a:pt x="0" y="9695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35" name="Freeform 35"/>
          <p:cNvSpPr/>
          <p:nvPr/>
        </p:nvSpPr>
        <p:spPr>
          <a:xfrm>
            <a:off x="61722" y="8808782"/>
            <a:ext cx="1766866" cy="969568"/>
          </a:xfrm>
          <a:custGeom>
            <a:avLst/>
            <a:gdLst/>
            <a:ahLst/>
            <a:cxnLst/>
            <a:rect l="l" t="t" r="r" b="b"/>
            <a:pathLst>
              <a:path w="1766866" h="969568">
                <a:moveTo>
                  <a:pt x="0" y="0"/>
                </a:moveTo>
                <a:lnTo>
                  <a:pt x="1766867" y="0"/>
                </a:lnTo>
                <a:lnTo>
                  <a:pt x="1766867" y="969568"/>
                </a:lnTo>
                <a:lnTo>
                  <a:pt x="0" y="9695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36" name="Group 36"/>
          <p:cNvGrpSpPr/>
          <p:nvPr/>
        </p:nvGrpSpPr>
        <p:grpSpPr>
          <a:xfrm>
            <a:off x="-17259300" y="-1690561"/>
            <a:ext cx="17966065" cy="12844173"/>
            <a:chOff x="0" y="0"/>
            <a:chExt cx="4731803" cy="3382827"/>
          </a:xfrm>
        </p:grpSpPr>
        <p:sp>
          <p:nvSpPr>
            <p:cNvPr id="37" name="Freeform 37"/>
            <p:cNvSpPr/>
            <p:nvPr/>
          </p:nvSpPr>
          <p:spPr>
            <a:xfrm>
              <a:off x="0" y="0"/>
              <a:ext cx="4731803" cy="3382827"/>
            </a:xfrm>
            <a:custGeom>
              <a:avLst/>
              <a:gdLst/>
              <a:ahLst/>
              <a:cxnLst/>
              <a:rect l="l" t="t" r="r" b="b"/>
              <a:pathLst>
                <a:path w="4731803" h="3382827">
                  <a:moveTo>
                    <a:pt x="21977" y="0"/>
                  </a:moveTo>
                  <a:lnTo>
                    <a:pt x="4709826" y="0"/>
                  </a:lnTo>
                  <a:cubicBezTo>
                    <a:pt x="4715655" y="0"/>
                    <a:pt x="4721245" y="2315"/>
                    <a:pt x="4725366" y="6437"/>
                  </a:cubicBezTo>
                  <a:cubicBezTo>
                    <a:pt x="4729488" y="10558"/>
                    <a:pt x="4731803" y="16148"/>
                    <a:pt x="4731803" y="21977"/>
                  </a:cubicBezTo>
                  <a:lnTo>
                    <a:pt x="4731803" y="3360850"/>
                  </a:lnTo>
                  <a:cubicBezTo>
                    <a:pt x="4731803" y="3366679"/>
                    <a:pt x="4729488" y="3372269"/>
                    <a:pt x="4725366" y="3376390"/>
                  </a:cubicBezTo>
                  <a:cubicBezTo>
                    <a:pt x="4721245" y="3380512"/>
                    <a:pt x="4715655" y="3382827"/>
                    <a:pt x="4709826" y="3382827"/>
                  </a:cubicBezTo>
                  <a:lnTo>
                    <a:pt x="21977" y="3382827"/>
                  </a:lnTo>
                  <a:cubicBezTo>
                    <a:pt x="16148" y="3382827"/>
                    <a:pt x="10558" y="3380512"/>
                    <a:pt x="6437" y="3376390"/>
                  </a:cubicBezTo>
                  <a:cubicBezTo>
                    <a:pt x="2315" y="3372269"/>
                    <a:pt x="0" y="3366679"/>
                    <a:pt x="0" y="3360850"/>
                  </a:cubicBezTo>
                  <a:lnTo>
                    <a:pt x="0" y="21977"/>
                  </a:lnTo>
                  <a:cubicBezTo>
                    <a:pt x="0" y="16148"/>
                    <a:pt x="2315" y="10558"/>
                    <a:pt x="6437" y="6437"/>
                  </a:cubicBezTo>
                  <a:cubicBezTo>
                    <a:pt x="10558" y="2315"/>
                    <a:pt x="16148" y="0"/>
                    <a:pt x="21977" y="0"/>
                  </a:cubicBezTo>
                  <a:close/>
                </a:path>
              </a:pathLst>
            </a:custGeom>
            <a:solidFill>
              <a:srgbClr val="3972F0"/>
            </a:solidFill>
          </p:spPr>
        </p:sp>
        <p:sp>
          <p:nvSpPr>
            <p:cNvPr id="38" name="TextBox 38"/>
            <p:cNvSpPr txBox="1"/>
            <p:nvPr/>
          </p:nvSpPr>
          <p:spPr>
            <a:xfrm>
              <a:off x="0" y="-38100"/>
              <a:ext cx="4731803" cy="342092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39" name="Freeform 39"/>
          <p:cNvSpPr/>
          <p:nvPr/>
        </p:nvSpPr>
        <p:spPr>
          <a:xfrm rot="2599173">
            <a:off x="10298209" y="4477172"/>
            <a:ext cx="973532" cy="897475"/>
          </a:xfrm>
          <a:custGeom>
            <a:avLst/>
            <a:gdLst/>
            <a:ahLst/>
            <a:cxnLst/>
            <a:rect l="l" t="t" r="r" b="b"/>
            <a:pathLst>
              <a:path w="973532" h="897475">
                <a:moveTo>
                  <a:pt x="0" y="0"/>
                </a:moveTo>
                <a:lnTo>
                  <a:pt x="973532" y="0"/>
                </a:lnTo>
                <a:lnTo>
                  <a:pt x="973532" y="897475"/>
                </a:lnTo>
                <a:lnTo>
                  <a:pt x="0" y="89747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31484" t="-39236" r="-39297" b="-46019"/>
            </a:stretch>
          </a:blipFill>
        </p:spPr>
      </p:sp>
      <p:sp>
        <p:nvSpPr>
          <p:cNvPr id="40" name="Freeform 40"/>
          <p:cNvSpPr/>
          <p:nvPr/>
        </p:nvSpPr>
        <p:spPr>
          <a:xfrm rot="2599173">
            <a:off x="17364964" y="7284684"/>
            <a:ext cx="382567" cy="352679"/>
          </a:xfrm>
          <a:custGeom>
            <a:avLst/>
            <a:gdLst/>
            <a:ahLst/>
            <a:cxnLst/>
            <a:rect l="l" t="t" r="r" b="b"/>
            <a:pathLst>
              <a:path w="382567" h="352679">
                <a:moveTo>
                  <a:pt x="0" y="0"/>
                </a:moveTo>
                <a:lnTo>
                  <a:pt x="382566" y="0"/>
                </a:lnTo>
                <a:lnTo>
                  <a:pt x="382566" y="352678"/>
                </a:lnTo>
                <a:lnTo>
                  <a:pt x="0" y="35267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31484" t="-39236" r="-39297" b="-46019"/>
            </a:stretch>
          </a:blipFill>
        </p:spPr>
      </p:sp>
      <p:sp>
        <p:nvSpPr>
          <p:cNvPr id="41" name="Freeform 41"/>
          <p:cNvSpPr/>
          <p:nvPr/>
        </p:nvSpPr>
        <p:spPr>
          <a:xfrm>
            <a:off x="12230673" y="2572885"/>
            <a:ext cx="4627385" cy="4222489"/>
          </a:xfrm>
          <a:custGeom>
            <a:avLst/>
            <a:gdLst/>
            <a:ahLst/>
            <a:cxnLst/>
            <a:rect l="l" t="t" r="r" b="b"/>
            <a:pathLst>
              <a:path w="4627385" h="4222489">
                <a:moveTo>
                  <a:pt x="0" y="0"/>
                </a:moveTo>
                <a:lnTo>
                  <a:pt x="4627386" y="0"/>
                </a:lnTo>
                <a:lnTo>
                  <a:pt x="4627386" y="4222489"/>
                </a:lnTo>
                <a:lnTo>
                  <a:pt x="0" y="4222489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42" name="TextBox 42"/>
          <p:cNvSpPr txBox="1"/>
          <p:nvPr/>
        </p:nvSpPr>
        <p:spPr>
          <a:xfrm>
            <a:off x="1501344" y="2645952"/>
            <a:ext cx="5431024" cy="14110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1530"/>
              </a:lnSpc>
            </a:pPr>
            <a:r>
              <a:rPr lang="en-US" sz="8235" b="1" spc="-576" dirty="0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Key Cultural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398687" y="5413085"/>
            <a:ext cx="8345475" cy="186499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15942"/>
              </a:lnSpc>
            </a:pPr>
            <a:r>
              <a:rPr lang="en-US" sz="11387" b="1" spc="-797" dirty="0">
                <a:solidFill>
                  <a:srgbClr val="3972F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Elements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2578870" y="7095295"/>
            <a:ext cx="2648021" cy="322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622"/>
              </a:lnSpc>
            </a:pPr>
            <a:r>
              <a:rPr lang="en-US" sz="1872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Values &amp; Beliefs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2578870" y="8300212"/>
            <a:ext cx="2648021" cy="322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622"/>
              </a:lnSpc>
            </a:pPr>
            <a:r>
              <a:rPr lang="en-US" sz="1872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Social Relationships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10122970" y="7095295"/>
            <a:ext cx="2648021" cy="322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622"/>
              </a:lnSpc>
            </a:pPr>
            <a:r>
              <a:rPr lang="en-US" sz="1872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Communication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10122970" y="8300212"/>
            <a:ext cx="2648021" cy="322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622"/>
              </a:lnSpc>
            </a:pPr>
            <a:r>
              <a:rPr lang="en-US" sz="1872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Time Orientation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6352945" y="7095295"/>
            <a:ext cx="2648021" cy="322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622"/>
              </a:lnSpc>
            </a:pPr>
            <a:r>
              <a:rPr lang="en-US" sz="1872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Power Distance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6352945" y="8300212"/>
            <a:ext cx="2648021" cy="322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622"/>
              </a:lnSpc>
            </a:pPr>
            <a:r>
              <a:rPr lang="en-US" sz="1872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Trust Levels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3897044" y="7095295"/>
            <a:ext cx="2648021" cy="322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622"/>
              </a:lnSpc>
            </a:pPr>
            <a:r>
              <a:rPr lang="en-US" sz="1872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Business Etiquette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13897044" y="8300212"/>
            <a:ext cx="2648021" cy="322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622"/>
              </a:lnSpc>
            </a:pPr>
            <a:r>
              <a:rPr lang="en-US" sz="1872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Professional Behaviour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4401687"/>
            <a:ext cx="18288000" cy="11083773"/>
            <a:chOff x="0" y="0"/>
            <a:chExt cx="4816593" cy="291918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16592" cy="2919183"/>
            </a:xfrm>
            <a:custGeom>
              <a:avLst/>
              <a:gdLst/>
              <a:ahLst/>
              <a:cxnLst/>
              <a:rect l="l" t="t" r="r" b="b"/>
              <a:pathLst>
                <a:path w="4816592" h="2919183">
                  <a:moveTo>
                    <a:pt x="21590" y="0"/>
                  </a:moveTo>
                  <a:lnTo>
                    <a:pt x="4795002" y="0"/>
                  </a:lnTo>
                  <a:cubicBezTo>
                    <a:pt x="4800728" y="0"/>
                    <a:pt x="4806220" y="2275"/>
                    <a:pt x="4810269" y="6324"/>
                  </a:cubicBezTo>
                  <a:cubicBezTo>
                    <a:pt x="4814318" y="10372"/>
                    <a:pt x="4816592" y="15864"/>
                    <a:pt x="4816592" y="21590"/>
                  </a:cubicBezTo>
                  <a:lnTo>
                    <a:pt x="4816592" y="2897593"/>
                  </a:lnTo>
                  <a:cubicBezTo>
                    <a:pt x="4816592" y="2909517"/>
                    <a:pt x="4806926" y="2919183"/>
                    <a:pt x="4795002" y="2919183"/>
                  </a:cubicBezTo>
                  <a:lnTo>
                    <a:pt x="21590" y="2919183"/>
                  </a:lnTo>
                  <a:cubicBezTo>
                    <a:pt x="15864" y="2919183"/>
                    <a:pt x="10372" y="2916908"/>
                    <a:pt x="6324" y="2912859"/>
                  </a:cubicBezTo>
                  <a:cubicBezTo>
                    <a:pt x="2275" y="2908811"/>
                    <a:pt x="0" y="2903319"/>
                    <a:pt x="0" y="2897593"/>
                  </a:cubicBezTo>
                  <a:lnTo>
                    <a:pt x="0" y="21590"/>
                  </a:lnTo>
                  <a:cubicBezTo>
                    <a:pt x="0" y="9666"/>
                    <a:pt x="9666" y="0"/>
                    <a:pt x="21590" y="0"/>
                  </a:cubicBezTo>
                  <a:close/>
                </a:path>
              </a:pathLst>
            </a:custGeom>
            <a:solidFill>
              <a:srgbClr val="3972F0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4816593" cy="295728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-3465690" y="6298891"/>
            <a:ext cx="9529995" cy="9529995"/>
          </a:xfrm>
          <a:custGeom>
            <a:avLst/>
            <a:gdLst/>
            <a:ahLst/>
            <a:cxnLst/>
            <a:rect l="l" t="t" r="r" b="b"/>
            <a:pathLst>
              <a:path w="9529995" h="9529995">
                <a:moveTo>
                  <a:pt x="0" y="0"/>
                </a:moveTo>
                <a:lnTo>
                  <a:pt x="9529996" y="0"/>
                </a:lnTo>
                <a:lnTo>
                  <a:pt x="9529996" y="9529996"/>
                </a:lnTo>
                <a:lnTo>
                  <a:pt x="0" y="952999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46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1597986" y="1034117"/>
            <a:ext cx="441626" cy="463538"/>
          </a:xfrm>
          <a:custGeom>
            <a:avLst/>
            <a:gdLst/>
            <a:ahLst/>
            <a:cxnLst/>
            <a:rect l="l" t="t" r="r" b="b"/>
            <a:pathLst>
              <a:path w="441626" h="463538">
                <a:moveTo>
                  <a:pt x="0" y="0"/>
                </a:moveTo>
                <a:lnTo>
                  <a:pt x="441625" y="0"/>
                </a:lnTo>
                <a:lnTo>
                  <a:pt x="441625" y="463539"/>
                </a:lnTo>
                <a:lnTo>
                  <a:pt x="0" y="46353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6094119" y="-7263081"/>
            <a:ext cx="9529995" cy="9529995"/>
          </a:xfrm>
          <a:custGeom>
            <a:avLst/>
            <a:gdLst/>
            <a:ahLst/>
            <a:cxnLst/>
            <a:rect l="l" t="t" r="r" b="b"/>
            <a:pathLst>
              <a:path w="9529995" h="9529995">
                <a:moveTo>
                  <a:pt x="0" y="0"/>
                </a:moveTo>
                <a:lnTo>
                  <a:pt x="9529996" y="0"/>
                </a:lnTo>
                <a:lnTo>
                  <a:pt x="9529996" y="9529995"/>
                </a:lnTo>
                <a:lnTo>
                  <a:pt x="0" y="952999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46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sp>
        <p:nvSpPr>
          <p:cNvPr id="9" name="TextBox 9"/>
          <p:cNvSpPr txBox="1"/>
          <p:nvPr/>
        </p:nvSpPr>
        <p:spPr>
          <a:xfrm>
            <a:off x="1597986" y="2171602"/>
            <a:ext cx="7168451" cy="8956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7426"/>
              </a:lnSpc>
            </a:pPr>
            <a:r>
              <a:rPr lang="en-US" sz="5304" b="1" spc="-371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Hofstede's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694707" y="2921935"/>
            <a:ext cx="5918911" cy="8956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7428"/>
              </a:lnSpc>
            </a:pPr>
            <a:r>
              <a:rPr lang="en-US" sz="5305" b="1" spc="-371" dirty="0">
                <a:solidFill>
                  <a:srgbClr val="3972F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Cultural Dimensions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1530433" y="4800073"/>
            <a:ext cx="9127373" cy="2198575"/>
            <a:chOff x="0" y="0"/>
            <a:chExt cx="2403917" cy="579049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2403917" cy="579049"/>
            </a:xfrm>
            <a:custGeom>
              <a:avLst/>
              <a:gdLst/>
              <a:ahLst/>
              <a:cxnLst/>
              <a:rect l="l" t="t" r="r" b="b"/>
              <a:pathLst>
                <a:path w="2403917" h="579049">
                  <a:moveTo>
                    <a:pt x="18661" y="0"/>
                  </a:moveTo>
                  <a:lnTo>
                    <a:pt x="2385256" y="0"/>
                  </a:lnTo>
                  <a:cubicBezTo>
                    <a:pt x="2395562" y="0"/>
                    <a:pt x="2403917" y="8355"/>
                    <a:pt x="2403917" y="18661"/>
                  </a:cubicBezTo>
                  <a:lnTo>
                    <a:pt x="2403917" y="560388"/>
                  </a:lnTo>
                  <a:cubicBezTo>
                    <a:pt x="2403917" y="570694"/>
                    <a:pt x="2395562" y="579049"/>
                    <a:pt x="2385256" y="579049"/>
                  </a:cubicBezTo>
                  <a:lnTo>
                    <a:pt x="18661" y="579049"/>
                  </a:lnTo>
                  <a:cubicBezTo>
                    <a:pt x="8355" y="579049"/>
                    <a:pt x="0" y="570694"/>
                    <a:pt x="0" y="560388"/>
                  </a:cubicBezTo>
                  <a:lnTo>
                    <a:pt x="0" y="18661"/>
                  </a:lnTo>
                  <a:cubicBezTo>
                    <a:pt x="0" y="8355"/>
                    <a:pt x="8355" y="0"/>
                    <a:pt x="18661" y="0"/>
                  </a:cubicBezTo>
                  <a:close/>
                </a:path>
              </a:pathLst>
            </a:custGeom>
            <a:solidFill>
              <a:srgbClr val="78A2FF"/>
            </a:solidFill>
          </p:spPr>
        </p:sp>
        <p:sp>
          <p:nvSpPr>
            <p:cNvPr id="13" name="TextBox 13"/>
            <p:cNvSpPr txBox="1"/>
            <p:nvPr/>
          </p:nvSpPr>
          <p:spPr>
            <a:xfrm>
              <a:off x="0" y="-38100"/>
              <a:ext cx="2403917" cy="61714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1817497" y="5119173"/>
            <a:ext cx="8540888" cy="15758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518"/>
              </a:lnSpc>
            </a:pPr>
            <a:r>
              <a:rPr lang="en-US" sz="1798" dirty="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Power Distance • Individualism vs Collectivism • Uncertainty Avoidance • Masculinity vs Femininity • Long-Term Orientation — five key dimensions that define how cultures differ in values, </a:t>
            </a:r>
            <a:r>
              <a:rPr lang="en-US" sz="1798" dirty="0" err="1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behaviour</a:t>
            </a:r>
            <a:r>
              <a:rPr lang="en-US" sz="1798" dirty="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, and workplace dynamics (Kole, 2025)..</a:t>
            </a:r>
          </a:p>
          <a:p>
            <a:pPr marL="0" lvl="0" indent="0" algn="l">
              <a:lnSpc>
                <a:spcPts val="2518"/>
              </a:lnSpc>
            </a:pPr>
            <a:endParaRPr lang="en-US" sz="1798" dirty="0">
              <a:solidFill>
                <a:srgbClr val="FFFFFF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grpSp>
        <p:nvGrpSpPr>
          <p:cNvPr id="15" name="Group 15"/>
          <p:cNvGrpSpPr/>
          <p:nvPr/>
        </p:nvGrpSpPr>
        <p:grpSpPr>
          <a:xfrm>
            <a:off x="12168480" y="2748171"/>
            <a:ext cx="3151190" cy="3151190"/>
            <a:chOff x="0" y="0"/>
            <a:chExt cx="812800" cy="8128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ln w="628650" cap="sq">
              <a:gradFill>
                <a:gsLst>
                  <a:gs pos="0">
                    <a:srgbClr val="3972F0">
                      <a:alpha val="100000"/>
                    </a:srgbClr>
                  </a:gs>
                  <a:gs pos="100000">
                    <a:srgbClr val="1CDAFF">
                      <a:alpha val="100000"/>
                    </a:srgbClr>
                  </a:gs>
                </a:gsLst>
                <a:lin ang="5400000"/>
              </a:gradFill>
              <a:prstDash val="solid"/>
              <a:miter/>
            </a:ln>
          </p:spPr>
        </p:sp>
        <p:sp>
          <p:nvSpPr>
            <p:cNvPr id="17" name="TextBox 1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8" name="Freeform 18"/>
          <p:cNvSpPr/>
          <p:nvPr/>
        </p:nvSpPr>
        <p:spPr>
          <a:xfrm>
            <a:off x="11300177" y="-3331408"/>
            <a:ext cx="6660417" cy="23787203"/>
          </a:xfrm>
          <a:custGeom>
            <a:avLst/>
            <a:gdLst/>
            <a:ahLst/>
            <a:cxnLst/>
            <a:rect l="l" t="t" r="r" b="b"/>
            <a:pathLst>
              <a:path w="6660417" h="23787203">
                <a:moveTo>
                  <a:pt x="0" y="0"/>
                </a:moveTo>
                <a:lnTo>
                  <a:pt x="6660417" y="0"/>
                </a:lnTo>
                <a:lnTo>
                  <a:pt x="6660417" y="23787203"/>
                </a:lnTo>
                <a:lnTo>
                  <a:pt x="0" y="2378720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grpSp>
        <p:nvGrpSpPr>
          <p:cNvPr id="19" name="Group 19"/>
          <p:cNvGrpSpPr/>
          <p:nvPr/>
        </p:nvGrpSpPr>
        <p:grpSpPr>
          <a:xfrm>
            <a:off x="1506797" y="7204705"/>
            <a:ext cx="9127373" cy="2198575"/>
            <a:chOff x="0" y="0"/>
            <a:chExt cx="2403917" cy="579049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2403917" cy="579049"/>
            </a:xfrm>
            <a:custGeom>
              <a:avLst/>
              <a:gdLst/>
              <a:ahLst/>
              <a:cxnLst/>
              <a:rect l="l" t="t" r="r" b="b"/>
              <a:pathLst>
                <a:path w="2403917" h="579049">
                  <a:moveTo>
                    <a:pt x="18661" y="0"/>
                  </a:moveTo>
                  <a:lnTo>
                    <a:pt x="2385256" y="0"/>
                  </a:lnTo>
                  <a:cubicBezTo>
                    <a:pt x="2395562" y="0"/>
                    <a:pt x="2403917" y="8355"/>
                    <a:pt x="2403917" y="18661"/>
                  </a:cubicBezTo>
                  <a:lnTo>
                    <a:pt x="2403917" y="560388"/>
                  </a:lnTo>
                  <a:cubicBezTo>
                    <a:pt x="2403917" y="570694"/>
                    <a:pt x="2395562" y="579049"/>
                    <a:pt x="2385256" y="579049"/>
                  </a:cubicBezTo>
                  <a:lnTo>
                    <a:pt x="18661" y="579049"/>
                  </a:lnTo>
                  <a:cubicBezTo>
                    <a:pt x="8355" y="579049"/>
                    <a:pt x="0" y="570694"/>
                    <a:pt x="0" y="560388"/>
                  </a:cubicBezTo>
                  <a:lnTo>
                    <a:pt x="0" y="18661"/>
                  </a:lnTo>
                  <a:cubicBezTo>
                    <a:pt x="0" y="8355"/>
                    <a:pt x="8355" y="0"/>
                    <a:pt x="18661" y="0"/>
                  </a:cubicBezTo>
                  <a:close/>
                </a:path>
              </a:pathLst>
            </a:custGeom>
            <a:solidFill>
              <a:srgbClr val="78A2FF"/>
            </a:solidFill>
          </p:spPr>
        </p:sp>
        <p:sp>
          <p:nvSpPr>
            <p:cNvPr id="21" name="TextBox 21"/>
            <p:cNvSpPr txBox="1"/>
            <p:nvPr/>
          </p:nvSpPr>
          <p:spPr>
            <a:xfrm>
              <a:off x="0" y="-38100"/>
              <a:ext cx="2403917" cy="61714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2" name="TextBox 22"/>
          <p:cNvSpPr txBox="1"/>
          <p:nvPr/>
        </p:nvSpPr>
        <p:spPr>
          <a:xfrm>
            <a:off x="1793861" y="7523804"/>
            <a:ext cx="8540888" cy="12497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518"/>
              </a:lnSpc>
            </a:pPr>
            <a:r>
              <a:rPr lang="en-US" sz="1798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Hofstede's framework helps predict negotiation behaviour across cultures. High power distance cultures defer to authority; collectivist cultures prioritise group consensus; long-term orientation drives patience and relationship focus — all critical for UK–China negotiations.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16949873" y="7395262"/>
            <a:ext cx="1692546" cy="1692546"/>
            <a:chOff x="0" y="0"/>
            <a:chExt cx="812800" cy="812800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3972F0">
                    <a:alpha val="100000"/>
                  </a:srgbClr>
                </a:gs>
                <a:gs pos="100000">
                  <a:srgbClr val="1CDAFF">
                    <a:alpha val="100000"/>
                  </a:srgbClr>
                </a:gs>
              </a:gsLst>
              <a:lin ang="5400000"/>
            </a:gradFill>
          </p:spPr>
        </p:sp>
        <p:sp>
          <p:nvSpPr>
            <p:cNvPr id="25" name="TextBox 2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6" name="Freeform 26"/>
          <p:cNvSpPr/>
          <p:nvPr/>
        </p:nvSpPr>
        <p:spPr>
          <a:xfrm>
            <a:off x="16949873" y="1497656"/>
            <a:ext cx="1766866" cy="969568"/>
          </a:xfrm>
          <a:custGeom>
            <a:avLst/>
            <a:gdLst/>
            <a:ahLst/>
            <a:cxnLst/>
            <a:rect l="l" t="t" r="r" b="b"/>
            <a:pathLst>
              <a:path w="1766866" h="969568">
                <a:moveTo>
                  <a:pt x="0" y="0"/>
                </a:moveTo>
                <a:lnTo>
                  <a:pt x="1766866" y="0"/>
                </a:lnTo>
                <a:lnTo>
                  <a:pt x="1766866" y="969568"/>
                </a:lnTo>
                <a:lnTo>
                  <a:pt x="0" y="9695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27" name="Freeform 27"/>
          <p:cNvSpPr/>
          <p:nvPr/>
        </p:nvSpPr>
        <p:spPr>
          <a:xfrm>
            <a:off x="-738166" y="2899246"/>
            <a:ext cx="1766866" cy="969568"/>
          </a:xfrm>
          <a:custGeom>
            <a:avLst/>
            <a:gdLst/>
            <a:ahLst/>
            <a:cxnLst/>
            <a:rect l="l" t="t" r="r" b="b"/>
            <a:pathLst>
              <a:path w="1766866" h="969568">
                <a:moveTo>
                  <a:pt x="0" y="0"/>
                </a:moveTo>
                <a:lnTo>
                  <a:pt x="1766866" y="0"/>
                </a:lnTo>
                <a:lnTo>
                  <a:pt x="1766866" y="969567"/>
                </a:lnTo>
                <a:lnTo>
                  <a:pt x="0" y="96956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28" name="Freeform 28"/>
          <p:cNvSpPr/>
          <p:nvPr/>
        </p:nvSpPr>
        <p:spPr>
          <a:xfrm rot="2599173">
            <a:off x="16091348" y="3099095"/>
            <a:ext cx="727562" cy="670721"/>
          </a:xfrm>
          <a:custGeom>
            <a:avLst/>
            <a:gdLst/>
            <a:ahLst/>
            <a:cxnLst/>
            <a:rect l="l" t="t" r="r" b="b"/>
            <a:pathLst>
              <a:path w="727562" h="670721">
                <a:moveTo>
                  <a:pt x="0" y="0"/>
                </a:moveTo>
                <a:lnTo>
                  <a:pt x="727562" y="0"/>
                </a:lnTo>
                <a:lnTo>
                  <a:pt x="727562" y="670721"/>
                </a:lnTo>
                <a:lnTo>
                  <a:pt x="0" y="67072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-31484" t="-39236" r="-39297" b="-46019"/>
            </a:stretch>
          </a:blipFill>
        </p:spPr>
      </p:sp>
      <p:sp>
        <p:nvSpPr>
          <p:cNvPr id="29" name="Freeform 29"/>
          <p:cNvSpPr/>
          <p:nvPr/>
        </p:nvSpPr>
        <p:spPr>
          <a:xfrm rot="2599173">
            <a:off x="11608639" y="5260438"/>
            <a:ext cx="474441" cy="437375"/>
          </a:xfrm>
          <a:custGeom>
            <a:avLst/>
            <a:gdLst/>
            <a:ahLst/>
            <a:cxnLst/>
            <a:rect l="l" t="t" r="r" b="b"/>
            <a:pathLst>
              <a:path w="474441" h="437375">
                <a:moveTo>
                  <a:pt x="0" y="0"/>
                </a:moveTo>
                <a:lnTo>
                  <a:pt x="474441" y="0"/>
                </a:lnTo>
                <a:lnTo>
                  <a:pt x="474441" y="437375"/>
                </a:lnTo>
                <a:lnTo>
                  <a:pt x="0" y="43737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31484" t="-39236" r="-39297" b="-46019"/>
            </a:stretch>
          </a:blipFill>
        </p:spPr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597986" y="1034117"/>
            <a:ext cx="441626" cy="463538"/>
          </a:xfrm>
          <a:custGeom>
            <a:avLst/>
            <a:gdLst/>
            <a:ahLst/>
            <a:cxnLst/>
            <a:rect l="l" t="t" r="r" b="b"/>
            <a:pathLst>
              <a:path w="441626" h="463538">
                <a:moveTo>
                  <a:pt x="0" y="0"/>
                </a:moveTo>
                <a:lnTo>
                  <a:pt x="441625" y="0"/>
                </a:lnTo>
                <a:lnTo>
                  <a:pt x="441625" y="463539"/>
                </a:lnTo>
                <a:lnTo>
                  <a:pt x="0" y="46353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10026458" y="-698443"/>
            <a:ext cx="1396886" cy="1396886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3972F0">
                    <a:alpha val="100000"/>
                  </a:srgbClr>
                </a:gs>
                <a:gs pos="100000">
                  <a:srgbClr val="1CDAFF">
                    <a:alpha val="100000"/>
                  </a:srgbClr>
                </a:gs>
              </a:gsLst>
              <a:lin ang="5400000"/>
            </a:gradFill>
          </p:spPr>
        </p:sp>
        <p:sp>
          <p:nvSpPr>
            <p:cNvPr id="5" name="TextBox 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10481572" y="-663483"/>
            <a:ext cx="6425635" cy="4281079"/>
          </a:xfrm>
          <a:custGeom>
            <a:avLst/>
            <a:gdLst/>
            <a:ahLst/>
            <a:cxnLst/>
            <a:rect l="l" t="t" r="r" b="b"/>
            <a:pathLst>
              <a:path w="6425635" h="4281079">
                <a:moveTo>
                  <a:pt x="0" y="0"/>
                </a:moveTo>
                <a:lnTo>
                  <a:pt x="6425635" y="0"/>
                </a:lnTo>
                <a:lnTo>
                  <a:pt x="6425635" y="4281079"/>
                </a:lnTo>
                <a:lnTo>
                  <a:pt x="0" y="428107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562" b="-562"/>
            </a:stretch>
          </a:blipFill>
        </p:spPr>
      </p:sp>
      <p:grpSp>
        <p:nvGrpSpPr>
          <p:cNvPr id="7" name="Group 7"/>
          <p:cNvGrpSpPr/>
          <p:nvPr/>
        </p:nvGrpSpPr>
        <p:grpSpPr>
          <a:xfrm>
            <a:off x="7083507" y="6311028"/>
            <a:ext cx="1396886" cy="1396886"/>
            <a:chOff x="0" y="0"/>
            <a:chExt cx="812800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3972F0">
                    <a:alpha val="100000"/>
                  </a:srgbClr>
                </a:gs>
                <a:gs pos="100000">
                  <a:srgbClr val="1CDAFF">
                    <a:alpha val="100000"/>
                  </a:srgbClr>
                </a:gs>
              </a:gsLst>
              <a:lin ang="5400000"/>
            </a:gradFill>
          </p:spPr>
        </p:sp>
        <p:sp>
          <p:nvSpPr>
            <p:cNvPr id="9" name="TextBox 9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1597986" y="6619875"/>
            <a:ext cx="6500010" cy="4330631"/>
          </a:xfrm>
          <a:custGeom>
            <a:avLst/>
            <a:gdLst/>
            <a:ahLst/>
            <a:cxnLst/>
            <a:rect l="l" t="t" r="r" b="b"/>
            <a:pathLst>
              <a:path w="6500010" h="4330631">
                <a:moveTo>
                  <a:pt x="0" y="0"/>
                </a:moveTo>
                <a:lnTo>
                  <a:pt x="6500009" y="0"/>
                </a:lnTo>
                <a:lnTo>
                  <a:pt x="6500009" y="4330631"/>
                </a:lnTo>
                <a:lnTo>
                  <a:pt x="0" y="433063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t="-562" b="-562"/>
            </a:stretch>
          </a:blipFill>
        </p:spPr>
      </p:sp>
      <p:sp>
        <p:nvSpPr>
          <p:cNvPr id="12" name="TextBox 12"/>
          <p:cNvSpPr txBox="1"/>
          <p:nvPr/>
        </p:nvSpPr>
        <p:spPr>
          <a:xfrm>
            <a:off x="1597986" y="2207408"/>
            <a:ext cx="4964854" cy="12429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0238"/>
              </a:lnSpc>
            </a:pPr>
            <a:r>
              <a:rPr lang="en-US" sz="7313" b="1" spc="-511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UK vs China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7986" y="3868827"/>
            <a:ext cx="6404865" cy="9233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766"/>
              </a:lnSpc>
            </a:pPr>
            <a:r>
              <a:rPr lang="en-US" sz="1600" dirty="0">
                <a:solidFill>
                  <a:srgbClr val="000000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🇬🇧 UNITED KINGDOM</a:t>
            </a:r>
          </a:p>
          <a:p>
            <a:pPr marL="0" lvl="0" indent="0" algn="l">
              <a:lnSpc>
                <a:spcPts val="1766"/>
              </a:lnSpc>
            </a:pPr>
            <a:r>
              <a:rPr lang="en-US" sz="1600" dirty="0">
                <a:solidFill>
                  <a:srgbClr val="000000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▸ Faster Decision-Making: Individuals empowered to commit quickly</a:t>
            </a:r>
          </a:p>
          <a:p>
            <a:pPr marL="0" lvl="0" indent="0" algn="l">
              <a:lnSpc>
                <a:spcPts val="1766"/>
              </a:lnSpc>
            </a:pPr>
            <a:r>
              <a:rPr lang="en-US" sz="1600" dirty="0">
                <a:solidFill>
                  <a:srgbClr val="000000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▸ Short-Term Orientation: Emphasis on immediate outcomes and ROI like in Unilever (Unilever, 2024_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1572" y="4037648"/>
            <a:ext cx="6404865" cy="13849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1766"/>
              </a:lnSpc>
            </a:pPr>
            <a:r>
              <a:rPr lang="en-US" sz="1600" dirty="0">
                <a:solidFill>
                  <a:srgbClr val="000000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🇨🇳 CHINA</a:t>
            </a:r>
          </a:p>
          <a:p>
            <a:pPr marL="0" lvl="0" indent="0" algn="just">
              <a:lnSpc>
                <a:spcPts val="1766"/>
              </a:lnSpc>
            </a:pPr>
            <a:r>
              <a:rPr lang="en-US" sz="1600" dirty="0">
                <a:solidFill>
                  <a:srgbClr val="000000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▸ Collectivism: Group harmony and team consensus </a:t>
            </a:r>
            <a:r>
              <a:rPr lang="en-US" sz="1600" dirty="0" err="1">
                <a:solidFill>
                  <a:srgbClr val="000000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prioritised</a:t>
            </a:r>
            <a:r>
              <a:rPr lang="en-US" sz="1600" dirty="0">
                <a:solidFill>
                  <a:srgbClr val="000000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 over individual views</a:t>
            </a:r>
          </a:p>
          <a:p>
            <a:pPr marL="0" lvl="0" indent="0" algn="just">
              <a:lnSpc>
                <a:spcPts val="1766"/>
              </a:lnSpc>
            </a:pPr>
            <a:r>
              <a:rPr lang="en-US" sz="1600" dirty="0">
                <a:solidFill>
                  <a:srgbClr val="000000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▸ High Power Distance: Hierarchical structures respected; seniority drives decisions</a:t>
            </a:r>
          </a:p>
          <a:p>
            <a:pPr marL="0" lvl="0" indent="0" algn="just">
              <a:lnSpc>
                <a:spcPts val="1766"/>
              </a:lnSpc>
            </a:pPr>
            <a:r>
              <a:rPr lang="en-US" sz="1600" dirty="0">
                <a:solidFill>
                  <a:srgbClr val="000000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▸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481572" y="6602062"/>
            <a:ext cx="6404865" cy="2103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766"/>
              </a:lnSpc>
            </a:pPr>
            <a:r>
              <a:rPr lang="en-US" sz="1261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.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397194" y="9528902"/>
            <a:ext cx="2843208" cy="2843208"/>
            <a:chOff x="0" y="0"/>
            <a:chExt cx="812800" cy="8128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3972F0">
                    <a:alpha val="100000"/>
                  </a:srgbClr>
                </a:gs>
                <a:gs pos="100000">
                  <a:srgbClr val="1CDAFF">
                    <a:alpha val="100000"/>
                  </a:srgbClr>
                </a:gs>
              </a:gsLst>
              <a:lin ang="5400000"/>
            </a:gradFill>
          </p:spPr>
        </p:sp>
        <p:sp>
          <p:nvSpPr>
            <p:cNvPr id="18" name="TextBox 18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9" name="Freeform 19"/>
          <p:cNvSpPr/>
          <p:nvPr/>
        </p:nvSpPr>
        <p:spPr>
          <a:xfrm>
            <a:off x="-883433" y="4489895"/>
            <a:ext cx="1766866" cy="969568"/>
          </a:xfrm>
          <a:custGeom>
            <a:avLst/>
            <a:gdLst/>
            <a:ahLst/>
            <a:cxnLst/>
            <a:rect l="l" t="t" r="r" b="b"/>
            <a:pathLst>
              <a:path w="1766866" h="969568">
                <a:moveTo>
                  <a:pt x="0" y="0"/>
                </a:moveTo>
                <a:lnTo>
                  <a:pt x="1766866" y="0"/>
                </a:lnTo>
                <a:lnTo>
                  <a:pt x="1766866" y="969568"/>
                </a:lnTo>
                <a:lnTo>
                  <a:pt x="0" y="9695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20" name="Freeform 20"/>
          <p:cNvSpPr/>
          <p:nvPr/>
        </p:nvSpPr>
        <p:spPr>
          <a:xfrm rot="5400000">
            <a:off x="8597549" y="7890083"/>
            <a:ext cx="1766866" cy="969568"/>
          </a:xfrm>
          <a:custGeom>
            <a:avLst/>
            <a:gdLst/>
            <a:ahLst/>
            <a:cxnLst/>
            <a:rect l="l" t="t" r="r" b="b"/>
            <a:pathLst>
              <a:path w="1766866" h="969568">
                <a:moveTo>
                  <a:pt x="0" y="0"/>
                </a:moveTo>
                <a:lnTo>
                  <a:pt x="1766867" y="0"/>
                </a:lnTo>
                <a:lnTo>
                  <a:pt x="1766867" y="969568"/>
                </a:lnTo>
                <a:lnTo>
                  <a:pt x="0" y="9695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grpSp>
        <p:nvGrpSpPr>
          <p:cNvPr id="21" name="Group 21"/>
          <p:cNvGrpSpPr/>
          <p:nvPr/>
        </p:nvGrpSpPr>
        <p:grpSpPr>
          <a:xfrm>
            <a:off x="17645944" y="-1278586"/>
            <a:ext cx="3352813" cy="12844173"/>
            <a:chOff x="0" y="0"/>
            <a:chExt cx="883046" cy="3382827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883046" cy="3382827"/>
            </a:xfrm>
            <a:custGeom>
              <a:avLst/>
              <a:gdLst/>
              <a:ahLst/>
              <a:cxnLst/>
              <a:rect l="l" t="t" r="r" b="b"/>
              <a:pathLst>
                <a:path w="883046" h="3382827">
                  <a:moveTo>
                    <a:pt x="117763" y="0"/>
                  </a:moveTo>
                  <a:lnTo>
                    <a:pt x="765282" y="0"/>
                  </a:lnTo>
                  <a:cubicBezTo>
                    <a:pt x="830321" y="0"/>
                    <a:pt x="883046" y="52724"/>
                    <a:pt x="883046" y="117763"/>
                  </a:cubicBezTo>
                  <a:lnTo>
                    <a:pt x="883046" y="3265064"/>
                  </a:lnTo>
                  <a:cubicBezTo>
                    <a:pt x="883046" y="3296297"/>
                    <a:pt x="870638" y="3326250"/>
                    <a:pt x="848554" y="3348335"/>
                  </a:cubicBezTo>
                  <a:cubicBezTo>
                    <a:pt x="826469" y="3370420"/>
                    <a:pt x="796515" y="3382827"/>
                    <a:pt x="765282" y="3382827"/>
                  </a:cubicBezTo>
                  <a:lnTo>
                    <a:pt x="117763" y="3382827"/>
                  </a:lnTo>
                  <a:cubicBezTo>
                    <a:pt x="52724" y="3382827"/>
                    <a:pt x="0" y="3330103"/>
                    <a:pt x="0" y="3265064"/>
                  </a:cubicBezTo>
                  <a:lnTo>
                    <a:pt x="0" y="117763"/>
                  </a:lnTo>
                  <a:cubicBezTo>
                    <a:pt x="0" y="52724"/>
                    <a:pt x="52724" y="0"/>
                    <a:pt x="117763" y="0"/>
                  </a:cubicBezTo>
                  <a:close/>
                </a:path>
              </a:pathLst>
            </a:custGeom>
            <a:solidFill>
              <a:srgbClr val="3972F0"/>
            </a:solidFill>
          </p:spPr>
        </p:sp>
        <p:sp>
          <p:nvSpPr>
            <p:cNvPr id="23" name="TextBox 23"/>
            <p:cNvSpPr txBox="1"/>
            <p:nvPr/>
          </p:nvSpPr>
          <p:spPr>
            <a:xfrm>
              <a:off x="0" y="-38100"/>
              <a:ext cx="883046" cy="342092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4" name="Freeform 24"/>
          <p:cNvSpPr/>
          <p:nvPr/>
        </p:nvSpPr>
        <p:spPr>
          <a:xfrm rot="2599173">
            <a:off x="6677154" y="2171970"/>
            <a:ext cx="635068" cy="585453"/>
          </a:xfrm>
          <a:custGeom>
            <a:avLst/>
            <a:gdLst/>
            <a:ahLst/>
            <a:cxnLst/>
            <a:rect l="l" t="t" r="r" b="b"/>
            <a:pathLst>
              <a:path w="635068" h="585453">
                <a:moveTo>
                  <a:pt x="0" y="0"/>
                </a:moveTo>
                <a:lnTo>
                  <a:pt x="635068" y="0"/>
                </a:lnTo>
                <a:lnTo>
                  <a:pt x="635068" y="585453"/>
                </a:lnTo>
                <a:lnTo>
                  <a:pt x="0" y="58545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-31484" t="-39236" r="-39297" b="-46019"/>
            </a:stretch>
          </a:blipFill>
        </p:spPr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592695" y="1671337"/>
            <a:ext cx="2785139" cy="2785139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ln w="628650" cap="sq">
              <a:gradFill>
                <a:gsLst>
                  <a:gs pos="0">
                    <a:srgbClr val="3972F0">
                      <a:alpha val="100000"/>
                    </a:srgbClr>
                  </a:gs>
                  <a:gs pos="100000">
                    <a:srgbClr val="1CDAFF">
                      <a:alpha val="100000"/>
                    </a:srgbClr>
                  </a:gs>
                </a:gsLst>
                <a:lin ang="5400000"/>
              </a:gradFill>
              <a:prstDash val="solid"/>
              <a:miter/>
            </a:ln>
          </p:spPr>
        </p:sp>
        <p:sp>
          <p:nvSpPr>
            <p:cNvPr id="4" name="TextBox 4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11377835" y="-7250246"/>
            <a:ext cx="9529995" cy="9529995"/>
          </a:xfrm>
          <a:custGeom>
            <a:avLst/>
            <a:gdLst/>
            <a:ahLst/>
            <a:cxnLst/>
            <a:rect l="l" t="t" r="r" b="b"/>
            <a:pathLst>
              <a:path w="9529995" h="9529995">
                <a:moveTo>
                  <a:pt x="0" y="0"/>
                </a:moveTo>
                <a:lnTo>
                  <a:pt x="9529995" y="0"/>
                </a:lnTo>
                <a:lnTo>
                  <a:pt x="9529995" y="9529995"/>
                </a:lnTo>
                <a:lnTo>
                  <a:pt x="0" y="952999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46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grpSp>
        <p:nvGrpSpPr>
          <p:cNvPr id="6" name="Group 6"/>
          <p:cNvGrpSpPr/>
          <p:nvPr/>
        </p:nvGrpSpPr>
        <p:grpSpPr>
          <a:xfrm>
            <a:off x="2200064" y="6914465"/>
            <a:ext cx="3405634" cy="908329"/>
            <a:chOff x="0" y="0"/>
            <a:chExt cx="979405" cy="261221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979405" cy="261221"/>
            </a:xfrm>
            <a:custGeom>
              <a:avLst/>
              <a:gdLst/>
              <a:ahLst/>
              <a:cxnLst/>
              <a:rect l="l" t="t" r="r" b="b"/>
              <a:pathLst>
                <a:path w="979405" h="261221">
                  <a:moveTo>
                    <a:pt x="38646" y="0"/>
                  </a:moveTo>
                  <a:lnTo>
                    <a:pt x="940759" y="0"/>
                  </a:lnTo>
                  <a:cubicBezTo>
                    <a:pt x="951008" y="0"/>
                    <a:pt x="960838" y="4072"/>
                    <a:pt x="968086" y="11319"/>
                  </a:cubicBezTo>
                  <a:cubicBezTo>
                    <a:pt x="975333" y="18566"/>
                    <a:pt x="979405" y="28396"/>
                    <a:pt x="979405" y="38646"/>
                  </a:cubicBezTo>
                  <a:lnTo>
                    <a:pt x="979405" y="222575"/>
                  </a:lnTo>
                  <a:cubicBezTo>
                    <a:pt x="979405" y="232824"/>
                    <a:pt x="975333" y="242654"/>
                    <a:pt x="968086" y="249902"/>
                  </a:cubicBezTo>
                  <a:cubicBezTo>
                    <a:pt x="960838" y="257149"/>
                    <a:pt x="951008" y="261221"/>
                    <a:pt x="940759" y="261221"/>
                  </a:cubicBezTo>
                  <a:lnTo>
                    <a:pt x="38646" y="261221"/>
                  </a:lnTo>
                  <a:cubicBezTo>
                    <a:pt x="17302" y="261221"/>
                    <a:pt x="0" y="243918"/>
                    <a:pt x="0" y="222575"/>
                  </a:cubicBezTo>
                  <a:lnTo>
                    <a:pt x="0" y="38646"/>
                  </a:lnTo>
                  <a:cubicBezTo>
                    <a:pt x="0" y="28396"/>
                    <a:pt x="4072" y="18566"/>
                    <a:pt x="11319" y="11319"/>
                  </a:cubicBezTo>
                  <a:cubicBezTo>
                    <a:pt x="18566" y="4072"/>
                    <a:pt x="28396" y="0"/>
                    <a:pt x="38646" y="0"/>
                  </a:cubicBezTo>
                  <a:close/>
                </a:path>
              </a:pathLst>
            </a:custGeom>
            <a:solidFill>
              <a:srgbClr val="F1F1F1"/>
            </a:solidFill>
          </p:spPr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979405" cy="2993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2200064" y="8119382"/>
            <a:ext cx="3405634" cy="908329"/>
            <a:chOff x="0" y="0"/>
            <a:chExt cx="979405" cy="261221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979405" cy="261221"/>
            </a:xfrm>
            <a:custGeom>
              <a:avLst/>
              <a:gdLst/>
              <a:ahLst/>
              <a:cxnLst/>
              <a:rect l="l" t="t" r="r" b="b"/>
              <a:pathLst>
                <a:path w="979405" h="261221">
                  <a:moveTo>
                    <a:pt x="38646" y="0"/>
                  </a:moveTo>
                  <a:lnTo>
                    <a:pt x="940759" y="0"/>
                  </a:lnTo>
                  <a:cubicBezTo>
                    <a:pt x="951008" y="0"/>
                    <a:pt x="960838" y="4072"/>
                    <a:pt x="968086" y="11319"/>
                  </a:cubicBezTo>
                  <a:cubicBezTo>
                    <a:pt x="975333" y="18566"/>
                    <a:pt x="979405" y="28396"/>
                    <a:pt x="979405" y="38646"/>
                  </a:cubicBezTo>
                  <a:lnTo>
                    <a:pt x="979405" y="222575"/>
                  </a:lnTo>
                  <a:cubicBezTo>
                    <a:pt x="979405" y="232824"/>
                    <a:pt x="975333" y="242654"/>
                    <a:pt x="968086" y="249902"/>
                  </a:cubicBezTo>
                  <a:cubicBezTo>
                    <a:pt x="960838" y="257149"/>
                    <a:pt x="951008" y="261221"/>
                    <a:pt x="940759" y="261221"/>
                  </a:cubicBezTo>
                  <a:lnTo>
                    <a:pt x="38646" y="261221"/>
                  </a:lnTo>
                  <a:cubicBezTo>
                    <a:pt x="17302" y="261221"/>
                    <a:pt x="0" y="243918"/>
                    <a:pt x="0" y="222575"/>
                  </a:cubicBezTo>
                  <a:lnTo>
                    <a:pt x="0" y="38646"/>
                  </a:lnTo>
                  <a:cubicBezTo>
                    <a:pt x="0" y="28396"/>
                    <a:pt x="4072" y="18566"/>
                    <a:pt x="11319" y="11319"/>
                  </a:cubicBezTo>
                  <a:cubicBezTo>
                    <a:pt x="18566" y="4072"/>
                    <a:pt x="28396" y="0"/>
                    <a:pt x="38646" y="0"/>
                  </a:cubicBezTo>
                  <a:close/>
                </a:path>
              </a:pathLst>
            </a:custGeom>
            <a:solidFill>
              <a:srgbClr val="F1F1F1"/>
            </a:solidFill>
          </p:spPr>
        </p:sp>
        <p:sp>
          <p:nvSpPr>
            <p:cNvPr id="11" name="TextBox 11"/>
            <p:cNvSpPr txBox="1"/>
            <p:nvPr/>
          </p:nvSpPr>
          <p:spPr>
            <a:xfrm>
              <a:off x="0" y="-38100"/>
              <a:ext cx="979405" cy="2993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9744163" y="6914465"/>
            <a:ext cx="3405634" cy="908329"/>
            <a:chOff x="0" y="0"/>
            <a:chExt cx="979405" cy="261221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979405" cy="261221"/>
            </a:xfrm>
            <a:custGeom>
              <a:avLst/>
              <a:gdLst/>
              <a:ahLst/>
              <a:cxnLst/>
              <a:rect l="l" t="t" r="r" b="b"/>
              <a:pathLst>
                <a:path w="979405" h="261221">
                  <a:moveTo>
                    <a:pt x="38646" y="0"/>
                  </a:moveTo>
                  <a:lnTo>
                    <a:pt x="940759" y="0"/>
                  </a:lnTo>
                  <a:cubicBezTo>
                    <a:pt x="951008" y="0"/>
                    <a:pt x="960838" y="4072"/>
                    <a:pt x="968086" y="11319"/>
                  </a:cubicBezTo>
                  <a:cubicBezTo>
                    <a:pt x="975333" y="18566"/>
                    <a:pt x="979405" y="28396"/>
                    <a:pt x="979405" y="38646"/>
                  </a:cubicBezTo>
                  <a:lnTo>
                    <a:pt x="979405" y="222575"/>
                  </a:lnTo>
                  <a:cubicBezTo>
                    <a:pt x="979405" y="232824"/>
                    <a:pt x="975333" y="242654"/>
                    <a:pt x="968086" y="249902"/>
                  </a:cubicBezTo>
                  <a:cubicBezTo>
                    <a:pt x="960838" y="257149"/>
                    <a:pt x="951008" y="261221"/>
                    <a:pt x="940759" y="261221"/>
                  </a:cubicBezTo>
                  <a:lnTo>
                    <a:pt x="38646" y="261221"/>
                  </a:lnTo>
                  <a:cubicBezTo>
                    <a:pt x="17302" y="261221"/>
                    <a:pt x="0" y="243918"/>
                    <a:pt x="0" y="222575"/>
                  </a:cubicBezTo>
                  <a:lnTo>
                    <a:pt x="0" y="38646"/>
                  </a:lnTo>
                  <a:cubicBezTo>
                    <a:pt x="0" y="28396"/>
                    <a:pt x="4072" y="18566"/>
                    <a:pt x="11319" y="11319"/>
                  </a:cubicBezTo>
                  <a:cubicBezTo>
                    <a:pt x="18566" y="4072"/>
                    <a:pt x="28396" y="0"/>
                    <a:pt x="38646" y="0"/>
                  </a:cubicBezTo>
                  <a:close/>
                </a:path>
              </a:pathLst>
            </a:custGeom>
            <a:solidFill>
              <a:srgbClr val="F1F1F1"/>
            </a:solidFill>
          </p:spPr>
        </p:sp>
        <p:sp>
          <p:nvSpPr>
            <p:cNvPr id="14" name="TextBox 14"/>
            <p:cNvSpPr txBox="1"/>
            <p:nvPr/>
          </p:nvSpPr>
          <p:spPr>
            <a:xfrm>
              <a:off x="0" y="-38100"/>
              <a:ext cx="979405" cy="2993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9744163" y="8119382"/>
            <a:ext cx="3405634" cy="908329"/>
            <a:chOff x="0" y="0"/>
            <a:chExt cx="979405" cy="261221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979405" cy="261221"/>
            </a:xfrm>
            <a:custGeom>
              <a:avLst/>
              <a:gdLst/>
              <a:ahLst/>
              <a:cxnLst/>
              <a:rect l="l" t="t" r="r" b="b"/>
              <a:pathLst>
                <a:path w="979405" h="261221">
                  <a:moveTo>
                    <a:pt x="38646" y="0"/>
                  </a:moveTo>
                  <a:lnTo>
                    <a:pt x="940759" y="0"/>
                  </a:lnTo>
                  <a:cubicBezTo>
                    <a:pt x="951008" y="0"/>
                    <a:pt x="960838" y="4072"/>
                    <a:pt x="968086" y="11319"/>
                  </a:cubicBezTo>
                  <a:cubicBezTo>
                    <a:pt x="975333" y="18566"/>
                    <a:pt x="979405" y="28396"/>
                    <a:pt x="979405" y="38646"/>
                  </a:cubicBezTo>
                  <a:lnTo>
                    <a:pt x="979405" y="222575"/>
                  </a:lnTo>
                  <a:cubicBezTo>
                    <a:pt x="979405" y="232824"/>
                    <a:pt x="975333" y="242654"/>
                    <a:pt x="968086" y="249902"/>
                  </a:cubicBezTo>
                  <a:cubicBezTo>
                    <a:pt x="960838" y="257149"/>
                    <a:pt x="951008" y="261221"/>
                    <a:pt x="940759" y="261221"/>
                  </a:cubicBezTo>
                  <a:lnTo>
                    <a:pt x="38646" y="261221"/>
                  </a:lnTo>
                  <a:cubicBezTo>
                    <a:pt x="17302" y="261221"/>
                    <a:pt x="0" y="243918"/>
                    <a:pt x="0" y="222575"/>
                  </a:cubicBezTo>
                  <a:lnTo>
                    <a:pt x="0" y="38646"/>
                  </a:lnTo>
                  <a:cubicBezTo>
                    <a:pt x="0" y="28396"/>
                    <a:pt x="4072" y="18566"/>
                    <a:pt x="11319" y="11319"/>
                  </a:cubicBezTo>
                  <a:cubicBezTo>
                    <a:pt x="18566" y="4072"/>
                    <a:pt x="28396" y="0"/>
                    <a:pt x="38646" y="0"/>
                  </a:cubicBezTo>
                  <a:close/>
                </a:path>
              </a:pathLst>
            </a:custGeom>
            <a:solidFill>
              <a:srgbClr val="F1F1F1"/>
            </a:solidFill>
          </p:spPr>
        </p:sp>
        <p:sp>
          <p:nvSpPr>
            <p:cNvPr id="17" name="TextBox 17"/>
            <p:cNvSpPr txBox="1"/>
            <p:nvPr/>
          </p:nvSpPr>
          <p:spPr>
            <a:xfrm>
              <a:off x="0" y="-38100"/>
              <a:ext cx="979405" cy="2993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5974138" y="6914465"/>
            <a:ext cx="3405634" cy="908329"/>
            <a:chOff x="0" y="0"/>
            <a:chExt cx="979405" cy="261221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979405" cy="261221"/>
            </a:xfrm>
            <a:custGeom>
              <a:avLst/>
              <a:gdLst/>
              <a:ahLst/>
              <a:cxnLst/>
              <a:rect l="l" t="t" r="r" b="b"/>
              <a:pathLst>
                <a:path w="979405" h="261221">
                  <a:moveTo>
                    <a:pt x="38646" y="0"/>
                  </a:moveTo>
                  <a:lnTo>
                    <a:pt x="940759" y="0"/>
                  </a:lnTo>
                  <a:cubicBezTo>
                    <a:pt x="951008" y="0"/>
                    <a:pt x="960838" y="4072"/>
                    <a:pt x="968086" y="11319"/>
                  </a:cubicBezTo>
                  <a:cubicBezTo>
                    <a:pt x="975333" y="18566"/>
                    <a:pt x="979405" y="28396"/>
                    <a:pt x="979405" y="38646"/>
                  </a:cubicBezTo>
                  <a:lnTo>
                    <a:pt x="979405" y="222575"/>
                  </a:lnTo>
                  <a:cubicBezTo>
                    <a:pt x="979405" y="232824"/>
                    <a:pt x="975333" y="242654"/>
                    <a:pt x="968086" y="249902"/>
                  </a:cubicBezTo>
                  <a:cubicBezTo>
                    <a:pt x="960838" y="257149"/>
                    <a:pt x="951008" y="261221"/>
                    <a:pt x="940759" y="261221"/>
                  </a:cubicBezTo>
                  <a:lnTo>
                    <a:pt x="38646" y="261221"/>
                  </a:lnTo>
                  <a:cubicBezTo>
                    <a:pt x="17302" y="261221"/>
                    <a:pt x="0" y="243918"/>
                    <a:pt x="0" y="222575"/>
                  </a:cubicBezTo>
                  <a:lnTo>
                    <a:pt x="0" y="38646"/>
                  </a:lnTo>
                  <a:cubicBezTo>
                    <a:pt x="0" y="28396"/>
                    <a:pt x="4072" y="18566"/>
                    <a:pt x="11319" y="11319"/>
                  </a:cubicBezTo>
                  <a:cubicBezTo>
                    <a:pt x="18566" y="4072"/>
                    <a:pt x="28396" y="0"/>
                    <a:pt x="38646" y="0"/>
                  </a:cubicBezTo>
                  <a:close/>
                </a:path>
              </a:pathLst>
            </a:custGeom>
            <a:solidFill>
              <a:srgbClr val="F1F1F1"/>
            </a:solidFill>
          </p:spPr>
        </p:sp>
        <p:sp>
          <p:nvSpPr>
            <p:cNvPr id="20" name="TextBox 20"/>
            <p:cNvSpPr txBox="1"/>
            <p:nvPr/>
          </p:nvSpPr>
          <p:spPr>
            <a:xfrm>
              <a:off x="0" y="-38100"/>
              <a:ext cx="979405" cy="2993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5974138" y="8119382"/>
            <a:ext cx="3405634" cy="908329"/>
            <a:chOff x="0" y="0"/>
            <a:chExt cx="979405" cy="261221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979405" cy="261221"/>
            </a:xfrm>
            <a:custGeom>
              <a:avLst/>
              <a:gdLst/>
              <a:ahLst/>
              <a:cxnLst/>
              <a:rect l="l" t="t" r="r" b="b"/>
              <a:pathLst>
                <a:path w="979405" h="261221">
                  <a:moveTo>
                    <a:pt x="38646" y="0"/>
                  </a:moveTo>
                  <a:lnTo>
                    <a:pt x="940759" y="0"/>
                  </a:lnTo>
                  <a:cubicBezTo>
                    <a:pt x="951008" y="0"/>
                    <a:pt x="960838" y="4072"/>
                    <a:pt x="968086" y="11319"/>
                  </a:cubicBezTo>
                  <a:cubicBezTo>
                    <a:pt x="975333" y="18566"/>
                    <a:pt x="979405" y="28396"/>
                    <a:pt x="979405" y="38646"/>
                  </a:cubicBezTo>
                  <a:lnTo>
                    <a:pt x="979405" y="222575"/>
                  </a:lnTo>
                  <a:cubicBezTo>
                    <a:pt x="979405" y="232824"/>
                    <a:pt x="975333" y="242654"/>
                    <a:pt x="968086" y="249902"/>
                  </a:cubicBezTo>
                  <a:cubicBezTo>
                    <a:pt x="960838" y="257149"/>
                    <a:pt x="951008" y="261221"/>
                    <a:pt x="940759" y="261221"/>
                  </a:cubicBezTo>
                  <a:lnTo>
                    <a:pt x="38646" y="261221"/>
                  </a:lnTo>
                  <a:cubicBezTo>
                    <a:pt x="17302" y="261221"/>
                    <a:pt x="0" y="243918"/>
                    <a:pt x="0" y="222575"/>
                  </a:cubicBezTo>
                  <a:lnTo>
                    <a:pt x="0" y="38646"/>
                  </a:lnTo>
                  <a:cubicBezTo>
                    <a:pt x="0" y="28396"/>
                    <a:pt x="4072" y="18566"/>
                    <a:pt x="11319" y="11319"/>
                  </a:cubicBezTo>
                  <a:cubicBezTo>
                    <a:pt x="18566" y="4072"/>
                    <a:pt x="28396" y="0"/>
                    <a:pt x="38646" y="0"/>
                  </a:cubicBezTo>
                  <a:close/>
                </a:path>
              </a:pathLst>
            </a:custGeom>
            <a:solidFill>
              <a:srgbClr val="F1F1F1"/>
            </a:solidFill>
          </p:spPr>
        </p:sp>
        <p:sp>
          <p:nvSpPr>
            <p:cNvPr id="23" name="TextBox 23"/>
            <p:cNvSpPr txBox="1"/>
            <p:nvPr/>
          </p:nvSpPr>
          <p:spPr>
            <a:xfrm>
              <a:off x="0" y="-38100"/>
              <a:ext cx="979405" cy="2993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16142832" y="7822794"/>
            <a:ext cx="1673561" cy="1673561"/>
            <a:chOff x="0" y="0"/>
            <a:chExt cx="812800" cy="812800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3972F0">
                    <a:alpha val="100000"/>
                  </a:srgbClr>
                </a:gs>
                <a:gs pos="100000">
                  <a:srgbClr val="1CDAFF">
                    <a:alpha val="100000"/>
                  </a:srgbClr>
                </a:gs>
              </a:gsLst>
              <a:lin ang="5400000"/>
            </a:gradFill>
          </p:spPr>
        </p:sp>
        <p:sp>
          <p:nvSpPr>
            <p:cNvPr id="26" name="TextBox 26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3518237" y="6914465"/>
            <a:ext cx="3405634" cy="908329"/>
            <a:chOff x="0" y="0"/>
            <a:chExt cx="979405" cy="261221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979405" cy="261221"/>
            </a:xfrm>
            <a:custGeom>
              <a:avLst/>
              <a:gdLst/>
              <a:ahLst/>
              <a:cxnLst/>
              <a:rect l="l" t="t" r="r" b="b"/>
              <a:pathLst>
                <a:path w="979405" h="261221">
                  <a:moveTo>
                    <a:pt x="38646" y="0"/>
                  </a:moveTo>
                  <a:lnTo>
                    <a:pt x="940759" y="0"/>
                  </a:lnTo>
                  <a:cubicBezTo>
                    <a:pt x="951008" y="0"/>
                    <a:pt x="960838" y="4072"/>
                    <a:pt x="968086" y="11319"/>
                  </a:cubicBezTo>
                  <a:cubicBezTo>
                    <a:pt x="975333" y="18566"/>
                    <a:pt x="979405" y="28396"/>
                    <a:pt x="979405" y="38646"/>
                  </a:cubicBezTo>
                  <a:lnTo>
                    <a:pt x="979405" y="222575"/>
                  </a:lnTo>
                  <a:cubicBezTo>
                    <a:pt x="979405" y="232824"/>
                    <a:pt x="975333" y="242654"/>
                    <a:pt x="968086" y="249902"/>
                  </a:cubicBezTo>
                  <a:cubicBezTo>
                    <a:pt x="960838" y="257149"/>
                    <a:pt x="951008" y="261221"/>
                    <a:pt x="940759" y="261221"/>
                  </a:cubicBezTo>
                  <a:lnTo>
                    <a:pt x="38646" y="261221"/>
                  </a:lnTo>
                  <a:cubicBezTo>
                    <a:pt x="17302" y="261221"/>
                    <a:pt x="0" y="243918"/>
                    <a:pt x="0" y="222575"/>
                  </a:cubicBezTo>
                  <a:lnTo>
                    <a:pt x="0" y="38646"/>
                  </a:lnTo>
                  <a:cubicBezTo>
                    <a:pt x="0" y="28396"/>
                    <a:pt x="4072" y="18566"/>
                    <a:pt x="11319" y="11319"/>
                  </a:cubicBezTo>
                  <a:cubicBezTo>
                    <a:pt x="18566" y="4072"/>
                    <a:pt x="28396" y="0"/>
                    <a:pt x="38646" y="0"/>
                  </a:cubicBezTo>
                  <a:close/>
                </a:path>
              </a:pathLst>
            </a:custGeom>
            <a:solidFill>
              <a:srgbClr val="F1F1F1"/>
            </a:solidFill>
          </p:spPr>
        </p:sp>
        <p:sp>
          <p:nvSpPr>
            <p:cNvPr id="29" name="TextBox 29"/>
            <p:cNvSpPr txBox="1"/>
            <p:nvPr/>
          </p:nvSpPr>
          <p:spPr>
            <a:xfrm>
              <a:off x="0" y="-38100"/>
              <a:ext cx="979405" cy="2993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13518237" y="8119382"/>
            <a:ext cx="3405634" cy="908329"/>
            <a:chOff x="0" y="0"/>
            <a:chExt cx="979405" cy="261221"/>
          </a:xfrm>
        </p:grpSpPr>
        <p:sp>
          <p:nvSpPr>
            <p:cNvPr id="31" name="Freeform 31"/>
            <p:cNvSpPr/>
            <p:nvPr/>
          </p:nvSpPr>
          <p:spPr>
            <a:xfrm>
              <a:off x="0" y="0"/>
              <a:ext cx="979405" cy="261221"/>
            </a:xfrm>
            <a:custGeom>
              <a:avLst/>
              <a:gdLst/>
              <a:ahLst/>
              <a:cxnLst/>
              <a:rect l="l" t="t" r="r" b="b"/>
              <a:pathLst>
                <a:path w="979405" h="261221">
                  <a:moveTo>
                    <a:pt x="38646" y="0"/>
                  </a:moveTo>
                  <a:lnTo>
                    <a:pt x="940759" y="0"/>
                  </a:lnTo>
                  <a:cubicBezTo>
                    <a:pt x="951008" y="0"/>
                    <a:pt x="960838" y="4072"/>
                    <a:pt x="968086" y="11319"/>
                  </a:cubicBezTo>
                  <a:cubicBezTo>
                    <a:pt x="975333" y="18566"/>
                    <a:pt x="979405" y="28396"/>
                    <a:pt x="979405" y="38646"/>
                  </a:cubicBezTo>
                  <a:lnTo>
                    <a:pt x="979405" y="222575"/>
                  </a:lnTo>
                  <a:cubicBezTo>
                    <a:pt x="979405" y="232824"/>
                    <a:pt x="975333" y="242654"/>
                    <a:pt x="968086" y="249902"/>
                  </a:cubicBezTo>
                  <a:cubicBezTo>
                    <a:pt x="960838" y="257149"/>
                    <a:pt x="951008" y="261221"/>
                    <a:pt x="940759" y="261221"/>
                  </a:cubicBezTo>
                  <a:lnTo>
                    <a:pt x="38646" y="261221"/>
                  </a:lnTo>
                  <a:cubicBezTo>
                    <a:pt x="17302" y="261221"/>
                    <a:pt x="0" y="243918"/>
                    <a:pt x="0" y="222575"/>
                  </a:cubicBezTo>
                  <a:lnTo>
                    <a:pt x="0" y="38646"/>
                  </a:lnTo>
                  <a:cubicBezTo>
                    <a:pt x="0" y="28396"/>
                    <a:pt x="4072" y="18566"/>
                    <a:pt x="11319" y="11319"/>
                  </a:cubicBezTo>
                  <a:cubicBezTo>
                    <a:pt x="18566" y="4072"/>
                    <a:pt x="28396" y="0"/>
                    <a:pt x="38646" y="0"/>
                  </a:cubicBezTo>
                  <a:close/>
                </a:path>
              </a:pathLst>
            </a:custGeom>
            <a:solidFill>
              <a:srgbClr val="F1F1F1"/>
            </a:solidFill>
          </p:spPr>
        </p:sp>
        <p:sp>
          <p:nvSpPr>
            <p:cNvPr id="32" name="TextBox 32"/>
            <p:cNvSpPr txBox="1"/>
            <p:nvPr/>
          </p:nvSpPr>
          <p:spPr>
            <a:xfrm>
              <a:off x="0" y="-38100"/>
              <a:ext cx="979405" cy="2993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33" name="Freeform 33"/>
          <p:cNvSpPr/>
          <p:nvPr/>
        </p:nvSpPr>
        <p:spPr>
          <a:xfrm>
            <a:off x="2200064" y="1036124"/>
            <a:ext cx="605184" cy="635213"/>
          </a:xfrm>
          <a:custGeom>
            <a:avLst/>
            <a:gdLst/>
            <a:ahLst/>
            <a:cxnLst/>
            <a:rect l="l" t="t" r="r" b="b"/>
            <a:pathLst>
              <a:path w="605184" h="635213">
                <a:moveTo>
                  <a:pt x="0" y="0"/>
                </a:moveTo>
                <a:lnTo>
                  <a:pt x="605184" y="0"/>
                </a:lnTo>
                <a:lnTo>
                  <a:pt x="605184" y="635213"/>
                </a:lnTo>
                <a:lnTo>
                  <a:pt x="0" y="63521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4" name="Freeform 34"/>
          <p:cNvSpPr/>
          <p:nvPr/>
        </p:nvSpPr>
        <p:spPr>
          <a:xfrm>
            <a:off x="16875807" y="1480173"/>
            <a:ext cx="1766866" cy="969568"/>
          </a:xfrm>
          <a:custGeom>
            <a:avLst/>
            <a:gdLst/>
            <a:ahLst/>
            <a:cxnLst/>
            <a:rect l="l" t="t" r="r" b="b"/>
            <a:pathLst>
              <a:path w="1766866" h="969568">
                <a:moveTo>
                  <a:pt x="0" y="0"/>
                </a:moveTo>
                <a:lnTo>
                  <a:pt x="1766866" y="0"/>
                </a:lnTo>
                <a:lnTo>
                  <a:pt x="1766866" y="969568"/>
                </a:lnTo>
                <a:lnTo>
                  <a:pt x="0" y="9695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35" name="Freeform 35"/>
          <p:cNvSpPr/>
          <p:nvPr/>
        </p:nvSpPr>
        <p:spPr>
          <a:xfrm>
            <a:off x="61722" y="8808782"/>
            <a:ext cx="1766866" cy="969568"/>
          </a:xfrm>
          <a:custGeom>
            <a:avLst/>
            <a:gdLst/>
            <a:ahLst/>
            <a:cxnLst/>
            <a:rect l="l" t="t" r="r" b="b"/>
            <a:pathLst>
              <a:path w="1766866" h="969568">
                <a:moveTo>
                  <a:pt x="0" y="0"/>
                </a:moveTo>
                <a:lnTo>
                  <a:pt x="1766867" y="0"/>
                </a:lnTo>
                <a:lnTo>
                  <a:pt x="1766867" y="969568"/>
                </a:lnTo>
                <a:lnTo>
                  <a:pt x="0" y="9695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36" name="Group 36"/>
          <p:cNvGrpSpPr/>
          <p:nvPr/>
        </p:nvGrpSpPr>
        <p:grpSpPr>
          <a:xfrm>
            <a:off x="-17259300" y="-1690561"/>
            <a:ext cx="17966065" cy="12844173"/>
            <a:chOff x="0" y="0"/>
            <a:chExt cx="4731803" cy="3382827"/>
          </a:xfrm>
        </p:grpSpPr>
        <p:sp>
          <p:nvSpPr>
            <p:cNvPr id="37" name="Freeform 37"/>
            <p:cNvSpPr/>
            <p:nvPr/>
          </p:nvSpPr>
          <p:spPr>
            <a:xfrm>
              <a:off x="0" y="0"/>
              <a:ext cx="4731803" cy="3382827"/>
            </a:xfrm>
            <a:custGeom>
              <a:avLst/>
              <a:gdLst/>
              <a:ahLst/>
              <a:cxnLst/>
              <a:rect l="l" t="t" r="r" b="b"/>
              <a:pathLst>
                <a:path w="4731803" h="3382827">
                  <a:moveTo>
                    <a:pt x="21977" y="0"/>
                  </a:moveTo>
                  <a:lnTo>
                    <a:pt x="4709826" y="0"/>
                  </a:lnTo>
                  <a:cubicBezTo>
                    <a:pt x="4715655" y="0"/>
                    <a:pt x="4721245" y="2315"/>
                    <a:pt x="4725366" y="6437"/>
                  </a:cubicBezTo>
                  <a:cubicBezTo>
                    <a:pt x="4729488" y="10558"/>
                    <a:pt x="4731803" y="16148"/>
                    <a:pt x="4731803" y="21977"/>
                  </a:cubicBezTo>
                  <a:lnTo>
                    <a:pt x="4731803" y="3360850"/>
                  </a:lnTo>
                  <a:cubicBezTo>
                    <a:pt x="4731803" y="3366679"/>
                    <a:pt x="4729488" y="3372269"/>
                    <a:pt x="4725366" y="3376390"/>
                  </a:cubicBezTo>
                  <a:cubicBezTo>
                    <a:pt x="4721245" y="3380512"/>
                    <a:pt x="4715655" y="3382827"/>
                    <a:pt x="4709826" y="3382827"/>
                  </a:cubicBezTo>
                  <a:lnTo>
                    <a:pt x="21977" y="3382827"/>
                  </a:lnTo>
                  <a:cubicBezTo>
                    <a:pt x="16148" y="3382827"/>
                    <a:pt x="10558" y="3380512"/>
                    <a:pt x="6437" y="3376390"/>
                  </a:cubicBezTo>
                  <a:cubicBezTo>
                    <a:pt x="2315" y="3372269"/>
                    <a:pt x="0" y="3366679"/>
                    <a:pt x="0" y="3360850"/>
                  </a:cubicBezTo>
                  <a:lnTo>
                    <a:pt x="0" y="21977"/>
                  </a:lnTo>
                  <a:cubicBezTo>
                    <a:pt x="0" y="16148"/>
                    <a:pt x="2315" y="10558"/>
                    <a:pt x="6437" y="6437"/>
                  </a:cubicBezTo>
                  <a:cubicBezTo>
                    <a:pt x="10558" y="2315"/>
                    <a:pt x="16148" y="0"/>
                    <a:pt x="21977" y="0"/>
                  </a:cubicBezTo>
                  <a:close/>
                </a:path>
              </a:pathLst>
            </a:custGeom>
            <a:solidFill>
              <a:srgbClr val="3972F0"/>
            </a:solidFill>
          </p:spPr>
        </p:sp>
        <p:sp>
          <p:nvSpPr>
            <p:cNvPr id="38" name="TextBox 38"/>
            <p:cNvSpPr txBox="1"/>
            <p:nvPr/>
          </p:nvSpPr>
          <p:spPr>
            <a:xfrm>
              <a:off x="0" y="-38100"/>
              <a:ext cx="4731803" cy="342092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39" name="Freeform 39"/>
          <p:cNvSpPr/>
          <p:nvPr/>
        </p:nvSpPr>
        <p:spPr>
          <a:xfrm rot="2599173">
            <a:off x="10298209" y="4477172"/>
            <a:ext cx="973532" cy="897475"/>
          </a:xfrm>
          <a:custGeom>
            <a:avLst/>
            <a:gdLst/>
            <a:ahLst/>
            <a:cxnLst/>
            <a:rect l="l" t="t" r="r" b="b"/>
            <a:pathLst>
              <a:path w="973532" h="897475">
                <a:moveTo>
                  <a:pt x="0" y="0"/>
                </a:moveTo>
                <a:lnTo>
                  <a:pt x="973532" y="0"/>
                </a:lnTo>
                <a:lnTo>
                  <a:pt x="973532" y="897475"/>
                </a:lnTo>
                <a:lnTo>
                  <a:pt x="0" y="89747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31484" t="-39236" r="-39297" b="-46019"/>
            </a:stretch>
          </a:blipFill>
        </p:spPr>
      </p:sp>
      <p:sp>
        <p:nvSpPr>
          <p:cNvPr id="40" name="Freeform 40"/>
          <p:cNvSpPr/>
          <p:nvPr/>
        </p:nvSpPr>
        <p:spPr>
          <a:xfrm rot="2599173">
            <a:off x="17364964" y="7284684"/>
            <a:ext cx="382567" cy="352679"/>
          </a:xfrm>
          <a:custGeom>
            <a:avLst/>
            <a:gdLst/>
            <a:ahLst/>
            <a:cxnLst/>
            <a:rect l="l" t="t" r="r" b="b"/>
            <a:pathLst>
              <a:path w="382567" h="352679">
                <a:moveTo>
                  <a:pt x="0" y="0"/>
                </a:moveTo>
                <a:lnTo>
                  <a:pt x="382566" y="0"/>
                </a:lnTo>
                <a:lnTo>
                  <a:pt x="382566" y="352678"/>
                </a:lnTo>
                <a:lnTo>
                  <a:pt x="0" y="35267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31484" t="-39236" r="-39297" b="-46019"/>
            </a:stretch>
          </a:blipFill>
        </p:spPr>
      </p:sp>
      <p:sp>
        <p:nvSpPr>
          <p:cNvPr id="41" name="Freeform 41"/>
          <p:cNvSpPr/>
          <p:nvPr/>
        </p:nvSpPr>
        <p:spPr>
          <a:xfrm>
            <a:off x="12262533" y="2574660"/>
            <a:ext cx="4497401" cy="4282686"/>
          </a:xfrm>
          <a:custGeom>
            <a:avLst/>
            <a:gdLst/>
            <a:ahLst/>
            <a:cxnLst/>
            <a:rect l="l" t="t" r="r" b="b"/>
            <a:pathLst>
              <a:path w="4497401" h="4282686">
                <a:moveTo>
                  <a:pt x="0" y="0"/>
                </a:moveTo>
                <a:lnTo>
                  <a:pt x="4497401" y="0"/>
                </a:lnTo>
                <a:lnTo>
                  <a:pt x="4497401" y="4282686"/>
                </a:lnTo>
                <a:lnTo>
                  <a:pt x="0" y="4282686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42" name="TextBox 42"/>
          <p:cNvSpPr txBox="1"/>
          <p:nvPr/>
        </p:nvSpPr>
        <p:spPr>
          <a:xfrm>
            <a:off x="2260365" y="3159667"/>
            <a:ext cx="5431024" cy="14352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1767"/>
              </a:lnSpc>
            </a:pPr>
            <a:r>
              <a:rPr lang="en-US" sz="8405" b="1" spc="-588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Negotiation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2260365" y="4272513"/>
            <a:ext cx="5933052" cy="15946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3073"/>
              </a:lnSpc>
            </a:pPr>
            <a:r>
              <a:rPr lang="en-US" sz="9338" b="1" spc="-653">
                <a:solidFill>
                  <a:srgbClr val="3972F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Challenges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2578870" y="7095295"/>
            <a:ext cx="2648021" cy="3664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055"/>
              </a:lnSpc>
            </a:pPr>
            <a:r>
              <a:rPr lang="en-US" sz="2182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Relationship First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2578870" y="8300212"/>
            <a:ext cx="2648021" cy="3664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055"/>
              </a:lnSpc>
            </a:pPr>
            <a:r>
              <a:rPr lang="en-US" sz="2182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Consensus Needed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10122970" y="7095295"/>
            <a:ext cx="2648021" cy="3664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055"/>
              </a:lnSpc>
            </a:pPr>
            <a:r>
              <a:rPr lang="en-US" sz="2182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Respect Hierarchy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10122970" y="8300212"/>
            <a:ext cx="2648021" cy="3664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055"/>
              </a:lnSpc>
            </a:pPr>
            <a:r>
              <a:rPr lang="en-US" sz="2182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Senior Authority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6352945" y="7095295"/>
            <a:ext cx="2648021" cy="3664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055"/>
              </a:lnSpc>
            </a:pPr>
            <a:r>
              <a:rPr lang="en-US" sz="2182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Indirect Comms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6352945" y="8300212"/>
            <a:ext cx="2648021" cy="3664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055"/>
              </a:lnSpc>
            </a:pPr>
            <a:r>
              <a:rPr lang="en-US" sz="2182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Harmony Focus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3897044" y="7095295"/>
            <a:ext cx="2648021" cy="3664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055"/>
              </a:lnSpc>
            </a:pPr>
            <a:r>
              <a:rPr lang="en-US" sz="2182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Longer Decisions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13897044" y="8300212"/>
            <a:ext cx="2648021" cy="3664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055"/>
              </a:lnSpc>
            </a:pPr>
            <a:r>
              <a:rPr lang="en-US" sz="2182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Cultural Patience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28700" y="1034117"/>
            <a:ext cx="441626" cy="463538"/>
          </a:xfrm>
          <a:custGeom>
            <a:avLst/>
            <a:gdLst/>
            <a:ahLst/>
            <a:cxnLst/>
            <a:rect l="l" t="t" r="r" b="b"/>
            <a:pathLst>
              <a:path w="441626" h="463538">
                <a:moveTo>
                  <a:pt x="0" y="0"/>
                </a:moveTo>
                <a:lnTo>
                  <a:pt x="441626" y="0"/>
                </a:lnTo>
                <a:lnTo>
                  <a:pt x="441626" y="463539"/>
                </a:lnTo>
                <a:lnTo>
                  <a:pt x="0" y="46353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9244132" y="938201"/>
            <a:ext cx="8015168" cy="8015168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3972F0">
                    <a:alpha val="100000"/>
                  </a:srgbClr>
                </a:gs>
                <a:gs pos="100000">
                  <a:srgbClr val="1CDAFF">
                    <a:alpha val="100000"/>
                  </a:srgbClr>
                </a:gs>
              </a:gsLst>
              <a:lin ang="5400000"/>
            </a:gradFill>
          </p:spPr>
        </p:sp>
        <p:sp>
          <p:nvSpPr>
            <p:cNvPr id="5" name="TextBox 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6" name="Group 6"/>
          <p:cNvGrpSpPr>
            <a:grpSpLocks noChangeAspect="1"/>
          </p:cNvGrpSpPr>
          <p:nvPr/>
        </p:nvGrpSpPr>
        <p:grpSpPr>
          <a:xfrm rot="379905">
            <a:off x="9842765" y="1263178"/>
            <a:ext cx="6617639" cy="13094135"/>
            <a:chOff x="0" y="0"/>
            <a:chExt cx="2620010" cy="5184140"/>
          </a:xfrm>
        </p:grpSpPr>
        <p:sp>
          <p:nvSpPr>
            <p:cNvPr id="7" name="Freeform 7"/>
            <p:cNvSpPr/>
            <p:nvPr/>
          </p:nvSpPr>
          <p:spPr>
            <a:xfrm>
              <a:off x="53340" y="25400"/>
              <a:ext cx="2513330" cy="5132070"/>
            </a:xfrm>
            <a:custGeom>
              <a:avLst/>
              <a:gdLst/>
              <a:ahLst/>
              <a:cxnLst/>
              <a:rect l="l" t="t" r="r" b="b"/>
              <a:pathLst>
                <a:path w="2513330" h="5132070">
                  <a:moveTo>
                    <a:pt x="2159000" y="0"/>
                  </a:moveTo>
                  <a:lnTo>
                    <a:pt x="354330" y="0"/>
                  </a:lnTo>
                  <a:cubicBezTo>
                    <a:pt x="158750" y="0"/>
                    <a:pt x="0" y="158750"/>
                    <a:pt x="0" y="354330"/>
                  </a:cubicBezTo>
                  <a:lnTo>
                    <a:pt x="0" y="4777740"/>
                  </a:lnTo>
                  <a:cubicBezTo>
                    <a:pt x="0" y="4973320"/>
                    <a:pt x="158750" y="5132070"/>
                    <a:pt x="354330" y="5132070"/>
                  </a:cubicBezTo>
                  <a:lnTo>
                    <a:pt x="2159000" y="5132070"/>
                  </a:lnTo>
                  <a:cubicBezTo>
                    <a:pt x="2354580" y="5132070"/>
                    <a:pt x="2513330" y="4973320"/>
                    <a:pt x="2513330" y="4777740"/>
                  </a:cubicBezTo>
                  <a:lnTo>
                    <a:pt x="2513330" y="354330"/>
                  </a:lnTo>
                  <a:cubicBezTo>
                    <a:pt x="2513330" y="158750"/>
                    <a:pt x="2354580" y="0"/>
                    <a:pt x="2159000" y="0"/>
                  </a:cubicBezTo>
                  <a:close/>
                  <a:moveTo>
                    <a:pt x="1558290" y="162560"/>
                  </a:moveTo>
                  <a:cubicBezTo>
                    <a:pt x="1576070" y="162560"/>
                    <a:pt x="1590040" y="176530"/>
                    <a:pt x="1590040" y="194310"/>
                  </a:cubicBezTo>
                  <a:cubicBezTo>
                    <a:pt x="1590040" y="212090"/>
                    <a:pt x="1576070" y="226060"/>
                    <a:pt x="1558290" y="226060"/>
                  </a:cubicBezTo>
                  <a:cubicBezTo>
                    <a:pt x="1540510" y="226060"/>
                    <a:pt x="1526540" y="212090"/>
                    <a:pt x="1526540" y="194310"/>
                  </a:cubicBezTo>
                  <a:cubicBezTo>
                    <a:pt x="1526540" y="176530"/>
                    <a:pt x="1541780" y="162560"/>
                    <a:pt x="1558290" y="162560"/>
                  </a:cubicBezTo>
                  <a:close/>
                  <a:moveTo>
                    <a:pt x="1089660" y="172720"/>
                  </a:moveTo>
                  <a:lnTo>
                    <a:pt x="1394460" y="172720"/>
                  </a:lnTo>
                  <a:cubicBezTo>
                    <a:pt x="1405890" y="172720"/>
                    <a:pt x="1416050" y="181610"/>
                    <a:pt x="1416050" y="194310"/>
                  </a:cubicBezTo>
                  <a:cubicBezTo>
                    <a:pt x="1416050" y="207010"/>
                    <a:pt x="1405890" y="215900"/>
                    <a:pt x="1394460" y="215900"/>
                  </a:cubicBezTo>
                  <a:lnTo>
                    <a:pt x="1089660" y="215900"/>
                  </a:lnTo>
                  <a:cubicBezTo>
                    <a:pt x="1078230" y="215900"/>
                    <a:pt x="1068070" y="207010"/>
                    <a:pt x="1068070" y="194310"/>
                  </a:cubicBezTo>
                  <a:cubicBezTo>
                    <a:pt x="1068070" y="181610"/>
                    <a:pt x="1078230" y="172720"/>
                    <a:pt x="1089660" y="172720"/>
                  </a:cubicBezTo>
                  <a:close/>
                  <a:moveTo>
                    <a:pt x="2383790" y="4798060"/>
                  </a:moveTo>
                  <a:cubicBezTo>
                    <a:pt x="2383790" y="4913630"/>
                    <a:pt x="2289810" y="5007610"/>
                    <a:pt x="2174240" y="5007610"/>
                  </a:cubicBezTo>
                  <a:lnTo>
                    <a:pt x="341630" y="5007610"/>
                  </a:lnTo>
                  <a:cubicBezTo>
                    <a:pt x="226060" y="5007610"/>
                    <a:pt x="132080" y="4913630"/>
                    <a:pt x="132080" y="4798060"/>
                  </a:cubicBezTo>
                  <a:lnTo>
                    <a:pt x="132080" y="340360"/>
                  </a:lnTo>
                  <a:cubicBezTo>
                    <a:pt x="132080" y="224790"/>
                    <a:pt x="226060" y="130810"/>
                    <a:pt x="341630" y="130810"/>
                  </a:cubicBezTo>
                  <a:lnTo>
                    <a:pt x="614680" y="130810"/>
                  </a:lnTo>
                  <a:lnTo>
                    <a:pt x="614680" y="187960"/>
                  </a:lnTo>
                  <a:cubicBezTo>
                    <a:pt x="614680" y="252730"/>
                    <a:pt x="668020" y="306070"/>
                    <a:pt x="732790" y="306070"/>
                  </a:cubicBezTo>
                  <a:lnTo>
                    <a:pt x="1783080" y="306070"/>
                  </a:lnTo>
                  <a:cubicBezTo>
                    <a:pt x="1847850" y="306070"/>
                    <a:pt x="1901190" y="252730"/>
                    <a:pt x="1901190" y="187960"/>
                  </a:cubicBezTo>
                  <a:lnTo>
                    <a:pt x="1901190" y="130810"/>
                  </a:lnTo>
                  <a:lnTo>
                    <a:pt x="2172970" y="130810"/>
                  </a:lnTo>
                  <a:cubicBezTo>
                    <a:pt x="2288540" y="130810"/>
                    <a:pt x="2382520" y="224790"/>
                    <a:pt x="2382520" y="340360"/>
                  </a:cubicBezTo>
                  <a:lnTo>
                    <a:pt x="2382520" y="4798060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id="8" name="Freeform 8"/>
            <p:cNvSpPr/>
            <p:nvPr/>
          </p:nvSpPr>
          <p:spPr>
            <a:xfrm>
              <a:off x="185420" y="156210"/>
              <a:ext cx="2250453" cy="4876800"/>
            </a:xfrm>
            <a:custGeom>
              <a:avLst/>
              <a:gdLst/>
              <a:ahLst/>
              <a:cxnLst/>
              <a:rect l="l" t="t" r="r" b="b"/>
              <a:pathLst>
                <a:path w="2250453" h="4876800">
                  <a:moveTo>
                    <a:pt x="2040890" y="0"/>
                  </a:moveTo>
                  <a:lnTo>
                    <a:pt x="1769110" y="0"/>
                  </a:lnTo>
                  <a:lnTo>
                    <a:pt x="1769110" y="57150"/>
                  </a:lnTo>
                  <a:cubicBezTo>
                    <a:pt x="1769110" y="121920"/>
                    <a:pt x="1715770" y="175260"/>
                    <a:pt x="1651000" y="175260"/>
                  </a:cubicBezTo>
                  <a:lnTo>
                    <a:pt x="601980" y="175260"/>
                  </a:lnTo>
                  <a:cubicBezTo>
                    <a:pt x="537210" y="175260"/>
                    <a:pt x="483870" y="121920"/>
                    <a:pt x="483870" y="57150"/>
                  </a:cubicBezTo>
                  <a:lnTo>
                    <a:pt x="483870" y="0"/>
                  </a:lnTo>
                  <a:lnTo>
                    <a:pt x="209550" y="0"/>
                  </a:lnTo>
                  <a:cubicBezTo>
                    <a:pt x="93980" y="0"/>
                    <a:pt x="0" y="93980"/>
                    <a:pt x="0" y="209550"/>
                  </a:cubicBezTo>
                  <a:lnTo>
                    <a:pt x="0" y="4667250"/>
                  </a:lnTo>
                  <a:cubicBezTo>
                    <a:pt x="0" y="4782820"/>
                    <a:pt x="93980" y="4876800"/>
                    <a:pt x="209550" y="4876800"/>
                  </a:cubicBezTo>
                  <a:lnTo>
                    <a:pt x="2040890" y="4876800"/>
                  </a:lnTo>
                  <a:cubicBezTo>
                    <a:pt x="2156460" y="4876800"/>
                    <a:pt x="2250440" y="4782820"/>
                    <a:pt x="2250440" y="4667250"/>
                  </a:cubicBezTo>
                  <a:lnTo>
                    <a:pt x="2250440" y="209550"/>
                  </a:lnTo>
                  <a:cubicBezTo>
                    <a:pt x="2251710" y="93980"/>
                    <a:pt x="2157730" y="0"/>
                    <a:pt x="2040890" y="0"/>
                  </a:cubicBezTo>
                  <a:close/>
                </a:path>
              </a:pathLst>
            </a:custGeom>
            <a:blipFill>
              <a:blip r:embed="rId3"/>
              <a:stretch>
                <a:fillRect l="-11760" r="-11760"/>
              </a:stretch>
            </a:blipFill>
          </p:spPr>
        </p:sp>
        <p:sp>
          <p:nvSpPr>
            <p:cNvPr id="9" name="Freeform 9"/>
            <p:cNvSpPr/>
            <p:nvPr/>
          </p:nvSpPr>
          <p:spPr>
            <a:xfrm>
              <a:off x="1121410" y="198120"/>
              <a:ext cx="347980" cy="43180"/>
            </a:xfrm>
            <a:custGeom>
              <a:avLst/>
              <a:gdLst/>
              <a:ahLst/>
              <a:cxnLst/>
              <a:rect l="l" t="t" r="r" b="b"/>
              <a:pathLst>
                <a:path w="347980" h="43180">
                  <a:moveTo>
                    <a:pt x="326390" y="0"/>
                  </a:moveTo>
                  <a:lnTo>
                    <a:pt x="21590" y="0"/>
                  </a:lnTo>
                  <a:cubicBezTo>
                    <a:pt x="10160" y="0"/>
                    <a:pt x="0" y="8890"/>
                    <a:pt x="0" y="21590"/>
                  </a:cubicBezTo>
                  <a:cubicBezTo>
                    <a:pt x="0" y="34290"/>
                    <a:pt x="10160" y="43180"/>
                    <a:pt x="21590" y="43180"/>
                  </a:cubicBezTo>
                  <a:lnTo>
                    <a:pt x="326390" y="43180"/>
                  </a:lnTo>
                  <a:cubicBezTo>
                    <a:pt x="337820" y="43180"/>
                    <a:pt x="347980" y="34290"/>
                    <a:pt x="347980" y="21590"/>
                  </a:cubicBezTo>
                  <a:cubicBezTo>
                    <a:pt x="347980" y="8890"/>
                    <a:pt x="337820" y="0"/>
                    <a:pt x="326390" y="0"/>
                  </a:cubicBezTo>
                  <a:close/>
                </a:path>
              </a:pathLst>
            </a:custGeom>
            <a:solidFill>
              <a:srgbClr val="606060"/>
            </a:solidFill>
          </p:spPr>
        </p:sp>
        <p:sp>
          <p:nvSpPr>
            <p:cNvPr id="10" name="Freeform 10"/>
            <p:cNvSpPr/>
            <p:nvPr/>
          </p:nvSpPr>
          <p:spPr>
            <a:xfrm>
              <a:off x="1579738" y="187960"/>
              <a:ext cx="63785" cy="63501"/>
            </a:xfrm>
            <a:custGeom>
              <a:avLst/>
              <a:gdLst/>
              <a:ahLst/>
              <a:cxnLst/>
              <a:rect l="l" t="t" r="r" b="b"/>
              <a:pathLst>
                <a:path w="63785" h="63501">
                  <a:moveTo>
                    <a:pt x="31892" y="0"/>
                  </a:moveTo>
                  <a:cubicBezTo>
                    <a:pt x="20515" y="-51"/>
                    <a:pt x="9980" y="5989"/>
                    <a:pt x="4277" y="15834"/>
                  </a:cubicBezTo>
                  <a:cubicBezTo>
                    <a:pt x="-1426" y="25678"/>
                    <a:pt x="-1426" y="37822"/>
                    <a:pt x="4277" y="47666"/>
                  </a:cubicBezTo>
                  <a:cubicBezTo>
                    <a:pt x="9980" y="57511"/>
                    <a:pt x="20515" y="63551"/>
                    <a:pt x="31892" y="63500"/>
                  </a:cubicBezTo>
                  <a:cubicBezTo>
                    <a:pt x="43269" y="63551"/>
                    <a:pt x="53804" y="57511"/>
                    <a:pt x="59507" y="47666"/>
                  </a:cubicBezTo>
                  <a:cubicBezTo>
                    <a:pt x="65210" y="37822"/>
                    <a:pt x="65210" y="25678"/>
                    <a:pt x="59507" y="15834"/>
                  </a:cubicBezTo>
                  <a:cubicBezTo>
                    <a:pt x="53804" y="5989"/>
                    <a:pt x="43269" y="-51"/>
                    <a:pt x="31892" y="0"/>
                  </a:cubicBezTo>
                  <a:close/>
                </a:path>
              </a:pathLst>
            </a:custGeom>
            <a:solidFill>
              <a:srgbClr val="606060"/>
            </a:solidFill>
          </p:spPr>
        </p:sp>
        <p:sp>
          <p:nvSpPr>
            <p:cNvPr id="11" name="Freeform 11"/>
            <p:cNvSpPr/>
            <p:nvPr/>
          </p:nvSpPr>
          <p:spPr>
            <a:xfrm>
              <a:off x="0" y="685800"/>
              <a:ext cx="27940" cy="213360"/>
            </a:xfrm>
            <a:custGeom>
              <a:avLst/>
              <a:gdLst/>
              <a:ahLst/>
              <a:cxnLst/>
              <a:rect l="l" t="t" r="r" b="b"/>
              <a:pathLst>
                <a:path w="27940" h="213360">
                  <a:moveTo>
                    <a:pt x="0" y="26670"/>
                  </a:moveTo>
                  <a:lnTo>
                    <a:pt x="0" y="185420"/>
                  </a:lnTo>
                  <a:cubicBezTo>
                    <a:pt x="0" y="200660"/>
                    <a:pt x="12700" y="213360"/>
                    <a:pt x="27940" y="213360"/>
                  </a:cubicBezTo>
                  <a:lnTo>
                    <a:pt x="27940" y="0"/>
                  </a:lnTo>
                  <a:cubicBezTo>
                    <a:pt x="12700" y="0"/>
                    <a:pt x="0" y="11430"/>
                    <a:pt x="0" y="26670"/>
                  </a:cubicBezTo>
                  <a:close/>
                </a:path>
              </a:pathLst>
            </a:custGeom>
            <a:solidFill>
              <a:srgbClr val="B8B8B8"/>
            </a:solidFill>
          </p:spPr>
        </p:sp>
        <p:sp>
          <p:nvSpPr>
            <p:cNvPr id="12" name="Freeform 12"/>
            <p:cNvSpPr/>
            <p:nvPr/>
          </p:nvSpPr>
          <p:spPr>
            <a:xfrm>
              <a:off x="0" y="1057910"/>
              <a:ext cx="27940" cy="384810"/>
            </a:xfrm>
            <a:custGeom>
              <a:avLst/>
              <a:gdLst/>
              <a:ahLst/>
              <a:cxnLst/>
              <a:rect l="l" t="t" r="r" b="b"/>
              <a:pathLst>
                <a:path w="27940" h="384810">
                  <a:moveTo>
                    <a:pt x="0" y="26670"/>
                  </a:moveTo>
                  <a:lnTo>
                    <a:pt x="0" y="356870"/>
                  </a:lnTo>
                  <a:cubicBezTo>
                    <a:pt x="0" y="372110"/>
                    <a:pt x="12700" y="384810"/>
                    <a:pt x="27940" y="384810"/>
                  </a:cubicBezTo>
                  <a:lnTo>
                    <a:pt x="27940" y="0"/>
                  </a:lnTo>
                  <a:cubicBezTo>
                    <a:pt x="12700" y="0"/>
                    <a:pt x="0" y="11430"/>
                    <a:pt x="0" y="26670"/>
                  </a:cubicBezTo>
                  <a:close/>
                </a:path>
              </a:pathLst>
            </a:custGeom>
            <a:solidFill>
              <a:srgbClr val="B8B8B8"/>
            </a:solidFill>
          </p:spPr>
        </p:sp>
        <p:sp>
          <p:nvSpPr>
            <p:cNvPr id="13" name="Freeform 13"/>
            <p:cNvSpPr/>
            <p:nvPr/>
          </p:nvSpPr>
          <p:spPr>
            <a:xfrm>
              <a:off x="0" y="1526540"/>
              <a:ext cx="27940" cy="386080"/>
            </a:xfrm>
            <a:custGeom>
              <a:avLst/>
              <a:gdLst/>
              <a:ahLst/>
              <a:cxnLst/>
              <a:rect l="l" t="t" r="r" b="b"/>
              <a:pathLst>
                <a:path w="27940" h="386080">
                  <a:moveTo>
                    <a:pt x="0" y="27940"/>
                  </a:moveTo>
                  <a:lnTo>
                    <a:pt x="0" y="358140"/>
                  </a:lnTo>
                  <a:cubicBezTo>
                    <a:pt x="0" y="373380"/>
                    <a:pt x="12700" y="386080"/>
                    <a:pt x="27940" y="386080"/>
                  </a:cubicBezTo>
                  <a:lnTo>
                    <a:pt x="27940" y="0"/>
                  </a:lnTo>
                  <a:cubicBezTo>
                    <a:pt x="12700" y="0"/>
                    <a:pt x="0" y="12700"/>
                    <a:pt x="0" y="27940"/>
                  </a:cubicBezTo>
                  <a:close/>
                </a:path>
              </a:pathLst>
            </a:custGeom>
            <a:solidFill>
              <a:srgbClr val="B8B8B8"/>
            </a:solidFill>
          </p:spPr>
        </p:sp>
        <p:sp>
          <p:nvSpPr>
            <p:cNvPr id="14" name="Freeform 14"/>
            <p:cNvSpPr/>
            <p:nvPr/>
          </p:nvSpPr>
          <p:spPr>
            <a:xfrm>
              <a:off x="2592070" y="1184910"/>
              <a:ext cx="27940" cy="618490"/>
            </a:xfrm>
            <a:custGeom>
              <a:avLst/>
              <a:gdLst/>
              <a:ahLst/>
              <a:cxnLst/>
              <a:rect l="l" t="t" r="r" b="b"/>
              <a:pathLst>
                <a:path w="27940" h="618490">
                  <a:moveTo>
                    <a:pt x="0" y="0"/>
                  </a:moveTo>
                  <a:lnTo>
                    <a:pt x="0" y="618490"/>
                  </a:lnTo>
                  <a:cubicBezTo>
                    <a:pt x="15240" y="618490"/>
                    <a:pt x="27940" y="605790"/>
                    <a:pt x="27940" y="590550"/>
                  </a:cubicBezTo>
                  <a:lnTo>
                    <a:pt x="27940" y="27940"/>
                  </a:lnTo>
                  <a:cubicBezTo>
                    <a:pt x="27940" y="12700"/>
                    <a:pt x="15240" y="0"/>
                    <a:pt x="0" y="0"/>
                  </a:cubicBezTo>
                  <a:close/>
                </a:path>
              </a:pathLst>
            </a:custGeom>
            <a:solidFill>
              <a:srgbClr val="B8B8B8"/>
            </a:solidFill>
          </p:spPr>
        </p:sp>
        <p:sp>
          <p:nvSpPr>
            <p:cNvPr id="15" name="Freeform 15"/>
            <p:cNvSpPr/>
            <p:nvPr/>
          </p:nvSpPr>
          <p:spPr>
            <a:xfrm>
              <a:off x="27940" y="0"/>
              <a:ext cx="2564130" cy="5182870"/>
            </a:xfrm>
            <a:custGeom>
              <a:avLst/>
              <a:gdLst/>
              <a:ahLst/>
              <a:cxnLst/>
              <a:rect l="l" t="t" r="r" b="b"/>
              <a:pathLst>
                <a:path w="2564130" h="5182870">
                  <a:moveTo>
                    <a:pt x="2564130" y="1184910"/>
                  </a:moveTo>
                  <a:lnTo>
                    <a:pt x="2564130" y="379730"/>
                  </a:lnTo>
                  <a:cubicBezTo>
                    <a:pt x="2564130" y="353060"/>
                    <a:pt x="2561590" y="327660"/>
                    <a:pt x="2556510" y="303530"/>
                  </a:cubicBezTo>
                  <a:cubicBezTo>
                    <a:pt x="2553970" y="290830"/>
                    <a:pt x="2551430" y="279400"/>
                    <a:pt x="2547620" y="266700"/>
                  </a:cubicBezTo>
                  <a:cubicBezTo>
                    <a:pt x="2542540" y="248920"/>
                    <a:pt x="2534920" y="231140"/>
                    <a:pt x="2527300" y="214630"/>
                  </a:cubicBezTo>
                  <a:cubicBezTo>
                    <a:pt x="2522220" y="203200"/>
                    <a:pt x="2515870" y="193040"/>
                    <a:pt x="2509520" y="182880"/>
                  </a:cubicBezTo>
                  <a:cubicBezTo>
                    <a:pt x="2503170" y="172720"/>
                    <a:pt x="2496820" y="162560"/>
                    <a:pt x="2489200" y="152400"/>
                  </a:cubicBezTo>
                  <a:cubicBezTo>
                    <a:pt x="2477770" y="137160"/>
                    <a:pt x="2466340" y="124460"/>
                    <a:pt x="2453640" y="110490"/>
                  </a:cubicBezTo>
                  <a:cubicBezTo>
                    <a:pt x="2444750" y="101600"/>
                    <a:pt x="2435860" y="93980"/>
                    <a:pt x="2426970" y="86360"/>
                  </a:cubicBezTo>
                  <a:cubicBezTo>
                    <a:pt x="2360930" y="31750"/>
                    <a:pt x="2277110" y="0"/>
                    <a:pt x="2185670" y="0"/>
                  </a:cubicBezTo>
                  <a:lnTo>
                    <a:pt x="379730" y="0"/>
                  </a:lnTo>
                  <a:cubicBezTo>
                    <a:pt x="288290" y="0"/>
                    <a:pt x="203200" y="33020"/>
                    <a:pt x="138430" y="86360"/>
                  </a:cubicBezTo>
                  <a:cubicBezTo>
                    <a:pt x="129540" y="93980"/>
                    <a:pt x="120650" y="102870"/>
                    <a:pt x="111760" y="110490"/>
                  </a:cubicBezTo>
                  <a:cubicBezTo>
                    <a:pt x="99060" y="123190"/>
                    <a:pt x="86360" y="137160"/>
                    <a:pt x="76200" y="152400"/>
                  </a:cubicBezTo>
                  <a:cubicBezTo>
                    <a:pt x="68580" y="162560"/>
                    <a:pt x="62230" y="172720"/>
                    <a:pt x="55880" y="182880"/>
                  </a:cubicBezTo>
                  <a:cubicBezTo>
                    <a:pt x="49530" y="193040"/>
                    <a:pt x="43180" y="204470"/>
                    <a:pt x="38100" y="214630"/>
                  </a:cubicBezTo>
                  <a:cubicBezTo>
                    <a:pt x="29210" y="232410"/>
                    <a:pt x="22860" y="248920"/>
                    <a:pt x="16510" y="266700"/>
                  </a:cubicBezTo>
                  <a:cubicBezTo>
                    <a:pt x="12700" y="279400"/>
                    <a:pt x="10160" y="290830"/>
                    <a:pt x="7620" y="303530"/>
                  </a:cubicBezTo>
                  <a:cubicBezTo>
                    <a:pt x="2540" y="327660"/>
                    <a:pt x="0" y="354330"/>
                    <a:pt x="0" y="379730"/>
                  </a:cubicBezTo>
                  <a:lnTo>
                    <a:pt x="0" y="4803140"/>
                  </a:lnTo>
                  <a:cubicBezTo>
                    <a:pt x="0" y="5012690"/>
                    <a:pt x="170180" y="5182870"/>
                    <a:pt x="379730" y="5182870"/>
                  </a:cubicBezTo>
                  <a:lnTo>
                    <a:pt x="2184400" y="5182870"/>
                  </a:lnTo>
                  <a:cubicBezTo>
                    <a:pt x="2393950" y="5182870"/>
                    <a:pt x="2564130" y="5012690"/>
                    <a:pt x="2564130" y="4803140"/>
                  </a:cubicBezTo>
                  <a:lnTo>
                    <a:pt x="2564130" y="1184910"/>
                  </a:lnTo>
                  <a:close/>
                  <a:moveTo>
                    <a:pt x="2538730" y="1184910"/>
                  </a:moveTo>
                  <a:lnTo>
                    <a:pt x="2538730" y="4804410"/>
                  </a:lnTo>
                  <a:cubicBezTo>
                    <a:pt x="2538730" y="4999990"/>
                    <a:pt x="2379980" y="5158740"/>
                    <a:pt x="2184400" y="5158740"/>
                  </a:cubicBezTo>
                  <a:lnTo>
                    <a:pt x="379730" y="5158740"/>
                  </a:lnTo>
                  <a:cubicBezTo>
                    <a:pt x="184150" y="5158740"/>
                    <a:pt x="25400" y="4999990"/>
                    <a:pt x="25400" y="4804410"/>
                  </a:cubicBezTo>
                  <a:lnTo>
                    <a:pt x="25400" y="381000"/>
                  </a:lnTo>
                  <a:cubicBezTo>
                    <a:pt x="25400" y="184150"/>
                    <a:pt x="184150" y="25400"/>
                    <a:pt x="379730" y="25400"/>
                  </a:cubicBezTo>
                  <a:lnTo>
                    <a:pt x="2184400" y="25400"/>
                  </a:lnTo>
                  <a:cubicBezTo>
                    <a:pt x="2379980" y="25400"/>
                    <a:pt x="2538730" y="184150"/>
                    <a:pt x="2538730" y="379730"/>
                  </a:cubicBezTo>
                  <a:lnTo>
                    <a:pt x="2538730" y="1184910"/>
                  </a:lnTo>
                  <a:close/>
                </a:path>
              </a:pathLst>
            </a:custGeom>
            <a:solidFill>
              <a:srgbClr val="E9E9E9"/>
            </a:solidFill>
          </p:spPr>
        </p:sp>
      </p:grpSp>
      <p:sp>
        <p:nvSpPr>
          <p:cNvPr id="17" name="TextBox 17"/>
          <p:cNvSpPr txBox="1"/>
          <p:nvPr/>
        </p:nvSpPr>
        <p:spPr>
          <a:xfrm>
            <a:off x="1597986" y="1944570"/>
            <a:ext cx="4964854" cy="12429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0238"/>
              </a:lnSpc>
            </a:pPr>
            <a:r>
              <a:rPr lang="en-US" sz="7313" b="1" spc="-511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Guanxi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97986" y="2788054"/>
            <a:ext cx="4099425" cy="12429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0240"/>
              </a:lnSpc>
            </a:pPr>
            <a:r>
              <a:rPr lang="en-US" sz="7314" b="1" spc="-512">
                <a:solidFill>
                  <a:srgbClr val="3972F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&amp; Trust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97986" y="4806288"/>
            <a:ext cx="6121442" cy="10236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ct val="200000"/>
              </a:lnSpc>
            </a:pP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Guanxi refers to trusted personal networks that facilitate cooperation, mutual support, and business opportunities. 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597986" y="4326948"/>
            <a:ext cx="1795677" cy="4696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ct val="200000"/>
              </a:lnSpc>
            </a:pPr>
            <a:r>
              <a:rPr lang="en-US" b="1">
                <a:solidFill>
                  <a:srgbClr val="000000"/>
                </a:solidFill>
                <a:latin typeface="Times New Roman" panose="02020603050405020304" pitchFamily="18" charset="0"/>
                <a:ea typeface="Open Sauce Bold"/>
                <a:cs typeface="Times New Roman" panose="02020603050405020304" pitchFamily="18" charset="0"/>
                <a:sym typeface="Open Sauce Bold"/>
              </a:rPr>
              <a:t>Trusted Networks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597986" y="6375781"/>
            <a:ext cx="6121442" cy="10236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ct val="200000"/>
              </a:lnSpc>
            </a:pP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In Chinese business culture, personal trust and loyalty hold greater weight than formal contracts (</a:t>
            </a:r>
            <a:r>
              <a:rPr lang="en-US" dirty="0" err="1">
                <a:solidFill>
                  <a:srgbClr val="000000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Yange</a:t>
            </a: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 et al., 2024)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97986" y="5896441"/>
            <a:ext cx="4099425" cy="46961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ct val="200000"/>
              </a:lnSpc>
            </a:pPr>
            <a:r>
              <a:rPr lang="en-US" b="1" dirty="0">
                <a:solidFill>
                  <a:srgbClr val="000000"/>
                </a:solidFill>
                <a:latin typeface="Times New Roman" panose="02020603050405020304" pitchFamily="18" charset="0"/>
                <a:ea typeface="Open Sauce Bold"/>
                <a:cs typeface="Times New Roman" panose="02020603050405020304" pitchFamily="18" charset="0"/>
                <a:sym typeface="Open Sauce Bold"/>
              </a:rPr>
              <a:t>Personal Trust Over Contracts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97986" y="7944301"/>
            <a:ext cx="6121442" cy="10236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ct val="200000"/>
              </a:lnSpc>
            </a:pP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Engaging in social events, shared meals, and informal meetings strengthens Guanxi bonds. 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597986" y="7464961"/>
            <a:ext cx="4964854" cy="46961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ct val="200000"/>
              </a:lnSpc>
            </a:pPr>
            <a:r>
              <a:rPr lang="en-US" b="1" dirty="0">
                <a:solidFill>
                  <a:srgbClr val="000000"/>
                </a:solidFill>
                <a:latin typeface="Times New Roman" panose="02020603050405020304" pitchFamily="18" charset="0"/>
                <a:ea typeface="Open Sauce Bold"/>
                <a:cs typeface="Times New Roman" panose="02020603050405020304" pitchFamily="18" charset="0"/>
                <a:sym typeface="Open Sauce Bold"/>
              </a:rPr>
              <a:t>Relationship-Building Activities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8666288" y="9217983"/>
            <a:ext cx="2138034" cy="2138034"/>
            <a:chOff x="0" y="0"/>
            <a:chExt cx="812800" cy="812800"/>
          </a:xfrm>
        </p:grpSpPr>
        <p:sp>
          <p:nvSpPr>
            <p:cNvPr id="29" name="Freeform 2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ln w="628650" cap="sq">
              <a:gradFill>
                <a:gsLst>
                  <a:gs pos="0">
                    <a:srgbClr val="3972F0">
                      <a:alpha val="100000"/>
                    </a:srgbClr>
                  </a:gs>
                  <a:gs pos="100000">
                    <a:srgbClr val="1CDAFF">
                      <a:alpha val="100000"/>
                    </a:srgbClr>
                  </a:gs>
                </a:gsLst>
                <a:lin ang="5400000"/>
              </a:gradFill>
              <a:prstDash val="solid"/>
              <a:miter/>
            </a:ln>
          </p:spPr>
        </p:sp>
        <p:sp>
          <p:nvSpPr>
            <p:cNvPr id="30" name="TextBox 30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31" name="Freeform 31"/>
          <p:cNvSpPr/>
          <p:nvPr/>
        </p:nvSpPr>
        <p:spPr>
          <a:xfrm>
            <a:off x="15492434" y="7876025"/>
            <a:ext cx="1766866" cy="969568"/>
          </a:xfrm>
          <a:custGeom>
            <a:avLst/>
            <a:gdLst/>
            <a:ahLst/>
            <a:cxnLst/>
            <a:rect l="l" t="t" r="r" b="b"/>
            <a:pathLst>
              <a:path w="1766866" h="969568">
                <a:moveTo>
                  <a:pt x="0" y="0"/>
                </a:moveTo>
                <a:lnTo>
                  <a:pt x="1766866" y="0"/>
                </a:lnTo>
                <a:lnTo>
                  <a:pt x="1766866" y="969568"/>
                </a:lnTo>
                <a:lnTo>
                  <a:pt x="0" y="9695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32" name="Freeform 32"/>
          <p:cNvSpPr/>
          <p:nvPr/>
        </p:nvSpPr>
        <p:spPr>
          <a:xfrm>
            <a:off x="7477266" y="1497656"/>
            <a:ext cx="1766866" cy="969568"/>
          </a:xfrm>
          <a:custGeom>
            <a:avLst/>
            <a:gdLst/>
            <a:ahLst/>
            <a:cxnLst/>
            <a:rect l="l" t="t" r="r" b="b"/>
            <a:pathLst>
              <a:path w="1766866" h="969568">
                <a:moveTo>
                  <a:pt x="0" y="0"/>
                </a:moveTo>
                <a:lnTo>
                  <a:pt x="1766866" y="0"/>
                </a:lnTo>
                <a:lnTo>
                  <a:pt x="1766866" y="969568"/>
                </a:lnTo>
                <a:lnTo>
                  <a:pt x="0" y="9695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33" name="Freeform 33"/>
          <p:cNvSpPr/>
          <p:nvPr/>
        </p:nvSpPr>
        <p:spPr>
          <a:xfrm rot="2599173">
            <a:off x="16941766" y="6930382"/>
            <a:ext cx="635068" cy="585453"/>
          </a:xfrm>
          <a:custGeom>
            <a:avLst/>
            <a:gdLst/>
            <a:ahLst/>
            <a:cxnLst/>
            <a:rect l="l" t="t" r="r" b="b"/>
            <a:pathLst>
              <a:path w="635068" h="585453">
                <a:moveTo>
                  <a:pt x="0" y="0"/>
                </a:moveTo>
                <a:lnTo>
                  <a:pt x="635068" y="0"/>
                </a:lnTo>
                <a:lnTo>
                  <a:pt x="635068" y="585453"/>
                </a:lnTo>
                <a:lnTo>
                  <a:pt x="0" y="58545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31484" t="-39236" r="-39297" b="-46019"/>
            </a:stretch>
          </a:blipFill>
        </p:spPr>
      </p:sp>
      <p:sp>
        <p:nvSpPr>
          <p:cNvPr id="34" name="Freeform 34"/>
          <p:cNvSpPr/>
          <p:nvPr/>
        </p:nvSpPr>
        <p:spPr>
          <a:xfrm rot="2599173">
            <a:off x="8656053" y="2185706"/>
            <a:ext cx="969701" cy="893943"/>
          </a:xfrm>
          <a:custGeom>
            <a:avLst/>
            <a:gdLst/>
            <a:ahLst/>
            <a:cxnLst/>
            <a:rect l="l" t="t" r="r" b="b"/>
            <a:pathLst>
              <a:path w="969701" h="893943">
                <a:moveTo>
                  <a:pt x="0" y="0"/>
                </a:moveTo>
                <a:lnTo>
                  <a:pt x="969701" y="0"/>
                </a:lnTo>
                <a:lnTo>
                  <a:pt x="969701" y="893943"/>
                </a:lnTo>
                <a:lnTo>
                  <a:pt x="0" y="89394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31484" t="-39236" r="-39297" b="-46019"/>
            </a:stretch>
          </a:blipFill>
        </p:spPr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592695" y="1671337"/>
            <a:ext cx="2785139" cy="2785139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ln w="628650" cap="sq">
              <a:gradFill>
                <a:gsLst>
                  <a:gs pos="0">
                    <a:srgbClr val="3972F0">
                      <a:alpha val="100000"/>
                    </a:srgbClr>
                  </a:gs>
                  <a:gs pos="100000">
                    <a:srgbClr val="1CDAFF">
                      <a:alpha val="100000"/>
                    </a:srgbClr>
                  </a:gs>
                </a:gsLst>
                <a:lin ang="5400000"/>
              </a:gradFill>
              <a:prstDash val="solid"/>
              <a:miter/>
            </a:ln>
          </p:spPr>
        </p:sp>
        <p:sp>
          <p:nvSpPr>
            <p:cNvPr id="4" name="TextBox 4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11377835" y="-7250246"/>
            <a:ext cx="9529995" cy="9529995"/>
          </a:xfrm>
          <a:custGeom>
            <a:avLst/>
            <a:gdLst/>
            <a:ahLst/>
            <a:cxnLst/>
            <a:rect l="l" t="t" r="r" b="b"/>
            <a:pathLst>
              <a:path w="9529995" h="9529995">
                <a:moveTo>
                  <a:pt x="0" y="0"/>
                </a:moveTo>
                <a:lnTo>
                  <a:pt x="9529995" y="0"/>
                </a:lnTo>
                <a:lnTo>
                  <a:pt x="9529995" y="9529995"/>
                </a:lnTo>
                <a:lnTo>
                  <a:pt x="0" y="952999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46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grpSp>
        <p:nvGrpSpPr>
          <p:cNvPr id="6" name="Group 6"/>
          <p:cNvGrpSpPr/>
          <p:nvPr/>
        </p:nvGrpSpPr>
        <p:grpSpPr>
          <a:xfrm>
            <a:off x="2200064" y="6914465"/>
            <a:ext cx="3405634" cy="908329"/>
            <a:chOff x="0" y="0"/>
            <a:chExt cx="979405" cy="261221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979405" cy="261221"/>
            </a:xfrm>
            <a:custGeom>
              <a:avLst/>
              <a:gdLst/>
              <a:ahLst/>
              <a:cxnLst/>
              <a:rect l="l" t="t" r="r" b="b"/>
              <a:pathLst>
                <a:path w="979405" h="261221">
                  <a:moveTo>
                    <a:pt x="38646" y="0"/>
                  </a:moveTo>
                  <a:lnTo>
                    <a:pt x="940759" y="0"/>
                  </a:lnTo>
                  <a:cubicBezTo>
                    <a:pt x="951008" y="0"/>
                    <a:pt x="960838" y="4072"/>
                    <a:pt x="968086" y="11319"/>
                  </a:cubicBezTo>
                  <a:cubicBezTo>
                    <a:pt x="975333" y="18566"/>
                    <a:pt x="979405" y="28396"/>
                    <a:pt x="979405" y="38646"/>
                  </a:cubicBezTo>
                  <a:lnTo>
                    <a:pt x="979405" y="222575"/>
                  </a:lnTo>
                  <a:cubicBezTo>
                    <a:pt x="979405" y="232824"/>
                    <a:pt x="975333" y="242654"/>
                    <a:pt x="968086" y="249902"/>
                  </a:cubicBezTo>
                  <a:cubicBezTo>
                    <a:pt x="960838" y="257149"/>
                    <a:pt x="951008" y="261221"/>
                    <a:pt x="940759" y="261221"/>
                  </a:cubicBezTo>
                  <a:lnTo>
                    <a:pt x="38646" y="261221"/>
                  </a:lnTo>
                  <a:cubicBezTo>
                    <a:pt x="17302" y="261221"/>
                    <a:pt x="0" y="243918"/>
                    <a:pt x="0" y="222575"/>
                  </a:cubicBezTo>
                  <a:lnTo>
                    <a:pt x="0" y="38646"/>
                  </a:lnTo>
                  <a:cubicBezTo>
                    <a:pt x="0" y="28396"/>
                    <a:pt x="4072" y="18566"/>
                    <a:pt x="11319" y="11319"/>
                  </a:cubicBezTo>
                  <a:cubicBezTo>
                    <a:pt x="18566" y="4072"/>
                    <a:pt x="28396" y="0"/>
                    <a:pt x="38646" y="0"/>
                  </a:cubicBezTo>
                  <a:close/>
                </a:path>
              </a:pathLst>
            </a:custGeom>
            <a:solidFill>
              <a:srgbClr val="F1F1F1"/>
            </a:solidFill>
          </p:spPr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979405" cy="2993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2200064" y="8119382"/>
            <a:ext cx="3405634" cy="908329"/>
            <a:chOff x="0" y="0"/>
            <a:chExt cx="979405" cy="261221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979405" cy="261221"/>
            </a:xfrm>
            <a:custGeom>
              <a:avLst/>
              <a:gdLst/>
              <a:ahLst/>
              <a:cxnLst/>
              <a:rect l="l" t="t" r="r" b="b"/>
              <a:pathLst>
                <a:path w="979405" h="261221">
                  <a:moveTo>
                    <a:pt x="38646" y="0"/>
                  </a:moveTo>
                  <a:lnTo>
                    <a:pt x="940759" y="0"/>
                  </a:lnTo>
                  <a:cubicBezTo>
                    <a:pt x="951008" y="0"/>
                    <a:pt x="960838" y="4072"/>
                    <a:pt x="968086" y="11319"/>
                  </a:cubicBezTo>
                  <a:cubicBezTo>
                    <a:pt x="975333" y="18566"/>
                    <a:pt x="979405" y="28396"/>
                    <a:pt x="979405" y="38646"/>
                  </a:cubicBezTo>
                  <a:lnTo>
                    <a:pt x="979405" y="222575"/>
                  </a:lnTo>
                  <a:cubicBezTo>
                    <a:pt x="979405" y="232824"/>
                    <a:pt x="975333" y="242654"/>
                    <a:pt x="968086" y="249902"/>
                  </a:cubicBezTo>
                  <a:cubicBezTo>
                    <a:pt x="960838" y="257149"/>
                    <a:pt x="951008" y="261221"/>
                    <a:pt x="940759" y="261221"/>
                  </a:cubicBezTo>
                  <a:lnTo>
                    <a:pt x="38646" y="261221"/>
                  </a:lnTo>
                  <a:cubicBezTo>
                    <a:pt x="17302" y="261221"/>
                    <a:pt x="0" y="243918"/>
                    <a:pt x="0" y="222575"/>
                  </a:cubicBezTo>
                  <a:lnTo>
                    <a:pt x="0" y="38646"/>
                  </a:lnTo>
                  <a:cubicBezTo>
                    <a:pt x="0" y="28396"/>
                    <a:pt x="4072" y="18566"/>
                    <a:pt x="11319" y="11319"/>
                  </a:cubicBezTo>
                  <a:cubicBezTo>
                    <a:pt x="18566" y="4072"/>
                    <a:pt x="28396" y="0"/>
                    <a:pt x="38646" y="0"/>
                  </a:cubicBezTo>
                  <a:close/>
                </a:path>
              </a:pathLst>
            </a:custGeom>
            <a:solidFill>
              <a:srgbClr val="F1F1F1"/>
            </a:solidFill>
          </p:spPr>
        </p:sp>
        <p:sp>
          <p:nvSpPr>
            <p:cNvPr id="11" name="TextBox 11"/>
            <p:cNvSpPr txBox="1"/>
            <p:nvPr/>
          </p:nvSpPr>
          <p:spPr>
            <a:xfrm>
              <a:off x="0" y="-38100"/>
              <a:ext cx="979405" cy="2993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9744163" y="6914465"/>
            <a:ext cx="3405634" cy="908329"/>
            <a:chOff x="0" y="0"/>
            <a:chExt cx="979405" cy="261221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979405" cy="261221"/>
            </a:xfrm>
            <a:custGeom>
              <a:avLst/>
              <a:gdLst/>
              <a:ahLst/>
              <a:cxnLst/>
              <a:rect l="l" t="t" r="r" b="b"/>
              <a:pathLst>
                <a:path w="979405" h="261221">
                  <a:moveTo>
                    <a:pt x="38646" y="0"/>
                  </a:moveTo>
                  <a:lnTo>
                    <a:pt x="940759" y="0"/>
                  </a:lnTo>
                  <a:cubicBezTo>
                    <a:pt x="951008" y="0"/>
                    <a:pt x="960838" y="4072"/>
                    <a:pt x="968086" y="11319"/>
                  </a:cubicBezTo>
                  <a:cubicBezTo>
                    <a:pt x="975333" y="18566"/>
                    <a:pt x="979405" y="28396"/>
                    <a:pt x="979405" y="38646"/>
                  </a:cubicBezTo>
                  <a:lnTo>
                    <a:pt x="979405" y="222575"/>
                  </a:lnTo>
                  <a:cubicBezTo>
                    <a:pt x="979405" y="232824"/>
                    <a:pt x="975333" y="242654"/>
                    <a:pt x="968086" y="249902"/>
                  </a:cubicBezTo>
                  <a:cubicBezTo>
                    <a:pt x="960838" y="257149"/>
                    <a:pt x="951008" y="261221"/>
                    <a:pt x="940759" y="261221"/>
                  </a:cubicBezTo>
                  <a:lnTo>
                    <a:pt x="38646" y="261221"/>
                  </a:lnTo>
                  <a:cubicBezTo>
                    <a:pt x="17302" y="261221"/>
                    <a:pt x="0" y="243918"/>
                    <a:pt x="0" y="222575"/>
                  </a:cubicBezTo>
                  <a:lnTo>
                    <a:pt x="0" y="38646"/>
                  </a:lnTo>
                  <a:cubicBezTo>
                    <a:pt x="0" y="28396"/>
                    <a:pt x="4072" y="18566"/>
                    <a:pt x="11319" y="11319"/>
                  </a:cubicBezTo>
                  <a:cubicBezTo>
                    <a:pt x="18566" y="4072"/>
                    <a:pt x="28396" y="0"/>
                    <a:pt x="38646" y="0"/>
                  </a:cubicBezTo>
                  <a:close/>
                </a:path>
              </a:pathLst>
            </a:custGeom>
            <a:solidFill>
              <a:srgbClr val="F1F1F1"/>
            </a:solidFill>
          </p:spPr>
        </p:sp>
        <p:sp>
          <p:nvSpPr>
            <p:cNvPr id="14" name="TextBox 14"/>
            <p:cNvSpPr txBox="1"/>
            <p:nvPr/>
          </p:nvSpPr>
          <p:spPr>
            <a:xfrm>
              <a:off x="0" y="-38100"/>
              <a:ext cx="979405" cy="2993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9744163" y="8119382"/>
            <a:ext cx="3405634" cy="908329"/>
            <a:chOff x="0" y="0"/>
            <a:chExt cx="979405" cy="261221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979405" cy="261221"/>
            </a:xfrm>
            <a:custGeom>
              <a:avLst/>
              <a:gdLst/>
              <a:ahLst/>
              <a:cxnLst/>
              <a:rect l="l" t="t" r="r" b="b"/>
              <a:pathLst>
                <a:path w="979405" h="261221">
                  <a:moveTo>
                    <a:pt x="38646" y="0"/>
                  </a:moveTo>
                  <a:lnTo>
                    <a:pt x="940759" y="0"/>
                  </a:lnTo>
                  <a:cubicBezTo>
                    <a:pt x="951008" y="0"/>
                    <a:pt x="960838" y="4072"/>
                    <a:pt x="968086" y="11319"/>
                  </a:cubicBezTo>
                  <a:cubicBezTo>
                    <a:pt x="975333" y="18566"/>
                    <a:pt x="979405" y="28396"/>
                    <a:pt x="979405" y="38646"/>
                  </a:cubicBezTo>
                  <a:lnTo>
                    <a:pt x="979405" y="222575"/>
                  </a:lnTo>
                  <a:cubicBezTo>
                    <a:pt x="979405" y="232824"/>
                    <a:pt x="975333" y="242654"/>
                    <a:pt x="968086" y="249902"/>
                  </a:cubicBezTo>
                  <a:cubicBezTo>
                    <a:pt x="960838" y="257149"/>
                    <a:pt x="951008" y="261221"/>
                    <a:pt x="940759" y="261221"/>
                  </a:cubicBezTo>
                  <a:lnTo>
                    <a:pt x="38646" y="261221"/>
                  </a:lnTo>
                  <a:cubicBezTo>
                    <a:pt x="17302" y="261221"/>
                    <a:pt x="0" y="243918"/>
                    <a:pt x="0" y="222575"/>
                  </a:cubicBezTo>
                  <a:lnTo>
                    <a:pt x="0" y="38646"/>
                  </a:lnTo>
                  <a:cubicBezTo>
                    <a:pt x="0" y="28396"/>
                    <a:pt x="4072" y="18566"/>
                    <a:pt x="11319" y="11319"/>
                  </a:cubicBezTo>
                  <a:cubicBezTo>
                    <a:pt x="18566" y="4072"/>
                    <a:pt x="28396" y="0"/>
                    <a:pt x="38646" y="0"/>
                  </a:cubicBezTo>
                  <a:close/>
                </a:path>
              </a:pathLst>
            </a:custGeom>
            <a:solidFill>
              <a:srgbClr val="F1F1F1"/>
            </a:solidFill>
          </p:spPr>
        </p:sp>
        <p:sp>
          <p:nvSpPr>
            <p:cNvPr id="17" name="TextBox 17"/>
            <p:cNvSpPr txBox="1"/>
            <p:nvPr/>
          </p:nvSpPr>
          <p:spPr>
            <a:xfrm>
              <a:off x="0" y="-38100"/>
              <a:ext cx="979405" cy="2993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5974138" y="6914465"/>
            <a:ext cx="3405634" cy="908329"/>
            <a:chOff x="0" y="0"/>
            <a:chExt cx="979405" cy="261221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979405" cy="261221"/>
            </a:xfrm>
            <a:custGeom>
              <a:avLst/>
              <a:gdLst/>
              <a:ahLst/>
              <a:cxnLst/>
              <a:rect l="l" t="t" r="r" b="b"/>
              <a:pathLst>
                <a:path w="979405" h="261221">
                  <a:moveTo>
                    <a:pt x="38646" y="0"/>
                  </a:moveTo>
                  <a:lnTo>
                    <a:pt x="940759" y="0"/>
                  </a:lnTo>
                  <a:cubicBezTo>
                    <a:pt x="951008" y="0"/>
                    <a:pt x="960838" y="4072"/>
                    <a:pt x="968086" y="11319"/>
                  </a:cubicBezTo>
                  <a:cubicBezTo>
                    <a:pt x="975333" y="18566"/>
                    <a:pt x="979405" y="28396"/>
                    <a:pt x="979405" y="38646"/>
                  </a:cubicBezTo>
                  <a:lnTo>
                    <a:pt x="979405" y="222575"/>
                  </a:lnTo>
                  <a:cubicBezTo>
                    <a:pt x="979405" y="232824"/>
                    <a:pt x="975333" y="242654"/>
                    <a:pt x="968086" y="249902"/>
                  </a:cubicBezTo>
                  <a:cubicBezTo>
                    <a:pt x="960838" y="257149"/>
                    <a:pt x="951008" y="261221"/>
                    <a:pt x="940759" y="261221"/>
                  </a:cubicBezTo>
                  <a:lnTo>
                    <a:pt x="38646" y="261221"/>
                  </a:lnTo>
                  <a:cubicBezTo>
                    <a:pt x="17302" y="261221"/>
                    <a:pt x="0" y="243918"/>
                    <a:pt x="0" y="222575"/>
                  </a:cubicBezTo>
                  <a:lnTo>
                    <a:pt x="0" y="38646"/>
                  </a:lnTo>
                  <a:cubicBezTo>
                    <a:pt x="0" y="28396"/>
                    <a:pt x="4072" y="18566"/>
                    <a:pt x="11319" y="11319"/>
                  </a:cubicBezTo>
                  <a:cubicBezTo>
                    <a:pt x="18566" y="4072"/>
                    <a:pt x="28396" y="0"/>
                    <a:pt x="38646" y="0"/>
                  </a:cubicBezTo>
                  <a:close/>
                </a:path>
              </a:pathLst>
            </a:custGeom>
            <a:solidFill>
              <a:srgbClr val="F1F1F1"/>
            </a:solidFill>
          </p:spPr>
        </p:sp>
        <p:sp>
          <p:nvSpPr>
            <p:cNvPr id="20" name="TextBox 20"/>
            <p:cNvSpPr txBox="1"/>
            <p:nvPr/>
          </p:nvSpPr>
          <p:spPr>
            <a:xfrm>
              <a:off x="0" y="-38100"/>
              <a:ext cx="979405" cy="2993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5974138" y="8119382"/>
            <a:ext cx="3405634" cy="908329"/>
            <a:chOff x="0" y="0"/>
            <a:chExt cx="979405" cy="261221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979405" cy="261221"/>
            </a:xfrm>
            <a:custGeom>
              <a:avLst/>
              <a:gdLst/>
              <a:ahLst/>
              <a:cxnLst/>
              <a:rect l="l" t="t" r="r" b="b"/>
              <a:pathLst>
                <a:path w="979405" h="261221">
                  <a:moveTo>
                    <a:pt x="38646" y="0"/>
                  </a:moveTo>
                  <a:lnTo>
                    <a:pt x="940759" y="0"/>
                  </a:lnTo>
                  <a:cubicBezTo>
                    <a:pt x="951008" y="0"/>
                    <a:pt x="960838" y="4072"/>
                    <a:pt x="968086" y="11319"/>
                  </a:cubicBezTo>
                  <a:cubicBezTo>
                    <a:pt x="975333" y="18566"/>
                    <a:pt x="979405" y="28396"/>
                    <a:pt x="979405" y="38646"/>
                  </a:cubicBezTo>
                  <a:lnTo>
                    <a:pt x="979405" y="222575"/>
                  </a:lnTo>
                  <a:cubicBezTo>
                    <a:pt x="979405" y="232824"/>
                    <a:pt x="975333" y="242654"/>
                    <a:pt x="968086" y="249902"/>
                  </a:cubicBezTo>
                  <a:cubicBezTo>
                    <a:pt x="960838" y="257149"/>
                    <a:pt x="951008" y="261221"/>
                    <a:pt x="940759" y="261221"/>
                  </a:cubicBezTo>
                  <a:lnTo>
                    <a:pt x="38646" y="261221"/>
                  </a:lnTo>
                  <a:cubicBezTo>
                    <a:pt x="17302" y="261221"/>
                    <a:pt x="0" y="243918"/>
                    <a:pt x="0" y="222575"/>
                  </a:cubicBezTo>
                  <a:lnTo>
                    <a:pt x="0" y="38646"/>
                  </a:lnTo>
                  <a:cubicBezTo>
                    <a:pt x="0" y="28396"/>
                    <a:pt x="4072" y="18566"/>
                    <a:pt x="11319" y="11319"/>
                  </a:cubicBezTo>
                  <a:cubicBezTo>
                    <a:pt x="18566" y="4072"/>
                    <a:pt x="28396" y="0"/>
                    <a:pt x="38646" y="0"/>
                  </a:cubicBezTo>
                  <a:close/>
                </a:path>
              </a:pathLst>
            </a:custGeom>
            <a:solidFill>
              <a:srgbClr val="F1F1F1"/>
            </a:solidFill>
          </p:spPr>
        </p:sp>
        <p:sp>
          <p:nvSpPr>
            <p:cNvPr id="23" name="TextBox 23"/>
            <p:cNvSpPr txBox="1"/>
            <p:nvPr/>
          </p:nvSpPr>
          <p:spPr>
            <a:xfrm>
              <a:off x="0" y="-38100"/>
              <a:ext cx="979405" cy="2993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16142832" y="7822794"/>
            <a:ext cx="1673561" cy="1673561"/>
            <a:chOff x="0" y="0"/>
            <a:chExt cx="812800" cy="812800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3972F0">
                    <a:alpha val="100000"/>
                  </a:srgbClr>
                </a:gs>
                <a:gs pos="100000">
                  <a:srgbClr val="1CDAFF">
                    <a:alpha val="100000"/>
                  </a:srgbClr>
                </a:gs>
              </a:gsLst>
              <a:lin ang="5400000"/>
            </a:gradFill>
          </p:spPr>
        </p:sp>
        <p:sp>
          <p:nvSpPr>
            <p:cNvPr id="26" name="TextBox 26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3518237" y="6914465"/>
            <a:ext cx="3405634" cy="908329"/>
            <a:chOff x="0" y="0"/>
            <a:chExt cx="979405" cy="261221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979405" cy="261221"/>
            </a:xfrm>
            <a:custGeom>
              <a:avLst/>
              <a:gdLst/>
              <a:ahLst/>
              <a:cxnLst/>
              <a:rect l="l" t="t" r="r" b="b"/>
              <a:pathLst>
                <a:path w="979405" h="261221">
                  <a:moveTo>
                    <a:pt x="38646" y="0"/>
                  </a:moveTo>
                  <a:lnTo>
                    <a:pt x="940759" y="0"/>
                  </a:lnTo>
                  <a:cubicBezTo>
                    <a:pt x="951008" y="0"/>
                    <a:pt x="960838" y="4072"/>
                    <a:pt x="968086" y="11319"/>
                  </a:cubicBezTo>
                  <a:cubicBezTo>
                    <a:pt x="975333" y="18566"/>
                    <a:pt x="979405" y="28396"/>
                    <a:pt x="979405" y="38646"/>
                  </a:cubicBezTo>
                  <a:lnTo>
                    <a:pt x="979405" y="222575"/>
                  </a:lnTo>
                  <a:cubicBezTo>
                    <a:pt x="979405" y="232824"/>
                    <a:pt x="975333" y="242654"/>
                    <a:pt x="968086" y="249902"/>
                  </a:cubicBezTo>
                  <a:cubicBezTo>
                    <a:pt x="960838" y="257149"/>
                    <a:pt x="951008" y="261221"/>
                    <a:pt x="940759" y="261221"/>
                  </a:cubicBezTo>
                  <a:lnTo>
                    <a:pt x="38646" y="261221"/>
                  </a:lnTo>
                  <a:cubicBezTo>
                    <a:pt x="17302" y="261221"/>
                    <a:pt x="0" y="243918"/>
                    <a:pt x="0" y="222575"/>
                  </a:cubicBezTo>
                  <a:lnTo>
                    <a:pt x="0" y="38646"/>
                  </a:lnTo>
                  <a:cubicBezTo>
                    <a:pt x="0" y="28396"/>
                    <a:pt x="4072" y="18566"/>
                    <a:pt x="11319" y="11319"/>
                  </a:cubicBezTo>
                  <a:cubicBezTo>
                    <a:pt x="18566" y="4072"/>
                    <a:pt x="28396" y="0"/>
                    <a:pt x="38646" y="0"/>
                  </a:cubicBezTo>
                  <a:close/>
                </a:path>
              </a:pathLst>
            </a:custGeom>
            <a:solidFill>
              <a:srgbClr val="F1F1F1"/>
            </a:solidFill>
          </p:spPr>
        </p:sp>
        <p:sp>
          <p:nvSpPr>
            <p:cNvPr id="29" name="TextBox 29"/>
            <p:cNvSpPr txBox="1"/>
            <p:nvPr/>
          </p:nvSpPr>
          <p:spPr>
            <a:xfrm>
              <a:off x="0" y="-38100"/>
              <a:ext cx="979405" cy="2993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13518237" y="8119382"/>
            <a:ext cx="3405634" cy="908329"/>
            <a:chOff x="0" y="0"/>
            <a:chExt cx="979405" cy="261221"/>
          </a:xfrm>
        </p:grpSpPr>
        <p:sp>
          <p:nvSpPr>
            <p:cNvPr id="31" name="Freeform 31"/>
            <p:cNvSpPr/>
            <p:nvPr/>
          </p:nvSpPr>
          <p:spPr>
            <a:xfrm>
              <a:off x="0" y="0"/>
              <a:ext cx="979405" cy="261221"/>
            </a:xfrm>
            <a:custGeom>
              <a:avLst/>
              <a:gdLst/>
              <a:ahLst/>
              <a:cxnLst/>
              <a:rect l="l" t="t" r="r" b="b"/>
              <a:pathLst>
                <a:path w="979405" h="261221">
                  <a:moveTo>
                    <a:pt x="38646" y="0"/>
                  </a:moveTo>
                  <a:lnTo>
                    <a:pt x="940759" y="0"/>
                  </a:lnTo>
                  <a:cubicBezTo>
                    <a:pt x="951008" y="0"/>
                    <a:pt x="960838" y="4072"/>
                    <a:pt x="968086" y="11319"/>
                  </a:cubicBezTo>
                  <a:cubicBezTo>
                    <a:pt x="975333" y="18566"/>
                    <a:pt x="979405" y="28396"/>
                    <a:pt x="979405" y="38646"/>
                  </a:cubicBezTo>
                  <a:lnTo>
                    <a:pt x="979405" y="222575"/>
                  </a:lnTo>
                  <a:cubicBezTo>
                    <a:pt x="979405" y="232824"/>
                    <a:pt x="975333" y="242654"/>
                    <a:pt x="968086" y="249902"/>
                  </a:cubicBezTo>
                  <a:cubicBezTo>
                    <a:pt x="960838" y="257149"/>
                    <a:pt x="951008" y="261221"/>
                    <a:pt x="940759" y="261221"/>
                  </a:cubicBezTo>
                  <a:lnTo>
                    <a:pt x="38646" y="261221"/>
                  </a:lnTo>
                  <a:cubicBezTo>
                    <a:pt x="17302" y="261221"/>
                    <a:pt x="0" y="243918"/>
                    <a:pt x="0" y="222575"/>
                  </a:cubicBezTo>
                  <a:lnTo>
                    <a:pt x="0" y="38646"/>
                  </a:lnTo>
                  <a:cubicBezTo>
                    <a:pt x="0" y="28396"/>
                    <a:pt x="4072" y="18566"/>
                    <a:pt x="11319" y="11319"/>
                  </a:cubicBezTo>
                  <a:cubicBezTo>
                    <a:pt x="18566" y="4072"/>
                    <a:pt x="28396" y="0"/>
                    <a:pt x="38646" y="0"/>
                  </a:cubicBezTo>
                  <a:close/>
                </a:path>
              </a:pathLst>
            </a:custGeom>
            <a:solidFill>
              <a:srgbClr val="F1F1F1"/>
            </a:solidFill>
          </p:spPr>
        </p:sp>
        <p:sp>
          <p:nvSpPr>
            <p:cNvPr id="32" name="TextBox 32"/>
            <p:cNvSpPr txBox="1"/>
            <p:nvPr/>
          </p:nvSpPr>
          <p:spPr>
            <a:xfrm>
              <a:off x="0" y="-38100"/>
              <a:ext cx="979405" cy="2993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33" name="Freeform 33"/>
          <p:cNvSpPr/>
          <p:nvPr/>
        </p:nvSpPr>
        <p:spPr>
          <a:xfrm>
            <a:off x="2200064" y="1036124"/>
            <a:ext cx="605184" cy="635213"/>
          </a:xfrm>
          <a:custGeom>
            <a:avLst/>
            <a:gdLst/>
            <a:ahLst/>
            <a:cxnLst/>
            <a:rect l="l" t="t" r="r" b="b"/>
            <a:pathLst>
              <a:path w="605184" h="635213">
                <a:moveTo>
                  <a:pt x="0" y="0"/>
                </a:moveTo>
                <a:lnTo>
                  <a:pt x="605184" y="0"/>
                </a:lnTo>
                <a:lnTo>
                  <a:pt x="605184" y="635213"/>
                </a:lnTo>
                <a:lnTo>
                  <a:pt x="0" y="63521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4" name="Freeform 34"/>
          <p:cNvSpPr/>
          <p:nvPr/>
        </p:nvSpPr>
        <p:spPr>
          <a:xfrm>
            <a:off x="16875807" y="1480173"/>
            <a:ext cx="1766866" cy="969568"/>
          </a:xfrm>
          <a:custGeom>
            <a:avLst/>
            <a:gdLst/>
            <a:ahLst/>
            <a:cxnLst/>
            <a:rect l="l" t="t" r="r" b="b"/>
            <a:pathLst>
              <a:path w="1766866" h="969568">
                <a:moveTo>
                  <a:pt x="0" y="0"/>
                </a:moveTo>
                <a:lnTo>
                  <a:pt x="1766866" y="0"/>
                </a:lnTo>
                <a:lnTo>
                  <a:pt x="1766866" y="969568"/>
                </a:lnTo>
                <a:lnTo>
                  <a:pt x="0" y="9695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35" name="Freeform 35"/>
          <p:cNvSpPr/>
          <p:nvPr/>
        </p:nvSpPr>
        <p:spPr>
          <a:xfrm>
            <a:off x="61722" y="8808782"/>
            <a:ext cx="1766866" cy="969568"/>
          </a:xfrm>
          <a:custGeom>
            <a:avLst/>
            <a:gdLst/>
            <a:ahLst/>
            <a:cxnLst/>
            <a:rect l="l" t="t" r="r" b="b"/>
            <a:pathLst>
              <a:path w="1766866" h="969568">
                <a:moveTo>
                  <a:pt x="0" y="0"/>
                </a:moveTo>
                <a:lnTo>
                  <a:pt x="1766867" y="0"/>
                </a:lnTo>
                <a:lnTo>
                  <a:pt x="1766867" y="969568"/>
                </a:lnTo>
                <a:lnTo>
                  <a:pt x="0" y="9695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36" name="Group 36"/>
          <p:cNvGrpSpPr/>
          <p:nvPr/>
        </p:nvGrpSpPr>
        <p:grpSpPr>
          <a:xfrm>
            <a:off x="-17259300" y="-1690561"/>
            <a:ext cx="17966065" cy="12844173"/>
            <a:chOff x="0" y="0"/>
            <a:chExt cx="4731803" cy="3382827"/>
          </a:xfrm>
        </p:grpSpPr>
        <p:sp>
          <p:nvSpPr>
            <p:cNvPr id="37" name="Freeform 37"/>
            <p:cNvSpPr/>
            <p:nvPr/>
          </p:nvSpPr>
          <p:spPr>
            <a:xfrm>
              <a:off x="0" y="0"/>
              <a:ext cx="4731803" cy="3382827"/>
            </a:xfrm>
            <a:custGeom>
              <a:avLst/>
              <a:gdLst/>
              <a:ahLst/>
              <a:cxnLst/>
              <a:rect l="l" t="t" r="r" b="b"/>
              <a:pathLst>
                <a:path w="4731803" h="3382827">
                  <a:moveTo>
                    <a:pt x="21977" y="0"/>
                  </a:moveTo>
                  <a:lnTo>
                    <a:pt x="4709826" y="0"/>
                  </a:lnTo>
                  <a:cubicBezTo>
                    <a:pt x="4715655" y="0"/>
                    <a:pt x="4721245" y="2315"/>
                    <a:pt x="4725366" y="6437"/>
                  </a:cubicBezTo>
                  <a:cubicBezTo>
                    <a:pt x="4729488" y="10558"/>
                    <a:pt x="4731803" y="16148"/>
                    <a:pt x="4731803" y="21977"/>
                  </a:cubicBezTo>
                  <a:lnTo>
                    <a:pt x="4731803" y="3360850"/>
                  </a:lnTo>
                  <a:cubicBezTo>
                    <a:pt x="4731803" y="3366679"/>
                    <a:pt x="4729488" y="3372269"/>
                    <a:pt x="4725366" y="3376390"/>
                  </a:cubicBezTo>
                  <a:cubicBezTo>
                    <a:pt x="4721245" y="3380512"/>
                    <a:pt x="4715655" y="3382827"/>
                    <a:pt x="4709826" y="3382827"/>
                  </a:cubicBezTo>
                  <a:lnTo>
                    <a:pt x="21977" y="3382827"/>
                  </a:lnTo>
                  <a:cubicBezTo>
                    <a:pt x="16148" y="3382827"/>
                    <a:pt x="10558" y="3380512"/>
                    <a:pt x="6437" y="3376390"/>
                  </a:cubicBezTo>
                  <a:cubicBezTo>
                    <a:pt x="2315" y="3372269"/>
                    <a:pt x="0" y="3366679"/>
                    <a:pt x="0" y="3360850"/>
                  </a:cubicBezTo>
                  <a:lnTo>
                    <a:pt x="0" y="21977"/>
                  </a:lnTo>
                  <a:cubicBezTo>
                    <a:pt x="0" y="16148"/>
                    <a:pt x="2315" y="10558"/>
                    <a:pt x="6437" y="6437"/>
                  </a:cubicBezTo>
                  <a:cubicBezTo>
                    <a:pt x="10558" y="2315"/>
                    <a:pt x="16148" y="0"/>
                    <a:pt x="21977" y="0"/>
                  </a:cubicBezTo>
                  <a:close/>
                </a:path>
              </a:pathLst>
            </a:custGeom>
            <a:solidFill>
              <a:srgbClr val="3972F0"/>
            </a:solidFill>
          </p:spPr>
        </p:sp>
        <p:sp>
          <p:nvSpPr>
            <p:cNvPr id="38" name="TextBox 38"/>
            <p:cNvSpPr txBox="1"/>
            <p:nvPr/>
          </p:nvSpPr>
          <p:spPr>
            <a:xfrm>
              <a:off x="0" y="-38100"/>
              <a:ext cx="4731803" cy="342092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39" name="Freeform 39"/>
          <p:cNvSpPr/>
          <p:nvPr/>
        </p:nvSpPr>
        <p:spPr>
          <a:xfrm rot="2599173">
            <a:off x="10298209" y="4477172"/>
            <a:ext cx="973532" cy="897475"/>
          </a:xfrm>
          <a:custGeom>
            <a:avLst/>
            <a:gdLst/>
            <a:ahLst/>
            <a:cxnLst/>
            <a:rect l="l" t="t" r="r" b="b"/>
            <a:pathLst>
              <a:path w="973532" h="897475">
                <a:moveTo>
                  <a:pt x="0" y="0"/>
                </a:moveTo>
                <a:lnTo>
                  <a:pt x="973532" y="0"/>
                </a:lnTo>
                <a:lnTo>
                  <a:pt x="973532" y="897475"/>
                </a:lnTo>
                <a:lnTo>
                  <a:pt x="0" y="89747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31484" t="-39236" r="-39297" b="-46019"/>
            </a:stretch>
          </a:blipFill>
        </p:spPr>
      </p:sp>
      <p:sp>
        <p:nvSpPr>
          <p:cNvPr id="40" name="Freeform 40"/>
          <p:cNvSpPr/>
          <p:nvPr/>
        </p:nvSpPr>
        <p:spPr>
          <a:xfrm rot="2599173">
            <a:off x="17364964" y="7284684"/>
            <a:ext cx="382567" cy="352679"/>
          </a:xfrm>
          <a:custGeom>
            <a:avLst/>
            <a:gdLst/>
            <a:ahLst/>
            <a:cxnLst/>
            <a:rect l="l" t="t" r="r" b="b"/>
            <a:pathLst>
              <a:path w="382567" h="352679">
                <a:moveTo>
                  <a:pt x="0" y="0"/>
                </a:moveTo>
                <a:lnTo>
                  <a:pt x="382566" y="0"/>
                </a:lnTo>
                <a:lnTo>
                  <a:pt x="382566" y="352678"/>
                </a:lnTo>
                <a:lnTo>
                  <a:pt x="0" y="35267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31484" t="-39236" r="-39297" b="-46019"/>
            </a:stretch>
          </a:blipFill>
        </p:spPr>
      </p:sp>
      <p:sp>
        <p:nvSpPr>
          <p:cNvPr id="41" name="Freeform 41"/>
          <p:cNvSpPr/>
          <p:nvPr/>
        </p:nvSpPr>
        <p:spPr>
          <a:xfrm>
            <a:off x="11953261" y="3265227"/>
            <a:ext cx="5071832" cy="3138196"/>
          </a:xfrm>
          <a:custGeom>
            <a:avLst/>
            <a:gdLst/>
            <a:ahLst/>
            <a:cxnLst/>
            <a:rect l="l" t="t" r="r" b="b"/>
            <a:pathLst>
              <a:path w="5071832" h="3138196">
                <a:moveTo>
                  <a:pt x="0" y="0"/>
                </a:moveTo>
                <a:lnTo>
                  <a:pt x="5071832" y="0"/>
                </a:lnTo>
                <a:lnTo>
                  <a:pt x="5071832" y="3138196"/>
                </a:lnTo>
                <a:lnTo>
                  <a:pt x="0" y="3138196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42" name="TextBox 42"/>
          <p:cNvSpPr txBox="1"/>
          <p:nvPr/>
        </p:nvSpPr>
        <p:spPr>
          <a:xfrm>
            <a:off x="2260365" y="3140617"/>
            <a:ext cx="5431024" cy="15771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2879"/>
              </a:lnSpc>
            </a:pPr>
            <a:r>
              <a:rPr lang="en-US" sz="9199" b="1" spc="-643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Effective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2260365" y="4320138"/>
            <a:ext cx="5933052" cy="11393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9394"/>
              </a:lnSpc>
            </a:pPr>
            <a:r>
              <a:rPr lang="en-US" sz="6710" b="1" spc="-469">
                <a:solidFill>
                  <a:srgbClr val="3972F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Communication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2578870" y="7095295"/>
            <a:ext cx="2648021" cy="322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622"/>
              </a:lnSpc>
            </a:pPr>
            <a:r>
              <a:rPr lang="en-US" sz="1872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Respectful Tone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2578870" y="8300212"/>
            <a:ext cx="2648021" cy="322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622"/>
              </a:lnSpc>
            </a:pPr>
            <a:r>
              <a:rPr lang="en-US" sz="1872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Active Listening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10122970" y="7095295"/>
            <a:ext cx="2648021" cy="322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622"/>
              </a:lnSpc>
            </a:pPr>
            <a:r>
              <a:rPr lang="en-US" sz="1872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Non-Verbal Cues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10122970" y="8300212"/>
            <a:ext cx="2648021" cy="322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622"/>
              </a:lnSpc>
            </a:pPr>
            <a:r>
              <a:rPr lang="en-US" sz="1872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Indirect Approach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6352945" y="7095295"/>
            <a:ext cx="2648021" cy="322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622"/>
              </a:lnSpc>
            </a:pPr>
            <a:r>
              <a:rPr lang="en-US" sz="1872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Avoid Confrontation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6352945" y="8300212"/>
            <a:ext cx="2648021" cy="322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622"/>
              </a:lnSpc>
            </a:pPr>
            <a:r>
              <a:rPr lang="en-US" sz="1872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Confirm Understanding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3897044" y="7095295"/>
            <a:ext cx="2648021" cy="322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622"/>
              </a:lnSpc>
            </a:pPr>
            <a:r>
              <a:rPr lang="en-US" sz="1872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Maintain Trust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13897044" y="8300212"/>
            <a:ext cx="2648021" cy="322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622"/>
              </a:lnSpc>
            </a:pPr>
            <a:r>
              <a:rPr lang="en-US" sz="1872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Cultural Sensitivity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28700" y="1034117"/>
            <a:ext cx="441626" cy="463538"/>
          </a:xfrm>
          <a:custGeom>
            <a:avLst/>
            <a:gdLst/>
            <a:ahLst/>
            <a:cxnLst/>
            <a:rect l="l" t="t" r="r" b="b"/>
            <a:pathLst>
              <a:path w="441626" h="463538">
                <a:moveTo>
                  <a:pt x="0" y="0"/>
                </a:moveTo>
                <a:lnTo>
                  <a:pt x="441626" y="0"/>
                </a:lnTo>
                <a:lnTo>
                  <a:pt x="441626" y="463539"/>
                </a:lnTo>
                <a:lnTo>
                  <a:pt x="0" y="46353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9244132" y="938201"/>
            <a:ext cx="8015168" cy="8015168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3972F0">
                    <a:alpha val="100000"/>
                  </a:srgbClr>
                </a:gs>
                <a:gs pos="100000">
                  <a:srgbClr val="1CDAFF">
                    <a:alpha val="100000"/>
                  </a:srgbClr>
                </a:gs>
              </a:gsLst>
              <a:lin ang="5400000"/>
            </a:gradFill>
          </p:spPr>
        </p:sp>
        <p:sp>
          <p:nvSpPr>
            <p:cNvPr id="5" name="TextBox 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6" name="Group 6"/>
          <p:cNvGrpSpPr>
            <a:grpSpLocks noChangeAspect="1"/>
          </p:cNvGrpSpPr>
          <p:nvPr/>
        </p:nvGrpSpPr>
        <p:grpSpPr>
          <a:xfrm rot="379905">
            <a:off x="9842765" y="1263178"/>
            <a:ext cx="6617639" cy="13094135"/>
            <a:chOff x="0" y="0"/>
            <a:chExt cx="2620010" cy="5184140"/>
          </a:xfrm>
        </p:grpSpPr>
        <p:sp>
          <p:nvSpPr>
            <p:cNvPr id="7" name="Freeform 7"/>
            <p:cNvSpPr/>
            <p:nvPr/>
          </p:nvSpPr>
          <p:spPr>
            <a:xfrm>
              <a:off x="53340" y="25400"/>
              <a:ext cx="2513330" cy="5132070"/>
            </a:xfrm>
            <a:custGeom>
              <a:avLst/>
              <a:gdLst/>
              <a:ahLst/>
              <a:cxnLst/>
              <a:rect l="l" t="t" r="r" b="b"/>
              <a:pathLst>
                <a:path w="2513330" h="5132070">
                  <a:moveTo>
                    <a:pt x="2159000" y="0"/>
                  </a:moveTo>
                  <a:lnTo>
                    <a:pt x="354330" y="0"/>
                  </a:lnTo>
                  <a:cubicBezTo>
                    <a:pt x="158750" y="0"/>
                    <a:pt x="0" y="158750"/>
                    <a:pt x="0" y="354330"/>
                  </a:cubicBezTo>
                  <a:lnTo>
                    <a:pt x="0" y="4777740"/>
                  </a:lnTo>
                  <a:cubicBezTo>
                    <a:pt x="0" y="4973320"/>
                    <a:pt x="158750" y="5132070"/>
                    <a:pt x="354330" y="5132070"/>
                  </a:cubicBezTo>
                  <a:lnTo>
                    <a:pt x="2159000" y="5132070"/>
                  </a:lnTo>
                  <a:cubicBezTo>
                    <a:pt x="2354580" y="5132070"/>
                    <a:pt x="2513330" y="4973320"/>
                    <a:pt x="2513330" y="4777740"/>
                  </a:cubicBezTo>
                  <a:lnTo>
                    <a:pt x="2513330" y="354330"/>
                  </a:lnTo>
                  <a:cubicBezTo>
                    <a:pt x="2513330" y="158750"/>
                    <a:pt x="2354580" y="0"/>
                    <a:pt x="2159000" y="0"/>
                  </a:cubicBezTo>
                  <a:close/>
                  <a:moveTo>
                    <a:pt x="1558290" y="162560"/>
                  </a:moveTo>
                  <a:cubicBezTo>
                    <a:pt x="1576070" y="162560"/>
                    <a:pt x="1590040" y="176530"/>
                    <a:pt x="1590040" y="194310"/>
                  </a:cubicBezTo>
                  <a:cubicBezTo>
                    <a:pt x="1590040" y="212090"/>
                    <a:pt x="1576070" y="226060"/>
                    <a:pt x="1558290" y="226060"/>
                  </a:cubicBezTo>
                  <a:cubicBezTo>
                    <a:pt x="1540510" y="226060"/>
                    <a:pt x="1526540" y="212090"/>
                    <a:pt x="1526540" y="194310"/>
                  </a:cubicBezTo>
                  <a:cubicBezTo>
                    <a:pt x="1526540" y="176530"/>
                    <a:pt x="1541780" y="162560"/>
                    <a:pt x="1558290" y="162560"/>
                  </a:cubicBezTo>
                  <a:close/>
                  <a:moveTo>
                    <a:pt x="1089660" y="172720"/>
                  </a:moveTo>
                  <a:lnTo>
                    <a:pt x="1394460" y="172720"/>
                  </a:lnTo>
                  <a:cubicBezTo>
                    <a:pt x="1405890" y="172720"/>
                    <a:pt x="1416050" y="181610"/>
                    <a:pt x="1416050" y="194310"/>
                  </a:cubicBezTo>
                  <a:cubicBezTo>
                    <a:pt x="1416050" y="207010"/>
                    <a:pt x="1405890" y="215900"/>
                    <a:pt x="1394460" y="215900"/>
                  </a:cubicBezTo>
                  <a:lnTo>
                    <a:pt x="1089660" y="215900"/>
                  </a:lnTo>
                  <a:cubicBezTo>
                    <a:pt x="1078230" y="215900"/>
                    <a:pt x="1068070" y="207010"/>
                    <a:pt x="1068070" y="194310"/>
                  </a:cubicBezTo>
                  <a:cubicBezTo>
                    <a:pt x="1068070" y="181610"/>
                    <a:pt x="1078230" y="172720"/>
                    <a:pt x="1089660" y="172720"/>
                  </a:cubicBezTo>
                  <a:close/>
                  <a:moveTo>
                    <a:pt x="2383790" y="4798060"/>
                  </a:moveTo>
                  <a:cubicBezTo>
                    <a:pt x="2383790" y="4913630"/>
                    <a:pt x="2289810" y="5007610"/>
                    <a:pt x="2174240" y="5007610"/>
                  </a:cubicBezTo>
                  <a:lnTo>
                    <a:pt x="341630" y="5007610"/>
                  </a:lnTo>
                  <a:cubicBezTo>
                    <a:pt x="226060" y="5007610"/>
                    <a:pt x="132080" y="4913630"/>
                    <a:pt x="132080" y="4798060"/>
                  </a:cubicBezTo>
                  <a:lnTo>
                    <a:pt x="132080" y="340360"/>
                  </a:lnTo>
                  <a:cubicBezTo>
                    <a:pt x="132080" y="224790"/>
                    <a:pt x="226060" y="130810"/>
                    <a:pt x="341630" y="130810"/>
                  </a:cubicBezTo>
                  <a:lnTo>
                    <a:pt x="614680" y="130810"/>
                  </a:lnTo>
                  <a:lnTo>
                    <a:pt x="614680" y="187960"/>
                  </a:lnTo>
                  <a:cubicBezTo>
                    <a:pt x="614680" y="252730"/>
                    <a:pt x="668020" y="306070"/>
                    <a:pt x="732790" y="306070"/>
                  </a:cubicBezTo>
                  <a:lnTo>
                    <a:pt x="1783080" y="306070"/>
                  </a:lnTo>
                  <a:cubicBezTo>
                    <a:pt x="1847850" y="306070"/>
                    <a:pt x="1901190" y="252730"/>
                    <a:pt x="1901190" y="187960"/>
                  </a:cubicBezTo>
                  <a:lnTo>
                    <a:pt x="1901190" y="130810"/>
                  </a:lnTo>
                  <a:lnTo>
                    <a:pt x="2172970" y="130810"/>
                  </a:lnTo>
                  <a:cubicBezTo>
                    <a:pt x="2288540" y="130810"/>
                    <a:pt x="2382520" y="224790"/>
                    <a:pt x="2382520" y="340360"/>
                  </a:cubicBezTo>
                  <a:lnTo>
                    <a:pt x="2382520" y="4798060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id="8" name="Freeform 8"/>
            <p:cNvSpPr/>
            <p:nvPr/>
          </p:nvSpPr>
          <p:spPr>
            <a:xfrm>
              <a:off x="185420" y="156210"/>
              <a:ext cx="2250453" cy="4876800"/>
            </a:xfrm>
            <a:custGeom>
              <a:avLst/>
              <a:gdLst/>
              <a:ahLst/>
              <a:cxnLst/>
              <a:rect l="l" t="t" r="r" b="b"/>
              <a:pathLst>
                <a:path w="2250453" h="4876800">
                  <a:moveTo>
                    <a:pt x="2040890" y="0"/>
                  </a:moveTo>
                  <a:lnTo>
                    <a:pt x="1769110" y="0"/>
                  </a:lnTo>
                  <a:lnTo>
                    <a:pt x="1769110" y="57150"/>
                  </a:lnTo>
                  <a:cubicBezTo>
                    <a:pt x="1769110" y="121920"/>
                    <a:pt x="1715770" y="175260"/>
                    <a:pt x="1651000" y="175260"/>
                  </a:cubicBezTo>
                  <a:lnTo>
                    <a:pt x="601980" y="175260"/>
                  </a:lnTo>
                  <a:cubicBezTo>
                    <a:pt x="537210" y="175260"/>
                    <a:pt x="483870" y="121920"/>
                    <a:pt x="483870" y="57150"/>
                  </a:cubicBezTo>
                  <a:lnTo>
                    <a:pt x="483870" y="0"/>
                  </a:lnTo>
                  <a:lnTo>
                    <a:pt x="209550" y="0"/>
                  </a:lnTo>
                  <a:cubicBezTo>
                    <a:pt x="93980" y="0"/>
                    <a:pt x="0" y="93980"/>
                    <a:pt x="0" y="209550"/>
                  </a:cubicBezTo>
                  <a:lnTo>
                    <a:pt x="0" y="4667250"/>
                  </a:lnTo>
                  <a:cubicBezTo>
                    <a:pt x="0" y="4782820"/>
                    <a:pt x="93980" y="4876800"/>
                    <a:pt x="209550" y="4876800"/>
                  </a:cubicBezTo>
                  <a:lnTo>
                    <a:pt x="2040890" y="4876800"/>
                  </a:lnTo>
                  <a:cubicBezTo>
                    <a:pt x="2156460" y="4876800"/>
                    <a:pt x="2250440" y="4782820"/>
                    <a:pt x="2250440" y="4667250"/>
                  </a:cubicBezTo>
                  <a:lnTo>
                    <a:pt x="2250440" y="209550"/>
                  </a:lnTo>
                  <a:cubicBezTo>
                    <a:pt x="2251710" y="93980"/>
                    <a:pt x="2157730" y="0"/>
                    <a:pt x="2040890" y="0"/>
                  </a:cubicBezTo>
                  <a:close/>
                </a:path>
              </a:pathLst>
            </a:custGeom>
            <a:blipFill>
              <a:blip r:embed="rId3"/>
              <a:stretch>
                <a:fillRect l="-11760" r="-11760"/>
              </a:stretch>
            </a:blipFill>
          </p:spPr>
        </p:sp>
        <p:sp>
          <p:nvSpPr>
            <p:cNvPr id="9" name="Freeform 9"/>
            <p:cNvSpPr/>
            <p:nvPr/>
          </p:nvSpPr>
          <p:spPr>
            <a:xfrm>
              <a:off x="1121410" y="198120"/>
              <a:ext cx="347980" cy="43180"/>
            </a:xfrm>
            <a:custGeom>
              <a:avLst/>
              <a:gdLst/>
              <a:ahLst/>
              <a:cxnLst/>
              <a:rect l="l" t="t" r="r" b="b"/>
              <a:pathLst>
                <a:path w="347980" h="43180">
                  <a:moveTo>
                    <a:pt x="326390" y="0"/>
                  </a:moveTo>
                  <a:lnTo>
                    <a:pt x="21590" y="0"/>
                  </a:lnTo>
                  <a:cubicBezTo>
                    <a:pt x="10160" y="0"/>
                    <a:pt x="0" y="8890"/>
                    <a:pt x="0" y="21590"/>
                  </a:cubicBezTo>
                  <a:cubicBezTo>
                    <a:pt x="0" y="34290"/>
                    <a:pt x="10160" y="43180"/>
                    <a:pt x="21590" y="43180"/>
                  </a:cubicBezTo>
                  <a:lnTo>
                    <a:pt x="326390" y="43180"/>
                  </a:lnTo>
                  <a:cubicBezTo>
                    <a:pt x="337820" y="43180"/>
                    <a:pt x="347980" y="34290"/>
                    <a:pt x="347980" y="21590"/>
                  </a:cubicBezTo>
                  <a:cubicBezTo>
                    <a:pt x="347980" y="8890"/>
                    <a:pt x="337820" y="0"/>
                    <a:pt x="326390" y="0"/>
                  </a:cubicBezTo>
                  <a:close/>
                </a:path>
              </a:pathLst>
            </a:custGeom>
            <a:solidFill>
              <a:srgbClr val="606060"/>
            </a:solidFill>
          </p:spPr>
        </p:sp>
        <p:sp>
          <p:nvSpPr>
            <p:cNvPr id="10" name="Freeform 10"/>
            <p:cNvSpPr/>
            <p:nvPr/>
          </p:nvSpPr>
          <p:spPr>
            <a:xfrm>
              <a:off x="1579738" y="187960"/>
              <a:ext cx="63785" cy="63501"/>
            </a:xfrm>
            <a:custGeom>
              <a:avLst/>
              <a:gdLst/>
              <a:ahLst/>
              <a:cxnLst/>
              <a:rect l="l" t="t" r="r" b="b"/>
              <a:pathLst>
                <a:path w="63785" h="63501">
                  <a:moveTo>
                    <a:pt x="31892" y="0"/>
                  </a:moveTo>
                  <a:cubicBezTo>
                    <a:pt x="20515" y="-51"/>
                    <a:pt x="9980" y="5989"/>
                    <a:pt x="4277" y="15834"/>
                  </a:cubicBezTo>
                  <a:cubicBezTo>
                    <a:pt x="-1426" y="25678"/>
                    <a:pt x="-1426" y="37822"/>
                    <a:pt x="4277" y="47666"/>
                  </a:cubicBezTo>
                  <a:cubicBezTo>
                    <a:pt x="9980" y="57511"/>
                    <a:pt x="20515" y="63551"/>
                    <a:pt x="31892" y="63500"/>
                  </a:cubicBezTo>
                  <a:cubicBezTo>
                    <a:pt x="43269" y="63551"/>
                    <a:pt x="53804" y="57511"/>
                    <a:pt x="59507" y="47666"/>
                  </a:cubicBezTo>
                  <a:cubicBezTo>
                    <a:pt x="65210" y="37822"/>
                    <a:pt x="65210" y="25678"/>
                    <a:pt x="59507" y="15834"/>
                  </a:cubicBezTo>
                  <a:cubicBezTo>
                    <a:pt x="53804" y="5989"/>
                    <a:pt x="43269" y="-51"/>
                    <a:pt x="31892" y="0"/>
                  </a:cubicBezTo>
                  <a:close/>
                </a:path>
              </a:pathLst>
            </a:custGeom>
            <a:solidFill>
              <a:srgbClr val="606060"/>
            </a:solidFill>
          </p:spPr>
        </p:sp>
        <p:sp>
          <p:nvSpPr>
            <p:cNvPr id="11" name="Freeform 11"/>
            <p:cNvSpPr/>
            <p:nvPr/>
          </p:nvSpPr>
          <p:spPr>
            <a:xfrm>
              <a:off x="0" y="685800"/>
              <a:ext cx="27940" cy="213360"/>
            </a:xfrm>
            <a:custGeom>
              <a:avLst/>
              <a:gdLst/>
              <a:ahLst/>
              <a:cxnLst/>
              <a:rect l="l" t="t" r="r" b="b"/>
              <a:pathLst>
                <a:path w="27940" h="213360">
                  <a:moveTo>
                    <a:pt x="0" y="26670"/>
                  </a:moveTo>
                  <a:lnTo>
                    <a:pt x="0" y="185420"/>
                  </a:lnTo>
                  <a:cubicBezTo>
                    <a:pt x="0" y="200660"/>
                    <a:pt x="12700" y="213360"/>
                    <a:pt x="27940" y="213360"/>
                  </a:cubicBezTo>
                  <a:lnTo>
                    <a:pt x="27940" y="0"/>
                  </a:lnTo>
                  <a:cubicBezTo>
                    <a:pt x="12700" y="0"/>
                    <a:pt x="0" y="11430"/>
                    <a:pt x="0" y="26670"/>
                  </a:cubicBezTo>
                  <a:close/>
                </a:path>
              </a:pathLst>
            </a:custGeom>
            <a:solidFill>
              <a:srgbClr val="B8B8B8"/>
            </a:solidFill>
          </p:spPr>
        </p:sp>
        <p:sp>
          <p:nvSpPr>
            <p:cNvPr id="12" name="Freeform 12"/>
            <p:cNvSpPr/>
            <p:nvPr/>
          </p:nvSpPr>
          <p:spPr>
            <a:xfrm>
              <a:off x="0" y="1057910"/>
              <a:ext cx="27940" cy="384810"/>
            </a:xfrm>
            <a:custGeom>
              <a:avLst/>
              <a:gdLst/>
              <a:ahLst/>
              <a:cxnLst/>
              <a:rect l="l" t="t" r="r" b="b"/>
              <a:pathLst>
                <a:path w="27940" h="384810">
                  <a:moveTo>
                    <a:pt x="0" y="26670"/>
                  </a:moveTo>
                  <a:lnTo>
                    <a:pt x="0" y="356870"/>
                  </a:lnTo>
                  <a:cubicBezTo>
                    <a:pt x="0" y="372110"/>
                    <a:pt x="12700" y="384810"/>
                    <a:pt x="27940" y="384810"/>
                  </a:cubicBezTo>
                  <a:lnTo>
                    <a:pt x="27940" y="0"/>
                  </a:lnTo>
                  <a:cubicBezTo>
                    <a:pt x="12700" y="0"/>
                    <a:pt x="0" y="11430"/>
                    <a:pt x="0" y="26670"/>
                  </a:cubicBezTo>
                  <a:close/>
                </a:path>
              </a:pathLst>
            </a:custGeom>
            <a:solidFill>
              <a:srgbClr val="B8B8B8"/>
            </a:solidFill>
          </p:spPr>
        </p:sp>
        <p:sp>
          <p:nvSpPr>
            <p:cNvPr id="13" name="Freeform 13"/>
            <p:cNvSpPr/>
            <p:nvPr/>
          </p:nvSpPr>
          <p:spPr>
            <a:xfrm>
              <a:off x="0" y="1526540"/>
              <a:ext cx="27940" cy="386080"/>
            </a:xfrm>
            <a:custGeom>
              <a:avLst/>
              <a:gdLst/>
              <a:ahLst/>
              <a:cxnLst/>
              <a:rect l="l" t="t" r="r" b="b"/>
              <a:pathLst>
                <a:path w="27940" h="386080">
                  <a:moveTo>
                    <a:pt x="0" y="27940"/>
                  </a:moveTo>
                  <a:lnTo>
                    <a:pt x="0" y="358140"/>
                  </a:lnTo>
                  <a:cubicBezTo>
                    <a:pt x="0" y="373380"/>
                    <a:pt x="12700" y="386080"/>
                    <a:pt x="27940" y="386080"/>
                  </a:cubicBezTo>
                  <a:lnTo>
                    <a:pt x="27940" y="0"/>
                  </a:lnTo>
                  <a:cubicBezTo>
                    <a:pt x="12700" y="0"/>
                    <a:pt x="0" y="12700"/>
                    <a:pt x="0" y="27940"/>
                  </a:cubicBezTo>
                  <a:close/>
                </a:path>
              </a:pathLst>
            </a:custGeom>
            <a:solidFill>
              <a:srgbClr val="B8B8B8"/>
            </a:solidFill>
          </p:spPr>
        </p:sp>
        <p:sp>
          <p:nvSpPr>
            <p:cNvPr id="14" name="Freeform 14"/>
            <p:cNvSpPr/>
            <p:nvPr/>
          </p:nvSpPr>
          <p:spPr>
            <a:xfrm>
              <a:off x="2592070" y="1184910"/>
              <a:ext cx="27940" cy="618490"/>
            </a:xfrm>
            <a:custGeom>
              <a:avLst/>
              <a:gdLst/>
              <a:ahLst/>
              <a:cxnLst/>
              <a:rect l="l" t="t" r="r" b="b"/>
              <a:pathLst>
                <a:path w="27940" h="618490">
                  <a:moveTo>
                    <a:pt x="0" y="0"/>
                  </a:moveTo>
                  <a:lnTo>
                    <a:pt x="0" y="618490"/>
                  </a:lnTo>
                  <a:cubicBezTo>
                    <a:pt x="15240" y="618490"/>
                    <a:pt x="27940" y="605790"/>
                    <a:pt x="27940" y="590550"/>
                  </a:cubicBezTo>
                  <a:lnTo>
                    <a:pt x="27940" y="27940"/>
                  </a:lnTo>
                  <a:cubicBezTo>
                    <a:pt x="27940" y="12700"/>
                    <a:pt x="15240" y="0"/>
                    <a:pt x="0" y="0"/>
                  </a:cubicBezTo>
                  <a:close/>
                </a:path>
              </a:pathLst>
            </a:custGeom>
            <a:solidFill>
              <a:srgbClr val="B8B8B8"/>
            </a:solidFill>
          </p:spPr>
        </p:sp>
        <p:sp>
          <p:nvSpPr>
            <p:cNvPr id="15" name="Freeform 15"/>
            <p:cNvSpPr/>
            <p:nvPr/>
          </p:nvSpPr>
          <p:spPr>
            <a:xfrm>
              <a:off x="27940" y="0"/>
              <a:ext cx="2564130" cy="5182870"/>
            </a:xfrm>
            <a:custGeom>
              <a:avLst/>
              <a:gdLst/>
              <a:ahLst/>
              <a:cxnLst/>
              <a:rect l="l" t="t" r="r" b="b"/>
              <a:pathLst>
                <a:path w="2564130" h="5182870">
                  <a:moveTo>
                    <a:pt x="2564130" y="1184910"/>
                  </a:moveTo>
                  <a:lnTo>
                    <a:pt x="2564130" y="379730"/>
                  </a:lnTo>
                  <a:cubicBezTo>
                    <a:pt x="2564130" y="353060"/>
                    <a:pt x="2561590" y="327660"/>
                    <a:pt x="2556510" y="303530"/>
                  </a:cubicBezTo>
                  <a:cubicBezTo>
                    <a:pt x="2553970" y="290830"/>
                    <a:pt x="2551430" y="279400"/>
                    <a:pt x="2547620" y="266700"/>
                  </a:cubicBezTo>
                  <a:cubicBezTo>
                    <a:pt x="2542540" y="248920"/>
                    <a:pt x="2534920" y="231140"/>
                    <a:pt x="2527300" y="214630"/>
                  </a:cubicBezTo>
                  <a:cubicBezTo>
                    <a:pt x="2522220" y="203200"/>
                    <a:pt x="2515870" y="193040"/>
                    <a:pt x="2509520" y="182880"/>
                  </a:cubicBezTo>
                  <a:cubicBezTo>
                    <a:pt x="2503170" y="172720"/>
                    <a:pt x="2496820" y="162560"/>
                    <a:pt x="2489200" y="152400"/>
                  </a:cubicBezTo>
                  <a:cubicBezTo>
                    <a:pt x="2477770" y="137160"/>
                    <a:pt x="2466340" y="124460"/>
                    <a:pt x="2453640" y="110490"/>
                  </a:cubicBezTo>
                  <a:cubicBezTo>
                    <a:pt x="2444750" y="101600"/>
                    <a:pt x="2435860" y="93980"/>
                    <a:pt x="2426970" y="86360"/>
                  </a:cubicBezTo>
                  <a:cubicBezTo>
                    <a:pt x="2360930" y="31750"/>
                    <a:pt x="2277110" y="0"/>
                    <a:pt x="2185670" y="0"/>
                  </a:cubicBezTo>
                  <a:lnTo>
                    <a:pt x="379730" y="0"/>
                  </a:lnTo>
                  <a:cubicBezTo>
                    <a:pt x="288290" y="0"/>
                    <a:pt x="203200" y="33020"/>
                    <a:pt x="138430" y="86360"/>
                  </a:cubicBezTo>
                  <a:cubicBezTo>
                    <a:pt x="129540" y="93980"/>
                    <a:pt x="120650" y="102870"/>
                    <a:pt x="111760" y="110490"/>
                  </a:cubicBezTo>
                  <a:cubicBezTo>
                    <a:pt x="99060" y="123190"/>
                    <a:pt x="86360" y="137160"/>
                    <a:pt x="76200" y="152400"/>
                  </a:cubicBezTo>
                  <a:cubicBezTo>
                    <a:pt x="68580" y="162560"/>
                    <a:pt x="62230" y="172720"/>
                    <a:pt x="55880" y="182880"/>
                  </a:cubicBezTo>
                  <a:cubicBezTo>
                    <a:pt x="49530" y="193040"/>
                    <a:pt x="43180" y="204470"/>
                    <a:pt x="38100" y="214630"/>
                  </a:cubicBezTo>
                  <a:cubicBezTo>
                    <a:pt x="29210" y="232410"/>
                    <a:pt x="22860" y="248920"/>
                    <a:pt x="16510" y="266700"/>
                  </a:cubicBezTo>
                  <a:cubicBezTo>
                    <a:pt x="12700" y="279400"/>
                    <a:pt x="10160" y="290830"/>
                    <a:pt x="7620" y="303530"/>
                  </a:cubicBezTo>
                  <a:cubicBezTo>
                    <a:pt x="2540" y="327660"/>
                    <a:pt x="0" y="354330"/>
                    <a:pt x="0" y="379730"/>
                  </a:cubicBezTo>
                  <a:lnTo>
                    <a:pt x="0" y="4803140"/>
                  </a:lnTo>
                  <a:cubicBezTo>
                    <a:pt x="0" y="5012690"/>
                    <a:pt x="170180" y="5182870"/>
                    <a:pt x="379730" y="5182870"/>
                  </a:cubicBezTo>
                  <a:lnTo>
                    <a:pt x="2184400" y="5182870"/>
                  </a:lnTo>
                  <a:cubicBezTo>
                    <a:pt x="2393950" y="5182870"/>
                    <a:pt x="2564130" y="5012690"/>
                    <a:pt x="2564130" y="4803140"/>
                  </a:cubicBezTo>
                  <a:lnTo>
                    <a:pt x="2564130" y="1184910"/>
                  </a:lnTo>
                  <a:close/>
                  <a:moveTo>
                    <a:pt x="2538730" y="1184910"/>
                  </a:moveTo>
                  <a:lnTo>
                    <a:pt x="2538730" y="4804410"/>
                  </a:lnTo>
                  <a:cubicBezTo>
                    <a:pt x="2538730" y="4999990"/>
                    <a:pt x="2379980" y="5158740"/>
                    <a:pt x="2184400" y="5158740"/>
                  </a:cubicBezTo>
                  <a:lnTo>
                    <a:pt x="379730" y="5158740"/>
                  </a:lnTo>
                  <a:cubicBezTo>
                    <a:pt x="184150" y="5158740"/>
                    <a:pt x="25400" y="4999990"/>
                    <a:pt x="25400" y="4804410"/>
                  </a:cubicBezTo>
                  <a:lnTo>
                    <a:pt x="25400" y="381000"/>
                  </a:lnTo>
                  <a:cubicBezTo>
                    <a:pt x="25400" y="184150"/>
                    <a:pt x="184150" y="25400"/>
                    <a:pt x="379730" y="25400"/>
                  </a:cubicBezTo>
                  <a:lnTo>
                    <a:pt x="2184400" y="25400"/>
                  </a:lnTo>
                  <a:cubicBezTo>
                    <a:pt x="2379980" y="25400"/>
                    <a:pt x="2538730" y="184150"/>
                    <a:pt x="2538730" y="379730"/>
                  </a:cubicBezTo>
                  <a:lnTo>
                    <a:pt x="2538730" y="1184910"/>
                  </a:lnTo>
                  <a:close/>
                </a:path>
              </a:pathLst>
            </a:custGeom>
            <a:solidFill>
              <a:srgbClr val="E9E9E9"/>
            </a:solidFill>
          </p:spPr>
        </p:sp>
      </p:grpSp>
      <p:sp>
        <p:nvSpPr>
          <p:cNvPr id="17" name="TextBox 17"/>
          <p:cNvSpPr txBox="1"/>
          <p:nvPr/>
        </p:nvSpPr>
        <p:spPr>
          <a:xfrm>
            <a:off x="1597986" y="1944570"/>
            <a:ext cx="4964854" cy="12097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9972"/>
              </a:lnSpc>
            </a:pPr>
            <a:r>
              <a:rPr lang="en-US" sz="7123" b="1" spc="-498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Negotiation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97986" y="2788054"/>
            <a:ext cx="4099425" cy="12192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9975"/>
              </a:lnSpc>
            </a:pPr>
            <a:r>
              <a:rPr lang="en-US" sz="7125" b="1" spc="-498">
                <a:solidFill>
                  <a:srgbClr val="3972F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Strategies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97986" y="4806288"/>
            <a:ext cx="7068302" cy="7812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ct val="150000"/>
              </a:lnSpc>
            </a:pP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Thorough preparation is essential: research your partner's background, market conditions, and cultural expectations. 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597986" y="4326948"/>
            <a:ext cx="3202614" cy="36574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ct val="150000"/>
              </a:lnSpc>
            </a:pPr>
            <a:r>
              <a:rPr lang="en-US" b="1">
                <a:solidFill>
                  <a:srgbClr val="000000"/>
                </a:solidFill>
                <a:latin typeface="Times New Roman" panose="02020603050405020304" pitchFamily="18" charset="0"/>
                <a:ea typeface="Open Sauce Bold"/>
                <a:cs typeface="Times New Roman" panose="02020603050405020304" pitchFamily="18" charset="0"/>
                <a:sym typeface="Open Sauce Bold"/>
              </a:rPr>
              <a:t>Preparation &amp; Research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597986" y="6375781"/>
            <a:ext cx="7268743" cy="7812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ct val="150000"/>
              </a:lnSpc>
            </a:pP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Adopt a flexible negotiation style that accommodates relationship-building and consensus-driven decision-making. 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97986" y="5896441"/>
            <a:ext cx="3202614" cy="36574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ct val="150000"/>
              </a:lnSpc>
            </a:pPr>
            <a:r>
              <a:rPr lang="en-US" b="1">
                <a:solidFill>
                  <a:srgbClr val="000000"/>
                </a:solidFill>
                <a:latin typeface="Times New Roman" panose="02020603050405020304" pitchFamily="18" charset="0"/>
                <a:ea typeface="Open Sauce Bold"/>
                <a:cs typeface="Times New Roman" panose="02020603050405020304" pitchFamily="18" charset="0"/>
                <a:sym typeface="Open Sauce Bold"/>
              </a:rPr>
              <a:t>Flexibility &amp; Patience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97986" y="7944301"/>
            <a:ext cx="7319461" cy="7812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sym typeface="Open Sauce"/>
              </a:rPr>
              <a:t>As studied by </a:t>
            </a:r>
            <a:r>
              <a:rPr lang="en-A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Moreno-Menendez and Casillas, (2022) firm</a:t>
            </a:r>
            <a:r>
              <a:rPr lang="en-AU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 can </a:t>
            </a:r>
            <a:r>
              <a:rPr lang="en-US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sym typeface="Open Sauce"/>
              </a:rPr>
              <a:t>rioritise</a:t>
            </a: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 mutually beneficial, long-term outcomes over short-term gains. 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597986" y="7464961"/>
            <a:ext cx="3202614" cy="36574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ct val="150000"/>
              </a:lnSpc>
            </a:pPr>
            <a:r>
              <a:rPr lang="en-US" b="1">
                <a:solidFill>
                  <a:srgbClr val="000000"/>
                </a:solidFill>
                <a:latin typeface="Times New Roman" panose="02020603050405020304" pitchFamily="18" charset="0"/>
                <a:ea typeface="Open Sauce Bold"/>
                <a:cs typeface="Times New Roman" panose="02020603050405020304" pitchFamily="18" charset="0"/>
                <a:sym typeface="Open Sauce Bold"/>
              </a:rPr>
              <a:t>Mutual Benefit &amp; Collaboration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-10338846" y="3182775"/>
            <a:ext cx="17966065" cy="12988834"/>
          </a:xfrm>
          <a:prstGeom prst="rect">
            <a:avLst/>
          </a:prstGeom>
        </p:spPr>
        <p:txBody>
          <a:bodyPr lIns="50800" tIns="50800" rIns="50800" bIns="50800" rtlCol="0" anchor="ctr"/>
          <a:lstStyle/>
          <a:p>
            <a:pPr marL="0" lvl="0" indent="0" algn="ctr">
              <a:lnSpc>
                <a:spcPts val="2659"/>
              </a:lnSpc>
            </a:pPr>
            <a:endParaRPr/>
          </a:p>
        </p:txBody>
      </p:sp>
      <p:grpSp>
        <p:nvGrpSpPr>
          <p:cNvPr id="28" name="Group 28"/>
          <p:cNvGrpSpPr/>
          <p:nvPr/>
        </p:nvGrpSpPr>
        <p:grpSpPr>
          <a:xfrm>
            <a:off x="8666288" y="9217983"/>
            <a:ext cx="2138034" cy="2138034"/>
            <a:chOff x="0" y="0"/>
            <a:chExt cx="812800" cy="812800"/>
          </a:xfrm>
        </p:grpSpPr>
        <p:sp>
          <p:nvSpPr>
            <p:cNvPr id="29" name="Freeform 2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ln w="628650" cap="sq">
              <a:gradFill>
                <a:gsLst>
                  <a:gs pos="0">
                    <a:srgbClr val="3972F0">
                      <a:alpha val="100000"/>
                    </a:srgbClr>
                  </a:gs>
                  <a:gs pos="100000">
                    <a:srgbClr val="1CDAFF">
                      <a:alpha val="100000"/>
                    </a:srgbClr>
                  </a:gs>
                </a:gsLst>
                <a:lin ang="5400000"/>
              </a:gradFill>
              <a:prstDash val="solid"/>
              <a:miter/>
            </a:ln>
          </p:spPr>
        </p:sp>
        <p:sp>
          <p:nvSpPr>
            <p:cNvPr id="30" name="TextBox 30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31" name="Freeform 31"/>
          <p:cNvSpPr/>
          <p:nvPr/>
        </p:nvSpPr>
        <p:spPr>
          <a:xfrm>
            <a:off x="15492434" y="7876025"/>
            <a:ext cx="1766866" cy="969568"/>
          </a:xfrm>
          <a:custGeom>
            <a:avLst/>
            <a:gdLst/>
            <a:ahLst/>
            <a:cxnLst/>
            <a:rect l="l" t="t" r="r" b="b"/>
            <a:pathLst>
              <a:path w="1766866" h="969568">
                <a:moveTo>
                  <a:pt x="0" y="0"/>
                </a:moveTo>
                <a:lnTo>
                  <a:pt x="1766866" y="0"/>
                </a:lnTo>
                <a:lnTo>
                  <a:pt x="1766866" y="969568"/>
                </a:lnTo>
                <a:lnTo>
                  <a:pt x="0" y="9695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32" name="Freeform 32"/>
          <p:cNvSpPr/>
          <p:nvPr/>
        </p:nvSpPr>
        <p:spPr>
          <a:xfrm>
            <a:off x="7477266" y="1497656"/>
            <a:ext cx="1766866" cy="969568"/>
          </a:xfrm>
          <a:custGeom>
            <a:avLst/>
            <a:gdLst/>
            <a:ahLst/>
            <a:cxnLst/>
            <a:rect l="l" t="t" r="r" b="b"/>
            <a:pathLst>
              <a:path w="1766866" h="969568">
                <a:moveTo>
                  <a:pt x="0" y="0"/>
                </a:moveTo>
                <a:lnTo>
                  <a:pt x="1766866" y="0"/>
                </a:lnTo>
                <a:lnTo>
                  <a:pt x="1766866" y="969568"/>
                </a:lnTo>
                <a:lnTo>
                  <a:pt x="0" y="9695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33" name="Freeform 33"/>
          <p:cNvSpPr/>
          <p:nvPr/>
        </p:nvSpPr>
        <p:spPr>
          <a:xfrm rot="2599173">
            <a:off x="16941766" y="6930382"/>
            <a:ext cx="635068" cy="585453"/>
          </a:xfrm>
          <a:custGeom>
            <a:avLst/>
            <a:gdLst/>
            <a:ahLst/>
            <a:cxnLst/>
            <a:rect l="l" t="t" r="r" b="b"/>
            <a:pathLst>
              <a:path w="635068" h="585453">
                <a:moveTo>
                  <a:pt x="0" y="0"/>
                </a:moveTo>
                <a:lnTo>
                  <a:pt x="635068" y="0"/>
                </a:lnTo>
                <a:lnTo>
                  <a:pt x="635068" y="585453"/>
                </a:lnTo>
                <a:lnTo>
                  <a:pt x="0" y="58545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31484" t="-39236" r="-39297" b="-46019"/>
            </a:stretch>
          </a:blipFill>
        </p:spPr>
      </p:sp>
      <p:sp>
        <p:nvSpPr>
          <p:cNvPr id="34" name="Freeform 34"/>
          <p:cNvSpPr/>
          <p:nvPr/>
        </p:nvSpPr>
        <p:spPr>
          <a:xfrm rot="2599173">
            <a:off x="8656053" y="2185706"/>
            <a:ext cx="969701" cy="893943"/>
          </a:xfrm>
          <a:custGeom>
            <a:avLst/>
            <a:gdLst/>
            <a:ahLst/>
            <a:cxnLst/>
            <a:rect l="l" t="t" r="r" b="b"/>
            <a:pathLst>
              <a:path w="969701" h="893943">
                <a:moveTo>
                  <a:pt x="0" y="0"/>
                </a:moveTo>
                <a:lnTo>
                  <a:pt x="969701" y="0"/>
                </a:lnTo>
                <a:lnTo>
                  <a:pt x="969701" y="893943"/>
                </a:lnTo>
                <a:lnTo>
                  <a:pt x="0" y="89394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31484" t="-39236" r="-39297" b="-46019"/>
            </a:stretch>
          </a:blipFill>
        </p:spPr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648350" y="721476"/>
            <a:ext cx="2138034" cy="2138034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ln w="628650" cap="sq">
              <a:gradFill>
                <a:gsLst>
                  <a:gs pos="0">
                    <a:srgbClr val="3972F0">
                      <a:alpha val="100000"/>
                    </a:srgbClr>
                  </a:gs>
                  <a:gs pos="100000">
                    <a:srgbClr val="1CDAFF">
                      <a:alpha val="100000"/>
                    </a:srgbClr>
                  </a:gs>
                </a:gsLst>
                <a:lin ang="5400000"/>
              </a:gradFill>
              <a:prstDash val="solid"/>
              <a:miter/>
            </a:ln>
          </p:spPr>
        </p:sp>
        <p:sp>
          <p:nvSpPr>
            <p:cNvPr id="4" name="TextBox 4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0717367" y="-1278586"/>
            <a:ext cx="10281391" cy="12844173"/>
            <a:chOff x="0" y="0"/>
            <a:chExt cx="2707856" cy="338282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707856" cy="3382827"/>
            </a:xfrm>
            <a:custGeom>
              <a:avLst/>
              <a:gdLst/>
              <a:ahLst/>
              <a:cxnLst/>
              <a:rect l="l" t="t" r="r" b="b"/>
              <a:pathLst>
                <a:path w="2707856" h="3382827">
                  <a:moveTo>
                    <a:pt x="38403" y="0"/>
                  </a:moveTo>
                  <a:lnTo>
                    <a:pt x="2669453" y="0"/>
                  </a:lnTo>
                  <a:cubicBezTo>
                    <a:pt x="2679638" y="0"/>
                    <a:pt x="2689406" y="4046"/>
                    <a:pt x="2696608" y="11248"/>
                  </a:cubicBezTo>
                  <a:cubicBezTo>
                    <a:pt x="2703810" y="18450"/>
                    <a:pt x="2707856" y="28218"/>
                    <a:pt x="2707856" y="38403"/>
                  </a:cubicBezTo>
                  <a:lnTo>
                    <a:pt x="2707856" y="3344424"/>
                  </a:lnTo>
                  <a:cubicBezTo>
                    <a:pt x="2707856" y="3354609"/>
                    <a:pt x="2703810" y="3364377"/>
                    <a:pt x="2696608" y="3371579"/>
                  </a:cubicBezTo>
                  <a:cubicBezTo>
                    <a:pt x="2689406" y="3378781"/>
                    <a:pt x="2679638" y="3382827"/>
                    <a:pt x="2669453" y="3382827"/>
                  </a:cubicBezTo>
                  <a:lnTo>
                    <a:pt x="38403" y="3382827"/>
                  </a:lnTo>
                  <a:cubicBezTo>
                    <a:pt x="28218" y="3382827"/>
                    <a:pt x="18450" y="3378781"/>
                    <a:pt x="11248" y="3371579"/>
                  </a:cubicBezTo>
                  <a:cubicBezTo>
                    <a:pt x="4046" y="3364377"/>
                    <a:pt x="0" y="3354609"/>
                    <a:pt x="0" y="3344424"/>
                  </a:cubicBezTo>
                  <a:lnTo>
                    <a:pt x="0" y="38403"/>
                  </a:lnTo>
                  <a:cubicBezTo>
                    <a:pt x="0" y="28218"/>
                    <a:pt x="4046" y="18450"/>
                    <a:pt x="11248" y="11248"/>
                  </a:cubicBezTo>
                  <a:cubicBezTo>
                    <a:pt x="18450" y="4046"/>
                    <a:pt x="28218" y="0"/>
                    <a:pt x="38403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3972F0">
                    <a:alpha val="100000"/>
                  </a:srgbClr>
                </a:gs>
                <a:gs pos="100000">
                  <a:srgbClr val="1CDAFF">
                    <a:alpha val="100000"/>
                  </a:srgbClr>
                </a:gs>
              </a:gsLst>
              <a:lin ang="5400000"/>
            </a:gradFill>
          </p:spPr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707856" cy="342092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028700" y="1034117"/>
            <a:ext cx="441626" cy="463538"/>
          </a:xfrm>
          <a:custGeom>
            <a:avLst/>
            <a:gdLst/>
            <a:ahLst/>
            <a:cxnLst/>
            <a:rect l="l" t="t" r="r" b="b"/>
            <a:pathLst>
              <a:path w="441626" h="463538">
                <a:moveTo>
                  <a:pt x="0" y="0"/>
                </a:moveTo>
                <a:lnTo>
                  <a:pt x="441626" y="0"/>
                </a:lnTo>
                <a:lnTo>
                  <a:pt x="441626" y="463539"/>
                </a:lnTo>
                <a:lnTo>
                  <a:pt x="0" y="46353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sp>
        <p:nvSpPr>
          <p:cNvPr id="10" name="TextBox 10"/>
          <p:cNvSpPr txBox="1"/>
          <p:nvPr/>
        </p:nvSpPr>
        <p:spPr>
          <a:xfrm>
            <a:off x="1597986" y="1982670"/>
            <a:ext cx="5884621" cy="8622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7074"/>
              </a:lnSpc>
            </a:pPr>
            <a:r>
              <a:rPr lang="en-US" sz="5053" b="1" spc="-353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Strategic Importance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1244611" y="4278801"/>
            <a:ext cx="8125260" cy="2556473"/>
            <a:chOff x="0" y="0"/>
            <a:chExt cx="2139986" cy="67331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2139986" cy="673310"/>
            </a:xfrm>
            <a:custGeom>
              <a:avLst/>
              <a:gdLst/>
              <a:ahLst/>
              <a:cxnLst/>
              <a:rect l="l" t="t" r="r" b="b"/>
              <a:pathLst>
                <a:path w="2139986" h="673310">
                  <a:moveTo>
                    <a:pt x="20962" y="0"/>
                  </a:moveTo>
                  <a:lnTo>
                    <a:pt x="2119024" y="0"/>
                  </a:lnTo>
                  <a:cubicBezTo>
                    <a:pt x="2130601" y="0"/>
                    <a:pt x="2139986" y="9385"/>
                    <a:pt x="2139986" y="20962"/>
                  </a:cubicBezTo>
                  <a:lnTo>
                    <a:pt x="2139986" y="652348"/>
                  </a:lnTo>
                  <a:cubicBezTo>
                    <a:pt x="2139986" y="657907"/>
                    <a:pt x="2137777" y="663239"/>
                    <a:pt x="2133846" y="667170"/>
                  </a:cubicBezTo>
                  <a:cubicBezTo>
                    <a:pt x="2129915" y="671101"/>
                    <a:pt x="2124583" y="673310"/>
                    <a:pt x="2119024" y="673310"/>
                  </a:cubicBezTo>
                  <a:lnTo>
                    <a:pt x="20962" y="673310"/>
                  </a:lnTo>
                  <a:cubicBezTo>
                    <a:pt x="15403" y="673310"/>
                    <a:pt x="10071" y="671101"/>
                    <a:pt x="6140" y="667170"/>
                  </a:cubicBezTo>
                  <a:cubicBezTo>
                    <a:pt x="2208" y="663239"/>
                    <a:pt x="0" y="657907"/>
                    <a:pt x="0" y="652348"/>
                  </a:cubicBezTo>
                  <a:lnTo>
                    <a:pt x="0" y="20962"/>
                  </a:lnTo>
                  <a:cubicBezTo>
                    <a:pt x="0" y="15403"/>
                    <a:pt x="2208" y="10071"/>
                    <a:pt x="6140" y="6140"/>
                  </a:cubicBezTo>
                  <a:cubicBezTo>
                    <a:pt x="10071" y="2208"/>
                    <a:pt x="15403" y="0"/>
                    <a:pt x="20962" y="0"/>
                  </a:cubicBezTo>
                  <a:close/>
                </a:path>
              </a:pathLst>
            </a:custGeom>
            <a:solidFill>
              <a:srgbClr val="F1F1F1"/>
            </a:solidFill>
          </p:spPr>
        </p:sp>
        <p:sp>
          <p:nvSpPr>
            <p:cNvPr id="13" name="TextBox 13"/>
            <p:cNvSpPr txBox="1"/>
            <p:nvPr/>
          </p:nvSpPr>
          <p:spPr>
            <a:xfrm>
              <a:off x="0" y="-38100"/>
              <a:ext cx="2139986" cy="71141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 sz="2400"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1885050" y="3853822"/>
            <a:ext cx="7431406" cy="9618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85750" lvl="0" indent="-285750" algn="l">
              <a:lnSpc>
                <a:spcPts val="252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Cross-cultural competence drives Unilever's global growth strategy. By engaging effectively with Chinese partners.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03226" y="1072455"/>
            <a:ext cx="7542520" cy="8616456"/>
          </a:xfrm>
          <a:prstGeom prst="rect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1597986" y="6414400"/>
            <a:ext cx="8125260" cy="2556473"/>
            <a:chOff x="0" y="0"/>
            <a:chExt cx="2139986" cy="67331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2139986" cy="673310"/>
            </a:xfrm>
            <a:custGeom>
              <a:avLst/>
              <a:gdLst/>
              <a:ahLst/>
              <a:cxnLst/>
              <a:rect l="l" t="t" r="r" b="b"/>
              <a:pathLst>
                <a:path w="2139986" h="673310">
                  <a:moveTo>
                    <a:pt x="20962" y="0"/>
                  </a:moveTo>
                  <a:lnTo>
                    <a:pt x="2119024" y="0"/>
                  </a:lnTo>
                  <a:cubicBezTo>
                    <a:pt x="2130601" y="0"/>
                    <a:pt x="2139986" y="9385"/>
                    <a:pt x="2139986" y="20962"/>
                  </a:cubicBezTo>
                  <a:lnTo>
                    <a:pt x="2139986" y="652348"/>
                  </a:lnTo>
                  <a:cubicBezTo>
                    <a:pt x="2139986" y="657907"/>
                    <a:pt x="2137777" y="663239"/>
                    <a:pt x="2133846" y="667170"/>
                  </a:cubicBezTo>
                  <a:cubicBezTo>
                    <a:pt x="2129915" y="671101"/>
                    <a:pt x="2124583" y="673310"/>
                    <a:pt x="2119024" y="673310"/>
                  </a:cubicBezTo>
                  <a:lnTo>
                    <a:pt x="20962" y="673310"/>
                  </a:lnTo>
                  <a:cubicBezTo>
                    <a:pt x="15403" y="673310"/>
                    <a:pt x="10071" y="671101"/>
                    <a:pt x="6140" y="667170"/>
                  </a:cubicBezTo>
                  <a:cubicBezTo>
                    <a:pt x="2208" y="663239"/>
                    <a:pt x="0" y="657907"/>
                    <a:pt x="0" y="652348"/>
                  </a:cubicBezTo>
                  <a:lnTo>
                    <a:pt x="0" y="20962"/>
                  </a:lnTo>
                  <a:cubicBezTo>
                    <a:pt x="0" y="15403"/>
                    <a:pt x="2208" y="10071"/>
                    <a:pt x="6140" y="6140"/>
                  </a:cubicBezTo>
                  <a:cubicBezTo>
                    <a:pt x="10071" y="2208"/>
                    <a:pt x="15403" y="0"/>
                    <a:pt x="20962" y="0"/>
                  </a:cubicBezTo>
                  <a:close/>
                </a:path>
              </a:pathLst>
            </a:custGeom>
            <a:solidFill>
              <a:srgbClr val="F1F1F1"/>
            </a:solidFill>
          </p:spPr>
        </p:sp>
        <p:sp>
          <p:nvSpPr>
            <p:cNvPr id="18" name="TextBox 18"/>
            <p:cNvSpPr txBox="1"/>
            <p:nvPr/>
          </p:nvSpPr>
          <p:spPr>
            <a:xfrm>
              <a:off x="0" y="-38100"/>
              <a:ext cx="2139986" cy="71141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9" name="TextBox 19"/>
          <p:cNvSpPr txBox="1"/>
          <p:nvPr/>
        </p:nvSpPr>
        <p:spPr>
          <a:xfrm>
            <a:off x="1821480" y="4816044"/>
            <a:ext cx="7431406" cy="22442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85750" lvl="0" indent="-285750" algn="l">
              <a:lnSpc>
                <a:spcPts val="252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Cultural intelligence enables stronger partnerships, supports Unilever's sustainability commitments across diverse markets.</a:t>
            </a:r>
          </a:p>
          <a:p>
            <a:pPr marL="285750" lvl="0" indent="-285750" algn="l">
              <a:lnSpc>
                <a:spcPts val="2520"/>
              </a:lnSpc>
              <a:buFont typeface="Arial" panose="020B0604020202020204" pitchFamily="34" charset="0"/>
              <a:buChar char="•"/>
            </a:pPr>
            <a:r>
              <a:rPr lang="en-AU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 collaborative and respectful approach by Unilever helps in building trust to ensure a sustainable partnership (Unilever, 2024).</a:t>
            </a:r>
            <a:endParaRPr lang="en-AU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lvl="0" indent="-285750" algn="l">
              <a:lnSpc>
                <a:spcPts val="2520"/>
              </a:lnSpc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000000"/>
              </a:solidFill>
              <a:latin typeface="Times New Roman" panose="02020603050405020304" pitchFamily="18" charset="0"/>
              <a:ea typeface="Open Sauce"/>
              <a:cs typeface="Times New Roman" panose="02020603050405020304" pitchFamily="18" charset="0"/>
              <a:sym typeface="Open Sauce"/>
            </a:endParaRPr>
          </a:p>
        </p:txBody>
      </p:sp>
      <p:grpSp>
        <p:nvGrpSpPr>
          <p:cNvPr id="20" name="Group 20"/>
          <p:cNvGrpSpPr/>
          <p:nvPr/>
        </p:nvGrpSpPr>
        <p:grpSpPr>
          <a:xfrm>
            <a:off x="-1086669" y="6262692"/>
            <a:ext cx="1673561" cy="1673561"/>
            <a:chOff x="0" y="0"/>
            <a:chExt cx="812800" cy="812800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3972F0">
                    <a:alpha val="100000"/>
                  </a:srgbClr>
                </a:gs>
                <a:gs pos="100000">
                  <a:srgbClr val="1CDAFF">
                    <a:alpha val="100000"/>
                  </a:srgbClr>
                </a:gs>
              </a:gsLst>
              <a:lin ang="5400000"/>
            </a:gradFill>
          </p:spPr>
        </p:sp>
        <p:sp>
          <p:nvSpPr>
            <p:cNvPr id="22" name="TextBox 22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3" name="Freeform 23"/>
          <p:cNvSpPr/>
          <p:nvPr/>
        </p:nvSpPr>
        <p:spPr>
          <a:xfrm>
            <a:off x="17020776" y="528088"/>
            <a:ext cx="1766866" cy="969568"/>
          </a:xfrm>
          <a:custGeom>
            <a:avLst/>
            <a:gdLst/>
            <a:ahLst/>
            <a:cxnLst/>
            <a:rect l="l" t="t" r="r" b="b"/>
            <a:pathLst>
              <a:path w="1766866" h="969568">
                <a:moveTo>
                  <a:pt x="0" y="0"/>
                </a:moveTo>
                <a:lnTo>
                  <a:pt x="1766866" y="0"/>
                </a:lnTo>
                <a:lnTo>
                  <a:pt x="1766866" y="969568"/>
                </a:lnTo>
                <a:lnTo>
                  <a:pt x="0" y="9695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24" name="Group 24"/>
          <p:cNvGrpSpPr/>
          <p:nvPr/>
        </p:nvGrpSpPr>
        <p:grpSpPr>
          <a:xfrm>
            <a:off x="0" y="9828123"/>
            <a:ext cx="18288000" cy="12844173"/>
            <a:chOff x="0" y="0"/>
            <a:chExt cx="4816593" cy="3382827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4816592" cy="3382827"/>
            </a:xfrm>
            <a:custGeom>
              <a:avLst/>
              <a:gdLst/>
              <a:ahLst/>
              <a:cxnLst/>
              <a:rect l="l" t="t" r="r" b="b"/>
              <a:pathLst>
                <a:path w="4816592" h="3382827">
                  <a:moveTo>
                    <a:pt x="21590" y="0"/>
                  </a:moveTo>
                  <a:lnTo>
                    <a:pt x="4795002" y="0"/>
                  </a:lnTo>
                  <a:cubicBezTo>
                    <a:pt x="4800728" y="0"/>
                    <a:pt x="4806220" y="2275"/>
                    <a:pt x="4810269" y="6324"/>
                  </a:cubicBezTo>
                  <a:cubicBezTo>
                    <a:pt x="4814318" y="10372"/>
                    <a:pt x="4816592" y="15864"/>
                    <a:pt x="4816592" y="21590"/>
                  </a:cubicBezTo>
                  <a:lnTo>
                    <a:pt x="4816592" y="3361237"/>
                  </a:lnTo>
                  <a:cubicBezTo>
                    <a:pt x="4816592" y="3366963"/>
                    <a:pt x="4814318" y="3372455"/>
                    <a:pt x="4810269" y="3376504"/>
                  </a:cubicBezTo>
                  <a:cubicBezTo>
                    <a:pt x="4806220" y="3380553"/>
                    <a:pt x="4800728" y="3382827"/>
                    <a:pt x="4795002" y="3382827"/>
                  </a:cubicBezTo>
                  <a:lnTo>
                    <a:pt x="21590" y="3382827"/>
                  </a:lnTo>
                  <a:cubicBezTo>
                    <a:pt x="9666" y="3382827"/>
                    <a:pt x="0" y="3373161"/>
                    <a:pt x="0" y="3361237"/>
                  </a:cubicBezTo>
                  <a:lnTo>
                    <a:pt x="0" y="21590"/>
                  </a:lnTo>
                  <a:cubicBezTo>
                    <a:pt x="0" y="9666"/>
                    <a:pt x="9666" y="0"/>
                    <a:pt x="21590" y="0"/>
                  </a:cubicBezTo>
                  <a:close/>
                </a:path>
              </a:pathLst>
            </a:custGeom>
            <a:solidFill>
              <a:srgbClr val="3972F0"/>
            </a:solidFill>
          </p:spPr>
        </p:sp>
        <p:sp>
          <p:nvSpPr>
            <p:cNvPr id="26" name="TextBox 26"/>
            <p:cNvSpPr txBox="1"/>
            <p:nvPr/>
          </p:nvSpPr>
          <p:spPr>
            <a:xfrm>
              <a:off x="0" y="-38100"/>
              <a:ext cx="4816593" cy="342092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7" name="Freeform 27"/>
          <p:cNvSpPr/>
          <p:nvPr/>
        </p:nvSpPr>
        <p:spPr>
          <a:xfrm>
            <a:off x="366080" y="9171889"/>
            <a:ext cx="1766866" cy="969568"/>
          </a:xfrm>
          <a:custGeom>
            <a:avLst/>
            <a:gdLst/>
            <a:ahLst/>
            <a:cxnLst/>
            <a:rect l="l" t="t" r="r" b="b"/>
            <a:pathLst>
              <a:path w="1766866" h="969568">
                <a:moveTo>
                  <a:pt x="0" y="0"/>
                </a:moveTo>
                <a:lnTo>
                  <a:pt x="1766866" y="0"/>
                </a:lnTo>
                <a:lnTo>
                  <a:pt x="1766866" y="969568"/>
                </a:lnTo>
                <a:lnTo>
                  <a:pt x="0" y="9695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28" name="Freeform 28"/>
          <p:cNvSpPr/>
          <p:nvPr/>
        </p:nvSpPr>
        <p:spPr>
          <a:xfrm rot="2599173">
            <a:off x="9245747" y="2372133"/>
            <a:ext cx="565249" cy="521089"/>
          </a:xfrm>
          <a:custGeom>
            <a:avLst/>
            <a:gdLst/>
            <a:ahLst/>
            <a:cxnLst/>
            <a:rect l="l" t="t" r="r" b="b"/>
            <a:pathLst>
              <a:path w="565249" h="521089">
                <a:moveTo>
                  <a:pt x="0" y="0"/>
                </a:moveTo>
                <a:lnTo>
                  <a:pt x="565249" y="0"/>
                </a:lnTo>
                <a:lnTo>
                  <a:pt x="565249" y="521089"/>
                </a:lnTo>
                <a:lnTo>
                  <a:pt x="0" y="52108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-31484" t="-39236" r="-39297" b="-46019"/>
            </a:stretch>
          </a:blipFill>
        </p:spPr>
      </p:sp>
      <p:sp>
        <p:nvSpPr>
          <p:cNvPr id="29" name="Freeform 29"/>
          <p:cNvSpPr/>
          <p:nvPr/>
        </p:nvSpPr>
        <p:spPr>
          <a:xfrm rot="2599173">
            <a:off x="424886" y="6042191"/>
            <a:ext cx="326694" cy="301171"/>
          </a:xfrm>
          <a:custGeom>
            <a:avLst/>
            <a:gdLst/>
            <a:ahLst/>
            <a:cxnLst/>
            <a:rect l="l" t="t" r="r" b="b"/>
            <a:pathLst>
              <a:path w="326694" h="301171">
                <a:moveTo>
                  <a:pt x="0" y="0"/>
                </a:moveTo>
                <a:lnTo>
                  <a:pt x="326693" y="0"/>
                </a:lnTo>
                <a:lnTo>
                  <a:pt x="326693" y="301171"/>
                </a:lnTo>
                <a:lnTo>
                  <a:pt x="0" y="30117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-31484" t="-39236" r="-39297" b="-46019"/>
            </a:stretch>
          </a:blipFill>
        </p:spPr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4401687"/>
            <a:ext cx="18288000" cy="11083773"/>
            <a:chOff x="0" y="0"/>
            <a:chExt cx="4816593" cy="291918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16592" cy="2919183"/>
            </a:xfrm>
            <a:custGeom>
              <a:avLst/>
              <a:gdLst/>
              <a:ahLst/>
              <a:cxnLst/>
              <a:rect l="l" t="t" r="r" b="b"/>
              <a:pathLst>
                <a:path w="4816592" h="2919183">
                  <a:moveTo>
                    <a:pt x="21590" y="0"/>
                  </a:moveTo>
                  <a:lnTo>
                    <a:pt x="4795002" y="0"/>
                  </a:lnTo>
                  <a:cubicBezTo>
                    <a:pt x="4800728" y="0"/>
                    <a:pt x="4806220" y="2275"/>
                    <a:pt x="4810269" y="6324"/>
                  </a:cubicBezTo>
                  <a:cubicBezTo>
                    <a:pt x="4814318" y="10372"/>
                    <a:pt x="4816592" y="15864"/>
                    <a:pt x="4816592" y="21590"/>
                  </a:cubicBezTo>
                  <a:lnTo>
                    <a:pt x="4816592" y="2897593"/>
                  </a:lnTo>
                  <a:cubicBezTo>
                    <a:pt x="4816592" y="2909517"/>
                    <a:pt x="4806926" y="2919183"/>
                    <a:pt x="4795002" y="2919183"/>
                  </a:cubicBezTo>
                  <a:lnTo>
                    <a:pt x="21590" y="2919183"/>
                  </a:lnTo>
                  <a:cubicBezTo>
                    <a:pt x="15864" y="2919183"/>
                    <a:pt x="10372" y="2916908"/>
                    <a:pt x="6324" y="2912859"/>
                  </a:cubicBezTo>
                  <a:cubicBezTo>
                    <a:pt x="2275" y="2908811"/>
                    <a:pt x="0" y="2903319"/>
                    <a:pt x="0" y="2897593"/>
                  </a:cubicBezTo>
                  <a:lnTo>
                    <a:pt x="0" y="21590"/>
                  </a:lnTo>
                  <a:cubicBezTo>
                    <a:pt x="0" y="9666"/>
                    <a:pt x="9666" y="0"/>
                    <a:pt x="21590" y="0"/>
                  </a:cubicBezTo>
                  <a:close/>
                </a:path>
              </a:pathLst>
            </a:custGeom>
            <a:solidFill>
              <a:srgbClr val="3972F0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4816593" cy="295728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-3465690" y="6298891"/>
            <a:ext cx="9529995" cy="9529995"/>
          </a:xfrm>
          <a:custGeom>
            <a:avLst/>
            <a:gdLst/>
            <a:ahLst/>
            <a:cxnLst/>
            <a:rect l="l" t="t" r="r" b="b"/>
            <a:pathLst>
              <a:path w="9529995" h="9529995">
                <a:moveTo>
                  <a:pt x="0" y="0"/>
                </a:moveTo>
                <a:lnTo>
                  <a:pt x="9529996" y="0"/>
                </a:lnTo>
                <a:lnTo>
                  <a:pt x="9529996" y="9529996"/>
                </a:lnTo>
                <a:lnTo>
                  <a:pt x="0" y="952999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46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1597986" y="1034117"/>
            <a:ext cx="441626" cy="463538"/>
          </a:xfrm>
          <a:custGeom>
            <a:avLst/>
            <a:gdLst/>
            <a:ahLst/>
            <a:cxnLst/>
            <a:rect l="l" t="t" r="r" b="b"/>
            <a:pathLst>
              <a:path w="441626" h="463538">
                <a:moveTo>
                  <a:pt x="0" y="0"/>
                </a:moveTo>
                <a:lnTo>
                  <a:pt x="441625" y="0"/>
                </a:lnTo>
                <a:lnTo>
                  <a:pt x="441625" y="463539"/>
                </a:lnTo>
                <a:lnTo>
                  <a:pt x="0" y="46353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6071834" y="-6828218"/>
            <a:ext cx="9529995" cy="9529995"/>
          </a:xfrm>
          <a:custGeom>
            <a:avLst/>
            <a:gdLst/>
            <a:ahLst/>
            <a:cxnLst/>
            <a:rect l="l" t="t" r="r" b="b"/>
            <a:pathLst>
              <a:path w="9529995" h="9529995">
                <a:moveTo>
                  <a:pt x="0" y="0"/>
                </a:moveTo>
                <a:lnTo>
                  <a:pt x="9529996" y="0"/>
                </a:lnTo>
                <a:lnTo>
                  <a:pt x="9529996" y="9529995"/>
                </a:lnTo>
                <a:lnTo>
                  <a:pt x="0" y="952999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46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sp>
        <p:nvSpPr>
          <p:cNvPr id="9" name="TextBox 9"/>
          <p:cNvSpPr txBox="1"/>
          <p:nvPr/>
        </p:nvSpPr>
        <p:spPr>
          <a:xfrm>
            <a:off x="1597986" y="2095402"/>
            <a:ext cx="7168451" cy="15962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3186"/>
              </a:lnSpc>
            </a:pPr>
            <a:r>
              <a:rPr lang="en-US" sz="9418" b="1" spc="-659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Cultural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990369" y="3009751"/>
            <a:ext cx="5918911" cy="15962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3189"/>
              </a:lnSpc>
            </a:pPr>
            <a:r>
              <a:rPr lang="en-US" sz="9421" b="1" spc="-659" dirty="0">
                <a:solidFill>
                  <a:srgbClr val="3972F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Awareness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1530433" y="4800073"/>
            <a:ext cx="9127373" cy="2198575"/>
            <a:chOff x="0" y="0"/>
            <a:chExt cx="2403917" cy="579049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2403917" cy="579049"/>
            </a:xfrm>
            <a:custGeom>
              <a:avLst/>
              <a:gdLst/>
              <a:ahLst/>
              <a:cxnLst/>
              <a:rect l="l" t="t" r="r" b="b"/>
              <a:pathLst>
                <a:path w="2403917" h="579049">
                  <a:moveTo>
                    <a:pt x="18661" y="0"/>
                  </a:moveTo>
                  <a:lnTo>
                    <a:pt x="2385256" y="0"/>
                  </a:lnTo>
                  <a:cubicBezTo>
                    <a:pt x="2395562" y="0"/>
                    <a:pt x="2403917" y="8355"/>
                    <a:pt x="2403917" y="18661"/>
                  </a:cubicBezTo>
                  <a:lnTo>
                    <a:pt x="2403917" y="560388"/>
                  </a:lnTo>
                  <a:cubicBezTo>
                    <a:pt x="2403917" y="570694"/>
                    <a:pt x="2395562" y="579049"/>
                    <a:pt x="2385256" y="579049"/>
                  </a:cubicBezTo>
                  <a:lnTo>
                    <a:pt x="18661" y="579049"/>
                  </a:lnTo>
                  <a:cubicBezTo>
                    <a:pt x="8355" y="579049"/>
                    <a:pt x="0" y="570694"/>
                    <a:pt x="0" y="560388"/>
                  </a:cubicBezTo>
                  <a:lnTo>
                    <a:pt x="0" y="18661"/>
                  </a:lnTo>
                  <a:cubicBezTo>
                    <a:pt x="0" y="8355"/>
                    <a:pt x="8355" y="0"/>
                    <a:pt x="18661" y="0"/>
                  </a:cubicBezTo>
                  <a:close/>
                </a:path>
              </a:pathLst>
            </a:custGeom>
            <a:solidFill>
              <a:srgbClr val="78A2FF"/>
            </a:solidFill>
          </p:spPr>
        </p:sp>
        <p:sp>
          <p:nvSpPr>
            <p:cNvPr id="13" name="TextBox 13"/>
            <p:cNvSpPr txBox="1"/>
            <p:nvPr/>
          </p:nvSpPr>
          <p:spPr>
            <a:xfrm>
              <a:off x="0" y="-38100"/>
              <a:ext cx="2403917" cy="61714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1817497" y="5119173"/>
            <a:ext cx="8540888" cy="12552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85750" lvl="0" indent="-285750" algn="l">
              <a:lnSpc>
                <a:spcPts val="2518"/>
              </a:lnSpc>
              <a:buFont typeface="Arial" panose="020B0604020202020204" pitchFamily="34" charset="0"/>
              <a:buChar char="•"/>
            </a:pPr>
            <a:r>
              <a:rPr lang="en-US" sz="1798" dirty="0"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Understanding cultural values and expectations is foundational to international business success. </a:t>
            </a:r>
          </a:p>
          <a:p>
            <a:pPr marL="285750" lvl="0" indent="-285750" algn="l">
              <a:lnSpc>
                <a:spcPts val="2518"/>
              </a:lnSpc>
              <a:buFont typeface="Arial" panose="020B0604020202020204" pitchFamily="34" charset="0"/>
              <a:buChar char="•"/>
            </a:pPr>
            <a:r>
              <a:rPr lang="en-US" sz="1798" dirty="0"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Cultural awareness reduces misunderstandings and fosters an environment of mutual trust</a:t>
            </a:r>
            <a:r>
              <a:rPr lang="en-US" sz="1798" dirty="0">
                <a:solidFill>
                  <a:srgbClr val="FFFFFF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.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12168480" y="2748171"/>
            <a:ext cx="3151190" cy="3151190"/>
            <a:chOff x="0" y="0"/>
            <a:chExt cx="812800" cy="8128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ln w="628650" cap="sq">
              <a:gradFill>
                <a:gsLst>
                  <a:gs pos="0">
                    <a:srgbClr val="3972F0">
                      <a:alpha val="100000"/>
                    </a:srgbClr>
                  </a:gs>
                  <a:gs pos="100000">
                    <a:srgbClr val="1CDAFF">
                      <a:alpha val="100000"/>
                    </a:srgbClr>
                  </a:gs>
                </a:gsLst>
                <a:lin ang="5400000"/>
              </a:gradFill>
              <a:prstDash val="solid"/>
              <a:miter/>
            </a:ln>
          </p:spPr>
        </p:sp>
        <p:sp>
          <p:nvSpPr>
            <p:cNvPr id="17" name="TextBox 1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8" name="Freeform 18"/>
          <p:cNvSpPr/>
          <p:nvPr/>
        </p:nvSpPr>
        <p:spPr>
          <a:xfrm>
            <a:off x="11039492" y="-3125891"/>
            <a:ext cx="6658293" cy="23260412"/>
          </a:xfrm>
          <a:custGeom>
            <a:avLst/>
            <a:gdLst/>
            <a:ahLst/>
            <a:cxnLst/>
            <a:rect l="l" t="t" r="r" b="b"/>
            <a:pathLst>
              <a:path w="6658293" h="23260412">
                <a:moveTo>
                  <a:pt x="0" y="0"/>
                </a:moveTo>
                <a:lnTo>
                  <a:pt x="6658293" y="0"/>
                </a:lnTo>
                <a:lnTo>
                  <a:pt x="6658293" y="23260412"/>
                </a:lnTo>
                <a:lnTo>
                  <a:pt x="0" y="2326041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grpSp>
        <p:nvGrpSpPr>
          <p:cNvPr id="19" name="Group 19"/>
          <p:cNvGrpSpPr/>
          <p:nvPr/>
        </p:nvGrpSpPr>
        <p:grpSpPr>
          <a:xfrm>
            <a:off x="1506797" y="7204705"/>
            <a:ext cx="9127373" cy="2198575"/>
            <a:chOff x="0" y="0"/>
            <a:chExt cx="2403917" cy="579049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2403917" cy="579049"/>
            </a:xfrm>
            <a:custGeom>
              <a:avLst/>
              <a:gdLst/>
              <a:ahLst/>
              <a:cxnLst/>
              <a:rect l="l" t="t" r="r" b="b"/>
              <a:pathLst>
                <a:path w="2403917" h="579049">
                  <a:moveTo>
                    <a:pt x="18661" y="0"/>
                  </a:moveTo>
                  <a:lnTo>
                    <a:pt x="2385256" y="0"/>
                  </a:lnTo>
                  <a:cubicBezTo>
                    <a:pt x="2395562" y="0"/>
                    <a:pt x="2403917" y="8355"/>
                    <a:pt x="2403917" y="18661"/>
                  </a:cubicBezTo>
                  <a:lnTo>
                    <a:pt x="2403917" y="560388"/>
                  </a:lnTo>
                  <a:cubicBezTo>
                    <a:pt x="2403917" y="570694"/>
                    <a:pt x="2395562" y="579049"/>
                    <a:pt x="2385256" y="579049"/>
                  </a:cubicBezTo>
                  <a:lnTo>
                    <a:pt x="18661" y="579049"/>
                  </a:lnTo>
                  <a:cubicBezTo>
                    <a:pt x="8355" y="579049"/>
                    <a:pt x="0" y="570694"/>
                    <a:pt x="0" y="560388"/>
                  </a:cubicBezTo>
                  <a:lnTo>
                    <a:pt x="0" y="18661"/>
                  </a:lnTo>
                  <a:cubicBezTo>
                    <a:pt x="0" y="8355"/>
                    <a:pt x="8355" y="0"/>
                    <a:pt x="18661" y="0"/>
                  </a:cubicBezTo>
                  <a:close/>
                </a:path>
              </a:pathLst>
            </a:custGeom>
            <a:solidFill>
              <a:srgbClr val="78A2FF"/>
            </a:solidFill>
          </p:spPr>
        </p:sp>
        <p:sp>
          <p:nvSpPr>
            <p:cNvPr id="21" name="TextBox 21"/>
            <p:cNvSpPr txBox="1"/>
            <p:nvPr/>
          </p:nvSpPr>
          <p:spPr>
            <a:xfrm>
              <a:off x="0" y="-38100"/>
              <a:ext cx="2403917" cy="61714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2" name="TextBox 22"/>
          <p:cNvSpPr txBox="1"/>
          <p:nvPr/>
        </p:nvSpPr>
        <p:spPr>
          <a:xfrm>
            <a:off x="1793861" y="7523804"/>
            <a:ext cx="8540888" cy="12617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85750" lvl="0" indent="-285750" algn="l">
              <a:lnSpc>
                <a:spcPts val="2518"/>
              </a:lnSpc>
              <a:buFont typeface="Arial" panose="020B0604020202020204" pitchFamily="34" charset="0"/>
              <a:buChar char="•"/>
            </a:pPr>
            <a:r>
              <a:rPr lang="en-US" sz="1798" dirty="0" err="1">
                <a:latin typeface="Open Sauce"/>
                <a:ea typeface="Open Sauce"/>
                <a:cs typeface="Open Sauce"/>
                <a:sym typeface="Open Sauce"/>
              </a:rPr>
              <a:t>Organisations</a:t>
            </a:r>
            <a:r>
              <a:rPr lang="en-US" sz="1798" dirty="0">
                <a:latin typeface="Open Sauce"/>
                <a:ea typeface="Open Sauce"/>
                <a:cs typeface="Open Sauce"/>
                <a:sym typeface="Open Sauce"/>
              </a:rPr>
              <a:t> that </a:t>
            </a:r>
            <a:r>
              <a:rPr lang="en-US" sz="1798" dirty="0"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develop cultural intelligence consistently achieve stronger, more resilient partnerships. By embracing adaptability, </a:t>
            </a:r>
          </a:p>
          <a:p>
            <a:pPr marL="285750" lvl="0" indent="-285750" algn="l">
              <a:lnSpc>
                <a:spcPts val="2518"/>
              </a:lnSpc>
              <a:buFont typeface="Arial" panose="020B0604020202020204" pitchFamily="34" charset="0"/>
              <a:buChar char="•"/>
            </a:pPr>
            <a:r>
              <a:rPr lang="en-US" sz="1798" dirty="0"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Cultural competence is not optional  it is a core strategic capability for global growth (</a:t>
            </a:r>
            <a:r>
              <a:rPr lang="en-AU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(Macassa et al., 2022).</a:t>
            </a:r>
            <a:r>
              <a:rPr lang="en-US" sz="1798" dirty="0"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.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16949873" y="7395262"/>
            <a:ext cx="1692546" cy="1692546"/>
            <a:chOff x="0" y="0"/>
            <a:chExt cx="812800" cy="812800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3972F0">
                    <a:alpha val="100000"/>
                  </a:srgbClr>
                </a:gs>
                <a:gs pos="100000">
                  <a:srgbClr val="1CDAFF">
                    <a:alpha val="100000"/>
                  </a:srgbClr>
                </a:gs>
              </a:gsLst>
              <a:lin ang="5400000"/>
            </a:gradFill>
          </p:spPr>
        </p:sp>
        <p:sp>
          <p:nvSpPr>
            <p:cNvPr id="25" name="TextBox 2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6" name="Freeform 26"/>
          <p:cNvSpPr/>
          <p:nvPr/>
        </p:nvSpPr>
        <p:spPr>
          <a:xfrm>
            <a:off x="16949873" y="1497656"/>
            <a:ext cx="1766866" cy="969568"/>
          </a:xfrm>
          <a:custGeom>
            <a:avLst/>
            <a:gdLst/>
            <a:ahLst/>
            <a:cxnLst/>
            <a:rect l="l" t="t" r="r" b="b"/>
            <a:pathLst>
              <a:path w="1766866" h="969568">
                <a:moveTo>
                  <a:pt x="0" y="0"/>
                </a:moveTo>
                <a:lnTo>
                  <a:pt x="1766866" y="0"/>
                </a:lnTo>
                <a:lnTo>
                  <a:pt x="1766866" y="969568"/>
                </a:lnTo>
                <a:lnTo>
                  <a:pt x="0" y="9695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27" name="Freeform 27"/>
          <p:cNvSpPr/>
          <p:nvPr/>
        </p:nvSpPr>
        <p:spPr>
          <a:xfrm>
            <a:off x="-738166" y="2899246"/>
            <a:ext cx="1766866" cy="969568"/>
          </a:xfrm>
          <a:custGeom>
            <a:avLst/>
            <a:gdLst/>
            <a:ahLst/>
            <a:cxnLst/>
            <a:rect l="l" t="t" r="r" b="b"/>
            <a:pathLst>
              <a:path w="1766866" h="969568">
                <a:moveTo>
                  <a:pt x="0" y="0"/>
                </a:moveTo>
                <a:lnTo>
                  <a:pt x="1766866" y="0"/>
                </a:lnTo>
                <a:lnTo>
                  <a:pt x="1766866" y="969567"/>
                </a:lnTo>
                <a:lnTo>
                  <a:pt x="0" y="96956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28" name="Freeform 28"/>
          <p:cNvSpPr/>
          <p:nvPr/>
        </p:nvSpPr>
        <p:spPr>
          <a:xfrm rot="2599173">
            <a:off x="16091348" y="3099095"/>
            <a:ext cx="727562" cy="670721"/>
          </a:xfrm>
          <a:custGeom>
            <a:avLst/>
            <a:gdLst/>
            <a:ahLst/>
            <a:cxnLst/>
            <a:rect l="l" t="t" r="r" b="b"/>
            <a:pathLst>
              <a:path w="727562" h="670721">
                <a:moveTo>
                  <a:pt x="0" y="0"/>
                </a:moveTo>
                <a:lnTo>
                  <a:pt x="727562" y="0"/>
                </a:lnTo>
                <a:lnTo>
                  <a:pt x="727562" y="670721"/>
                </a:lnTo>
                <a:lnTo>
                  <a:pt x="0" y="67072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-31484" t="-39236" r="-39297" b="-46019"/>
            </a:stretch>
          </a:blipFill>
        </p:spPr>
      </p:sp>
      <p:sp>
        <p:nvSpPr>
          <p:cNvPr id="29" name="Freeform 29"/>
          <p:cNvSpPr/>
          <p:nvPr/>
        </p:nvSpPr>
        <p:spPr>
          <a:xfrm rot="2599173">
            <a:off x="11608639" y="5260438"/>
            <a:ext cx="474441" cy="437375"/>
          </a:xfrm>
          <a:custGeom>
            <a:avLst/>
            <a:gdLst/>
            <a:ahLst/>
            <a:cxnLst/>
            <a:rect l="l" t="t" r="r" b="b"/>
            <a:pathLst>
              <a:path w="474441" h="437375">
                <a:moveTo>
                  <a:pt x="0" y="0"/>
                </a:moveTo>
                <a:lnTo>
                  <a:pt x="474441" y="0"/>
                </a:lnTo>
                <a:lnTo>
                  <a:pt x="474441" y="437375"/>
                </a:lnTo>
                <a:lnTo>
                  <a:pt x="0" y="43737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31484" t="-39236" r="-39297" b="-46019"/>
            </a:stretch>
          </a:blipFill>
        </p:spPr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28700" y="1034117"/>
            <a:ext cx="441626" cy="463538"/>
          </a:xfrm>
          <a:custGeom>
            <a:avLst/>
            <a:gdLst/>
            <a:ahLst/>
            <a:cxnLst/>
            <a:rect l="l" t="t" r="r" b="b"/>
            <a:pathLst>
              <a:path w="441626" h="463538">
                <a:moveTo>
                  <a:pt x="0" y="0"/>
                </a:moveTo>
                <a:lnTo>
                  <a:pt x="441626" y="0"/>
                </a:lnTo>
                <a:lnTo>
                  <a:pt x="441626" y="463539"/>
                </a:lnTo>
                <a:lnTo>
                  <a:pt x="0" y="46353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9244132" y="938201"/>
            <a:ext cx="8015168" cy="8015168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3972F0">
                    <a:alpha val="100000"/>
                  </a:srgbClr>
                </a:gs>
                <a:gs pos="100000">
                  <a:srgbClr val="1CDAFF">
                    <a:alpha val="100000"/>
                  </a:srgbClr>
                </a:gs>
              </a:gsLst>
              <a:lin ang="5400000"/>
            </a:gradFill>
          </p:spPr>
        </p:sp>
        <p:sp>
          <p:nvSpPr>
            <p:cNvPr id="5" name="TextBox 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6" name="Group 6"/>
          <p:cNvGrpSpPr>
            <a:grpSpLocks noChangeAspect="1"/>
          </p:cNvGrpSpPr>
          <p:nvPr/>
        </p:nvGrpSpPr>
        <p:grpSpPr>
          <a:xfrm rot="379905">
            <a:off x="9842765" y="1263178"/>
            <a:ext cx="6617639" cy="13094135"/>
            <a:chOff x="0" y="0"/>
            <a:chExt cx="2620010" cy="5184140"/>
          </a:xfrm>
        </p:grpSpPr>
        <p:sp>
          <p:nvSpPr>
            <p:cNvPr id="7" name="Freeform 7"/>
            <p:cNvSpPr/>
            <p:nvPr/>
          </p:nvSpPr>
          <p:spPr>
            <a:xfrm>
              <a:off x="53340" y="25400"/>
              <a:ext cx="2513330" cy="5132070"/>
            </a:xfrm>
            <a:custGeom>
              <a:avLst/>
              <a:gdLst/>
              <a:ahLst/>
              <a:cxnLst/>
              <a:rect l="l" t="t" r="r" b="b"/>
              <a:pathLst>
                <a:path w="2513330" h="5132070">
                  <a:moveTo>
                    <a:pt x="2159000" y="0"/>
                  </a:moveTo>
                  <a:lnTo>
                    <a:pt x="354330" y="0"/>
                  </a:lnTo>
                  <a:cubicBezTo>
                    <a:pt x="158750" y="0"/>
                    <a:pt x="0" y="158750"/>
                    <a:pt x="0" y="354330"/>
                  </a:cubicBezTo>
                  <a:lnTo>
                    <a:pt x="0" y="4777740"/>
                  </a:lnTo>
                  <a:cubicBezTo>
                    <a:pt x="0" y="4973320"/>
                    <a:pt x="158750" y="5132070"/>
                    <a:pt x="354330" y="5132070"/>
                  </a:cubicBezTo>
                  <a:lnTo>
                    <a:pt x="2159000" y="5132070"/>
                  </a:lnTo>
                  <a:cubicBezTo>
                    <a:pt x="2354580" y="5132070"/>
                    <a:pt x="2513330" y="4973320"/>
                    <a:pt x="2513330" y="4777740"/>
                  </a:cubicBezTo>
                  <a:lnTo>
                    <a:pt x="2513330" y="354330"/>
                  </a:lnTo>
                  <a:cubicBezTo>
                    <a:pt x="2513330" y="158750"/>
                    <a:pt x="2354580" y="0"/>
                    <a:pt x="2159000" y="0"/>
                  </a:cubicBezTo>
                  <a:close/>
                  <a:moveTo>
                    <a:pt x="1558290" y="162560"/>
                  </a:moveTo>
                  <a:cubicBezTo>
                    <a:pt x="1576070" y="162560"/>
                    <a:pt x="1590040" y="176530"/>
                    <a:pt x="1590040" y="194310"/>
                  </a:cubicBezTo>
                  <a:cubicBezTo>
                    <a:pt x="1590040" y="212090"/>
                    <a:pt x="1576070" y="226060"/>
                    <a:pt x="1558290" y="226060"/>
                  </a:cubicBezTo>
                  <a:cubicBezTo>
                    <a:pt x="1540510" y="226060"/>
                    <a:pt x="1526540" y="212090"/>
                    <a:pt x="1526540" y="194310"/>
                  </a:cubicBezTo>
                  <a:cubicBezTo>
                    <a:pt x="1526540" y="176530"/>
                    <a:pt x="1541780" y="162560"/>
                    <a:pt x="1558290" y="162560"/>
                  </a:cubicBezTo>
                  <a:close/>
                  <a:moveTo>
                    <a:pt x="1089660" y="172720"/>
                  </a:moveTo>
                  <a:lnTo>
                    <a:pt x="1394460" y="172720"/>
                  </a:lnTo>
                  <a:cubicBezTo>
                    <a:pt x="1405890" y="172720"/>
                    <a:pt x="1416050" y="181610"/>
                    <a:pt x="1416050" y="194310"/>
                  </a:cubicBezTo>
                  <a:cubicBezTo>
                    <a:pt x="1416050" y="207010"/>
                    <a:pt x="1405890" y="215900"/>
                    <a:pt x="1394460" y="215900"/>
                  </a:cubicBezTo>
                  <a:lnTo>
                    <a:pt x="1089660" y="215900"/>
                  </a:lnTo>
                  <a:cubicBezTo>
                    <a:pt x="1078230" y="215900"/>
                    <a:pt x="1068070" y="207010"/>
                    <a:pt x="1068070" y="194310"/>
                  </a:cubicBezTo>
                  <a:cubicBezTo>
                    <a:pt x="1068070" y="181610"/>
                    <a:pt x="1078230" y="172720"/>
                    <a:pt x="1089660" y="172720"/>
                  </a:cubicBezTo>
                  <a:close/>
                  <a:moveTo>
                    <a:pt x="2383790" y="4798060"/>
                  </a:moveTo>
                  <a:cubicBezTo>
                    <a:pt x="2383790" y="4913630"/>
                    <a:pt x="2289810" y="5007610"/>
                    <a:pt x="2174240" y="5007610"/>
                  </a:cubicBezTo>
                  <a:lnTo>
                    <a:pt x="341630" y="5007610"/>
                  </a:lnTo>
                  <a:cubicBezTo>
                    <a:pt x="226060" y="5007610"/>
                    <a:pt x="132080" y="4913630"/>
                    <a:pt x="132080" y="4798060"/>
                  </a:cubicBezTo>
                  <a:lnTo>
                    <a:pt x="132080" y="340360"/>
                  </a:lnTo>
                  <a:cubicBezTo>
                    <a:pt x="132080" y="224790"/>
                    <a:pt x="226060" y="130810"/>
                    <a:pt x="341630" y="130810"/>
                  </a:cubicBezTo>
                  <a:lnTo>
                    <a:pt x="614680" y="130810"/>
                  </a:lnTo>
                  <a:lnTo>
                    <a:pt x="614680" y="187960"/>
                  </a:lnTo>
                  <a:cubicBezTo>
                    <a:pt x="614680" y="252730"/>
                    <a:pt x="668020" y="306070"/>
                    <a:pt x="732790" y="306070"/>
                  </a:cubicBezTo>
                  <a:lnTo>
                    <a:pt x="1783080" y="306070"/>
                  </a:lnTo>
                  <a:cubicBezTo>
                    <a:pt x="1847850" y="306070"/>
                    <a:pt x="1901190" y="252730"/>
                    <a:pt x="1901190" y="187960"/>
                  </a:cubicBezTo>
                  <a:lnTo>
                    <a:pt x="1901190" y="130810"/>
                  </a:lnTo>
                  <a:lnTo>
                    <a:pt x="2172970" y="130810"/>
                  </a:lnTo>
                  <a:cubicBezTo>
                    <a:pt x="2288540" y="130810"/>
                    <a:pt x="2382520" y="224790"/>
                    <a:pt x="2382520" y="340360"/>
                  </a:cubicBezTo>
                  <a:lnTo>
                    <a:pt x="2382520" y="4798060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id="8" name="Freeform 8"/>
            <p:cNvSpPr/>
            <p:nvPr/>
          </p:nvSpPr>
          <p:spPr>
            <a:xfrm>
              <a:off x="185420" y="156210"/>
              <a:ext cx="2250453" cy="4876800"/>
            </a:xfrm>
            <a:custGeom>
              <a:avLst/>
              <a:gdLst/>
              <a:ahLst/>
              <a:cxnLst/>
              <a:rect l="l" t="t" r="r" b="b"/>
              <a:pathLst>
                <a:path w="2250453" h="4876800">
                  <a:moveTo>
                    <a:pt x="2040890" y="0"/>
                  </a:moveTo>
                  <a:lnTo>
                    <a:pt x="1769110" y="0"/>
                  </a:lnTo>
                  <a:lnTo>
                    <a:pt x="1769110" y="57150"/>
                  </a:lnTo>
                  <a:cubicBezTo>
                    <a:pt x="1769110" y="121920"/>
                    <a:pt x="1715770" y="175260"/>
                    <a:pt x="1651000" y="175260"/>
                  </a:cubicBezTo>
                  <a:lnTo>
                    <a:pt x="601980" y="175260"/>
                  </a:lnTo>
                  <a:cubicBezTo>
                    <a:pt x="537210" y="175260"/>
                    <a:pt x="483870" y="121920"/>
                    <a:pt x="483870" y="57150"/>
                  </a:cubicBezTo>
                  <a:lnTo>
                    <a:pt x="483870" y="0"/>
                  </a:lnTo>
                  <a:lnTo>
                    <a:pt x="209550" y="0"/>
                  </a:lnTo>
                  <a:cubicBezTo>
                    <a:pt x="93980" y="0"/>
                    <a:pt x="0" y="93980"/>
                    <a:pt x="0" y="209550"/>
                  </a:cubicBezTo>
                  <a:lnTo>
                    <a:pt x="0" y="4667250"/>
                  </a:lnTo>
                  <a:cubicBezTo>
                    <a:pt x="0" y="4782820"/>
                    <a:pt x="93980" y="4876800"/>
                    <a:pt x="209550" y="4876800"/>
                  </a:cubicBezTo>
                  <a:lnTo>
                    <a:pt x="2040890" y="4876800"/>
                  </a:lnTo>
                  <a:cubicBezTo>
                    <a:pt x="2156460" y="4876800"/>
                    <a:pt x="2250440" y="4782820"/>
                    <a:pt x="2250440" y="4667250"/>
                  </a:cubicBezTo>
                  <a:lnTo>
                    <a:pt x="2250440" y="209550"/>
                  </a:lnTo>
                  <a:cubicBezTo>
                    <a:pt x="2251710" y="93980"/>
                    <a:pt x="2157730" y="0"/>
                    <a:pt x="2040890" y="0"/>
                  </a:cubicBezTo>
                  <a:close/>
                </a:path>
              </a:pathLst>
            </a:custGeom>
            <a:blipFill>
              <a:blip r:embed="rId3"/>
              <a:stretch>
                <a:fillRect l="-11760" r="-11760"/>
              </a:stretch>
            </a:blipFill>
          </p:spPr>
        </p:sp>
        <p:sp>
          <p:nvSpPr>
            <p:cNvPr id="9" name="Freeform 9"/>
            <p:cNvSpPr/>
            <p:nvPr/>
          </p:nvSpPr>
          <p:spPr>
            <a:xfrm>
              <a:off x="1121410" y="198120"/>
              <a:ext cx="347980" cy="43180"/>
            </a:xfrm>
            <a:custGeom>
              <a:avLst/>
              <a:gdLst/>
              <a:ahLst/>
              <a:cxnLst/>
              <a:rect l="l" t="t" r="r" b="b"/>
              <a:pathLst>
                <a:path w="347980" h="43180">
                  <a:moveTo>
                    <a:pt x="326390" y="0"/>
                  </a:moveTo>
                  <a:lnTo>
                    <a:pt x="21590" y="0"/>
                  </a:lnTo>
                  <a:cubicBezTo>
                    <a:pt x="10160" y="0"/>
                    <a:pt x="0" y="8890"/>
                    <a:pt x="0" y="21590"/>
                  </a:cubicBezTo>
                  <a:cubicBezTo>
                    <a:pt x="0" y="34290"/>
                    <a:pt x="10160" y="43180"/>
                    <a:pt x="21590" y="43180"/>
                  </a:cubicBezTo>
                  <a:lnTo>
                    <a:pt x="326390" y="43180"/>
                  </a:lnTo>
                  <a:cubicBezTo>
                    <a:pt x="337820" y="43180"/>
                    <a:pt x="347980" y="34290"/>
                    <a:pt x="347980" y="21590"/>
                  </a:cubicBezTo>
                  <a:cubicBezTo>
                    <a:pt x="347980" y="8890"/>
                    <a:pt x="337820" y="0"/>
                    <a:pt x="326390" y="0"/>
                  </a:cubicBezTo>
                  <a:close/>
                </a:path>
              </a:pathLst>
            </a:custGeom>
            <a:solidFill>
              <a:srgbClr val="606060"/>
            </a:solidFill>
          </p:spPr>
        </p:sp>
        <p:sp>
          <p:nvSpPr>
            <p:cNvPr id="10" name="Freeform 10"/>
            <p:cNvSpPr/>
            <p:nvPr/>
          </p:nvSpPr>
          <p:spPr>
            <a:xfrm>
              <a:off x="1579738" y="187960"/>
              <a:ext cx="63785" cy="63501"/>
            </a:xfrm>
            <a:custGeom>
              <a:avLst/>
              <a:gdLst/>
              <a:ahLst/>
              <a:cxnLst/>
              <a:rect l="l" t="t" r="r" b="b"/>
              <a:pathLst>
                <a:path w="63785" h="63501">
                  <a:moveTo>
                    <a:pt x="31892" y="0"/>
                  </a:moveTo>
                  <a:cubicBezTo>
                    <a:pt x="20515" y="-51"/>
                    <a:pt x="9980" y="5989"/>
                    <a:pt x="4277" y="15834"/>
                  </a:cubicBezTo>
                  <a:cubicBezTo>
                    <a:pt x="-1426" y="25678"/>
                    <a:pt x="-1426" y="37822"/>
                    <a:pt x="4277" y="47666"/>
                  </a:cubicBezTo>
                  <a:cubicBezTo>
                    <a:pt x="9980" y="57511"/>
                    <a:pt x="20515" y="63551"/>
                    <a:pt x="31892" y="63500"/>
                  </a:cubicBezTo>
                  <a:cubicBezTo>
                    <a:pt x="43269" y="63551"/>
                    <a:pt x="53804" y="57511"/>
                    <a:pt x="59507" y="47666"/>
                  </a:cubicBezTo>
                  <a:cubicBezTo>
                    <a:pt x="65210" y="37822"/>
                    <a:pt x="65210" y="25678"/>
                    <a:pt x="59507" y="15834"/>
                  </a:cubicBezTo>
                  <a:cubicBezTo>
                    <a:pt x="53804" y="5989"/>
                    <a:pt x="43269" y="-51"/>
                    <a:pt x="31892" y="0"/>
                  </a:cubicBezTo>
                  <a:close/>
                </a:path>
              </a:pathLst>
            </a:custGeom>
            <a:solidFill>
              <a:srgbClr val="606060"/>
            </a:solidFill>
          </p:spPr>
        </p:sp>
        <p:sp>
          <p:nvSpPr>
            <p:cNvPr id="11" name="Freeform 11"/>
            <p:cNvSpPr/>
            <p:nvPr/>
          </p:nvSpPr>
          <p:spPr>
            <a:xfrm>
              <a:off x="0" y="685800"/>
              <a:ext cx="27940" cy="213360"/>
            </a:xfrm>
            <a:custGeom>
              <a:avLst/>
              <a:gdLst/>
              <a:ahLst/>
              <a:cxnLst/>
              <a:rect l="l" t="t" r="r" b="b"/>
              <a:pathLst>
                <a:path w="27940" h="213360">
                  <a:moveTo>
                    <a:pt x="0" y="26670"/>
                  </a:moveTo>
                  <a:lnTo>
                    <a:pt x="0" y="185420"/>
                  </a:lnTo>
                  <a:cubicBezTo>
                    <a:pt x="0" y="200660"/>
                    <a:pt x="12700" y="213360"/>
                    <a:pt x="27940" y="213360"/>
                  </a:cubicBezTo>
                  <a:lnTo>
                    <a:pt x="27940" y="0"/>
                  </a:lnTo>
                  <a:cubicBezTo>
                    <a:pt x="12700" y="0"/>
                    <a:pt x="0" y="11430"/>
                    <a:pt x="0" y="26670"/>
                  </a:cubicBezTo>
                  <a:close/>
                </a:path>
              </a:pathLst>
            </a:custGeom>
            <a:solidFill>
              <a:srgbClr val="B8B8B8"/>
            </a:solidFill>
          </p:spPr>
        </p:sp>
        <p:sp>
          <p:nvSpPr>
            <p:cNvPr id="12" name="Freeform 12"/>
            <p:cNvSpPr/>
            <p:nvPr/>
          </p:nvSpPr>
          <p:spPr>
            <a:xfrm>
              <a:off x="0" y="1057910"/>
              <a:ext cx="27940" cy="384810"/>
            </a:xfrm>
            <a:custGeom>
              <a:avLst/>
              <a:gdLst/>
              <a:ahLst/>
              <a:cxnLst/>
              <a:rect l="l" t="t" r="r" b="b"/>
              <a:pathLst>
                <a:path w="27940" h="384810">
                  <a:moveTo>
                    <a:pt x="0" y="26670"/>
                  </a:moveTo>
                  <a:lnTo>
                    <a:pt x="0" y="356870"/>
                  </a:lnTo>
                  <a:cubicBezTo>
                    <a:pt x="0" y="372110"/>
                    <a:pt x="12700" y="384810"/>
                    <a:pt x="27940" y="384810"/>
                  </a:cubicBezTo>
                  <a:lnTo>
                    <a:pt x="27940" y="0"/>
                  </a:lnTo>
                  <a:cubicBezTo>
                    <a:pt x="12700" y="0"/>
                    <a:pt x="0" y="11430"/>
                    <a:pt x="0" y="26670"/>
                  </a:cubicBezTo>
                  <a:close/>
                </a:path>
              </a:pathLst>
            </a:custGeom>
            <a:solidFill>
              <a:srgbClr val="B8B8B8"/>
            </a:solidFill>
          </p:spPr>
        </p:sp>
        <p:sp>
          <p:nvSpPr>
            <p:cNvPr id="13" name="Freeform 13"/>
            <p:cNvSpPr/>
            <p:nvPr/>
          </p:nvSpPr>
          <p:spPr>
            <a:xfrm>
              <a:off x="0" y="1526540"/>
              <a:ext cx="27940" cy="386080"/>
            </a:xfrm>
            <a:custGeom>
              <a:avLst/>
              <a:gdLst/>
              <a:ahLst/>
              <a:cxnLst/>
              <a:rect l="l" t="t" r="r" b="b"/>
              <a:pathLst>
                <a:path w="27940" h="386080">
                  <a:moveTo>
                    <a:pt x="0" y="27940"/>
                  </a:moveTo>
                  <a:lnTo>
                    <a:pt x="0" y="358140"/>
                  </a:lnTo>
                  <a:cubicBezTo>
                    <a:pt x="0" y="373380"/>
                    <a:pt x="12700" y="386080"/>
                    <a:pt x="27940" y="386080"/>
                  </a:cubicBezTo>
                  <a:lnTo>
                    <a:pt x="27940" y="0"/>
                  </a:lnTo>
                  <a:cubicBezTo>
                    <a:pt x="12700" y="0"/>
                    <a:pt x="0" y="12700"/>
                    <a:pt x="0" y="27940"/>
                  </a:cubicBezTo>
                  <a:close/>
                </a:path>
              </a:pathLst>
            </a:custGeom>
            <a:solidFill>
              <a:srgbClr val="B8B8B8"/>
            </a:solidFill>
          </p:spPr>
        </p:sp>
        <p:sp>
          <p:nvSpPr>
            <p:cNvPr id="14" name="Freeform 14"/>
            <p:cNvSpPr/>
            <p:nvPr/>
          </p:nvSpPr>
          <p:spPr>
            <a:xfrm>
              <a:off x="2592070" y="1184910"/>
              <a:ext cx="27940" cy="618490"/>
            </a:xfrm>
            <a:custGeom>
              <a:avLst/>
              <a:gdLst/>
              <a:ahLst/>
              <a:cxnLst/>
              <a:rect l="l" t="t" r="r" b="b"/>
              <a:pathLst>
                <a:path w="27940" h="618490">
                  <a:moveTo>
                    <a:pt x="0" y="0"/>
                  </a:moveTo>
                  <a:lnTo>
                    <a:pt x="0" y="618490"/>
                  </a:lnTo>
                  <a:cubicBezTo>
                    <a:pt x="15240" y="618490"/>
                    <a:pt x="27940" y="605790"/>
                    <a:pt x="27940" y="590550"/>
                  </a:cubicBezTo>
                  <a:lnTo>
                    <a:pt x="27940" y="27940"/>
                  </a:lnTo>
                  <a:cubicBezTo>
                    <a:pt x="27940" y="12700"/>
                    <a:pt x="15240" y="0"/>
                    <a:pt x="0" y="0"/>
                  </a:cubicBezTo>
                  <a:close/>
                </a:path>
              </a:pathLst>
            </a:custGeom>
            <a:solidFill>
              <a:srgbClr val="B8B8B8"/>
            </a:solidFill>
          </p:spPr>
        </p:sp>
        <p:sp>
          <p:nvSpPr>
            <p:cNvPr id="15" name="Freeform 15"/>
            <p:cNvSpPr/>
            <p:nvPr/>
          </p:nvSpPr>
          <p:spPr>
            <a:xfrm>
              <a:off x="27940" y="0"/>
              <a:ext cx="2564130" cy="5182870"/>
            </a:xfrm>
            <a:custGeom>
              <a:avLst/>
              <a:gdLst/>
              <a:ahLst/>
              <a:cxnLst/>
              <a:rect l="l" t="t" r="r" b="b"/>
              <a:pathLst>
                <a:path w="2564130" h="5182870">
                  <a:moveTo>
                    <a:pt x="2564130" y="1184910"/>
                  </a:moveTo>
                  <a:lnTo>
                    <a:pt x="2564130" y="379730"/>
                  </a:lnTo>
                  <a:cubicBezTo>
                    <a:pt x="2564130" y="353060"/>
                    <a:pt x="2561590" y="327660"/>
                    <a:pt x="2556510" y="303530"/>
                  </a:cubicBezTo>
                  <a:cubicBezTo>
                    <a:pt x="2553970" y="290830"/>
                    <a:pt x="2551430" y="279400"/>
                    <a:pt x="2547620" y="266700"/>
                  </a:cubicBezTo>
                  <a:cubicBezTo>
                    <a:pt x="2542540" y="248920"/>
                    <a:pt x="2534920" y="231140"/>
                    <a:pt x="2527300" y="214630"/>
                  </a:cubicBezTo>
                  <a:cubicBezTo>
                    <a:pt x="2522220" y="203200"/>
                    <a:pt x="2515870" y="193040"/>
                    <a:pt x="2509520" y="182880"/>
                  </a:cubicBezTo>
                  <a:cubicBezTo>
                    <a:pt x="2503170" y="172720"/>
                    <a:pt x="2496820" y="162560"/>
                    <a:pt x="2489200" y="152400"/>
                  </a:cubicBezTo>
                  <a:cubicBezTo>
                    <a:pt x="2477770" y="137160"/>
                    <a:pt x="2466340" y="124460"/>
                    <a:pt x="2453640" y="110490"/>
                  </a:cubicBezTo>
                  <a:cubicBezTo>
                    <a:pt x="2444750" y="101600"/>
                    <a:pt x="2435860" y="93980"/>
                    <a:pt x="2426970" y="86360"/>
                  </a:cubicBezTo>
                  <a:cubicBezTo>
                    <a:pt x="2360930" y="31750"/>
                    <a:pt x="2277110" y="0"/>
                    <a:pt x="2185670" y="0"/>
                  </a:cubicBezTo>
                  <a:lnTo>
                    <a:pt x="379730" y="0"/>
                  </a:lnTo>
                  <a:cubicBezTo>
                    <a:pt x="288290" y="0"/>
                    <a:pt x="203200" y="33020"/>
                    <a:pt x="138430" y="86360"/>
                  </a:cubicBezTo>
                  <a:cubicBezTo>
                    <a:pt x="129540" y="93980"/>
                    <a:pt x="120650" y="102870"/>
                    <a:pt x="111760" y="110490"/>
                  </a:cubicBezTo>
                  <a:cubicBezTo>
                    <a:pt x="99060" y="123190"/>
                    <a:pt x="86360" y="137160"/>
                    <a:pt x="76200" y="152400"/>
                  </a:cubicBezTo>
                  <a:cubicBezTo>
                    <a:pt x="68580" y="162560"/>
                    <a:pt x="62230" y="172720"/>
                    <a:pt x="55880" y="182880"/>
                  </a:cubicBezTo>
                  <a:cubicBezTo>
                    <a:pt x="49530" y="193040"/>
                    <a:pt x="43180" y="204470"/>
                    <a:pt x="38100" y="214630"/>
                  </a:cubicBezTo>
                  <a:cubicBezTo>
                    <a:pt x="29210" y="232410"/>
                    <a:pt x="22860" y="248920"/>
                    <a:pt x="16510" y="266700"/>
                  </a:cubicBezTo>
                  <a:cubicBezTo>
                    <a:pt x="12700" y="279400"/>
                    <a:pt x="10160" y="290830"/>
                    <a:pt x="7620" y="303530"/>
                  </a:cubicBezTo>
                  <a:cubicBezTo>
                    <a:pt x="2540" y="327660"/>
                    <a:pt x="0" y="354330"/>
                    <a:pt x="0" y="379730"/>
                  </a:cubicBezTo>
                  <a:lnTo>
                    <a:pt x="0" y="4803140"/>
                  </a:lnTo>
                  <a:cubicBezTo>
                    <a:pt x="0" y="5012690"/>
                    <a:pt x="170180" y="5182870"/>
                    <a:pt x="379730" y="5182870"/>
                  </a:cubicBezTo>
                  <a:lnTo>
                    <a:pt x="2184400" y="5182870"/>
                  </a:lnTo>
                  <a:cubicBezTo>
                    <a:pt x="2393950" y="5182870"/>
                    <a:pt x="2564130" y="5012690"/>
                    <a:pt x="2564130" y="4803140"/>
                  </a:cubicBezTo>
                  <a:lnTo>
                    <a:pt x="2564130" y="1184910"/>
                  </a:lnTo>
                  <a:close/>
                  <a:moveTo>
                    <a:pt x="2538730" y="1184910"/>
                  </a:moveTo>
                  <a:lnTo>
                    <a:pt x="2538730" y="4804410"/>
                  </a:lnTo>
                  <a:cubicBezTo>
                    <a:pt x="2538730" y="4999990"/>
                    <a:pt x="2379980" y="5158740"/>
                    <a:pt x="2184400" y="5158740"/>
                  </a:cubicBezTo>
                  <a:lnTo>
                    <a:pt x="379730" y="5158740"/>
                  </a:lnTo>
                  <a:cubicBezTo>
                    <a:pt x="184150" y="5158740"/>
                    <a:pt x="25400" y="4999990"/>
                    <a:pt x="25400" y="4804410"/>
                  </a:cubicBezTo>
                  <a:lnTo>
                    <a:pt x="25400" y="381000"/>
                  </a:lnTo>
                  <a:cubicBezTo>
                    <a:pt x="25400" y="184150"/>
                    <a:pt x="184150" y="25400"/>
                    <a:pt x="379730" y="25400"/>
                  </a:cubicBezTo>
                  <a:lnTo>
                    <a:pt x="2184400" y="25400"/>
                  </a:lnTo>
                  <a:cubicBezTo>
                    <a:pt x="2379980" y="25400"/>
                    <a:pt x="2538730" y="184150"/>
                    <a:pt x="2538730" y="379730"/>
                  </a:cubicBezTo>
                  <a:lnTo>
                    <a:pt x="2538730" y="1184910"/>
                  </a:lnTo>
                  <a:close/>
                </a:path>
              </a:pathLst>
            </a:custGeom>
            <a:solidFill>
              <a:srgbClr val="E9E9E9"/>
            </a:solidFill>
          </p:spPr>
        </p:sp>
      </p:grpSp>
      <p:sp>
        <p:nvSpPr>
          <p:cNvPr id="17" name="TextBox 17"/>
          <p:cNvSpPr txBox="1"/>
          <p:nvPr/>
        </p:nvSpPr>
        <p:spPr>
          <a:xfrm>
            <a:off x="1597986" y="1992195"/>
            <a:ext cx="4964854" cy="7539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6216"/>
              </a:lnSpc>
            </a:pPr>
            <a:r>
              <a:rPr lang="en-US" sz="4440" b="1" spc="-310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Conclusion: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97986" y="2835679"/>
            <a:ext cx="4099425" cy="7539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6217"/>
              </a:lnSpc>
            </a:pPr>
            <a:r>
              <a:rPr lang="en-US" sz="4441" b="1" spc="-310">
                <a:solidFill>
                  <a:srgbClr val="3972F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Keys to Success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97986" y="4806288"/>
            <a:ext cx="6121442" cy="2180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680"/>
              </a:lnSpc>
            </a:pP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Culture critically influences negotiation outcomes. 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597986" y="4326949"/>
            <a:ext cx="4099425" cy="2451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053"/>
              </a:lnSpc>
            </a:pPr>
            <a:r>
              <a:rPr lang="en-US" sz="1466" b="1" dirty="0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Culture &amp; Outcomes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597986" y="6375781"/>
            <a:ext cx="6121442" cy="654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680"/>
              </a:lnSpc>
            </a:pPr>
            <a:r>
              <a:rPr lang="en-US">
                <a:solidFill>
                  <a:srgbClr val="000000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Adapting communication styles and honouring Guanxi principles are essential to building trust. Avoid direct confrontation and prioritise harmony to strengthen the partnership.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97986" y="5896441"/>
            <a:ext cx="4099425" cy="2693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053"/>
              </a:lnSpc>
            </a:pPr>
            <a:r>
              <a:rPr lang="en-US" b="1" dirty="0">
                <a:solidFill>
                  <a:srgbClr val="000000"/>
                </a:solidFill>
                <a:latin typeface="Times New Roman" panose="02020603050405020304" pitchFamily="18" charset="0"/>
                <a:ea typeface="Open Sauce Bold"/>
                <a:cs typeface="Times New Roman" panose="02020603050405020304" pitchFamily="18" charset="0"/>
                <a:sym typeface="Open Sauce Bold"/>
              </a:rPr>
              <a:t>Guanxi &amp; Communication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97986" y="7944301"/>
            <a:ext cx="6121442" cy="654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680"/>
              </a:lnSpc>
            </a:pPr>
            <a:r>
              <a:rPr lang="en-US">
                <a:solidFill>
                  <a:srgbClr val="000000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Provide cultural training, flexible negotiation strategies, and aim for mutually beneficial, long-term outcomes aligned with Unilever's global strategy of collaboration and value creation.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597986" y="7464961"/>
            <a:ext cx="4802814" cy="2693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053"/>
              </a:lnSpc>
            </a:pPr>
            <a:r>
              <a:rPr lang="en-US" b="1" dirty="0">
                <a:solidFill>
                  <a:srgbClr val="000000"/>
                </a:solidFill>
                <a:latin typeface="Times New Roman" panose="02020603050405020304" pitchFamily="18" charset="0"/>
                <a:ea typeface="Open Sauce Bold"/>
                <a:cs typeface="Times New Roman" panose="02020603050405020304" pitchFamily="18" charset="0"/>
                <a:sym typeface="Open Sauce Bold"/>
              </a:rPr>
              <a:t>Sustainable Partnership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-17259300" y="-1690561"/>
            <a:ext cx="17966065" cy="12844173"/>
            <a:chOff x="0" y="0"/>
            <a:chExt cx="4731803" cy="3382827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4731803" cy="3382827"/>
            </a:xfrm>
            <a:custGeom>
              <a:avLst/>
              <a:gdLst/>
              <a:ahLst/>
              <a:cxnLst/>
              <a:rect l="l" t="t" r="r" b="b"/>
              <a:pathLst>
                <a:path w="4731803" h="3382827">
                  <a:moveTo>
                    <a:pt x="21977" y="0"/>
                  </a:moveTo>
                  <a:lnTo>
                    <a:pt x="4709826" y="0"/>
                  </a:lnTo>
                  <a:cubicBezTo>
                    <a:pt x="4715655" y="0"/>
                    <a:pt x="4721245" y="2315"/>
                    <a:pt x="4725366" y="6437"/>
                  </a:cubicBezTo>
                  <a:cubicBezTo>
                    <a:pt x="4729488" y="10558"/>
                    <a:pt x="4731803" y="16148"/>
                    <a:pt x="4731803" y="21977"/>
                  </a:cubicBezTo>
                  <a:lnTo>
                    <a:pt x="4731803" y="3360850"/>
                  </a:lnTo>
                  <a:cubicBezTo>
                    <a:pt x="4731803" y="3366679"/>
                    <a:pt x="4729488" y="3372269"/>
                    <a:pt x="4725366" y="3376390"/>
                  </a:cubicBezTo>
                  <a:cubicBezTo>
                    <a:pt x="4721245" y="3380512"/>
                    <a:pt x="4715655" y="3382827"/>
                    <a:pt x="4709826" y="3382827"/>
                  </a:cubicBezTo>
                  <a:lnTo>
                    <a:pt x="21977" y="3382827"/>
                  </a:lnTo>
                  <a:cubicBezTo>
                    <a:pt x="16148" y="3382827"/>
                    <a:pt x="10558" y="3380512"/>
                    <a:pt x="6437" y="3376390"/>
                  </a:cubicBezTo>
                  <a:cubicBezTo>
                    <a:pt x="2315" y="3372269"/>
                    <a:pt x="0" y="3366679"/>
                    <a:pt x="0" y="3360850"/>
                  </a:cubicBezTo>
                  <a:lnTo>
                    <a:pt x="0" y="21977"/>
                  </a:lnTo>
                  <a:cubicBezTo>
                    <a:pt x="0" y="16148"/>
                    <a:pt x="2315" y="10558"/>
                    <a:pt x="6437" y="6437"/>
                  </a:cubicBezTo>
                  <a:cubicBezTo>
                    <a:pt x="10558" y="2315"/>
                    <a:pt x="16148" y="0"/>
                    <a:pt x="21977" y="0"/>
                  </a:cubicBezTo>
                  <a:close/>
                </a:path>
              </a:pathLst>
            </a:custGeom>
            <a:solidFill>
              <a:srgbClr val="3972F0"/>
            </a:solidFill>
          </p:spPr>
        </p:sp>
        <p:sp>
          <p:nvSpPr>
            <p:cNvPr id="27" name="TextBox 27"/>
            <p:cNvSpPr txBox="1"/>
            <p:nvPr/>
          </p:nvSpPr>
          <p:spPr>
            <a:xfrm>
              <a:off x="0" y="-38100"/>
              <a:ext cx="4731803" cy="342092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8666288" y="9217983"/>
            <a:ext cx="2138034" cy="2138034"/>
            <a:chOff x="0" y="0"/>
            <a:chExt cx="812800" cy="812800"/>
          </a:xfrm>
        </p:grpSpPr>
        <p:sp>
          <p:nvSpPr>
            <p:cNvPr id="29" name="Freeform 2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ln w="628650" cap="sq">
              <a:gradFill>
                <a:gsLst>
                  <a:gs pos="0">
                    <a:srgbClr val="3972F0">
                      <a:alpha val="100000"/>
                    </a:srgbClr>
                  </a:gs>
                  <a:gs pos="100000">
                    <a:srgbClr val="1CDAFF">
                      <a:alpha val="100000"/>
                    </a:srgbClr>
                  </a:gs>
                </a:gsLst>
                <a:lin ang="5400000"/>
              </a:gradFill>
              <a:prstDash val="solid"/>
              <a:miter/>
            </a:ln>
          </p:spPr>
        </p:sp>
        <p:sp>
          <p:nvSpPr>
            <p:cNvPr id="30" name="TextBox 30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31" name="Freeform 31"/>
          <p:cNvSpPr/>
          <p:nvPr/>
        </p:nvSpPr>
        <p:spPr>
          <a:xfrm>
            <a:off x="14755153" y="7611787"/>
            <a:ext cx="2293686" cy="1320520"/>
          </a:xfrm>
          <a:custGeom>
            <a:avLst/>
            <a:gdLst/>
            <a:ahLst/>
            <a:cxnLst/>
            <a:rect l="l" t="t" r="r" b="b"/>
            <a:pathLst>
              <a:path w="2293686" h="1320520">
                <a:moveTo>
                  <a:pt x="0" y="0"/>
                </a:moveTo>
                <a:lnTo>
                  <a:pt x="2293686" y="0"/>
                </a:lnTo>
                <a:lnTo>
                  <a:pt x="2293686" y="1320520"/>
                </a:lnTo>
                <a:lnTo>
                  <a:pt x="0" y="132052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32" name="Freeform 32"/>
          <p:cNvSpPr/>
          <p:nvPr/>
        </p:nvSpPr>
        <p:spPr>
          <a:xfrm>
            <a:off x="7611767" y="1347730"/>
            <a:ext cx="1998026" cy="1131382"/>
          </a:xfrm>
          <a:custGeom>
            <a:avLst/>
            <a:gdLst/>
            <a:ahLst/>
            <a:cxnLst/>
            <a:rect l="l" t="t" r="r" b="b"/>
            <a:pathLst>
              <a:path w="1998026" h="1131382">
                <a:moveTo>
                  <a:pt x="0" y="0"/>
                </a:moveTo>
                <a:lnTo>
                  <a:pt x="1998026" y="0"/>
                </a:lnTo>
                <a:lnTo>
                  <a:pt x="1998026" y="1131382"/>
                </a:lnTo>
                <a:lnTo>
                  <a:pt x="0" y="1131382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33" name="Freeform 33"/>
          <p:cNvSpPr/>
          <p:nvPr/>
        </p:nvSpPr>
        <p:spPr>
          <a:xfrm rot="2599173">
            <a:off x="17007423" y="6998291"/>
            <a:ext cx="514867" cy="514867"/>
          </a:xfrm>
          <a:custGeom>
            <a:avLst/>
            <a:gdLst/>
            <a:ahLst/>
            <a:cxnLst/>
            <a:rect l="l" t="t" r="r" b="b"/>
            <a:pathLst>
              <a:path w="514867" h="514867">
                <a:moveTo>
                  <a:pt x="0" y="0"/>
                </a:moveTo>
                <a:lnTo>
                  <a:pt x="514867" y="0"/>
                </a:lnTo>
                <a:lnTo>
                  <a:pt x="514867" y="514867"/>
                </a:lnTo>
                <a:lnTo>
                  <a:pt x="0" y="514867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34" name="Freeform 34"/>
          <p:cNvSpPr/>
          <p:nvPr/>
        </p:nvSpPr>
        <p:spPr>
          <a:xfrm rot="2599173">
            <a:off x="8583247" y="2101799"/>
            <a:ext cx="1131249" cy="1161883"/>
          </a:xfrm>
          <a:custGeom>
            <a:avLst/>
            <a:gdLst/>
            <a:ahLst/>
            <a:cxnLst/>
            <a:rect l="l" t="t" r="r" b="b"/>
            <a:pathLst>
              <a:path w="1131249" h="1161883">
                <a:moveTo>
                  <a:pt x="0" y="0"/>
                </a:moveTo>
                <a:lnTo>
                  <a:pt x="1131249" y="0"/>
                </a:lnTo>
                <a:lnTo>
                  <a:pt x="1131249" y="1161883"/>
                </a:lnTo>
                <a:lnTo>
                  <a:pt x="0" y="1161883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5AA0F73-5293-4F86-8599-6939ABC4310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201" y="1654836"/>
            <a:ext cx="13792200" cy="81253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Harrison, R.T., 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Yohanna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B. and 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Pierrakis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Y. (2020) ‘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Internationalisation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and 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localisation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Foreign venture capital investments in the United Kingdom’,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Local Economy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35(3), pp. 230–256. Available at: https://doi.org/10.1177/0269094220933230 (Accessed: 16 June 2026).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Hermanses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B., Jove, B.T. and 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Lukitasari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M.W. (2024) ‘Public relations communication strategies in building consumer branding: Analysis of the Unilever company’, </a:t>
            </a:r>
            <a:r>
              <a:rPr kumimoji="0" lang="en-US" altLang="en-US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Ilomata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International Journal of Management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5(1), pp. 340–358. Available at: 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2"/>
              </a:rPr>
              <a:t>https://doi.org/10.52728/ijjm.v5i1.1098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(Accessed: 16 June 2026).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Iglesias, O., 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Mingione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M., Ind, N. and Markovic, S. (2023) ‘How to build a conscientious corporate brand together with business partners: A case study of Unilever’,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Industrial Marketing Management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109, pp. 1–13. Available at: https://doi.org/10.1016/j.indmarman.2022.12.007 (Accessed: 16 June 2026).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Investopedia (2023)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Porter Diamond Model: What It Is and How It Works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Available at: 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3"/>
              </a:rPr>
              <a:t>https://www.investopedia.com/terms/p/porter-diamond.asp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(Accessed: 16 June 2026).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Kolhe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A. (2023)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Exploring the Factors Constraining the Adoption of a Multi-Domestic Strategy among Fast-Food Chains in Europe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Doctoral dissertation. National College of Ireland.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Kole, J.K.T., 2025. Applying Hofstede’s cultural dimensions in education: Insights, critiques, and implications for diverse classrooms. </a:t>
            </a:r>
            <a:r>
              <a:rPr lang="en-US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Open Journal of Social Sciences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US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13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(5), pp.94-110.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Macassa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G., Rashid, M., 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Rambaree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B.B. and Chowdhury, E.H. (2022) ‘Corporate social responsibility reporting for stakeholders’ health and wellbeing in the food and beverage industry: A case study of a multinational company’,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Sustainability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14(9), p. 4879. Available at: 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4"/>
              </a:rPr>
              <a:t>https://doi.org/10.3390/su14094879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(Accessed: 16 June 2026).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Moreno-Menéndez, A.M. and Casillas, J.C. (2022) ‘Open innovation and 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internationalisation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behaviour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The case of Spanish firms’, in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Open Innovation Through Strategic Alliances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Cham: Palgrave Macmillan, pp. 85–106.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Song, Y. (2022) ‘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Localised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advertising strategy of multinational corporations in the Chinese market’, in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Proceedings of the 2nd International Conference on Enterprise Management and Economic Development (ICEMED 2022)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Paris: Atlantis Press, pp. 281–289.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Unilever (2023)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Annual Report and Accounts 2023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London: Unilever PLC. Available at: 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5"/>
              </a:rPr>
              <a:t>https://www.unilever.com/files/92ui5egz/production/b09c3510ee7cec58440d5f044f02bdefe85aa186.pdf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(Accessed: 16 June 2026).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Unilever (2024)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Partner with Purpose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Available at: 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6"/>
              </a:rPr>
              <a:t>https://www.unilever.com/suppliers/partner-with-purpose/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(Accessed: 16 June 2026).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Yang, N., Wang, Y., Zhang, M. and </a:t>
            </a:r>
            <a:r>
              <a:rPr lang="en-US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Xie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C., 2024. How to make you more central? The role of guanxi and interaction. </a:t>
            </a:r>
            <a:r>
              <a:rPr lang="en-US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Journal of Business &amp; Industrial Marketing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US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39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(8), pp.1788-1799.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9ABECE0-A136-4629-86B4-933464460F9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57200"/>
            <a:ext cx="18288000" cy="15875"/>
          </a:xfrm>
          <a:prstGeom prst="rect">
            <a:avLst/>
          </a:prstGeom>
          <a:solidFill>
            <a:srgbClr val="000000"/>
          </a:solidFill>
          <a:ln w="9525">
            <a:solidFill>
              <a:schemeClr val="tx1"/>
            </a:solidFill>
            <a:prstDash val="solid"/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AU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9BB347A-EA2F-4D5A-85AF-CD7EE92B0CE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363121"/>
            <a:ext cx="1503938" cy="6771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9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9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References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80685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597986" y="1034117"/>
            <a:ext cx="441626" cy="463538"/>
          </a:xfrm>
          <a:custGeom>
            <a:avLst/>
            <a:gdLst/>
            <a:ahLst/>
            <a:cxnLst/>
            <a:rect l="l" t="t" r="r" b="b"/>
            <a:pathLst>
              <a:path w="441626" h="463538">
                <a:moveTo>
                  <a:pt x="0" y="0"/>
                </a:moveTo>
                <a:lnTo>
                  <a:pt x="441625" y="0"/>
                </a:lnTo>
                <a:lnTo>
                  <a:pt x="441625" y="463539"/>
                </a:lnTo>
                <a:lnTo>
                  <a:pt x="0" y="46353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11455734" y="4122096"/>
            <a:ext cx="2395329" cy="2395329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ln w="628650" cap="sq">
              <a:gradFill>
                <a:gsLst>
                  <a:gs pos="0">
                    <a:srgbClr val="3972F0">
                      <a:alpha val="100000"/>
                    </a:srgbClr>
                  </a:gs>
                  <a:gs pos="100000">
                    <a:srgbClr val="1CDAFF">
                      <a:alpha val="100000"/>
                    </a:srgbClr>
                  </a:gs>
                </a:gsLst>
                <a:lin ang="5400000"/>
              </a:gradFill>
              <a:prstDash val="solid"/>
              <a:miter/>
            </a:ln>
          </p:spPr>
        </p:sp>
        <p:sp>
          <p:nvSpPr>
            <p:cNvPr id="5" name="TextBox 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0" y="5511876"/>
            <a:ext cx="18288000" cy="6015803"/>
            <a:chOff x="0" y="0"/>
            <a:chExt cx="4816593" cy="1584409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4816592" cy="1584409"/>
            </a:xfrm>
            <a:custGeom>
              <a:avLst/>
              <a:gdLst/>
              <a:ahLst/>
              <a:cxnLst/>
              <a:rect l="l" t="t" r="r" b="b"/>
              <a:pathLst>
                <a:path w="4816592" h="1584409">
                  <a:moveTo>
                    <a:pt x="21590" y="0"/>
                  </a:moveTo>
                  <a:lnTo>
                    <a:pt x="4795002" y="0"/>
                  </a:lnTo>
                  <a:cubicBezTo>
                    <a:pt x="4800728" y="0"/>
                    <a:pt x="4806220" y="2275"/>
                    <a:pt x="4810269" y="6324"/>
                  </a:cubicBezTo>
                  <a:cubicBezTo>
                    <a:pt x="4814318" y="10372"/>
                    <a:pt x="4816592" y="15864"/>
                    <a:pt x="4816592" y="21590"/>
                  </a:cubicBezTo>
                  <a:lnTo>
                    <a:pt x="4816592" y="1562819"/>
                  </a:lnTo>
                  <a:cubicBezTo>
                    <a:pt x="4816592" y="1568545"/>
                    <a:pt x="4814318" y="1574036"/>
                    <a:pt x="4810269" y="1578085"/>
                  </a:cubicBezTo>
                  <a:cubicBezTo>
                    <a:pt x="4806220" y="1582134"/>
                    <a:pt x="4800728" y="1584409"/>
                    <a:pt x="4795002" y="1584409"/>
                  </a:cubicBezTo>
                  <a:lnTo>
                    <a:pt x="21590" y="1584409"/>
                  </a:lnTo>
                  <a:cubicBezTo>
                    <a:pt x="9666" y="1584409"/>
                    <a:pt x="0" y="1574743"/>
                    <a:pt x="0" y="1562819"/>
                  </a:cubicBezTo>
                  <a:lnTo>
                    <a:pt x="0" y="21590"/>
                  </a:lnTo>
                  <a:cubicBezTo>
                    <a:pt x="0" y="9666"/>
                    <a:pt x="9666" y="0"/>
                    <a:pt x="21590" y="0"/>
                  </a:cubicBezTo>
                  <a:close/>
                </a:path>
              </a:pathLst>
            </a:custGeom>
            <a:solidFill>
              <a:srgbClr val="3972F0"/>
            </a:solidFill>
          </p:spPr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4816593" cy="162250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>
            <a:off x="-4764998" y="5511876"/>
            <a:ext cx="9529995" cy="9529995"/>
          </a:xfrm>
          <a:custGeom>
            <a:avLst/>
            <a:gdLst/>
            <a:ahLst/>
            <a:cxnLst/>
            <a:rect l="l" t="t" r="r" b="b"/>
            <a:pathLst>
              <a:path w="9529995" h="9529995">
                <a:moveTo>
                  <a:pt x="0" y="0"/>
                </a:moveTo>
                <a:lnTo>
                  <a:pt x="9529996" y="0"/>
                </a:lnTo>
                <a:lnTo>
                  <a:pt x="9529996" y="9529996"/>
                </a:lnTo>
                <a:lnTo>
                  <a:pt x="0" y="952999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46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1499969" y="1265887"/>
            <a:ext cx="6320601" cy="10361641"/>
          </a:xfrm>
          <a:custGeom>
            <a:avLst/>
            <a:gdLst/>
            <a:ahLst/>
            <a:cxnLst/>
            <a:rect l="l" t="t" r="r" b="b"/>
            <a:pathLst>
              <a:path w="6320601" h="10361641">
                <a:moveTo>
                  <a:pt x="0" y="0"/>
                </a:moveTo>
                <a:lnTo>
                  <a:pt x="6320601" y="0"/>
                </a:lnTo>
                <a:lnTo>
                  <a:pt x="6320601" y="10361641"/>
                </a:lnTo>
                <a:lnTo>
                  <a:pt x="0" y="1036164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11" name="Freeform 11"/>
          <p:cNvSpPr/>
          <p:nvPr/>
        </p:nvSpPr>
        <p:spPr>
          <a:xfrm>
            <a:off x="6094119" y="-7263081"/>
            <a:ext cx="9529995" cy="9529995"/>
          </a:xfrm>
          <a:custGeom>
            <a:avLst/>
            <a:gdLst/>
            <a:ahLst/>
            <a:cxnLst/>
            <a:rect l="l" t="t" r="r" b="b"/>
            <a:pathLst>
              <a:path w="9529995" h="9529995">
                <a:moveTo>
                  <a:pt x="0" y="0"/>
                </a:moveTo>
                <a:lnTo>
                  <a:pt x="9529996" y="0"/>
                </a:lnTo>
                <a:lnTo>
                  <a:pt x="9529996" y="9529995"/>
                </a:lnTo>
                <a:lnTo>
                  <a:pt x="0" y="952999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46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-168881" y="2131123"/>
            <a:ext cx="1766866" cy="969568"/>
          </a:xfrm>
          <a:custGeom>
            <a:avLst/>
            <a:gdLst/>
            <a:ahLst/>
            <a:cxnLst/>
            <a:rect l="l" t="t" r="r" b="b"/>
            <a:pathLst>
              <a:path w="1766866" h="969568">
                <a:moveTo>
                  <a:pt x="0" y="0"/>
                </a:moveTo>
                <a:lnTo>
                  <a:pt x="1766867" y="0"/>
                </a:lnTo>
                <a:lnTo>
                  <a:pt x="1766867" y="969568"/>
                </a:lnTo>
                <a:lnTo>
                  <a:pt x="0" y="9695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>
            <a:off x="16937137" y="3637312"/>
            <a:ext cx="1766866" cy="969568"/>
          </a:xfrm>
          <a:custGeom>
            <a:avLst/>
            <a:gdLst/>
            <a:ahLst/>
            <a:cxnLst/>
            <a:rect l="l" t="t" r="r" b="b"/>
            <a:pathLst>
              <a:path w="1766866" h="969568">
                <a:moveTo>
                  <a:pt x="0" y="0"/>
                </a:moveTo>
                <a:lnTo>
                  <a:pt x="1766866" y="0"/>
                </a:lnTo>
                <a:lnTo>
                  <a:pt x="1766866" y="969568"/>
                </a:lnTo>
                <a:lnTo>
                  <a:pt x="0" y="9695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grpSp>
        <p:nvGrpSpPr>
          <p:cNvPr id="14" name="Group 14"/>
          <p:cNvGrpSpPr/>
          <p:nvPr/>
        </p:nvGrpSpPr>
        <p:grpSpPr>
          <a:xfrm>
            <a:off x="16128024" y="8110547"/>
            <a:ext cx="1692546" cy="1692546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3972F0">
                    <a:alpha val="100000"/>
                  </a:srgbClr>
                </a:gs>
                <a:gs pos="100000">
                  <a:srgbClr val="1CDAFF">
                    <a:alpha val="100000"/>
                  </a:srgbClr>
                </a:gs>
              </a:gsLst>
              <a:lin ang="5400000"/>
            </a:gradFill>
          </p:spPr>
        </p:sp>
        <p:sp>
          <p:nvSpPr>
            <p:cNvPr id="16" name="TextBox 16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7" name="Freeform 17"/>
          <p:cNvSpPr/>
          <p:nvPr/>
        </p:nvSpPr>
        <p:spPr>
          <a:xfrm rot="2599173">
            <a:off x="15766333" y="3529757"/>
            <a:ext cx="723382" cy="666868"/>
          </a:xfrm>
          <a:custGeom>
            <a:avLst/>
            <a:gdLst/>
            <a:ahLst/>
            <a:cxnLst/>
            <a:rect l="l" t="t" r="r" b="b"/>
            <a:pathLst>
              <a:path w="723382" h="666868">
                <a:moveTo>
                  <a:pt x="0" y="0"/>
                </a:moveTo>
                <a:lnTo>
                  <a:pt x="723382" y="0"/>
                </a:lnTo>
                <a:lnTo>
                  <a:pt x="723382" y="666868"/>
                </a:lnTo>
                <a:lnTo>
                  <a:pt x="0" y="6668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-31484" t="-39236" r="-39297" b="-46019"/>
            </a:stretch>
          </a:blipFill>
        </p:spPr>
      </p:sp>
      <p:sp>
        <p:nvSpPr>
          <p:cNvPr id="18" name="TextBox 18"/>
          <p:cNvSpPr txBox="1"/>
          <p:nvPr/>
        </p:nvSpPr>
        <p:spPr>
          <a:xfrm>
            <a:off x="1818798" y="2843516"/>
            <a:ext cx="10834600" cy="23002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8850"/>
              </a:lnSpc>
            </a:pPr>
            <a:r>
              <a:rPr lang="en-US" sz="13464" b="1" spc="-942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Thank You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167271" y="962025"/>
            <a:ext cx="2417222" cy="5356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340"/>
              </a:lnSpc>
            </a:pPr>
            <a:r>
              <a:rPr lang="en-US" sz="3100">
                <a:solidFill>
                  <a:srgbClr val="707070"/>
                </a:solidFill>
                <a:latin typeface="Open Sauce"/>
                <a:ea typeface="Open Sauce"/>
                <a:cs typeface="Open Sauce"/>
                <a:sym typeface="Open Sauce"/>
              </a:rPr>
              <a:t>BORCELLE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18798" y="6018513"/>
            <a:ext cx="9557346" cy="20821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360"/>
              </a:lnSpc>
            </a:pPr>
            <a:r>
              <a:rPr lang="en-US" sz="240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Thank you for your attention and engagement throughout this presentation on Cross-Cultural Negotiations.</a:t>
            </a:r>
          </a:p>
          <a:p>
            <a:pPr marL="0" lvl="0" indent="0" algn="l">
              <a:lnSpc>
                <a:spcPts val="3360"/>
              </a:lnSpc>
            </a:pPr>
            <a:r>
              <a:rPr lang="en-US" sz="240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We welcome your questions and open the floor for discussion on Unilever UK's strategic partnership approach with Chinese firms.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1242</Words>
  <Application>Microsoft Office PowerPoint</Application>
  <PresentationFormat>Custom</PresentationFormat>
  <Paragraphs>105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simone nash</cp:lastModifiedBy>
  <cp:revision>1</cp:revision>
  <dcterms:created xsi:type="dcterms:W3CDTF">2006-08-16T00:00:00Z</dcterms:created>
  <dcterms:modified xsi:type="dcterms:W3CDTF">2026-06-28T17:41:40Z</dcterms:modified>
  <dc:identifier>DAHNF5oxHtM</dc:identifier>
</cp:coreProperties>
</file>