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ink/ink1.xml" ContentType="application/inkml+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3" r:id="rId1"/>
  </p:sldMasterIdLst>
  <p:notesMasterIdLst>
    <p:notesMasterId r:id="rId33"/>
  </p:notesMasterIdLst>
  <p:sldIdLst>
    <p:sldId id="523" r:id="rId2"/>
    <p:sldId id="257" r:id="rId3"/>
    <p:sldId id="258" r:id="rId4"/>
    <p:sldId id="514" r:id="rId5"/>
    <p:sldId id="515" r:id="rId6"/>
    <p:sldId id="516" r:id="rId7"/>
    <p:sldId id="517" r:id="rId8"/>
    <p:sldId id="518" r:id="rId9"/>
    <p:sldId id="519" r:id="rId10"/>
    <p:sldId id="520" r:id="rId11"/>
    <p:sldId id="521" r:id="rId12"/>
    <p:sldId id="480" r:id="rId13"/>
    <p:sldId id="478" r:id="rId14"/>
    <p:sldId id="256" r:id="rId15"/>
    <p:sldId id="525" r:id="rId16"/>
    <p:sldId id="462" r:id="rId17"/>
    <p:sldId id="524" r:id="rId18"/>
    <p:sldId id="526" r:id="rId19"/>
    <p:sldId id="415" r:id="rId20"/>
    <p:sldId id="433" r:id="rId21"/>
    <p:sldId id="432" r:id="rId22"/>
    <p:sldId id="434" r:id="rId23"/>
    <p:sldId id="435" r:id="rId24"/>
    <p:sldId id="445" r:id="rId25"/>
    <p:sldId id="437" r:id="rId26"/>
    <p:sldId id="528" r:id="rId27"/>
    <p:sldId id="529" r:id="rId28"/>
    <p:sldId id="531" r:id="rId29"/>
    <p:sldId id="532" r:id="rId30"/>
    <p:sldId id="477" r:id="rId31"/>
    <p:sldId id="534"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EA2B754-0246-716D-1FAA-1FD665E45AA5}" v="21" dt="2022-10-06T20:16:41.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39" autoAdjust="0"/>
    <p:restoredTop sz="94660"/>
  </p:normalViewPr>
  <p:slideViewPr>
    <p:cSldViewPr snapToGrid="0">
      <p:cViewPr varScale="1">
        <p:scale>
          <a:sx n="88" d="100"/>
          <a:sy n="88" d="100"/>
        </p:scale>
        <p:origin x="69"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10-06T19:43:19.207"/>
    </inkml:context>
    <inkml:brush xml:id="br0">
      <inkml:brushProperty name="width" value="0.1" units="cm"/>
      <inkml:brushProperty name="height" value="0.1" units="cm"/>
      <inkml:brushProperty name="color" value="#FFFFFF"/>
    </inkml:brush>
  </inkml:definitions>
  <inkml:trace contextRef="#ctx0" brushRef="#br0">1 0 128,'0'6'0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0752F2-11C8-4701-9E23-8A9B3DC067FA}" type="datetimeFigureOut">
              <a:rPr lang="en-GB" smtClean="0"/>
              <a:t>15/09/2023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BF2479-2D1E-4B1B-8FDE-ECC102AA1E05}" type="slidenum">
              <a:rPr lang="en-GB" smtClean="0"/>
              <a:t>‹#›</a:t>
            </a:fld>
            <a:endParaRPr lang="en-GB"/>
          </a:p>
        </p:txBody>
      </p:sp>
    </p:spTree>
    <p:extLst>
      <p:ext uri="{BB962C8B-B14F-4D97-AF65-F5344CB8AC3E}">
        <p14:creationId xmlns:p14="http://schemas.microsoft.com/office/powerpoint/2010/main" val="22387816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cs typeface="Calibri"/>
            </a:endParaRPr>
          </a:p>
        </p:txBody>
      </p:sp>
      <p:sp>
        <p:nvSpPr>
          <p:cNvPr id="4" name="Slide Number Placeholder 3"/>
          <p:cNvSpPr>
            <a:spLocks noGrp="1"/>
          </p:cNvSpPr>
          <p:nvPr>
            <p:ph type="sldNum" sz="quarter" idx="5"/>
          </p:nvPr>
        </p:nvSpPr>
        <p:spPr/>
        <p:txBody>
          <a:bodyPr/>
          <a:lstStyle/>
          <a:p>
            <a:fld id="{21E980CD-8002-477D-90BF-A1ADCDAA909C}" type="slidenum">
              <a:rPr lang="en-GB" smtClean="0"/>
              <a:t>4</a:t>
            </a:fld>
            <a:endParaRPr lang="en-GB"/>
          </a:p>
        </p:txBody>
      </p:sp>
    </p:spTree>
    <p:extLst>
      <p:ext uri="{BB962C8B-B14F-4D97-AF65-F5344CB8AC3E}">
        <p14:creationId xmlns:p14="http://schemas.microsoft.com/office/powerpoint/2010/main" val="31587743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5</a:t>
            </a:fld>
            <a:endParaRPr lang="en-GB"/>
          </a:p>
        </p:txBody>
      </p:sp>
    </p:spTree>
    <p:extLst>
      <p:ext uri="{BB962C8B-B14F-4D97-AF65-F5344CB8AC3E}">
        <p14:creationId xmlns:p14="http://schemas.microsoft.com/office/powerpoint/2010/main" val="3296952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6</a:t>
            </a:fld>
            <a:endParaRPr lang="en-GB"/>
          </a:p>
        </p:txBody>
      </p:sp>
    </p:spTree>
    <p:extLst>
      <p:ext uri="{BB962C8B-B14F-4D97-AF65-F5344CB8AC3E}">
        <p14:creationId xmlns:p14="http://schemas.microsoft.com/office/powerpoint/2010/main" val="31137739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7</a:t>
            </a:fld>
            <a:endParaRPr lang="en-GB"/>
          </a:p>
        </p:txBody>
      </p:sp>
    </p:spTree>
    <p:extLst>
      <p:ext uri="{BB962C8B-B14F-4D97-AF65-F5344CB8AC3E}">
        <p14:creationId xmlns:p14="http://schemas.microsoft.com/office/powerpoint/2010/main" val="11869515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8</a:t>
            </a:fld>
            <a:endParaRPr lang="en-GB"/>
          </a:p>
        </p:txBody>
      </p:sp>
    </p:spTree>
    <p:extLst>
      <p:ext uri="{BB962C8B-B14F-4D97-AF65-F5344CB8AC3E}">
        <p14:creationId xmlns:p14="http://schemas.microsoft.com/office/powerpoint/2010/main" val="14163600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9</a:t>
            </a:fld>
            <a:endParaRPr lang="en-GB"/>
          </a:p>
        </p:txBody>
      </p:sp>
    </p:spTree>
    <p:extLst>
      <p:ext uri="{BB962C8B-B14F-4D97-AF65-F5344CB8AC3E}">
        <p14:creationId xmlns:p14="http://schemas.microsoft.com/office/powerpoint/2010/main" val="1759605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10</a:t>
            </a:fld>
            <a:endParaRPr lang="en-GB"/>
          </a:p>
        </p:txBody>
      </p:sp>
    </p:spTree>
    <p:extLst>
      <p:ext uri="{BB962C8B-B14F-4D97-AF65-F5344CB8AC3E}">
        <p14:creationId xmlns:p14="http://schemas.microsoft.com/office/powerpoint/2010/main" val="33527313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11</a:t>
            </a:fld>
            <a:endParaRPr lang="en-GB"/>
          </a:p>
        </p:txBody>
      </p:sp>
    </p:spTree>
    <p:extLst>
      <p:ext uri="{BB962C8B-B14F-4D97-AF65-F5344CB8AC3E}">
        <p14:creationId xmlns:p14="http://schemas.microsoft.com/office/powerpoint/2010/main" val="2877273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12</a:t>
            </a:fld>
            <a:endParaRPr lang="en-GB"/>
          </a:p>
        </p:txBody>
      </p:sp>
    </p:spTree>
    <p:extLst>
      <p:ext uri="{BB962C8B-B14F-4D97-AF65-F5344CB8AC3E}">
        <p14:creationId xmlns:p14="http://schemas.microsoft.com/office/powerpoint/2010/main" val="3439986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13</a:t>
            </a:fld>
            <a:endParaRPr lang="en-GB"/>
          </a:p>
        </p:txBody>
      </p:sp>
    </p:spTree>
    <p:extLst>
      <p:ext uri="{BB962C8B-B14F-4D97-AF65-F5344CB8AC3E}">
        <p14:creationId xmlns:p14="http://schemas.microsoft.com/office/powerpoint/2010/main" val="7136151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Space Grotesk"/>
            </a:endParaRPr>
          </a:p>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16</a:t>
            </a:fld>
            <a:endParaRPr lang="en-GB"/>
          </a:p>
        </p:txBody>
      </p:sp>
    </p:spTree>
    <p:extLst>
      <p:ext uri="{BB962C8B-B14F-4D97-AF65-F5344CB8AC3E}">
        <p14:creationId xmlns:p14="http://schemas.microsoft.com/office/powerpoint/2010/main" val="3022692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19</a:t>
            </a:fld>
            <a:endParaRPr lang="en-GB"/>
          </a:p>
        </p:txBody>
      </p:sp>
    </p:spTree>
    <p:extLst>
      <p:ext uri="{BB962C8B-B14F-4D97-AF65-F5344CB8AC3E}">
        <p14:creationId xmlns:p14="http://schemas.microsoft.com/office/powerpoint/2010/main" val="3334720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20</a:t>
            </a:fld>
            <a:endParaRPr lang="en-GB"/>
          </a:p>
        </p:txBody>
      </p:sp>
    </p:spTree>
    <p:extLst>
      <p:ext uri="{BB962C8B-B14F-4D97-AF65-F5344CB8AC3E}">
        <p14:creationId xmlns:p14="http://schemas.microsoft.com/office/powerpoint/2010/main" val="323444663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21</a:t>
            </a:fld>
            <a:endParaRPr lang="en-GB"/>
          </a:p>
        </p:txBody>
      </p:sp>
    </p:spTree>
    <p:extLst>
      <p:ext uri="{BB962C8B-B14F-4D97-AF65-F5344CB8AC3E}">
        <p14:creationId xmlns:p14="http://schemas.microsoft.com/office/powerpoint/2010/main" val="6804597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22</a:t>
            </a:fld>
            <a:endParaRPr lang="en-GB"/>
          </a:p>
        </p:txBody>
      </p:sp>
    </p:spTree>
    <p:extLst>
      <p:ext uri="{BB962C8B-B14F-4D97-AF65-F5344CB8AC3E}">
        <p14:creationId xmlns:p14="http://schemas.microsoft.com/office/powerpoint/2010/main" val="329127839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23</a:t>
            </a:fld>
            <a:endParaRPr lang="en-GB"/>
          </a:p>
        </p:txBody>
      </p:sp>
    </p:spTree>
    <p:extLst>
      <p:ext uri="{BB962C8B-B14F-4D97-AF65-F5344CB8AC3E}">
        <p14:creationId xmlns:p14="http://schemas.microsoft.com/office/powerpoint/2010/main" val="38206076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24</a:t>
            </a:fld>
            <a:endParaRPr lang="en-GB"/>
          </a:p>
        </p:txBody>
      </p:sp>
    </p:spTree>
    <p:extLst>
      <p:ext uri="{BB962C8B-B14F-4D97-AF65-F5344CB8AC3E}">
        <p14:creationId xmlns:p14="http://schemas.microsoft.com/office/powerpoint/2010/main" val="283544552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A00750-AF78-446B-895A-0EE81B4FDE16}" type="slidenum">
              <a:rPr lang="en-GB" smtClean="0"/>
              <a:t>25</a:t>
            </a:fld>
            <a:endParaRPr lang="en-GB"/>
          </a:p>
        </p:txBody>
      </p:sp>
    </p:spTree>
    <p:extLst>
      <p:ext uri="{BB962C8B-B14F-4D97-AF65-F5344CB8AC3E}">
        <p14:creationId xmlns:p14="http://schemas.microsoft.com/office/powerpoint/2010/main" val="22103735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E980CD-8002-477D-90BF-A1ADCDAA909C}" type="slidenum">
              <a:rPr lang="en-GB" smtClean="0"/>
              <a:t>30</a:t>
            </a:fld>
            <a:endParaRPr lang="en-GB"/>
          </a:p>
        </p:txBody>
      </p:sp>
    </p:spTree>
    <p:extLst>
      <p:ext uri="{BB962C8B-B14F-4D97-AF65-F5344CB8AC3E}">
        <p14:creationId xmlns:p14="http://schemas.microsoft.com/office/powerpoint/2010/main" val="38568744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9/15/2023</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76454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32687545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6269810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437333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967738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989476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41934561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31493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284782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819626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9/15/2023</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82184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9/15/2023</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304282177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76" r:id="rId6"/>
    <p:sldLayoutId id="2147483672" r:id="rId7"/>
    <p:sldLayoutId id="2147483673" r:id="rId8"/>
    <p:sldLayoutId id="2147483674" r:id="rId9"/>
    <p:sldLayoutId id="2147483675" r:id="rId10"/>
    <p:sldLayoutId id="2147483677" r:id="rId11"/>
  </p:sldLayoutIdLst>
  <p:txStyles>
    <p:titleStyle>
      <a:lvl1pPr algn="l" defTabSz="914400" rtl="0" eaLnBrk="1" latinLnBrk="0" hangingPunct="1">
        <a:lnSpc>
          <a:spcPct val="100000"/>
        </a:lnSpc>
        <a:spcBef>
          <a:spcPct val="0"/>
        </a:spcBef>
        <a:buNone/>
        <a:defRPr sz="48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video" Target="https://www.youtube.com/embed/yUjhSBjxuXA?feature=oembed" TargetMode="External"/><Relationship Id="rId4" Type="http://schemas.openxmlformats.org/officeDocument/2006/relationships/image" Target="../media/image5.jpeg"/></Relationships>
</file>

<file path=ppt/slides/_rels/slide1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hyperlink" Target="https://learningspy.co.uk/assessment/how-effective-learning-hinges-on-good-questioning/"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2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s://dt.cleapss.org.uk/Resource/D-T-H-S-Online-Training.aspx"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4F87819-B70D-4927-B657-7D175613F9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CB3820D-C773-4632-9F79-C890E1B2B5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177668"/>
          </a:xfrm>
          <a:custGeom>
            <a:avLst/>
            <a:gdLst>
              <a:gd name="connsiteX0" fmla="*/ 6861986 w 12191999"/>
              <a:gd name="connsiteY0" fmla="*/ 6107659 h 6177668"/>
              <a:gd name="connsiteX1" fmla="*/ 6860986 w 12191999"/>
              <a:gd name="connsiteY1" fmla="*/ 6107739 h 6177668"/>
              <a:gd name="connsiteX2" fmla="*/ 6860759 w 12191999"/>
              <a:gd name="connsiteY2" fmla="*/ 6108287 h 6177668"/>
              <a:gd name="connsiteX3" fmla="*/ 0 w 12191999"/>
              <a:gd name="connsiteY3" fmla="*/ 0 h 6177668"/>
              <a:gd name="connsiteX4" fmla="*/ 12191999 w 12191999"/>
              <a:gd name="connsiteY4" fmla="*/ 0 h 6177668"/>
              <a:gd name="connsiteX5" fmla="*/ 12191999 w 12191999"/>
              <a:gd name="connsiteY5" fmla="*/ 5215324 h 6177668"/>
              <a:gd name="connsiteX6" fmla="*/ 12144282 w 12191999"/>
              <a:gd name="connsiteY6" fmla="*/ 5229900 h 6177668"/>
              <a:gd name="connsiteX7" fmla="*/ 11759192 w 12191999"/>
              <a:gd name="connsiteY7" fmla="*/ 5336208 h 6177668"/>
              <a:gd name="connsiteX8" fmla="*/ 10505159 w 12191999"/>
              <a:gd name="connsiteY8" fmla="*/ 5627228 h 6177668"/>
              <a:gd name="connsiteX9" fmla="*/ 9501755 w 12191999"/>
              <a:gd name="connsiteY9" fmla="*/ 5807012 h 6177668"/>
              <a:gd name="connsiteX10" fmla="*/ 8534155 w 12191999"/>
              <a:gd name="connsiteY10" fmla="*/ 5944240 h 6177668"/>
              <a:gd name="connsiteX11" fmla="*/ 7790171 w 12191999"/>
              <a:gd name="connsiteY11" fmla="*/ 6026297 h 6177668"/>
              <a:gd name="connsiteX12" fmla="*/ 7024337 w 12191999"/>
              <a:gd name="connsiteY12" fmla="*/ 6093812 h 6177668"/>
              <a:gd name="connsiteX13" fmla="*/ 7008892 w 12191999"/>
              <a:gd name="connsiteY13" fmla="*/ 6095938 h 6177668"/>
              <a:gd name="connsiteX14" fmla="*/ 6862735 w 12191999"/>
              <a:gd name="connsiteY14" fmla="*/ 6107599 h 6177668"/>
              <a:gd name="connsiteX15" fmla="*/ 6872248 w 12191999"/>
              <a:gd name="connsiteY15" fmla="*/ 6109467 h 6177668"/>
              <a:gd name="connsiteX16" fmla="*/ 6907812 w 12191999"/>
              <a:gd name="connsiteY16" fmla="*/ 6107715 h 6177668"/>
              <a:gd name="connsiteX17" fmla="*/ 6956484 w 12191999"/>
              <a:gd name="connsiteY17" fmla="*/ 6104658 h 6177668"/>
              <a:gd name="connsiteX18" fmla="*/ 7652688 w 12191999"/>
              <a:gd name="connsiteY18" fmla="*/ 6071273 h 6177668"/>
              <a:gd name="connsiteX19" fmla="*/ 8699923 w 12191999"/>
              <a:gd name="connsiteY19" fmla="*/ 5982083 h 6177668"/>
              <a:gd name="connsiteX20" fmla="*/ 9557819 w 12191999"/>
              <a:gd name="connsiteY20" fmla="*/ 5875435 h 6177668"/>
              <a:gd name="connsiteX21" fmla="*/ 10709534 w 12191999"/>
              <a:gd name="connsiteY21" fmla="*/ 5676156 h 6177668"/>
              <a:gd name="connsiteX22" fmla="*/ 12081554 w 12191999"/>
              <a:gd name="connsiteY22" fmla="*/ 5341561 h 6177668"/>
              <a:gd name="connsiteX23" fmla="*/ 12191999 w 12191999"/>
              <a:gd name="connsiteY23" fmla="*/ 5308238 h 6177668"/>
              <a:gd name="connsiteX24" fmla="*/ 12191999 w 12191999"/>
              <a:gd name="connsiteY24" fmla="*/ 5364054 h 6177668"/>
              <a:gd name="connsiteX25" fmla="*/ 11911964 w 12191999"/>
              <a:gd name="connsiteY25" fmla="*/ 5447316 h 6177668"/>
              <a:gd name="connsiteX26" fmla="*/ 11020049 w 12191999"/>
              <a:gd name="connsiteY26" fmla="*/ 5667491 h 6177668"/>
              <a:gd name="connsiteX27" fmla="*/ 10064425 w 12191999"/>
              <a:gd name="connsiteY27" fmla="*/ 5852245 h 6177668"/>
              <a:gd name="connsiteX28" fmla="*/ 9264124 w 12191999"/>
              <a:gd name="connsiteY28" fmla="*/ 5971252 h 6177668"/>
              <a:gd name="connsiteX29" fmla="*/ 8654182 w 12191999"/>
              <a:gd name="connsiteY29" fmla="*/ 6042605 h 6177668"/>
              <a:gd name="connsiteX30" fmla="*/ 7938866 w 12191999"/>
              <a:gd name="connsiteY30" fmla="*/ 6105677 h 6177668"/>
              <a:gd name="connsiteX31" fmla="*/ 7008089 w 12191999"/>
              <a:gd name="connsiteY31" fmla="*/ 6158427 h 6177668"/>
              <a:gd name="connsiteX32" fmla="*/ 6549390 w 12191999"/>
              <a:gd name="connsiteY32" fmla="*/ 6172697 h 6177668"/>
              <a:gd name="connsiteX33" fmla="*/ 6433696 w 12191999"/>
              <a:gd name="connsiteY33" fmla="*/ 6177668 h 6177668"/>
              <a:gd name="connsiteX34" fmla="*/ 6127899 w 12191999"/>
              <a:gd name="connsiteY34" fmla="*/ 6177668 h 6177668"/>
              <a:gd name="connsiteX35" fmla="*/ 6048391 w 12191999"/>
              <a:gd name="connsiteY35" fmla="*/ 6172953 h 6177668"/>
              <a:gd name="connsiteX36" fmla="*/ 5334221 w 12191999"/>
              <a:gd name="connsiteY36" fmla="*/ 6135747 h 6177668"/>
              <a:gd name="connsiteX37" fmla="*/ 4413510 w 12191999"/>
              <a:gd name="connsiteY37" fmla="*/ 6072039 h 6177668"/>
              <a:gd name="connsiteX38" fmla="*/ 3438265 w 12191999"/>
              <a:gd name="connsiteY38" fmla="*/ 5970870 h 6177668"/>
              <a:gd name="connsiteX39" fmla="*/ 2425303 w 12191999"/>
              <a:gd name="connsiteY39" fmla="*/ 5848805 h 6177668"/>
              <a:gd name="connsiteX40" fmla="*/ 1293973 w 12191999"/>
              <a:gd name="connsiteY40" fmla="*/ 5671060 h 6177668"/>
              <a:gd name="connsiteX41" fmla="*/ 126888 w 12191999"/>
              <a:gd name="connsiteY41" fmla="*/ 5425029 h 6177668"/>
              <a:gd name="connsiteX42" fmla="*/ 0 w 12191999"/>
              <a:gd name="connsiteY42" fmla="*/ 5392100 h 6177668"/>
              <a:gd name="connsiteX43" fmla="*/ 0 w 12191999"/>
              <a:gd name="connsiteY43" fmla="*/ 5333771 h 6177668"/>
              <a:gd name="connsiteX44" fmla="*/ 130837 w 12191999"/>
              <a:gd name="connsiteY44" fmla="*/ 5368509 h 6177668"/>
              <a:gd name="connsiteX45" fmla="*/ 660204 w 12191999"/>
              <a:gd name="connsiteY45" fmla="*/ 5490001 h 6177668"/>
              <a:gd name="connsiteX46" fmla="*/ 1831416 w 12191999"/>
              <a:gd name="connsiteY46" fmla="*/ 5705715 h 6177668"/>
              <a:gd name="connsiteX47" fmla="*/ 2677204 w 12191999"/>
              <a:gd name="connsiteY47" fmla="*/ 5825742 h 6177668"/>
              <a:gd name="connsiteX48" fmla="*/ 2644716 w 12191999"/>
              <a:gd name="connsiteY48" fmla="*/ 5815549 h 6177668"/>
              <a:gd name="connsiteX49" fmla="*/ 1173182 w 12191999"/>
              <a:gd name="connsiteY49" fmla="*/ 5474074 h 6177668"/>
              <a:gd name="connsiteX50" fmla="*/ 479527 w 12191999"/>
              <a:gd name="connsiteY50" fmla="*/ 5269379 h 6177668"/>
              <a:gd name="connsiteX51" fmla="*/ 0 w 12191999"/>
              <a:gd name="connsiteY51" fmla="*/ 5107083 h 6177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alphaModFix amt="55000"/>
          </a:blip>
          <a:srcRect t="18824" b="5266"/>
          <a:stretch/>
        </p:blipFill>
        <p:spPr>
          <a:xfrm>
            <a:off x="21" y="0"/>
            <a:ext cx="12191979" cy="6177658"/>
          </a:xfrm>
          <a:custGeom>
            <a:avLst/>
            <a:gdLst/>
            <a:ahLst/>
            <a:cxnLst/>
            <a:rect l="l" t="t" r="r" b="b"/>
            <a:pathLst>
              <a:path w="12191999" h="6177668">
                <a:moveTo>
                  <a:pt x="6861986" y="6107659"/>
                </a:moveTo>
                <a:lnTo>
                  <a:pt x="6860986" y="6107739"/>
                </a:lnTo>
                <a:lnTo>
                  <a:pt x="6860759" y="6108287"/>
                </a:lnTo>
                <a:close/>
                <a:moveTo>
                  <a:pt x="0" y="0"/>
                </a:moveTo>
                <a:lnTo>
                  <a:pt x="12191999" y="0"/>
                </a:lnTo>
                <a:lnTo>
                  <a:pt x="12191999" y="5215324"/>
                </a:lnTo>
                <a:lnTo>
                  <a:pt x="12144282" y="5229900"/>
                </a:lnTo>
                <a:cubicBezTo>
                  <a:pt x="12016423" y="5267070"/>
                  <a:pt x="11888048" y="5302510"/>
                  <a:pt x="11759192" y="5336208"/>
                </a:cubicBezTo>
                <a:cubicBezTo>
                  <a:pt x="11344324" y="5446552"/>
                  <a:pt x="10926015" y="5542623"/>
                  <a:pt x="10505159" y="5627228"/>
                </a:cubicBezTo>
                <a:cubicBezTo>
                  <a:pt x="10171926" y="5694160"/>
                  <a:pt x="9837459" y="5754097"/>
                  <a:pt x="9501755" y="5807012"/>
                </a:cubicBezTo>
                <a:cubicBezTo>
                  <a:pt x="9180066" y="5857979"/>
                  <a:pt x="8857537" y="5903722"/>
                  <a:pt x="8534155" y="5944240"/>
                </a:cubicBezTo>
                <a:cubicBezTo>
                  <a:pt x="8286585" y="5975202"/>
                  <a:pt x="8038506" y="6001450"/>
                  <a:pt x="7790171" y="6026297"/>
                </a:cubicBezTo>
                <a:lnTo>
                  <a:pt x="7024337" y="6093812"/>
                </a:lnTo>
                <a:lnTo>
                  <a:pt x="7008892" y="6095938"/>
                </a:lnTo>
                <a:lnTo>
                  <a:pt x="6862735" y="6107599"/>
                </a:lnTo>
                <a:lnTo>
                  <a:pt x="6872248" y="6109467"/>
                </a:lnTo>
                <a:cubicBezTo>
                  <a:pt x="6883954" y="6109945"/>
                  <a:pt x="6896090" y="6107715"/>
                  <a:pt x="6907812" y="6107715"/>
                </a:cubicBezTo>
                <a:cubicBezTo>
                  <a:pt x="6923994" y="6107715"/>
                  <a:pt x="6940176" y="6105039"/>
                  <a:pt x="6956484" y="6104658"/>
                </a:cubicBezTo>
                <a:cubicBezTo>
                  <a:pt x="7188765" y="6099052"/>
                  <a:pt x="7420790" y="6086564"/>
                  <a:pt x="7652688" y="6071273"/>
                </a:cubicBezTo>
                <a:cubicBezTo>
                  <a:pt x="8002191" y="6048212"/>
                  <a:pt x="8351439" y="6019289"/>
                  <a:pt x="8699923" y="5982083"/>
                </a:cubicBezTo>
                <a:cubicBezTo>
                  <a:pt x="8986610" y="5952012"/>
                  <a:pt x="9272570" y="5916463"/>
                  <a:pt x="9557819" y="5875435"/>
                </a:cubicBezTo>
                <a:cubicBezTo>
                  <a:pt x="9943546" y="5819627"/>
                  <a:pt x="10327451" y="5753205"/>
                  <a:pt x="10709534" y="5676156"/>
                </a:cubicBezTo>
                <a:cubicBezTo>
                  <a:pt x="11171292" y="5582632"/>
                  <a:pt x="11629098" y="5472289"/>
                  <a:pt x="12081554" y="5341561"/>
                </a:cubicBezTo>
                <a:lnTo>
                  <a:pt x="12191999" y="5308238"/>
                </a:lnTo>
                <a:lnTo>
                  <a:pt x="12191999" y="5364054"/>
                </a:lnTo>
                <a:lnTo>
                  <a:pt x="11911964" y="5447316"/>
                </a:lnTo>
                <a:cubicBezTo>
                  <a:pt x="11616866" y="5529116"/>
                  <a:pt x="11319604" y="5601872"/>
                  <a:pt x="11020049" y="5667491"/>
                </a:cubicBezTo>
                <a:cubicBezTo>
                  <a:pt x="10703036" y="5737061"/>
                  <a:pt x="10384496" y="5798641"/>
                  <a:pt x="10064425" y="5852245"/>
                </a:cubicBezTo>
                <a:cubicBezTo>
                  <a:pt x="9798381" y="5896841"/>
                  <a:pt x="9531609" y="5936505"/>
                  <a:pt x="9264124" y="5971252"/>
                </a:cubicBezTo>
                <a:cubicBezTo>
                  <a:pt x="9061021" y="5997500"/>
                  <a:pt x="8857919" y="6022219"/>
                  <a:pt x="8654182" y="6042605"/>
                </a:cubicBezTo>
                <a:cubicBezTo>
                  <a:pt x="8416040" y="6065924"/>
                  <a:pt x="8177644" y="6087966"/>
                  <a:pt x="7938866" y="6105677"/>
                </a:cubicBezTo>
                <a:cubicBezTo>
                  <a:pt x="7628862" y="6128611"/>
                  <a:pt x="7318730" y="6146960"/>
                  <a:pt x="7008089" y="6158427"/>
                </a:cubicBezTo>
                <a:cubicBezTo>
                  <a:pt x="6855189" y="6164034"/>
                  <a:pt x="6702290" y="6167984"/>
                  <a:pt x="6549390" y="6172697"/>
                </a:cubicBezTo>
                <a:cubicBezTo>
                  <a:pt x="6510756" y="6170558"/>
                  <a:pt x="6472010" y="6172226"/>
                  <a:pt x="6433696" y="6177668"/>
                </a:cubicBezTo>
                <a:lnTo>
                  <a:pt x="6127899" y="6177668"/>
                </a:lnTo>
                <a:lnTo>
                  <a:pt x="6048391" y="6172953"/>
                </a:lnTo>
                <a:cubicBezTo>
                  <a:pt x="5810377" y="6160212"/>
                  <a:pt x="5572363" y="6146069"/>
                  <a:pt x="5334221" y="6135747"/>
                </a:cubicBezTo>
                <a:cubicBezTo>
                  <a:pt x="5026766" y="6123004"/>
                  <a:pt x="4719692" y="6101983"/>
                  <a:pt x="4413510" y="6072039"/>
                </a:cubicBezTo>
                <a:cubicBezTo>
                  <a:pt x="4088215" y="6040312"/>
                  <a:pt x="3763687" y="6004763"/>
                  <a:pt x="3438265" y="5970870"/>
                </a:cubicBezTo>
                <a:cubicBezTo>
                  <a:pt x="3099935" y="5935704"/>
                  <a:pt x="2762281" y="5895019"/>
                  <a:pt x="2425303" y="5848805"/>
                </a:cubicBezTo>
                <a:cubicBezTo>
                  <a:pt x="2047042" y="5797329"/>
                  <a:pt x="1669936" y="5738080"/>
                  <a:pt x="1293973" y="5671060"/>
                </a:cubicBezTo>
                <a:cubicBezTo>
                  <a:pt x="902168" y="5600534"/>
                  <a:pt x="512942" y="5519976"/>
                  <a:pt x="126888" y="5425029"/>
                </a:cubicBezTo>
                <a:lnTo>
                  <a:pt x="0" y="5392100"/>
                </a:lnTo>
                <a:lnTo>
                  <a:pt x="0" y="5333771"/>
                </a:lnTo>
                <a:lnTo>
                  <a:pt x="130837" y="5368509"/>
                </a:lnTo>
                <a:cubicBezTo>
                  <a:pt x="306720" y="5411799"/>
                  <a:pt x="483287" y="5452095"/>
                  <a:pt x="660204" y="5490001"/>
                </a:cubicBezTo>
                <a:cubicBezTo>
                  <a:pt x="1048569" y="5572948"/>
                  <a:pt x="1439228" y="5643664"/>
                  <a:pt x="1831416" y="5705715"/>
                </a:cubicBezTo>
                <a:cubicBezTo>
                  <a:pt x="2114917" y="5750440"/>
                  <a:pt x="2398801" y="5791595"/>
                  <a:pt x="2677204" y="5825742"/>
                </a:cubicBezTo>
                <a:cubicBezTo>
                  <a:pt x="2669177" y="5828418"/>
                  <a:pt x="2658222" y="5818097"/>
                  <a:pt x="2644716" y="5815549"/>
                </a:cubicBezTo>
                <a:cubicBezTo>
                  <a:pt x="2149740" y="5721171"/>
                  <a:pt x="1659233" y="5607352"/>
                  <a:pt x="1173182" y="5474074"/>
                </a:cubicBezTo>
                <a:cubicBezTo>
                  <a:pt x="940520" y="5410366"/>
                  <a:pt x="709302" y="5342134"/>
                  <a:pt x="479527" y="5269379"/>
                </a:cubicBezTo>
                <a:lnTo>
                  <a:pt x="0" y="5107083"/>
                </a:lnTo>
                <a:close/>
              </a:path>
            </a:pathLst>
          </a:custGeom>
        </p:spPr>
      </p:pic>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1616363" y="2052938"/>
            <a:ext cx="9144000" cy="2387600"/>
          </a:xfrm>
        </p:spPr>
        <p:txBody>
          <a:bodyPr>
            <a:normAutofit fontScale="90000"/>
          </a:bodyPr>
          <a:lstStyle/>
          <a:p>
            <a:pPr algn="ctr"/>
            <a:r>
              <a:rPr lang="en-GB" sz="4900" b="1" dirty="0">
                <a:solidFill>
                  <a:schemeClr val="bg1"/>
                </a:solidFill>
              </a:rPr>
              <a:t>ECAD 6008 </a:t>
            </a:r>
            <a:r>
              <a:rPr lang="en-GB" sz="4900" dirty="0">
                <a:solidFill>
                  <a:schemeClr val="bg1"/>
                </a:solidFill>
              </a:rPr>
              <a:t>– </a:t>
            </a:r>
            <a:r>
              <a:rPr lang="en-US" sz="4900" b="1" dirty="0">
                <a:solidFill>
                  <a:schemeClr val="bg1"/>
                </a:solidFill>
                <a:effectLst/>
                <a:ea typeface="Times New Roman" panose="02020603050405020304" pitchFamily="18" charset="0"/>
              </a:rPr>
              <a:t>Professional and Pedagogic Studies: Leading the Learning: what, how and why am I teaching?</a:t>
            </a:r>
            <a:br>
              <a:rPr lang="en-US" sz="8000" b="1" dirty="0">
                <a:solidFill>
                  <a:schemeClr val="bg1"/>
                </a:solidFill>
                <a:effectLst/>
                <a:latin typeface="Calibri" panose="020F0502020204030204" pitchFamily="34" charset="0"/>
                <a:ea typeface="Times New Roman" panose="02020603050405020304" pitchFamily="18" charset="0"/>
              </a:rPr>
            </a:br>
            <a:endParaRPr lang="en-GB" sz="8000" dirty="0">
              <a:solidFill>
                <a:schemeClr val="bg1"/>
              </a:solidFill>
            </a:endParaRPr>
          </a:p>
        </p:txBody>
      </p:sp>
      <p:sp>
        <p:nvSpPr>
          <p:cNvPr id="3" name="Subtitle 2">
            <a:extLst>
              <a:ext uri="{FF2B5EF4-FFF2-40B4-BE49-F238E27FC236}">
                <a16:creationId xmlns:a16="http://schemas.microsoft.com/office/drawing/2014/main" id="{E2586328-AF1C-ADF3-95E6-9ECF0C05D243}"/>
              </a:ext>
            </a:extLst>
          </p:cNvPr>
          <p:cNvSpPr>
            <a:spLocks noGrp="1"/>
          </p:cNvSpPr>
          <p:nvPr>
            <p:ph type="subTitle" idx="1"/>
          </p:nvPr>
        </p:nvSpPr>
        <p:spPr>
          <a:xfrm>
            <a:off x="1524000" y="3927080"/>
            <a:ext cx="9144000" cy="1197323"/>
          </a:xfrm>
        </p:spPr>
        <p:txBody>
          <a:bodyPr>
            <a:normAutofit/>
          </a:bodyPr>
          <a:lstStyle/>
          <a:p>
            <a:pPr algn="ctr"/>
            <a:r>
              <a:rPr lang="en-GB" sz="4800" b="1" dirty="0">
                <a:solidFill>
                  <a:schemeClr val="bg1"/>
                </a:solidFill>
              </a:rPr>
              <a:t>Friday 7</a:t>
            </a:r>
            <a:r>
              <a:rPr lang="en-GB" sz="4800" b="1" baseline="30000" dirty="0">
                <a:solidFill>
                  <a:schemeClr val="bg1"/>
                </a:solidFill>
              </a:rPr>
              <a:t>th</a:t>
            </a:r>
            <a:r>
              <a:rPr lang="en-GB" sz="4800" b="1" dirty="0">
                <a:solidFill>
                  <a:schemeClr val="bg1"/>
                </a:solidFill>
              </a:rPr>
              <a:t> October: Questioning and Differentiation</a:t>
            </a:r>
          </a:p>
        </p:txBody>
      </p:sp>
      <p:sp>
        <p:nvSpPr>
          <p:cNvPr id="13" name="Rectangle 6">
            <a:extLst>
              <a:ext uri="{FF2B5EF4-FFF2-40B4-BE49-F238E27FC236}">
                <a16:creationId xmlns:a16="http://schemas.microsoft.com/office/drawing/2014/main" id="{DCB8EB4B-AFE9-41E8-95B0-F246E5740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3650059"/>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bg1"/>
          </a:solidFill>
          <a:ln w="38100" cap="rnd">
            <a:solidFill>
              <a:schemeClr val="bg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416197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4F5F4-CD7E-3425-A36C-FA6F00C4EADA}"/>
              </a:ext>
            </a:extLst>
          </p:cNvPr>
          <p:cNvSpPr>
            <a:spLocks noGrp="1"/>
          </p:cNvSpPr>
          <p:nvPr>
            <p:ph type="title"/>
          </p:nvPr>
        </p:nvSpPr>
        <p:spPr/>
        <p:txBody>
          <a:bodyPr/>
          <a:lstStyle/>
          <a:p>
            <a:r>
              <a:rPr lang="en-GB" dirty="0"/>
              <a:t>Link to pedagogical principles</a:t>
            </a:r>
          </a:p>
        </p:txBody>
      </p:sp>
      <p:sp>
        <p:nvSpPr>
          <p:cNvPr id="3" name="Content Placeholder 2">
            <a:extLst>
              <a:ext uri="{FF2B5EF4-FFF2-40B4-BE49-F238E27FC236}">
                <a16:creationId xmlns:a16="http://schemas.microsoft.com/office/drawing/2014/main" id="{9A27C3F1-53E6-8F3E-41BB-5C07F44355C1}"/>
              </a:ext>
            </a:extLst>
          </p:cNvPr>
          <p:cNvSpPr>
            <a:spLocks noGrp="1"/>
          </p:cNvSpPr>
          <p:nvPr>
            <p:ph idx="1"/>
          </p:nvPr>
        </p:nvSpPr>
        <p:spPr/>
        <p:txBody>
          <a:bodyPr>
            <a:noAutofit/>
          </a:bodyPr>
          <a:lstStyle/>
          <a:p>
            <a:pPr marL="0" indent="0">
              <a:buNone/>
            </a:pPr>
            <a:r>
              <a:rPr lang="en-GB" sz="2400" b="1" dirty="0"/>
              <a:t>1. Good teaching and learning maintains a consistent focus on the overall purposes of the curriculum</a:t>
            </a:r>
          </a:p>
          <a:p>
            <a:pPr marL="0" indent="0">
              <a:buNone/>
            </a:pPr>
            <a:r>
              <a:rPr lang="en-GB" sz="2400" b="1" dirty="0"/>
              <a:t>2. Good teaching and learning challenges all learners by encouraging them to recognise the importance of sustained effort in meeting expectations that are high but achievable for them</a:t>
            </a:r>
          </a:p>
          <a:p>
            <a:pPr marL="0" indent="0">
              <a:buNone/>
            </a:pPr>
            <a:r>
              <a:rPr lang="en-GB" sz="2400" b="1" dirty="0"/>
              <a:t>3. Good teaching and learning means employing a blend of approaches including direct teaching</a:t>
            </a:r>
          </a:p>
          <a:p>
            <a:pPr marL="0" indent="0">
              <a:buNone/>
            </a:pPr>
            <a:r>
              <a:rPr lang="en-GB" sz="2400" b="1" dirty="0"/>
              <a:t>4. Good teaching and learning means employing a blend of approaches including those that promote problem solving, creative and critical thinking</a:t>
            </a:r>
          </a:p>
          <a:p>
            <a:pPr marL="0" indent="0">
              <a:buNone/>
            </a:pPr>
            <a:r>
              <a:rPr lang="en-GB" sz="2400" b="1" dirty="0"/>
              <a:t>5. Good teaching and learning sets tasks and selects resources that build on previous knowledge and experience and engage interest </a:t>
            </a:r>
          </a:p>
          <a:p>
            <a:pPr marL="0" indent="0">
              <a:buNone/>
            </a:pPr>
            <a:r>
              <a:rPr lang="en-GB" sz="2400" b="1" dirty="0"/>
              <a:t>11. Good teaching and learning supports social and emotional development and positive relationships</a:t>
            </a:r>
          </a:p>
        </p:txBody>
      </p:sp>
    </p:spTree>
    <p:extLst>
      <p:ext uri="{BB962C8B-B14F-4D97-AF65-F5344CB8AC3E}">
        <p14:creationId xmlns:p14="http://schemas.microsoft.com/office/powerpoint/2010/main" val="972934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EA869D-D9CF-57B4-E54F-8CAFB4C2310A}"/>
              </a:ext>
            </a:extLst>
          </p:cNvPr>
          <p:cNvSpPr>
            <a:spLocks noGrp="1"/>
          </p:cNvSpPr>
          <p:nvPr>
            <p:ph type="title"/>
          </p:nvPr>
        </p:nvSpPr>
        <p:spPr>
          <a:xfrm>
            <a:off x="640080" y="325369"/>
            <a:ext cx="4368602" cy="1956841"/>
          </a:xfrm>
        </p:spPr>
        <p:txBody>
          <a:bodyPr anchor="b">
            <a:normAutofit/>
          </a:bodyPr>
          <a:lstStyle/>
          <a:p>
            <a:pPr>
              <a:lnSpc>
                <a:spcPct val="90000"/>
              </a:lnSpc>
            </a:pPr>
            <a:r>
              <a:rPr lang="en-GB" sz="6600"/>
              <a:t>Session aims</a:t>
            </a:r>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C9F525-2CE5-B389-43FA-963CFF2D6F91}"/>
              </a:ext>
            </a:extLst>
          </p:cNvPr>
          <p:cNvSpPr>
            <a:spLocks noGrp="1"/>
          </p:cNvSpPr>
          <p:nvPr>
            <p:ph idx="1"/>
          </p:nvPr>
        </p:nvSpPr>
        <p:spPr>
          <a:xfrm>
            <a:off x="640080" y="2872899"/>
            <a:ext cx="4243589" cy="3320668"/>
          </a:xfrm>
        </p:spPr>
        <p:txBody>
          <a:bodyPr>
            <a:normAutofit/>
          </a:bodyPr>
          <a:lstStyle/>
          <a:p>
            <a:pPr marL="342900" indent="-342900">
              <a:lnSpc>
                <a:spcPct val="100000"/>
              </a:lnSpc>
              <a:buFont typeface="Arial" panose="020B0604020202020204" pitchFamily="34" charset="0"/>
              <a:buChar char="•"/>
            </a:pPr>
            <a:r>
              <a:rPr lang="en-GB" sz="1800" dirty="0">
                <a:latin typeface="Calibri" panose="020F0502020204030204" pitchFamily="34" charset="0"/>
              </a:rPr>
              <a:t>To be able to plan for effective questioning in the classroom</a:t>
            </a:r>
          </a:p>
          <a:p>
            <a:pPr>
              <a:lnSpc>
                <a:spcPct val="100000"/>
              </a:lnSpc>
            </a:pPr>
            <a:endParaRPr lang="en-GB" sz="1800" dirty="0">
              <a:latin typeface="Calibri" panose="020F0502020204030204" pitchFamily="34" charset="0"/>
            </a:endParaRPr>
          </a:p>
          <a:p>
            <a:pPr marL="342900" indent="-342900">
              <a:lnSpc>
                <a:spcPct val="100000"/>
              </a:lnSpc>
              <a:buFont typeface="Arial" panose="020B0604020202020204" pitchFamily="34" charset="0"/>
              <a:buChar char="•"/>
            </a:pPr>
            <a:r>
              <a:rPr lang="en-GB" sz="1800" dirty="0">
                <a:latin typeface="Calibri" panose="020F0502020204030204" pitchFamily="34" charset="0"/>
              </a:rPr>
              <a:t>To plan for different types of differentiation</a:t>
            </a:r>
          </a:p>
          <a:p>
            <a:pPr>
              <a:lnSpc>
                <a:spcPct val="100000"/>
              </a:lnSpc>
            </a:pPr>
            <a:endParaRPr lang="en-GB" sz="1800" dirty="0">
              <a:latin typeface="Calibri" panose="020F0502020204030204" pitchFamily="34" charset="0"/>
            </a:endParaRPr>
          </a:p>
          <a:p>
            <a:pPr marL="342900" indent="-342900">
              <a:lnSpc>
                <a:spcPct val="100000"/>
              </a:lnSpc>
              <a:buFont typeface="Arial" panose="020B0604020202020204" pitchFamily="34" charset="0"/>
              <a:buChar char="•"/>
            </a:pPr>
            <a:r>
              <a:rPr lang="en-GB" sz="1800" dirty="0">
                <a:latin typeface="Calibri" panose="020F0502020204030204" pitchFamily="34" charset="0"/>
              </a:rPr>
              <a:t>To use the information presented to enhance planning in ECAD6008 and PTE1/2</a:t>
            </a:r>
          </a:p>
          <a:p>
            <a:pPr>
              <a:lnSpc>
                <a:spcPct val="100000"/>
              </a:lnSpc>
            </a:pPr>
            <a:endParaRPr lang="en-GB" sz="1800" dirty="0"/>
          </a:p>
        </p:txBody>
      </p:sp>
      <p:pic>
        <p:nvPicPr>
          <p:cNvPr id="5" name="Picture 4" descr="Complex maths formulae on a blackboard">
            <a:extLst>
              <a:ext uri="{FF2B5EF4-FFF2-40B4-BE49-F238E27FC236}">
                <a16:creationId xmlns:a16="http://schemas.microsoft.com/office/drawing/2014/main" id="{15F808C6-29F4-5337-D4C8-3FF3375BCCB8}"/>
              </a:ext>
            </a:extLst>
          </p:cNvPr>
          <p:cNvPicPr>
            <a:picLocks noChangeAspect="1"/>
          </p:cNvPicPr>
          <p:nvPr/>
        </p:nvPicPr>
        <p:blipFill rotWithShape="1">
          <a:blip r:embed="rId2"/>
          <a:srcRect l="20351" r="642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610481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1108643" y="614841"/>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4931595"/>
            <a:ext cx="10212513" cy="1200329"/>
          </a:xfrm>
          <a:prstGeom prst="rect">
            <a:avLst/>
          </a:prstGeom>
          <a:noFill/>
        </p:spPr>
        <p:txBody>
          <a:bodyPr wrap="square" rtlCol="0">
            <a:spAutoFit/>
          </a:bodyPr>
          <a:lstStyle/>
          <a:p>
            <a:r>
              <a:rPr lang="en-GB" sz="7200" b="1" dirty="0">
                <a:solidFill>
                  <a:srgbClr val="FF0000"/>
                </a:solidFill>
              </a:rPr>
              <a:t>ANSWER: Use a light line </a:t>
            </a:r>
          </a:p>
        </p:txBody>
      </p:sp>
    </p:spTree>
    <p:extLst>
      <p:ext uri="{BB962C8B-B14F-4D97-AF65-F5344CB8AC3E}">
        <p14:creationId xmlns:p14="http://schemas.microsoft.com/office/powerpoint/2010/main" val="3128126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132547"/>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54085" y="5095556"/>
            <a:ext cx="10212513" cy="646331"/>
          </a:xfrm>
          <a:prstGeom prst="rect">
            <a:avLst/>
          </a:prstGeom>
          <a:noFill/>
        </p:spPr>
        <p:txBody>
          <a:bodyPr wrap="square" rtlCol="0">
            <a:spAutoFit/>
          </a:bodyPr>
          <a:lstStyle/>
          <a:p>
            <a:r>
              <a:rPr lang="en-GB" sz="3600" b="1" dirty="0">
                <a:solidFill>
                  <a:srgbClr val="FF0000"/>
                </a:solidFill>
              </a:rPr>
              <a:t>ANSWER:</a:t>
            </a:r>
            <a:r>
              <a:rPr lang="en-GB" sz="3600" dirty="0">
                <a:solidFill>
                  <a:srgbClr val="FF0000"/>
                </a:solidFill>
              </a:rPr>
              <a:t> Remove excess ink using newspaper </a:t>
            </a:r>
          </a:p>
        </p:txBody>
      </p:sp>
    </p:spTree>
    <p:extLst>
      <p:ext uri="{BB962C8B-B14F-4D97-AF65-F5344CB8AC3E}">
        <p14:creationId xmlns:p14="http://schemas.microsoft.com/office/powerpoint/2010/main" val="462657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36537" y="5186037"/>
            <a:ext cx="10212513" cy="830997"/>
          </a:xfrm>
          <a:prstGeom prst="rect">
            <a:avLst/>
          </a:prstGeom>
          <a:noFill/>
        </p:spPr>
        <p:txBody>
          <a:bodyPr wrap="square" rtlCol="0">
            <a:spAutoFit/>
          </a:bodyPr>
          <a:lstStyle/>
          <a:p>
            <a:r>
              <a:rPr lang="en-GB" sz="4800" b="1" dirty="0">
                <a:solidFill>
                  <a:srgbClr val="FF0000"/>
                </a:solidFill>
              </a:rPr>
              <a:t>ANSWER:</a:t>
            </a:r>
            <a:r>
              <a:rPr lang="en-GB" sz="4800" dirty="0">
                <a:solidFill>
                  <a:srgbClr val="FF0000"/>
                </a:solidFill>
              </a:rPr>
              <a:t> Mix red and blue  </a:t>
            </a:r>
          </a:p>
        </p:txBody>
      </p:sp>
    </p:spTree>
    <p:extLst>
      <p:ext uri="{BB962C8B-B14F-4D97-AF65-F5344CB8AC3E}">
        <p14:creationId xmlns:p14="http://schemas.microsoft.com/office/powerpoint/2010/main" val="1700914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4931595"/>
            <a:ext cx="10212513" cy="1200329"/>
          </a:xfrm>
          <a:prstGeom prst="rect">
            <a:avLst/>
          </a:prstGeom>
          <a:noFill/>
        </p:spPr>
        <p:txBody>
          <a:bodyPr wrap="square" rtlCol="0">
            <a:spAutoFit/>
          </a:bodyPr>
          <a:lstStyle/>
          <a:p>
            <a:r>
              <a:rPr lang="en-GB" sz="7200" b="1" dirty="0">
                <a:solidFill>
                  <a:srgbClr val="FF0000"/>
                </a:solidFill>
              </a:rPr>
              <a:t>ANSWER:</a:t>
            </a:r>
            <a:r>
              <a:rPr lang="en-GB" sz="7200" dirty="0">
                <a:solidFill>
                  <a:srgbClr val="FF0000"/>
                </a:solidFill>
              </a:rPr>
              <a:t> </a:t>
            </a:r>
            <a:r>
              <a:rPr lang="en-GB" sz="6000" dirty="0">
                <a:solidFill>
                  <a:srgbClr val="FF0000"/>
                </a:solidFill>
              </a:rPr>
              <a:t>From dark to light </a:t>
            </a:r>
            <a:endParaRPr lang="en-GB" sz="7200" dirty="0">
              <a:solidFill>
                <a:srgbClr val="FF0000"/>
              </a:solidFill>
            </a:endParaRPr>
          </a:p>
        </p:txBody>
      </p:sp>
    </p:spTree>
    <p:extLst>
      <p:ext uri="{BB962C8B-B14F-4D97-AF65-F5344CB8AC3E}">
        <p14:creationId xmlns:p14="http://schemas.microsoft.com/office/powerpoint/2010/main" val="16478648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220834"/>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5114475"/>
            <a:ext cx="10212513" cy="584775"/>
          </a:xfrm>
          <a:prstGeom prst="rect">
            <a:avLst/>
          </a:prstGeom>
          <a:noFill/>
        </p:spPr>
        <p:txBody>
          <a:bodyPr wrap="square" rtlCol="0">
            <a:spAutoFit/>
          </a:bodyPr>
          <a:lstStyle/>
          <a:p>
            <a:r>
              <a:rPr lang="en-GB" sz="3200" b="1" dirty="0">
                <a:solidFill>
                  <a:srgbClr val="FF0000"/>
                </a:solidFill>
              </a:rPr>
              <a:t>ANSWER: </a:t>
            </a:r>
            <a:r>
              <a:rPr lang="en-GB" sz="3200" dirty="0">
                <a:solidFill>
                  <a:srgbClr val="FF0000"/>
                </a:solidFill>
              </a:rPr>
              <a:t>the three-dimensions of a shape </a:t>
            </a:r>
          </a:p>
        </p:txBody>
      </p:sp>
    </p:spTree>
    <p:extLst>
      <p:ext uri="{BB962C8B-B14F-4D97-AF65-F5344CB8AC3E}">
        <p14:creationId xmlns:p14="http://schemas.microsoft.com/office/powerpoint/2010/main" val="6961078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258671" y="107322"/>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54085" y="5045107"/>
            <a:ext cx="10212513" cy="646331"/>
          </a:xfrm>
          <a:prstGeom prst="rect">
            <a:avLst/>
          </a:prstGeom>
          <a:noFill/>
        </p:spPr>
        <p:txBody>
          <a:bodyPr wrap="square" rtlCol="0">
            <a:spAutoFit/>
          </a:bodyPr>
          <a:lstStyle/>
          <a:p>
            <a:r>
              <a:rPr lang="en-GB" sz="3600" b="1" dirty="0">
                <a:solidFill>
                  <a:srgbClr val="FF0000"/>
                </a:solidFill>
              </a:rPr>
              <a:t>ANSWER:</a:t>
            </a:r>
            <a:r>
              <a:rPr lang="en-GB" sz="3600" dirty="0">
                <a:solidFill>
                  <a:srgbClr val="FF0000"/>
                </a:solidFill>
              </a:rPr>
              <a:t> A glue used to attach clay</a:t>
            </a:r>
          </a:p>
        </p:txBody>
      </p:sp>
    </p:spTree>
    <p:extLst>
      <p:ext uri="{BB962C8B-B14F-4D97-AF65-F5344CB8AC3E}">
        <p14:creationId xmlns:p14="http://schemas.microsoft.com/office/powerpoint/2010/main" val="1605048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189302"/>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1260391" y="5095557"/>
            <a:ext cx="10212513" cy="769441"/>
          </a:xfrm>
          <a:prstGeom prst="rect">
            <a:avLst/>
          </a:prstGeom>
          <a:noFill/>
        </p:spPr>
        <p:txBody>
          <a:bodyPr wrap="square" rtlCol="0">
            <a:spAutoFit/>
          </a:bodyPr>
          <a:lstStyle/>
          <a:p>
            <a:r>
              <a:rPr lang="en-GB" sz="4400" b="1" dirty="0">
                <a:solidFill>
                  <a:srgbClr val="FF0000"/>
                </a:solidFill>
              </a:rPr>
              <a:t>ANSWER:</a:t>
            </a:r>
            <a:r>
              <a:rPr lang="en-GB" sz="4400" dirty="0">
                <a:solidFill>
                  <a:srgbClr val="FF0000"/>
                </a:solidFill>
              </a:rPr>
              <a:t> Texture</a:t>
            </a:r>
          </a:p>
        </p:txBody>
      </p:sp>
    </p:spTree>
    <p:extLst>
      <p:ext uri="{BB962C8B-B14F-4D97-AF65-F5344CB8AC3E}">
        <p14:creationId xmlns:p14="http://schemas.microsoft.com/office/powerpoint/2010/main" val="22663703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6ACE215-A511-4E5F-B6EA-E434E6ED19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3156" r="-1" b="25093"/>
          <a:stretch/>
        </p:blipFill>
        <p:spPr bwMode="auto">
          <a:xfrm>
            <a:off x="321733" y="321733"/>
            <a:ext cx="11548534" cy="6214534"/>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DEDEFFBB-4EBF-4A4A-BDF1-BB3F6DE1CF3D}"/>
              </a:ext>
            </a:extLst>
          </p:cNvPr>
          <p:cNvSpPr txBox="1"/>
          <p:nvPr/>
        </p:nvSpPr>
        <p:spPr>
          <a:xfrm>
            <a:off x="496393" y="-164386"/>
            <a:ext cx="11548534" cy="1446550"/>
          </a:xfrm>
          <a:prstGeom prst="rect">
            <a:avLst/>
          </a:prstGeom>
          <a:noFill/>
        </p:spPr>
        <p:txBody>
          <a:bodyPr wrap="square" rtlCol="0">
            <a:spAutoFit/>
          </a:bodyPr>
          <a:lstStyle/>
          <a:p>
            <a:r>
              <a:rPr lang="en-GB" sz="8800" b="1" dirty="0">
                <a:solidFill>
                  <a:srgbClr val="FFFF00"/>
                </a:solidFill>
              </a:rPr>
              <a:t>What is the question?  </a:t>
            </a:r>
          </a:p>
        </p:txBody>
      </p:sp>
      <p:sp>
        <p:nvSpPr>
          <p:cNvPr id="4" name="TextBox 3">
            <a:extLst>
              <a:ext uri="{FF2B5EF4-FFF2-40B4-BE49-F238E27FC236}">
                <a16:creationId xmlns:a16="http://schemas.microsoft.com/office/drawing/2014/main" id="{E0DC018B-B7F9-4CB7-80EE-9D430319563C}"/>
              </a:ext>
            </a:extLst>
          </p:cNvPr>
          <p:cNvSpPr txBox="1"/>
          <p:nvPr/>
        </p:nvSpPr>
        <p:spPr>
          <a:xfrm>
            <a:off x="686526" y="5379335"/>
            <a:ext cx="10212513" cy="1323439"/>
          </a:xfrm>
          <a:prstGeom prst="rect">
            <a:avLst/>
          </a:prstGeom>
          <a:noFill/>
        </p:spPr>
        <p:txBody>
          <a:bodyPr wrap="square" rtlCol="0">
            <a:spAutoFit/>
          </a:bodyPr>
          <a:lstStyle/>
          <a:p>
            <a:r>
              <a:rPr lang="en-GB" sz="4000" b="1" dirty="0">
                <a:solidFill>
                  <a:srgbClr val="FF0000"/>
                </a:solidFill>
              </a:rPr>
              <a:t>ANSWER:</a:t>
            </a:r>
            <a:r>
              <a:rPr lang="en-GB" sz="4000" dirty="0">
                <a:solidFill>
                  <a:srgbClr val="FF0000"/>
                </a:solidFill>
              </a:rPr>
              <a:t> when you draw something by looking at it carefully</a:t>
            </a:r>
          </a:p>
        </p:txBody>
      </p:sp>
    </p:spTree>
    <p:extLst>
      <p:ext uri="{BB962C8B-B14F-4D97-AF65-F5344CB8AC3E}">
        <p14:creationId xmlns:p14="http://schemas.microsoft.com/office/powerpoint/2010/main" val="2333502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961E8BF-3C9C-4372-ED44-1B0168A9D801}"/>
              </a:ext>
            </a:extLst>
          </p:cNvPr>
          <p:cNvPicPr>
            <a:picLocks noChangeAspect="1"/>
          </p:cNvPicPr>
          <p:nvPr/>
        </p:nvPicPr>
        <p:blipFill rotWithShape="1">
          <a:blip r:embed="rId3"/>
          <a:srcRect l="14673"/>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4" name="TextBox 3">
            <a:extLst>
              <a:ext uri="{FF2B5EF4-FFF2-40B4-BE49-F238E27FC236}">
                <a16:creationId xmlns:a16="http://schemas.microsoft.com/office/drawing/2014/main" id="{F9D33E43-253C-5990-9759-9A64425CDEE5}"/>
              </a:ext>
            </a:extLst>
          </p:cNvPr>
          <p:cNvSpPr txBox="1"/>
          <p:nvPr/>
        </p:nvSpPr>
        <p:spPr>
          <a:xfrm>
            <a:off x="242342" y="1125146"/>
            <a:ext cx="3583172" cy="2554545"/>
          </a:xfrm>
          <a:prstGeom prst="rect">
            <a:avLst/>
          </a:prstGeom>
          <a:noFill/>
        </p:spPr>
        <p:txBody>
          <a:bodyPr wrap="square" rtlCol="0">
            <a:spAutoFit/>
          </a:bodyPr>
          <a:lstStyle/>
          <a:p>
            <a:r>
              <a:rPr lang="en-GB" sz="4000" dirty="0"/>
              <a:t>Thinking back to the sessions from last week, </a:t>
            </a:r>
            <a:r>
              <a:rPr lang="en-GB" sz="4000" b="1" dirty="0"/>
              <a:t>why</a:t>
            </a:r>
            <a:r>
              <a:rPr lang="en-GB" sz="4000" dirty="0"/>
              <a:t> would a teacher want to question the learners?  </a:t>
            </a:r>
          </a:p>
        </p:txBody>
      </p:sp>
    </p:spTree>
    <p:extLst>
      <p:ext uri="{BB962C8B-B14F-4D97-AF65-F5344CB8AC3E}">
        <p14:creationId xmlns:p14="http://schemas.microsoft.com/office/powerpoint/2010/main" val="165305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4105" name="Rectangle 4104">
            <a:extLst>
              <a:ext uri="{FF2B5EF4-FFF2-40B4-BE49-F238E27FC236}">
                <a16:creationId xmlns:a16="http://schemas.microsoft.com/office/drawing/2014/main" id="{4630051A-A98D-408E-B046-42030AE8BE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7B3E2357-72F2-4658-885F-4D9E9059F62F}"/>
              </a:ext>
            </a:extLst>
          </p:cNvPr>
          <p:cNvSpPr txBox="1"/>
          <p:nvPr/>
        </p:nvSpPr>
        <p:spPr>
          <a:xfrm>
            <a:off x="7259540" y="484632"/>
            <a:ext cx="4432397"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b="1" dirty="0">
                <a:latin typeface="+mj-lt"/>
                <a:ea typeface="+mj-ea"/>
                <a:cs typeface="+mj-cs"/>
              </a:rPr>
              <a:t>Teacher Questioning…  </a:t>
            </a:r>
          </a:p>
          <a:p>
            <a:pPr>
              <a:lnSpc>
                <a:spcPct val="90000"/>
              </a:lnSpc>
              <a:spcBef>
                <a:spcPct val="0"/>
              </a:spcBef>
              <a:spcAft>
                <a:spcPts val="600"/>
              </a:spcAft>
            </a:pPr>
            <a:r>
              <a:rPr lang="en-US" sz="5000" b="1" dirty="0">
                <a:latin typeface="+mj-lt"/>
                <a:ea typeface="+mj-ea"/>
                <a:cs typeface="+mj-cs"/>
              </a:rPr>
              <a:t>What could go wrong? </a:t>
            </a:r>
          </a:p>
        </p:txBody>
      </p:sp>
      <p:pic>
        <p:nvPicPr>
          <p:cNvPr id="2" name="Online Media 1" title="Most boring lesson EVER!! anyone?">
            <a:hlinkClick r:id="" action="ppaction://media"/>
            <a:extLst>
              <a:ext uri="{FF2B5EF4-FFF2-40B4-BE49-F238E27FC236}">
                <a16:creationId xmlns:a16="http://schemas.microsoft.com/office/drawing/2014/main" id="{A01FB1B3-8BB4-E7A6-5B6C-5DFC85C92FEA}"/>
              </a:ext>
            </a:extLst>
          </p:cNvPr>
          <p:cNvPicPr>
            <a:picLocks noRot="1" noChangeAspect="1"/>
          </p:cNvPicPr>
          <p:nvPr>
            <a:videoFile r:link="rId1"/>
          </p:nvPr>
        </p:nvPicPr>
        <p:blipFill>
          <a:blip r:embed="rId4"/>
          <a:stretch>
            <a:fillRect/>
          </a:stretch>
        </p:blipFill>
        <p:spPr>
          <a:xfrm>
            <a:off x="0" y="2406356"/>
            <a:ext cx="7128732" cy="4027733"/>
          </a:xfrm>
          <a:prstGeom prst="rect">
            <a:avLst/>
          </a:prstGeom>
        </p:spPr>
      </p:pic>
      <p:sp>
        <p:nvSpPr>
          <p:cNvPr id="4107" name="Rectangle 6">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42521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1395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890338" y="640080"/>
            <a:ext cx="3734014" cy="3566160"/>
          </a:xfrm>
        </p:spPr>
        <p:txBody>
          <a:bodyPr anchor="b">
            <a:normAutofit/>
          </a:bodyPr>
          <a:lstStyle/>
          <a:p>
            <a:pPr>
              <a:lnSpc>
                <a:spcPct val="90000"/>
              </a:lnSpc>
            </a:pPr>
            <a:r>
              <a:rPr lang="en-US" sz="3800" b="1">
                <a:latin typeface="+mj-lt"/>
                <a:ea typeface="+mj-ea"/>
                <a:cs typeface="+mj-cs"/>
              </a:rPr>
              <a:t>Characteristics of INEFFECTIVE questioning…</a:t>
            </a:r>
            <a:br>
              <a:rPr lang="en-US" sz="3800" b="1">
                <a:latin typeface="+mj-lt"/>
                <a:ea typeface="+mj-ea"/>
                <a:cs typeface="+mj-cs"/>
              </a:rPr>
            </a:br>
            <a:br>
              <a:rPr lang="en-US" sz="3800" b="1">
                <a:effectLst/>
                <a:latin typeface="Calibri" panose="020F0502020204030204" pitchFamily="34" charset="0"/>
                <a:ea typeface="Times New Roman" panose="02020603050405020304" pitchFamily="18" charset="0"/>
              </a:rPr>
            </a:br>
            <a:endParaRPr lang="en-GB" sz="3800" dirty="0"/>
          </a:p>
        </p:txBody>
      </p:sp>
      <p:sp>
        <p:nvSpPr>
          <p:cNvPr id="2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49ABA6CF-28DD-130D-CEEC-E42A8789FAB2}"/>
              </a:ext>
            </a:extLst>
          </p:cNvPr>
          <p:cNvSpPr txBox="1"/>
          <p:nvPr/>
        </p:nvSpPr>
        <p:spPr>
          <a:xfrm>
            <a:off x="5784574" y="1109793"/>
            <a:ext cx="6146358" cy="3801810"/>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1800">
                <a:solidFill>
                  <a:schemeClr val="bg1"/>
                </a:solidFill>
                <a:latin typeface="+mj-lt"/>
              </a:rPr>
              <a:t>Questions are a parade of ‘closed’ questions which aren’t leading anywhere</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Questions are outside the experience of the pupils (“What story was on the news last week?”)</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Answers to questions with multiple probabilities are rejected because they are not what the teacher had in mind</a:t>
            </a:r>
          </a:p>
          <a:p>
            <a:pPr indent="-228600">
              <a:lnSpc>
                <a:spcPct val="90000"/>
              </a:lnSpc>
              <a:spcAft>
                <a:spcPts val="600"/>
              </a:spcAft>
              <a:buFont typeface="Arial" panose="020B0604020202020204" pitchFamily="34" charset="0"/>
              <a:buChar char="•"/>
            </a:pPr>
            <a:endParaRPr lang="en-US" sz="1800">
              <a:solidFill>
                <a:schemeClr val="bg1"/>
              </a:solidFill>
              <a:latin typeface="+mj-lt"/>
            </a:endParaRPr>
          </a:p>
          <a:p>
            <a:pPr marL="342900" indent="-228600">
              <a:lnSpc>
                <a:spcPct val="90000"/>
              </a:lnSpc>
              <a:spcAft>
                <a:spcPts val="600"/>
              </a:spcAft>
              <a:buFont typeface="Arial" panose="020B0604020202020204" pitchFamily="34" charset="0"/>
              <a:buChar char="•"/>
            </a:pPr>
            <a:r>
              <a:rPr lang="en-US" sz="1800">
                <a:solidFill>
                  <a:schemeClr val="bg1"/>
                </a:solidFill>
                <a:latin typeface="+mj-lt"/>
              </a:rPr>
              <a:t>Time is devoted to questions which seek low-level information.  This would be more effectively ‘given’ by the teacher as free information </a:t>
            </a:r>
            <a:endParaRPr lang="en-US" sz="1800" dirty="0">
              <a:solidFill>
                <a:schemeClr val="bg1"/>
              </a:solidFill>
              <a:latin typeface="+mj-lt"/>
            </a:endParaRPr>
          </a:p>
        </p:txBody>
      </p:sp>
    </p:spTree>
    <p:extLst>
      <p:ext uri="{BB962C8B-B14F-4D97-AF65-F5344CB8AC3E}">
        <p14:creationId xmlns:p14="http://schemas.microsoft.com/office/powerpoint/2010/main" val="27505757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890338" y="640080"/>
            <a:ext cx="3734014" cy="3566160"/>
          </a:xfrm>
        </p:spPr>
        <p:txBody>
          <a:bodyPr anchor="b">
            <a:normAutofit/>
          </a:bodyPr>
          <a:lstStyle/>
          <a:p>
            <a:pPr>
              <a:lnSpc>
                <a:spcPct val="90000"/>
              </a:lnSpc>
            </a:pPr>
            <a:r>
              <a:rPr lang="en-US" sz="3800" b="1" dirty="0">
                <a:latin typeface="+mj-lt"/>
                <a:ea typeface="+mj-ea"/>
                <a:cs typeface="+mj-cs"/>
              </a:rPr>
              <a:t>Characteristics of INEFFECTIVE questioning…</a:t>
            </a:r>
            <a:br>
              <a:rPr lang="en-US" sz="3800" b="1" dirty="0">
                <a:latin typeface="+mj-lt"/>
                <a:ea typeface="+mj-ea"/>
                <a:cs typeface="+mj-cs"/>
              </a:rPr>
            </a:br>
            <a:br>
              <a:rPr lang="en-US" sz="3800" b="1" dirty="0">
                <a:effectLst/>
                <a:latin typeface="Calibri" panose="020F0502020204030204" pitchFamily="34" charset="0"/>
                <a:ea typeface="Times New Roman" panose="02020603050405020304" pitchFamily="18" charset="0"/>
              </a:rPr>
            </a:br>
            <a:endParaRPr lang="en-GB" sz="3800" dirty="0"/>
          </a:p>
        </p:txBody>
      </p:sp>
      <p:sp>
        <p:nvSpPr>
          <p:cNvPr id="20"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8" name="TextBox 7">
            <a:extLst>
              <a:ext uri="{FF2B5EF4-FFF2-40B4-BE49-F238E27FC236}">
                <a16:creationId xmlns:a16="http://schemas.microsoft.com/office/drawing/2014/main" id="{49ABA6CF-28DD-130D-CEEC-E42A8789FAB2}"/>
              </a:ext>
            </a:extLst>
          </p:cNvPr>
          <p:cNvSpPr txBox="1"/>
          <p:nvPr/>
        </p:nvSpPr>
        <p:spPr>
          <a:xfrm>
            <a:off x="5784574" y="1109793"/>
            <a:ext cx="6146358" cy="2862322"/>
          </a:xfrm>
          <a:prstGeom prst="rect">
            <a:avLst/>
          </a:prstGeom>
          <a:noFill/>
        </p:spPr>
        <p:txBody>
          <a:bodyPr wrap="square">
            <a:spAutoFit/>
          </a:bodyPr>
          <a:lstStyle/>
          <a:p>
            <a:pPr marL="342900" indent="-342900">
              <a:buFont typeface="Arial" panose="020B0604020202020204" pitchFamily="34" charset="0"/>
              <a:buChar char="•"/>
            </a:pPr>
            <a:r>
              <a:rPr lang="en-GB" sz="1800" dirty="0">
                <a:solidFill>
                  <a:schemeClr val="bg1"/>
                </a:solidFill>
                <a:latin typeface="+mj-lt"/>
              </a:rPr>
              <a:t>Simple, superficial answers are praised – which creates a low-level expectation atmosphere</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Questions are directed only to those with their hands up, leaving the majority of the class unchallenged</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Questions don’t have a follow-up question to probe the thought process</a:t>
            </a:r>
          </a:p>
          <a:p>
            <a:endParaRPr lang="en-GB" sz="1800" dirty="0">
              <a:solidFill>
                <a:schemeClr val="bg1"/>
              </a:solidFill>
              <a:latin typeface="+mj-lt"/>
            </a:endParaRPr>
          </a:p>
          <a:p>
            <a:pPr marL="342900" indent="-342900">
              <a:buFont typeface="Arial" panose="020B0604020202020204" pitchFamily="34" charset="0"/>
              <a:buChar char="•"/>
            </a:pPr>
            <a:r>
              <a:rPr lang="en-GB" sz="1800" dirty="0">
                <a:solidFill>
                  <a:schemeClr val="bg1"/>
                </a:solidFill>
                <a:latin typeface="+mj-lt"/>
              </a:rPr>
              <a:t>Pupils who shrug and say “I </a:t>
            </a:r>
            <a:r>
              <a:rPr lang="en-GB" sz="1800" dirty="0" err="1">
                <a:solidFill>
                  <a:schemeClr val="bg1"/>
                </a:solidFill>
                <a:latin typeface="+mj-lt"/>
              </a:rPr>
              <a:t>dunno</a:t>
            </a:r>
            <a:r>
              <a:rPr lang="en-GB" sz="1800" dirty="0">
                <a:solidFill>
                  <a:schemeClr val="bg1"/>
                </a:solidFill>
                <a:latin typeface="+mj-lt"/>
              </a:rPr>
              <a:t>” are allowed to!</a:t>
            </a:r>
          </a:p>
        </p:txBody>
      </p:sp>
    </p:spTree>
    <p:extLst>
      <p:ext uri="{BB962C8B-B14F-4D97-AF65-F5344CB8AC3E}">
        <p14:creationId xmlns:p14="http://schemas.microsoft.com/office/powerpoint/2010/main" val="40012993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844A5005-4E04-4957-A6B8-A9F0C118B43A}"/>
              </a:ext>
            </a:extLst>
          </p:cNvPr>
          <p:cNvPicPr>
            <a:picLocks noChangeAspect="1"/>
          </p:cNvPicPr>
          <p:nvPr/>
        </p:nvPicPr>
        <p:blipFill>
          <a:blip r:embed="rId3"/>
          <a:stretch>
            <a:fillRect/>
          </a:stretch>
        </p:blipFill>
        <p:spPr>
          <a:xfrm>
            <a:off x="10214811" y="276725"/>
            <a:ext cx="1331495" cy="1950929"/>
          </a:xfrm>
          <a:prstGeom prst="rect">
            <a:avLst/>
          </a:prstGeom>
        </p:spPr>
      </p:pic>
      <p:sp>
        <p:nvSpPr>
          <p:cNvPr id="3" name="TextBox 2">
            <a:extLst>
              <a:ext uri="{FF2B5EF4-FFF2-40B4-BE49-F238E27FC236}">
                <a16:creationId xmlns:a16="http://schemas.microsoft.com/office/drawing/2014/main" id="{B089C7AA-7FEB-4B29-9944-2A518916CE93}"/>
              </a:ext>
            </a:extLst>
          </p:cNvPr>
          <p:cNvSpPr txBox="1"/>
          <p:nvPr/>
        </p:nvSpPr>
        <p:spPr>
          <a:xfrm>
            <a:off x="842210" y="276725"/>
            <a:ext cx="9083842" cy="769441"/>
          </a:xfrm>
          <a:prstGeom prst="rect">
            <a:avLst/>
          </a:prstGeom>
          <a:noFill/>
        </p:spPr>
        <p:txBody>
          <a:bodyPr wrap="square" rtlCol="0">
            <a:spAutoFit/>
          </a:bodyPr>
          <a:lstStyle/>
          <a:p>
            <a:r>
              <a:rPr lang="en-GB" sz="4400" b="1" dirty="0"/>
              <a:t>Using questions to promote thinking…</a:t>
            </a:r>
          </a:p>
        </p:txBody>
      </p:sp>
      <p:pic>
        <p:nvPicPr>
          <p:cNvPr id="4" name="Picture 3">
            <a:extLst>
              <a:ext uri="{FF2B5EF4-FFF2-40B4-BE49-F238E27FC236}">
                <a16:creationId xmlns:a16="http://schemas.microsoft.com/office/drawing/2014/main" id="{54876101-1578-4EB3-A083-B8874D2B4D99}"/>
              </a:ext>
            </a:extLst>
          </p:cNvPr>
          <p:cNvPicPr>
            <a:picLocks noChangeAspect="1"/>
          </p:cNvPicPr>
          <p:nvPr/>
        </p:nvPicPr>
        <p:blipFill rotWithShape="1">
          <a:blip r:embed="rId4"/>
          <a:srcRect t="17481"/>
          <a:stretch/>
        </p:blipFill>
        <p:spPr>
          <a:xfrm>
            <a:off x="212684" y="1046166"/>
            <a:ext cx="8871158" cy="5548902"/>
          </a:xfrm>
          <a:prstGeom prst="rect">
            <a:avLst/>
          </a:prstGeom>
        </p:spPr>
      </p:pic>
      <p:sp>
        <p:nvSpPr>
          <p:cNvPr id="6" name="TextBox 5">
            <a:extLst>
              <a:ext uri="{FF2B5EF4-FFF2-40B4-BE49-F238E27FC236}">
                <a16:creationId xmlns:a16="http://schemas.microsoft.com/office/drawing/2014/main" id="{E485F3C4-9A3E-45A7-813D-50C73512BCF0}"/>
              </a:ext>
            </a:extLst>
          </p:cNvPr>
          <p:cNvSpPr txBox="1"/>
          <p:nvPr/>
        </p:nvSpPr>
        <p:spPr>
          <a:xfrm>
            <a:off x="9302415" y="3097342"/>
            <a:ext cx="3156285" cy="1446550"/>
          </a:xfrm>
          <a:prstGeom prst="rect">
            <a:avLst/>
          </a:prstGeom>
          <a:noFill/>
        </p:spPr>
        <p:txBody>
          <a:bodyPr wrap="square" rtlCol="0">
            <a:spAutoFit/>
          </a:bodyPr>
          <a:lstStyle/>
          <a:p>
            <a:r>
              <a:rPr lang="en-GB" sz="4400" b="1" dirty="0"/>
              <a:t>Bloom’s Taxonomy </a:t>
            </a:r>
          </a:p>
        </p:txBody>
      </p:sp>
    </p:spTree>
    <p:extLst>
      <p:ext uri="{BB962C8B-B14F-4D97-AF65-F5344CB8AC3E}">
        <p14:creationId xmlns:p14="http://schemas.microsoft.com/office/powerpoint/2010/main" val="10843241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A741-E6B7-FAE9-B7B5-5B2573ABDE1D}"/>
              </a:ext>
            </a:extLst>
          </p:cNvPr>
          <p:cNvSpPr>
            <a:spLocks noGrp="1"/>
          </p:cNvSpPr>
          <p:nvPr>
            <p:ph type="title"/>
          </p:nvPr>
        </p:nvSpPr>
        <p:spPr/>
        <p:txBody>
          <a:bodyPr>
            <a:normAutofit fontScale="90000"/>
          </a:bodyPr>
          <a:lstStyle/>
          <a:p>
            <a:r>
              <a:rPr lang="en-GB" sz="4800" b="1" dirty="0"/>
              <a:t>Pitstops or ‘mini-plenaries’</a:t>
            </a:r>
            <a:br>
              <a:rPr lang="en-GB" sz="4800" b="1" dirty="0">
                <a:latin typeface="+mn-lt"/>
              </a:rPr>
            </a:br>
            <a:endParaRPr lang="en-GB" dirty="0"/>
          </a:p>
        </p:txBody>
      </p:sp>
      <p:sp>
        <p:nvSpPr>
          <p:cNvPr id="3" name="Content Placeholder 2">
            <a:extLst>
              <a:ext uri="{FF2B5EF4-FFF2-40B4-BE49-F238E27FC236}">
                <a16:creationId xmlns:a16="http://schemas.microsoft.com/office/drawing/2014/main" id="{3B5342ED-FB1E-A65F-B5C9-6A05A3E8AF54}"/>
              </a:ext>
            </a:extLst>
          </p:cNvPr>
          <p:cNvSpPr>
            <a:spLocks noGrp="1"/>
          </p:cNvSpPr>
          <p:nvPr>
            <p:ph idx="1"/>
          </p:nvPr>
        </p:nvSpPr>
        <p:spPr/>
        <p:txBody>
          <a:bodyPr>
            <a:normAutofit/>
          </a:bodyPr>
          <a:lstStyle/>
          <a:p>
            <a:pPr marL="0" indent="0">
              <a:buNone/>
            </a:pPr>
            <a:r>
              <a:rPr lang="en-GB" sz="2800" b="1" dirty="0">
                <a:cs typeface="Calibri" panose="020F0502020204030204" pitchFamily="34" charset="0"/>
              </a:rPr>
              <a:t>Why not try a </a:t>
            </a:r>
            <a:r>
              <a:rPr lang="en-GB" sz="2800" b="1" dirty="0">
                <a:solidFill>
                  <a:srgbClr val="FF0000"/>
                </a:solidFill>
                <a:cs typeface="Calibri" panose="020F0502020204030204" pitchFamily="34" charset="0"/>
              </a:rPr>
              <a:t>hinge point </a:t>
            </a:r>
            <a:r>
              <a:rPr lang="en-GB" sz="2800" b="1" dirty="0">
                <a:cs typeface="Calibri" panose="020F0502020204030204" pitchFamily="34" charset="0"/>
              </a:rPr>
              <a:t>question?</a:t>
            </a:r>
          </a:p>
          <a:p>
            <a:pPr marL="0" indent="0">
              <a:buNone/>
            </a:pPr>
            <a:r>
              <a:rPr lang="en-GB" sz="2800" b="1" dirty="0">
                <a:cs typeface="Calibri" panose="020F0502020204030204" pitchFamily="34" charset="0"/>
              </a:rPr>
              <a:t>What is a hinge question? </a:t>
            </a:r>
          </a:p>
          <a:p>
            <a:pPr marL="0" indent="0">
              <a:buNone/>
            </a:pPr>
            <a:r>
              <a:rPr lang="en-GB" sz="2800" b="1" dirty="0">
                <a:cs typeface="Calibri" panose="020F0502020204030204" pitchFamily="34" charset="0"/>
              </a:rPr>
              <a:t>A check for understanding at a ‘hinge-point’ in a lesson, so-called because of two inter-linked meanings:</a:t>
            </a:r>
          </a:p>
          <a:p>
            <a:pPr marL="0" indent="0">
              <a:buFont typeface="Arial" panose="020B0604020202020204" pitchFamily="34" charset="0"/>
              <a:buNone/>
            </a:pPr>
            <a:r>
              <a:rPr lang="en-GB" sz="2800" b="1" dirty="0">
                <a:cs typeface="Calibri" panose="020F0502020204030204" pitchFamily="34" charset="0"/>
              </a:rPr>
              <a:t>	1) It is the point where you move from one key idea/activity/point on to another.</a:t>
            </a:r>
          </a:p>
          <a:p>
            <a:pPr marL="0" indent="0">
              <a:buFont typeface="Arial" panose="020B0604020202020204" pitchFamily="34" charset="0"/>
              <a:buNone/>
            </a:pPr>
            <a:r>
              <a:rPr lang="en-GB" sz="2800" b="1" dirty="0">
                <a:cs typeface="Calibri" panose="020F0502020204030204" pitchFamily="34" charset="0"/>
              </a:rPr>
              <a:t>	2) Understanding the content before the hinge is a prerequisite for the next chunk of learning</a:t>
            </a:r>
          </a:p>
          <a:p>
            <a:pPr marL="0" indent="0">
              <a:buFont typeface="Arial" panose="020B0604020202020204" pitchFamily="34" charset="0"/>
              <a:buNone/>
            </a:pPr>
            <a:endParaRPr lang="en-GB" sz="2800" b="1" dirty="0">
              <a:cs typeface="Calibri" panose="020F0502020204030204" pitchFamily="34" charset="0"/>
            </a:endParaRPr>
          </a:p>
          <a:p>
            <a:pPr marL="0" indent="0">
              <a:buFont typeface="Arial" panose="020B0604020202020204" pitchFamily="34" charset="0"/>
              <a:buNone/>
            </a:pPr>
            <a:r>
              <a:rPr lang="en-GB" sz="2800" b="1" dirty="0">
                <a:cs typeface="Calibri" panose="020F0502020204030204" pitchFamily="34" charset="0"/>
              </a:rPr>
              <a:t>(Fletcher-Wood, 2018)</a:t>
            </a:r>
          </a:p>
          <a:p>
            <a:endParaRPr lang="en-GB" dirty="0"/>
          </a:p>
        </p:txBody>
      </p:sp>
    </p:spTree>
    <p:extLst>
      <p:ext uri="{BB962C8B-B14F-4D97-AF65-F5344CB8AC3E}">
        <p14:creationId xmlns:p14="http://schemas.microsoft.com/office/powerpoint/2010/main" val="4142821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82A741-E6B7-FAE9-B7B5-5B2573ABDE1D}"/>
              </a:ext>
            </a:extLst>
          </p:cNvPr>
          <p:cNvSpPr>
            <a:spLocks noGrp="1"/>
          </p:cNvSpPr>
          <p:nvPr>
            <p:ph type="title"/>
          </p:nvPr>
        </p:nvSpPr>
        <p:spPr/>
        <p:txBody>
          <a:bodyPr>
            <a:normAutofit fontScale="90000"/>
          </a:bodyPr>
          <a:lstStyle/>
          <a:p>
            <a:r>
              <a:rPr lang="en-GB" sz="4800" b="1" dirty="0"/>
              <a:t>Pitstops or ‘mini-plenaries’</a:t>
            </a:r>
            <a:br>
              <a:rPr lang="en-GB" sz="4800" b="1" dirty="0">
                <a:latin typeface="+mn-lt"/>
              </a:rPr>
            </a:br>
            <a:endParaRPr lang="en-GB" dirty="0"/>
          </a:p>
        </p:txBody>
      </p:sp>
      <p:sp>
        <p:nvSpPr>
          <p:cNvPr id="3" name="Content Placeholder 2">
            <a:extLst>
              <a:ext uri="{FF2B5EF4-FFF2-40B4-BE49-F238E27FC236}">
                <a16:creationId xmlns:a16="http://schemas.microsoft.com/office/drawing/2014/main" id="{3B5342ED-FB1E-A65F-B5C9-6A05A3E8AF54}"/>
              </a:ext>
            </a:extLst>
          </p:cNvPr>
          <p:cNvSpPr>
            <a:spLocks noGrp="1"/>
          </p:cNvSpPr>
          <p:nvPr>
            <p:ph idx="1"/>
          </p:nvPr>
        </p:nvSpPr>
        <p:spPr/>
        <p:txBody>
          <a:bodyPr>
            <a:normAutofit/>
          </a:bodyPr>
          <a:lstStyle/>
          <a:p>
            <a:pPr marL="0" indent="0">
              <a:buNone/>
            </a:pPr>
            <a:r>
              <a:rPr lang="en-GB" sz="2800" b="1" dirty="0">
                <a:cs typeface="Calibri" panose="020F0502020204030204" pitchFamily="34" charset="0"/>
              </a:rPr>
              <a:t>How to use </a:t>
            </a:r>
            <a:r>
              <a:rPr lang="en-GB" sz="2800" b="1" dirty="0">
                <a:solidFill>
                  <a:srgbClr val="FF0000"/>
                </a:solidFill>
                <a:cs typeface="Calibri" panose="020F0502020204030204" pitchFamily="34" charset="0"/>
              </a:rPr>
              <a:t>hinge point </a:t>
            </a:r>
            <a:r>
              <a:rPr lang="en-GB" sz="2800" b="1" dirty="0">
                <a:cs typeface="Calibri" panose="020F0502020204030204" pitchFamily="34" charset="0"/>
              </a:rPr>
              <a:t>questions: </a:t>
            </a:r>
          </a:p>
          <a:p>
            <a:r>
              <a:rPr lang="en-GB" sz="2800" b="1" dirty="0">
                <a:cs typeface="Calibri" panose="020F0502020204030204" pitchFamily="34" charset="0"/>
              </a:rPr>
              <a:t>Multiple choice questions – encourage students to demonstrate (mis)understanding</a:t>
            </a:r>
          </a:p>
          <a:p>
            <a:r>
              <a:rPr lang="en-GB" sz="2800" b="1" dirty="0">
                <a:cs typeface="Calibri" panose="020F0502020204030204" pitchFamily="34" charset="0"/>
              </a:rPr>
              <a:t>Students should be able to show the teacher within a minute, and the teacher should be able to assess within 15 seconds</a:t>
            </a:r>
          </a:p>
          <a:p>
            <a:r>
              <a:rPr lang="en-GB" sz="2800" b="1" dirty="0">
                <a:cs typeface="Calibri" panose="020F0502020204030204" pitchFamily="34" charset="0"/>
              </a:rPr>
              <a:t>Use when students move from one activity to the next (teacher can adjust delivery depending on answers)</a:t>
            </a:r>
          </a:p>
          <a:p>
            <a:pPr marL="0" indent="0">
              <a:buNone/>
            </a:pPr>
            <a:endParaRPr lang="en-GB" sz="2800" b="1" dirty="0">
              <a:cs typeface="Calibri" panose="020F0502020204030204" pitchFamily="34" charset="0"/>
            </a:endParaRPr>
          </a:p>
          <a:p>
            <a:pPr marL="0" indent="0">
              <a:buFont typeface="Arial" panose="020B0604020202020204" pitchFamily="34" charset="0"/>
              <a:buNone/>
            </a:pPr>
            <a:r>
              <a:rPr lang="en-GB" sz="2800" b="1" dirty="0">
                <a:cs typeface="Calibri" panose="020F0502020204030204" pitchFamily="34" charset="0"/>
              </a:rPr>
              <a:t>(Fletcher-Wood, 2018)</a:t>
            </a:r>
          </a:p>
          <a:p>
            <a:endParaRPr lang="en-GB" dirty="0"/>
          </a:p>
        </p:txBody>
      </p:sp>
    </p:spTree>
    <p:extLst>
      <p:ext uri="{BB962C8B-B14F-4D97-AF65-F5344CB8AC3E}">
        <p14:creationId xmlns:p14="http://schemas.microsoft.com/office/powerpoint/2010/main" val="17290458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F0AC47-286F-453D-8A26-AB2E46E8E6A0}"/>
              </a:ext>
            </a:extLst>
          </p:cNvPr>
          <p:cNvPicPr>
            <a:picLocks noChangeAspect="1"/>
          </p:cNvPicPr>
          <p:nvPr/>
        </p:nvPicPr>
        <p:blipFill rotWithShape="1">
          <a:blip r:embed="rId3"/>
          <a:srcRect t="16625" b="33498"/>
          <a:stretch/>
        </p:blipFill>
        <p:spPr>
          <a:xfrm>
            <a:off x="0" y="1140178"/>
            <a:ext cx="12192000" cy="3420533"/>
          </a:xfrm>
          <a:prstGeom prst="rect">
            <a:avLst/>
          </a:prstGeom>
        </p:spPr>
      </p:pic>
      <p:pic>
        <p:nvPicPr>
          <p:cNvPr id="3" name="Picture 2">
            <a:hlinkClick r:id="rId4"/>
            <a:extLst>
              <a:ext uri="{FF2B5EF4-FFF2-40B4-BE49-F238E27FC236}">
                <a16:creationId xmlns:a16="http://schemas.microsoft.com/office/drawing/2014/main" id="{81524BB7-B501-47F9-805D-07A6DD4ED7AC}"/>
              </a:ext>
            </a:extLst>
          </p:cNvPr>
          <p:cNvPicPr>
            <a:picLocks noChangeAspect="1"/>
          </p:cNvPicPr>
          <p:nvPr/>
        </p:nvPicPr>
        <p:blipFill>
          <a:blip r:embed="rId5"/>
          <a:stretch>
            <a:fillRect/>
          </a:stretch>
        </p:blipFill>
        <p:spPr>
          <a:xfrm>
            <a:off x="9392355" y="4700516"/>
            <a:ext cx="2046827" cy="2034612"/>
          </a:xfrm>
          <a:prstGeom prst="rect">
            <a:avLst/>
          </a:prstGeom>
        </p:spPr>
      </p:pic>
    </p:spTree>
    <p:extLst>
      <p:ext uri="{BB962C8B-B14F-4D97-AF65-F5344CB8AC3E}">
        <p14:creationId xmlns:p14="http://schemas.microsoft.com/office/powerpoint/2010/main" val="26312909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2" name="Rectangle 11">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CF96118C-FF4C-44CB-8FC9-477E72DFDE0B}"/>
              </a:ext>
            </a:extLst>
          </p:cNvPr>
          <p:cNvSpPr txBox="1"/>
          <p:nvPr/>
        </p:nvSpPr>
        <p:spPr>
          <a:xfrm>
            <a:off x="890338" y="640080"/>
            <a:ext cx="3734014"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8000" b="1">
                <a:latin typeface="+mj-lt"/>
                <a:ea typeface="+mj-ea"/>
                <a:cs typeface="+mj-cs"/>
              </a:rPr>
              <a:t>Who is in your class? </a:t>
            </a:r>
            <a:r>
              <a:rPr lang="en-US" sz="8000">
                <a:latin typeface="+mj-lt"/>
                <a:ea typeface="+mj-ea"/>
                <a:cs typeface="+mj-cs"/>
              </a:rPr>
              <a:t> </a:t>
            </a:r>
          </a:p>
        </p:txBody>
      </p:sp>
      <p:sp>
        <p:nvSpPr>
          <p:cNvPr id="14" name="Rectangle 6">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D5DA7B35-58EC-4FA7-A82F-17D2D4F896A3}"/>
              </a:ext>
            </a:extLst>
          </p:cNvPr>
          <p:cNvPicPr>
            <a:picLocks noChangeAspect="1"/>
          </p:cNvPicPr>
          <p:nvPr/>
        </p:nvPicPr>
        <p:blipFill rotWithShape="1">
          <a:blip r:embed="rId3"/>
          <a:srcRect l="700" r="-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4387140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BFB2FD2-E712-4F1C-9877-782C1973FC4B}"/>
              </a:ext>
            </a:extLst>
          </p:cNvPr>
          <p:cNvPicPr>
            <a:picLocks noChangeAspect="1"/>
          </p:cNvPicPr>
          <p:nvPr/>
        </p:nvPicPr>
        <p:blipFill>
          <a:blip r:embed="rId3"/>
          <a:stretch>
            <a:fillRect/>
          </a:stretch>
        </p:blipFill>
        <p:spPr>
          <a:xfrm>
            <a:off x="7343775" y="168936"/>
            <a:ext cx="4454995" cy="6689064"/>
          </a:xfrm>
          <a:prstGeom prst="rect">
            <a:avLst/>
          </a:prstGeom>
        </p:spPr>
      </p:pic>
      <p:sp>
        <p:nvSpPr>
          <p:cNvPr id="3" name="TextBox 2">
            <a:extLst>
              <a:ext uri="{FF2B5EF4-FFF2-40B4-BE49-F238E27FC236}">
                <a16:creationId xmlns:a16="http://schemas.microsoft.com/office/drawing/2014/main" id="{16E24595-F015-423E-BB19-E645E0161EB8}"/>
              </a:ext>
            </a:extLst>
          </p:cNvPr>
          <p:cNvSpPr txBox="1"/>
          <p:nvPr/>
        </p:nvSpPr>
        <p:spPr>
          <a:xfrm>
            <a:off x="457013" y="1713956"/>
            <a:ext cx="9114259" cy="1107996"/>
          </a:xfrm>
          <a:prstGeom prst="rect">
            <a:avLst/>
          </a:prstGeom>
          <a:noFill/>
        </p:spPr>
        <p:txBody>
          <a:bodyPr wrap="square" rtlCol="0">
            <a:spAutoFit/>
          </a:bodyPr>
          <a:lstStyle/>
          <a:p>
            <a:r>
              <a:rPr lang="en-GB" sz="6600" b="1" dirty="0">
                <a:latin typeface="+mj-lt"/>
              </a:rPr>
              <a:t>Differentiation</a:t>
            </a:r>
            <a:r>
              <a:rPr lang="en-GB" sz="2000" dirty="0"/>
              <a:t> </a:t>
            </a:r>
          </a:p>
        </p:txBody>
      </p:sp>
      <p:sp>
        <p:nvSpPr>
          <p:cNvPr id="4" name="TextBox 3">
            <a:extLst>
              <a:ext uri="{FF2B5EF4-FFF2-40B4-BE49-F238E27FC236}">
                <a16:creationId xmlns:a16="http://schemas.microsoft.com/office/drawing/2014/main" id="{BF6ABD20-9357-40DC-B848-5714D7EAD9C5}"/>
              </a:ext>
            </a:extLst>
          </p:cNvPr>
          <p:cNvSpPr txBox="1"/>
          <p:nvPr/>
        </p:nvSpPr>
        <p:spPr>
          <a:xfrm>
            <a:off x="1049655" y="3357036"/>
            <a:ext cx="6419850" cy="1200329"/>
          </a:xfrm>
          <a:prstGeom prst="rect">
            <a:avLst/>
          </a:prstGeom>
          <a:noFill/>
        </p:spPr>
        <p:txBody>
          <a:bodyPr wrap="square" rtlCol="0">
            <a:spAutoFit/>
          </a:bodyPr>
          <a:lstStyle/>
          <a:p>
            <a:r>
              <a:rPr lang="en-GB" sz="7200" dirty="0"/>
              <a:t>One size fits all? </a:t>
            </a:r>
          </a:p>
        </p:txBody>
      </p:sp>
    </p:spTree>
    <p:extLst>
      <p:ext uri="{BB962C8B-B14F-4D97-AF65-F5344CB8AC3E}">
        <p14:creationId xmlns:p14="http://schemas.microsoft.com/office/powerpoint/2010/main" val="33789774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033" name="Rectangle 103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6">
            <a:extLst>
              <a:ext uri="{FF2B5EF4-FFF2-40B4-BE49-F238E27FC236}">
                <a16:creationId xmlns:a16="http://schemas.microsoft.com/office/drawing/2014/main" id="{3CE8AF5E-D374-4CF1-90CC-35CF73B81C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9084" y="2532888"/>
            <a:ext cx="3291840" cy="18288"/>
          </a:xfrm>
          <a:custGeom>
            <a:avLst/>
            <a:gdLst>
              <a:gd name="connsiteX0" fmla="*/ 0 w 3291840"/>
              <a:gd name="connsiteY0" fmla="*/ 0 h 18288"/>
              <a:gd name="connsiteX1" fmla="*/ 625450 w 3291840"/>
              <a:gd name="connsiteY1" fmla="*/ 0 h 18288"/>
              <a:gd name="connsiteX2" fmla="*/ 1283818 w 3291840"/>
              <a:gd name="connsiteY2" fmla="*/ 0 h 18288"/>
              <a:gd name="connsiteX3" fmla="*/ 1975104 w 3291840"/>
              <a:gd name="connsiteY3" fmla="*/ 0 h 18288"/>
              <a:gd name="connsiteX4" fmla="*/ 2666390 w 3291840"/>
              <a:gd name="connsiteY4" fmla="*/ 0 h 18288"/>
              <a:gd name="connsiteX5" fmla="*/ 3291840 w 3291840"/>
              <a:gd name="connsiteY5" fmla="*/ 0 h 18288"/>
              <a:gd name="connsiteX6" fmla="*/ 3291840 w 3291840"/>
              <a:gd name="connsiteY6" fmla="*/ 18288 h 18288"/>
              <a:gd name="connsiteX7" fmla="*/ 2567635 w 3291840"/>
              <a:gd name="connsiteY7" fmla="*/ 18288 h 18288"/>
              <a:gd name="connsiteX8" fmla="*/ 1843430 w 3291840"/>
              <a:gd name="connsiteY8" fmla="*/ 18288 h 18288"/>
              <a:gd name="connsiteX9" fmla="*/ 1185062 w 3291840"/>
              <a:gd name="connsiteY9" fmla="*/ 18288 h 18288"/>
              <a:gd name="connsiteX10" fmla="*/ 0 w 3291840"/>
              <a:gd name="connsiteY10" fmla="*/ 18288 h 18288"/>
              <a:gd name="connsiteX11" fmla="*/ 0 w 3291840"/>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840" h="18288" fill="none" extrusionOk="0">
                <a:moveTo>
                  <a:pt x="0" y="0"/>
                </a:moveTo>
                <a:cubicBezTo>
                  <a:pt x="173613" y="5552"/>
                  <a:pt x="489242" y="1770"/>
                  <a:pt x="625450" y="0"/>
                </a:cubicBezTo>
                <a:cubicBezTo>
                  <a:pt x="761658" y="-1770"/>
                  <a:pt x="1015131" y="32079"/>
                  <a:pt x="1283818" y="0"/>
                </a:cubicBezTo>
                <a:cubicBezTo>
                  <a:pt x="1552505" y="-32079"/>
                  <a:pt x="1752773" y="10771"/>
                  <a:pt x="1975104" y="0"/>
                </a:cubicBezTo>
                <a:cubicBezTo>
                  <a:pt x="2197435" y="-10771"/>
                  <a:pt x="2433070" y="21341"/>
                  <a:pt x="2666390" y="0"/>
                </a:cubicBezTo>
                <a:cubicBezTo>
                  <a:pt x="2899710" y="-21341"/>
                  <a:pt x="3028437" y="16612"/>
                  <a:pt x="3291840" y="0"/>
                </a:cubicBezTo>
                <a:cubicBezTo>
                  <a:pt x="3291131" y="8157"/>
                  <a:pt x="3291427" y="12125"/>
                  <a:pt x="3291840" y="18288"/>
                </a:cubicBezTo>
                <a:cubicBezTo>
                  <a:pt x="3043276" y="37868"/>
                  <a:pt x="2921041" y="-12908"/>
                  <a:pt x="2567635" y="18288"/>
                </a:cubicBezTo>
                <a:cubicBezTo>
                  <a:pt x="2214230" y="49484"/>
                  <a:pt x="2189623" y="-13019"/>
                  <a:pt x="1843430" y="18288"/>
                </a:cubicBezTo>
                <a:cubicBezTo>
                  <a:pt x="1497237" y="49595"/>
                  <a:pt x="1492584" y="29180"/>
                  <a:pt x="1185062" y="18288"/>
                </a:cubicBezTo>
                <a:cubicBezTo>
                  <a:pt x="877540" y="7396"/>
                  <a:pt x="313238" y="46443"/>
                  <a:pt x="0" y="18288"/>
                </a:cubicBezTo>
                <a:cubicBezTo>
                  <a:pt x="-46" y="12483"/>
                  <a:pt x="-203" y="6491"/>
                  <a:pt x="0" y="0"/>
                </a:cubicBezTo>
                <a:close/>
              </a:path>
              <a:path w="3291840" h="18288" stroke="0" extrusionOk="0">
                <a:moveTo>
                  <a:pt x="0" y="0"/>
                </a:moveTo>
                <a:cubicBezTo>
                  <a:pt x="281971" y="23935"/>
                  <a:pt x="485873" y="-14021"/>
                  <a:pt x="625450" y="0"/>
                </a:cubicBezTo>
                <a:cubicBezTo>
                  <a:pt x="765027" y="14021"/>
                  <a:pt x="1048900" y="27914"/>
                  <a:pt x="1185062" y="0"/>
                </a:cubicBezTo>
                <a:cubicBezTo>
                  <a:pt x="1321224" y="-27914"/>
                  <a:pt x="1648252" y="-3988"/>
                  <a:pt x="1909267" y="0"/>
                </a:cubicBezTo>
                <a:cubicBezTo>
                  <a:pt x="2170282" y="3988"/>
                  <a:pt x="2301957" y="25891"/>
                  <a:pt x="2534717" y="0"/>
                </a:cubicBezTo>
                <a:cubicBezTo>
                  <a:pt x="2767477" y="-25891"/>
                  <a:pt x="3078800" y="21500"/>
                  <a:pt x="3291840" y="0"/>
                </a:cubicBezTo>
                <a:cubicBezTo>
                  <a:pt x="3291576" y="4493"/>
                  <a:pt x="3292224" y="9472"/>
                  <a:pt x="3291840" y="18288"/>
                </a:cubicBezTo>
                <a:cubicBezTo>
                  <a:pt x="3120474" y="15714"/>
                  <a:pt x="2816568" y="4633"/>
                  <a:pt x="2633472" y="18288"/>
                </a:cubicBezTo>
                <a:cubicBezTo>
                  <a:pt x="2450376" y="31943"/>
                  <a:pt x="2160769" y="37350"/>
                  <a:pt x="1909267" y="18288"/>
                </a:cubicBezTo>
                <a:cubicBezTo>
                  <a:pt x="1657765" y="-774"/>
                  <a:pt x="1623992" y="9648"/>
                  <a:pt x="1349654" y="18288"/>
                </a:cubicBezTo>
                <a:cubicBezTo>
                  <a:pt x="1075316" y="26928"/>
                  <a:pt x="833426" y="34181"/>
                  <a:pt x="691286" y="18288"/>
                </a:cubicBezTo>
                <a:cubicBezTo>
                  <a:pt x="549146" y="2395"/>
                  <a:pt x="342011" y="24201"/>
                  <a:pt x="0" y="18288"/>
                </a:cubicBezTo>
                <a:cubicBezTo>
                  <a:pt x="843" y="9577"/>
                  <a:pt x="371" y="690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D4135CF3-087D-46D6-A9E5-169F8D8B18AB}"/>
              </a:ext>
            </a:extLst>
          </p:cNvPr>
          <p:cNvSpPr txBox="1">
            <a:spLocks/>
          </p:cNvSpPr>
          <p:nvPr/>
        </p:nvSpPr>
        <p:spPr>
          <a:xfrm>
            <a:off x="630936" y="2807208"/>
            <a:ext cx="3429000" cy="3410712"/>
          </a:xfrm>
          <a:prstGeom prst="rect">
            <a:avLst/>
          </a:prstGeom>
        </p:spPr>
        <p:txBody>
          <a:bodyPr vert="horz" lIns="91440" tIns="45720" rIns="91440" bIns="45720" rtlCol="0" anchor="t">
            <a:normAutofit/>
          </a:bodyPr>
          <a:lst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a:lstStyle>
          <a:p>
            <a:pPr marL="457200" indent="-228600">
              <a:buFont typeface="Arial" panose="020B0604020202020204" pitchFamily="34" charset="0"/>
              <a:buChar char="•"/>
              <a:defRPr/>
            </a:pPr>
            <a:r>
              <a:rPr lang="en-US" sz="2200" b="1" dirty="0"/>
              <a:t>Differentiation will be obvious in every lesson</a:t>
            </a:r>
          </a:p>
          <a:p>
            <a:pPr marL="457200" indent="-228600">
              <a:buFont typeface="Arial" panose="020B0604020202020204" pitchFamily="34" charset="0"/>
              <a:buChar char="•"/>
              <a:defRPr/>
            </a:pPr>
            <a:r>
              <a:rPr lang="en-US" sz="2200" b="1" dirty="0"/>
              <a:t>You need some, most, all learning objectives</a:t>
            </a:r>
          </a:p>
          <a:p>
            <a:pPr marL="457200" indent="-228600">
              <a:buFont typeface="Arial" panose="020B0604020202020204" pitchFamily="34" charset="0"/>
              <a:buChar char="•"/>
              <a:defRPr/>
            </a:pPr>
            <a:r>
              <a:rPr lang="en-US" sz="2200" b="1" dirty="0"/>
              <a:t>Pupils should all be doing different tasks matched to their ability (at times 30+ pupils)</a:t>
            </a:r>
          </a:p>
          <a:p>
            <a:pPr marL="457200" indent="-228600">
              <a:buFont typeface="Arial" panose="020B0604020202020204" pitchFamily="34" charset="0"/>
              <a:buChar char="•"/>
              <a:defRPr/>
            </a:pPr>
            <a:r>
              <a:rPr lang="en-US" sz="2200" b="1" dirty="0"/>
              <a:t>Differentiation means giving every pupil work they can do</a:t>
            </a:r>
          </a:p>
          <a:p>
            <a:pPr marL="457200" indent="-228600">
              <a:buFont typeface="Arial" panose="020B0604020202020204" pitchFamily="34" charset="0"/>
              <a:buChar char="•"/>
              <a:defRPr/>
            </a:pPr>
            <a:endParaRPr lang="en-US" sz="2200" dirty="0"/>
          </a:p>
          <a:p>
            <a:pPr marL="457200" indent="-228600">
              <a:buFont typeface="Arial" panose="020B0604020202020204" pitchFamily="34" charset="0"/>
              <a:buChar char="•"/>
              <a:defRPr/>
            </a:pPr>
            <a:endParaRPr lang="en-US" sz="2200" dirty="0"/>
          </a:p>
          <a:p>
            <a:pPr marL="457200" indent="-228600">
              <a:buFont typeface="Arial" panose="020B0604020202020204" pitchFamily="34" charset="0"/>
              <a:buChar char="•"/>
              <a:defRPr/>
            </a:pPr>
            <a:endParaRPr lang="en-US" sz="2200" dirty="0"/>
          </a:p>
        </p:txBody>
      </p:sp>
      <mc:AlternateContent xmlns:mc="http://schemas.openxmlformats.org/markup-compatibility/2006" xmlns:p14="http://schemas.microsoft.com/office/powerpoint/2010/main">
        <mc:Choice Requires="p14">
          <p:contentPart p14:bwMode="auto" r:id="rId3">
            <p14:nvContentPartPr>
              <p14:cNvPr id="1037" name="Ink 103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14:cNvPr>
              <p14:cNvContentPartPr>
                <a14:cpLocks xmlns:a14="http://schemas.microsoft.com/office/drawing/2010/main" noGrp="1" noRot="1" noChangeAspect="1" noMove="1" noResize="1" noEditPoints="1" noAdjustHandles="1" noChangeArrowheads="1" noChangeShapeType="1"/>
              </p14:cNvContentPartPr>
              <p14:nvPr>
                <p:extLst>
                  <p:ext uri="{386F3935-93C4-4BCD-93E2-E3B085C9AB24}">
                    <p16:designElem xmlns:p16="http://schemas.microsoft.com/office/powerpoint/2015/main" val="1"/>
                  </p:ext>
                </p:extLst>
              </p14:nvPr>
            </p14:nvContentPartPr>
            <p14:xfrm>
              <a:off x="5755403" y="1971579"/>
              <a:ext cx="360" cy="2160"/>
            </p14:xfrm>
          </p:contentPart>
        </mc:Choice>
        <mc:Fallback xmlns="">
          <p:pic>
            <p:nvPicPr>
              <p:cNvPr id="1037" name="Ink 1036">
                <a:extLst>
                  <a:ext uri="{FF2B5EF4-FFF2-40B4-BE49-F238E27FC236}">
                    <a16:creationId xmlns:a16="http://schemas.microsoft.com/office/drawing/2014/main" id="{070477C5-0410-4E4F-97A1-F84C2465C1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p:cNvPicPr>
              <p:nvPr/>
            </p:nvPicPr>
            <p:blipFill>
              <a:blip r:embed="rId4"/>
              <a:stretch>
                <a:fillRect/>
              </a:stretch>
            </p:blipFill>
            <p:spPr>
              <a:xfrm>
                <a:off x="5737403" y="1956150"/>
                <a:ext cx="36000" cy="32709"/>
              </a:xfrm>
              <a:prstGeom prst="rect">
                <a:avLst/>
              </a:prstGeom>
            </p:spPr>
          </p:pic>
        </mc:Fallback>
      </mc:AlternateContent>
      <p:pic>
        <p:nvPicPr>
          <p:cNvPr id="1026" name="Picture 2" descr="See the source image">
            <a:extLst>
              <a:ext uri="{FF2B5EF4-FFF2-40B4-BE49-F238E27FC236}">
                <a16:creationId xmlns:a16="http://schemas.microsoft.com/office/drawing/2014/main" id="{282288E5-20CC-48A5-99D4-2039F1DC2F35}"/>
              </a:ext>
            </a:extLst>
          </p:cNvPr>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4654296" y="1164069"/>
            <a:ext cx="6903720" cy="45298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301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C900F2F-046B-41C2-8C1C-0E158812B810}"/>
              </a:ext>
            </a:extLst>
          </p:cNvPr>
          <p:cNvPicPr>
            <a:picLocks noChangeAspect="1"/>
          </p:cNvPicPr>
          <p:nvPr/>
        </p:nvPicPr>
        <p:blipFill rotWithShape="1">
          <a:blip r:embed="rId3"/>
          <a:srcRect l="5520" r="5525" b="4461"/>
          <a:stretch/>
        </p:blipFill>
        <p:spPr>
          <a:xfrm>
            <a:off x="4358989" y="364595"/>
            <a:ext cx="6384087" cy="6485020"/>
          </a:xfrm>
          <a:prstGeom prst="rect">
            <a:avLst/>
          </a:prstGeom>
        </p:spPr>
      </p:pic>
      <p:sp>
        <p:nvSpPr>
          <p:cNvPr id="3" name="TextBox 2">
            <a:extLst>
              <a:ext uri="{FF2B5EF4-FFF2-40B4-BE49-F238E27FC236}">
                <a16:creationId xmlns:a16="http://schemas.microsoft.com/office/drawing/2014/main" id="{420308F6-EF66-4F0C-AC04-A24FD1105D55}"/>
              </a:ext>
            </a:extLst>
          </p:cNvPr>
          <p:cNvSpPr txBox="1"/>
          <p:nvPr/>
        </p:nvSpPr>
        <p:spPr>
          <a:xfrm>
            <a:off x="8614610" y="6124073"/>
            <a:ext cx="3224463" cy="369332"/>
          </a:xfrm>
          <a:prstGeom prst="rect">
            <a:avLst/>
          </a:prstGeom>
          <a:noFill/>
        </p:spPr>
        <p:txBody>
          <a:bodyPr wrap="square" rtlCol="0">
            <a:spAutoFit/>
          </a:bodyPr>
          <a:lstStyle/>
          <a:p>
            <a:r>
              <a:rPr lang="en-GB" dirty="0"/>
              <a:t>Allison and </a:t>
            </a:r>
            <a:r>
              <a:rPr lang="en-GB" dirty="0" err="1"/>
              <a:t>Tharby</a:t>
            </a:r>
            <a:r>
              <a:rPr lang="en-GB" dirty="0"/>
              <a:t> (2015)</a:t>
            </a:r>
          </a:p>
        </p:txBody>
      </p:sp>
      <p:pic>
        <p:nvPicPr>
          <p:cNvPr id="4" name="Picture 3">
            <a:extLst>
              <a:ext uri="{FF2B5EF4-FFF2-40B4-BE49-F238E27FC236}">
                <a16:creationId xmlns:a16="http://schemas.microsoft.com/office/drawing/2014/main" id="{F7FEEC7A-FFB8-4564-8653-04343C77E3B4}"/>
              </a:ext>
            </a:extLst>
          </p:cNvPr>
          <p:cNvPicPr>
            <a:picLocks noChangeAspect="1"/>
          </p:cNvPicPr>
          <p:nvPr/>
        </p:nvPicPr>
        <p:blipFill>
          <a:blip r:embed="rId4"/>
          <a:stretch>
            <a:fillRect/>
          </a:stretch>
        </p:blipFill>
        <p:spPr>
          <a:xfrm>
            <a:off x="535547" y="1192140"/>
            <a:ext cx="3534177" cy="5301266"/>
          </a:xfrm>
          <a:prstGeom prst="rect">
            <a:avLst/>
          </a:prstGeom>
        </p:spPr>
      </p:pic>
    </p:spTree>
    <p:extLst>
      <p:ext uri="{BB962C8B-B14F-4D97-AF65-F5344CB8AC3E}">
        <p14:creationId xmlns:p14="http://schemas.microsoft.com/office/powerpoint/2010/main" val="39696278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75A815-2C3C-4CD6-A68C-1774E016EFC4}"/>
              </a:ext>
            </a:extLst>
          </p:cNvPr>
          <p:cNvSpPr txBox="1"/>
          <p:nvPr/>
        </p:nvSpPr>
        <p:spPr>
          <a:xfrm>
            <a:off x="782053" y="697832"/>
            <a:ext cx="10816389" cy="4955203"/>
          </a:xfrm>
          <a:prstGeom prst="rect">
            <a:avLst/>
          </a:prstGeom>
          <a:noFill/>
        </p:spPr>
        <p:txBody>
          <a:bodyPr wrap="square" rtlCol="0">
            <a:spAutoFit/>
          </a:bodyPr>
          <a:lstStyle/>
          <a:p>
            <a:r>
              <a:rPr lang="en-GB" sz="4000" b="1" dirty="0"/>
              <a:t>‘…our job, then, is to respond to and support students during lessons and over weeks, months and years, so that they all strive to reach, or in some cases surpass, this common goal.  In doing so, </a:t>
            </a:r>
            <a:r>
              <a:rPr lang="en-GB" sz="4000" b="1" dirty="0">
                <a:solidFill>
                  <a:srgbClr val="FF0000"/>
                </a:solidFill>
              </a:rPr>
              <a:t>differentiation</a:t>
            </a:r>
            <a:r>
              <a:rPr lang="en-GB" sz="4000" b="1" dirty="0"/>
              <a:t> will lie in the skilfulness of our response to the anticipated and unanticipated difficulties that our students will encounter along the way.  This can only work effectively if we </a:t>
            </a:r>
            <a:r>
              <a:rPr lang="en-GB" sz="4000" b="1" dirty="0">
                <a:solidFill>
                  <a:srgbClr val="FF0000"/>
                </a:solidFill>
              </a:rPr>
              <a:t>understand the individual students </a:t>
            </a:r>
            <a:r>
              <a:rPr lang="en-GB" sz="4000" b="1" dirty="0"/>
              <a:t>we are teaching, we have a </a:t>
            </a:r>
            <a:r>
              <a:rPr lang="en-GB" sz="4000" b="1" dirty="0">
                <a:solidFill>
                  <a:srgbClr val="FF0000"/>
                </a:solidFill>
              </a:rPr>
              <a:t>deep knowledge of subject content </a:t>
            </a:r>
            <a:r>
              <a:rPr lang="en-GB" sz="4000" b="1" dirty="0"/>
              <a:t>and we </a:t>
            </a:r>
            <a:r>
              <a:rPr lang="en-GB" sz="4000" b="1" dirty="0">
                <a:solidFill>
                  <a:srgbClr val="FF0000"/>
                </a:solidFill>
              </a:rPr>
              <a:t>know which parts of our subject students tend to find difficult</a:t>
            </a:r>
            <a:r>
              <a:rPr lang="en-GB" sz="4000" b="1" dirty="0"/>
              <a:t>’</a:t>
            </a:r>
          </a:p>
          <a:p>
            <a:endParaRPr lang="en-GB" dirty="0"/>
          </a:p>
          <a:p>
            <a:pPr algn="r"/>
            <a:r>
              <a:rPr lang="en-GB" dirty="0"/>
              <a:t>Allison and </a:t>
            </a:r>
            <a:r>
              <a:rPr lang="en-GB" dirty="0" err="1"/>
              <a:t>Tharby</a:t>
            </a:r>
            <a:r>
              <a:rPr lang="en-GB" dirty="0"/>
              <a:t> (2015: 18) </a:t>
            </a:r>
          </a:p>
        </p:txBody>
      </p:sp>
    </p:spTree>
    <p:extLst>
      <p:ext uri="{BB962C8B-B14F-4D97-AF65-F5344CB8AC3E}">
        <p14:creationId xmlns:p14="http://schemas.microsoft.com/office/powerpoint/2010/main" val="12694648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14" name="Rectangle 13">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4D2119C-8BED-4BD9-B45F-0F7D3FA8F866}"/>
              </a:ext>
            </a:extLst>
          </p:cNvPr>
          <p:cNvSpPr txBox="1"/>
          <p:nvPr/>
        </p:nvSpPr>
        <p:spPr>
          <a:xfrm>
            <a:off x="7034585" y="703293"/>
            <a:ext cx="4584921" cy="19498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700" b="1">
                <a:latin typeface="+mj-lt"/>
                <a:ea typeface="+mj-ea"/>
                <a:cs typeface="+mj-cs"/>
              </a:rPr>
              <a:t>Types of differentiation </a:t>
            </a:r>
            <a:endParaRPr lang="en-US" sz="4700">
              <a:latin typeface="+mj-lt"/>
              <a:ea typeface="+mj-ea"/>
              <a:cs typeface="+mj-cs"/>
            </a:endParaRPr>
          </a:p>
        </p:txBody>
      </p:sp>
      <p:pic>
        <p:nvPicPr>
          <p:cNvPr id="7" name="Picture 6">
            <a:extLst>
              <a:ext uri="{FF2B5EF4-FFF2-40B4-BE49-F238E27FC236}">
                <a16:creationId xmlns:a16="http://schemas.microsoft.com/office/drawing/2014/main" id="{43AF37A2-00CC-466C-8063-2E0C22A222A8}"/>
              </a:ext>
            </a:extLst>
          </p:cNvPr>
          <p:cNvPicPr>
            <a:picLocks noChangeAspect="1"/>
          </p:cNvPicPr>
          <p:nvPr/>
        </p:nvPicPr>
        <p:blipFill rotWithShape="1">
          <a:blip r:embed="rId3"/>
          <a:srcRect l="18341" r="5141" b="-1"/>
          <a:stretch/>
        </p:blipFill>
        <p:spPr>
          <a:xfrm>
            <a:off x="866691" y="1216968"/>
            <a:ext cx="5416261" cy="4424065"/>
          </a:xfrm>
          <a:custGeom>
            <a:avLst/>
            <a:gdLst/>
            <a:ahLst/>
            <a:cxnLst/>
            <a:rect l="l" t="t" r="r" b="b"/>
            <a:pathLst>
              <a:path w="5531320" h="4424065">
                <a:moveTo>
                  <a:pt x="4292328" y="3931444"/>
                </a:moveTo>
                <a:cubicBezTo>
                  <a:pt x="3830135" y="4131325"/>
                  <a:pt x="3346708" y="4259111"/>
                  <a:pt x="2855653" y="4364392"/>
                </a:cubicBezTo>
                <a:lnTo>
                  <a:pt x="2855525" y="4364392"/>
                </a:lnTo>
                <a:cubicBezTo>
                  <a:pt x="3386634" y="4394018"/>
                  <a:pt x="3853531" y="4210158"/>
                  <a:pt x="4292328" y="3931444"/>
                </a:cubicBezTo>
                <a:close/>
                <a:moveTo>
                  <a:pt x="4302118" y="3923561"/>
                </a:moveTo>
                <a:lnTo>
                  <a:pt x="4301102" y="3924959"/>
                </a:lnTo>
                <a:lnTo>
                  <a:pt x="4302881" y="3924959"/>
                </a:lnTo>
                <a:close/>
                <a:moveTo>
                  <a:pt x="3885572" y="334733"/>
                </a:moveTo>
                <a:cubicBezTo>
                  <a:pt x="4046889" y="406840"/>
                  <a:pt x="4203653" y="488713"/>
                  <a:pt x="4355013" y="579880"/>
                </a:cubicBezTo>
                <a:cubicBezTo>
                  <a:pt x="4662082" y="768063"/>
                  <a:pt x="4933803" y="995790"/>
                  <a:pt x="5144619" y="1290779"/>
                </a:cubicBezTo>
                <a:cubicBezTo>
                  <a:pt x="5314365" y="1528042"/>
                  <a:pt x="5426258" y="1789591"/>
                  <a:pt x="5468598" y="2088522"/>
                </a:cubicBezTo>
                <a:cubicBezTo>
                  <a:pt x="5479330" y="2001424"/>
                  <a:pt x="5480182" y="1913385"/>
                  <a:pt x="5471141" y="1826083"/>
                </a:cubicBezTo>
                <a:cubicBezTo>
                  <a:pt x="5455337" y="1662962"/>
                  <a:pt x="5406307" y="1504799"/>
                  <a:pt x="5327080" y="1361348"/>
                </a:cubicBezTo>
                <a:cubicBezTo>
                  <a:pt x="5206160" y="1140233"/>
                  <a:pt x="5033362" y="965782"/>
                  <a:pt x="4833354" y="816507"/>
                </a:cubicBezTo>
                <a:cubicBezTo>
                  <a:pt x="4597235" y="640276"/>
                  <a:pt x="4336322" y="509438"/>
                  <a:pt x="4063457" y="400724"/>
                </a:cubicBezTo>
                <a:cubicBezTo>
                  <a:pt x="4033360" y="388607"/>
                  <a:pt x="4003060" y="376909"/>
                  <a:pt x="3972544" y="365631"/>
                </a:cubicBezTo>
                <a:cubicBezTo>
                  <a:pt x="3943680" y="354950"/>
                  <a:pt x="3914563" y="345033"/>
                  <a:pt x="3885572" y="334733"/>
                </a:cubicBezTo>
                <a:close/>
                <a:moveTo>
                  <a:pt x="3865737" y="329520"/>
                </a:moveTo>
                <a:cubicBezTo>
                  <a:pt x="3865737" y="329520"/>
                  <a:pt x="3865737" y="330410"/>
                  <a:pt x="3866500" y="330537"/>
                </a:cubicBezTo>
                <a:lnTo>
                  <a:pt x="3869806" y="330156"/>
                </a:lnTo>
                <a:close/>
                <a:moveTo>
                  <a:pt x="2219772" y="85645"/>
                </a:moveTo>
                <a:cubicBezTo>
                  <a:pt x="2206943" y="84005"/>
                  <a:pt x="2193910" y="85264"/>
                  <a:pt x="2181627" y="89333"/>
                </a:cubicBezTo>
                <a:cubicBezTo>
                  <a:pt x="1932920" y="125113"/>
                  <a:pt x="1690800" y="197118"/>
                  <a:pt x="1462972" y="303073"/>
                </a:cubicBezTo>
                <a:cubicBezTo>
                  <a:pt x="971789" y="529528"/>
                  <a:pt x="578130" y="865460"/>
                  <a:pt x="308698" y="1338461"/>
                </a:cubicBezTo>
                <a:cubicBezTo>
                  <a:pt x="180225" y="1561852"/>
                  <a:pt x="97653" y="1808638"/>
                  <a:pt x="65840" y="2064364"/>
                </a:cubicBezTo>
                <a:cubicBezTo>
                  <a:pt x="71943" y="2050505"/>
                  <a:pt x="77284" y="2036391"/>
                  <a:pt x="82115" y="2022150"/>
                </a:cubicBezTo>
                <a:cubicBezTo>
                  <a:pt x="170104" y="1763653"/>
                  <a:pt x="279580" y="1515073"/>
                  <a:pt x="423261" y="1282260"/>
                </a:cubicBezTo>
                <a:cubicBezTo>
                  <a:pt x="630770" y="945565"/>
                  <a:pt x="895371" y="664944"/>
                  <a:pt x="1231812" y="454001"/>
                </a:cubicBezTo>
                <a:cubicBezTo>
                  <a:pt x="1535193" y="263783"/>
                  <a:pt x="1866802" y="149729"/>
                  <a:pt x="2219772" y="85645"/>
                </a:cubicBezTo>
                <a:close/>
                <a:moveTo>
                  <a:pt x="2612541" y="836"/>
                </a:moveTo>
                <a:cubicBezTo>
                  <a:pt x="2715914" y="-4250"/>
                  <a:pt x="2831240" y="14695"/>
                  <a:pt x="2946311" y="35548"/>
                </a:cubicBezTo>
                <a:cubicBezTo>
                  <a:pt x="3291652" y="98106"/>
                  <a:pt x="3631144" y="182915"/>
                  <a:pt x="3961100" y="303581"/>
                </a:cubicBezTo>
                <a:cubicBezTo>
                  <a:pt x="4278341" y="419543"/>
                  <a:pt x="4581341" y="563350"/>
                  <a:pt x="4854588" y="764502"/>
                </a:cubicBezTo>
                <a:cubicBezTo>
                  <a:pt x="5067438" y="921152"/>
                  <a:pt x="5250408" y="1105521"/>
                  <a:pt x="5377813" y="1339732"/>
                </a:cubicBezTo>
                <a:cubicBezTo>
                  <a:pt x="5459812" y="1489986"/>
                  <a:pt x="5510304" y="1655396"/>
                  <a:pt x="5526198" y="1825829"/>
                </a:cubicBezTo>
                <a:cubicBezTo>
                  <a:pt x="5538277" y="1951327"/>
                  <a:pt x="5527342" y="2074917"/>
                  <a:pt x="5510558" y="2199398"/>
                </a:cubicBezTo>
                <a:cubicBezTo>
                  <a:pt x="5502967" y="2266991"/>
                  <a:pt x="5502713" y="2335195"/>
                  <a:pt x="5509796" y="2402839"/>
                </a:cubicBezTo>
                <a:cubicBezTo>
                  <a:pt x="5534208" y="2664197"/>
                  <a:pt x="5468472" y="2926051"/>
                  <a:pt x="5323520" y="3144890"/>
                </a:cubicBezTo>
                <a:cubicBezTo>
                  <a:pt x="5201340" y="3332234"/>
                  <a:pt x="5041042" y="3491719"/>
                  <a:pt x="4853062" y="3612932"/>
                </a:cubicBezTo>
                <a:cubicBezTo>
                  <a:pt x="4671110" y="3732072"/>
                  <a:pt x="4498566" y="3864563"/>
                  <a:pt x="4316359" y="3982940"/>
                </a:cubicBezTo>
                <a:cubicBezTo>
                  <a:pt x="4019717" y="4175573"/>
                  <a:pt x="3701077" y="4317347"/>
                  <a:pt x="3352557" y="4386771"/>
                </a:cubicBezTo>
                <a:cubicBezTo>
                  <a:pt x="3160954" y="4425590"/>
                  <a:pt x="2964456" y="4434173"/>
                  <a:pt x="2770207" y="4412201"/>
                </a:cubicBezTo>
                <a:cubicBezTo>
                  <a:pt x="2685525" y="4402537"/>
                  <a:pt x="2599953" y="4402410"/>
                  <a:pt x="2514889" y="4393637"/>
                </a:cubicBezTo>
                <a:cubicBezTo>
                  <a:pt x="2307137" y="4370851"/>
                  <a:pt x="2102209" y="4327277"/>
                  <a:pt x="1903167" y="4263562"/>
                </a:cubicBezTo>
                <a:cubicBezTo>
                  <a:pt x="1560623" y="4156119"/>
                  <a:pt x="1238932" y="4006972"/>
                  <a:pt x="948393" y="3794249"/>
                </a:cubicBezTo>
                <a:cubicBezTo>
                  <a:pt x="647554" y="3573897"/>
                  <a:pt x="396813" y="3308660"/>
                  <a:pt x="223634" y="2975526"/>
                </a:cubicBezTo>
                <a:cubicBezTo>
                  <a:pt x="129454" y="2796370"/>
                  <a:pt x="67150" y="2602198"/>
                  <a:pt x="39520" y="2401695"/>
                </a:cubicBezTo>
                <a:cubicBezTo>
                  <a:pt x="34510" y="2367555"/>
                  <a:pt x="26729" y="2333872"/>
                  <a:pt x="16252" y="2300991"/>
                </a:cubicBezTo>
                <a:cubicBezTo>
                  <a:pt x="-9179" y="2218598"/>
                  <a:pt x="-24" y="2135695"/>
                  <a:pt x="11801" y="2053556"/>
                </a:cubicBezTo>
                <a:cubicBezTo>
                  <a:pt x="93686" y="1480615"/>
                  <a:pt x="377868" y="1021983"/>
                  <a:pt x="812850" y="651084"/>
                </a:cubicBezTo>
                <a:cubicBezTo>
                  <a:pt x="1176755" y="340201"/>
                  <a:pt x="1598260" y="146042"/>
                  <a:pt x="2066810" y="52586"/>
                </a:cubicBezTo>
                <a:cubicBezTo>
                  <a:pt x="2154544" y="35039"/>
                  <a:pt x="2243041" y="23087"/>
                  <a:pt x="2332046" y="14441"/>
                </a:cubicBezTo>
                <a:cubicBezTo>
                  <a:pt x="2421052" y="5794"/>
                  <a:pt x="2508913" y="2107"/>
                  <a:pt x="2612541" y="836"/>
                </a:cubicBezTo>
                <a:close/>
              </a:path>
            </a:pathLst>
          </a:custGeom>
        </p:spPr>
      </p:pic>
      <p:sp>
        <p:nvSpPr>
          <p:cNvPr id="16" name="Rectangle 6">
            <a:extLst>
              <a:ext uri="{FF2B5EF4-FFF2-40B4-BE49-F238E27FC236}">
                <a16:creationId xmlns:a16="http://schemas.microsoft.com/office/drawing/2014/main" id="{3EB27620-B0B1-4232-A055-99D347606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83815" y="2895147"/>
            <a:ext cx="3474720" cy="27432"/>
          </a:xfrm>
          <a:custGeom>
            <a:avLst/>
            <a:gdLst>
              <a:gd name="connsiteX0" fmla="*/ 0 w 3474720"/>
              <a:gd name="connsiteY0" fmla="*/ 0 h 27432"/>
              <a:gd name="connsiteX1" fmla="*/ 660197 w 3474720"/>
              <a:gd name="connsiteY1" fmla="*/ 0 h 27432"/>
              <a:gd name="connsiteX2" fmla="*/ 1355141 w 3474720"/>
              <a:gd name="connsiteY2" fmla="*/ 0 h 27432"/>
              <a:gd name="connsiteX3" fmla="*/ 2084832 w 3474720"/>
              <a:gd name="connsiteY3" fmla="*/ 0 h 27432"/>
              <a:gd name="connsiteX4" fmla="*/ 2814523 w 3474720"/>
              <a:gd name="connsiteY4" fmla="*/ 0 h 27432"/>
              <a:gd name="connsiteX5" fmla="*/ 3474720 w 3474720"/>
              <a:gd name="connsiteY5" fmla="*/ 0 h 27432"/>
              <a:gd name="connsiteX6" fmla="*/ 3474720 w 3474720"/>
              <a:gd name="connsiteY6" fmla="*/ 27432 h 27432"/>
              <a:gd name="connsiteX7" fmla="*/ 2710282 w 3474720"/>
              <a:gd name="connsiteY7" fmla="*/ 27432 h 27432"/>
              <a:gd name="connsiteX8" fmla="*/ 1945843 w 3474720"/>
              <a:gd name="connsiteY8" fmla="*/ 27432 h 27432"/>
              <a:gd name="connsiteX9" fmla="*/ 1250899 w 3474720"/>
              <a:gd name="connsiteY9" fmla="*/ 27432 h 27432"/>
              <a:gd name="connsiteX10" fmla="*/ 0 w 3474720"/>
              <a:gd name="connsiteY10" fmla="*/ 27432 h 27432"/>
              <a:gd name="connsiteX11" fmla="*/ 0 w 3474720"/>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74720" h="27432" fill="none" extrusionOk="0">
                <a:moveTo>
                  <a:pt x="0" y="0"/>
                </a:moveTo>
                <a:cubicBezTo>
                  <a:pt x="307185" y="-8713"/>
                  <a:pt x="392307" y="-13121"/>
                  <a:pt x="660197" y="0"/>
                </a:cubicBezTo>
                <a:cubicBezTo>
                  <a:pt x="928087" y="13121"/>
                  <a:pt x="1167029" y="-2668"/>
                  <a:pt x="1355141" y="0"/>
                </a:cubicBezTo>
                <a:cubicBezTo>
                  <a:pt x="1543253" y="2668"/>
                  <a:pt x="1739408" y="-6709"/>
                  <a:pt x="2084832" y="0"/>
                </a:cubicBezTo>
                <a:cubicBezTo>
                  <a:pt x="2430256" y="6709"/>
                  <a:pt x="2538889" y="29706"/>
                  <a:pt x="2814523" y="0"/>
                </a:cubicBezTo>
                <a:cubicBezTo>
                  <a:pt x="3090157" y="-29706"/>
                  <a:pt x="3152920" y="-15446"/>
                  <a:pt x="3474720" y="0"/>
                </a:cubicBezTo>
                <a:cubicBezTo>
                  <a:pt x="3473554" y="7395"/>
                  <a:pt x="3474765" y="21864"/>
                  <a:pt x="3474720" y="27432"/>
                </a:cubicBezTo>
                <a:cubicBezTo>
                  <a:pt x="3275380" y="12730"/>
                  <a:pt x="2958934" y="10130"/>
                  <a:pt x="2710282" y="27432"/>
                </a:cubicBezTo>
                <a:cubicBezTo>
                  <a:pt x="2461630" y="44734"/>
                  <a:pt x="2131168" y="43757"/>
                  <a:pt x="1945843" y="27432"/>
                </a:cubicBezTo>
                <a:cubicBezTo>
                  <a:pt x="1760518" y="11107"/>
                  <a:pt x="1444829" y="-3738"/>
                  <a:pt x="1250899" y="27432"/>
                </a:cubicBezTo>
                <a:cubicBezTo>
                  <a:pt x="1056969" y="58602"/>
                  <a:pt x="444992" y="52761"/>
                  <a:pt x="0" y="27432"/>
                </a:cubicBezTo>
                <a:cubicBezTo>
                  <a:pt x="-503" y="20663"/>
                  <a:pt x="1168" y="5855"/>
                  <a:pt x="0" y="0"/>
                </a:cubicBezTo>
                <a:close/>
              </a:path>
              <a:path w="3474720" h="27432" stroke="0" extrusionOk="0">
                <a:moveTo>
                  <a:pt x="0" y="0"/>
                </a:moveTo>
                <a:cubicBezTo>
                  <a:pt x="300114" y="-5103"/>
                  <a:pt x="525093" y="-25284"/>
                  <a:pt x="660197" y="0"/>
                </a:cubicBezTo>
                <a:cubicBezTo>
                  <a:pt x="795301" y="25284"/>
                  <a:pt x="1023172" y="17955"/>
                  <a:pt x="1250899" y="0"/>
                </a:cubicBezTo>
                <a:cubicBezTo>
                  <a:pt x="1478626" y="-17955"/>
                  <a:pt x="1782079" y="-27844"/>
                  <a:pt x="2015338" y="0"/>
                </a:cubicBezTo>
                <a:cubicBezTo>
                  <a:pt x="2248597" y="27844"/>
                  <a:pt x="2491007" y="27648"/>
                  <a:pt x="2675534" y="0"/>
                </a:cubicBezTo>
                <a:cubicBezTo>
                  <a:pt x="2860061" y="-27648"/>
                  <a:pt x="3088679" y="-3661"/>
                  <a:pt x="3474720" y="0"/>
                </a:cubicBezTo>
                <a:cubicBezTo>
                  <a:pt x="3474913" y="12649"/>
                  <a:pt x="3473732" y="17989"/>
                  <a:pt x="3474720" y="27432"/>
                </a:cubicBezTo>
                <a:cubicBezTo>
                  <a:pt x="3317198" y="15714"/>
                  <a:pt x="2959205" y="52182"/>
                  <a:pt x="2779776" y="27432"/>
                </a:cubicBezTo>
                <a:cubicBezTo>
                  <a:pt x="2600347" y="2682"/>
                  <a:pt x="2382660" y="-684"/>
                  <a:pt x="2015338" y="27432"/>
                </a:cubicBezTo>
                <a:cubicBezTo>
                  <a:pt x="1648016" y="55548"/>
                  <a:pt x="1641073" y="39646"/>
                  <a:pt x="1424635" y="27432"/>
                </a:cubicBezTo>
                <a:cubicBezTo>
                  <a:pt x="1208197" y="15218"/>
                  <a:pt x="1021559" y="15893"/>
                  <a:pt x="729691" y="27432"/>
                </a:cubicBezTo>
                <a:cubicBezTo>
                  <a:pt x="437823" y="38971"/>
                  <a:pt x="153856" y="-2647"/>
                  <a:pt x="0" y="27432"/>
                </a:cubicBezTo>
                <a:cubicBezTo>
                  <a:pt x="1300" y="19678"/>
                  <a:pt x="-86" y="12044"/>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7831377D-ED21-460E-AE95-0C4EFE6A0848}"/>
              </a:ext>
            </a:extLst>
          </p:cNvPr>
          <p:cNvSpPr txBox="1">
            <a:spLocks/>
          </p:cNvSpPr>
          <p:nvPr/>
        </p:nvSpPr>
        <p:spPr>
          <a:xfrm>
            <a:off x="7034585" y="3164618"/>
            <a:ext cx="4584921" cy="302149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00000"/>
              </a:lnSpc>
            </a:pPr>
            <a:r>
              <a:rPr lang="en-US" altLang="en-US" sz="2400"/>
              <a:t>Task</a:t>
            </a:r>
          </a:p>
          <a:p>
            <a:pPr>
              <a:lnSpc>
                <a:spcPct val="100000"/>
              </a:lnSpc>
            </a:pPr>
            <a:r>
              <a:rPr lang="en-US" altLang="en-US" sz="2400"/>
              <a:t>Support</a:t>
            </a:r>
          </a:p>
          <a:p>
            <a:pPr>
              <a:lnSpc>
                <a:spcPct val="100000"/>
              </a:lnSpc>
            </a:pPr>
            <a:r>
              <a:rPr lang="en-US" altLang="en-US" sz="2400"/>
              <a:t>Outcome</a:t>
            </a:r>
          </a:p>
          <a:p>
            <a:pPr>
              <a:lnSpc>
                <a:spcPct val="100000"/>
              </a:lnSpc>
            </a:pPr>
            <a:r>
              <a:rPr lang="en-US" altLang="en-US" sz="2400"/>
              <a:t>Support resources (scaffolding)</a:t>
            </a:r>
          </a:p>
          <a:p>
            <a:pPr>
              <a:lnSpc>
                <a:spcPct val="100000"/>
              </a:lnSpc>
            </a:pPr>
            <a:r>
              <a:rPr lang="en-US" altLang="en-US" sz="2400"/>
              <a:t>Pace</a:t>
            </a:r>
          </a:p>
          <a:p>
            <a:pPr>
              <a:lnSpc>
                <a:spcPct val="100000"/>
              </a:lnSpc>
            </a:pPr>
            <a:r>
              <a:rPr lang="en-US" altLang="en-US" sz="2400"/>
              <a:t>Independence level</a:t>
            </a:r>
          </a:p>
        </p:txBody>
      </p:sp>
    </p:spTree>
    <p:extLst>
      <p:ext uri="{BB962C8B-B14F-4D97-AF65-F5344CB8AC3E}">
        <p14:creationId xmlns:p14="http://schemas.microsoft.com/office/powerpoint/2010/main" val="38655675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500"/>
                                        <p:tgtEl>
                                          <p:spTgt spid="6">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500"/>
                                        <p:tgtEl>
                                          <p:spTgt spid="6">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6">
                                            <p:txEl>
                                              <p:pRg st="3" end="3"/>
                                            </p:txEl>
                                          </p:spTgt>
                                        </p:tgtEl>
                                        <p:attrNameLst>
                                          <p:attrName>style.visibility</p:attrName>
                                        </p:attrNameLst>
                                      </p:cBhvr>
                                      <p:to>
                                        <p:strVal val="visible"/>
                                      </p:to>
                                    </p:set>
                                    <p:animEffect transition="in" filter="fade">
                                      <p:cBhvr>
                                        <p:cTn id="16" dur="500"/>
                                        <p:tgtEl>
                                          <p:spTgt spid="6">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Effect transition="in" filter="fade">
                                      <p:cBhvr>
                                        <p:cTn id="19" dur="500"/>
                                        <p:tgtEl>
                                          <p:spTgt spid="6">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1…</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114300">
              <a:spcAft>
                <a:spcPts val="600"/>
              </a:spcAft>
            </a:pPr>
            <a:r>
              <a:rPr lang="en-US" sz="3600" dirty="0"/>
              <a:t>You are teaching a class to draw from observation of a shell. Your focus is on the texture. You have a learner in the class with a severe visual impairment. How do you differentiate?</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1437675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3…</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lnSpcReduction="10000"/>
          </a:bodyPr>
          <a:lstStyle/>
          <a:p>
            <a:pPr marL="114300">
              <a:spcAft>
                <a:spcPts val="600"/>
              </a:spcAft>
            </a:pPr>
            <a:r>
              <a:rPr lang="en-US" sz="3600" dirty="0"/>
              <a:t>You are introducing repeat pattern design using an iPad. You are aware that one learner in your class has very limited access to technology and does not know the basics of using one. What do you do?</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96538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4…</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a:bodyPr>
          <a:lstStyle/>
          <a:p>
            <a:pPr marL="114300">
              <a:spcAft>
                <a:spcPts val="600"/>
              </a:spcAft>
            </a:pPr>
            <a:r>
              <a:rPr lang="en-US" sz="3600" dirty="0"/>
              <a:t>You have given a class demonstration of how to mix </a:t>
            </a:r>
            <a:r>
              <a:rPr lang="en-US" sz="3600" dirty="0" err="1"/>
              <a:t>colour</a:t>
            </a:r>
            <a:r>
              <a:rPr lang="en-US" sz="3600" dirty="0"/>
              <a:t>. You have a learner in your class who finds retention of information difficult. What will you do?</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5915904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27" name="Rectangle 26">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640080" y="325369"/>
            <a:ext cx="4368602" cy="1956841"/>
          </a:xfrm>
        </p:spPr>
        <p:txBody>
          <a:bodyPr vert="horz" lIns="91440" tIns="45720" rIns="91440" bIns="45720" rtlCol="0" anchor="b">
            <a:normAutofit/>
          </a:bodyPr>
          <a:lstStyle/>
          <a:p>
            <a:pPr>
              <a:lnSpc>
                <a:spcPct val="90000"/>
              </a:lnSpc>
            </a:pPr>
            <a:r>
              <a:rPr lang="en-US" sz="2600" b="1" dirty="0"/>
              <a:t>Scenario 5…</a:t>
            </a:r>
            <a:br>
              <a:rPr lang="en-US" sz="2600" b="1" dirty="0"/>
            </a:br>
            <a:br>
              <a:rPr lang="en-US" sz="2600" b="1" dirty="0">
                <a:effectLst/>
              </a:rPr>
            </a:br>
            <a:endParaRPr lang="en-US" sz="2600" dirty="0"/>
          </a:p>
        </p:txBody>
      </p:sp>
      <p:sp>
        <p:nvSpPr>
          <p:cNvPr id="29"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093" y="2563839"/>
            <a:ext cx="3931920" cy="27432"/>
          </a:xfrm>
          <a:custGeom>
            <a:avLst/>
            <a:gdLst>
              <a:gd name="connsiteX0" fmla="*/ 0 w 3931920"/>
              <a:gd name="connsiteY0" fmla="*/ 0 h 27432"/>
              <a:gd name="connsiteX1" fmla="*/ 733958 w 3931920"/>
              <a:gd name="connsiteY1" fmla="*/ 0 h 27432"/>
              <a:gd name="connsiteX2" fmla="*/ 1428598 w 3931920"/>
              <a:gd name="connsiteY2" fmla="*/ 0 h 27432"/>
              <a:gd name="connsiteX3" fmla="*/ 2123237 w 3931920"/>
              <a:gd name="connsiteY3" fmla="*/ 0 h 27432"/>
              <a:gd name="connsiteX4" fmla="*/ 2660599 w 3931920"/>
              <a:gd name="connsiteY4" fmla="*/ 0 h 27432"/>
              <a:gd name="connsiteX5" fmla="*/ 3237281 w 3931920"/>
              <a:gd name="connsiteY5" fmla="*/ 0 h 27432"/>
              <a:gd name="connsiteX6" fmla="*/ 3931920 w 3931920"/>
              <a:gd name="connsiteY6" fmla="*/ 0 h 27432"/>
              <a:gd name="connsiteX7" fmla="*/ 3931920 w 3931920"/>
              <a:gd name="connsiteY7" fmla="*/ 27432 h 27432"/>
              <a:gd name="connsiteX8" fmla="*/ 3276600 w 3931920"/>
              <a:gd name="connsiteY8" fmla="*/ 27432 h 27432"/>
              <a:gd name="connsiteX9" fmla="*/ 2739238 w 3931920"/>
              <a:gd name="connsiteY9" fmla="*/ 27432 h 27432"/>
              <a:gd name="connsiteX10" fmla="*/ 2201875 w 3931920"/>
              <a:gd name="connsiteY10" fmla="*/ 27432 h 27432"/>
              <a:gd name="connsiteX11" fmla="*/ 1507236 w 3931920"/>
              <a:gd name="connsiteY11" fmla="*/ 27432 h 27432"/>
              <a:gd name="connsiteX12" fmla="*/ 930554 w 3931920"/>
              <a:gd name="connsiteY12" fmla="*/ 27432 h 27432"/>
              <a:gd name="connsiteX13" fmla="*/ 0 w 3931920"/>
              <a:gd name="connsiteY13" fmla="*/ 27432 h 27432"/>
              <a:gd name="connsiteX14" fmla="*/ 0 w 3931920"/>
              <a:gd name="connsiteY14"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31920" h="27432" fill="none" extrusionOk="0">
                <a:moveTo>
                  <a:pt x="0" y="0"/>
                </a:moveTo>
                <a:cubicBezTo>
                  <a:pt x="245351" y="16874"/>
                  <a:pt x="509174" y="13736"/>
                  <a:pt x="733958" y="0"/>
                </a:cubicBezTo>
                <a:cubicBezTo>
                  <a:pt x="958742" y="-13736"/>
                  <a:pt x="1245406" y="-17215"/>
                  <a:pt x="1428598" y="0"/>
                </a:cubicBezTo>
                <a:cubicBezTo>
                  <a:pt x="1611790" y="17215"/>
                  <a:pt x="1930525" y="20562"/>
                  <a:pt x="2123237" y="0"/>
                </a:cubicBezTo>
                <a:cubicBezTo>
                  <a:pt x="2315949" y="-20562"/>
                  <a:pt x="2485508" y="11332"/>
                  <a:pt x="2660599" y="0"/>
                </a:cubicBezTo>
                <a:cubicBezTo>
                  <a:pt x="2835690" y="-11332"/>
                  <a:pt x="3075198" y="-14809"/>
                  <a:pt x="3237281" y="0"/>
                </a:cubicBezTo>
                <a:cubicBezTo>
                  <a:pt x="3399364" y="14809"/>
                  <a:pt x="3745084" y="-4992"/>
                  <a:pt x="3931920" y="0"/>
                </a:cubicBezTo>
                <a:cubicBezTo>
                  <a:pt x="3930963" y="8431"/>
                  <a:pt x="3931571" y="14612"/>
                  <a:pt x="3931920" y="27432"/>
                </a:cubicBezTo>
                <a:cubicBezTo>
                  <a:pt x="3765435" y="40792"/>
                  <a:pt x="3452398" y="38703"/>
                  <a:pt x="3276600" y="27432"/>
                </a:cubicBezTo>
                <a:cubicBezTo>
                  <a:pt x="3100802" y="16161"/>
                  <a:pt x="2914889" y="26998"/>
                  <a:pt x="2739238" y="27432"/>
                </a:cubicBezTo>
                <a:cubicBezTo>
                  <a:pt x="2563587" y="27866"/>
                  <a:pt x="2395484" y="39154"/>
                  <a:pt x="2201875" y="27432"/>
                </a:cubicBezTo>
                <a:cubicBezTo>
                  <a:pt x="2008266" y="15710"/>
                  <a:pt x="1781367" y="4899"/>
                  <a:pt x="1507236" y="27432"/>
                </a:cubicBezTo>
                <a:cubicBezTo>
                  <a:pt x="1233105" y="49965"/>
                  <a:pt x="1075495" y="47542"/>
                  <a:pt x="930554" y="27432"/>
                </a:cubicBezTo>
                <a:cubicBezTo>
                  <a:pt x="785613" y="7322"/>
                  <a:pt x="268930" y="30433"/>
                  <a:pt x="0" y="27432"/>
                </a:cubicBezTo>
                <a:cubicBezTo>
                  <a:pt x="226" y="18208"/>
                  <a:pt x="-648" y="12891"/>
                  <a:pt x="0" y="0"/>
                </a:cubicBezTo>
                <a:close/>
              </a:path>
              <a:path w="3931920" h="27432" stroke="0" extrusionOk="0">
                <a:moveTo>
                  <a:pt x="0" y="0"/>
                </a:moveTo>
                <a:cubicBezTo>
                  <a:pt x="278269" y="4786"/>
                  <a:pt x="349028" y="-10422"/>
                  <a:pt x="616001" y="0"/>
                </a:cubicBezTo>
                <a:cubicBezTo>
                  <a:pt x="882974" y="10422"/>
                  <a:pt x="931617" y="-15515"/>
                  <a:pt x="1153363" y="0"/>
                </a:cubicBezTo>
                <a:cubicBezTo>
                  <a:pt x="1375109" y="15515"/>
                  <a:pt x="1704089" y="-3631"/>
                  <a:pt x="1887322" y="0"/>
                </a:cubicBezTo>
                <a:cubicBezTo>
                  <a:pt x="2070555" y="3631"/>
                  <a:pt x="2344155" y="2213"/>
                  <a:pt x="2503322" y="0"/>
                </a:cubicBezTo>
                <a:cubicBezTo>
                  <a:pt x="2662489" y="-2213"/>
                  <a:pt x="2976859" y="26691"/>
                  <a:pt x="3119323" y="0"/>
                </a:cubicBezTo>
                <a:cubicBezTo>
                  <a:pt x="3261787" y="-26691"/>
                  <a:pt x="3588171" y="-28651"/>
                  <a:pt x="3931920" y="0"/>
                </a:cubicBezTo>
                <a:cubicBezTo>
                  <a:pt x="3930565" y="9524"/>
                  <a:pt x="3930718" y="13975"/>
                  <a:pt x="3931920" y="27432"/>
                </a:cubicBezTo>
                <a:cubicBezTo>
                  <a:pt x="3664329" y="4021"/>
                  <a:pt x="3437686" y="14511"/>
                  <a:pt x="3276600" y="27432"/>
                </a:cubicBezTo>
                <a:cubicBezTo>
                  <a:pt x="3115514" y="40353"/>
                  <a:pt x="2913592" y="48967"/>
                  <a:pt x="2739238" y="27432"/>
                </a:cubicBezTo>
                <a:cubicBezTo>
                  <a:pt x="2564884" y="5897"/>
                  <a:pt x="2294049" y="39820"/>
                  <a:pt x="2083918" y="27432"/>
                </a:cubicBezTo>
                <a:cubicBezTo>
                  <a:pt x="1873787" y="15044"/>
                  <a:pt x="1718903" y="21388"/>
                  <a:pt x="1428598" y="27432"/>
                </a:cubicBezTo>
                <a:cubicBezTo>
                  <a:pt x="1138293" y="33476"/>
                  <a:pt x="952209" y="50441"/>
                  <a:pt x="812597" y="27432"/>
                </a:cubicBezTo>
                <a:cubicBezTo>
                  <a:pt x="672985" y="4423"/>
                  <a:pt x="305800" y="28240"/>
                  <a:pt x="0" y="27432"/>
                </a:cubicBezTo>
                <a:cubicBezTo>
                  <a:pt x="-800" y="16780"/>
                  <a:pt x="-583" y="1291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640080" y="2872899"/>
            <a:ext cx="4243589" cy="3320668"/>
          </a:xfrm>
          <a:prstGeom prst="rect">
            <a:avLst/>
          </a:prstGeom>
        </p:spPr>
        <p:txBody>
          <a:bodyPr vert="horz" lIns="91440" tIns="45720" rIns="91440" bIns="45720" rtlCol="0">
            <a:normAutofit/>
          </a:bodyPr>
          <a:lstStyle/>
          <a:p>
            <a:pPr marL="114300">
              <a:spcAft>
                <a:spcPts val="600"/>
              </a:spcAft>
            </a:pPr>
            <a:r>
              <a:rPr lang="en-US" sz="3600" dirty="0"/>
              <a:t>You have a mixed ability class however one of the group works quickly and always produces successful outcomes to work. How do you ensure that they progress?</a:t>
            </a:r>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2"/>
          <a:srcRect l="11559" r="214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02567188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D29724BB-D76B-4C06-A7B4-105B5DF9EBB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003" t="6829" r="6663" b="62276"/>
          <a:stretch/>
        </p:blipFill>
        <p:spPr bwMode="auto">
          <a:xfrm>
            <a:off x="234175" y="194125"/>
            <a:ext cx="6612674" cy="3017428"/>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See the source image">
            <a:extLst>
              <a:ext uri="{FF2B5EF4-FFF2-40B4-BE49-F238E27FC236}">
                <a16:creationId xmlns:a16="http://schemas.microsoft.com/office/drawing/2014/main" id="{0A4FF89C-357C-4D90-8BA3-C99EDD70C57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454" t="37332" r="50215" b="32099"/>
          <a:stretch/>
        </p:blipFill>
        <p:spPr bwMode="auto">
          <a:xfrm>
            <a:off x="6846848" y="230459"/>
            <a:ext cx="3351421" cy="2981094"/>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See the source image">
            <a:extLst>
              <a:ext uri="{FF2B5EF4-FFF2-40B4-BE49-F238E27FC236}">
                <a16:creationId xmlns:a16="http://schemas.microsoft.com/office/drawing/2014/main" id="{4BB734D0-BE96-44F2-A3BC-8A72339D3B9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3217" y="3323200"/>
            <a:ext cx="4820105" cy="3017429"/>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See the source image">
            <a:extLst>
              <a:ext uri="{FF2B5EF4-FFF2-40B4-BE49-F238E27FC236}">
                <a16:creationId xmlns:a16="http://schemas.microsoft.com/office/drawing/2014/main" id="{590B4A32-E20B-4768-AF4D-8531C1BB43D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73158" y="3147319"/>
            <a:ext cx="5399281" cy="336918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72F0AA67-B4EE-4576-9BAD-129660039F53}"/>
              </a:ext>
            </a:extLst>
          </p:cNvPr>
          <p:cNvSpPr txBox="1"/>
          <p:nvPr/>
        </p:nvSpPr>
        <p:spPr>
          <a:xfrm rot="20171251">
            <a:off x="1436325" y="2509024"/>
            <a:ext cx="8367951" cy="1200329"/>
          </a:xfrm>
          <a:prstGeom prst="rect">
            <a:avLst/>
          </a:prstGeom>
          <a:solidFill>
            <a:schemeClr val="tx1"/>
          </a:solidFill>
        </p:spPr>
        <p:txBody>
          <a:bodyPr wrap="square" rtlCol="0">
            <a:spAutoFit/>
          </a:bodyPr>
          <a:lstStyle/>
          <a:p>
            <a:r>
              <a:rPr lang="en-GB" sz="7200" dirty="0">
                <a:solidFill>
                  <a:srgbClr val="FFC000"/>
                </a:solidFill>
              </a:rPr>
              <a:t>Exit Ticket Templates </a:t>
            </a:r>
          </a:p>
        </p:txBody>
      </p:sp>
    </p:spTree>
    <p:extLst>
      <p:ext uri="{BB962C8B-B14F-4D97-AF65-F5344CB8AC3E}">
        <p14:creationId xmlns:p14="http://schemas.microsoft.com/office/powerpoint/2010/main" val="1938470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xit" presetSubtype="0" fill="hold" grpId="0" nodeType="clickEffect">
                                  <p:stCondLst>
                                    <p:cond delay="0"/>
                                  </p:stCondLst>
                                  <p:childTnLst>
                                    <p:animEffect transition="out" filter="fade">
                                      <p:cBhvr>
                                        <p:cTn id="6" dur="1000"/>
                                        <p:tgtEl>
                                          <p:spTgt spid="2"/>
                                        </p:tgtEl>
                                      </p:cBhvr>
                                    </p:animEffect>
                                    <p:anim calcmode="lin" valueType="num">
                                      <p:cBhvr>
                                        <p:cTn id="7" dur="1000"/>
                                        <p:tgtEl>
                                          <p:spTgt spid="2"/>
                                        </p:tgtEl>
                                        <p:attrNameLst>
                                          <p:attrName>ppt_x</p:attrName>
                                        </p:attrNameLst>
                                      </p:cBhvr>
                                      <p:tavLst>
                                        <p:tav tm="0">
                                          <p:val>
                                            <p:strVal val="ppt_x"/>
                                          </p:val>
                                        </p:tav>
                                        <p:tav tm="100000">
                                          <p:val>
                                            <p:strVal val="ppt_x"/>
                                          </p:val>
                                        </p:tav>
                                      </p:tavLst>
                                    </p:anim>
                                    <p:anim calcmode="lin" valueType="num">
                                      <p:cBhvr>
                                        <p:cTn id="8" dur="1000"/>
                                        <p:tgtEl>
                                          <p:spTgt spid="2"/>
                                        </p:tgtEl>
                                        <p:attrNameLst>
                                          <p:attrName>ppt_y</p:attrName>
                                        </p:attrNameLst>
                                      </p:cBhvr>
                                      <p:tavLst>
                                        <p:tav tm="0">
                                          <p:val>
                                            <p:strVal val="ppt_y"/>
                                          </p:val>
                                        </p:tav>
                                        <p:tav tm="100000">
                                          <p:val>
                                            <p:strVal val="ppt_y+.1"/>
                                          </p:val>
                                        </p:tav>
                                      </p:tavLst>
                                    </p:anim>
                                    <p:set>
                                      <p:cBhvr>
                                        <p:cTn id="9" dur="1" fill="hold">
                                          <p:stCondLst>
                                            <p:cond delay="999"/>
                                          </p:stCondLst>
                                        </p:cTn>
                                        <p:tgtEl>
                                          <p:spTgt spid="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Rectangle 7">
            <a:extLst>
              <a:ext uri="{FF2B5EF4-FFF2-40B4-BE49-F238E27FC236}">
                <a16:creationId xmlns:a16="http://schemas.microsoft.com/office/drawing/2014/main" id="{EBDD1931-9E86-4402-9A68-33A2D9EFB1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6" name="Rectangle 35">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AE44EF-006D-35D6-9257-B398D879C4BB}"/>
              </a:ext>
            </a:extLst>
          </p:cNvPr>
          <p:cNvSpPr>
            <a:spLocks noGrp="1"/>
          </p:cNvSpPr>
          <p:nvPr>
            <p:ph type="ctrTitle"/>
          </p:nvPr>
        </p:nvSpPr>
        <p:spPr>
          <a:xfrm>
            <a:off x="5297762" y="329184"/>
            <a:ext cx="6251110" cy="1783080"/>
          </a:xfrm>
        </p:spPr>
        <p:txBody>
          <a:bodyPr vert="horz" lIns="91440" tIns="45720" rIns="91440" bIns="45720" rtlCol="0" anchor="b">
            <a:normAutofit/>
          </a:bodyPr>
          <a:lstStyle/>
          <a:p>
            <a:pPr>
              <a:lnSpc>
                <a:spcPct val="90000"/>
              </a:lnSpc>
            </a:pPr>
            <a:r>
              <a:rPr lang="en-US" sz="4000" b="1" dirty="0"/>
              <a:t>Health and Safety</a:t>
            </a:r>
            <a:br>
              <a:rPr lang="en-US" sz="4000" b="1" dirty="0"/>
            </a:br>
            <a:br>
              <a:rPr lang="en-US" sz="4000" b="1" dirty="0"/>
            </a:br>
            <a:endParaRPr lang="en-US" sz="4000"/>
          </a:p>
        </p:txBody>
      </p:sp>
      <p:sp>
        <p:nvSpPr>
          <p:cNvPr id="38"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A629E7"/>
          </a:solidFill>
          <a:ln w="38100" cap="rnd">
            <a:solidFill>
              <a:srgbClr val="A629E7"/>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49ABA6CF-28DD-130D-CEEC-E42A8789FAB2}"/>
              </a:ext>
            </a:extLst>
          </p:cNvPr>
          <p:cNvSpPr txBox="1"/>
          <p:nvPr/>
        </p:nvSpPr>
        <p:spPr>
          <a:xfrm>
            <a:off x="5297762" y="2706624"/>
            <a:ext cx="6251110" cy="3483864"/>
          </a:xfrm>
          <a:prstGeom prst="rect">
            <a:avLst/>
          </a:prstGeom>
        </p:spPr>
        <p:txBody>
          <a:bodyPr vert="horz" lIns="91440" tIns="45720" rIns="91440" bIns="45720" rtlCol="0" anchor="t">
            <a:normAutofit/>
          </a:bodyPr>
          <a:lstStyle/>
          <a:p>
            <a:pPr>
              <a:lnSpc>
                <a:spcPct val="110000"/>
              </a:lnSpc>
              <a:spcAft>
                <a:spcPts val="600"/>
              </a:spcAft>
            </a:pPr>
            <a:r>
              <a:rPr lang="en-US" sz="4000" dirty="0">
                <a:ea typeface="+mn-lt"/>
                <a:cs typeface="+mn-lt"/>
                <a:hlinkClick r:id="rId2"/>
              </a:rPr>
              <a:t>D&amp;T H&amp;S Online Training (cleapss.org.uk)</a:t>
            </a:r>
            <a:endParaRPr lang="en-US" sz="4000">
              <a:ea typeface="+mn-lt"/>
              <a:cs typeface="+mn-lt"/>
            </a:endParaRPr>
          </a:p>
          <a:p>
            <a:pPr>
              <a:lnSpc>
                <a:spcPct val="110000"/>
              </a:lnSpc>
              <a:spcAft>
                <a:spcPts val="600"/>
              </a:spcAft>
            </a:pPr>
            <a:endParaRPr lang="en-US" sz="4000" dirty="0"/>
          </a:p>
          <a:p>
            <a:r>
              <a:rPr lang="en-US" sz="4000" b="1" dirty="0">
                <a:ea typeface="+mn-lt"/>
                <a:cs typeface="+mn-lt"/>
              </a:rPr>
              <a:t>blood</a:t>
            </a:r>
            <a:endParaRPr lang="en-US" sz="4000" dirty="0"/>
          </a:p>
          <a:p>
            <a:r>
              <a:rPr lang="en-US" sz="4000" b="1" dirty="0">
                <a:ea typeface="+mn-lt"/>
                <a:cs typeface="+mn-lt"/>
              </a:rPr>
              <a:t>cell22</a:t>
            </a:r>
            <a:endParaRPr lang="en-US" sz="4000" dirty="0"/>
          </a:p>
          <a:p>
            <a:r>
              <a:rPr lang="en-US" sz="4000" b="1" dirty="0">
                <a:ea typeface="+mn-lt"/>
                <a:cs typeface="+mn-lt"/>
              </a:rPr>
              <a:t>to log in.</a:t>
            </a:r>
            <a:endParaRPr lang="en-US" sz="4000" dirty="0"/>
          </a:p>
          <a:p>
            <a:pPr>
              <a:lnSpc>
                <a:spcPct val="110000"/>
              </a:lnSpc>
              <a:spcAft>
                <a:spcPts val="600"/>
              </a:spcAft>
            </a:pPr>
            <a:endParaRPr lang="en-US" dirty="0"/>
          </a:p>
          <a:p>
            <a:pPr marL="114300" indent="-228600">
              <a:lnSpc>
                <a:spcPct val="110000"/>
              </a:lnSpc>
              <a:spcAft>
                <a:spcPts val="600"/>
              </a:spcAft>
              <a:buFont typeface="Arial" panose="020B0604020202020204" pitchFamily="34" charset="0"/>
              <a:buChar char="•"/>
            </a:pPr>
            <a:endParaRPr lang="en-US" dirty="0"/>
          </a:p>
          <a:p>
            <a:pPr marL="114300" indent="-228600">
              <a:lnSpc>
                <a:spcPct val="110000"/>
              </a:lnSpc>
              <a:spcAft>
                <a:spcPts val="600"/>
              </a:spcAft>
              <a:buFont typeface="Arial" panose="020B0604020202020204" pitchFamily="34" charset="0"/>
              <a:buChar char="•"/>
            </a:pPr>
            <a:endParaRPr lang="en-US" dirty="0"/>
          </a:p>
        </p:txBody>
      </p:sp>
      <p:pic>
        <p:nvPicPr>
          <p:cNvPr id="4" name="Picture 3" descr="A blue abstract watercolor pattern on a white background">
            <a:extLst>
              <a:ext uri="{FF2B5EF4-FFF2-40B4-BE49-F238E27FC236}">
                <a16:creationId xmlns:a16="http://schemas.microsoft.com/office/drawing/2014/main" id="{94AEA76D-606B-99DE-1DC6-CADED2E0A307}"/>
              </a:ext>
            </a:extLst>
          </p:cNvPr>
          <p:cNvPicPr>
            <a:picLocks noChangeAspect="1"/>
          </p:cNvPicPr>
          <p:nvPr/>
        </p:nvPicPr>
        <p:blipFill rotWithShape="1">
          <a:blip r:embed="rId3"/>
          <a:srcRect l="22370" r="3229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334879049"/>
      </p:ext>
    </p:extLst>
  </p:cSld>
  <p:clrMapOvr>
    <a:masterClrMapping/>
  </p:clrMapOvr>
</p:sld>
</file>

<file path=ppt/theme/theme1.xml><?xml version="1.0" encoding="utf-8"?>
<a:theme xmlns:a="http://schemas.openxmlformats.org/drawingml/2006/main" name="SketchyVTI">
  <a:themeElements>
    <a:clrScheme name="AnalogousFromDarkSeedLeftStep">
      <a:dk1>
        <a:srgbClr val="000000"/>
      </a:dk1>
      <a:lt1>
        <a:srgbClr val="FFFFFF"/>
      </a:lt1>
      <a:dk2>
        <a:srgbClr val="1B2830"/>
      </a:dk2>
      <a:lt2>
        <a:srgbClr val="F1F3F0"/>
      </a:lt2>
      <a:accent1>
        <a:srgbClr val="A629E7"/>
      </a:accent1>
      <a:accent2>
        <a:srgbClr val="592FD9"/>
      </a:accent2>
      <a:accent3>
        <a:srgbClr val="294AE7"/>
      </a:accent3>
      <a:accent4>
        <a:srgbClr val="1787D5"/>
      </a:accent4>
      <a:accent5>
        <a:srgbClr val="22BFBE"/>
      </a:accent5>
      <a:accent6>
        <a:srgbClr val="16C67B"/>
      </a:accent6>
      <a:hlink>
        <a:srgbClr val="3897A9"/>
      </a:hlink>
      <a:folHlink>
        <a:srgbClr val="7F7F7F"/>
      </a:folHlink>
    </a:clrScheme>
    <a:fontScheme name="Custom 2">
      <a:majorFont>
        <a:latin typeface="Modern Love"/>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1007</Words>
  <Application>Microsoft Office PowerPoint</Application>
  <PresentationFormat>Widescreen</PresentationFormat>
  <Paragraphs>121</Paragraphs>
  <Slides>31</Slides>
  <Notes>19</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Space Grotesk</vt:lpstr>
      <vt:lpstr>Arial</vt:lpstr>
      <vt:lpstr>Calibri</vt:lpstr>
      <vt:lpstr>Modern Love</vt:lpstr>
      <vt:lpstr>The Hand</vt:lpstr>
      <vt:lpstr>SketchyVTI</vt:lpstr>
      <vt:lpstr>ECAD 6008 – Professional and Pedagogic Studies: Leading the Learning: what, how and why am I teaching? </vt:lpstr>
      <vt:lpstr>Link to pedagogical principles</vt:lpstr>
      <vt:lpstr>Session aims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Characteristics of INEFFECTIVE questioning…  </vt:lpstr>
      <vt:lpstr>Characteristics of INEFFECTIVE questioning…  </vt:lpstr>
      <vt:lpstr>PowerPoint Presentation</vt:lpstr>
      <vt:lpstr>Pitstops or ‘mini-plenaries’ </vt:lpstr>
      <vt:lpstr>Pitstops or ‘mini-plenaries’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Scenario 1…  </vt:lpstr>
      <vt:lpstr>Scenario 3…  </vt:lpstr>
      <vt:lpstr>Scenario 4…  </vt:lpstr>
      <vt:lpstr>Scenario 5…  </vt:lpstr>
      <vt:lpstr>PowerPoint Presentation</vt:lpstr>
      <vt:lpstr>Health and Safety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 6008 – Professional and Pedagogic Studies: Leading the Learning: what, how and why am I teaching?</dc:title>
  <dc:creator>Daisy Wilson</dc:creator>
  <cp:lastModifiedBy>Daisy Wilson</cp:lastModifiedBy>
  <cp:revision>18</cp:revision>
  <dcterms:created xsi:type="dcterms:W3CDTF">2022-10-06T19:28:12Z</dcterms:created>
  <dcterms:modified xsi:type="dcterms:W3CDTF">2023-09-15T14:07:02Z</dcterms:modified>
</cp:coreProperties>
</file>