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slideLayouts/slideLayout5.xml" ContentType="application/vnd.openxmlformats-officedocument.presentationml.slideLayout+xml"/>
  <Override PartName="/ppt/theme/theme5.xml" ContentType="application/vnd.openxmlformats-officedocument.theme+xml"/>
  <Override PartName="/ppt/slideLayouts/slideLayout6.xml" ContentType="application/vnd.openxmlformats-officedocument.presentationml.slideLayout+xml"/>
  <Override PartName="/ppt/theme/theme6.xml" ContentType="application/vnd.openxmlformats-officedocument.theme+xml"/>
  <Override PartName="/ppt/slideLayouts/slideLayout7.xml" ContentType="application/vnd.openxmlformats-officedocument.presentationml.slideLayout+xml"/>
  <Override PartName="/ppt/theme/theme7.xml" ContentType="application/vnd.openxmlformats-officedocument.theme+xml"/>
  <Override PartName="/ppt/slideLayouts/slideLayout8.xml" ContentType="application/vnd.openxmlformats-officedocument.presentationml.slideLayout+xml"/>
  <Override PartName="/ppt/theme/theme8.xml" ContentType="application/vnd.openxmlformats-officedocument.theme+xml"/>
  <Override PartName="/ppt/theme/theme9.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26.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1" r:id="rId4"/>
    <p:sldMasterId id="2147483653" r:id="rId5"/>
    <p:sldMasterId id="2147483654" r:id="rId6"/>
    <p:sldMasterId id="2147483706" r:id="rId7"/>
    <p:sldMasterId id="2147483716" r:id="rId8"/>
    <p:sldMasterId id="2147483718" r:id="rId9"/>
    <p:sldMasterId id="2147483720" r:id="rId10"/>
    <p:sldMasterId id="2147483658" r:id="rId11"/>
  </p:sldMasterIdLst>
  <p:notesMasterIdLst>
    <p:notesMasterId r:id="rId47"/>
  </p:notesMasterIdLst>
  <p:sldIdLst>
    <p:sldId id="258" r:id="rId12"/>
    <p:sldId id="259" r:id="rId13"/>
    <p:sldId id="261" r:id="rId14"/>
    <p:sldId id="263" r:id="rId15"/>
    <p:sldId id="262" r:id="rId16"/>
    <p:sldId id="264" r:id="rId17"/>
    <p:sldId id="265" r:id="rId18"/>
    <p:sldId id="266" r:id="rId19"/>
    <p:sldId id="300" r:id="rId20"/>
    <p:sldId id="306" r:id="rId21"/>
    <p:sldId id="307" r:id="rId22"/>
    <p:sldId id="305" r:id="rId23"/>
    <p:sldId id="267" r:id="rId24"/>
    <p:sldId id="292" r:id="rId25"/>
    <p:sldId id="269" r:id="rId26"/>
    <p:sldId id="268" r:id="rId27"/>
    <p:sldId id="279" r:id="rId28"/>
    <p:sldId id="270" r:id="rId29"/>
    <p:sldId id="271" r:id="rId30"/>
    <p:sldId id="274" r:id="rId31"/>
    <p:sldId id="293" r:id="rId32"/>
    <p:sldId id="294" r:id="rId33"/>
    <p:sldId id="298" r:id="rId34"/>
    <p:sldId id="299" r:id="rId35"/>
    <p:sldId id="278" r:id="rId36"/>
    <p:sldId id="282" r:id="rId37"/>
    <p:sldId id="283" r:id="rId38"/>
    <p:sldId id="284" r:id="rId39"/>
    <p:sldId id="285" r:id="rId40"/>
    <p:sldId id="308" r:id="rId41"/>
    <p:sldId id="286" r:id="rId42"/>
    <p:sldId id="289" r:id="rId43"/>
    <p:sldId id="288" r:id="rId44"/>
    <p:sldId id="301" r:id="rId45"/>
    <p:sldId id="290" r:id="rId4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CEC7898-AC21-F974-8CF1-03CDDB7F690F}" v="134" dt="2025-09-03T11:08:41.58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726" autoAdjust="0"/>
    <p:restoredTop sz="83314" autoAdjust="0"/>
  </p:normalViewPr>
  <p:slideViewPr>
    <p:cSldViewPr snapToGrid="0" snapToObjects="1">
      <p:cViewPr varScale="1">
        <p:scale>
          <a:sx n="104" d="100"/>
          <a:sy n="104" d="100"/>
        </p:scale>
        <p:origin x="36" y="51"/>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2.xml"/><Relationship Id="rId18" Type="http://schemas.openxmlformats.org/officeDocument/2006/relationships/slide" Target="slides/slide7.xml"/><Relationship Id="rId26" Type="http://schemas.openxmlformats.org/officeDocument/2006/relationships/slide" Target="slides/slide15.xml"/><Relationship Id="rId39" Type="http://schemas.openxmlformats.org/officeDocument/2006/relationships/slide" Target="slides/slide28.xml"/><Relationship Id="rId21" Type="http://schemas.openxmlformats.org/officeDocument/2006/relationships/slide" Target="slides/slide10.xml"/><Relationship Id="rId34" Type="http://schemas.openxmlformats.org/officeDocument/2006/relationships/slide" Target="slides/slide23.xml"/><Relationship Id="rId42" Type="http://schemas.openxmlformats.org/officeDocument/2006/relationships/slide" Target="slides/slide31.xml"/><Relationship Id="rId47" Type="http://schemas.openxmlformats.org/officeDocument/2006/relationships/notesMaster" Target="notesMasters/notesMaster1.xml"/><Relationship Id="rId50" Type="http://schemas.openxmlformats.org/officeDocument/2006/relationships/theme" Target="theme/theme1.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 Target="slides/slide5.xml"/><Relationship Id="rId29" Type="http://schemas.openxmlformats.org/officeDocument/2006/relationships/slide" Target="slides/slide18.xml"/><Relationship Id="rId11" Type="http://schemas.openxmlformats.org/officeDocument/2006/relationships/slideMaster" Target="slideMasters/slideMaster8.xml"/><Relationship Id="rId24" Type="http://schemas.openxmlformats.org/officeDocument/2006/relationships/slide" Target="slides/slide13.xml"/><Relationship Id="rId32" Type="http://schemas.openxmlformats.org/officeDocument/2006/relationships/slide" Target="slides/slide21.xml"/><Relationship Id="rId37" Type="http://schemas.openxmlformats.org/officeDocument/2006/relationships/slide" Target="slides/slide26.xml"/><Relationship Id="rId40" Type="http://schemas.openxmlformats.org/officeDocument/2006/relationships/slide" Target="slides/slide29.xml"/><Relationship Id="rId45" Type="http://schemas.openxmlformats.org/officeDocument/2006/relationships/slide" Target="slides/slide34.xml"/><Relationship Id="rId5" Type="http://schemas.openxmlformats.org/officeDocument/2006/relationships/slideMaster" Target="slideMasters/slideMaster2.xml"/><Relationship Id="rId15" Type="http://schemas.openxmlformats.org/officeDocument/2006/relationships/slide" Target="slides/slide4.xml"/><Relationship Id="rId23" Type="http://schemas.openxmlformats.org/officeDocument/2006/relationships/slide" Target="slides/slide12.xml"/><Relationship Id="rId28" Type="http://schemas.openxmlformats.org/officeDocument/2006/relationships/slide" Target="slides/slide17.xml"/><Relationship Id="rId36" Type="http://schemas.openxmlformats.org/officeDocument/2006/relationships/slide" Target="slides/slide25.xml"/><Relationship Id="rId49" Type="http://schemas.openxmlformats.org/officeDocument/2006/relationships/viewProps" Target="viewProps.xml"/><Relationship Id="rId10" Type="http://schemas.openxmlformats.org/officeDocument/2006/relationships/slideMaster" Target="slideMasters/slideMaster7.xml"/><Relationship Id="rId19" Type="http://schemas.openxmlformats.org/officeDocument/2006/relationships/slide" Target="slides/slide8.xml"/><Relationship Id="rId31" Type="http://schemas.openxmlformats.org/officeDocument/2006/relationships/slide" Target="slides/slide20.xml"/><Relationship Id="rId44" Type="http://schemas.openxmlformats.org/officeDocument/2006/relationships/slide" Target="slides/slide33.xml"/><Relationship Id="rId52"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 Target="slides/slide3.xml"/><Relationship Id="rId22" Type="http://schemas.openxmlformats.org/officeDocument/2006/relationships/slide" Target="slides/slide11.xml"/><Relationship Id="rId27" Type="http://schemas.openxmlformats.org/officeDocument/2006/relationships/slide" Target="slides/slide16.xml"/><Relationship Id="rId30" Type="http://schemas.openxmlformats.org/officeDocument/2006/relationships/slide" Target="slides/slide19.xml"/><Relationship Id="rId35" Type="http://schemas.openxmlformats.org/officeDocument/2006/relationships/slide" Target="slides/slide24.xml"/><Relationship Id="rId43" Type="http://schemas.openxmlformats.org/officeDocument/2006/relationships/slide" Target="slides/slide32.xml"/><Relationship Id="rId48" Type="http://schemas.openxmlformats.org/officeDocument/2006/relationships/presProps" Target="presProps.xml"/><Relationship Id="rId8" Type="http://schemas.openxmlformats.org/officeDocument/2006/relationships/slideMaster" Target="slideMasters/slideMaster5.xml"/><Relationship Id="rId51" Type="http://schemas.openxmlformats.org/officeDocument/2006/relationships/tableStyles" Target="tableStyles.xml"/><Relationship Id="rId3" Type="http://schemas.openxmlformats.org/officeDocument/2006/relationships/customXml" Target="../customXml/item3.xml"/><Relationship Id="rId12" Type="http://schemas.openxmlformats.org/officeDocument/2006/relationships/slide" Target="slides/slide1.xml"/><Relationship Id="rId17" Type="http://schemas.openxmlformats.org/officeDocument/2006/relationships/slide" Target="slides/slide6.xml"/><Relationship Id="rId25" Type="http://schemas.openxmlformats.org/officeDocument/2006/relationships/slide" Target="slides/slide14.xml"/><Relationship Id="rId33" Type="http://schemas.openxmlformats.org/officeDocument/2006/relationships/slide" Target="slides/slide22.xml"/><Relationship Id="rId38" Type="http://schemas.openxmlformats.org/officeDocument/2006/relationships/slide" Target="slides/slide27.xml"/><Relationship Id="rId46" Type="http://schemas.openxmlformats.org/officeDocument/2006/relationships/slide" Target="slides/slide35.xml"/><Relationship Id="rId20" Type="http://schemas.openxmlformats.org/officeDocument/2006/relationships/slide" Target="slides/slide9.xml"/><Relationship Id="rId41" Type="http://schemas.openxmlformats.org/officeDocument/2006/relationships/slide" Target="slides/slide30.xml"/><Relationship Id="rId1" Type="http://schemas.openxmlformats.org/officeDocument/2006/relationships/customXml" Target="../customXml/item1.xml"/><Relationship Id="rId6" Type="http://schemas.openxmlformats.org/officeDocument/2006/relationships/slideMaster" Target="slideMasters/slideMaster3.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174E64D-736B-4879-B6BA-2FB8553C628C}" type="doc">
      <dgm:prSet loTypeId="urn:microsoft.com/office/officeart/2005/8/layout/process1" loCatId="process" qsTypeId="urn:microsoft.com/office/officeart/2005/8/quickstyle/simple1" qsCatId="simple" csTypeId="urn:microsoft.com/office/officeart/2005/8/colors/accent1_2" csCatId="accent1" phldr="1"/>
      <dgm:spPr/>
    </dgm:pt>
    <dgm:pt modelId="{F76B56A5-DB78-4A5D-8BDF-D468E7C986DC}">
      <dgm:prSet phldrT="[Text]" custT="1"/>
      <dgm:spPr/>
      <dgm:t>
        <a:bodyPr/>
        <a:lstStyle/>
        <a:p>
          <a:r>
            <a:rPr lang="en-GB" sz="2000" dirty="0"/>
            <a:t>Hearing loss</a:t>
          </a:r>
        </a:p>
      </dgm:t>
    </dgm:pt>
    <dgm:pt modelId="{F238DA3C-9188-4153-90B9-6AD28FB08978}" type="parTrans" cxnId="{565A8BC6-4BFF-45DA-9D76-D47DCC7717B1}">
      <dgm:prSet/>
      <dgm:spPr/>
      <dgm:t>
        <a:bodyPr/>
        <a:lstStyle/>
        <a:p>
          <a:endParaRPr lang="en-GB"/>
        </a:p>
      </dgm:t>
    </dgm:pt>
    <dgm:pt modelId="{07B40FD1-4F24-40C5-B9E5-B26BBA95F0CB}" type="sibTrans" cxnId="{565A8BC6-4BFF-45DA-9D76-D47DCC7717B1}">
      <dgm:prSet/>
      <dgm:spPr/>
      <dgm:t>
        <a:bodyPr/>
        <a:lstStyle/>
        <a:p>
          <a:endParaRPr lang="en-GB"/>
        </a:p>
      </dgm:t>
    </dgm:pt>
    <dgm:pt modelId="{2189B951-1C5D-420D-A89E-02272A5EEB56}">
      <dgm:prSet phldrT="[Text]" custT="1"/>
      <dgm:spPr/>
      <dgm:t>
        <a:bodyPr/>
        <a:lstStyle/>
        <a:p>
          <a:r>
            <a:rPr lang="en-GB" sz="2400" dirty="0"/>
            <a:t>Long-term</a:t>
          </a:r>
        </a:p>
      </dgm:t>
    </dgm:pt>
    <dgm:pt modelId="{EEAA09E9-96C0-4735-A790-4DE651980EC7}" type="parTrans" cxnId="{FB4C9B01-9621-41B7-A7CB-CDDA93D3C59C}">
      <dgm:prSet/>
      <dgm:spPr/>
      <dgm:t>
        <a:bodyPr/>
        <a:lstStyle/>
        <a:p>
          <a:endParaRPr lang="en-GB"/>
        </a:p>
      </dgm:t>
    </dgm:pt>
    <dgm:pt modelId="{3C226CEC-6654-46DC-8114-F1CA47DDD4E0}" type="sibTrans" cxnId="{FB4C9B01-9621-41B7-A7CB-CDDA93D3C59C}">
      <dgm:prSet/>
      <dgm:spPr/>
      <dgm:t>
        <a:bodyPr/>
        <a:lstStyle/>
        <a:p>
          <a:endParaRPr lang="en-GB"/>
        </a:p>
      </dgm:t>
    </dgm:pt>
    <dgm:pt modelId="{99048B3B-D200-4516-8F6B-C37E55741928}">
      <dgm:prSet phldrT="[Text]" custT="1"/>
      <dgm:spPr/>
      <dgm:t>
        <a:bodyPr/>
        <a:lstStyle/>
        <a:p>
          <a:r>
            <a:rPr lang="en-GB" sz="2000" dirty="0"/>
            <a:t>Student Services</a:t>
          </a:r>
        </a:p>
      </dgm:t>
    </dgm:pt>
    <dgm:pt modelId="{F2FDE1A5-3D93-4D5D-B3D5-26DAFF97120E}" type="parTrans" cxnId="{668DE42A-18BE-4303-B4FB-7F8FDBD99B47}">
      <dgm:prSet/>
      <dgm:spPr/>
      <dgm:t>
        <a:bodyPr/>
        <a:lstStyle/>
        <a:p>
          <a:endParaRPr lang="en-GB"/>
        </a:p>
      </dgm:t>
    </dgm:pt>
    <dgm:pt modelId="{1D05339D-B59B-4513-B72D-FD53ED6E3554}" type="sibTrans" cxnId="{668DE42A-18BE-4303-B4FB-7F8FDBD99B47}">
      <dgm:prSet/>
      <dgm:spPr/>
      <dgm:t>
        <a:bodyPr/>
        <a:lstStyle/>
        <a:p>
          <a:endParaRPr lang="en-GB"/>
        </a:p>
      </dgm:t>
    </dgm:pt>
    <dgm:pt modelId="{C4537F98-8EC5-4B02-B457-CF16307CDB27}">
      <dgm:prSet phldrT="[Text]" custT="1"/>
      <dgm:spPr/>
      <dgm:t>
        <a:bodyPr/>
        <a:lstStyle/>
        <a:p>
          <a:r>
            <a:rPr lang="en-GB" sz="2400" dirty="0"/>
            <a:t>Compensatory Measures</a:t>
          </a:r>
        </a:p>
      </dgm:t>
    </dgm:pt>
    <dgm:pt modelId="{CC6C44B8-A573-49AF-97DB-C3404A39D045}" type="parTrans" cxnId="{C477EED7-907A-4693-A51D-8CA27B61FD33}">
      <dgm:prSet/>
      <dgm:spPr/>
      <dgm:t>
        <a:bodyPr/>
        <a:lstStyle/>
        <a:p>
          <a:endParaRPr lang="en-GB"/>
        </a:p>
      </dgm:t>
    </dgm:pt>
    <dgm:pt modelId="{358CFD0A-40A3-45BF-BEE3-BF19FA1C9F8F}" type="sibTrans" cxnId="{C477EED7-907A-4693-A51D-8CA27B61FD33}">
      <dgm:prSet/>
      <dgm:spPr/>
      <dgm:t>
        <a:bodyPr/>
        <a:lstStyle/>
        <a:p>
          <a:endParaRPr lang="en-GB"/>
        </a:p>
      </dgm:t>
    </dgm:pt>
    <dgm:pt modelId="{FC2CC6E7-69FC-4B79-BA09-36BB9FB95EFB}" type="pres">
      <dgm:prSet presAssocID="{B174E64D-736B-4879-B6BA-2FB8553C628C}" presName="Name0" presStyleCnt="0">
        <dgm:presLayoutVars>
          <dgm:dir/>
          <dgm:resizeHandles val="exact"/>
        </dgm:presLayoutVars>
      </dgm:prSet>
      <dgm:spPr/>
    </dgm:pt>
    <dgm:pt modelId="{EB61A850-93A7-43B3-B0AD-3D423EB35696}" type="pres">
      <dgm:prSet presAssocID="{F76B56A5-DB78-4A5D-8BDF-D468E7C986DC}" presName="node" presStyleLbl="node1" presStyleIdx="0" presStyleCnt="4" custScaleX="119226" custScaleY="103656">
        <dgm:presLayoutVars>
          <dgm:bulletEnabled val="1"/>
        </dgm:presLayoutVars>
      </dgm:prSet>
      <dgm:spPr/>
    </dgm:pt>
    <dgm:pt modelId="{8EB536D5-E057-4809-81DF-B151F4E34E28}" type="pres">
      <dgm:prSet presAssocID="{07B40FD1-4F24-40C5-B9E5-B26BBA95F0CB}" presName="sibTrans" presStyleLbl="sibTrans2D1" presStyleIdx="0" presStyleCnt="3"/>
      <dgm:spPr/>
    </dgm:pt>
    <dgm:pt modelId="{E2CC8820-5A37-46AE-974C-3F3B730DF5A1}" type="pres">
      <dgm:prSet presAssocID="{07B40FD1-4F24-40C5-B9E5-B26BBA95F0CB}" presName="connectorText" presStyleLbl="sibTrans2D1" presStyleIdx="0" presStyleCnt="3"/>
      <dgm:spPr/>
    </dgm:pt>
    <dgm:pt modelId="{44968944-A20C-480A-B33A-E72166629DFD}" type="pres">
      <dgm:prSet presAssocID="{2189B951-1C5D-420D-A89E-02272A5EEB56}" presName="node" presStyleLbl="node1" presStyleIdx="1" presStyleCnt="4">
        <dgm:presLayoutVars>
          <dgm:bulletEnabled val="1"/>
        </dgm:presLayoutVars>
      </dgm:prSet>
      <dgm:spPr/>
    </dgm:pt>
    <dgm:pt modelId="{5437896B-7EC7-43D5-9682-2A84CFA7FFE5}" type="pres">
      <dgm:prSet presAssocID="{3C226CEC-6654-46DC-8114-F1CA47DDD4E0}" presName="sibTrans" presStyleLbl="sibTrans2D1" presStyleIdx="1" presStyleCnt="3"/>
      <dgm:spPr/>
    </dgm:pt>
    <dgm:pt modelId="{4E03A016-0351-4505-B641-57F59B6592D5}" type="pres">
      <dgm:prSet presAssocID="{3C226CEC-6654-46DC-8114-F1CA47DDD4E0}" presName="connectorText" presStyleLbl="sibTrans2D1" presStyleIdx="1" presStyleCnt="3"/>
      <dgm:spPr/>
    </dgm:pt>
    <dgm:pt modelId="{A70C150A-2D59-4052-ACE5-C84C122E4279}" type="pres">
      <dgm:prSet presAssocID="{99048B3B-D200-4516-8F6B-C37E55741928}" presName="node" presStyleLbl="node1" presStyleIdx="2" presStyleCnt="4" custScaleX="115779">
        <dgm:presLayoutVars>
          <dgm:bulletEnabled val="1"/>
        </dgm:presLayoutVars>
      </dgm:prSet>
      <dgm:spPr/>
    </dgm:pt>
    <dgm:pt modelId="{12D91E65-45FE-4CA2-B7F1-EAFD758469DB}" type="pres">
      <dgm:prSet presAssocID="{1D05339D-B59B-4513-B72D-FD53ED6E3554}" presName="sibTrans" presStyleLbl="sibTrans2D1" presStyleIdx="2" presStyleCnt="3"/>
      <dgm:spPr/>
    </dgm:pt>
    <dgm:pt modelId="{97D5D43B-D8BD-47E2-B776-7F93B3E3095D}" type="pres">
      <dgm:prSet presAssocID="{1D05339D-B59B-4513-B72D-FD53ED6E3554}" presName="connectorText" presStyleLbl="sibTrans2D1" presStyleIdx="2" presStyleCnt="3"/>
      <dgm:spPr/>
    </dgm:pt>
    <dgm:pt modelId="{E4554106-1812-4884-B085-B407B2BBD18F}" type="pres">
      <dgm:prSet presAssocID="{C4537F98-8EC5-4B02-B457-CF16307CDB27}" presName="node" presStyleLbl="node1" presStyleIdx="3" presStyleCnt="4" custScaleX="235334">
        <dgm:presLayoutVars>
          <dgm:bulletEnabled val="1"/>
        </dgm:presLayoutVars>
      </dgm:prSet>
      <dgm:spPr/>
    </dgm:pt>
  </dgm:ptLst>
  <dgm:cxnLst>
    <dgm:cxn modelId="{FB4C9B01-9621-41B7-A7CB-CDDA93D3C59C}" srcId="{B174E64D-736B-4879-B6BA-2FB8553C628C}" destId="{2189B951-1C5D-420D-A89E-02272A5EEB56}" srcOrd="1" destOrd="0" parTransId="{EEAA09E9-96C0-4735-A790-4DE651980EC7}" sibTransId="{3C226CEC-6654-46DC-8114-F1CA47DDD4E0}"/>
    <dgm:cxn modelId="{87218E15-7FAB-4495-981A-94803BFC2E5E}" type="presOf" srcId="{1D05339D-B59B-4513-B72D-FD53ED6E3554}" destId="{12D91E65-45FE-4CA2-B7F1-EAFD758469DB}" srcOrd="0" destOrd="0" presId="urn:microsoft.com/office/officeart/2005/8/layout/process1"/>
    <dgm:cxn modelId="{1A5A6222-8CE0-48C7-9364-A7083D1A92EA}" type="presOf" srcId="{99048B3B-D200-4516-8F6B-C37E55741928}" destId="{A70C150A-2D59-4052-ACE5-C84C122E4279}" srcOrd="0" destOrd="0" presId="urn:microsoft.com/office/officeart/2005/8/layout/process1"/>
    <dgm:cxn modelId="{668DE42A-18BE-4303-B4FB-7F8FDBD99B47}" srcId="{B174E64D-736B-4879-B6BA-2FB8553C628C}" destId="{99048B3B-D200-4516-8F6B-C37E55741928}" srcOrd="2" destOrd="0" parTransId="{F2FDE1A5-3D93-4D5D-B3D5-26DAFF97120E}" sibTransId="{1D05339D-B59B-4513-B72D-FD53ED6E3554}"/>
    <dgm:cxn modelId="{9215432D-AF67-4208-9884-81E55BB283C7}" type="presOf" srcId="{C4537F98-8EC5-4B02-B457-CF16307CDB27}" destId="{E4554106-1812-4884-B085-B407B2BBD18F}" srcOrd="0" destOrd="0" presId="urn:microsoft.com/office/officeart/2005/8/layout/process1"/>
    <dgm:cxn modelId="{8802EB5C-0043-4F1E-8358-CEDA0F9BE387}" type="presOf" srcId="{3C226CEC-6654-46DC-8114-F1CA47DDD4E0}" destId="{4E03A016-0351-4505-B641-57F59B6592D5}" srcOrd="1" destOrd="0" presId="urn:microsoft.com/office/officeart/2005/8/layout/process1"/>
    <dgm:cxn modelId="{694D1C46-6AA8-452A-8E3F-6F6972ED0975}" type="presOf" srcId="{1D05339D-B59B-4513-B72D-FD53ED6E3554}" destId="{97D5D43B-D8BD-47E2-B776-7F93B3E3095D}" srcOrd="1" destOrd="0" presId="urn:microsoft.com/office/officeart/2005/8/layout/process1"/>
    <dgm:cxn modelId="{0C0A3246-6027-4357-AF24-5C1081F89399}" type="presOf" srcId="{3C226CEC-6654-46DC-8114-F1CA47DDD4E0}" destId="{5437896B-7EC7-43D5-9682-2A84CFA7FFE5}" srcOrd="0" destOrd="0" presId="urn:microsoft.com/office/officeart/2005/8/layout/process1"/>
    <dgm:cxn modelId="{54419A55-2411-43E8-A1C8-3CA934B6F243}" type="presOf" srcId="{07B40FD1-4F24-40C5-B9E5-B26BBA95F0CB}" destId="{8EB536D5-E057-4809-81DF-B151F4E34E28}" srcOrd="0" destOrd="0" presId="urn:microsoft.com/office/officeart/2005/8/layout/process1"/>
    <dgm:cxn modelId="{653A3B82-3D63-4050-B7CB-522E456A9395}" type="presOf" srcId="{07B40FD1-4F24-40C5-B9E5-B26BBA95F0CB}" destId="{E2CC8820-5A37-46AE-974C-3F3B730DF5A1}" srcOrd="1" destOrd="0" presId="urn:microsoft.com/office/officeart/2005/8/layout/process1"/>
    <dgm:cxn modelId="{9EABC19F-2B4A-4BFB-83AA-7963F4BF1DB5}" type="presOf" srcId="{2189B951-1C5D-420D-A89E-02272A5EEB56}" destId="{44968944-A20C-480A-B33A-E72166629DFD}" srcOrd="0" destOrd="0" presId="urn:microsoft.com/office/officeart/2005/8/layout/process1"/>
    <dgm:cxn modelId="{565A8BC6-4BFF-45DA-9D76-D47DCC7717B1}" srcId="{B174E64D-736B-4879-B6BA-2FB8553C628C}" destId="{F76B56A5-DB78-4A5D-8BDF-D468E7C986DC}" srcOrd="0" destOrd="0" parTransId="{F238DA3C-9188-4153-90B9-6AD28FB08978}" sibTransId="{07B40FD1-4F24-40C5-B9E5-B26BBA95F0CB}"/>
    <dgm:cxn modelId="{3E014DCE-2A82-4441-9772-71A1B0DF08C8}" type="presOf" srcId="{B174E64D-736B-4879-B6BA-2FB8553C628C}" destId="{FC2CC6E7-69FC-4B79-BA09-36BB9FB95EFB}" srcOrd="0" destOrd="0" presId="urn:microsoft.com/office/officeart/2005/8/layout/process1"/>
    <dgm:cxn modelId="{C477EED7-907A-4693-A51D-8CA27B61FD33}" srcId="{B174E64D-736B-4879-B6BA-2FB8553C628C}" destId="{C4537F98-8EC5-4B02-B457-CF16307CDB27}" srcOrd="3" destOrd="0" parTransId="{CC6C44B8-A573-49AF-97DB-C3404A39D045}" sibTransId="{358CFD0A-40A3-45BF-BEE3-BF19FA1C9F8F}"/>
    <dgm:cxn modelId="{14EC2FDA-BC38-4CAF-AE15-A0CBB501C6A5}" type="presOf" srcId="{F76B56A5-DB78-4A5D-8BDF-D468E7C986DC}" destId="{EB61A850-93A7-43B3-B0AD-3D423EB35696}" srcOrd="0" destOrd="0" presId="urn:microsoft.com/office/officeart/2005/8/layout/process1"/>
    <dgm:cxn modelId="{AA2D5E51-9676-4175-B3C7-8F44C3110EC2}" type="presParOf" srcId="{FC2CC6E7-69FC-4B79-BA09-36BB9FB95EFB}" destId="{EB61A850-93A7-43B3-B0AD-3D423EB35696}" srcOrd="0" destOrd="0" presId="urn:microsoft.com/office/officeart/2005/8/layout/process1"/>
    <dgm:cxn modelId="{B6D3B550-35B1-40FD-9966-36CA060485C9}" type="presParOf" srcId="{FC2CC6E7-69FC-4B79-BA09-36BB9FB95EFB}" destId="{8EB536D5-E057-4809-81DF-B151F4E34E28}" srcOrd="1" destOrd="0" presId="urn:microsoft.com/office/officeart/2005/8/layout/process1"/>
    <dgm:cxn modelId="{A6B95353-56BF-427D-8918-9DEA40FAEB01}" type="presParOf" srcId="{8EB536D5-E057-4809-81DF-B151F4E34E28}" destId="{E2CC8820-5A37-46AE-974C-3F3B730DF5A1}" srcOrd="0" destOrd="0" presId="urn:microsoft.com/office/officeart/2005/8/layout/process1"/>
    <dgm:cxn modelId="{5D079A10-02C2-446A-9604-2DA4270A1B9F}" type="presParOf" srcId="{FC2CC6E7-69FC-4B79-BA09-36BB9FB95EFB}" destId="{44968944-A20C-480A-B33A-E72166629DFD}" srcOrd="2" destOrd="0" presId="urn:microsoft.com/office/officeart/2005/8/layout/process1"/>
    <dgm:cxn modelId="{5E6280FF-23E8-4B86-A875-AAAB427CCD31}" type="presParOf" srcId="{FC2CC6E7-69FC-4B79-BA09-36BB9FB95EFB}" destId="{5437896B-7EC7-43D5-9682-2A84CFA7FFE5}" srcOrd="3" destOrd="0" presId="urn:microsoft.com/office/officeart/2005/8/layout/process1"/>
    <dgm:cxn modelId="{F0C4326E-07E3-4E3C-8704-E0B8A8BC0A7C}" type="presParOf" srcId="{5437896B-7EC7-43D5-9682-2A84CFA7FFE5}" destId="{4E03A016-0351-4505-B641-57F59B6592D5}" srcOrd="0" destOrd="0" presId="urn:microsoft.com/office/officeart/2005/8/layout/process1"/>
    <dgm:cxn modelId="{A4AE0463-AF13-497B-85BE-A7839A9DAACC}" type="presParOf" srcId="{FC2CC6E7-69FC-4B79-BA09-36BB9FB95EFB}" destId="{A70C150A-2D59-4052-ACE5-C84C122E4279}" srcOrd="4" destOrd="0" presId="urn:microsoft.com/office/officeart/2005/8/layout/process1"/>
    <dgm:cxn modelId="{35B7DC81-AA37-4ECC-BBC5-D31D3922FC4B}" type="presParOf" srcId="{FC2CC6E7-69FC-4B79-BA09-36BB9FB95EFB}" destId="{12D91E65-45FE-4CA2-B7F1-EAFD758469DB}" srcOrd="5" destOrd="0" presId="urn:microsoft.com/office/officeart/2005/8/layout/process1"/>
    <dgm:cxn modelId="{D20F0FE3-171E-4302-BCEE-65B758AD6214}" type="presParOf" srcId="{12D91E65-45FE-4CA2-B7F1-EAFD758469DB}" destId="{97D5D43B-D8BD-47E2-B776-7F93B3E3095D}" srcOrd="0" destOrd="0" presId="urn:microsoft.com/office/officeart/2005/8/layout/process1"/>
    <dgm:cxn modelId="{FC3AB5EC-F94A-4C1C-8E98-17D6C020825C}" type="presParOf" srcId="{FC2CC6E7-69FC-4B79-BA09-36BB9FB95EFB}" destId="{E4554106-1812-4884-B085-B407B2BBD18F}" srcOrd="6" destOrd="0" presId="urn:microsoft.com/office/officeart/2005/8/layout/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174E64D-736B-4879-B6BA-2FB8553C628C}" type="doc">
      <dgm:prSet loTypeId="urn:microsoft.com/office/officeart/2005/8/layout/process1" loCatId="process" qsTypeId="urn:microsoft.com/office/officeart/2005/8/quickstyle/simple1" qsCatId="simple" csTypeId="urn:microsoft.com/office/officeart/2005/8/colors/accent1_2" csCatId="accent1" phldr="1"/>
      <dgm:spPr/>
    </dgm:pt>
    <dgm:pt modelId="{F76B56A5-DB78-4A5D-8BDF-D468E7C986DC}">
      <dgm:prSet phldrT="[Text]" custT="1"/>
      <dgm:spPr/>
      <dgm:t>
        <a:bodyPr/>
        <a:lstStyle/>
        <a:p>
          <a:r>
            <a:rPr lang="en-GB" sz="2400" dirty="0"/>
            <a:t>Football accident</a:t>
          </a:r>
        </a:p>
      </dgm:t>
    </dgm:pt>
    <dgm:pt modelId="{F238DA3C-9188-4153-90B9-6AD28FB08978}" type="parTrans" cxnId="{565A8BC6-4BFF-45DA-9D76-D47DCC7717B1}">
      <dgm:prSet/>
      <dgm:spPr/>
      <dgm:t>
        <a:bodyPr/>
        <a:lstStyle/>
        <a:p>
          <a:endParaRPr lang="en-GB"/>
        </a:p>
      </dgm:t>
    </dgm:pt>
    <dgm:pt modelId="{07B40FD1-4F24-40C5-B9E5-B26BBA95F0CB}" type="sibTrans" cxnId="{565A8BC6-4BFF-45DA-9D76-D47DCC7717B1}">
      <dgm:prSet/>
      <dgm:spPr/>
      <dgm:t>
        <a:bodyPr/>
        <a:lstStyle/>
        <a:p>
          <a:endParaRPr lang="en-GB"/>
        </a:p>
      </dgm:t>
    </dgm:pt>
    <dgm:pt modelId="{2189B951-1C5D-420D-A89E-02272A5EEB56}">
      <dgm:prSet phldrT="[Text]" custT="1"/>
      <dgm:spPr/>
      <dgm:t>
        <a:bodyPr/>
        <a:lstStyle/>
        <a:p>
          <a:r>
            <a:rPr lang="en-GB" sz="2400" dirty="0"/>
            <a:t>Short-term</a:t>
          </a:r>
        </a:p>
      </dgm:t>
    </dgm:pt>
    <dgm:pt modelId="{EEAA09E9-96C0-4735-A790-4DE651980EC7}" type="parTrans" cxnId="{FB4C9B01-9621-41B7-A7CB-CDDA93D3C59C}">
      <dgm:prSet/>
      <dgm:spPr/>
      <dgm:t>
        <a:bodyPr/>
        <a:lstStyle/>
        <a:p>
          <a:endParaRPr lang="en-GB"/>
        </a:p>
      </dgm:t>
    </dgm:pt>
    <dgm:pt modelId="{3C226CEC-6654-46DC-8114-F1CA47DDD4E0}" type="sibTrans" cxnId="{FB4C9B01-9621-41B7-A7CB-CDDA93D3C59C}">
      <dgm:prSet/>
      <dgm:spPr/>
      <dgm:t>
        <a:bodyPr/>
        <a:lstStyle/>
        <a:p>
          <a:endParaRPr lang="en-GB"/>
        </a:p>
      </dgm:t>
    </dgm:pt>
    <dgm:pt modelId="{99048B3B-D200-4516-8F6B-C37E55741928}">
      <dgm:prSet phldrT="[Text]" custT="1"/>
      <dgm:spPr/>
      <dgm:t>
        <a:bodyPr/>
        <a:lstStyle/>
        <a:p>
          <a:r>
            <a:rPr lang="en-GB" sz="1800" dirty="0"/>
            <a:t>Extenuating Circumstances</a:t>
          </a:r>
        </a:p>
      </dgm:t>
    </dgm:pt>
    <dgm:pt modelId="{F2FDE1A5-3D93-4D5D-B3D5-26DAFF97120E}" type="parTrans" cxnId="{668DE42A-18BE-4303-B4FB-7F8FDBD99B47}">
      <dgm:prSet/>
      <dgm:spPr/>
      <dgm:t>
        <a:bodyPr/>
        <a:lstStyle/>
        <a:p>
          <a:endParaRPr lang="en-GB"/>
        </a:p>
      </dgm:t>
    </dgm:pt>
    <dgm:pt modelId="{1D05339D-B59B-4513-B72D-FD53ED6E3554}" type="sibTrans" cxnId="{668DE42A-18BE-4303-B4FB-7F8FDBD99B47}">
      <dgm:prSet/>
      <dgm:spPr/>
      <dgm:t>
        <a:bodyPr/>
        <a:lstStyle/>
        <a:p>
          <a:endParaRPr lang="en-GB"/>
        </a:p>
      </dgm:t>
    </dgm:pt>
    <dgm:pt modelId="{7F071809-6B9D-4059-9B54-56F2298422D5}">
      <dgm:prSet phldrT="[Text]" custT="1"/>
      <dgm:spPr/>
      <dgm:t>
        <a:bodyPr/>
        <a:lstStyle/>
        <a:p>
          <a:r>
            <a:rPr lang="en-GB" sz="1400" dirty="0"/>
            <a:t>Concussion</a:t>
          </a:r>
        </a:p>
      </dgm:t>
    </dgm:pt>
    <dgm:pt modelId="{28D11C51-9D2A-4F25-90A6-09C21C3C7F43}" type="parTrans" cxnId="{4CAAEACD-46EA-4D3D-8D48-046506CFF54B}">
      <dgm:prSet/>
      <dgm:spPr/>
      <dgm:t>
        <a:bodyPr/>
        <a:lstStyle/>
        <a:p>
          <a:endParaRPr lang="en-GB"/>
        </a:p>
      </dgm:t>
    </dgm:pt>
    <dgm:pt modelId="{FC798A82-1977-4CA6-8CD9-2CBE2631F433}" type="sibTrans" cxnId="{4CAAEACD-46EA-4D3D-8D48-046506CFF54B}">
      <dgm:prSet/>
      <dgm:spPr/>
      <dgm:t>
        <a:bodyPr/>
        <a:lstStyle/>
        <a:p>
          <a:endParaRPr lang="en-GB"/>
        </a:p>
      </dgm:t>
    </dgm:pt>
    <dgm:pt modelId="{FC2CC6E7-69FC-4B79-BA09-36BB9FB95EFB}" type="pres">
      <dgm:prSet presAssocID="{B174E64D-736B-4879-B6BA-2FB8553C628C}" presName="Name0" presStyleCnt="0">
        <dgm:presLayoutVars>
          <dgm:dir/>
          <dgm:resizeHandles val="exact"/>
        </dgm:presLayoutVars>
      </dgm:prSet>
      <dgm:spPr/>
    </dgm:pt>
    <dgm:pt modelId="{EB61A850-93A7-43B3-B0AD-3D423EB35696}" type="pres">
      <dgm:prSet presAssocID="{F76B56A5-DB78-4A5D-8BDF-D468E7C986DC}" presName="node" presStyleLbl="node1" presStyleIdx="0" presStyleCnt="4" custScaleX="131959">
        <dgm:presLayoutVars>
          <dgm:bulletEnabled val="1"/>
        </dgm:presLayoutVars>
      </dgm:prSet>
      <dgm:spPr/>
    </dgm:pt>
    <dgm:pt modelId="{8EB536D5-E057-4809-81DF-B151F4E34E28}" type="pres">
      <dgm:prSet presAssocID="{07B40FD1-4F24-40C5-B9E5-B26BBA95F0CB}" presName="sibTrans" presStyleLbl="sibTrans2D1" presStyleIdx="0" presStyleCnt="3"/>
      <dgm:spPr/>
    </dgm:pt>
    <dgm:pt modelId="{E2CC8820-5A37-46AE-974C-3F3B730DF5A1}" type="pres">
      <dgm:prSet presAssocID="{07B40FD1-4F24-40C5-B9E5-B26BBA95F0CB}" presName="connectorText" presStyleLbl="sibTrans2D1" presStyleIdx="0" presStyleCnt="3"/>
      <dgm:spPr/>
    </dgm:pt>
    <dgm:pt modelId="{2BAA1353-91D1-4C6E-B6AB-54830DB5DD57}" type="pres">
      <dgm:prSet presAssocID="{7F071809-6B9D-4059-9B54-56F2298422D5}" presName="node" presStyleLbl="node1" presStyleIdx="1" presStyleCnt="4" custScaleX="111166">
        <dgm:presLayoutVars>
          <dgm:bulletEnabled val="1"/>
        </dgm:presLayoutVars>
      </dgm:prSet>
      <dgm:spPr/>
    </dgm:pt>
    <dgm:pt modelId="{FBFE6963-7F66-479F-84A4-FA7287C02356}" type="pres">
      <dgm:prSet presAssocID="{FC798A82-1977-4CA6-8CD9-2CBE2631F433}" presName="sibTrans" presStyleLbl="sibTrans2D1" presStyleIdx="1" presStyleCnt="3"/>
      <dgm:spPr/>
    </dgm:pt>
    <dgm:pt modelId="{193A3803-7111-4760-8EA7-2211542B16F4}" type="pres">
      <dgm:prSet presAssocID="{FC798A82-1977-4CA6-8CD9-2CBE2631F433}" presName="connectorText" presStyleLbl="sibTrans2D1" presStyleIdx="1" presStyleCnt="3"/>
      <dgm:spPr/>
    </dgm:pt>
    <dgm:pt modelId="{44968944-A20C-480A-B33A-E72166629DFD}" type="pres">
      <dgm:prSet presAssocID="{2189B951-1C5D-420D-A89E-02272A5EEB56}" presName="node" presStyleLbl="node1" presStyleIdx="2" presStyleCnt="4">
        <dgm:presLayoutVars>
          <dgm:bulletEnabled val="1"/>
        </dgm:presLayoutVars>
      </dgm:prSet>
      <dgm:spPr/>
    </dgm:pt>
    <dgm:pt modelId="{5437896B-7EC7-43D5-9682-2A84CFA7FFE5}" type="pres">
      <dgm:prSet presAssocID="{3C226CEC-6654-46DC-8114-F1CA47DDD4E0}" presName="sibTrans" presStyleLbl="sibTrans2D1" presStyleIdx="2" presStyleCnt="3"/>
      <dgm:spPr/>
    </dgm:pt>
    <dgm:pt modelId="{4E03A016-0351-4505-B641-57F59B6592D5}" type="pres">
      <dgm:prSet presAssocID="{3C226CEC-6654-46DC-8114-F1CA47DDD4E0}" presName="connectorText" presStyleLbl="sibTrans2D1" presStyleIdx="2" presStyleCnt="3"/>
      <dgm:spPr/>
    </dgm:pt>
    <dgm:pt modelId="{A70C150A-2D59-4052-ACE5-C84C122E4279}" type="pres">
      <dgm:prSet presAssocID="{99048B3B-D200-4516-8F6B-C37E55741928}" presName="node" presStyleLbl="node1" presStyleIdx="3" presStyleCnt="4" custScaleX="166632">
        <dgm:presLayoutVars>
          <dgm:bulletEnabled val="1"/>
        </dgm:presLayoutVars>
      </dgm:prSet>
      <dgm:spPr/>
    </dgm:pt>
  </dgm:ptLst>
  <dgm:cxnLst>
    <dgm:cxn modelId="{FB4C9B01-9621-41B7-A7CB-CDDA93D3C59C}" srcId="{B174E64D-736B-4879-B6BA-2FB8553C628C}" destId="{2189B951-1C5D-420D-A89E-02272A5EEB56}" srcOrd="2" destOrd="0" parTransId="{EEAA09E9-96C0-4735-A790-4DE651980EC7}" sibTransId="{3C226CEC-6654-46DC-8114-F1CA47DDD4E0}"/>
    <dgm:cxn modelId="{96E37A18-D480-4CFF-B2E5-977274171D9B}" type="presOf" srcId="{FC798A82-1977-4CA6-8CD9-2CBE2631F433}" destId="{FBFE6963-7F66-479F-84A4-FA7287C02356}" srcOrd="0" destOrd="0" presId="urn:microsoft.com/office/officeart/2005/8/layout/process1"/>
    <dgm:cxn modelId="{1A5A6222-8CE0-48C7-9364-A7083D1A92EA}" type="presOf" srcId="{99048B3B-D200-4516-8F6B-C37E55741928}" destId="{A70C150A-2D59-4052-ACE5-C84C122E4279}" srcOrd="0" destOrd="0" presId="urn:microsoft.com/office/officeart/2005/8/layout/process1"/>
    <dgm:cxn modelId="{668DE42A-18BE-4303-B4FB-7F8FDBD99B47}" srcId="{B174E64D-736B-4879-B6BA-2FB8553C628C}" destId="{99048B3B-D200-4516-8F6B-C37E55741928}" srcOrd="3" destOrd="0" parTransId="{F2FDE1A5-3D93-4D5D-B3D5-26DAFF97120E}" sibTransId="{1D05339D-B59B-4513-B72D-FD53ED6E3554}"/>
    <dgm:cxn modelId="{8802EB5C-0043-4F1E-8358-CEDA0F9BE387}" type="presOf" srcId="{3C226CEC-6654-46DC-8114-F1CA47DDD4E0}" destId="{4E03A016-0351-4505-B641-57F59B6592D5}" srcOrd="1" destOrd="0" presId="urn:microsoft.com/office/officeart/2005/8/layout/process1"/>
    <dgm:cxn modelId="{0C0A3246-6027-4357-AF24-5C1081F89399}" type="presOf" srcId="{3C226CEC-6654-46DC-8114-F1CA47DDD4E0}" destId="{5437896B-7EC7-43D5-9682-2A84CFA7FFE5}" srcOrd="0" destOrd="0" presId="urn:microsoft.com/office/officeart/2005/8/layout/process1"/>
    <dgm:cxn modelId="{54419A55-2411-43E8-A1C8-3CA934B6F243}" type="presOf" srcId="{07B40FD1-4F24-40C5-B9E5-B26BBA95F0CB}" destId="{8EB536D5-E057-4809-81DF-B151F4E34E28}" srcOrd="0" destOrd="0" presId="urn:microsoft.com/office/officeart/2005/8/layout/process1"/>
    <dgm:cxn modelId="{653A3B82-3D63-4050-B7CB-522E456A9395}" type="presOf" srcId="{07B40FD1-4F24-40C5-B9E5-B26BBA95F0CB}" destId="{E2CC8820-5A37-46AE-974C-3F3B730DF5A1}" srcOrd="1" destOrd="0" presId="urn:microsoft.com/office/officeart/2005/8/layout/process1"/>
    <dgm:cxn modelId="{9EABC19F-2B4A-4BFB-83AA-7963F4BF1DB5}" type="presOf" srcId="{2189B951-1C5D-420D-A89E-02272A5EEB56}" destId="{44968944-A20C-480A-B33A-E72166629DFD}" srcOrd="0" destOrd="0" presId="urn:microsoft.com/office/officeart/2005/8/layout/process1"/>
    <dgm:cxn modelId="{565A8BC6-4BFF-45DA-9D76-D47DCC7717B1}" srcId="{B174E64D-736B-4879-B6BA-2FB8553C628C}" destId="{F76B56A5-DB78-4A5D-8BDF-D468E7C986DC}" srcOrd="0" destOrd="0" parTransId="{F238DA3C-9188-4153-90B9-6AD28FB08978}" sibTransId="{07B40FD1-4F24-40C5-B9E5-B26BBA95F0CB}"/>
    <dgm:cxn modelId="{4CAAEACD-46EA-4D3D-8D48-046506CFF54B}" srcId="{B174E64D-736B-4879-B6BA-2FB8553C628C}" destId="{7F071809-6B9D-4059-9B54-56F2298422D5}" srcOrd="1" destOrd="0" parTransId="{28D11C51-9D2A-4F25-90A6-09C21C3C7F43}" sibTransId="{FC798A82-1977-4CA6-8CD9-2CBE2631F433}"/>
    <dgm:cxn modelId="{3E014DCE-2A82-4441-9772-71A1B0DF08C8}" type="presOf" srcId="{B174E64D-736B-4879-B6BA-2FB8553C628C}" destId="{FC2CC6E7-69FC-4B79-BA09-36BB9FB95EFB}" srcOrd="0" destOrd="0" presId="urn:microsoft.com/office/officeart/2005/8/layout/process1"/>
    <dgm:cxn modelId="{18D4ACD8-BF79-4EF2-89D4-B2EDE795696D}" type="presOf" srcId="{FC798A82-1977-4CA6-8CD9-2CBE2631F433}" destId="{193A3803-7111-4760-8EA7-2211542B16F4}" srcOrd="1" destOrd="0" presId="urn:microsoft.com/office/officeart/2005/8/layout/process1"/>
    <dgm:cxn modelId="{14EC2FDA-BC38-4CAF-AE15-A0CBB501C6A5}" type="presOf" srcId="{F76B56A5-DB78-4A5D-8BDF-D468E7C986DC}" destId="{EB61A850-93A7-43B3-B0AD-3D423EB35696}" srcOrd="0" destOrd="0" presId="urn:microsoft.com/office/officeart/2005/8/layout/process1"/>
    <dgm:cxn modelId="{DBD6FDF4-B68B-4161-BC3D-19AFCAAFE3FB}" type="presOf" srcId="{7F071809-6B9D-4059-9B54-56F2298422D5}" destId="{2BAA1353-91D1-4C6E-B6AB-54830DB5DD57}" srcOrd="0" destOrd="0" presId="urn:microsoft.com/office/officeart/2005/8/layout/process1"/>
    <dgm:cxn modelId="{AA2D5E51-9676-4175-B3C7-8F44C3110EC2}" type="presParOf" srcId="{FC2CC6E7-69FC-4B79-BA09-36BB9FB95EFB}" destId="{EB61A850-93A7-43B3-B0AD-3D423EB35696}" srcOrd="0" destOrd="0" presId="urn:microsoft.com/office/officeart/2005/8/layout/process1"/>
    <dgm:cxn modelId="{B6D3B550-35B1-40FD-9966-36CA060485C9}" type="presParOf" srcId="{FC2CC6E7-69FC-4B79-BA09-36BB9FB95EFB}" destId="{8EB536D5-E057-4809-81DF-B151F4E34E28}" srcOrd="1" destOrd="0" presId="urn:microsoft.com/office/officeart/2005/8/layout/process1"/>
    <dgm:cxn modelId="{A6B95353-56BF-427D-8918-9DEA40FAEB01}" type="presParOf" srcId="{8EB536D5-E057-4809-81DF-B151F4E34E28}" destId="{E2CC8820-5A37-46AE-974C-3F3B730DF5A1}" srcOrd="0" destOrd="0" presId="urn:microsoft.com/office/officeart/2005/8/layout/process1"/>
    <dgm:cxn modelId="{961E230D-0D28-4D60-8C91-29037E702047}" type="presParOf" srcId="{FC2CC6E7-69FC-4B79-BA09-36BB9FB95EFB}" destId="{2BAA1353-91D1-4C6E-B6AB-54830DB5DD57}" srcOrd="2" destOrd="0" presId="urn:microsoft.com/office/officeart/2005/8/layout/process1"/>
    <dgm:cxn modelId="{2B5A476C-F25D-4DD6-A12D-1AA83D2B3E9A}" type="presParOf" srcId="{FC2CC6E7-69FC-4B79-BA09-36BB9FB95EFB}" destId="{FBFE6963-7F66-479F-84A4-FA7287C02356}" srcOrd="3" destOrd="0" presId="urn:microsoft.com/office/officeart/2005/8/layout/process1"/>
    <dgm:cxn modelId="{D11796A5-41E5-4399-B792-A1A000EE89E0}" type="presParOf" srcId="{FBFE6963-7F66-479F-84A4-FA7287C02356}" destId="{193A3803-7111-4760-8EA7-2211542B16F4}" srcOrd="0" destOrd="0" presId="urn:microsoft.com/office/officeart/2005/8/layout/process1"/>
    <dgm:cxn modelId="{5D079A10-02C2-446A-9604-2DA4270A1B9F}" type="presParOf" srcId="{FC2CC6E7-69FC-4B79-BA09-36BB9FB95EFB}" destId="{44968944-A20C-480A-B33A-E72166629DFD}" srcOrd="4" destOrd="0" presId="urn:microsoft.com/office/officeart/2005/8/layout/process1"/>
    <dgm:cxn modelId="{5E6280FF-23E8-4B86-A875-AAAB427CCD31}" type="presParOf" srcId="{FC2CC6E7-69FC-4B79-BA09-36BB9FB95EFB}" destId="{5437896B-7EC7-43D5-9682-2A84CFA7FFE5}" srcOrd="5" destOrd="0" presId="urn:microsoft.com/office/officeart/2005/8/layout/process1"/>
    <dgm:cxn modelId="{F0C4326E-07E3-4E3C-8704-E0B8A8BC0A7C}" type="presParOf" srcId="{5437896B-7EC7-43D5-9682-2A84CFA7FFE5}" destId="{4E03A016-0351-4505-B641-57F59B6592D5}" srcOrd="0" destOrd="0" presId="urn:microsoft.com/office/officeart/2005/8/layout/process1"/>
    <dgm:cxn modelId="{A4AE0463-AF13-497B-85BE-A7839A9DAACC}" type="presParOf" srcId="{FC2CC6E7-69FC-4B79-BA09-36BB9FB95EFB}" destId="{A70C150A-2D59-4052-ACE5-C84C122E4279}" srcOrd="6" destOrd="0" presId="urn:microsoft.com/office/officeart/2005/8/layout/process1"/>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CC920A2-F684-41BB-826D-927B0153B0B5}" type="doc">
      <dgm:prSet loTypeId="urn:microsoft.com/office/officeart/2005/8/layout/default" loCatId="list" qsTypeId="urn:microsoft.com/office/officeart/2005/8/quickstyle/simple4" qsCatId="simple" csTypeId="urn:microsoft.com/office/officeart/2005/8/colors/accent0_3" csCatId="mainScheme" phldr="1"/>
      <dgm:spPr/>
      <dgm:t>
        <a:bodyPr/>
        <a:lstStyle/>
        <a:p>
          <a:endParaRPr lang="en-GB"/>
        </a:p>
      </dgm:t>
    </dgm:pt>
    <dgm:pt modelId="{34647506-4640-48BF-B74B-E5CDD03B2737}">
      <dgm:prSet phldrT="[Text]"/>
      <dgm:spPr/>
      <dgm:t>
        <a:bodyPr/>
        <a:lstStyle/>
        <a:p>
          <a:r>
            <a:rPr lang="en-GB" dirty="0"/>
            <a:t>Harassment</a:t>
          </a:r>
        </a:p>
      </dgm:t>
    </dgm:pt>
    <dgm:pt modelId="{C582CFFB-BF9E-4671-9882-FA15DD692FBC}" type="parTrans" cxnId="{8F471A32-B3FD-4365-9E19-0BE576180855}">
      <dgm:prSet/>
      <dgm:spPr/>
      <dgm:t>
        <a:bodyPr/>
        <a:lstStyle/>
        <a:p>
          <a:endParaRPr lang="en-GB"/>
        </a:p>
      </dgm:t>
    </dgm:pt>
    <dgm:pt modelId="{6E3906CA-6E6B-40BA-A566-7F179C4FD22E}" type="sibTrans" cxnId="{8F471A32-B3FD-4365-9E19-0BE576180855}">
      <dgm:prSet/>
      <dgm:spPr/>
      <dgm:t>
        <a:bodyPr/>
        <a:lstStyle/>
        <a:p>
          <a:endParaRPr lang="en-GB"/>
        </a:p>
      </dgm:t>
    </dgm:pt>
    <dgm:pt modelId="{41E78EE5-3C8C-47AF-B2E1-8D81838A74E7}">
      <dgm:prSet phldrT="[Text]"/>
      <dgm:spPr/>
      <dgm:t>
        <a:bodyPr/>
        <a:lstStyle/>
        <a:p>
          <a:r>
            <a:rPr lang="en-GB" dirty="0"/>
            <a:t>Bullying</a:t>
          </a:r>
        </a:p>
      </dgm:t>
    </dgm:pt>
    <dgm:pt modelId="{29B1C948-BB71-4FAD-BC71-63F28AF9A596}" type="parTrans" cxnId="{B26CE4CD-8934-4887-87D4-8F7C5F35B390}">
      <dgm:prSet/>
      <dgm:spPr/>
      <dgm:t>
        <a:bodyPr/>
        <a:lstStyle/>
        <a:p>
          <a:endParaRPr lang="en-GB"/>
        </a:p>
      </dgm:t>
    </dgm:pt>
    <dgm:pt modelId="{B3BA52C1-D8F0-4BB6-B40B-F68597D6DFF1}" type="sibTrans" cxnId="{B26CE4CD-8934-4887-87D4-8F7C5F35B390}">
      <dgm:prSet/>
      <dgm:spPr/>
      <dgm:t>
        <a:bodyPr/>
        <a:lstStyle/>
        <a:p>
          <a:endParaRPr lang="en-GB"/>
        </a:p>
      </dgm:t>
    </dgm:pt>
    <dgm:pt modelId="{D3B214CA-3AA9-4C67-BC62-33543B757C6A}">
      <dgm:prSet phldrT="[Text]"/>
      <dgm:spPr/>
      <dgm:t>
        <a:bodyPr/>
        <a:lstStyle/>
        <a:p>
          <a:r>
            <a:rPr lang="en-GB" dirty="0"/>
            <a:t>Victimisation</a:t>
          </a:r>
        </a:p>
      </dgm:t>
    </dgm:pt>
    <dgm:pt modelId="{8814FF1A-BC15-4DCD-B876-29F7AFADC346}" type="parTrans" cxnId="{1D5587F1-1A88-4F53-A918-8430B4DC9155}">
      <dgm:prSet/>
      <dgm:spPr/>
      <dgm:t>
        <a:bodyPr/>
        <a:lstStyle/>
        <a:p>
          <a:endParaRPr lang="en-GB"/>
        </a:p>
      </dgm:t>
    </dgm:pt>
    <dgm:pt modelId="{55B30DBF-66F0-418E-88D3-5DAC265448A3}" type="sibTrans" cxnId="{1D5587F1-1A88-4F53-A918-8430B4DC9155}">
      <dgm:prSet/>
      <dgm:spPr/>
      <dgm:t>
        <a:bodyPr/>
        <a:lstStyle/>
        <a:p>
          <a:endParaRPr lang="en-GB"/>
        </a:p>
      </dgm:t>
    </dgm:pt>
    <dgm:pt modelId="{50B44B0F-97AA-4CCF-9CE9-271FB502B2BD}">
      <dgm:prSet phldrT="[Text]"/>
      <dgm:spPr/>
      <dgm:t>
        <a:bodyPr/>
        <a:lstStyle/>
        <a:p>
          <a:r>
            <a:rPr lang="en-GB" dirty="0"/>
            <a:t>Hate Crimes</a:t>
          </a:r>
        </a:p>
      </dgm:t>
    </dgm:pt>
    <dgm:pt modelId="{D940523E-3A67-4EC0-9588-CDFDDFC96352}" type="parTrans" cxnId="{0270F5AF-E9C1-4F51-9440-C5A66FFA7B6A}">
      <dgm:prSet/>
      <dgm:spPr/>
      <dgm:t>
        <a:bodyPr/>
        <a:lstStyle/>
        <a:p>
          <a:endParaRPr lang="en-GB"/>
        </a:p>
      </dgm:t>
    </dgm:pt>
    <dgm:pt modelId="{73BBC223-5FAE-42F5-98A6-C75CC079D5EA}" type="sibTrans" cxnId="{0270F5AF-E9C1-4F51-9440-C5A66FFA7B6A}">
      <dgm:prSet/>
      <dgm:spPr/>
      <dgm:t>
        <a:bodyPr/>
        <a:lstStyle/>
        <a:p>
          <a:endParaRPr lang="en-GB"/>
        </a:p>
      </dgm:t>
    </dgm:pt>
    <dgm:pt modelId="{95FE81A5-EB68-4F23-8247-517415383F2F}">
      <dgm:prSet phldrT="[Text]"/>
      <dgm:spPr/>
      <dgm:t>
        <a:bodyPr/>
        <a:lstStyle/>
        <a:p>
          <a:r>
            <a:rPr lang="en-GB" dirty="0"/>
            <a:t>Sexual Misconduct</a:t>
          </a:r>
        </a:p>
      </dgm:t>
    </dgm:pt>
    <dgm:pt modelId="{35828CB4-8DBB-4C0F-951F-5B7FAB74DCBE}" type="parTrans" cxnId="{BD5EE47A-ACDC-48C2-9E48-AAEA2EF2D841}">
      <dgm:prSet/>
      <dgm:spPr/>
      <dgm:t>
        <a:bodyPr/>
        <a:lstStyle/>
        <a:p>
          <a:endParaRPr lang="en-GB"/>
        </a:p>
      </dgm:t>
    </dgm:pt>
    <dgm:pt modelId="{FC760462-752D-4F7B-BA3F-7D644C05BCE1}" type="sibTrans" cxnId="{BD5EE47A-ACDC-48C2-9E48-AAEA2EF2D841}">
      <dgm:prSet/>
      <dgm:spPr/>
      <dgm:t>
        <a:bodyPr/>
        <a:lstStyle/>
        <a:p>
          <a:endParaRPr lang="en-GB"/>
        </a:p>
      </dgm:t>
    </dgm:pt>
    <dgm:pt modelId="{BB18523A-A586-4BD5-8177-806B0C1589AD}">
      <dgm:prSet phldrT="[Text]"/>
      <dgm:spPr/>
      <dgm:t>
        <a:bodyPr/>
        <a:lstStyle/>
        <a:p>
          <a:r>
            <a:rPr lang="en-GB" dirty="0"/>
            <a:t>Antisocial Behaviour</a:t>
          </a:r>
        </a:p>
      </dgm:t>
    </dgm:pt>
    <dgm:pt modelId="{B9935B7F-ADB3-4625-8673-59B6B77C6B7B}" type="parTrans" cxnId="{B5E71B36-35FA-490B-AFDA-C1E902AD1C71}">
      <dgm:prSet/>
      <dgm:spPr/>
      <dgm:t>
        <a:bodyPr/>
        <a:lstStyle/>
        <a:p>
          <a:endParaRPr lang="en-GB"/>
        </a:p>
      </dgm:t>
    </dgm:pt>
    <dgm:pt modelId="{61426083-4E3D-4B3E-996F-9361B68106B3}" type="sibTrans" cxnId="{B5E71B36-35FA-490B-AFDA-C1E902AD1C71}">
      <dgm:prSet/>
      <dgm:spPr/>
      <dgm:t>
        <a:bodyPr/>
        <a:lstStyle/>
        <a:p>
          <a:endParaRPr lang="en-GB"/>
        </a:p>
      </dgm:t>
    </dgm:pt>
    <dgm:pt modelId="{7A86950B-56CD-462B-9C9D-DD1B4B84A4B8}">
      <dgm:prSet phldrT="[Text]"/>
      <dgm:spPr/>
      <dgm:t>
        <a:bodyPr/>
        <a:lstStyle/>
        <a:p>
          <a:r>
            <a:rPr lang="en-GB" dirty="0"/>
            <a:t>Damage to Property</a:t>
          </a:r>
        </a:p>
      </dgm:t>
    </dgm:pt>
    <dgm:pt modelId="{5D7744FB-754F-494B-A75E-0C84E721317F}" type="parTrans" cxnId="{F9646C3D-5BD8-4E1F-9D11-F1F71C84B85B}">
      <dgm:prSet/>
      <dgm:spPr/>
      <dgm:t>
        <a:bodyPr/>
        <a:lstStyle/>
        <a:p>
          <a:endParaRPr lang="en-GB"/>
        </a:p>
      </dgm:t>
    </dgm:pt>
    <dgm:pt modelId="{5FA68C53-D2E8-4781-9632-29588DDC9B74}" type="sibTrans" cxnId="{F9646C3D-5BD8-4E1F-9D11-F1F71C84B85B}">
      <dgm:prSet/>
      <dgm:spPr/>
      <dgm:t>
        <a:bodyPr/>
        <a:lstStyle/>
        <a:p>
          <a:endParaRPr lang="en-GB"/>
        </a:p>
      </dgm:t>
    </dgm:pt>
    <dgm:pt modelId="{EB74F1C1-76E7-4B04-8303-E46E2B419ED0}" type="pres">
      <dgm:prSet presAssocID="{1CC920A2-F684-41BB-826D-927B0153B0B5}" presName="diagram" presStyleCnt="0">
        <dgm:presLayoutVars>
          <dgm:dir/>
          <dgm:resizeHandles val="exact"/>
        </dgm:presLayoutVars>
      </dgm:prSet>
      <dgm:spPr/>
    </dgm:pt>
    <dgm:pt modelId="{7B76F979-DAF2-41C1-A146-AB2113328FB9}" type="pres">
      <dgm:prSet presAssocID="{34647506-4640-48BF-B74B-E5CDD03B2737}" presName="node" presStyleLbl="node1" presStyleIdx="0" presStyleCnt="7">
        <dgm:presLayoutVars>
          <dgm:bulletEnabled val="1"/>
        </dgm:presLayoutVars>
      </dgm:prSet>
      <dgm:spPr/>
    </dgm:pt>
    <dgm:pt modelId="{C9537838-7A34-40DF-90C0-746A3BB98DE1}" type="pres">
      <dgm:prSet presAssocID="{6E3906CA-6E6B-40BA-A566-7F179C4FD22E}" presName="sibTrans" presStyleCnt="0"/>
      <dgm:spPr/>
    </dgm:pt>
    <dgm:pt modelId="{94E3EF94-4C69-4220-AF10-5DBD4CAE0BBD}" type="pres">
      <dgm:prSet presAssocID="{41E78EE5-3C8C-47AF-B2E1-8D81838A74E7}" presName="node" presStyleLbl="node1" presStyleIdx="1" presStyleCnt="7">
        <dgm:presLayoutVars>
          <dgm:bulletEnabled val="1"/>
        </dgm:presLayoutVars>
      </dgm:prSet>
      <dgm:spPr/>
    </dgm:pt>
    <dgm:pt modelId="{A4A90997-B066-4038-975B-BF6CB7AB465D}" type="pres">
      <dgm:prSet presAssocID="{B3BA52C1-D8F0-4BB6-B40B-F68597D6DFF1}" presName="sibTrans" presStyleCnt="0"/>
      <dgm:spPr/>
    </dgm:pt>
    <dgm:pt modelId="{99941435-2E14-45A5-B14D-1808B42FB1E2}" type="pres">
      <dgm:prSet presAssocID="{D3B214CA-3AA9-4C67-BC62-33543B757C6A}" presName="node" presStyleLbl="node1" presStyleIdx="2" presStyleCnt="7">
        <dgm:presLayoutVars>
          <dgm:bulletEnabled val="1"/>
        </dgm:presLayoutVars>
      </dgm:prSet>
      <dgm:spPr/>
    </dgm:pt>
    <dgm:pt modelId="{608BDE5A-44A9-4167-A7FA-45EA34A1A23A}" type="pres">
      <dgm:prSet presAssocID="{55B30DBF-66F0-418E-88D3-5DAC265448A3}" presName="sibTrans" presStyleCnt="0"/>
      <dgm:spPr/>
    </dgm:pt>
    <dgm:pt modelId="{D182F3C1-6495-417F-8A5E-C1A98BE1F74B}" type="pres">
      <dgm:prSet presAssocID="{50B44B0F-97AA-4CCF-9CE9-271FB502B2BD}" presName="node" presStyleLbl="node1" presStyleIdx="3" presStyleCnt="7">
        <dgm:presLayoutVars>
          <dgm:bulletEnabled val="1"/>
        </dgm:presLayoutVars>
      </dgm:prSet>
      <dgm:spPr/>
    </dgm:pt>
    <dgm:pt modelId="{73C7D754-1C46-4CAD-BEFA-33BEEC29FEB9}" type="pres">
      <dgm:prSet presAssocID="{73BBC223-5FAE-42F5-98A6-C75CC079D5EA}" presName="sibTrans" presStyleCnt="0"/>
      <dgm:spPr/>
    </dgm:pt>
    <dgm:pt modelId="{11EF216B-7086-4A42-9F24-33A90CAC9C93}" type="pres">
      <dgm:prSet presAssocID="{95FE81A5-EB68-4F23-8247-517415383F2F}" presName="node" presStyleLbl="node1" presStyleIdx="4" presStyleCnt="7">
        <dgm:presLayoutVars>
          <dgm:bulletEnabled val="1"/>
        </dgm:presLayoutVars>
      </dgm:prSet>
      <dgm:spPr/>
    </dgm:pt>
    <dgm:pt modelId="{F5035DE8-F3FF-406A-9287-F39BCD26DB48}" type="pres">
      <dgm:prSet presAssocID="{FC760462-752D-4F7B-BA3F-7D644C05BCE1}" presName="sibTrans" presStyleCnt="0"/>
      <dgm:spPr/>
    </dgm:pt>
    <dgm:pt modelId="{6BF7C106-F89B-48AA-9E97-81956A29A472}" type="pres">
      <dgm:prSet presAssocID="{BB18523A-A586-4BD5-8177-806B0C1589AD}" presName="node" presStyleLbl="node1" presStyleIdx="5" presStyleCnt="7">
        <dgm:presLayoutVars>
          <dgm:bulletEnabled val="1"/>
        </dgm:presLayoutVars>
      </dgm:prSet>
      <dgm:spPr/>
    </dgm:pt>
    <dgm:pt modelId="{FF632DD1-4E3B-46D9-9079-E076DF3D3EDE}" type="pres">
      <dgm:prSet presAssocID="{61426083-4E3D-4B3E-996F-9361B68106B3}" presName="sibTrans" presStyleCnt="0"/>
      <dgm:spPr/>
    </dgm:pt>
    <dgm:pt modelId="{FA2E272C-6187-467F-BF77-4B5863A133EF}" type="pres">
      <dgm:prSet presAssocID="{7A86950B-56CD-462B-9C9D-DD1B4B84A4B8}" presName="node" presStyleLbl="node1" presStyleIdx="6" presStyleCnt="7">
        <dgm:presLayoutVars>
          <dgm:bulletEnabled val="1"/>
        </dgm:presLayoutVars>
      </dgm:prSet>
      <dgm:spPr/>
    </dgm:pt>
  </dgm:ptLst>
  <dgm:cxnLst>
    <dgm:cxn modelId="{0B57D00B-F362-416D-AF7F-4C1F6B165B9F}" type="presOf" srcId="{7A86950B-56CD-462B-9C9D-DD1B4B84A4B8}" destId="{FA2E272C-6187-467F-BF77-4B5863A133EF}" srcOrd="0" destOrd="0" presId="urn:microsoft.com/office/officeart/2005/8/layout/default"/>
    <dgm:cxn modelId="{4FCBF030-08E2-4C38-81A9-0D1C0FC05846}" type="presOf" srcId="{1CC920A2-F684-41BB-826D-927B0153B0B5}" destId="{EB74F1C1-76E7-4B04-8303-E46E2B419ED0}" srcOrd="0" destOrd="0" presId="urn:microsoft.com/office/officeart/2005/8/layout/default"/>
    <dgm:cxn modelId="{8F471A32-B3FD-4365-9E19-0BE576180855}" srcId="{1CC920A2-F684-41BB-826D-927B0153B0B5}" destId="{34647506-4640-48BF-B74B-E5CDD03B2737}" srcOrd="0" destOrd="0" parTransId="{C582CFFB-BF9E-4671-9882-FA15DD692FBC}" sibTransId="{6E3906CA-6E6B-40BA-A566-7F179C4FD22E}"/>
    <dgm:cxn modelId="{5D6AA735-CD11-4C5C-A10B-BD929AA28961}" type="presOf" srcId="{BB18523A-A586-4BD5-8177-806B0C1589AD}" destId="{6BF7C106-F89B-48AA-9E97-81956A29A472}" srcOrd="0" destOrd="0" presId="urn:microsoft.com/office/officeart/2005/8/layout/default"/>
    <dgm:cxn modelId="{B5E71B36-35FA-490B-AFDA-C1E902AD1C71}" srcId="{1CC920A2-F684-41BB-826D-927B0153B0B5}" destId="{BB18523A-A586-4BD5-8177-806B0C1589AD}" srcOrd="5" destOrd="0" parTransId="{B9935B7F-ADB3-4625-8673-59B6B77C6B7B}" sibTransId="{61426083-4E3D-4B3E-996F-9361B68106B3}"/>
    <dgm:cxn modelId="{F9646C3D-5BD8-4E1F-9D11-F1F71C84B85B}" srcId="{1CC920A2-F684-41BB-826D-927B0153B0B5}" destId="{7A86950B-56CD-462B-9C9D-DD1B4B84A4B8}" srcOrd="6" destOrd="0" parTransId="{5D7744FB-754F-494B-A75E-0C84E721317F}" sibTransId="{5FA68C53-D2E8-4781-9632-29588DDC9B74}"/>
    <dgm:cxn modelId="{A8B8C467-D4C4-4D9A-A3BD-68862B5DD3A4}" type="presOf" srcId="{41E78EE5-3C8C-47AF-B2E1-8D81838A74E7}" destId="{94E3EF94-4C69-4220-AF10-5DBD4CAE0BBD}" srcOrd="0" destOrd="0" presId="urn:microsoft.com/office/officeart/2005/8/layout/default"/>
    <dgm:cxn modelId="{532DF44F-E7C4-4F26-9867-D63331CDF774}" type="presOf" srcId="{D3B214CA-3AA9-4C67-BC62-33543B757C6A}" destId="{99941435-2E14-45A5-B14D-1808B42FB1E2}" srcOrd="0" destOrd="0" presId="urn:microsoft.com/office/officeart/2005/8/layout/default"/>
    <dgm:cxn modelId="{F718CA7A-C283-4758-93EA-6A6377ADFE92}" type="presOf" srcId="{95FE81A5-EB68-4F23-8247-517415383F2F}" destId="{11EF216B-7086-4A42-9F24-33A90CAC9C93}" srcOrd="0" destOrd="0" presId="urn:microsoft.com/office/officeart/2005/8/layout/default"/>
    <dgm:cxn modelId="{BD5EE47A-ACDC-48C2-9E48-AAEA2EF2D841}" srcId="{1CC920A2-F684-41BB-826D-927B0153B0B5}" destId="{95FE81A5-EB68-4F23-8247-517415383F2F}" srcOrd="4" destOrd="0" parTransId="{35828CB4-8DBB-4C0F-951F-5B7FAB74DCBE}" sibTransId="{FC760462-752D-4F7B-BA3F-7D644C05BCE1}"/>
    <dgm:cxn modelId="{EB09FAA3-4631-4C5E-84DE-C8FDC387A4CD}" type="presOf" srcId="{50B44B0F-97AA-4CCF-9CE9-271FB502B2BD}" destId="{D182F3C1-6495-417F-8A5E-C1A98BE1F74B}" srcOrd="0" destOrd="0" presId="urn:microsoft.com/office/officeart/2005/8/layout/default"/>
    <dgm:cxn modelId="{0270F5AF-E9C1-4F51-9440-C5A66FFA7B6A}" srcId="{1CC920A2-F684-41BB-826D-927B0153B0B5}" destId="{50B44B0F-97AA-4CCF-9CE9-271FB502B2BD}" srcOrd="3" destOrd="0" parTransId="{D940523E-3A67-4EC0-9588-CDFDDFC96352}" sibTransId="{73BBC223-5FAE-42F5-98A6-C75CC079D5EA}"/>
    <dgm:cxn modelId="{B26CE4CD-8934-4887-87D4-8F7C5F35B390}" srcId="{1CC920A2-F684-41BB-826D-927B0153B0B5}" destId="{41E78EE5-3C8C-47AF-B2E1-8D81838A74E7}" srcOrd="1" destOrd="0" parTransId="{29B1C948-BB71-4FAD-BC71-63F28AF9A596}" sibTransId="{B3BA52C1-D8F0-4BB6-B40B-F68597D6DFF1}"/>
    <dgm:cxn modelId="{E23BE9D8-9F92-4450-B36A-68403038EC50}" type="presOf" srcId="{34647506-4640-48BF-B74B-E5CDD03B2737}" destId="{7B76F979-DAF2-41C1-A146-AB2113328FB9}" srcOrd="0" destOrd="0" presId="urn:microsoft.com/office/officeart/2005/8/layout/default"/>
    <dgm:cxn modelId="{1D5587F1-1A88-4F53-A918-8430B4DC9155}" srcId="{1CC920A2-F684-41BB-826D-927B0153B0B5}" destId="{D3B214CA-3AA9-4C67-BC62-33543B757C6A}" srcOrd="2" destOrd="0" parTransId="{8814FF1A-BC15-4DCD-B876-29F7AFADC346}" sibTransId="{55B30DBF-66F0-418E-88D3-5DAC265448A3}"/>
    <dgm:cxn modelId="{B261DE17-E3FA-4CD1-8024-E621872B1721}" type="presParOf" srcId="{EB74F1C1-76E7-4B04-8303-E46E2B419ED0}" destId="{7B76F979-DAF2-41C1-A146-AB2113328FB9}" srcOrd="0" destOrd="0" presId="urn:microsoft.com/office/officeart/2005/8/layout/default"/>
    <dgm:cxn modelId="{35E6DD76-CF97-4F29-8DD3-C4461676C20F}" type="presParOf" srcId="{EB74F1C1-76E7-4B04-8303-E46E2B419ED0}" destId="{C9537838-7A34-40DF-90C0-746A3BB98DE1}" srcOrd="1" destOrd="0" presId="urn:microsoft.com/office/officeart/2005/8/layout/default"/>
    <dgm:cxn modelId="{C96FDA76-CFCE-48ED-82A5-BF635C0FAAD5}" type="presParOf" srcId="{EB74F1C1-76E7-4B04-8303-E46E2B419ED0}" destId="{94E3EF94-4C69-4220-AF10-5DBD4CAE0BBD}" srcOrd="2" destOrd="0" presId="urn:microsoft.com/office/officeart/2005/8/layout/default"/>
    <dgm:cxn modelId="{EE71D6D6-4594-416E-8D2D-162805E09C55}" type="presParOf" srcId="{EB74F1C1-76E7-4B04-8303-E46E2B419ED0}" destId="{A4A90997-B066-4038-975B-BF6CB7AB465D}" srcOrd="3" destOrd="0" presId="urn:microsoft.com/office/officeart/2005/8/layout/default"/>
    <dgm:cxn modelId="{9D27866D-7EE6-477C-B27E-026BFE723A6D}" type="presParOf" srcId="{EB74F1C1-76E7-4B04-8303-E46E2B419ED0}" destId="{99941435-2E14-45A5-B14D-1808B42FB1E2}" srcOrd="4" destOrd="0" presId="urn:microsoft.com/office/officeart/2005/8/layout/default"/>
    <dgm:cxn modelId="{C8E108D0-33AF-49B4-B405-FDA9D0542B6C}" type="presParOf" srcId="{EB74F1C1-76E7-4B04-8303-E46E2B419ED0}" destId="{608BDE5A-44A9-4167-A7FA-45EA34A1A23A}" srcOrd="5" destOrd="0" presId="urn:microsoft.com/office/officeart/2005/8/layout/default"/>
    <dgm:cxn modelId="{7EA9B324-46AC-4E0D-A9FC-AB0666F57C88}" type="presParOf" srcId="{EB74F1C1-76E7-4B04-8303-E46E2B419ED0}" destId="{D182F3C1-6495-417F-8A5E-C1A98BE1F74B}" srcOrd="6" destOrd="0" presId="urn:microsoft.com/office/officeart/2005/8/layout/default"/>
    <dgm:cxn modelId="{C66B5DE4-6F5A-4F5D-B533-4649E91840C0}" type="presParOf" srcId="{EB74F1C1-76E7-4B04-8303-E46E2B419ED0}" destId="{73C7D754-1C46-4CAD-BEFA-33BEEC29FEB9}" srcOrd="7" destOrd="0" presId="urn:microsoft.com/office/officeart/2005/8/layout/default"/>
    <dgm:cxn modelId="{5CDEAA71-3DCB-4DB2-8B28-0D9293D916C7}" type="presParOf" srcId="{EB74F1C1-76E7-4B04-8303-E46E2B419ED0}" destId="{11EF216B-7086-4A42-9F24-33A90CAC9C93}" srcOrd="8" destOrd="0" presId="urn:microsoft.com/office/officeart/2005/8/layout/default"/>
    <dgm:cxn modelId="{3A890A32-1EDA-45E6-985D-D10AE9B4A2DE}" type="presParOf" srcId="{EB74F1C1-76E7-4B04-8303-E46E2B419ED0}" destId="{F5035DE8-F3FF-406A-9287-F39BCD26DB48}" srcOrd="9" destOrd="0" presId="urn:microsoft.com/office/officeart/2005/8/layout/default"/>
    <dgm:cxn modelId="{206C4BCC-0409-4867-8F17-889D13F421A6}" type="presParOf" srcId="{EB74F1C1-76E7-4B04-8303-E46E2B419ED0}" destId="{6BF7C106-F89B-48AA-9E97-81956A29A472}" srcOrd="10" destOrd="0" presId="urn:microsoft.com/office/officeart/2005/8/layout/default"/>
    <dgm:cxn modelId="{8AC6ED77-A03B-4F48-A3DC-8EBCCC8E4D95}" type="presParOf" srcId="{EB74F1C1-76E7-4B04-8303-E46E2B419ED0}" destId="{FF632DD1-4E3B-46D9-9079-E076DF3D3EDE}" srcOrd="11" destOrd="0" presId="urn:microsoft.com/office/officeart/2005/8/layout/default"/>
    <dgm:cxn modelId="{FEB74D01-ABB7-4A5E-9ACB-FE9E94D1BEA6}" type="presParOf" srcId="{EB74F1C1-76E7-4B04-8303-E46E2B419ED0}" destId="{FA2E272C-6187-467F-BF77-4B5863A133EF}" srcOrd="12"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B61A850-93A7-43B3-B0AD-3D423EB35696}">
      <dsp:nvSpPr>
        <dsp:cNvPr id="0" name=""/>
        <dsp:cNvSpPr/>
      </dsp:nvSpPr>
      <dsp:spPr>
        <a:xfrm>
          <a:off x="4928" y="1448124"/>
          <a:ext cx="1107228" cy="94603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Hearing loss</a:t>
          </a:r>
        </a:p>
      </dsp:txBody>
      <dsp:txXfrm>
        <a:off x="32636" y="1475832"/>
        <a:ext cx="1051812" cy="890618"/>
      </dsp:txXfrm>
    </dsp:sp>
    <dsp:sp modelId="{8EB536D5-E057-4809-81DF-B151F4E34E28}">
      <dsp:nvSpPr>
        <dsp:cNvPr id="0" name=""/>
        <dsp:cNvSpPr/>
      </dsp:nvSpPr>
      <dsp:spPr>
        <a:xfrm>
          <a:off x="1205024" y="1805985"/>
          <a:ext cx="196880" cy="230312"/>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GB" sz="900" kern="1200"/>
        </a:p>
      </dsp:txBody>
      <dsp:txXfrm>
        <a:off x="1205024" y="1852047"/>
        <a:ext cx="137816" cy="138188"/>
      </dsp:txXfrm>
    </dsp:sp>
    <dsp:sp modelId="{44968944-A20C-480A-B33A-E72166629DFD}">
      <dsp:nvSpPr>
        <dsp:cNvPr id="0" name=""/>
        <dsp:cNvSpPr/>
      </dsp:nvSpPr>
      <dsp:spPr>
        <a:xfrm>
          <a:off x="1483628" y="1464808"/>
          <a:ext cx="928680" cy="91266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Long-term</a:t>
          </a:r>
        </a:p>
      </dsp:txBody>
      <dsp:txXfrm>
        <a:off x="1510359" y="1491539"/>
        <a:ext cx="875218" cy="859205"/>
      </dsp:txXfrm>
    </dsp:sp>
    <dsp:sp modelId="{5437896B-7EC7-43D5-9682-2A84CFA7FFE5}">
      <dsp:nvSpPr>
        <dsp:cNvPr id="0" name=""/>
        <dsp:cNvSpPr/>
      </dsp:nvSpPr>
      <dsp:spPr>
        <a:xfrm>
          <a:off x="2505176" y="1805985"/>
          <a:ext cx="196880" cy="230312"/>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GB" sz="900" kern="1200"/>
        </a:p>
      </dsp:txBody>
      <dsp:txXfrm>
        <a:off x="2505176" y="1852047"/>
        <a:ext cx="137816" cy="138188"/>
      </dsp:txXfrm>
    </dsp:sp>
    <dsp:sp modelId="{A70C150A-2D59-4052-ACE5-C84C122E4279}">
      <dsp:nvSpPr>
        <dsp:cNvPr id="0" name=""/>
        <dsp:cNvSpPr/>
      </dsp:nvSpPr>
      <dsp:spPr>
        <a:xfrm>
          <a:off x="2783780" y="1464808"/>
          <a:ext cx="1075216" cy="91266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Student Services</a:t>
          </a:r>
        </a:p>
      </dsp:txBody>
      <dsp:txXfrm>
        <a:off x="2810511" y="1491539"/>
        <a:ext cx="1021754" cy="859205"/>
      </dsp:txXfrm>
    </dsp:sp>
    <dsp:sp modelId="{12D91E65-45FE-4CA2-B7F1-EAFD758469DB}">
      <dsp:nvSpPr>
        <dsp:cNvPr id="0" name=""/>
        <dsp:cNvSpPr/>
      </dsp:nvSpPr>
      <dsp:spPr>
        <a:xfrm>
          <a:off x="3951864" y="1805985"/>
          <a:ext cx="196880" cy="230312"/>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GB" sz="900" kern="1200"/>
        </a:p>
      </dsp:txBody>
      <dsp:txXfrm>
        <a:off x="3951864" y="1852047"/>
        <a:ext cx="137816" cy="138188"/>
      </dsp:txXfrm>
    </dsp:sp>
    <dsp:sp modelId="{E4554106-1812-4884-B085-B407B2BBD18F}">
      <dsp:nvSpPr>
        <dsp:cNvPr id="0" name=""/>
        <dsp:cNvSpPr/>
      </dsp:nvSpPr>
      <dsp:spPr>
        <a:xfrm>
          <a:off x="4230468" y="1464808"/>
          <a:ext cx="2185499" cy="91266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Compensatory Measures</a:t>
          </a:r>
        </a:p>
      </dsp:txBody>
      <dsp:txXfrm>
        <a:off x="4257199" y="1491539"/>
        <a:ext cx="2132037" cy="85920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B61A850-93A7-43B3-B0AD-3D423EB35696}">
      <dsp:nvSpPr>
        <dsp:cNvPr id="0" name=""/>
        <dsp:cNvSpPr/>
      </dsp:nvSpPr>
      <dsp:spPr>
        <a:xfrm>
          <a:off x="5034" y="1419781"/>
          <a:ext cx="1311775" cy="100272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Football accident</a:t>
          </a:r>
        </a:p>
      </dsp:txBody>
      <dsp:txXfrm>
        <a:off x="34403" y="1449150"/>
        <a:ext cx="1253037" cy="943982"/>
      </dsp:txXfrm>
    </dsp:sp>
    <dsp:sp modelId="{8EB536D5-E057-4809-81DF-B151F4E34E28}">
      <dsp:nvSpPr>
        <dsp:cNvPr id="0" name=""/>
        <dsp:cNvSpPr/>
      </dsp:nvSpPr>
      <dsp:spPr>
        <a:xfrm>
          <a:off x="1416217" y="1797876"/>
          <a:ext cx="210744" cy="246531"/>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GB" sz="1000" kern="1200"/>
        </a:p>
      </dsp:txBody>
      <dsp:txXfrm>
        <a:off x="1416217" y="1847182"/>
        <a:ext cx="147521" cy="147919"/>
      </dsp:txXfrm>
    </dsp:sp>
    <dsp:sp modelId="{2BAA1353-91D1-4C6E-B6AB-54830DB5DD57}">
      <dsp:nvSpPr>
        <dsp:cNvPr id="0" name=""/>
        <dsp:cNvSpPr/>
      </dsp:nvSpPr>
      <dsp:spPr>
        <a:xfrm>
          <a:off x="1714440" y="1419781"/>
          <a:ext cx="1105076" cy="100272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t>Concussion</a:t>
          </a:r>
        </a:p>
      </dsp:txBody>
      <dsp:txXfrm>
        <a:off x="1743809" y="1449150"/>
        <a:ext cx="1046338" cy="943982"/>
      </dsp:txXfrm>
    </dsp:sp>
    <dsp:sp modelId="{FBFE6963-7F66-479F-84A4-FA7287C02356}">
      <dsp:nvSpPr>
        <dsp:cNvPr id="0" name=""/>
        <dsp:cNvSpPr/>
      </dsp:nvSpPr>
      <dsp:spPr>
        <a:xfrm>
          <a:off x="2918924" y="1797876"/>
          <a:ext cx="210744" cy="246531"/>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GB" sz="1000" kern="1200"/>
        </a:p>
      </dsp:txBody>
      <dsp:txXfrm>
        <a:off x="2918924" y="1847182"/>
        <a:ext cx="147521" cy="147919"/>
      </dsp:txXfrm>
    </dsp:sp>
    <dsp:sp modelId="{44968944-A20C-480A-B33A-E72166629DFD}">
      <dsp:nvSpPr>
        <dsp:cNvPr id="0" name=""/>
        <dsp:cNvSpPr/>
      </dsp:nvSpPr>
      <dsp:spPr>
        <a:xfrm>
          <a:off x="3217148" y="1419781"/>
          <a:ext cx="994077" cy="100272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Short-term</a:t>
          </a:r>
        </a:p>
      </dsp:txBody>
      <dsp:txXfrm>
        <a:off x="3246264" y="1448897"/>
        <a:ext cx="935845" cy="944488"/>
      </dsp:txXfrm>
    </dsp:sp>
    <dsp:sp modelId="{5437896B-7EC7-43D5-9682-2A84CFA7FFE5}">
      <dsp:nvSpPr>
        <dsp:cNvPr id="0" name=""/>
        <dsp:cNvSpPr/>
      </dsp:nvSpPr>
      <dsp:spPr>
        <a:xfrm>
          <a:off x="4310633" y="1797876"/>
          <a:ext cx="210744" cy="246531"/>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GB" sz="1000" kern="1200"/>
        </a:p>
      </dsp:txBody>
      <dsp:txXfrm>
        <a:off x="4310633" y="1847182"/>
        <a:ext cx="147521" cy="147919"/>
      </dsp:txXfrm>
    </dsp:sp>
    <dsp:sp modelId="{A70C150A-2D59-4052-ACE5-C84C122E4279}">
      <dsp:nvSpPr>
        <dsp:cNvPr id="0" name=""/>
        <dsp:cNvSpPr/>
      </dsp:nvSpPr>
      <dsp:spPr>
        <a:xfrm>
          <a:off x="4608857" y="1419781"/>
          <a:ext cx="1656451" cy="100272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Extenuating Circumstances</a:t>
          </a:r>
        </a:p>
      </dsp:txBody>
      <dsp:txXfrm>
        <a:off x="4638226" y="1449150"/>
        <a:ext cx="1597713" cy="94398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B76F979-DAF2-41C1-A146-AB2113328FB9}">
      <dsp:nvSpPr>
        <dsp:cNvPr id="0" name=""/>
        <dsp:cNvSpPr/>
      </dsp:nvSpPr>
      <dsp:spPr>
        <a:xfrm>
          <a:off x="205357" y="1547"/>
          <a:ext cx="1616845" cy="970107"/>
        </a:xfrm>
        <a:prstGeom prst="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Harassment</a:t>
          </a:r>
        </a:p>
      </dsp:txBody>
      <dsp:txXfrm>
        <a:off x="205357" y="1547"/>
        <a:ext cx="1616845" cy="970107"/>
      </dsp:txXfrm>
    </dsp:sp>
    <dsp:sp modelId="{94E3EF94-4C69-4220-AF10-5DBD4CAE0BBD}">
      <dsp:nvSpPr>
        <dsp:cNvPr id="0" name=""/>
        <dsp:cNvSpPr/>
      </dsp:nvSpPr>
      <dsp:spPr>
        <a:xfrm>
          <a:off x="1983888" y="1547"/>
          <a:ext cx="1616845" cy="970107"/>
        </a:xfrm>
        <a:prstGeom prst="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Bullying</a:t>
          </a:r>
        </a:p>
      </dsp:txBody>
      <dsp:txXfrm>
        <a:off x="1983888" y="1547"/>
        <a:ext cx="1616845" cy="970107"/>
      </dsp:txXfrm>
    </dsp:sp>
    <dsp:sp modelId="{99941435-2E14-45A5-B14D-1808B42FB1E2}">
      <dsp:nvSpPr>
        <dsp:cNvPr id="0" name=""/>
        <dsp:cNvSpPr/>
      </dsp:nvSpPr>
      <dsp:spPr>
        <a:xfrm>
          <a:off x="205357" y="1133339"/>
          <a:ext cx="1616845" cy="970107"/>
        </a:xfrm>
        <a:prstGeom prst="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Victimisation</a:t>
          </a:r>
        </a:p>
      </dsp:txBody>
      <dsp:txXfrm>
        <a:off x="205357" y="1133339"/>
        <a:ext cx="1616845" cy="970107"/>
      </dsp:txXfrm>
    </dsp:sp>
    <dsp:sp modelId="{D182F3C1-6495-417F-8A5E-C1A98BE1F74B}">
      <dsp:nvSpPr>
        <dsp:cNvPr id="0" name=""/>
        <dsp:cNvSpPr/>
      </dsp:nvSpPr>
      <dsp:spPr>
        <a:xfrm>
          <a:off x="1983888" y="1133339"/>
          <a:ext cx="1616845" cy="970107"/>
        </a:xfrm>
        <a:prstGeom prst="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Hate Crimes</a:t>
          </a:r>
        </a:p>
      </dsp:txBody>
      <dsp:txXfrm>
        <a:off x="1983888" y="1133339"/>
        <a:ext cx="1616845" cy="970107"/>
      </dsp:txXfrm>
    </dsp:sp>
    <dsp:sp modelId="{11EF216B-7086-4A42-9F24-33A90CAC9C93}">
      <dsp:nvSpPr>
        <dsp:cNvPr id="0" name=""/>
        <dsp:cNvSpPr/>
      </dsp:nvSpPr>
      <dsp:spPr>
        <a:xfrm>
          <a:off x="205357" y="2265131"/>
          <a:ext cx="1616845" cy="970107"/>
        </a:xfrm>
        <a:prstGeom prst="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Sexual Misconduct</a:t>
          </a:r>
        </a:p>
      </dsp:txBody>
      <dsp:txXfrm>
        <a:off x="205357" y="2265131"/>
        <a:ext cx="1616845" cy="970107"/>
      </dsp:txXfrm>
    </dsp:sp>
    <dsp:sp modelId="{6BF7C106-F89B-48AA-9E97-81956A29A472}">
      <dsp:nvSpPr>
        <dsp:cNvPr id="0" name=""/>
        <dsp:cNvSpPr/>
      </dsp:nvSpPr>
      <dsp:spPr>
        <a:xfrm>
          <a:off x="1983888" y="2265131"/>
          <a:ext cx="1616845" cy="970107"/>
        </a:xfrm>
        <a:prstGeom prst="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Antisocial Behaviour</a:t>
          </a:r>
        </a:p>
      </dsp:txBody>
      <dsp:txXfrm>
        <a:off x="1983888" y="2265131"/>
        <a:ext cx="1616845" cy="970107"/>
      </dsp:txXfrm>
    </dsp:sp>
    <dsp:sp modelId="{FA2E272C-6187-467F-BF77-4B5863A133EF}">
      <dsp:nvSpPr>
        <dsp:cNvPr id="0" name=""/>
        <dsp:cNvSpPr/>
      </dsp:nvSpPr>
      <dsp:spPr>
        <a:xfrm>
          <a:off x="1094623" y="3396923"/>
          <a:ext cx="1616845" cy="970107"/>
        </a:xfrm>
        <a:prstGeom prst="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Damage to Property</a:t>
          </a:r>
        </a:p>
      </dsp:txBody>
      <dsp:txXfrm>
        <a:off x="1094623" y="3396923"/>
        <a:ext cx="1616845" cy="970107"/>
      </dsp:txXfrm>
    </dsp:sp>
  </dsp:spTree>
</dsp:drawing>
</file>

<file path=ppt/diagrams/layout1.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9.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2917D39-44C8-4CB7-9073-D4C64472DAE0}" type="datetimeFigureOut">
              <a:rPr lang="en-GB" smtClean="0"/>
              <a:t>03/09/2025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8F38699-4B03-4757-A8E8-1F2266124752}" type="slidenum">
              <a:rPr lang="en-GB" smtClean="0"/>
              <a:t>‹#›</a:t>
            </a:fld>
            <a:endParaRPr lang="en-GB"/>
          </a:p>
        </p:txBody>
      </p:sp>
    </p:spTree>
    <p:extLst>
      <p:ext uri="{BB962C8B-B14F-4D97-AF65-F5344CB8AC3E}">
        <p14:creationId xmlns:p14="http://schemas.microsoft.com/office/powerpoint/2010/main" val="306380265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Fill in the relevant information for the cohort</a:t>
            </a:r>
          </a:p>
        </p:txBody>
      </p:sp>
      <p:sp>
        <p:nvSpPr>
          <p:cNvPr id="4" name="Slide Number Placeholder 3"/>
          <p:cNvSpPr>
            <a:spLocks noGrp="1"/>
          </p:cNvSpPr>
          <p:nvPr>
            <p:ph type="sldNum" sz="quarter" idx="5"/>
          </p:nvPr>
        </p:nvSpPr>
        <p:spPr/>
        <p:txBody>
          <a:bodyPr/>
          <a:lstStyle/>
          <a:p>
            <a:fld id="{58F38699-4B03-4757-A8E8-1F2266124752}" type="slidenum">
              <a:rPr lang="en-GB" smtClean="0"/>
              <a:t>1</a:t>
            </a:fld>
            <a:endParaRPr lang="en-GB"/>
          </a:p>
        </p:txBody>
      </p:sp>
    </p:spTree>
    <p:extLst>
      <p:ext uri="{BB962C8B-B14F-4D97-AF65-F5344CB8AC3E}">
        <p14:creationId xmlns:p14="http://schemas.microsoft.com/office/powerpoint/2010/main" val="223447951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Add more as necessary</a:t>
            </a:r>
          </a:p>
        </p:txBody>
      </p:sp>
      <p:sp>
        <p:nvSpPr>
          <p:cNvPr id="4" name="Slide Number Placeholder 3"/>
          <p:cNvSpPr>
            <a:spLocks noGrp="1"/>
          </p:cNvSpPr>
          <p:nvPr>
            <p:ph type="sldNum" sz="quarter" idx="5"/>
          </p:nvPr>
        </p:nvSpPr>
        <p:spPr/>
        <p:txBody>
          <a:bodyPr/>
          <a:lstStyle/>
          <a:p>
            <a:fld id="{58F38699-4B03-4757-A8E8-1F2266124752}" type="slidenum">
              <a:rPr lang="en-GB" smtClean="0"/>
              <a:t>2</a:t>
            </a:fld>
            <a:endParaRPr lang="en-GB"/>
          </a:p>
        </p:txBody>
      </p:sp>
    </p:spTree>
    <p:extLst>
      <p:ext uri="{BB962C8B-B14F-4D97-AF65-F5344CB8AC3E}">
        <p14:creationId xmlns:p14="http://schemas.microsoft.com/office/powerpoint/2010/main" val="390797391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Using the slide layout options, you can change this slide to one with the appropriate photo for your campus.</a:t>
            </a:r>
          </a:p>
        </p:txBody>
      </p:sp>
      <p:sp>
        <p:nvSpPr>
          <p:cNvPr id="4" name="Slide Number Placeholder 3"/>
          <p:cNvSpPr>
            <a:spLocks noGrp="1"/>
          </p:cNvSpPr>
          <p:nvPr>
            <p:ph type="sldNum" sz="quarter" idx="5"/>
          </p:nvPr>
        </p:nvSpPr>
        <p:spPr/>
        <p:txBody>
          <a:bodyPr/>
          <a:lstStyle/>
          <a:p>
            <a:fld id="{58F38699-4B03-4757-A8E8-1F2266124752}" type="slidenum">
              <a:rPr lang="en-GB" smtClean="0"/>
              <a:t>3</a:t>
            </a:fld>
            <a:endParaRPr lang="en-GB"/>
          </a:p>
        </p:txBody>
      </p:sp>
    </p:spTree>
    <p:extLst>
      <p:ext uri="{BB962C8B-B14F-4D97-AF65-F5344CB8AC3E}">
        <p14:creationId xmlns:p14="http://schemas.microsoft.com/office/powerpoint/2010/main" val="206646787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rtl="0" fontAlgn="base">
              <a:buFont typeface="Arial" panose="020B0604020202020204" pitchFamily="34" charset="0"/>
              <a:buChar char="•"/>
            </a:pPr>
            <a:r>
              <a:rPr lang="en-US" sz="1800" b="0" i="0" dirty="0">
                <a:solidFill>
                  <a:srgbClr val="404040"/>
                </a:solidFill>
                <a:effectLst/>
                <a:latin typeface="Century Gothic" panose="020B0502020202020204" pitchFamily="34" charset="0"/>
                <a:sym typeface="Wingdings" panose="05000000000000000000" pitchFamily="2" charset="2"/>
              </a:rPr>
              <a:t>Do not ask them to disclose the password</a:t>
            </a:r>
            <a:endParaRPr lang="en-US" b="0" i="0" dirty="0">
              <a:solidFill>
                <a:srgbClr val="000000"/>
              </a:solidFill>
              <a:effectLst/>
              <a:latin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58F38699-4B03-4757-A8E8-1F2266124752}" type="slidenum">
              <a:rPr lang="en-GB" smtClean="0"/>
              <a:t>4</a:t>
            </a:fld>
            <a:endParaRPr lang="en-GB"/>
          </a:p>
        </p:txBody>
      </p:sp>
    </p:spTree>
    <p:extLst>
      <p:ext uri="{BB962C8B-B14F-4D97-AF65-F5344CB8AC3E}">
        <p14:creationId xmlns:p14="http://schemas.microsoft.com/office/powerpoint/2010/main" val="84774436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Guide Students through HWB, or show HWB video: </a:t>
            </a:r>
          </a:p>
        </p:txBody>
      </p:sp>
      <p:sp>
        <p:nvSpPr>
          <p:cNvPr id="4" name="Slide Number Placeholder 3"/>
          <p:cNvSpPr>
            <a:spLocks noGrp="1"/>
          </p:cNvSpPr>
          <p:nvPr>
            <p:ph type="sldNum" sz="quarter" idx="5"/>
          </p:nvPr>
        </p:nvSpPr>
        <p:spPr/>
        <p:txBody>
          <a:bodyPr/>
          <a:lstStyle/>
          <a:p>
            <a:fld id="{58F38699-4B03-4757-A8E8-1F2266124752}" type="slidenum">
              <a:rPr lang="en-GB" smtClean="0"/>
              <a:t>5</a:t>
            </a:fld>
            <a:endParaRPr lang="en-GB"/>
          </a:p>
        </p:txBody>
      </p:sp>
    </p:spTree>
    <p:extLst>
      <p:ext uri="{BB962C8B-B14F-4D97-AF65-F5344CB8AC3E}">
        <p14:creationId xmlns:p14="http://schemas.microsoft.com/office/powerpoint/2010/main" val="159651237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Remind students that ALL official communication is via email, rather than social media. If you have specific arrangements for your course, please add them here – BUT students still need to check their email regularly.</a:t>
            </a:r>
          </a:p>
        </p:txBody>
      </p:sp>
      <p:sp>
        <p:nvSpPr>
          <p:cNvPr id="4" name="Slide Number Placeholder 3"/>
          <p:cNvSpPr>
            <a:spLocks noGrp="1"/>
          </p:cNvSpPr>
          <p:nvPr>
            <p:ph type="sldNum" sz="quarter" idx="5"/>
          </p:nvPr>
        </p:nvSpPr>
        <p:spPr/>
        <p:txBody>
          <a:bodyPr/>
          <a:lstStyle/>
          <a:p>
            <a:fld id="{58F38699-4B03-4757-A8E8-1F2266124752}" type="slidenum">
              <a:rPr lang="en-GB" smtClean="0"/>
              <a:t>6</a:t>
            </a:fld>
            <a:endParaRPr lang="en-GB"/>
          </a:p>
        </p:txBody>
      </p:sp>
    </p:spTree>
    <p:extLst>
      <p:ext uri="{BB962C8B-B14F-4D97-AF65-F5344CB8AC3E}">
        <p14:creationId xmlns:p14="http://schemas.microsoft.com/office/powerpoint/2010/main" val="343238306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Provide information about </a:t>
            </a:r>
            <a:r>
              <a:rPr lang="en-GB" dirty="0" err="1"/>
              <a:t>MyTSD</a:t>
            </a:r>
            <a:r>
              <a:rPr lang="en-GB" dirty="0"/>
              <a:t>.</a:t>
            </a:r>
          </a:p>
          <a:p>
            <a:endParaRPr lang="en-GB" dirty="0"/>
          </a:p>
          <a:p>
            <a:r>
              <a:rPr lang="en-GB" dirty="0"/>
              <a:t>HD: Give information on what a semester/term/block is and how it works.</a:t>
            </a:r>
          </a:p>
        </p:txBody>
      </p:sp>
      <p:sp>
        <p:nvSpPr>
          <p:cNvPr id="4" name="Slide Number Placeholder 3"/>
          <p:cNvSpPr>
            <a:spLocks noGrp="1"/>
          </p:cNvSpPr>
          <p:nvPr>
            <p:ph type="sldNum" sz="quarter" idx="5"/>
          </p:nvPr>
        </p:nvSpPr>
        <p:spPr/>
        <p:txBody>
          <a:bodyPr/>
          <a:lstStyle/>
          <a:p>
            <a:fld id="{58F38699-4B03-4757-A8E8-1F2266124752}" type="slidenum">
              <a:rPr lang="en-GB" smtClean="0"/>
              <a:t>7</a:t>
            </a:fld>
            <a:endParaRPr lang="en-GB"/>
          </a:p>
        </p:txBody>
      </p:sp>
    </p:spTree>
    <p:extLst>
      <p:ext uri="{BB962C8B-B14F-4D97-AF65-F5344CB8AC3E}">
        <p14:creationId xmlns:p14="http://schemas.microsoft.com/office/powerpoint/2010/main" val="151587374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Give the students any timetable information that they need that is not part of their personalised timetable on HWB.</a:t>
            </a:r>
          </a:p>
          <a:p>
            <a:endParaRPr lang="en-GB" dirty="0"/>
          </a:p>
          <a:p>
            <a:r>
              <a:rPr lang="en-GB" dirty="0"/>
              <a:t>This is a good space to give information to students on how they will be told of cancelled and rescheduled sessions: text, moodle, email, etc.</a:t>
            </a:r>
          </a:p>
        </p:txBody>
      </p:sp>
      <p:sp>
        <p:nvSpPr>
          <p:cNvPr id="4" name="Slide Number Placeholder 3"/>
          <p:cNvSpPr>
            <a:spLocks noGrp="1"/>
          </p:cNvSpPr>
          <p:nvPr>
            <p:ph type="sldNum" sz="quarter" idx="5"/>
          </p:nvPr>
        </p:nvSpPr>
        <p:spPr/>
        <p:txBody>
          <a:bodyPr/>
          <a:lstStyle/>
          <a:p>
            <a:fld id="{58F38699-4B03-4757-A8E8-1F2266124752}" type="slidenum">
              <a:rPr lang="en-GB" smtClean="0"/>
              <a:t>8</a:t>
            </a:fld>
            <a:endParaRPr lang="en-GB"/>
          </a:p>
        </p:txBody>
      </p:sp>
    </p:spTree>
    <p:extLst>
      <p:ext uri="{BB962C8B-B14F-4D97-AF65-F5344CB8AC3E}">
        <p14:creationId xmlns:p14="http://schemas.microsoft.com/office/powerpoint/2010/main" val="199388989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8F38699-4B03-4757-A8E8-1F2266124752}" type="slidenum">
              <a:rPr lang="en-GB" smtClean="0"/>
              <a:t>10</a:t>
            </a:fld>
            <a:endParaRPr lang="en-GB"/>
          </a:p>
        </p:txBody>
      </p:sp>
    </p:spTree>
    <p:extLst>
      <p:ext uri="{BB962C8B-B14F-4D97-AF65-F5344CB8AC3E}">
        <p14:creationId xmlns:p14="http://schemas.microsoft.com/office/powerpoint/2010/main" val="411459483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8F38699-4B03-4757-A8E8-1F2266124752}" type="slidenum">
              <a:rPr lang="en-GB" smtClean="0"/>
              <a:t>11</a:t>
            </a:fld>
            <a:endParaRPr lang="en-GB"/>
          </a:p>
        </p:txBody>
      </p:sp>
    </p:spTree>
    <p:extLst>
      <p:ext uri="{BB962C8B-B14F-4D97-AF65-F5344CB8AC3E}">
        <p14:creationId xmlns:p14="http://schemas.microsoft.com/office/powerpoint/2010/main" val="257514935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8F38699-4B03-4757-A8E8-1F2266124752}" type="slidenum">
              <a:rPr lang="en-GB" smtClean="0"/>
              <a:t>12</a:t>
            </a:fld>
            <a:endParaRPr lang="en-GB"/>
          </a:p>
        </p:txBody>
      </p:sp>
    </p:spTree>
    <p:extLst>
      <p:ext uri="{BB962C8B-B14F-4D97-AF65-F5344CB8AC3E}">
        <p14:creationId xmlns:p14="http://schemas.microsoft.com/office/powerpoint/2010/main" val="14508542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a good opportunity to walk students through the basic information they will be able to find in every module (module handbook, assessment information, contact details)</a:t>
            </a:r>
          </a:p>
          <a:p>
            <a:r>
              <a:rPr lang="en-GB" dirty="0"/>
              <a:t>Point out any shared moodle spaces that you wish students to use.</a:t>
            </a:r>
          </a:p>
        </p:txBody>
      </p:sp>
      <p:sp>
        <p:nvSpPr>
          <p:cNvPr id="4" name="Slide Number Placeholder 3"/>
          <p:cNvSpPr>
            <a:spLocks noGrp="1"/>
          </p:cNvSpPr>
          <p:nvPr>
            <p:ph type="sldNum" sz="quarter" idx="5"/>
          </p:nvPr>
        </p:nvSpPr>
        <p:spPr/>
        <p:txBody>
          <a:bodyPr/>
          <a:lstStyle/>
          <a:p>
            <a:fld id="{58F38699-4B03-4757-A8E8-1F2266124752}" type="slidenum">
              <a:rPr lang="en-GB" smtClean="0"/>
              <a:t>13</a:t>
            </a:fld>
            <a:endParaRPr lang="en-GB"/>
          </a:p>
        </p:txBody>
      </p:sp>
    </p:spTree>
    <p:extLst>
      <p:ext uri="{BB962C8B-B14F-4D97-AF65-F5344CB8AC3E}">
        <p14:creationId xmlns:p14="http://schemas.microsoft.com/office/powerpoint/2010/main" val="346904534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a good space to check if there are any questions. If you have been using the BIT and the post-it, then let students work in groups to answer questions or find solutions to their issues.</a:t>
            </a:r>
          </a:p>
        </p:txBody>
      </p:sp>
      <p:sp>
        <p:nvSpPr>
          <p:cNvPr id="4" name="Slide Number Placeholder 3"/>
          <p:cNvSpPr>
            <a:spLocks noGrp="1"/>
          </p:cNvSpPr>
          <p:nvPr>
            <p:ph type="sldNum" sz="quarter" idx="5"/>
          </p:nvPr>
        </p:nvSpPr>
        <p:spPr/>
        <p:txBody>
          <a:bodyPr/>
          <a:lstStyle/>
          <a:p>
            <a:fld id="{58F38699-4B03-4757-A8E8-1F2266124752}" type="slidenum">
              <a:rPr lang="en-GB" smtClean="0"/>
              <a:t>15</a:t>
            </a:fld>
            <a:endParaRPr lang="en-GB"/>
          </a:p>
        </p:txBody>
      </p:sp>
    </p:spTree>
    <p:extLst>
      <p:ext uri="{BB962C8B-B14F-4D97-AF65-F5344CB8AC3E}">
        <p14:creationId xmlns:p14="http://schemas.microsoft.com/office/powerpoint/2010/main" val="74844570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Using the slide layout options, you can change this slide to one with the appropriate photo for your campus.</a:t>
            </a:r>
          </a:p>
          <a:p>
            <a:r>
              <a:rPr lang="en-GB" dirty="0"/>
              <a:t>The following section will focus on programme details.</a:t>
            </a:r>
          </a:p>
        </p:txBody>
      </p:sp>
      <p:sp>
        <p:nvSpPr>
          <p:cNvPr id="4" name="Slide Number Placeholder 3"/>
          <p:cNvSpPr>
            <a:spLocks noGrp="1"/>
          </p:cNvSpPr>
          <p:nvPr>
            <p:ph type="sldNum" sz="quarter" idx="5"/>
          </p:nvPr>
        </p:nvSpPr>
        <p:spPr/>
        <p:txBody>
          <a:bodyPr/>
          <a:lstStyle/>
          <a:p>
            <a:fld id="{58F38699-4B03-4757-A8E8-1F2266124752}" type="slidenum">
              <a:rPr lang="en-GB" smtClean="0"/>
              <a:t>16</a:t>
            </a:fld>
            <a:endParaRPr lang="en-GB"/>
          </a:p>
        </p:txBody>
      </p:sp>
    </p:spTree>
    <p:extLst>
      <p:ext uri="{BB962C8B-B14F-4D97-AF65-F5344CB8AC3E}">
        <p14:creationId xmlns:p14="http://schemas.microsoft.com/office/powerpoint/2010/main" val="36261386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After the slide with the colleague who fills this role, please provide more information on the specific duties of the role in relation to the cohort. </a:t>
            </a:r>
          </a:p>
          <a:p>
            <a:r>
              <a:rPr lang="en-GB" dirty="0"/>
              <a:t>Students do not need to know about the APR or internal work that the colleague does– the focus here should be in what this role offers them.</a:t>
            </a:r>
          </a:p>
        </p:txBody>
      </p:sp>
      <p:sp>
        <p:nvSpPr>
          <p:cNvPr id="4" name="Slide Number Placeholder 3"/>
          <p:cNvSpPr>
            <a:spLocks noGrp="1"/>
          </p:cNvSpPr>
          <p:nvPr>
            <p:ph type="sldNum" sz="quarter" idx="5"/>
          </p:nvPr>
        </p:nvSpPr>
        <p:spPr/>
        <p:txBody>
          <a:bodyPr/>
          <a:lstStyle/>
          <a:p>
            <a:fld id="{58F38699-4B03-4757-A8E8-1F2266124752}" type="slidenum">
              <a:rPr lang="en-GB" smtClean="0"/>
              <a:t>17</a:t>
            </a:fld>
            <a:endParaRPr lang="en-GB"/>
          </a:p>
        </p:txBody>
      </p:sp>
    </p:spTree>
    <p:extLst>
      <p:ext uri="{BB962C8B-B14F-4D97-AF65-F5344CB8AC3E}">
        <p14:creationId xmlns:p14="http://schemas.microsoft.com/office/powerpoint/2010/main" val="101982480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Give students a few minutes to go through the programme of study handbook.</a:t>
            </a:r>
          </a:p>
          <a:p>
            <a:r>
              <a:rPr lang="en-GB" dirty="0"/>
              <a:t>If you are using the BIT, they can use the suggested questions to navigate the </a:t>
            </a:r>
            <a:r>
              <a:rPr lang="en-GB" dirty="0" err="1"/>
              <a:t>PoSH</a:t>
            </a:r>
            <a:r>
              <a:rPr lang="en-GB" dirty="0"/>
              <a:t>.</a:t>
            </a:r>
          </a:p>
        </p:txBody>
      </p:sp>
      <p:sp>
        <p:nvSpPr>
          <p:cNvPr id="4" name="Slide Number Placeholder 3"/>
          <p:cNvSpPr>
            <a:spLocks noGrp="1"/>
          </p:cNvSpPr>
          <p:nvPr>
            <p:ph type="sldNum" sz="quarter" idx="5"/>
          </p:nvPr>
        </p:nvSpPr>
        <p:spPr/>
        <p:txBody>
          <a:bodyPr/>
          <a:lstStyle/>
          <a:p>
            <a:fld id="{58F38699-4B03-4757-A8E8-1F2266124752}" type="slidenum">
              <a:rPr lang="en-GB" smtClean="0"/>
              <a:t>18</a:t>
            </a:fld>
            <a:endParaRPr lang="en-GB"/>
          </a:p>
        </p:txBody>
      </p:sp>
    </p:spTree>
    <p:extLst>
      <p:ext uri="{BB962C8B-B14F-4D97-AF65-F5344CB8AC3E}">
        <p14:creationId xmlns:p14="http://schemas.microsoft.com/office/powerpoint/2010/main" val="114249397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It is a good idea to explain how the modules work with each other to bring the programme together. </a:t>
            </a:r>
          </a:p>
          <a:p>
            <a:r>
              <a:rPr lang="en-GB" dirty="0"/>
              <a:t>Include information regarding the Graduate Attributes Framework.</a:t>
            </a:r>
          </a:p>
          <a:p>
            <a:r>
              <a:rPr lang="en-GB" dirty="0"/>
              <a:t>Don’t hesitate to connect content with future or past levels.</a:t>
            </a:r>
          </a:p>
          <a:p>
            <a:r>
              <a:rPr lang="en-GB" dirty="0"/>
              <a:t>HD: Explain what CORE, COMPULSORY, OPTIONAL means as relates to your programme.</a:t>
            </a:r>
          </a:p>
        </p:txBody>
      </p:sp>
      <p:sp>
        <p:nvSpPr>
          <p:cNvPr id="4" name="Slide Number Placeholder 3"/>
          <p:cNvSpPr>
            <a:spLocks noGrp="1"/>
          </p:cNvSpPr>
          <p:nvPr>
            <p:ph type="sldNum" sz="quarter" idx="5"/>
          </p:nvPr>
        </p:nvSpPr>
        <p:spPr/>
        <p:txBody>
          <a:bodyPr/>
          <a:lstStyle/>
          <a:p>
            <a:fld id="{58F38699-4B03-4757-A8E8-1F2266124752}" type="slidenum">
              <a:rPr lang="en-GB" smtClean="0"/>
              <a:t>19</a:t>
            </a:fld>
            <a:endParaRPr lang="en-GB"/>
          </a:p>
        </p:txBody>
      </p:sp>
    </p:spTree>
    <p:extLst>
      <p:ext uri="{BB962C8B-B14F-4D97-AF65-F5344CB8AC3E}">
        <p14:creationId xmlns:p14="http://schemas.microsoft.com/office/powerpoint/2010/main" val="300513230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HD: Explain how credits work and what they mean in terms of contact time.</a:t>
            </a:r>
          </a:p>
          <a:p>
            <a:r>
              <a:rPr lang="en-GB" dirty="0"/>
              <a:t>Contact Time Information</a:t>
            </a:r>
          </a:p>
          <a:p>
            <a:r>
              <a:rPr lang="en-GB" dirty="0"/>
              <a:t>Attendance and Engagement information</a:t>
            </a:r>
          </a:p>
          <a:p>
            <a:endParaRPr lang="en-GB" dirty="0"/>
          </a:p>
        </p:txBody>
      </p:sp>
      <p:sp>
        <p:nvSpPr>
          <p:cNvPr id="4" name="Slide Number Placeholder 3"/>
          <p:cNvSpPr>
            <a:spLocks noGrp="1"/>
          </p:cNvSpPr>
          <p:nvPr>
            <p:ph type="sldNum" sz="quarter" idx="5"/>
          </p:nvPr>
        </p:nvSpPr>
        <p:spPr/>
        <p:txBody>
          <a:bodyPr/>
          <a:lstStyle/>
          <a:p>
            <a:fld id="{58F38699-4B03-4757-A8E8-1F2266124752}" type="slidenum">
              <a:rPr lang="en-GB" smtClean="0"/>
              <a:t>20</a:t>
            </a:fld>
            <a:endParaRPr lang="en-GB"/>
          </a:p>
        </p:txBody>
      </p:sp>
    </p:spTree>
    <p:extLst>
      <p:ext uri="{BB962C8B-B14F-4D97-AF65-F5344CB8AC3E}">
        <p14:creationId xmlns:p14="http://schemas.microsoft.com/office/powerpoint/2010/main" val="28833485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8F38699-4B03-4757-A8E8-1F2266124752}" type="slidenum">
              <a:rPr lang="en-GB" smtClean="0"/>
              <a:t>23</a:t>
            </a:fld>
            <a:endParaRPr lang="en-GB"/>
          </a:p>
        </p:txBody>
      </p:sp>
    </p:spTree>
    <p:extLst>
      <p:ext uri="{BB962C8B-B14F-4D97-AF65-F5344CB8AC3E}">
        <p14:creationId xmlns:p14="http://schemas.microsoft.com/office/powerpoint/2010/main" val="3722075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Essential information on the Welsh language standards. You </a:t>
            </a:r>
            <a:r>
              <a:rPr lang="en-GB" b="1" dirty="0"/>
              <a:t>must</a:t>
            </a:r>
            <a:r>
              <a:rPr lang="en-GB" b="0" dirty="0"/>
              <a:t> include this information if your programme is based on any of the Welsh campuses, or anywhere in Wales. This includes ALL distance learning cohorts that may include </a:t>
            </a:r>
            <a:r>
              <a:rPr lang="en-GB" b="0"/>
              <a:t>Welsh students.</a:t>
            </a:r>
            <a:endParaRPr lang="en-GB" dirty="0"/>
          </a:p>
        </p:txBody>
      </p:sp>
      <p:sp>
        <p:nvSpPr>
          <p:cNvPr id="4" name="Slide Number Placeholder 3"/>
          <p:cNvSpPr>
            <a:spLocks noGrp="1"/>
          </p:cNvSpPr>
          <p:nvPr>
            <p:ph type="sldNum" sz="quarter" idx="5"/>
          </p:nvPr>
        </p:nvSpPr>
        <p:spPr/>
        <p:txBody>
          <a:bodyPr/>
          <a:lstStyle/>
          <a:p>
            <a:fld id="{58F38699-4B03-4757-A8E8-1F2266124752}" type="slidenum">
              <a:rPr lang="en-GB" smtClean="0"/>
              <a:t>25</a:t>
            </a:fld>
            <a:endParaRPr lang="en-GB"/>
          </a:p>
        </p:txBody>
      </p:sp>
    </p:spTree>
    <p:extLst>
      <p:ext uri="{BB962C8B-B14F-4D97-AF65-F5344CB8AC3E}">
        <p14:creationId xmlns:p14="http://schemas.microsoft.com/office/powerpoint/2010/main" val="12564712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a good space to check if there are any questions. If you have been using the BIT and the post-it, then let students work in groups to answer questions or find solutions to their issues.</a:t>
            </a:r>
          </a:p>
        </p:txBody>
      </p:sp>
      <p:sp>
        <p:nvSpPr>
          <p:cNvPr id="4" name="Slide Number Placeholder 3"/>
          <p:cNvSpPr>
            <a:spLocks noGrp="1"/>
          </p:cNvSpPr>
          <p:nvPr>
            <p:ph type="sldNum" sz="quarter" idx="5"/>
          </p:nvPr>
        </p:nvSpPr>
        <p:spPr/>
        <p:txBody>
          <a:bodyPr/>
          <a:lstStyle/>
          <a:p>
            <a:fld id="{58F38699-4B03-4757-A8E8-1F2266124752}" type="slidenum">
              <a:rPr lang="en-GB" smtClean="0"/>
              <a:t>26</a:t>
            </a:fld>
            <a:endParaRPr lang="en-GB"/>
          </a:p>
        </p:txBody>
      </p:sp>
    </p:spTree>
    <p:extLst>
      <p:ext uri="{BB962C8B-B14F-4D97-AF65-F5344CB8AC3E}">
        <p14:creationId xmlns:p14="http://schemas.microsoft.com/office/powerpoint/2010/main" val="214869798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Using the slide layout options, you can change this slide to one with the appropriate photo for your campus.</a:t>
            </a:r>
          </a:p>
          <a:p>
            <a:r>
              <a:rPr lang="en-GB" dirty="0"/>
              <a:t>The following section will focus on basic information and signposting to university regulations.</a:t>
            </a:r>
          </a:p>
          <a:p>
            <a:endParaRPr lang="en-GB" dirty="0"/>
          </a:p>
        </p:txBody>
      </p:sp>
      <p:sp>
        <p:nvSpPr>
          <p:cNvPr id="4" name="Slide Number Placeholder 3"/>
          <p:cNvSpPr>
            <a:spLocks noGrp="1"/>
          </p:cNvSpPr>
          <p:nvPr>
            <p:ph type="sldNum" sz="quarter" idx="5"/>
          </p:nvPr>
        </p:nvSpPr>
        <p:spPr/>
        <p:txBody>
          <a:bodyPr/>
          <a:lstStyle/>
          <a:p>
            <a:fld id="{58F38699-4B03-4757-A8E8-1F2266124752}" type="slidenum">
              <a:rPr lang="en-GB" smtClean="0"/>
              <a:t>27</a:t>
            </a:fld>
            <a:endParaRPr lang="en-GB"/>
          </a:p>
        </p:txBody>
      </p:sp>
    </p:spTree>
    <p:extLst>
      <p:ext uri="{BB962C8B-B14F-4D97-AF65-F5344CB8AC3E}">
        <p14:creationId xmlns:p14="http://schemas.microsoft.com/office/powerpoint/2010/main" val="174374221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Give the students some time to go on HWB and find the Academic Support pages, and then guide them to the Guide to Regulations section</a:t>
            </a:r>
          </a:p>
        </p:txBody>
      </p:sp>
      <p:sp>
        <p:nvSpPr>
          <p:cNvPr id="4" name="Slide Number Placeholder 3"/>
          <p:cNvSpPr>
            <a:spLocks noGrp="1"/>
          </p:cNvSpPr>
          <p:nvPr>
            <p:ph type="sldNum" sz="quarter" idx="5"/>
          </p:nvPr>
        </p:nvSpPr>
        <p:spPr/>
        <p:txBody>
          <a:bodyPr/>
          <a:lstStyle/>
          <a:p>
            <a:fld id="{58F38699-4B03-4757-A8E8-1F2266124752}" type="slidenum">
              <a:rPr lang="en-GB" smtClean="0"/>
              <a:t>28</a:t>
            </a:fld>
            <a:endParaRPr lang="en-GB"/>
          </a:p>
        </p:txBody>
      </p:sp>
    </p:spTree>
    <p:extLst>
      <p:ext uri="{BB962C8B-B14F-4D97-AF65-F5344CB8AC3E}">
        <p14:creationId xmlns:p14="http://schemas.microsoft.com/office/powerpoint/2010/main" val="427429064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Fill in the correct person/role for the cohort.</a:t>
            </a:r>
          </a:p>
          <a:p>
            <a:r>
              <a:rPr lang="en-GB" dirty="0"/>
              <a:t>You can add information here as appropriate to your cohort.</a:t>
            </a:r>
          </a:p>
        </p:txBody>
      </p:sp>
      <p:sp>
        <p:nvSpPr>
          <p:cNvPr id="4" name="Slide Number Placeholder 3"/>
          <p:cNvSpPr>
            <a:spLocks noGrp="1"/>
          </p:cNvSpPr>
          <p:nvPr>
            <p:ph type="sldNum" sz="quarter" idx="5"/>
          </p:nvPr>
        </p:nvSpPr>
        <p:spPr/>
        <p:txBody>
          <a:bodyPr/>
          <a:lstStyle/>
          <a:p>
            <a:fld id="{58F38699-4B03-4757-A8E8-1F2266124752}" type="slidenum">
              <a:rPr lang="en-GB" smtClean="0"/>
              <a:t>29</a:t>
            </a:fld>
            <a:endParaRPr lang="en-GB"/>
          </a:p>
        </p:txBody>
      </p:sp>
    </p:spTree>
    <p:extLst>
      <p:ext uri="{BB962C8B-B14F-4D97-AF65-F5344CB8AC3E}">
        <p14:creationId xmlns:p14="http://schemas.microsoft.com/office/powerpoint/2010/main" val="283923092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8F38699-4B03-4757-A8E8-1F2266124752}" type="slidenum">
              <a:rPr lang="en-GB" smtClean="0"/>
              <a:t>31</a:t>
            </a:fld>
            <a:endParaRPr lang="en-GB"/>
          </a:p>
        </p:txBody>
      </p:sp>
    </p:spTree>
    <p:extLst>
      <p:ext uri="{BB962C8B-B14F-4D97-AF65-F5344CB8AC3E}">
        <p14:creationId xmlns:p14="http://schemas.microsoft.com/office/powerpoint/2010/main" val="3800495603"/>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a good space to check if there are any questions. If you have been using the BIT and the post-it, then let students work in groups to answer questions or find solutions to their issues.</a:t>
            </a:r>
          </a:p>
        </p:txBody>
      </p:sp>
      <p:sp>
        <p:nvSpPr>
          <p:cNvPr id="4" name="Slide Number Placeholder 3"/>
          <p:cNvSpPr>
            <a:spLocks noGrp="1"/>
          </p:cNvSpPr>
          <p:nvPr>
            <p:ph type="sldNum" sz="quarter" idx="5"/>
          </p:nvPr>
        </p:nvSpPr>
        <p:spPr/>
        <p:txBody>
          <a:bodyPr/>
          <a:lstStyle/>
          <a:p>
            <a:fld id="{58F38699-4B03-4757-A8E8-1F2266124752}" type="slidenum">
              <a:rPr lang="en-GB" smtClean="0"/>
              <a:t>35</a:t>
            </a:fld>
            <a:endParaRPr lang="en-GB"/>
          </a:p>
        </p:txBody>
      </p:sp>
    </p:spTree>
    <p:extLst>
      <p:ext uri="{BB962C8B-B14F-4D97-AF65-F5344CB8AC3E}">
        <p14:creationId xmlns:p14="http://schemas.microsoft.com/office/powerpoint/2010/main" val="47086434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3A69AF18-C38F-3FB4-21F4-AE29689A4739}"/>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GB" dirty="0"/>
              <a:t>Click to edit Master text styles</a:t>
            </a:r>
          </a:p>
        </p:txBody>
      </p:sp>
    </p:spTree>
    <p:extLst>
      <p:ext uri="{BB962C8B-B14F-4D97-AF65-F5344CB8AC3E}">
        <p14:creationId xmlns:p14="http://schemas.microsoft.com/office/powerpoint/2010/main" val="12731376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DAB39B9-1950-2646-9CCB-5BADF16EFB52}"/>
              </a:ext>
            </a:extLst>
          </p:cNvPr>
          <p:cNvSpPr>
            <a:spLocks noGrp="1"/>
          </p:cNvSpPr>
          <p:nvPr>
            <p:ph idx="1"/>
          </p:nvPr>
        </p:nvSpPr>
        <p:spPr>
          <a:xfrm>
            <a:off x="7192652" y="1470581"/>
            <a:ext cx="4242061" cy="4166648"/>
          </a:xfrm>
          <a:prstGeom prst="rect">
            <a:avLst/>
          </a:prstGeom>
        </p:spPr>
        <p:txBody>
          <a:bodyPr vert="horz" wrap="none" lIns="0" tIns="0" rIns="0" bIns="0" rtlCol="0" anchor="t" anchorCtr="0">
            <a:noAutofit/>
          </a:bodyPr>
          <a:lstStyle>
            <a:lvl1pPr>
              <a:defRPr>
                <a:solidFill>
                  <a:schemeClr val="bg1"/>
                </a:solidFill>
              </a:defRPr>
            </a:lvl1pPr>
          </a:lstStyle>
          <a:p>
            <a:pPr lvl="0"/>
            <a:r>
              <a:rPr lang="en-GB" dirty="0"/>
              <a:t>Click to edit Master text styles</a:t>
            </a:r>
          </a:p>
        </p:txBody>
      </p:sp>
    </p:spTree>
    <p:extLst>
      <p:ext uri="{BB962C8B-B14F-4D97-AF65-F5344CB8AC3E}">
        <p14:creationId xmlns:p14="http://schemas.microsoft.com/office/powerpoint/2010/main" val="421690508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9492380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142376721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363896530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158209372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37063592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56723426"/>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3.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theme" Target="../theme/theme4.xml"/><Relationship Id="rId1" Type="http://schemas.openxmlformats.org/officeDocument/2006/relationships/slideLayout" Target="../slideLayouts/slideLayout4.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theme" Target="../theme/theme5.xml"/><Relationship Id="rId1" Type="http://schemas.openxmlformats.org/officeDocument/2006/relationships/slideLayout" Target="../slideLayouts/slideLayout5.xml"/></Relationships>
</file>

<file path=ppt/slideMasters/_rels/slideMaster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theme" Target="../theme/theme6.xml"/><Relationship Id="rId1" Type="http://schemas.openxmlformats.org/officeDocument/2006/relationships/slideLayout" Target="../slideLayouts/slideLayout6.xml"/></Relationships>
</file>

<file path=ppt/slideMasters/_rels/slideMaster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theme" Target="../theme/theme7.xml"/><Relationship Id="rId1" Type="http://schemas.openxmlformats.org/officeDocument/2006/relationships/slideLayout" Target="../slideLayouts/slideLayout7.xml"/></Relationships>
</file>

<file path=ppt/slideMasters/_rels/slideMaster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theme" Target="../theme/theme8.xml"/><Relationship Id="rId1"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lue background&#10;&#10;Description automatically generated with low confidence">
            <a:extLst>
              <a:ext uri="{FF2B5EF4-FFF2-40B4-BE49-F238E27FC236}">
                <a16:creationId xmlns:a16="http://schemas.microsoft.com/office/drawing/2014/main" id="{2E1DDE80-4CCE-9DDD-ADC8-E44ADC637C06}"/>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creenshot, design&#10;&#10;Description automatically generated">
            <a:extLst>
              <a:ext uri="{FF2B5EF4-FFF2-40B4-BE49-F238E27FC236}">
                <a16:creationId xmlns:a16="http://schemas.microsoft.com/office/drawing/2014/main" id="{CC492D47-54C1-BB3E-CB50-4BB081C9E022}"/>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503966888"/>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04C61A7C-4809-A943-A5D0-A39547C69297}"/>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4" name="Picture 3" descr="A blue background with yellow text&#10;&#10;Description automatically generated with low confidence">
            <a:extLst>
              <a:ext uri="{FF2B5EF4-FFF2-40B4-BE49-F238E27FC236}">
                <a16:creationId xmlns:a16="http://schemas.microsoft.com/office/drawing/2014/main" id="{C57804DB-28D9-A0D4-1910-EE6AC086140A}"/>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9418140"/>
      </p:ext>
    </p:extLst>
  </p:cSld>
  <p:clrMap bg1="lt1" tx1="dk1" bg2="lt2" tx2="dk2" accent1="accent1" accent2="accent2" accent3="accent3" accent4="accent4" accent5="accent5" accent6="accent6" hlink="hlink" folHlink="folHlink"/>
  <p:sldLayoutIdLst>
    <p:sldLayoutId id="214748367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3" name="Picture 2" descr="A picture containing cloud, sky, grass, outdoor&#10;&#10;Description automatically generated">
            <a:extLst>
              <a:ext uri="{FF2B5EF4-FFF2-40B4-BE49-F238E27FC236}">
                <a16:creationId xmlns:a16="http://schemas.microsoft.com/office/drawing/2014/main" id="{359D794F-FA3A-FA7E-25A6-BC20EF548E5C}"/>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466483333"/>
      </p:ext>
    </p:extLst>
  </p:cSld>
  <p:clrMap bg1="lt1" tx1="dk1" bg2="lt2" tx2="dk2" accent1="accent1" accent2="accent2" accent3="accent3" accent4="accent4" accent5="accent5" accent6="accent6" hlink="hlink" folHlink="folHlink"/>
  <p:sldLayoutIdLst>
    <p:sldLayoutId id="214748370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4" name="Picture 3" descr="A close-up of a building&#10;&#10;Description automatically generated with low confidence">
            <a:extLst>
              <a:ext uri="{FF2B5EF4-FFF2-40B4-BE49-F238E27FC236}">
                <a16:creationId xmlns:a16="http://schemas.microsoft.com/office/drawing/2014/main" id="{985EA2D4-C420-D9F3-8677-5BC86BB051A4}"/>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861407090"/>
      </p:ext>
    </p:extLst>
  </p:cSld>
  <p:clrMap bg1="lt1" tx1="dk1" bg2="lt2" tx2="dk2" accent1="accent1" accent2="accent2" accent3="accent3" accent4="accent4" accent5="accent5" accent6="accent6" hlink="hlink" folHlink="folHlink"/>
  <p:sldLayoutIdLst>
    <p:sldLayoutId id="214748371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3" name="Picture 2" descr="A picture containing screenshot, sky, building, architecture&#10;&#10;Description automatically generated">
            <a:extLst>
              <a:ext uri="{FF2B5EF4-FFF2-40B4-BE49-F238E27FC236}">
                <a16:creationId xmlns:a16="http://schemas.microsoft.com/office/drawing/2014/main" id="{7AE68DFF-2CB8-C402-8E59-DF494BAED7E5}"/>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42203895"/>
      </p:ext>
    </p:extLst>
  </p:cSld>
  <p:clrMap bg1="lt1" tx1="dk1" bg2="lt2" tx2="dk2" accent1="accent1" accent2="accent2" accent3="accent3" accent4="accent4" accent5="accent5" accent6="accent6" hlink="hlink" folHlink="folHlink"/>
  <p:sldLayoutIdLst>
    <p:sldLayoutId id="214748371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4" name="Picture 3" descr="A close-up of a building&#10;&#10;Description automatically generated with low confidence">
            <a:extLst>
              <a:ext uri="{FF2B5EF4-FFF2-40B4-BE49-F238E27FC236}">
                <a16:creationId xmlns:a16="http://schemas.microsoft.com/office/drawing/2014/main" id="{E012B580-B5A2-C938-6463-FAB625A271D2}"/>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921216059"/>
      </p:ext>
    </p:extLst>
  </p:cSld>
  <p:clrMap bg1="lt1" tx1="dk1" bg2="lt2" tx2="dk2" accent1="accent1" accent2="accent2" accent3="accent3" accent4="accent4" accent5="accent5" accent6="accent6" hlink="hlink" folHlink="folHlink"/>
  <p:sldLayoutIdLst>
    <p:sldLayoutId id="214748372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10.jp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5.xml"/><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7.xml"/><Relationship Id="rId1" Type="http://schemas.openxmlformats.org/officeDocument/2006/relationships/slideLayout" Target="../slideLayouts/slideLayout8.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0.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9.xml"/><Relationship Id="rId1" Type="http://schemas.openxmlformats.org/officeDocument/2006/relationships/slideLayout" Target="../slideLayouts/slideLayout8.xml"/></Relationships>
</file>

<file path=ppt/slides/_rels/slide11.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0.xml"/><Relationship Id="rId1" Type="http://schemas.openxmlformats.org/officeDocument/2006/relationships/slideLayout" Target="../slideLayouts/slideLayout8.xml"/></Relationships>
</file>

<file path=ppt/slides/_rels/slide12.xml.rels><?xml version="1.0" encoding="UTF-8" standalone="yes"?>
<Relationships xmlns="http://schemas.openxmlformats.org/package/2006/relationships"><Relationship Id="rId3" Type="http://schemas.openxmlformats.org/officeDocument/2006/relationships/image" Target="../media/image16.emf"/><Relationship Id="rId2" Type="http://schemas.openxmlformats.org/officeDocument/2006/relationships/notesSlide" Target="../notesSlides/notesSlide11.xml"/><Relationship Id="rId1" Type="http://schemas.openxmlformats.org/officeDocument/2006/relationships/slideLayout" Target="../slideLayouts/slideLayout8.xml"/></Relationships>
</file>

<file path=ppt/slides/_rels/slide13.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2.xml"/><Relationship Id="rId1" Type="http://schemas.openxmlformats.org/officeDocument/2006/relationships/slideLayout" Target="../slideLayouts/slideLayout8.xml"/></Relationships>
</file>

<file path=ppt/slides/_rels/slide14.xml.rels><?xml version="1.0" encoding="UTF-8" standalone="yes"?>
<Relationships xmlns="http://schemas.openxmlformats.org/package/2006/relationships"><Relationship Id="rId2" Type="http://schemas.openxmlformats.org/officeDocument/2006/relationships/hyperlink" Target="https://moodle.uwtsd.ac.uk/course/view.php?id=6265" TargetMode="External"/><Relationship Id="rId1" Type="http://schemas.openxmlformats.org/officeDocument/2006/relationships/slideLayout" Target="../slideLayouts/slideLayout8.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8.jpg"/><Relationship Id="rId2" Type="http://schemas.openxmlformats.org/officeDocument/2006/relationships/notesSlide" Target="../notesSlides/notesSlide14.xml"/><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3" Type="http://schemas.openxmlformats.org/officeDocument/2006/relationships/hyperlink" Target="mailto:E.griffiths@uwtsd.ac.uk" TargetMode="External"/><Relationship Id="rId2" Type="http://schemas.openxmlformats.org/officeDocument/2006/relationships/notesSlide" Target="../notesSlides/notesSlide15.xml"/><Relationship Id="rId1" Type="http://schemas.openxmlformats.org/officeDocument/2006/relationships/slideLayout" Target="../slideLayouts/slideLayout8.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8.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8.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8.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8.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8.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19.jpg"/><Relationship Id="rId2" Type="http://schemas.openxmlformats.org/officeDocument/2006/relationships/notesSlide" Target="../notesSlides/notesSlide22.xml"/><Relationship Id="rId1" Type="http://schemas.openxmlformats.org/officeDocument/2006/relationships/slideLayout" Target="../slideLayouts/slideLayout5.xml"/></Relationships>
</file>

<file path=ppt/slides/_rels/slide28.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23.xml"/><Relationship Id="rId1" Type="http://schemas.openxmlformats.org/officeDocument/2006/relationships/slideLayout" Target="../slideLayouts/slideLayout8.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8.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31.xml.rels><?xml version="1.0" encoding="UTF-8" standalone="yes"?>
<Relationships xmlns="http://schemas.openxmlformats.org/package/2006/relationships"><Relationship Id="rId8" Type="http://schemas.openxmlformats.org/officeDocument/2006/relationships/diagramData" Target="../diagrams/data2.xml"/><Relationship Id="rId3" Type="http://schemas.openxmlformats.org/officeDocument/2006/relationships/diagramData" Target="../diagrams/data1.xml"/><Relationship Id="rId7" Type="http://schemas.microsoft.com/office/2007/relationships/diagramDrawing" Target="../diagrams/drawing1.xml"/><Relationship Id="rId12" Type="http://schemas.microsoft.com/office/2007/relationships/diagramDrawing" Target="../diagrams/drawing2.xml"/><Relationship Id="rId2" Type="http://schemas.openxmlformats.org/officeDocument/2006/relationships/notesSlide" Target="../notesSlides/notesSlide25.xml"/><Relationship Id="rId1" Type="http://schemas.openxmlformats.org/officeDocument/2006/relationships/slideLayout" Target="../slideLayouts/slideLayout8.xml"/><Relationship Id="rId6" Type="http://schemas.openxmlformats.org/officeDocument/2006/relationships/diagramColors" Target="../diagrams/colors1.xml"/><Relationship Id="rId11" Type="http://schemas.openxmlformats.org/officeDocument/2006/relationships/diagramColors" Target="../diagrams/colors2.xml"/><Relationship Id="rId5" Type="http://schemas.openxmlformats.org/officeDocument/2006/relationships/diagramQuickStyle" Target="../diagrams/quickStyle1.xml"/><Relationship Id="rId10" Type="http://schemas.openxmlformats.org/officeDocument/2006/relationships/diagramQuickStyle" Target="../diagrams/quickStyle2.xml"/><Relationship Id="rId4" Type="http://schemas.openxmlformats.org/officeDocument/2006/relationships/diagramLayout" Target="../diagrams/layout1.xml"/><Relationship Id="rId9" Type="http://schemas.openxmlformats.org/officeDocument/2006/relationships/diagramLayout" Target="../diagrams/layout2.xml"/></Relationships>
</file>

<file path=ppt/slides/_rels/slide32.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8.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4D9E2CC-1AE0-9F1D-FAB0-0A1AD94712BA}"/>
              </a:ext>
            </a:extLst>
          </p:cNvPr>
          <p:cNvSpPr>
            <a:spLocks noGrp="1"/>
          </p:cNvSpPr>
          <p:nvPr>
            <p:ph idx="1"/>
          </p:nvPr>
        </p:nvSpPr>
        <p:spPr/>
        <p:txBody>
          <a:bodyPr/>
          <a:lstStyle/>
          <a:p>
            <a:pPr marL="0" indent="0" algn="ctr">
              <a:buNone/>
            </a:pPr>
            <a:r>
              <a:rPr lang="en-GB" dirty="0"/>
              <a:t>Programme Information</a:t>
            </a:r>
            <a:br>
              <a:rPr lang="en-GB" dirty="0"/>
            </a:br>
            <a:endParaRPr lang="en-GB" dirty="0"/>
          </a:p>
          <a:p>
            <a:pPr marL="0" indent="0" algn="ctr">
              <a:buNone/>
            </a:pPr>
            <a:r>
              <a:rPr lang="en-GB" dirty="0"/>
              <a:t>BA Musical Theatre</a:t>
            </a:r>
            <a:br>
              <a:rPr lang="en-GB" dirty="0"/>
            </a:br>
            <a:r>
              <a:rPr lang="en-GB" dirty="0"/>
              <a:t>Level 4</a:t>
            </a:r>
            <a:br>
              <a:rPr lang="en-GB" dirty="0"/>
            </a:br>
            <a:br>
              <a:rPr lang="en-GB" dirty="0"/>
            </a:br>
            <a:r>
              <a:rPr lang="en-GB" dirty="0"/>
              <a:t>September 2024</a:t>
            </a:r>
            <a:br>
              <a:rPr lang="en-GB" dirty="0"/>
            </a:br>
            <a:endParaRPr lang="en-GB" dirty="0"/>
          </a:p>
        </p:txBody>
      </p:sp>
      <p:pic>
        <p:nvPicPr>
          <p:cNvPr id="2" name="Picture 1" descr="A black and white logo&#10;&#10;Description automatically generated">
            <a:extLst>
              <a:ext uri="{FF2B5EF4-FFF2-40B4-BE49-F238E27FC236}">
                <a16:creationId xmlns:a16="http://schemas.microsoft.com/office/drawing/2014/main" id="{36F7B969-385C-98BF-B62D-E728D430773D}"/>
              </a:ext>
            </a:extLst>
          </p:cNvPr>
          <p:cNvPicPr>
            <a:picLocks noChangeAspect="1"/>
          </p:cNvPicPr>
          <p:nvPr/>
        </p:nvPicPr>
        <p:blipFill>
          <a:blip r:embed="rId3"/>
          <a:stretch>
            <a:fillRect/>
          </a:stretch>
        </p:blipFill>
        <p:spPr>
          <a:xfrm>
            <a:off x="280316" y="152175"/>
            <a:ext cx="3596640" cy="1277112"/>
          </a:xfrm>
          <a:prstGeom prst="rect">
            <a:avLst/>
          </a:prstGeom>
        </p:spPr>
      </p:pic>
      <p:pic>
        <p:nvPicPr>
          <p:cNvPr id="4" name="Picture 3" descr="A person sitting on a chair with his hands up&#10;&#10;Description automatically generated">
            <a:extLst>
              <a:ext uri="{FF2B5EF4-FFF2-40B4-BE49-F238E27FC236}">
                <a16:creationId xmlns:a16="http://schemas.microsoft.com/office/drawing/2014/main" id="{5562FB60-F88E-4741-4156-654DC6B8FBD8}"/>
              </a:ext>
            </a:extLst>
          </p:cNvPr>
          <p:cNvPicPr>
            <a:picLocks noChangeAspect="1"/>
          </p:cNvPicPr>
          <p:nvPr/>
        </p:nvPicPr>
        <p:blipFill>
          <a:blip r:embed="rId4"/>
          <a:stretch>
            <a:fillRect/>
          </a:stretch>
        </p:blipFill>
        <p:spPr>
          <a:xfrm>
            <a:off x="6096000" y="0"/>
            <a:ext cx="6485180" cy="6858000"/>
          </a:xfrm>
          <a:prstGeom prst="rect">
            <a:avLst/>
          </a:prstGeom>
        </p:spPr>
      </p:pic>
    </p:spTree>
    <p:extLst>
      <p:ext uri="{BB962C8B-B14F-4D97-AF65-F5344CB8AC3E}">
        <p14:creationId xmlns:p14="http://schemas.microsoft.com/office/powerpoint/2010/main" val="172088887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AA212E42-BDDF-88E7-068F-7EE6FF79E41D}"/>
              </a:ext>
            </a:extLst>
          </p:cNvPr>
          <p:cNvSpPr>
            <a:spLocks noGrp="1"/>
          </p:cNvSpPr>
          <p:nvPr>
            <p:ph idx="1"/>
          </p:nvPr>
        </p:nvSpPr>
        <p:spPr>
          <a:xfrm>
            <a:off x="694048" y="1296713"/>
            <a:ext cx="10803903" cy="3864989"/>
          </a:xfrm>
        </p:spPr>
        <p:txBody>
          <a:bodyPr/>
          <a:lstStyle/>
          <a:p>
            <a:pPr algn="ctr"/>
            <a:r>
              <a:rPr lang="en-GB" sz="3600" dirty="0">
                <a:solidFill>
                  <a:schemeClr val="bg1"/>
                </a:solidFill>
              </a:rPr>
              <a:t>This session will give you information about</a:t>
            </a:r>
            <a:br>
              <a:rPr lang="en-GB" sz="3600" dirty="0">
                <a:solidFill>
                  <a:schemeClr val="bg1"/>
                </a:solidFill>
              </a:rPr>
            </a:br>
            <a:endParaRPr lang="en-GB" sz="3600" dirty="0">
              <a:solidFill>
                <a:schemeClr val="bg1"/>
              </a:solidFill>
            </a:endParaRPr>
          </a:p>
          <a:p>
            <a:pPr algn="ctr"/>
            <a:r>
              <a:rPr lang="en-GB" sz="2800" dirty="0">
                <a:solidFill>
                  <a:schemeClr val="bg1"/>
                </a:solidFill>
              </a:rPr>
              <a:t>Your lecturers</a:t>
            </a:r>
            <a:br>
              <a:rPr lang="en-GB" sz="2800" dirty="0">
                <a:solidFill>
                  <a:schemeClr val="bg1"/>
                </a:solidFill>
              </a:rPr>
            </a:br>
            <a:r>
              <a:rPr lang="en-GB" sz="2800" dirty="0">
                <a:solidFill>
                  <a:schemeClr val="bg1"/>
                </a:solidFill>
              </a:rPr>
              <a:t>Your programme</a:t>
            </a:r>
            <a:br>
              <a:rPr lang="en-GB" sz="2800" dirty="0">
                <a:solidFill>
                  <a:schemeClr val="bg1"/>
                </a:solidFill>
              </a:rPr>
            </a:br>
            <a:r>
              <a:rPr lang="en-GB" sz="2800" dirty="0">
                <a:solidFill>
                  <a:schemeClr val="bg1"/>
                </a:solidFill>
              </a:rPr>
              <a:t>University Regulations</a:t>
            </a:r>
            <a:br>
              <a:rPr lang="en-GB" sz="2800" dirty="0">
                <a:solidFill>
                  <a:schemeClr val="bg1"/>
                </a:solidFill>
              </a:rPr>
            </a:br>
            <a:r>
              <a:rPr lang="en-GB" sz="2800" dirty="0">
                <a:solidFill>
                  <a:schemeClr val="bg1"/>
                </a:solidFill>
              </a:rPr>
              <a:t>Where to find important information</a:t>
            </a:r>
          </a:p>
          <a:p>
            <a:pPr algn="ctr"/>
            <a:endParaRPr lang="en-GB" dirty="0">
              <a:solidFill>
                <a:schemeClr val="bg1"/>
              </a:solidFill>
            </a:endParaRPr>
          </a:p>
          <a:p>
            <a:endParaRPr lang="en-GB" dirty="0"/>
          </a:p>
        </p:txBody>
      </p:sp>
    </p:spTree>
    <p:extLst>
      <p:ext uri="{BB962C8B-B14F-4D97-AF65-F5344CB8AC3E}">
        <p14:creationId xmlns:p14="http://schemas.microsoft.com/office/powerpoint/2010/main" val="301546314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a:extLst>
              <a:ext uri="{FF2B5EF4-FFF2-40B4-BE49-F238E27FC236}">
                <a16:creationId xmlns:a16="http://schemas.microsoft.com/office/drawing/2014/main" id="{6874CC62-570C-9F61-D40D-C9C959E044AD}"/>
              </a:ext>
            </a:extLst>
          </p:cNvPr>
          <p:cNvSpPr>
            <a:spLocks noGrp="1"/>
          </p:cNvSpPr>
          <p:nvPr>
            <p:ph idx="1"/>
          </p:nvPr>
        </p:nvSpPr>
        <p:spPr>
          <a:xfrm>
            <a:off x="630810" y="2743200"/>
            <a:ext cx="4535079" cy="1052945"/>
          </a:xfrm>
        </p:spPr>
        <p:txBody>
          <a:bodyPr/>
          <a:lstStyle/>
          <a:p>
            <a:pPr algn="ctr"/>
            <a:r>
              <a:rPr lang="en-GB" sz="5400" dirty="0">
                <a:effectLst>
                  <a:outerShdw blurRad="50800" dist="38100" dir="2700000" algn="tl" rotWithShape="0">
                    <a:prstClr val="black">
                      <a:alpha val="40000"/>
                    </a:prstClr>
                  </a:outerShdw>
                </a:effectLst>
              </a:rPr>
              <a:t>Absolute Basics</a:t>
            </a:r>
          </a:p>
        </p:txBody>
      </p:sp>
      <p:pic>
        <p:nvPicPr>
          <p:cNvPr id="3" name="Picture 2" descr="A person in a blue shirt&#10;&#10;Description automatically generated">
            <a:extLst>
              <a:ext uri="{FF2B5EF4-FFF2-40B4-BE49-F238E27FC236}">
                <a16:creationId xmlns:a16="http://schemas.microsoft.com/office/drawing/2014/main" id="{3E985E81-7DB6-95BB-E432-7605E583582C}"/>
              </a:ext>
            </a:extLst>
          </p:cNvPr>
          <p:cNvPicPr>
            <a:picLocks noChangeAspect="1"/>
          </p:cNvPicPr>
          <p:nvPr/>
        </p:nvPicPr>
        <p:blipFill rotWithShape="1">
          <a:blip r:embed="rId3"/>
          <a:srcRect l="19490" t="3604" r="16897" b="-8475"/>
          <a:stretch/>
        </p:blipFill>
        <p:spPr>
          <a:xfrm>
            <a:off x="6096000" y="0"/>
            <a:ext cx="6935795" cy="7598979"/>
          </a:xfrm>
          <a:prstGeom prst="rect">
            <a:avLst/>
          </a:prstGeom>
        </p:spPr>
      </p:pic>
    </p:spTree>
    <p:extLst>
      <p:ext uri="{BB962C8B-B14F-4D97-AF65-F5344CB8AC3E}">
        <p14:creationId xmlns:p14="http://schemas.microsoft.com/office/powerpoint/2010/main" val="302264529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6D4C42-0D9B-9EA7-695C-4205B1C36E07}"/>
              </a:ext>
            </a:extLst>
          </p:cNvPr>
          <p:cNvSpPr>
            <a:spLocks noGrp="1"/>
          </p:cNvSpPr>
          <p:nvPr>
            <p:ph type="title"/>
          </p:nvPr>
        </p:nvSpPr>
        <p:spPr/>
        <p:txBody>
          <a:bodyPr/>
          <a:lstStyle/>
          <a:p>
            <a:r>
              <a:rPr lang="en-GB" dirty="0"/>
              <a:t>Your Basic Information</a:t>
            </a:r>
          </a:p>
        </p:txBody>
      </p:sp>
      <p:sp>
        <p:nvSpPr>
          <p:cNvPr id="3" name="Content Placeholder 2">
            <a:extLst>
              <a:ext uri="{FF2B5EF4-FFF2-40B4-BE49-F238E27FC236}">
                <a16:creationId xmlns:a16="http://schemas.microsoft.com/office/drawing/2014/main" id="{362B371C-EBE1-213F-C23F-EAC2867DAF8C}"/>
              </a:ext>
            </a:extLst>
          </p:cNvPr>
          <p:cNvSpPr>
            <a:spLocks noGrp="1"/>
          </p:cNvSpPr>
          <p:nvPr>
            <p:ph idx="1"/>
          </p:nvPr>
        </p:nvSpPr>
        <p:spPr/>
        <p:txBody>
          <a:bodyPr/>
          <a:lstStyle/>
          <a:p>
            <a:r>
              <a:rPr lang="en-GB" dirty="0"/>
              <a:t>Do you know your student number?​</a:t>
            </a:r>
          </a:p>
          <a:p>
            <a:r>
              <a:rPr lang="en-GB" dirty="0"/>
              <a:t>Your university email address?​</a:t>
            </a:r>
          </a:p>
          <a:p>
            <a:r>
              <a:rPr lang="en-GB" dirty="0"/>
              <a:t>And your university password?​</a:t>
            </a:r>
          </a:p>
        </p:txBody>
      </p:sp>
      <p:sp>
        <p:nvSpPr>
          <p:cNvPr id="4" name="Oval 3">
            <a:extLst>
              <a:ext uri="{FF2B5EF4-FFF2-40B4-BE49-F238E27FC236}">
                <a16:creationId xmlns:a16="http://schemas.microsoft.com/office/drawing/2014/main" id="{177FB45C-B1AF-AA96-B071-32EA2B49E479}"/>
              </a:ext>
            </a:extLst>
          </p:cNvPr>
          <p:cNvSpPr/>
          <p:nvPr/>
        </p:nvSpPr>
        <p:spPr>
          <a:xfrm>
            <a:off x="9541164" y="64654"/>
            <a:ext cx="2189018" cy="1930401"/>
          </a:xfrm>
          <a:prstGeom prst="ellipse">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GB" dirty="0">
                <a:solidFill>
                  <a:schemeClr val="tx1"/>
                </a:solidFill>
              </a:rPr>
              <a:t>Note your student number and university email address</a:t>
            </a:r>
          </a:p>
        </p:txBody>
      </p:sp>
    </p:spTree>
    <p:extLst>
      <p:ext uri="{BB962C8B-B14F-4D97-AF65-F5344CB8AC3E}">
        <p14:creationId xmlns:p14="http://schemas.microsoft.com/office/powerpoint/2010/main" val="67593791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027324-84E7-521C-F368-591F1A8EE6F5}"/>
              </a:ext>
            </a:extLst>
          </p:cNvPr>
          <p:cNvSpPr>
            <a:spLocks noGrp="1"/>
          </p:cNvSpPr>
          <p:nvPr>
            <p:ph type="title"/>
          </p:nvPr>
        </p:nvSpPr>
        <p:spPr/>
        <p:txBody>
          <a:bodyPr/>
          <a:lstStyle/>
          <a:p>
            <a:r>
              <a:rPr lang="en-GB" dirty="0"/>
              <a:t>UWTSD HWB: Your first line of support</a:t>
            </a:r>
          </a:p>
        </p:txBody>
      </p:sp>
      <p:sp>
        <p:nvSpPr>
          <p:cNvPr id="4" name="Oval 3">
            <a:extLst>
              <a:ext uri="{FF2B5EF4-FFF2-40B4-BE49-F238E27FC236}">
                <a16:creationId xmlns:a16="http://schemas.microsoft.com/office/drawing/2014/main" id="{D8455046-B5E4-7861-2909-AA69EB746877}"/>
              </a:ext>
            </a:extLst>
          </p:cNvPr>
          <p:cNvSpPr/>
          <p:nvPr/>
        </p:nvSpPr>
        <p:spPr>
          <a:xfrm>
            <a:off x="9541164" y="64654"/>
            <a:ext cx="2189018" cy="1487055"/>
          </a:xfrm>
          <a:prstGeom prst="ellipse">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GB" dirty="0">
                <a:solidFill>
                  <a:schemeClr val="tx1"/>
                </a:solidFill>
              </a:rPr>
              <a:t>Open the HWB on the app or the web</a:t>
            </a:r>
          </a:p>
        </p:txBody>
      </p:sp>
      <p:pic>
        <p:nvPicPr>
          <p:cNvPr id="5" name="Content Placeholder 6">
            <a:extLst>
              <a:ext uri="{FF2B5EF4-FFF2-40B4-BE49-F238E27FC236}">
                <a16:creationId xmlns:a16="http://schemas.microsoft.com/office/drawing/2014/main" id="{A46B3394-BEEA-68F0-B91C-445DA08B8F15}"/>
              </a:ext>
            </a:extLst>
          </p:cNvPr>
          <p:cNvPicPr>
            <a:picLocks noGrp="1" noChangeAspect="1"/>
          </p:cNvPicPr>
          <p:nvPr>
            <p:ph idx="1"/>
          </p:nvPr>
        </p:nvPicPr>
        <p:blipFill rotWithShape="1">
          <a:blip r:embed="rId3" cstate="screen">
            <a:extLst>
              <a:ext uri="{28A0092B-C50C-407E-A947-70E740481C1C}">
                <a14:useLocalDpi xmlns:a14="http://schemas.microsoft.com/office/drawing/2010/main"/>
              </a:ext>
            </a:extLst>
          </a:blip>
          <a:srcRect/>
          <a:stretch/>
        </p:blipFill>
        <p:spPr>
          <a:xfrm>
            <a:off x="2013045" y="1295474"/>
            <a:ext cx="7237908" cy="4106789"/>
          </a:xfrm>
        </p:spPr>
      </p:pic>
    </p:spTree>
    <p:extLst>
      <p:ext uri="{BB962C8B-B14F-4D97-AF65-F5344CB8AC3E}">
        <p14:creationId xmlns:p14="http://schemas.microsoft.com/office/powerpoint/2010/main" val="115683457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C6B8F8-9B7D-4643-4E42-59DCD2950458}"/>
              </a:ext>
            </a:extLst>
          </p:cNvPr>
          <p:cNvSpPr>
            <a:spLocks noGrp="1"/>
          </p:cNvSpPr>
          <p:nvPr>
            <p:ph type="title"/>
          </p:nvPr>
        </p:nvSpPr>
        <p:spPr/>
        <p:txBody>
          <a:bodyPr/>
          <a:lstStyle/>
          <a:p>
            <a:r>
              <a:rPr lang="en-GB" dirty="0"/>
              <a:t>Your University Email</a:t>
            </a:r>
          </a:p>
        </p:txBody>
      </p:sp>
      <p:sp>
        <p:nvSpPr>
          <p:cNvPr id="3" name="Content Placeholder 2">
            <a:extLst>
              <a:ext uri="{FF2B5EF4-FFF2-40B4-BE49-F238E27FC236}">
                <a16:creationId xmlns:a16="http://schemas.microsoft.com/office/drawing/2014/main" id="{3EF63BE5-C12D-7B9B-6465-05BC9C5D3AF9}"/>
              </a:ext>
            </a:extLst>
          </p:cNvPr>
          <p:cNvSpPr>
            <a:spLocks noGrp="1"/>
          </p:cNvSpPr>
          <p:nvPr>
            <p:ph idx="1"/>
          </p:nvPr>
        </p:nvSpPr>
        <p:spPr/>
        <p:txBody>
          <a:bodyPr>
            <a:normAutofit/>
          </a:bodyPr>
          <a:lstStyle/>
          <a:p>
            <a:pPr marL="0" indent="0" algn="l" rtl="0" fontAlgn="base">
              <a:buNone/>
            </a:pPr>
            <a:r>
              <a:rPr lang="en-GB" sz="3200" b="0" i="0" u="none" strike="noStrike" dirty="0">
                <a:effectLst/>
                <a:latin typeface="+mj-lt"/>
              </a:rPr>
              <a:t>The university, your lecturers and the Institute will contact you by email for most things:</a:t>
            </a:r>
            <a:r>
              <a:rPr lang="en-US" sz="3200" b="0" i="0" dirty="0">
                <a:effectLst/>
                <a:latin typeface="+mj-lt"/>
              </a:rPr>
              <a:t>​</a:t>
            </a:r>
            <a:endParaRPr lang="en-US" sz="4400" b="0" i="0" dirty="0">
              <a:effectLst/>
              <a:latin typeface="+mj-lt"/>
            </a:endParaRPr>
          </a:p>
          <a:p>
            <a:pPr lvl="1" fontAlgn="base"/>
            <a:r>
              <a:rPr lang="en-GB" b="0" i="0" u="none" strike="noStrike" dirty="0">
                <a:effectLst/>
                <a:latin typeface="+mj-lt"/>
              </a:rPr>
              <a:t>Changes to timetable</a:t>
            </a:r>
            <a:r>
              <a:rPr lang="en-US" b="0" i="0" dirty="0">
                <a:effectLst/>
                <a:latin typeface="+mj-lt"/>
              </a:rPr>
              <a:t>​</a:t>
            </a:r>
            <a:endParaRPr lang="en-US" sz="4000" b="0" i="0" dirty="0">
              <a:effectLst/>
              <a:latin typeface="+mj-lt"/>
            </a:endParaRPr>
          </a:p>
          <a:p>
            <a:pPr lvl="1" fontAlgn="base"/>
            <a:r>
              <a:rPr lang="en-GB" b="0" i="0" u="none" strike="noStrike" dirty="0">
                <a:effectLst/>
                <a:latin typeface="+mj-lt"/>
              </a:rPr>
              <a:t>Meetings</a:t>
            </a:r>
            <a:r>
              <a:rPr lang="en-US" b="0" i="0" dirty="0">
                <a:effectLst/>
                <a:latin typeface="+mj-lt"/>
              </a:rPr>
              <a:t>​</a:t>
            </a:r>
            <a:endParaRPr lang="en-US" sz="4000" b="0" i="0" dirty="0">
              <a:effectLst/>
              <a:latin typeface="+mj-lt"/>
            </a:endParaRPr>
          </a:p>
          <a:p>
            <a:pPr lvl="1" fontAlgn="base"/>
            <a:r>
              <a:rPr lang="en-GB" b="0" i="0" u="none" strike="noStrike" dirty="0">
                <a:effectLst/>
                <a:latin typeface="+mj-lt"/>
              </a:rPr>
              <a:t>Course information, changes and news</a:t>
            </a:r>
            <a:r>
              <a:rPr lang="en-US" b="0" i="0" dirty="0">
                <a:effectLst/>
                <a:latin typeface="+mj-lt"/>
              </a:rPr>
              <a:t>​</a:t>
            </a:r>
            <a:endParaRPr lang="en-US" sz="4000" b="0" i="0" dirty="0">
              <a:effectLst/>
              <a:latin typeface="+mj-lt"/>
            </a:endParaRPr>
          </a:p>
          <a:p>
            <a:pPr lvl="1" fontAlgn="base"/>
            <a:r>
              <a:rPr lang="en-GB" b="0" i="0" u="none" strike="noStrike" dirty="0">
                <a:effectLst/>
                <a:latin typeface="+mj-lt"/>
              </a:rPr>
              <a:t>Any issues</a:t>
            </a:r>
            <a:r>
              <a:rPr lang="en-US" b="0" i="0" dirty="0">
                <a:effectLst/>
                <a:latin typeface="+mj-lt"/>
              </a:rPr>
              <a:t>​</a:t>
            </a:r>
          </a:p>
          <a:p>
            <a:pPr marL="0" indent="0" fontAlgn="base">
              <a:buNone/>
            </a:pPr>
            <a:r>
              <a:rPr lang="en-US" sz="4400" dirty="0">
                <a:latin typeface="+mj-lt"/>
              </a:rPr>
              <a:t>Check your email every day.</a:t>
            </a:r>
          </a:p>
          <a:p>
            <a:pPr lvl="1" fontAlgn="base"/>
            <a:endParaRPr lang="en-US" sz="4000" b="0" i="0" dirty="0">
              <a:effectLst/>
              <a:latin typeface="+mj-lt"/>
            </a:endParaRPr>
          </a:p>
          <a:p>
            <a:endParaRPr lang="en-GB" sz="4400" dirty="0">
              <a:latin typeface="+mj-lt"/>
            </a:endParaRPr>
          </a:p>
        </p:txBody>
      </p:sp>
      <p:sp>
        <p:nvSpPr>
          <p:cNvPr id="4" name="Oval 3">
            <a:extLst>
              <a:ext uri="{FF2B5EF4-FFF2-40B4-BE49-F238E27FC236}">
                <a16:creationId xmlns:a16="http://schemas.microsoft.com/office/drawing/2014/main" id="{C321D934-2EB3-7895-A936-4FD63940E77C}"/>
              </a:ext>
            </a:extLst>
          </p:cNvPr>
          <p:cNvSpPr/>
          <p:nvPr/>
        </p:nvSpPr>
        <p:spPr>
          <a:xfrm>
            <a:off x="9541164" y="64654"/>
            <a:ext cx="2189018" cy="1487055"/>
          </a:xfrm>
          <a:prstGeom prst="ellipse">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GB" dirty="0">
                <a:solidFill>
                  <a:schemeClr val="tx1"/>
                </a:solidFill>
              </a:rPr>
              <a:t>Check your university email</a:t>
            </a:r>
          </a:p>
        </p:txBody>
      </p:sp>
    </p:spTree>
    <p:extLst>
      <p:ext uri="{BB962C8B-B14F-4D97-AF65-F5344CB8AC3E}">
        <p14:creationId xmlns:p14="http://schemas.microsoft.com/office/powerpoint/2010/main" val="416167851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9D4B87-6EA6-75CB-89CD-217165711913}"/>
              </a:ext>
            </a:extLst>
          </p:cNvPr>
          <p:cNvSpPr>
            <a:spLocks noGrp="1"/>
          </p:cNvSpPr>
          <p:nvPr>
            <p:ph type="title"/>
          </p:nvPr>
        </p:nvSpPr>
        <p:spPr/>
        <p:txBody>
          <a:bodyPr/>
          <a:lstStyle/>
          <a:p>
            <a:r>
              <a:rPr lang="en-GB" dirty="0" err="1"/>
              <a:t>MyTSD</a:t>
            </a:r>
            <a:r>
              <a:rPr lang="en-GB" dirty="0"/>
              <a:t>: Your access to your information</a:t>
            </a:r>
          </a:p>
        </p:txBody>
      </p:sp>
      <p:pic>
        <p:nvPicPr>
          <p:cNvPr id="7" name="Content Placeholder 6">
            <a:extLst>
              <a:ext uri="{FF2B5EF4-FFF2-40B4-BE49-F238E27FC236}">
                <a16:creationId xmlns:a16="http://schemas.microsoft.com/office/drawing/2014/main" id="{90777A76-B485-CCC0-F934-ADAC8FC757F2}"/>
              </a:ext>
            </a:extLst>
          </p:cNvPr>
          <p:cNvPicPr>
            <a:picLocks noGrp="1" noChangeAspect="1"/>
          </p:cNvPicPr>
          <p:nvPr>
            <p:ph idx="1"/>
          </p:nvPr>
        </p:nvPicPr>
        <p:blipFill rotWithShape="1">
          <a:blip r:embed="rId3" cstate="screen">
            <a:extLst>
              <a:ext uri="{28A0092B-C50C-407E-A947-70E740481C1C}">
                <a14:useLocalDpi xmlns:a14="http://schemas.microsoft.com/office/drawing/2010/main"/>
              </a:ext>
            </a:extLst>
          </a:blip>
          <a:srcRect/>
          <a:stretch/>
        </p:blipFill>
        <p:spPr>
          <a:xfrm>
            <a:off x="533912" y="1326098"/>
            <a:ext cx="7371012" cy="4182336"/>
          </a:xfrm>
        </p:spPr>
      </p:pic>
      <p:sp>
        <p:nvSpPr>
          <p:cNvPr id="4" name="Oval 3">
            <a:extLst>
              <a:ext uri="{FF2B5EF4-FFF2-40B4-BE49-F238E27FC236}">
                <a16:creationId xmlns:a16="http://schemas.microsoft.com/office/drawing/2014/main" id="{14DA7710-0645-54DB-F66E-ACC43EC1A18B}"/>
              </a:ext>
            </a:extLst>
          </p:cNvPr>
          <p:cNvSpPr/>
          <p:nvPr/>
        </p:nvSpPr>
        <p:spPr>
          <a:xfrm>
            <a:off x="8682182" y="1256145"/>
            <a:ext cx="3048000" cy="4064001"/>
          </a:xfrm>
          <a:prstGeom prst="ellipse">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GB" dirty="0">
                <a:solidFill>
                  <a:schemeClr val="tx1"/>
                </a:solidFill>
              </a:rPr>
              <a:t>Log into </a:t>
            </a:r>
            <a:r>
              <a:rPr lang="en-GB" dirty="0" err="1">
                <a:solidFill>
                  <a:schemeClr val="tx1"/>
                </a:solidFill>
              </a:rPr>
              <a:t>MyTSD</a:t>
            </a:r>
            <a:r>
              <a:rPr lang="en-GB" dirty="0">
                <a:solidFill>
                  <a:schemeClr val="tx1"/>
                </a:solidFill>
              </a:rPr>
              <a:t>.</a:t>
            </a:r>
          </a:p>
          <a:p>
            <a:pPr algn="ctr"/>
            <a:r>
              <a:rPr lang="en-GB" dirty="0">
                <a:solidFill>
                  <a:schemeClr val="tx1"/>
                </a:solidFill>
              </a:rPr>
              <a:t>Have you completed enrolment?</a:t>
            </a:r>
          </a:p>
          <a:p>
            <a:pPr algn="ctr"/>
            <a:r>
              <a:rPr lang="en-GB" dirty="0">
                <a:solidFill>
                  <a:schemeClr val="tx1"/>
                </a:solidFill>
              </a:rPr>
              <a:t>Can you see all your modules?</a:t>
            </a:r>
          </a:p>
          <a:p>
            <a:pPr algn="ctr"/>
            <a:r>
              <a:rPr lang="en-GB" dirty="0">
                <a:solidFill>
                  <a:schemeClr val="tx1"/>
                </a:solidFill>
              </a:rPr>
              <a:t>Identify the modules you are taking this [semester, term, block]</a:t>
            </a:r>
          </a:p>
          <a:p>
            <a:pPr algn="ctr"/>
            <a:endParaRPr lang="en-GB" dirty="0">
              <a:solidFill>
                <a:schemeClr val="tx1"/>
              </a:solidFill>
            </a:endParaRPr>
          </a:p>
          <a:p>
            <a:pPr algn="ctr"/>
            <a:endParaRPr lang="en-GB" dirty="0">
              <a:solidFill>
                <a:schemeClr val="tx1"/>
              </a:solidFill>
            </a:endParaRPr>
          </a:p>
        </p:txBody>
      </p:sp>
      <p:sp>
        <p:nvSpPr>
          <p:cNvPr id="5" name="Rectangle 4">
            <a:extLst>
              <a:ext uri="{FF2B5EF4-FFF2-40B4-BE49-F238E27FC236}">
                <a16:creationId xmlns:a16="http://schemas.microsoft.com/office/drawing/2014/main" id="{36BE279C-BC25-9EA2-8321-58E1714B9C2B}"/>
              </a:ext>
            </a:extLst>
          </p:cNvPr>
          <p:cNvSpPr/>
          <p:nvPr/>
        </p:nvSpPr>
        <p:spPr>
          <a:xfrm>
            <a:off x="3637503" y="5828044"/>
            <a:ext cx="3899371" cy="664831"/>
          </a:xfrm>
          <a:prstGeom prst="rect">
            <a:avLst/>
          </a:prstGeom>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r>
              <a:rPr lang="en-GB" dirty="0">
                <a:solidFill>
                  <a:schemeClr val="tx1"/>
                </a:solidFill>
              </a:rPr>
              <a:t>Remember to keep your information on </a:t>
            </a:r>
            <a:r>
              <a:rPr lang="en-GB" dirty="0" err="1">
                <a:solidFill>
                  <a:schemeClr val="tx1"/>
                </a:solidFill>
              </a:rPr>
              <a:t>MyTSD</a:t>
            </a:r>
            <a:r>
              <a:rPr lang="en-GB" dirty="0">
                <a:solidFill>
                  <a:schemeClr val="tx1"/>
                </a:solidFill>
              </a:rPr>
              <a:t> up to date.</a:t>
            </a:r>
          </a:p>
        </p:txBody>
      </p:sp>
      <p:sp>
        <p:nvSpPr>
          <p:cNvPr id="8" name="Oval 7">
            <a:extLst>
              <a:ext uri="{FF2B5EF4-FFF2-40B4-BE49-F238E27FC236}">
                <a16:creationId xmlns:a16="http://schemas.microsoft.com/office/drawing/2014/main" id="{6B06F834-EF98-54E0-BFB4-11C8CC5C264D}"/>
              </a:ext>
            </a:extLst>
          </p:cNvPr>
          <p:cNvSpPr/>
          <p:nvPr/>
        </p:nvSpPr>
        <p:spPr>
          <a:xfrm>
            <a:off x="1590449" y="4121300"/>
            <a:ext cx="1664122" cy="793058"/>
          </a:xfrm>
          <a:prstGeom prst="ellipse">
            <a:avLst/>
          </a:prstGeom>
          <a:noFill/>
          <a:ln w="57150" cap="flat" cmpd="sng" algn="ctr">
            <a:solidFill>
              <a:schemeClr val="dk1"/>
            </a:solidFill>
            <a:prstDash val="solid"/>
            <a:round/>
            <a:headEnd type="none" w="med" len="med"/>
            <a:tailEnd type="none" w="med" len="med"/>
          </a:ln>
        </p:spPr>
        <p:style>
          <a:lnRef idx="0">
            <a:scrgbClr r="0" g="0" b="0"/>
          </a:lnRef>
          <a:fillRef idx="0">
            <a:scrgbClr r="0" g="0" b="0"/>
          </a:fillRef>
          <a:effectRef idx="0">
            <a:scrgbClr r="0" g="0" b="0"/>
          </a:effectRef>
          <a:fontRef idx="minor">
            <a:schemeClr val="dk1"/>
          </a:fontRef>
        </p:style>
        <p:txBody>
          <a:bodyPr rtlCol="0" anchor="ctr"/>
          <a:lstStyle/>
          <a:p>
            <a:pPr algn="ctr"/>
            <a:endParaRPr lang="en-GB"/>
          </a:p>
        </p:txBody>
      </p:sp>
    </p:spTree>
    <p:extLst>
      <p:ext uri="{BB962C8B-B14F-4D97-AF65-F5344CB8AC3E}">
        <p14:creationId xmlns:p14="http://schemas.microsoft.com/office/powerpoint/2010/main" val="119099549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4DD34F-8B7B-029B-341C-BB5E5132B916}"/>
              </a:ext>
            </a:extLst>
          </p:cNvPr>
          <p:cNvSpPr>
            <a:spLocks noGrp="1"/>
          </p:cNvSpPr>
          <p:nvPr>
            <p:ph type="title"/>
          </p:nvPr>
        </p:nvSpPr>
        <p:spPr/>
        <p:txBody>
          <a:bodyPr/>
          <a:lstStyle/>
          <a:p>
            <a:r>
              <a:rPr lang="en-GB" dirty="0"/>
              <a:t>Your Timetable</a:t>
            </a:r>
          </a:p>
        </p:txBody>
      </p:sp>
      <p:sp>
        <p:nvSpPr>
          <p:cNvPr id="3" name="Content Placeholder 2">
            <a:extLst>
              <a:ext uri="{FF2B5EF4-FFF2-40B4-BE49-F238E27FC236}">
                <a16:creationId xmlns:a16="http://schemas.microsoft.com/office/drawing/2014/main" id="{214E618F-77C3-8066-6969-894C3672423A}"/>
              </a:ext>
            </a:extLst>
          </p:cNvPr>
          <p:cNvSpPr>
            <a:spLocks noGrp="1"/>
          </p:cNvSpPr>
          <p:nvPr>
            <p:ph idx="1"/>
          </p:nvPr>
        </p:nvSpPr>
        <p:spPr>
          <a:xfrm>
            <a:off x="358220" y="1825625"/>
            <a:ext cx="8240836" cy="3575934"/>
          </a:xfrm>
        </p:spPr>
        <p:txBody>
          <a:bodyPr/>
          <a:lstStyle/>
          <a:p>
            <a:r>
              <a:rPr lang="en-GB" dirty="0"/>
              <a:t>Your personalised timetable is on HWB.</a:t>
            </a:r>
          </a:p>
          <a:p>
            <a:r>
              <a:rPr lang="en-GB" dirty="0"/>
              <a:t>Small changes on your timetable will happen.</a:t>
            </a:r>
          </a:p>
          <a:p>
            <a:r>
              <a:rPr lang="en-GB" dirty="0"/>
              <a:t>Make sure that you check your timetable regularly.</a:t>
            </a:r>
          </a:p>
        </p:txBody>
      </p:sp>
      <p:sp>
        <p:nvSpPr>
          <p:cNvPr id="4" name="Oval 3">
            <a:extLst>
              <a:ext uri="{FF2B5EF4-FFF2-40B4-BE49-F238E27FC236}">
                <a16:creationId xmlns:a16="http://schemas.microsoft.com/office/drawing/2014/main" id="{F6A1A583-C478-2238-E143-22BBEE869366}"/>
              </a:ext>
            </a:extLst>
          </p:cNvPr>
          <p:cNvSpPr/>
          <p:nvPr/>
        </p:nvSpPr>
        <p:spPr>
          <a:xfrm>
            <a:off x="8682182" y="193964"/>
            <a:ext cx="3048000" cy="3075710"/>
          </a:xfrm>
          <a:prstGeom prst="ellipse">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GB" dirty="0">
                <a:solidFill>
                  <a:schemeClr val="tx1"/>
                </a:solidFill>
              </a:rPr>
              <a:t>Check your personalised timetable on HWB.</a:t>
            </a:r>
          </a:p>
          <a:p>
            <a:pPr algn="ctr"/>
            <a:r>
              <a:rPr lang="en-GB" dirty="0">
                <a:solidFill>
                  <a:schemeClr val="tx1"/>
                </a:solidFill>
              </a:rPr>
              <a:t>Where and when do you need to be for your modules this [semester/term/block]?</a:t>
            </a:r>
          </a:p>
          <a:p>
            <a:pPr algn="ctr"/>
            <a:endParaRPr lang="en-GB" dirty="0">
              <a:solidFill>
                <a:schemeClr val="tx1"/>
              </a:solidFill>
            </a:endParaRPr>
          </a:p>
          <a:p>
            <a:pPr algn="ctr"/>
            <a:endParaRPr lang="en-GB" dirty="0">
              <a:solidFill>
                <a:schemeClr val="tx1"/>
              </a:solidFill>
            </a:endParaRPr>
          </a:p>
        </p:txBody>
      </p:sp>
    </p:spTree>
    <p:extLst>
      <p:ext uri="{BB962C8B-B14F-4D97-AF65-F5344CB8AC3E}">
        <p14:creationId xmlns:p14="http://schemas.microsoft.com/office/powerpoint/2010/main" val="346384202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FF8A73-EED2-48CE-61AB-27DD20CE382A}"/>
              </a:ext>
            </a:extLst>
          </p:cNvPr>
          <p:cNvSpPr>
            <a:spLocks noGrp="1"/>
          </p:cNvSpPr>
          <p:nvPr>
            <p:ph type="title"/>
          </p:nvPr>
        </p:nvSpPr>
        <p:spPr/>
        <p:txBody>
          <a:bodyPr/>
          <a:lstStyle/>
          <a:p>
            <a:r>
              <a:rPr lang="en-GB" dirty="0"/>
              <a:t>Level 4 structure</a:t>
            </a:r>
          </a:p>
        </p:txBody>
      </p:sp>
      <p:sp>
        <p:nvSpPr>
          <p:cNvPr id="3" name="Content Placeholder 2">
            <a:extLst>
              <a:ext uri="{FF2B5EF4-FFF2-40B4-BE49-F238E27FC236}">
                <a16:creationId xmlns:a16="http://schemas.microsoft.com/office/drawing/2014/main" id="{AF7D28CA-16BE-9E89-3D7B-547AE1496B79}"/>
              </a:ext>
            </a:extLst>
          </p:cNvPr>
          <p:cNvSpPr>
            <a:spLocks noGrp="1"/>
          </p:cNvSpPr>
          <p:nvPr>
            <p:ph idx="1"/>
          </p:nvPr>
        </p:nvSpPr>
        <p:spPr>
          <a:xfrm>
            <a:off x="358220" y="1825625"/>
            <a:ext cx="3666526" cy="3575934"/>
          </a:xfrm>
        </p:spPr>
        <p:txBody>
          <a:bodyPr/>
          <a:lstStyle/>
          <a:p>
            <a:pPr marL="0" indent="0">
              <a:buNone/>
            </a:pPr>
            <a:r>
              <a:rPr lang="en-GB" b="1" dirty="0"/>
              <a:t>Term 1</a:t>
            </a:r>
          </a:p>
          <a:p>
            <a:r>
              <a:rPr lang="en-GB" b="1" dirty="0"/>
              <a:t>Induction week</a:t>
            </a:r>
          </a:p>
          <a:p>
            <a:r>
              <a:rPr lang="en-GB" b="1" dirty="0"/>
              <a:t>4 Weeks</a:t>
            </a:r>
          </a:p>
          <a:p>
            <a:r>
              <a:rPr lang="en-GB" b="1" dirty="0"/>
              <a:t>Workshop week</a:t>
            </a:r>
          </a:p>
          <a:p>
            <a:r>
              <a:rPr lang="en-GB" b="1" dirty="0"/>
              <a:t>5 weeks</a:t>
            </a:r>
          </a:p>
          <a:p>
            <a:r>
              <a:rPr lang="en-GB" b="1" dirty="0"/>
              <a:t>Lab week</a:t>
            </a:r>
          </a:p>
        </p:txBody>
      </p:sp>
      <p:sp>
        <p:nvSpPr>
          <p:cNvPr id="4" name="Content Placeholder 2">
            <a:extLst>
              <a:ext uri="{FF2B5EF4-FFF2-40B4-BE49-F238E27FC236}">
                <a16:creationId xmlns:a16="http://schemas.microsoft.com/office/drawing/2014/main" id="{C700A972-CDD2-AF3D-BB91-D061FA311B45}"/>
              </a:ext>
            </a:extLst>
          </p:cNvPr>
          <p:cNvSpPr txBox="1">
            <a:spLocks/>
          </p:cNvSpPr>
          <p:nvPr/>
        </p:nvSpPr>
        <p:spPr>
          <a:xfrm>
            <a:off x="5616020" y="1690688"/>
            <a:ext cx="3666526" cy="3575934"/>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b="1" dirty="0"/>
              <a:t>Term 2</a:t>
            </a:r>
          </a:p>
          <a:p>
            <a:r>
              <a:rPr lang="en-GB" b="1" dirty="0"/>
              <a:t>6 Weeks</a:t>
            </a:r>
          </a:p>
          <a:p>
            <a:r>
              <a:rPr lang="en-GB" b="1" dirty="0"/>
              <a:t>Reading Week</a:t>
            </a:r>
          </a:p>
          <a:p>
            <a:r>
              <a:rPr lang="en-GB" b="1" dirty="0"/>
              <a:t>4 weeks (Assessments)</a:t>
            </a:r>
          </a:p>
          <a:p>
            <a:r>
              <a:rPr lang="en-GB" b="1" dirty="0"/>
              <a:t>Lab week</a:t>
            </a:r>
          </a:p>
        </p:txBody>
      </p:sp>
    </p:spTree>
    <p:extLst>
      <p:ext uri="{BB962C8B-B14F-4D97-AF65-F5344CB8AC3E}">
        <p14:creationId xmlns:p14="http://schemas.microsoft.com/office/powerpoint/2010/main" val="180629743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E2C0717-E979-8279-E69F-69CB58F6C264}"/>
              </a:ext>
            </a:extLst>
          </p:cNvPr>
          <p:cNvSpPr>
            <a:spLocks noGrp="1"/>
          </p:cNvSpPr>
          <p:nvPr>
            <p:ph type="title"/>
          </p:nvPr>
        </p:nvSpPr>
        <p:spPr>
          <a:xfrm>
            <a:off x="1028700" y="1967266"/>
            <a:ext cx="2628900" cy="2547257"/>
          </a:xfrm>
          <a:noFill/>
        </p:spPr>
        <p:txBody>
          <a:bodyPr vert="horz" lIns="91440" tIns="45720" rIns="91440" bIns="45720" rtlCol="0" anchor="ctr">
            <a:normAutofit/>
          </a:bodyPr>
          <a:lstStyle/>
          <a:p>
            <a:pPr algn="ctr"/>
            <a:r>
              <a:rPr lang="en-US" sz="3600" kern="1200">
                <a:solidFill>
                  <a:srgbClr val="FFFFFF"/>
                </a:solidFill>
                <a:latin typeface="+mj-lt"/>
                <a:ea typeface="+mj-ea"/>
                <a:cs typeface="+mj-cs"/>
              </a:rPr>
              <a:t>Weeks </a:t>
            </a:r>
            <a:br>
              <a:rPr lang="en-US" sz="3600" kern="1200">
                <a:solidFill>
                  <a:srgbClr val="FFFFFF"/>
                </a:solidFill>
                <a:latin typeface="+mj-lt"/>
                <a:ea typeface="+mj-ea"/>
                <a:cs typeface="+mj-cs"/>
              </a:rPr>
            </a:br>
            <a:r>
              <a:rPr lang="en-US" sz="3600" kern="1200">
                <a:solidFill>
                  <a:srgbClr val="FFFFFF"/>
                </a:solidFill>
                <a:latin typeface="+mj-lt"/>
                <a:ea typeface="+mj-ea"/>
                <a:cs typeface="+mj-cs"/>
              </a:rPr>
              <a:t>2-5</a:t>
            </a:r>
          </a:p>
        </p:txBody>
      </p:sp>
      <p:pic>
        <p:nvPicPr>
          <p:cNvPr id="8" name="Content Placeholder 4">
            <a:extLst>
              <a:ext uri="{FF2B5EF4-FFF2-40B4-BE49-F238E27FC236}">
                <a16:creationId xmlns:a16="http://schemas.microsoft.com/office/drawing/2014/main" id="{490BF9BE-5678-4388-EC03-86A9050B37E5}"/>
              </a:ext>
            </a:extLst>
          </p:cNvPr>
          <p:cNvPicPr>
            <a:picLocks noGrp="1" noChangeAspect="1"/>
          </p:cNvPicPr>
          <p:nvPr>
            <p:ph idx="1"/>
          </p:nvPr>
        </p:nvPicPr>
        <p:blipFill rotWithShape="1">
          <a:blip r:embed="rId3"/>
          <a:srcRect t="266" r="47845" b="7695"/>
          <a:stretch/>
        </p:blipFill>
        <p:spPr>
          <a:xfrm>
            <a:off x="4527804" y="448485"/>
            <a:ext cx="7399693" cy="4701022"/>
          </a:xfrm>
          <a:prstGeom prst="rect">
            <a:avLst/>
          </a:prstGeom>
        </p:spPr>
      </p:pic>
    </p:spTree>
    <p:extLst>
      <p:ext uri="{BB962C8B-B14F-4D97-AF65-F5344CB8AC3E}">
        <p14:creationId xmlns:p14="http://schemas.microsoft.com/office/powerpoint/2010/main" val="6578520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E2C0717-E979-8279-E69F-69CB58F6C264}"/>
              </a:ext>
            </a:extLst>
          </p:cNvPr>
          <p:cNvSpPr>
            <a:spLocks noGrp="1"/>
          </p:cNvSpPr>
          <p:nvPr>
            <p:ph type="title"/>
          </p:nvPr>
        </p:nvSpPr>
        <p:spPr>
          <a:xfrm>
            <a:off x="1028700" y="1967266"/>
            <a:ext cx="2628900" cy="2547257"/>
          </a:xfrm>
          <a:noFill/>
        </p:spPr>
        <p:txBody>
          <a:bodyPr vert="horz" lIns="91440" tIns="45720" rIns="91440" bIns="45720" rtlCol="0" anchor="ctr">
            <a:normAutofit/>
          </a:bodyPr>
          <a:lstStyle/>
          <a:p>
            <a:pPr algn="ctr"/>
            <a:r>
              <a:rPr lang="en-US" sz="3600" kern="1200" dirty="0">
                <a:solidFill>
                  <a:srgbClr val="FFFFFF"/>
                </a:solidFill>
                <a:latin typeface="+mj-lt"/>
                <a:ea typeface="+mj-ea"/>
                <a:cs typeface="+mj-cs"/>
              </a:rPr>
              <a:t>Weeks </a:t>
            </a:r>
            <a:br>
              <a:rPr lang="en-US" sz="3600" kern="1200" dirty="0">
                <a:solidFill>
                  <a:srgbClr val="FFFFFF"/>
                </a:solidFill>
                <a:latin typeface="+mj-lt"/>
                <a:ea typeface="+mj-ea"/>
                <a:cs typeface="+mj-cs"/>
              </a:rPr>
            </a:br>
            <a:r>
              <a:rPr lang="en-US" sz="3600" dirty="0">
                <a:solidFill>
                  <a:srgbClr val="FFFFFF"/>
                </a:solidFill>
              </a:rPr>
              <a:t>7-10</a:t>
            </a:r>
            <a:endParaRPr lang="en-US" sz="3600" kern="1200" dirty="0">
              <a:solidFill>
                <a:srgbClr val="FFFFFF"/>
              </a:solidFill>
              <a:latin typeface="+mj-lt"/>
              <a:ea typeface="+mj-ea"/>
              <a:cs typeface="+mj-cs"/>
            </a:endParaRPr>
          </a:p>
        </p:txBody>
      </p:sp>
      <p:pic>
        <p:nvPicPr>
          <p:cNvPr id="4" name="Content Placeholder 3">
            <a:extLst>
              <a:ext uri="{FF2B5EF4-FFF2-40B4-BE49-F238E27FC236}">
                <a16:creationId xmlns:a16="http://schemas.microsoft.com/office/drawing/2014/main" id="{CD67424C-10E7-072B-D2AE-906CAE30A88F}"/>
              </a:ext>
            </a:extLst>
          </p:cNvPr>
          <p:cNvPicPr>
            <a:picLocks noGrp="1" noChangeAspect="1"/>
          </p:cNvPicPr>
          <p:nvPr>
            <p:ph idx="1"/>
          </p:nvPr>
        </p:nvPicPr>
        <p:blipFill rotWithShape="1">
          <a:blip r:embed="rId3"/>
          <a:srcRect r="55172"/>
          <a:stretch/>
        </p:blipFill>
        <p:spPr>
          <a:xfrm>
            <a:off x="4777316" y="137591"/>
            <a:ext cx="6780700" cy="5445372"/>
          </a:xfrm>
          <a:prstGeom prst="rect">
            <a:avLst/>
          </a:prstGeom>
        </p:spPr>
      </p:pic>
    </p:spTree>
    <p:extLst>
      <p:ext uri="{BB962C8B-B14F-4D97-AF65-F5344CB8AC3E}">
        <p14:creationId xmlns:p14="http://schemas.microsoft.com/office/powerpoint/2010/main" val="122937495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Freeform: Shape 12">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1" name="Isosceles Triangle 20">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Isosceles Triangle 22">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9B2A46D-61DC-976D-6615-3DE4A1DF8B97}"/>
              </a:ext>
            </a:extLst>
          </p:cNvPr>
          <p:cNvSpPr>
            <a:spLocks noGrp="1"/>
          </p:cNvSpPr>
          <p:nvPr>
            <p:ph idx="1"/>
          </p:nvPr>
        </p:nvSpPr>
        <p:spPr/>
        <p:txBody>
          <a:bodyPr/>
          <a:lstStyle/>
          <a:p>
            <a:endParaRPr lang="en-GB"/>
          </a:p>
        </p:txBody>
      </p:sp>
      <p:pic>
        <p:nvPicPr>
          <p:cNvPr id="5" name="Picture 4">
            <a:extLst>
              <a:ext uri="{FF2B5EF4-FFF2-40B4-BE49-F238E27FC236}">
                <a16:creationId xmlns:a16="http://schemas.microsoft.com/office/drawing/2014/main" id="{C4692C94-B9F9-CEA4-CF98-320BA7B072B0}"/>
              </a:ext>
            </a:extLst>
          </p:cNvPr>
          <p:cNvPicPr>
            <a:picLocks noChangeAspect="1"/>
          </p:cNvPicPr>
          <p:nvPr/>
        </p:nvPicPr>
        <p:blipFill>
          <a:blip r:embed="rId3"/>
          <a:stretch>
            <a:fillRect/>
          </a:stretch>
        </p:blipFill>
        <p:spPr>
          <a:xfrm>
            <a:off x="244843" y="237111"/>
            <a:ext cx="11778992" cy="6752962"/>
          </a:xfrm>
          <a:prstGeom prst="rect">
            <a:avLst/>
          </a:prstGeom>
          <a:ln w="228600" cap="sq" cmpd="thickThin">
            <a:solidFill>
              <a:srgbClr val="000000"/>
            </a:solidFill>
            <a:prstDash val="solid"/>
            <a:miter lim="800000"/>
          </a:ln>
          <a:effectLst>
            <a:innerShdw blurRad="76200">
              <a:srgbClr val="000000"/>
            </a:innerShdw>
          </a:effectLst>
        </p:spPr>
      </p:pic>
    </p:spTree>
    <p:extLst>
      <p:ext uri="{BB962C8B-B14F-4D97-AF65-F5344CB8AC3E}">
        <p14:creationId xmlns:p14="http://schemas.microsoft.com/office/powerpoint/2010/main" val="146884545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86C7C7-F762-156D-8E01-94DF043A19FF}"/>
              </a:ext>
            </a:extLst>
          </p:cNvPr>
          <p:cNvSpPr>
            <a:spLocks noGrp="1"/>
          </p:cNvSpPr>
          <p:nvPr>
            <p:ph type="title"/>
          </p:nvPr>
        </p:nvSpPr>
        <p:spPr/>
        <p:txBody>
          <a:bodyPr/>
          <a:lstStyle/>
          <a:p>
            <a:r>
              <a:rPr lang="en-GB" dirty="0"/>
              <a:t>Moodle: Your virtual learning environment</a:t>
            </a:r>
          </a:p>
        </p:txBody>
      </p:sp>
      <p:sp>
        <p:nvSpPr>
          <p:cNvPr id="4" name="Oval 3">
            <a:extLst>
              <a:ext uri="{FF2B5EF4-FFF2-40B4-BE49-F238E27FC236}">
                <a16:creationId xmlns:a16="http://schemas.microsoft.com/office/drawing/2014/main" id="{07FBF7B1-8F51-C1E5-ABB8-0AB4FB72DAA5}"/>
              </a:ext>
            </a:extLst>
          </p:cNvPr>
          <p:cNvSpPr/>
          <p:nvPr/>
        </p:nvSpPr>
        <p:spPr>
          <a:xfrm>
            <a:off x="9088582" y="1311564"/>
            <a:ext cx="3048000" cy="3334328"/>
          </a:xfrm>
          <a:prstGeom prst="ellipse">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GB" dirty="0">
                <a:solidFill>
                  <a:schemeClr val="tx1"/>
                </a:solidFill>
              </a:rPr>
              <a:t>Open UWTSD Moodle.</a:t>
            </a:r>
          </a:p>
          <a:p>
            <a:pPr algn="ctr"/>
            <a:r>
              <a:rPr lang="en-GB" dirty="0">
                <a:solidFill>
                  <a:schemeClr val="tx1"/>
                </a:solidFill>
              </a:rPr>
              <a:t>Can you see all your modules?</a:t>
            </a:r>
          </a:p>
          <a:p>
            <a:pPr algn="ctr"/>
            <a:r>
              <a:rPr lang="en-GB" dirty="0">
                <a:solidFill>
                  <a:schemeClr val="tx1"/>
                </a:solidFill>
              </a:rPr>
              <a:t>Access the modules you are taking in the first [semester/term/block]</a:t>
            </a:r>
          </a:p>
          <a:p>
            <a:pPr algn="ctr"/>
            <a:endParaRPr lang="en-GB" dirty="0">
              <a:solidFill>
                <a:schemeClr val="tx1"/>
              </a:solidFill>
            </a:endParaRPr>
          </a:p>
          <a:p>
            <a:pPr algn="ctr"/>
            <a:endParaRPr lang="en-GB" dirty="0">
              <a:solidFill>
                <a:schemeClr val="tx1"/>
              </a:solidFill>
            </a:endParaRPr>
          </a:p>
        </p:txBody>
      </p:sp>
      <p:pic>
        <p:nvPicPr>
          <p:cNvPr id="5" name="Content Placeholder 6">
            <a:extLst>
              <a:ext uri="{FF2B5EF4-FFF2-40B4-BE49-F238E27FC236}">
                <a16:creationId xmlns:a16="http://schemas.microsoft.com/office/drawing/2014/main" id="{9A0FF66F-16E6-A80E-8E50-47EA685300A8}"/>
              </a:ext>
            </a:extLst>
          </p:cNvPr>
          <p:cNvPicPr>
            <a:picLocks noGrp="1" noChangeAspect="1"/>
          </p:cNvPicPr>
          <p:nvPr>
            <p:ph idx="1"/>
          </p:nvPr>
        </p:nvPicPr>
        <p:blipFill rotWithShape="1">
          <a:blip r:embed="rId3" cstate="screen">
            <a:extLst>
              <a:ext uri="{28A0092B-C50C-407E-A947-70E740481C1C}">
                <a14:useLocalDpi xmlns:a14="http://schemas.microsoft.com/office/drawing/2010/main"/>
              </a:ext>
            </a:extLst>
          </a:blip>
          <a:srcRect/>
          <a:stretch/>
        </p:blipFill>
        <p:spPr>
          <a:xfrm>
            <a:off x="586853" y="1266750"/>
            <a:ext cx="7799695" cy="4425547"/>
          </a:xfrm>
        </p:spPr>
      </p:pic>
      <p:sp>
        <p:nvSpPr>
          <p:cNvPr id="6" name="Oval 5">
            <a:extLst>
              <a:ext uri="{FF2B5EF4-FFF2-40B4-BE49-F238E27FC236}">
                <a16:creationId xmlns:a16="http://schemas.microsoft.com/office/drawing/2014/main" id="{B7140CC4-E305-1906-ACE1-27BBC2CCCADF}"/>
              </a:ext>
            </a:extLst>
          </p:cNvPr>
          <p:cNvSpPr/>
          <p:nvPr/>
        </p:nvSpPr>
        <p:spPr>
          <a:xfrm>
            <a:off x="1651379" y="3429000"/>
            <a:ext cx="1794681" cy="931460"/>
          </a:xfrm>
          <a:prstGeom prst="ellipse">
            <a:avLst/>
          </a:prstGeom>
          <a:noFill/>
          <a:ln w="57150" cap="flat" cmpd="sng" algn="ctr">
            <a:solidFill>
              <a:schemeClr val="dk1"/>
            </a:solidFill>
            <a:prstDash val="solid"/>
            <a:round/>
            <a:headEnd type="none" w="med" len="med"/>
            <a:tailEnd type="none" w="med" len="med"/>
          </a:ln>
        </p:spPr>
        <p:style>
          <a:lnRef idx="0">
            <a:scrgbClr r="0" g="0" b="0"/>
          </a:lnRef>
          <a:fillRef idx="0">
            <a:scrgbClr r="0" g="0" b="0"/>
          </a:fillRef>
          <a:effectRef idx="0">
            <a:scrgbClr r="0" g="0" b="0"/>
          </a:effectRef>
          <a:fontRef idx="minor">
            <a:schemeClr val="dk1"/>
          </a:fontRef>
        </p:style>
        <p:txBody>
          <a:bodyPr rtlCol="0" anchor="ctr"/>
          <a:lstStyle/>
          <a:p>
            <a:pPr algn="ctr"/>
            <a:endParaRPr lang="en-GB"/>
          </a:p>
        </p:txBody>
      </p:sp>
    </p:spTree>
    <p:extLst>
      <p:ext uri="{BB962C8B-B14F-4D97-AF65-F5344CB8AC3E}">
        <p14:creationId xmlns:p14="http://schemas.microsoft.com/office/powerpoint/2010/main" val="373605829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237A08-9D40-3AB0-FA47-2AB7136CFA87}"/>
              </a:ext>
            </a:extLst>
          </p:cNvPr>
          <p:cNvSpPr>
            <a:spLocks noGrp="1"/>
          </p:cNvSpPr>
          <p:nvPr>
            <p:ph type="title"/>
          </p:nvPr>
        </p:nvSpPr>
        <p:spPr/>
        <p:txBody>
          <a:bodyPr/>
          <a:lstStyle/>
          <a:p>
            <a:r>
              <a:rPr lang="en-GB" dirty="0"/>
              <a:t>Course Moodle Page</a:t>
            </a:r>
          </a:p>
        </p:txBody>
      </p:sp>
      <p:sp>
        <p:nvSpPr>
          <p:cNvPr id="3" name="Content Placeholder 2">
            <a:extLst>
              <a:ext uri="{FF2B5EF4-FFF2-40B4-BE49-F238E27FC236}">
                <a16:creationId xmlns:a16="http://schemas.microsoft.com/office/drawing/2014/main" id="{2705EC7F-019C-A7B1-E1D9-4D7BE5A2E7C1}"/>
              </a:ext>
            </a:extLst>
          </p:cNvPr>
          <p:cNvSpPr>
            <a:spLocks noGrp="1"/>
          </p:cNvSpPr>
          <p:nvPr>
            <p:ph idx="1"/>
          </p:nvPr>
        </p:nvSpPr>
        <p:spPr/>
        <p:txBody>
          <a:bodyPr/>
          <a:lstStyle/>
          <a:p>
            <a:r>
              <a:rPr lang="en-GB" dirty="0">
                <a:hlinkClick r:id="rId2"/>
              </a:rPr>
              <a:t>Course: Bachelor of Arts, Musical Theatre (BA2MTSH) (uwtsd.ac.uk)</a:t>
            </a:r>
            <a:endParaRPr lang="en-GB" dirty="0"/>
          </a:p>
        </p:txBody>
      </p:sp>
    </p:spTree>
    <p:extLst>
      <p:ext uri="{BB962C8B-B14F-4D97-AF65-F5344CB8AC3E}">
        <p14:creationId xmlns:p14="http://schemas.microsoft.com/office/powerpoint/2010/main" val="211117435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32B06BB9-505A-AFF3-17A0-6E50AE641AED}"/>
              </a:ext>
            </a:extLst>
          </p:cNvPr>
          <p:cNvSpPr/>
          <p:nvPr/>
        </p:nvSpPr>
        <p:spPr>
          <a:xfrm>
            <a:off x="7011568" y="2607117"/>
            <a:ext cx="4505016" cy="923330"/>
          </a:xfrm>
          <a:prstGeom prst="rect">
            <a:avLst/>
          </a:prstGeom>
          <a:noFill/>
        </p:spPr>
        <p:txBody>
          <a:bodyPr wrap="none" lIns="91440" tIns="45720" rIns="91440" bIns="45720">
            <a:spAutoFit/>
            <a:scene3d>
              <a:camera prst="orthographicFront"/>
              <a:lightRig rig="soft" dir="t">
                <a:rot lat="0" lon="0" rev="15600000"/>
              </a:lightRig>
            </a:scene3d>
            <a:sp3d extrusionH="57150" prstMaterial="softEdge">
              <a:bevelT w="25400" h="38100"/>
            </a:sp3d>
          </a:bodyPr>
          <a:lstStyle/>
          <a:p>
            <a:pPr algn="ctr"/>
            <a:r>
              <a:rPr lang="en-US" sz="5400" b="1" cap="none" spc="0" dirty="0">
                <a:ln/>
                <a:solidFill>
                  <a:schemeClr val="accent4"/>
                </a:solidFill>
                <a:effectLst/>
              </a:rPr>
              <a:t>Question time!</a:t>
            </a:r>
          </a:p>
        </p:txBody>
      </p:sp>
    </p:spTree>
    <p:extLst>
      <p:ext uri="{BB962C8B-B14F-4D97-AF65-F5344CB8AC3E}">
        <p14:creationId xmlns:p14="http://schemas.microsoft.com/office/powerpoint/2010/main" val="35309709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a:extLst>
              <a:ext uri="{FF2B5EF4-FFF2-40B4-BE49-F238E27FC236}">
                <a16:creationId xmlns:a16="http://schemas.microsoft.com/office/drawing/2014/main" id="{6874CC62-570C-9F61-D40D-C9C959E044AD}"/>
              </a:ext>
            </a:extLst>
          </p:cNvPr>
          <p:cNvSpPr>
            <a:spLocks noGrp="1"/>
          </p:cNvSpPr>
          <p:nvPr>
            <p:ph idx="1"/>
          </p:nvPr>
        </p:nvSpPr>
        <p:spPr>
          <a:xfrm>
            <a:off x="630810" y="2264908"/>
            <a:ext cx="4535079" cy="921637"/>
          </a:xfrm>
        </p:spPr>
        <p:txBody>
          <a:bodyPr/>
          <a:lstStyle/>
          <a:p>
            <a:pPr algn="ctr"/>
            <a:r>
              <a:rPr lang="en-GB" sz="5400" dirty="0">
                <a:effectLst>
                  <a:outerShdw blurRad="50800" dist="38100" dir="2700000" algn="tl" rotWithShape="0">
                    <a:prstClr val="black">
                      <a:alpha val="40000"/>
                    </a:prstClr>
                  </a:outerShdw>
                </a:effectLst>
              </a:rPr>
              <a:t>Your programme</a:t>
            </a:r>
          </a:p>
        </p:txBody>
      </p:sp>
      <p:pic>
        <p:nvPicPr>
          <p:cNvPr id="2" name="Picture 1" descr="A person singing into a microphone&#10;&#10;Description automatically generated">
            <a:extLst>
              <a:ext uri="{FF2B5EF4-FFF2-40B4-BE49-F238E27FC236}">
                <a16:creationId xmlns:a16="http://schemas.microsoft.com/office/drawing/2014/main" id="{89F51190-E010-FB18-0A15-1CDC187CC2E7}"/>
              </a:ext>
            </a:extLst>
          </p:cNvPr>
          <p:cNvPicPr>
            <a:picLocks noChangeAspect="1"/>
          </p:cNvPicPr>
          <p:nvPr/>
        </p:nvPicPr>
        <p:blipFill>
          <a:blip r:embed="rId3"/>
          <a:stretch>
            <a:fillRect/>
          </a:stretch>
        </p:blipFill>
        <p:spPr>
          <a:xfrm>
            <a:off x="6096000" y="0"/>
            <a:ext cx="6096000" cy="9139402"/>
          </a:xfrm>
          <a:prstGeom prst="rect">
            <a:avLst/>
          </a:prstGeom>
        </p:spPr>
      </p:pic>
    </p:spTree>
    <p:extLst>
      <p:ext uri="{BB962C8B-B14F-4D97-AF65-F5344CB8AC3E}">
        <p14:creationId xmlns:p14="http://schemas.microsoft.com/office/powerpoint/2010/main" val="321923047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3D3379-9911-D2F2-DFB2-5651EC625863}"/>
              </a:ext>
            </a:extLst>
          </p:cNvPr>
          <p:cNvSpPr>
            <a:spLocks noGrp="1"/>
          </p:cNvSpPr>
          <p:nvPr>
            <p:ph type="title"/>
          </p:nvPr>
        </p:nvSpPr>
        <p:spPr/>
        <p:txBody>
          <a:bodyPr/>
          <a:lstStyle/>
          <a:p>
            <a:r>
              <a:rPr lang="en-GB" dirty="0"/>
              <a:t>Section Lead in Dance &amp; Programme</a:t>
            </a:r>
            <a:br>
              <a:rPr lang="en-GB" dirty="0">
                <a:ea typeface="Calibri Light"/>
                <a:cs typeface="Calibri Light"/>
              </a:rPr>
            </a:br>
            <a:r>
              <a:rPr lang="en-GB" dirty="0">
                <a:ea typeface="Calibri Light"/>
                <a:cs typeface="Calibri Light"/>
              </a:rPr>
              <a:t>Director</a:t>
            </a:r>
          </a:p>
        </p:txBody>
      </p:sp>
      <p:sp>
        <p:nvSpPr>
          <p:cNvPr id="3" name="Content Placeholder 2">
            <a:extLst>
              <a:ext uri="{FF2B5EF4-FFF2-40B4-BE49-F238E27FC236}">
                <a16:creationId xmlns:a16="http://schemas.microsoft.com/office/drawing/2014/main" id="{8DAB72D2-4DC4-79EF-29AE-E90CB46771DA}"/>
              </a:ext>
            </a:extLst>
          </p:cNvPr>
          <p:cNvSpPr>
            <a:spLocks noGrp="1"/>
          </p:cNvSpPr>
          <p:nvPr>
            <p:ph idx="1"/>
          </p:nvPr>
        </p:nvSpPr>
        <p:spPr/>
        <p:txBody>
          <a:bodyPr vert="horz" lIns="91440" tIns="45720" rIns="91440" bIns="45720" rtlCol="0" anchor="t">
            <a:normAutofit/>
          </a:bodyPr>
          <a:lstStyle/>
          <a:p>
            <a:r>
              <a:rPr lang="en-GB" dirty="0"/>
              <a:t>Tori Johns</a:t>
            </a:r>
          </a:p>
          <a:p>
            <a:r>
              <a:rPr lang="en-GB" dirty="0">
                <a:hlinkClick r:id="rId3"/>
              </a:rPr>
              <a:t>V.Johns@uwtsd.ac.uk</a:t>
            </a:r>
            <a:endParaRPr lang="en-GB" dirty="0"/>
          </a:p>
          <a:p>
            <a:r>
              <a:rPr lang="en-GB" dirty="0"/>
              <a:t>Responsible for all dance provision across all WAVDA courses and BA (Hons) Musical Theatre</a:t>
            </a:r>
            <a:endParaRPr lang="en-GB" dirty="0">
              <a:ea typeface="Calibri" panose="020F0502020204030204"/>
              <a:cs typeface="Calibri" panose="020F0502020204030204"/>
            </a:endParaRPr>
          </a:p>
          <a:p>
            <a:endParaRPr lang="en-GB" dirty="0"/>
          </a:p>
        </p:txBody>
      </p:sp>
      <p:sp>
        <p:nvSpPr>
          <p:cNvPr id="4" name="Oval 3">
            <a:extLst>
              <a:ext uri="{FF2B5EF4-FFF2-40B4-BE49-F238E27FC236}">
                <a16:creationId xmlns:a16="http://schemas.microsoft.com/office/drawing/2014/main" id="{F90E9BDB-562B-8B5F-B2CF-A4E2BB01864D}"/>
              </a:ext>
            </a:extLst>
          </p:cNvPr>
          <p:cNvSpPr/>
          <p:nvPr/>
        </p:nvSpPr>
        <p:spPr>
          <a:xfrm>
            <a:off x="9088582" y="107662"/>
            <a:ext cx="3048000" cy="1717963"/>
          </a:xfrm>
          <a:prstGeom prst="ellipse">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GB" dirty="0">
                <a:solidFill>
                  <a:schemeClr val="tx1"/>
                </a:solidFill>
              </a:rPr>
              <a:t>Who is your Programme Manager?</a:t>
            </a:r>
          </a:p>
        </p:txBody>
      </p:sp>
    </p:spTree>
    <p:extLst>
      <p:ext uri="{BB962C8B-B14F-4D97-AF65-F5344CB8AC3E}">
        <p14:creationId xmlns:p14="http://schemas.microsoft.com/office/powerpoint/2010/main" val="172216598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6F9378-F3D7-EE93-5173-F2221E799BC4}"/>
              </a:ext>
            </a:extLst>
          </p:cNvPr>
          <p:cNvSpPr>
            <a:spLocks noGrp="1"/>
          </p:cNvSpPr>
          <p:nvPr>
            <p:ph type="title"/>
          </p:nvPr>
        </p:nvSpPr>
        <p:spPr/>
        <p:txBody>
          <a:bodyPr/>
          <a:lstStyle/>
          <a:p>
            <a:r>
              <a:rPr lang="en-GB" dirty="0"/>
              <a:t>Programme of Study Handbook</a:t>
            </a:r>
          </a:p>
        </p:txBody>
      </p:sp>
      <p:sp>
        <p:nvSpPr>
          <p:cNvPr id="3" name="Content Placeholder 2">
            <a:extLst>
              <a:ext uri="{FF2B5EF4-FFF2-40B4-BE49-F238E27FC236}">
                <a16:creationId xmlns:a16="http://schemas.microsoft.com/office/drawing/2014/main" id="{9FD8174D-FE82-551A-58C7-4CF8E0931CFA}"/>
              </a:ext>
            </a:extLst>
          </p:cNvPr>
          <p:cNvSpPr>
            <a:spLocks noGrp="1"/>
          </p:cNvSpPr>
          <p:nvPr>
            <p:ph idx="1"/>
          </p:nvPr>
        </p:nvSpPr>
        <p:spPr>
          <a:xfrm>
            <a:off x="358219" y="1825625"/>
            <a:ext cx="8166945" cy="3575934"/>
          </a:xfrm>
        </p:spPr>
        <p:txBody>
          <a:bodyPr/>
          <a:lstStyle/>
          <a:p>
            <a:r>
              <a:rPr lang="en-GB" dirty="0"/>
              <a:t>You can find your programme of study handbook at: Course Moodle Page</a:t>
            </a:r>
          </a:p>
        </p:txBody>
      </p:sp>
      <p:sp>
        <p:nvSpPr>
          <p:cNvPr id="4" name="Oval 3">
            <a:extLst>
              <a:ext uri="{FF2B5EF4-FFF2-40B4-BE49-F238E27FC236}">
                <a16:creationId xmlns:a16="http://schemas.microsoft.com/office/drawing/2014/main" id="{C6042005-9631-7371-3B5F-A25BF0C7F0CA}"/>
              </a:ext>
            </a:extLst>
          </p:cNvPr>
          <p:cNvSpPr/>
          <p:nvPr/>
        </p:nvSpPr>
        <p:spPr>
          <a:xfrm>
            <a:off x="9088582" y="1311564"/>
            <a:ext cx="3048000" cy="3334328"/>
          </a:xfrm>
          <a:prstGeom prst="ellipse">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GB" dirty="0">
                <a:solidFill>
                  <a:schemeClr val="tx1"/>
                </a:solidFill>
              </a:rPr>
              <a:t>Open your Programme of Study Handbook.</a:t>
            </a:r>
          </a:p>
          <a:p>
            <a:pPr algn="ctr"/>
            <a:r>
              <a:rPr lang="en-GB" dirty="0">
                <a:solidFill>
                  <a:schemeClr val="tx1"/>
                </a:solidFill>
              </a:rPr>
              <a:t>Find the required information.</a:t>
            </a:r>
          </a:p>
        </p:txBody>
      </p:sp>
    </p:spTree>
    <p:extLst>
      <p:ext uri="{BB962C8B-B14F-4D97-AF65-F5344CB8AC3E}">
        <p14:creationId xmlns:p14="http://schemas.microsoft.com/office/powerpoint/2010/main" val="357568578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503186-7E29-646A-6C2E-3F75CD030354}"/>
              </a:ext>
            </a:extLst>
          </p:cNvPr>
          <p:cNvSpPr>
            <a:spLocks noGrp="1"/>
          </p:cNvSpPr>
          <p:nvPr>
            <p:ph type="title"/>
          </p:nvPr>
        </p:nvSpPr>
        <p:spPr/>
        <p:txBody>
          <a:bodyPr/>
          <a:lstStyle/>
          <a:p>
            <a:r>
              <a:rPr lang="en-GB" dirty="0"/>
              <a:t>Programme Overview</a:t>
            </a:r>
          </a:p>
        </p:txBody>
      </p:sp>
      <p:sp>
        <p:nvSpPr>
          <p:cNvPr id="3" name="Content Placeholder 2">
            <a:extLst>
              <a:ext uri="{FF2B5EF4-FFF2-40B4-BE49-F238E27FC236}">
                <a16:creationId xmlns:a16="http://schemas.microsoft.com/office/drawing/2014/main" id="{44347340-673D-D71D-41AE-1F7F5758B5B5}"/>
              </a:ext>
            </a:extLst>
          </p:cNvPr>
          <p:cNvSpPr>
            <a:spLocks noGrp="1"/>
          </p:cNvSpPr>
          <p:nvPr>
            <p:ph idx="1"/>
          </p:nvPr>
        </p:nvSpPr>
        <p:spPr/>
        <p:txBody>
          <a:bodyPr/>
          <a:lstStyle/>
          <a:p>
            <a:pPr lvl="1"/>
            <a:r>
              <a:rPr lang="en-GB" dirty="0"/>
              <a:t>Two Year Course</a:t>
            </a:r>
          </a:p>
          <a:p>
            <a:pPr lvl="1"/>
            <a:r>
              <a:rPr lang="en-GB" dirty="0"/>
              <a:t>Two Terms per level</a:t>
            </a:r>
          </a:p>
          <a:p>
            <a:pPr lvl="2"/>
            <a:r>
              <a:rPr lang="en-GB" dirty="0"/>
              <a:t>Level 4</a:t>
            </a:r>
          </a:p>
          <a:p>
            <a:pPr lvl="2"/>
            <a:r>
              <a:rPr lang="en-GB" dirty="0"/>
              <a:t>Level 5</a:t>
            </a:r>
          </a:p>
          <a:p>
            <a:pPr lvl="2"/>
            <a:r>
              <a:rPr lang="en-GB" dirty="0"/>
              <a:t>Level 6</a:t>
            </a:r>
          </a:p>
          <a:p>
            <a:pPr lvl="1"/>
            <a:r>
              <a:rPr lang="en-GB" dirty="0"/>
              <a:t>120 Credit per Level</a:t>
            </a:r>
          </a:p>
          <a:p>
            <a:pPr lvl="1"/>
            <a:r>
              <a:rPr lang="en-GB" dirty="0"/>
              <a:t>Must complete all 120 credits to progress</a:t>
            </a:r>
          </a:p>
        </p:txBody>
      </p:sp>
    </p:spTree>
    <p:extLst>
      <p:ext uri="{BB962C8B-B14F-4D97-AF65-F5344CB8AC3E}">
        <p14:creationId xmlns:p14="http://schemas.microsoft.com/office/powerpoint/2010/main" val="214935084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0F3784-6711-3143-2160-1FDC0C16C9A9}"/>
              </a:ext>
            </a:extLst>
          </p:cNvPr>
          <p:cNvSpPr>
            <a:spLocks noGrp="1"/>
          </p:cNvSpPr>
          <p:nvPr>
            <p:ph type="title"/>
          </p:nvPr>
        </p:nvSpPr>
        <p:spPr/>
        <p:txBody>
          <a:bodyPr/>
          <a:lstStyle/>
          <a:p>
            <a:r>
              <a:rPr lang="en-GB" dirty="0"/>
              <a:t>Expectations from you!</a:t>
            </a:r>
          </a:p>
        </p:txBody>
      </p:sp>
      <p:sp>
        <p:nvSpPr>
          <p:cNvPr id="3" name="Content Placeholder 2">
            <a:extLst>
              <a:ext uri="{FF2B5EF4-FFF2-40B4-BE49-F238E27FC236}">
                <a16:creationId xmlns:a16="http://schemas.microsoft.com/office/drawing/2014/main" id="{69A7220C-8568-1EBA-7D94-FB7739448C5E}"/>
              </a:ext>
            </a:extLst>
          </p:cNvPr>
          <p:cNvSpPr>
            <a:spLocks noGrp="1"/>
          </p:cNvSpPr>
          <p:nvPr>
            <p:ph idx="1"/>
          </p:nvPr>
        </p:nvSpPr>
        <p:spPr/>
        <p:txBody>
          <a:bodyPr/>
          <a:lstStyle/>
          <a:p>
            <a:r>
              <a:rPr lang="en-GB" dirty="0"/>
              <a:t>Attend ALL scheduled sessions.</a:t>
            </a:r>
          </a:p>
          <a:p>
            <a:r>
              <a:rPr lang="en-GB" dirty="0"/>
              <a:t>Engage with materials and requirements on Moodle and TEAMS.</a:t>
            </a:r>
          </a:p>
          <a:p>
            <a:r>
              <a:rPr lang="en-GB" dirty="0"/>
              <a:t>Inform your lecturer and Programme Manager if you are going to be absent and why.</a:t>
            </a:r>
          </a:p>
          <a:p>
            <a:r>
              <a:rPr lang="en-GB" dirty="0"/>
              <a:t>Engage with any communications sent to you by the Programme Team, Discipline, Institute and University.</a:t>
            </a:r>
          </a:p>
        </p:txBody>
      </p:sp>
    </p:spTree>
    <p:extLst>
      <p:ext uri="{BB962C8B-B14F-4D97-AF65-F5344CB8AC3E}">
        <p14:creationId xmlns:p14="http://schemas.microsoft.com/office/powerpoint/2010/main" val="261227516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5CCF2A-F5FD-A4F9-DD2B-AB9EE439C3EE}"/>
              </a:ext>
            </a:extLst>
          </p:cNvPr>
          <p:cNvSpPr>
            <a:spLocks noGrp="1"/>
          </p:cNvSpPr>
          <p:nvPr>
            <p:ph type="title"/>
          </p:nvPr>
        </p:nvSpPr>
        <p:spPr/>
        <p:txBody>
          <a:bodyPr/>
          <a:lstStyle/>
          <a:p>
            <a:r>
              <a:rPr lang="en-GB" dirty="0"/>
              <a:t>Modules</a:t>
            </a:r>
          </a:p>
        </p:txBody>
      </p:sp>
      <p:sp>
        <p:nvSpPr>
          <p:cNvPr id="3" name="Content Placeholder 2">
            <a:extLst>
              <a:ext uri="{FF2B5EF4-FFF2-40B4-BE49-F238E27FC236}">
                <a16:creationId xmlns:a16="http://schemas.microsoft.com/office/drawing/2014/main" id="{71CD57E6-D2EA-D386-A966-18BC8D9B71CC}"/>
              </a:ext>
            </a:extLst>
          </p:cNvPr>
          <p:cNvSpPr>
            <a:spLocks noGrp="1"/>
          </p:cNvSpPr>
          <p:nvPr>
            <p:ph idx="1"/>
          </p:nvPr>
        </p:nvSpPr>
        <p:spPr>
          <a:xfrm>
            <a:off x="648020" y="1690688"/>
            <a:ext cx="5737781" cy="3575934"/>
          </a:xfrm>
        </p:spPr>
        <p:txBody>
          <a:bodyPr/>
          <a:lstStyle/>
          <a:p>
            <a:pPr marL="0" indent="0">
              <a:buNone/>
            </a:pPr>
            <a:r>
              <a:rPr lang="en-GB" b="1" dirty="0"/>
              <a:t>Level 4</a:t>
            </a:r>
          </a:p>
          <a:p>
            <a:r>
              <a:rPr lang="en-GB" dirty="0"/>
              <a:t>Acting 1</a:t>
            </a:r>
          </a:p>
          <a:p>
            <a:r>
              <a:rPr lang="en-GB" dirty="0"/>
              <a:t>Singing 1</a:t>
            </a:r>
          </a:p>
          <a:p>
            <a:r>
              <a:rPr lang="en-GB" dirty="0"/>
              <a:t>Dance Training 1</a:t>
            </a:r>
          </a:p>
          <a:p>
            <a:r>
              <a:rPr lang="en-GB" dirty="0"/>
              <a:t>Learning in a Digital Era</a:t>
            </a:r>
          </a:p>
          <a:p>
            <a:r>
              <a:rPr lang="en-GB" dirty="0"/>
              <a:t>Performance Class</a:t>
            </a:r>
          </a:p>
          <a:p>
            <a:r>
              <a:rPr lang="en-GB" dirty="0"/>
              <a:t>MT Lab</a:t>
            </a:r>
          </a:p>
        </p:txBody>
      </p:sp>
      <p:sp>
        <p:nvSpPr>
          <p:cNvPr id="4" name="Content Placeholder 2">
            <a:extLst>
              <a:ext uri="{FF2B5EF4-FFF2-40B4-BE49-F238E27FC236}">
                <a16:creationId xmlns:a16="http://schemas.microsoft.com/office/drawing/2014/main" id="{8FFAE188-0448-DD4F-83AA-D478541AAF0F}"/>
              </a:ext>
            </a:extLst>
          </p:cNvPr>
          <p:cNvSpPr txBox="1">
            <a:spLocks/>
          </p:cNvSpPr>
          <p:nvPr/>
        </p:nvSpPr>
        <p:spPr>
          <a:xfrm>
            <a:off x="6385801" y="1690688"/>
            <a:ext cx="5737781" cy="3575934"/>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b="1" dirty="0"/>
              <a:t>Level 5</a:t>
            </a:r>
          </a:p>
          <a:p>
            <a:r>
              <a:rPr lang="en-GB" dirty="0"/>
              <a:t>Acting for MT 2</a:t>
            </a:r>
          </a:p>
          <a:p>
            <a:r>
              <a:rPr lang="en-GB" dirty="0"/>
              <a:t>Singing 2</a:t>
            </a:r>
          </a:p>
          <a:p>
            <a:r>
              <a:rPr lang="en-GB" dirty="0"/>
              <a:t>Dance Training 2</a:t>
            </a:r>
          </a:p>
          <a:p>
            <a:r>
              <a:rPr lang="en-GB" dirty="0"/>
              <a:t>Changemakers: Building a Brand</a:t>
            </a:r>
          </a:p>
          <a:p>
            <a:r>
              <a:rPr lang="en-GB" dirty="0"/>
              <a:t>Audition Technique</a:t>
            </a:r>
          </a:p>
          <a:p>
            <a:r>
              <a:rPr lang="en-GB" dirty="0"/>
              <a:t>Collaborative Project</a:t>
            </a:r>
          </a:p>
        </p:txBody>
      </p:sp>
    </p:spTree>
    <p:extLst>
      <p:ext uri="{BB962C8B-B14F-4D97-AF65-F5344CB8AC3E}">
        <p14:creationId xmlns:p14="http://schemas.microsoft.com/office/powerpoint/2010/main" val="68686534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6C4830-CC84-B57B-0D3B-64479CFCBFF5}"/>
              </a:ext>
            </a:extLst>
          </p:cNvPr>
          <p:cNvSpPr>
            <a:spLocks noGrp="1"/>
          </p:cNvSpPr>
          <p:nvPr>
            <p:ph type="title"/>
          </p:nvPr>
        </p:nvSpPr>
        <p:spPr/>
        <p:txBody>
          <a:bodyPr/>
          <a:lstStyle/>
          <a:p>
            <a:r>
              <a:rPr lang="en-GB" dirty="0"/>
              <a:t>Modules</a:t>
            </a:r>
          </a:p>
        </p:txBody>
      </p:sp>
      <p:sp>
        <p:nvSpPr>
          <p:cNvPr id="3" name="Content Placeholder 2">
            <a:extLst>
              <a:ext uri="{FF2B5EF4-FFF2-40B4-BE49-F238E27FC236}">
                <a16:creationId xmlns:a16="http://schemas.microsoft.com/office/drawing/2014/main" id="{B1B62C6F-FFA0-A2B8-06AB-283C3A105756}"/>
              </a:ext>
            </a:extLst>
          </p:cNvPr>
          <p:cNvSpPr>
            <a:spLocks noGrp="1"/>
          </p:cNvSpPr>
          <p:nvPr>
            <p:ph idx="1"/>
          </p:nvPr>
        </p:nvSpPr>
        <p:spPr/>
        <p:txBody>
          <a:bodyPr/>
          <a:lstStyle/>
          <a:p>
            <a:pPr marL="0" indent="0">
              <a:buNone/>
            </a:pPr>
            <a:r>
              <a:rPr lang="en-GB" b="1" dirty="0"/>
              <a:t>Level 6</a:t>
            </a:r>
          </a:p>
          <a:p>
            <a:r>
              <a:rPr lang="en-GB" dirty="0"/>
              <a:t>Creative Industries</a:t>
            </a:r>
          </a:p>
          <a:p>
            <a:r>
              <a:rPr lang="en-GB" dirty="0"/>
              <a:t>Independent Project</a:t>
            </a:r>
          </a:p>
          <a:p>
            <a:r>
              <a:rPr lang="en-GB" dirty="0"/>
              <a:t>Production 1</a:t>
            </a:r>
          </a:p>
          <a:p>
            <a:r>
              <a:rPr lang="en-GB" dirty="0"/>
              <a:t>Final Production</a:t>
            </a:r>
          </a:p>
        </p:txBody>
      </p:sp>
    </p:spTree>
    <p:extLst>
      <p:ext uri="{BB962C8B-B14F-4D97-AF65-F5344CB8AC3E}">
        <p14:creationId xmlns:p14="http://schemas.microsoft.com/office/powerpoint/2010/main" val="318831342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EDB657-A20F-D645-A00B-3298C5D30420}"/>
              </a:ext>
            </a:extLst>
          </p:cNvPr>
          <p:cNvSpPr>
            <a:spLocks noGrp="1"/>
          </p:cNvSpPr>
          <p:nvPr>
            <p:ph type="title"/>
          </p:nvPr>
        </p:nvSpPr>
        <p:spPr/>
        <p:txBody>
          <a:bodyPr/>
          <a:lstStyle/>
          <a:p>
            <a:r>
              <a:rPr lang="en-GB" dirty="0"/>
              <a:t>Modules/Lecturers</a:t>
            </a:r>
          </a:p>
        </p:txBody>
      </p:sp>
      <p:sp>
        <p:nvSpPr>
          <p:cNvPr id="3" name="Content Placeholder 2">
            <a:extLst>
              <a:ext uri="{FF2B5EF4-FFF2-40B4-BE49-F238E27FC236}">
                <a16:creationId xmlns:a16="http://schemas.microsoft.com/office/drawing/2014/main" id="{DA7F6404-508E-110A-BE3C-2885385BC4BD}"/>
              </a:ext>
            </a:extLst>
          </p:cNvPr>
          <p:cNvSpPr>
            <a:spLocks noGrp="1"/>
          </p:cNvSpPr>
          <p:nvPr>
            <p:ph idx="1"/>
          </p:nvPr>
        </p:nvSpPr>
        <p:spPr/>
        <p:txBody>
          <a:bodyPr vert="horz" lIns="91440" tIns="45720" rIns="91440" bIns="45720" rtlCol="0" anchor="t">
            <a:normAutofit fontScale="92500" lnSpcReduction="20000"/>
          </a:bodyPr>
          <a:lstStyle/>
          <a:p>
            <a:r>
              <a:rPr lang="en-GB" dirty="0"/>
              <a:t>Acting 1: Gareth Warren  </a:t>
            </a:r>
          </a:p>
          <a:p>
            <a:r>
              <a:rPr lang="en-GB" dirty="0"/>
              <a:t>Singing 1: Kiefer Jones / Chris Fossey / Nathan Jones</a:t>
            </a:r>
          </a:p>
          <a:p>
            <a:r>
              <a:rPr lang="en-GB" dirty="0"/>
              <a:t>Dance Training 1: </a:t>
            </a:r>
          </a:p>
          <a:p>
            <a:pPr lvl="2"/>
            <a:r>
              <a:rPr lang="en-GB" dirty="0"/>
              <a:t>Tap: Justin Sparkes </a:t>
            </a:r>
            <a:endParaRPr lang="en-GB" dirty="0">
              <a:ea typeface="Calibri"/>
              <a:cs typeface="Calibri"/>
            </a:endParaRPr>
          </a:p>
          <a:p>
            <a:pPr lvl="2"/>
            <a:r>
              <a:rPr lang="en-GB" dirty="0"/>
              <a:t>Ballet: Severine Simone</a:t>
            </a:r>
            <a:endParaRPr lang="en-GB" dirty="0">
              <a:ea typeface="Calibri" panose="020F0502020204030204"/>
              <a:cs typeface="Calibri" panose="020F0502020204030204"/>
            </a:endParaRPr>
          </a:p>
          <a:p>
            <a:pPr lvl="2"/>
            <a:r>
              <a:rPr lang="en-GB" dirty="0"/>
              <a:t>Jazz: Justin Sparkes </a:t>
            </a:r>
          </a:p>
          <a:p>
            <a:pPr lvl="2"/>
            <a:r>
              <a:rPr lang="en-GB" dirty="0"/>
              <a:t>Bodycon/Fitness and Wellbeing: Tori Johns/Lee McCallion/</a:t>
            </a:r>
            <a:r>
              <a:rPr lang="en-GB" dirty="0" err="1"/>
              <a:t>Dylain</a:t>
            </a:r>
            <a:r>
              <a:rPr lang="en-GB" dirty="0"/>
              <a:t> Blaine</a:t>
            </a:r>
            <a:endParaRPr lang="en-GB" dirty="0">
              <a:ea typeface="Calibri" panose="020F0502020204030204"/>
              <a:cs typeface="Calibri" panose="020F0502020204030204"/>
            </a:endParaRPr>
          </a:p>
          <a:p>
            <a:r>
              <a:rPr lang="en-GB" dirty="0"/>
              <a:t>MT Lab: David George Harrington</a:t>
            </a:r>
          </a:p>
          <a:p>
            <a:r>
              <a:rPr lang="en-GB" dirty="0"/>
              <a:t>Performance Class: Tori Johns &amp; Laura Meaton</a:t>
            </a:r>
            <a:endParaRPr lang="en-GB" dirty="0">
              <a:ea typeface="Calibri"/>
              <a:cs typeface="Calibri"/>
            </a:endParaRPr>
          </a:p>
          <a:p>
            <a:r>
              <a:rPr lang="en-GB" dirty="0"/>
              <a:t>Learning in a Digital Era: Simon </a:t>
            </a:r>
            <a:r>
              <a:rPr lang="en-GB" dirty="0" err="1"/>
              <a:t>Kilshaw</a:t>
            </a:r>
            <a:r>
              <a:rPr lang="en-GB" dirty="0"/>
              <a:t>, Angharad Lee, Lee McCallion</a:t>
            </a:r>
            <a:endParaRPr lang="en-GB" dirty="0">
              <a:ea typeface="Calibri" panose="020F0502020204030204"/>
              <a:cs typeface="Calibri" panose="020F0502020204030204"/>
            </a:endParaRPr>
          </a:p>
        </p:txBody>
      </p:sp>
    </p:spTree>
    <p:extLst>
      <p:ext uri="{BB962C8B-B14F-4D97-AF65-F5344CB8AC3E}">
        <p14:creationId xmlns:p14="http://schemas.microsoft.com/office/powerpoint/2010/main" val="97732600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F5924C-3A0B-1D37-A007-438709EBF336}"/>
              </a:ext>
            </a:extLst>
          </p:cNvPr>
          <p:cNvSpPr>
            <a:spLocks noGrp="1"/>
          </p:cNvSpPr>
          <p:nvPr>
            <p:ph type="title"/>
          </p:nvPr>
        </p:nvSpPr>
        <p:spPr/>
        <p:txBody>
          <a:bodyPr/>
          <a:lstStyle/>
          <a:p>
            <a:r>
              <a:rPr lang="en-GB" b="1" i="0" dirty="0">
                <a:solidFill>
                  <a:srgbClr val="1D2125"/>
                </a:solidFill>
                <a:effectLst/>
                <a:latin typeface="-apple-system"/>
              </a:rPr>
              <a:t>Contacting your lecturers</a:t>
            </a:r>
            <a:endParaRPr lang="en-GB" dirty="0"/>
          </a:p>
        </p:txBody>
      </p:sp>
      <p:sp>
        <p:nvSpPr>
          <p:cNvPr id="3" name="Content Placeholder 2">
            <a:extLst>
              <a:ext uri="{FF2B5EF4-FFF2-40B4-BE49-F238E27FC236}">
                <a16:creationId xmlns:a16="http://schemas.microsoft.com/office/drawing/2014/main" id="{37D3B95A-B665-106A-C724-6627BDB4AF69}"/>
              </a:ext>
            </a:extLst>
          </p:cNvPr>
          <p:cNvSpPr>
            <a:spLocks noGrp="1"/>
          </p:cNvSpPr>
          <p:nvPr>
            <p:ph idx="1"/>
          </p:nvPr>
        </p:nvSpPr>
        <p:spPr/>
        <p:txBody>
          <a:bodyPr>
            <a:normAutofit fontScale="92500" lnSpcReduction="20000"/>
          </a:bodyPr>
          <a:lstStyle/>
          <a:p>
            <a:pPr algn="l"/>
            <a:endParaRPr lang="en-GB" b="0" i="0" dirty="0">
              <a:solidFill>
                <a:srgbClr val="1D2125"/>
              </a:solidFill>
              <a:effectLst/>
              <a:latin typeface="-apple-system"/>
            </a:endParaRPr>
          </a:p>
          <a:p>
            <a:pPr algn="l"/>
            <a:r>
              <a:rPr lang="en-GB" b="0" i="0" dirty="0">
                <a:solidFill>
                  <a:srgbClr val="1D2125"/>
                </a:solidFill>
                <a:effectLst/>
                <a:latin typeface="-apple-system"/>
              </a:rPr>
              <a:t>You can expect your lecturers to reply to any emails you may send between 9-5 Monday to Friday and within 2 working days of us receiving your email. This does not apply when we are on leave in which case an out of office message will be automatically sent to you to advise when we will return and who to contact in the interim.  Also, please remember that a number of staff work on a part-time basis and you will be alerted to this via their email signature</a:t>
            </a:r>
          </a:p>
          <a:p>
            <a:pPr algn="l"/>
            <a:r>
              <a:rPr lang="en-GB" b="0" i="0" dirty="0">
                <a:solidFill>
                  <a:srgbClr val="1D2125"/>
                </a:solidFill>
                <a:effectLst/>
                <a:latin typeface="-apple-system"/>
              </a:rPr>
              <a:t>Please also use Microsoft Teams channels to ask questions and engage with the course.</a:t>
            </a:r>
          </a:p>
          <a:p>
            <a:pPr marL="0" indent="0">
              <a:buNone/>
            </a:pPr>
            <a:br>
              <a:rPr lang="en-GB" dirty="0"/>
            </a:br>
            <a:endParaRPr lang="en-GB" dirty="0"/>
          </a:p>
        </p:txBody>
      </p:sp>
    </p:spTree>
    <p:extLst>
      <p:ext uri="{BB962C8B-B14F-4D97-AF65-F5344CB8AC3E}">
        <p14:creationId xmlns:p14="http://schemas.microsoft.com/office/powerpoint/2010/main" val="348475196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78FE9B-95ED-0EC2-5AD8-FC3E6FE4FAA0}"/>
              </a:ext>
            </a:extLst>
          </p:cNvPr>
          <p:cNvSpPr>
            <a:spLocks noGrp="1"/>
          </p:cNvSpPr>
          <p:nvPr>
            <p:ph type="title"/>
          </p:nvPr>
        </p:nvSpPr>
        <p:spPr/>
        <p:txBody>
          <a:bodyPr/>
          <a:lstStyle/>
          <a:p>
            <a:r>
              <a:rPr lang="en-GB" dirty="0"/>
              <a:t>Welsh Language Standards</a:t>
            </a:r>
          </a:p>
        </p:txBody>
      </p:sp>
      <p:graphicFrame>
        <p:nvGraphicFramePr>
          <p:cNvPr id="5" name="Content Placeholder 4">
            <a:extLst>
              <a:ext uri="{FF2B5EF4-FFF2-40B4-BE49-F238E27FC236}">
                <a16:creationId xmlns:a16="http://schemas.microsoft.com/office/drawing/2014/main" id="{99A2AF4F-2264-E2D0-F09A-59CAC4515DB6}"/>
              </a:ext>
            </a:extLst>
          </p:cNvPr>
          <p:cNvGraphicFramePr>
            <a:graphicFrameLocks noGrp="1"/>
          </p:cNvGraphicFramePr>
          <p:nvPr>
            <p:ph idx="1"/>
            <p:extLst>
              <p:ext uri="{D42A27DB-BD31-4B8C-83A1-F6EECF244321}">
                <p14:modId xmlns:p14="http://schemas.microsoft.com/office/powerpoint/2010/main" val="2552814255"/>
              </p:ext>
            </p:extLst>
          </p:nvPr>
        </p:nvGraphicFramePr>
        <p:xfrm>
          <a:off x="257174" y="1467059"/>
          <a:ext cx="11582892" cy="4184086"/>
        </p:xfrm>
        <a:graphic>
          <a:graphicData uri="http://schemas.openxmlformats.org/drawingml/2006/table">
            <a:tbl>
              <a:tblPr firstRow="1" firstCol="1" bandRow="1">
                <a:tableStyleId>{5C22544A-7EE6-4342-B048-85BDC9FD1C3A}</a:tableStyleId>
              </a:tblPr>
              <a:tblGrid>
                <a:gridCol w="5791446">
                  <a:extLst>
                    <a:ext uri="{9D8B030D-6E8A-4147-A177-3AD203B41FA5}">
                      <a16:colId xmlns:a16="http://schemas.microsoft.com/office/drawing/2014/main" val="3379200873"/>
                    </a:ext>
                  </a:extLst>
                </a:gridCol>
                <a:gridCol w="5791446">
                  <a:extLst>
                    <a:ext uri="{9D8B030D-6E8A-4147-A177-3AD203B41FA5}">
                      <a16:colId xmlns:a16="http://schemas.microsoft.com/office/drawing/2014/main" val="883781372"/>
                    </a:ext>
                  </a:extLst>
                </a:gridCol>
              </a:tblGrid>
              <a:tr h="1021532">
                <a:tc>
                  <a:txBody>
                    <a:bodyPr/>
                    <a:lstStyle/>
                    <a:p>
                      <a:pPr>
                        <a:lnSpc>
                          <a:spcPct val="107000"/>
                        </a:lnSpc>
                        <a:spcAft>
                          <a:spcPts val="800"/>
                        </a:spcAft>
                      </a:pPr>
                      <a:r>
                        <a:rPr lang="cy-GB" sz="2400" kern="100" dirty="0">
                          <a:effectLst/>
                        </a:rPr>
                        <a:t>Wrth dderbyn gwasanaeth gan y Brifysgol, mae gan fyfyrwyr yr hawl i </a:t>
                      </a:r>
                      <a:endParaRPr lang="en-GB" sz="2400" kern="100" dirty="0">
                        <a:effectLst/>
                        <a:latin typeface="Calibri" panose="020F0502020204030204" pitchFamily="34" charset="0"/>
                        <a:ea typeface="DengXian" panose="02010600030101010101" pitchFamily="2" charset="-122"/>
                        <a:cs typeface="Arial" panose="020B0604020202020204" pitchFamily="34" charset="0"/>
                      </a:endParaRPr>
                    </a:p>
                  </a:txBody>
                  <a:tcPr marL="51800" marR="51800" marT="0" marB="0"/>
                </a:tc>
                <a:tc>
                  <a:txBody>
                    <a:bodyPr/>
                    <a:lstStyle/>
                    <a:p>
                      <a:pPr>
                        <a:lnSpc>
                          <a:spcPct val="107000"/>
                        </a:lnSpc>
                        <a:spcAft>
                          <a:spcPts val="800"/>
                        </a:spcAft>
                      </a:pPr>
                      <a:r>
                        <a:rPr lang="en-GB" sz="2400" kern="100" dirty="0">
                          <a:effectLst/>
                        </a:rPr>
                        <a:t>When receiving a service from the University, students have the right to</a:t>
                      </a:r>
                      <a:endParaRPr lang="en-GB" sz="2400" kern="100" dirty="0">
                        <a:effectLst/>
                        <a:latin typeface="Calibri" panose="020F0502020204030204" pitchFamily="34" charset="0"/>
                        <a:ea typeface="DengXian" panose="02010600030101010101" pitchFamily="2" charset="-122"/>
                        <a:cs typeface="Arial" panose="020B0604020202020204" pitchFamily="34" charset="0"/>
                      </a:endParaRPr>
                    </a:p>
                  </a:txBody>
                  <a:tcPr marL="51800" marR="51800" marT="0" marB="0"/>
                </a:tc>
                <a:extLst>
                  <a:ext uri="{0D108BD9-81ED-4DB2-BD59-A6C34878D82A}">
                    <a16:rowId xmlns:a16="http://schemas.microsoft.com/office/drawing/2014/main" val="1782587159"/>
                  </a:ext>
                </a:extLst>
              </a:tr>
              <a:tr h="2967664">
                <a:tc>
                  <a:txBody>
                    <a:bodyPr/>
                    <a:lstStyle/>
                    <a:p>
                      <a:pPr marL="171450" indent="-171450">
                        <a:buFont typeface="Arial" panose="020B0604020202020204" pitchFamily="34" charset="0"/>
                        <a:buChar char="•"/>
                      </a:pPr>
                      <a:r>
                        <a:rPr lang="cy-GB" sz="2300" kern="100" dirty="0">
                          <a:effectLst/>
                        </a:rPr>
                        <a:t>Ddogfennau yn Gymraeg; </a:t>
                      </a:r>
                      <a:endParaRPr lang="en-GB" sz="2300" kern="100" dirty="0">
                        <a:effectLst/>
                      </a:endParaRPr>
                    </a:p>
                    <a:p>
                      <a:pPr marL="171450" indent="-171450">
                        <a:buFont typeface="Arial" panose="020B0604020202020204" pitchFamily="34" charset="0"/>
                        <a:buChar char="•"/>
                      </a:pPr>
                      <a:r>
                        <a:rPr lang="cy-GB" sz="2300" kern="100" dirty="0">
                          <a:effectLst/>
                        </a:rPr>
                        <a:t>Ffurflenni a thaflenni yn Gymraeg; </a:t>
                      </a:r>
                      <a:endParaRPr lang="en-GB" sz="2300" kern="100" dirty="0">
                        <a:effectLst/>
                      </a:endParaRPr>
                    </a:p>
                    <a:p>
                      <a:pPr marL="171450" indent="-171450">
                        <a:buFont typeface="Arial" panose="020B0604020202020204" pitchFamily="34" charset="0"/>
                        <a:buChar char="•"/>
                      </a:pPr>
                      <a:r>
                        <a:rPr lang="cy-GB" sz="2300" kern="100" dirty="0">
                          <a:effectLst/>
                        </a:rPr>
                        <a:t>Llythyrau ac e-bost yn Gymraeg; </a:t>
                      </a:r>
                      <a:endParaRPr lang="en-GB" sz="2300" kern="100" dirty="0">
                        <a:effectLst/>
                      </a:endParaRPr>
                    </a:p>
                    <a:p>
                      <a:pPr marL="171450" indent="-171450">
                        <a:buFont typeface="Arial" panose="020B0604020202020204" pitchFamily="34" charset="0"/>
                        <a:buChar char="•"/>
                      </a:pPr>
                      <a:r>
                        <a:rPr lang="cy-GB" sz="2300" kern="100" dirty="0">
                          <a:effectLst/>
                        </a:rPr>
                        <a:t>Diwtor personol sy’n siarad Cymraeg; </a:t>
                      </a:r>
                      <a:endParaRPr lang="en-GB" sz="2300" kern="100" dirty="0">
                        <a:effectLst/>
                      </a:endParaRPr>
                    </a:p>
                    <a:p>
                      <a:pPr marL="171450" indent="-171450">
                        <a:buFont typeface="Arial" panose="020B0604020202020204" pitchFamily="34" charset="0"/>
                        <a:buChar char="•"/>
                      </a:pPr>
                      <a:r>
                        <a:rPr lang="cy-GB" sz="2300" kern="100" dirty="0">
                          <a:effectLst/>
                        </a:rPr>
                        <a:t>Cyflwyno gwaith ysgrifenedig yn Gymraeg;</a:t>
                      </a:r>
                      <a:endParaRPr lang="en-GB" sz="2300" kern="100" dirty="0">
                        <a:effectLst/>
                      </a:endParaRPr>
                    </a:p>
                    <a:p>
                      <a:pPr marL="171450" indent="-171450">
                        <a:buFont typeface="Arial" panose="020B0604020202020204" pitchFamily="34" charset="0"/>
                        <a:buChar char="•"/>
                      </a:pPr>
                      <a:r>
                        <a:rPr lang="cy-GB" sz="2300" kern="100" dirty="0">
                          <a:effectLst/>
                        </a:rPr>
                        <a:t>Gallu siarad Cymraeg mewn cyfarfod i dderbyn cymorth myfyrwyr;</a:t>
                      </a:r>
                      <a:endParaRPr lang="en-GB" sz="2300" kern="100" dirty="0">
                        <a:effectLst/>
                      </a:endParaRPr>
                    </a:p>
                    <a:p>
                      <a:pPr marL="0" indent="0">
                        <a:buFont typeface="Arial" panose="020B0604020202020204" pitchFamily="34" charset="0"/>
                        <a:buNone/>
                      </a:pPr>
                      <a:endParaRPr lang="en-GB" sz="2300" kern="100" dirty="0">
                        <a:effectLst/>
                      </a:endParaRPr>
                    </a:p>
                    <a:p>
                      <a:pPr>
                        <a:lnSpc>
                          <a:spcPct val="107000"/>
                        </a:lnSpc>
                        <a:spcAft>
                          <a:spcPts val="800"/>
                        </a:spcAft>
                      </a:pPr>
                      <a:r>
                        <a:rPr lang="cy-GB" sz="2300" kern="100" dirty="0">
                          <a:effectLst/>
                        </a:rPr>
                        <a:t> </a:t>
                      </a:r>
                      <a:endParaRPr lang="en-GB" sz="2300" kern="100" dirty="0">
                        <a:effectLst/>
                        <a:latin typeface="Calibri" panose="020F0502020204030204" pitchFamily="34" charset="0"/>
                        <a:ea typeface="DengXian" panose="02010600030101010101" pitchFamily="2" charset="-122"/>
                        <a:cs typeface="Arial" panose="020B0604020202020204" pitchFamily="34" charset="0"/>
                      </a:endParaRPr>
                    </a:p>
                  </a:txBody>
                  <a:tcPr marL="51800" marR="51800" marT="0" marB="0"/>
                </a:tc>
                <a:tc>
                  <a:txBody>
                    <a:bodyPr/>
                    <a:lstStyle/>
                    <a:p>
                      <a:pPr marL="171450" indent="-171450">
                        <a:lnSpc>
                          <a:spcPct val="107000"/>
                        </a:lnSpc>
                        <a:spcAft>
                          <a:spcPts val="0"/>
                        </a:spcAft>
                        <a:buFont typeface="Arial" panose="020B0604020202020204" pitchFamily="34" charset="0"/>
                        <a:buChar char="•"/>
                      </a:pPr>
                      <a:r>
                        <a:rPr lang="en-GB" sz="2300" kern="100" dirty="0">
                          <a:effectLst/>
                        </a:rPr>
                        <a:t>Documents in Welsh</a:t>
                      </a:r>
                    </a:p>
                    <a:p>
                      <a:pPr marL="171450" indent="-171450">
                        <a:lnSpc>
                          <a:spcPct val="107000"/>
                        </a:lnSpc>
                        <a:spcAft>
                          <a:spcPts val="0"/>
                        </a:spcAft>
                        <a:buFont typeface="Arial" panose="020B0604020202020204" pitchFamily="34" charset="0"/>
                        <a:buChar char="•"/>
                      </a:pPr>
                      <a:r>
                        <a:rPr lang="en-GB" sz="2300" kern="100" dirty="0">
                          <a:effectLst/>
                        </a:rPr>
                        <a:t>Forms and leaflets in Welsh</a:t>
                      </a:r>
                    </a:p>
                    <a:p>
                      <a:pPr marL="171450" indent="-171450">
                        <a:lnSpc>
                          <a:spcPct val="107000"/>
                        </a:lnSpc>
                        <a:spcAft>
                          <a:spcPts val="0"/>
                        </a:spcAft>
                        <a:buFont typeface="Arial" panose="020B0604020202020204" pitchFamily="34" charset="0"/>
                        <a:buChar char="•"/>
                      </a:pPr>
                      <a:r>
                        <a:rPr lang="en-GB" sz="2300" kern="100" dirty="0">
                          <a:effectLst/>
                        </a:rPr>
                        <a:t>Letters and emails in Welsh</a:t>
                      </a:r>
                    </a:p>
                    <a:p>
                      <a:pPr marL="171450" indent="-171450">
                        <a:lnSpc>
                          <a:spcPct val="107000"/>
                        </a:lnSpc>
                        <a:spcAft>
                          <a:spcPts val="0"/>
                        </a:spcAft>
                        <a:buFont typeface="Arial" panose="020B0604020202020204" pitchFamily="34" charset="0"/>
                        <a:buChar char="•"/>
                      </a:pPr>
                      <a:r>
                        <a:rPr lang="en-GB" sz="2300" kern="100" dirty="0">
                          <a:effectLst/>
                        </a:rPr>
                        <a:t>Welsh speaking personal tutor</a:t>
                      </a:r>
                    </a:p>
                    <a:p>
                      <a:pPr marL="171450" indent="-171450">
                        <a:lnSpc>
                          <a:spcPct val="107000"/>
                        </a:lnSpc>
                        <a:spcAft>
                          <a:spcPts val="0"/>
                        </a:spcAft>
                        <a:buFont typeface="Arial" panose="020B0604020202020204" pitchFamily="34" charset="0"/>
                        <a:buChar char="•"/>
                      </a:pPr>
                      <a:r>
                        <a:rPr lang="en-GB" sz="2300" kern="100" dirty="0">
                          <a:effectLst/>
                        </a:rPr>
                        <a:t>Submit written work in Welsh</a:t>
                      </a:r>
                    </a:p>
                    <a:p>
                      <a:pPr marL="171450" indent="-171450">
                        <a:lnSpc>
                          <a:spcPct val="107000"/>
                        </a:lnSpc>
                        <a:spcAft>
                          <a:spcPts val="0"/>
                        </a:spcAft>
                        <a:buFont typeface="Arial" panose="020B0604020202020204" pitchFamily="34" charset="0"/>
                        <a:buChar char="•"/>
                      </a:pPr>
                      <a:r>
                        <a:rPr lang="en-GB" sz="2300" kern="100" dirty="0">
                          <a:effectLst/>
                        </a:rPr>
                        <a:t>Can speak Welsh in a meeting to receive student support</a:t>
                      </a:r>
                      <a:endParaRPr lang="en-GB" sz="2300" kern="100" dirty="0">
                        <a:effectLst/>
                        <a:latin typeface="Calibri" panose="020F0502020204030204" pitchFamily="34" charset="0"/>
                        <a:ea typeface="DengXian" panose="02010600030101010101" pitchFamily="2" charset="-122"/>
                        <a:cs typeface="Arial" panose="020B0604020202020204" pitchFamily="34" charset="0"/>
                      </a:endParaRPr>
                    </a:p>
                  </a:txBody>
                  <a:tcPr marL="51800" marR="51800" marT="0" marB="0"/>
                </a:tc>
                <a:extLst>
                  <a:ext uri="{0D108BD9-81ED-4DB2-BD59-A6C34878D82A}">
                    <a16:rowId xmlns:a16="http://schemas.microsoft.com/office/drawing/2014/main" val="718145478"/>
                  </a:ext>
                </a:extLst>
              </a:tr>
            </a:tbl>
          </a:graphicData>
        </a:graphic>
      </p:graphicFrame>
    </p:spTree>
    <p:extLst>
      <p:ext uri="{BB962C8B-B14F-4D97-AF65-F5344CB8AC3E}">
        <p14:creationId xmlns:p14="http://schemas.microsoft.com/office/powerpoint/2010/main" val="60773204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32B06BB9-505A-AFF3-17A0-6E50AE641AED}"/>
              </a:ext>
            </a:extLst>
          </p:cNvPr>
          <p:cNvSpPr/>
          <p:nvPr/>
        </p:nvSpPr>
        <p:spPr>
          <a:xfrm>
            <a:off x="7011568" y="2607117"/>
            <a:ext cx="4505016" cy="923330"/>
          </a:xfrm>
          <a:prstGeom prst="rect">
            <a:avLst/>
          </a:prstGeom>
          <a:noFill/>
        </p:spPr>
        <p:txBody>
          <a:bodyPr wrap="none" lIns="91440" tIns="45720" rIns="91440" bIns="45720">
            <a:spAutoFit/>
            <a:scene3d>
              <a:camera prst="orthographicFront"/>
              <a:lightRig rig="soft" dir="t">
                <a:rot lat="0" lon="0" rev="15600000"/>
              </a:lightRig>
            </a:scene3d>
            <a:sp3d extrusionH="57150" prstMaterial="softEdge">
              <a:bevelT w="25400" h="38100"/>
            </a:sp3d>
          </a:bodyPr>
          <a:lstStyle/>
          <a:p>
            <a:pPr algn="ctr"/>
            <a:r>
              <a:rPr lang="en-US" sz="5400" b="1" cap="none" spc="0" dirty="0">
                <a:ln/>
                <a:solidFill>
                  <a:schemeClr val="accent4"/>
                </a:solidFill>
                <a:effectLst/>
              </a:rPr>
              <a:t>Question time!</a:t>
            </a:r>
          </a:p>
        </p:txBody>
      </p:sp>
    </p:spTree>
    <p:extLst>
      <p:ext uri="{BB962C8B-B14F-4D97-AF65-F5344CB8AC3E}">
        <p14:creationId xmlns:p14="http://schemas.microsoft.com/office/powerpoint/2010/main" val="257371445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a:extLst>
              <a:ext uri="{FF2B5EF4-FFF2-40B4-BE49-F238E27FC236}">
                <a16:creationId xmlns:a16="http://schemas.microsoft.com/office/drawing/2014/main" id="{6874CC62-570C-9F61-D40D-C9C959E044AD}"/>
              </a:ext>
            </a:extLst>
          </p:cNvPr>
          <p:cNvSpPr>
            <a:spLocks noGrp="1"/>
          </p:cNvSpPr>
          <p:nvPr>
            <p:ph idx="1"/>
          </p:nvPr>
        </p:nvSpPr>
        <p:spPr/>
        <p:txBody>
          <a:bodyPr/>
          <a:lstStyle/>
          <a:p>
            <a:pPr algn="ctr"/>
            <a:r>
              <a:rPr lang="en-GB" sz="5400" dirty="0">
                <a:effectLst>
                  <a:outerShdw blurRad="50800" dist="38100" dir="2700000" algn="tl" rotWithShape="0">
                    <a:prstClr val="black">
                      <a:alpha val="40000"/>
                    </a:prstClr>
                  </a:outerShdw>
                </a:effectLst>
              </a:rPr>
              <a:t>University</a:t>
            </a:r>
          </a:p>
          <a:p>
            <a:pPr algn="ctr"/>
            <a:r>
              <a:rPr lang="en-GB" sz="5400" dirty="0">
                <a:effectLst>
                  <a:outerShdw blurRad="50800" dist="38100" dir="2700000" algn="tl" rotWithShape="0">
                    <a:prstClr val="black">
                      <a:alpha val="40000"/>
                    </a:prstClr>
                  </a:outerShdw>
                </a:effectLst>
              </a:rPr>
              <a:t>Regulations</a:t>
            </a:r>
          </a:p>
        </p:txBody>
      </p:sp>
      <p:pic>
        <p:nvPicPr>
          <p:cNvPr id="2" name="Picture 1" descr="A group of people on a stage with their arms raised&#10;&#10;Description automatically generated">
            <a:extLst>
              <a:ext uri="{FF2B5EF4-FFF2-40B4-BE49-F238E27FC236}">
                <a16:creationId xmlns:a16="http://schemas.microsoft.com/office/drawing/2014/main" id="{84097090-A82E-98D6-AE64-222A770BAA09}"/>
              </a:ext>
            </a:extLst>
          </p:cNvPr>
          <p:cNvPicPr>
            <a:picLocks noChangeAspect="1"/>
          </p:cNvPicPr>
          <p:nvPr/>
        </p:nvPicPr>
        <p:blipFill>
          <a:blip r:embed="rId3"/>
          <a:stretch>
            <a:fillRect/>
          </a:stretch>
        </p:blipFill>
        <p:spPr>
          <a:xfrm>
            <a:off x="4832148" y="-25926"/>
            <a:ext cx="9109883" cy="6941405"/>
          </a:xfrm>
          <a:prstGeom prst="rect">
            <a:avLst/>
          </a:prstGeom>
        </p:spPr>
      </p:pic>
    </p:spTree>
    <p:extLst>
      <p:ext uri="{BB962C8B-B14F-4D97-AF65-F5344CB8AC3E}">
        <p14:creationId xmlns:p14="http://schemas.microsoft.com/office/powerpoint/2010/main" val="300925229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421B59-861B-4135-E436-BF6A2FB1A8FA}"/>
              </a:ext>
            </a:extLst>
          </p:cNvPr>
          <p:cNvSpPr>
            <a:spLocks noGrp="1"/>
          </p:cNvSpPr>
          <p:nvPr>
            <p:ph type="title"/>
          </p:nvPr>
        </p:nvSpPr>
        <p:spPr>
          <a:xfrm>
            <a:off x="0" y="0"/>
            <a:ext cx="11481847" cy="1325563"/>
          </a:xfrm>
        </p:spPr>
        <p:txBody>
          <a:bodyPr/>
          <a:lstStyle/>
          <a:p>
            <a:r>
              <a:rPr lang="en-GB" dirty="0"/>
              <a:t>University Regulations</a:t>
            </a:r>
          </a:p>
        </p:txBody>
      </p:sp>
      <p:pic>
        <p:nvPicPr>
          <p:cNvPr id="5" name="Content Placeholder 4">
            <a:extLst>
              <a:ext uri="{FF2B5EF4-FFF2-40B4-BE49-F238E27FC236}">
                <a16:creationId xmlns:a16="http://schemas.microsoft.com/office/drawing/2014/main" id="{ECF6B1ED-FDFD-F177-8579-263C12379BB2}"/>
              </a:ext>
            </a:extLst>
          </p:cNvPr>
          <p:cNvPicPr>
            <a:picLocks noGrp="1" noChangeAspect="1"/>
          </p:cNvPicPr>
          <p:nvPr>
            <p:ph idx="1"/>
          </p:nvPr>
        </p:nvPicPr>
        <p:blipFill rotWithShape="1">
          <a:blip r:embed="rId3" cstate="screen">
            <a:extLst>
              <a:ext uri="{28A0092B-C50C-407E-A947-70E740481C1C}">
                <a14:useLocalDpi xmlns:a14="http://schemas.microsoft.com/office/drawing/2010/main"/>
              </a:ext>
            </a:extLst>
          </a:blip>
          <a:srcRect/>
          <a:stretch/>
        </p:blipFill>
        <p:spPr>
          <a:xfrm>
            <a:off x="1490903" y="964642"/>
            <a:ext cx="8813971" cy="4742822"/>
          </a:xfrm>
        </p:spPr>
      </p:pic>
      <p:sp>
        <p:nvSpPr>
          <p:cNvPr id="6" name="Oval 5">
            <a:extLst>
              <a:ext uri="{FF2B5EF4-FFF2-40B4-BE49-F238E27FC236}">
                <a16:creationId xmlns:a16="http://schemas.microsoft.com/office/drawing/2014/main" id="{6DEC065A-823C-1286-105A-6D8F3E1BA6B9}"/>
              </a:ext>
            </a:extLst>
          </p:cNvPr>
          <p:cNvSpPr/>
          <p:nvPr/>
        </p:nvSpPr>
        <p:spPr>
          <a:xfrm>
            <a:off x="3024554" y="3429000"/>
            <a:ext cx="2381459" cy="1906675"/>
          </a:xfrm>
          <a:prstGeom prst="ellipse">
            <a:avLst/>
          </a:prstGeom>
          <a:noFill/>
          <a:ln w="76200" cap="flat" cmpd="sng" algn="ctr">
            <a:solidFill>
              <a:schemeClr val="dk1"/>
            </a:solidFill>
            <a:prstDash val="solid"/>
            <a:round/>
            <a:headEnd type="none" w="med" len="med"/>
            <a:tailEnd type="none" w="med" len="med"/>
          </a:ln>
        </p:spPr>
        <p:style>
          <a:lnRef idx="0">
            <a:scrgbClr r="0" g="0" b="0"/>
          </a:lnRef>
          <a:fillRef idx="0">
            <a:scrgbClr r="0" g="0" b="0"/>
          </a:fillRef>
          <a:effectRef idx="0">
            <a:scrgbClr r="0" g="0" b="0"/>
          </a:effectRef>
          <a:fontRef idx="minor">
            <a:schemeClr val="dk1"/>
          </a:fontRef>
        </p:style>
        <p:txBody>
          <a:bodyPr rtlCol="0" anchor="ctr"/>
          <a:lstStyle/>
          <a:p>
            <a:pPr algn="ctr"/>
            <a:endParaRPr lang="en-GB"/>
          </a:p>
        </p:txBody>
      </p:sp>
    </p:spTree>
    <p:extLst>
      <p:ext uri="{BB962C8B-B14F-4D97-AF65-F5344CB8AC3E}">
        <p14:creationId xmlns:p14="http://schemas.microsoft.com/office/powerpoint/2010/main" val="119966326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121B57-347F-2BA0-7B87-A3E753242523}"/>
              </a:ext>
            </a:extLst>
          </p:cNvPr>
          <p:cNvSpPr>
            <a:spLocks noGrp="1"/>
          </p:cNvSpPr>
          <p:nvPr>
            <p:ph type="title"/>
          </p:nvPr>
        </p:nvSpPr>
        <p:spPr/>
        <p:txBody>
          <a:bodyPr/>
          <a:lstStyle/>
          <a:p>
            <a:r>
              <a:rPr lang="en-GB" dirty="0"/>
              <a:t>Student Engagement Requirements</a:t>
            </a:r>
          </a:p>
        </p:txBody>
      </p:sp>
      <p:sp>
        <p:nvSpPr>
          <p:cNvPr id="3" name="Content Placeholder 2">
            <a:extLst>
              <a:ext uri="{FF2B5EF4-FFF2-40B4-BE49-F238E27FC236}">
                <a16:creationId xmlns:a16="http://schemas.microsoft.com/office/drawing/2014/main" id="{41581C95-3768-B8DC-6AAE-F4ACBE89220A}"/>
              </a:ext>
            </a:extLst>
          </p:cNvPr>
          <p:cNvSpPr>
            <a:spLocks noGrp="1"/>
          </p:cNvSpPr>
          <p:nvPr>
            <p:ph idx="1"/>
          </p:nvPr>
        </p:nvSpPr>
        <p:spPr/>
        <p:txBody>
          <a:bodyPr vert="horz" lIns="91440" tIns="45720" rIns="91440" bIns="45720" rtlCol="0" anchor="t">
            <a:normAutofit/>
          </a:bodyPr>
          <a:lstStyle/>
          <a:p>
            <a:r>
              <a:rPr lang="en-GB" dirty="0"/>
              <a:t>Engage with all scheduled and asynchronous learning in the programme/module;</a:t>
            </a:r>
          </a:p>
          <a:p>
            <a:r>
              <a:rPr lang="en-GB" dirty="0"/>
              <a:t>Attend punctually and completely all scheduled and timetabled learning and teaching activities;</a:t>
            </a:r>
          </a:p>
          <a:p>
            <a:r>
              <a:rPr lang="en-GB" dirty="0"/>
              <a:t>Inform your Programme Manager or Academic Support Tutor of any issues that affect or are expected to affect your engagement with your course.</a:t>
            </a:r>
          </a:p>
        </p:txBody>
      </p:sp>
      <p:sp>
        <p:nvSpPr>
          <p:cNvPr id="4" name="Oval 3">
            <a:extLst>
              <a:ext uri="{FF2B5EF4-FFF2-40B4-BE49-F238E27FC236}">
                <a16:creationId xmlns:a16="http://schemas.microsoft.com/office/drawing/2014/main" id="{E5BB15CC-6892-A1E8-E49F-7519EDD86F16}"/>
              </a:ext>
            </a:extLst>
          </p:cNvPr>
          <p:cNvSpPr/>
          <p:nvPr/>
        </p:nvSpPr>
        <p:spPr>
          <a:xfrm>
            <a:off x="9088582" y="107662"/>
            <a:ext cx="3048000" cy="1717963"/>
          </a:xfrm>
          <a:prstGeom prst="ellipse">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GB" dirty="0">
                <a:solidFill>
                  <a:schemeClr val="tx1"/>
                </a:solidFill>
              </a:rPr>
              <a:t>Find the Student Engagement Policy</a:t>
            </a:r>
          </a:p>
        </p:txBody>
      </p:sp>
    </p:spTree>
    <p:extLst>
      <p:ext uri="{BB962C8B-B14F-4D97-AF65-F5344CB8AC3E}">
        <p14:creationId xmlns:p14="http://schemas.microsoft.com/office/powerpoint/2010/main" val="383936873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7F78BF-FD8D-6709-60AA-05DFB493D9C5}"/>
              </a:ext>
            </a:extLst>
          </p:cNvPr>
          <p:cNvSpPr>
            <a:spLocks noGrp="1"/>
          </p:cNvSpPr>
          <p:nvPr>
            <p:ph type="title"/>
          </p:nvPr>
        </p:nvSpPr>
        <p:spPr/>
        <p:txBody>
          <a:bodyPr/>
          <a:lstStyle/>
          <a:p>
            <a:r>
              <a:rPr lang="en-GB" dirty="0"/>
              <a:t>Engagement Policy</a:t>
            </a:r>
          </a:p>
        </p:txBody>
      </p:sp>
      <p:sp>
        <p:nvSpPr>
          <p:cNvPr id="3" name="Content Placeholder 2">
            <a:extLst>
              <a:ext uri="{FF2B5EF4-FFF2-40B4-BE49-F238E27FC236}">
                <a16:creationId xmlns:a16="http://schemas.microsoft.com/office/drawing/2014/main" id="{D4B72261-22D6-FB84-607A-26CD58182904}"/>
              </a:ext>
            </a:extLst>
          </p:cNvPr>
          <p:cNvSpPr>
            <a:spLocks noGrp="1"/>
          </p:cNvSpPr>
          <p:nvPr>
            <p:ph idx="1"/>
          </p:nvPr>
        </p:nvSpPr>
        <p:spPr/>
        <p:txBody>
          <a:bodyPr/>
          <a:lstStyle/>
          <a:p>
            <a:r>
              <a:rPr lang="en-GB" dirty="0"/>
              <a:t>Register is kept in each class</a:t>
            </a:r>
          </a:p>
          <a:p>
            <a:r>
              <a:rPr lang="en-GB" dirty="0"/>
              <a:t>Non-attendance will affect your marks</a:t>
            </a:r>
          </a:p>
          <a:p>
            <a:r>
              <a:rPr lang="en-GB" dirty="0"/>
              <a:t>Attendance is reviewed every 14 Days</a:t>
            </a:r>
          </a:p>
          <a:p>
            <a:r>
              <a:rPr lang="en-GB" dirty="0"/>
              <a:t>Ask permission to be absent </a:t>
            </a:r>
          </a:p>
          <a:p>
            <a:endParaRPr lang="en-GB" dirty="0"/>
          </a:p>
          <a:p>
            <a:endParaRPr lang="en-GB" dirty="0"/>
          </a:p>
          <a:p>
            <a:endParaRPr lang="en-GB" dirty="0"/>
          </a:p>
        </p:txBody>
      </p:sp>
    </p:spTree>
    <p:extLst>
      <p:ext uri="{BB962C8B-B14F-4D97-AF65-F5344CB8AC3E}">
        <p14:creationId xmlns:p14="http://schemas.microsoft.com/office/powerpoint/2010/main" val="213351491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E74A16-ABA0-3EEE-C74F-5F34475812DB}"/>
              </a:ext>
            </a:extLst>
          </p:cNvPr>
          <p:cNvSpPr>
            <a:spLocks noGrp="1"/>
          </p:cNvSpPr>
          <p:nvPr>
            <p:ph type="title"/>
          </p:nvPr>
        </p:nvSpPr>
        <p:spPr/>
        <p:txBody>
          <a:bodyPr/>
          <a:lstStyle/>
          <a:p>
            <a:r>
              <a:rPr lang="en-GB" dirty="0"/>
              <a:t>Mitigating Circumstances</a:t>
            </a:r>
          </a:p>
        </p:txBody>
      </p:sp>
      <p:sp>
        <p:nvSpPr>
          <p:cNvPr id="3" name="Content Placeholder 2">
            <a:extLst>
              <a:ext uri="{FF2B5EF4-FFF2-40B4-BE49-F238E27FC236}">
                <a16:creationId xmlns:a16="http://schemas.microsoft.com/office/drawing/2014/main" id="{B7A9CA07-5FFE-4C2D-03DF-0ABE51EEA438}"/>
              </a:ext>
            </a:extLst>
          </p:cNvPr>
          <p:cNvSpPr>
            <a:spLocks noGrp="1"/>
          </p:cNvSpPr>
          <p:nvPr>
            <p:ph idx="1"/>
          </p:nvPr>
        </p:nvSpPr>
        <p:spPr>
          <a:xfrm>
            <a:off x="358220" y="1825625"/>
            <a:ext cx="4866924" cy="3575934"/>
          </a:xfrm>
        </p:spPr>
        <p:txBody>
          <a:bodyPr>
            <a:normAutofit fontScale="92500" lnSpcReduction="20000"/>
          </a:bodyPr>
          <a:lstStyle/>
          <a:p>
            <a:r>
              <a:rPr lang="en-GB" dirty="0"/>
              <a:t>Long-term(has lasted/will last 12 months or more)  disabilities or learning difficulties are considered through the compensatory measures procedures</a:t>
            </a:r>
          </a:p>
          <a:p>
            <a:r>
              <a:rPr lang="en-GB" dirty="0"/>
              <a:t>Short-term mitigating circumstances are normally considered through the extenuating circumstances procedure.</a:t>
            </a:r>
          </a:p>
        </p:txBody>
      </p:sp>
      <p:graphicFrame>
        <p:nvGraphicFramePr>
          <p:cNvPr id="4" name="Diagram 3">
            <a:extLst>
              <a:ext uri="{FF2B5EF4-FFF2-40B4-BE49-F238E27FC236}">
                <a16:creationId xmlns:a16="http://schemas.microsoft.com/office/drawing/2014/main" id="{25B085E2-2C9D-E565-9CBE-C9AF53FCF87A}"/>
              </a:ext>
            </a:extLst>
          </p:cNvPr>
          <p:cNvGraphicFramePr/>
          <p:nvPr>
            <p:extLst>
              <p:ext uri="{D42A27DB-BD31-4B8C-83A1-F6EECF244321}">
                <p14:modId xmlns:p14="http://schemas.microsoft.com/office/powerpoint/2010/main" val="3556629258"/>
              </p:ext>
            </p:extLst>
          </p:nvPr>
        </p:nvGraphicFramePr>
        <p:xfrm>
          <a:off x="5667270" y="287589"/>
          <a:ext cx="6420897" cy="384228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5" name="Diagram 4">
            <a:extLst>
              <a:ext uri="{FF2B5EF4-FFF2-40B4-BE49-F238E27FC236}">
                <a16:creationId xmlns:a16="http://schemas.microsoft.com/office/drawing/2014/main" id="{11A743AB-5B25-116B-4CBB-B46B31D88970}"/>
              </a:ext>
            </a:extLst>
          </p:cNvPr>
          <p:cNvGraphicFramePr/>
          <p:nvPr>
            <p:extLst>
              <p:ext uri="{D42A27DB-BD31-4B8C-83A1-F6EECF244321}">
                <p14:modId xmlns:p14="http://schemas.microsoft.com/office/powerpoint/2010/main" val="3438531922"/>
              </p:ext>
            </p:extLst>
          </p:nvPr>
        </p:nvGraphicFramePr>
        <p:xfrm>
          <a:off x="5667270" y="2361131"/>
          <a:ext cx="6270343" cy="3842284"/>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
        <p:nvSpPr>
          <p:cNvPr id="6" name="Oval 5">
            <a:extLst>
              <a:ext uri="{FF2B5EF4-FFF2-40B4-BE49-F238E27FC236}">
                <a16:creationId xmlns:a16="http://schemas.microsoft.com/office/drawing/2014/main" id="{969DB7D9-54DC-4E45-EDA9-57852FD727FF}"/>
              </a:ext>
            </a:extLst>
          </p:cNvPr>
          <p:cNvSpPr/>
          <p:nvPr/>
        </p:nvSpPr>
        <p:spPr>
          <a:xfrm>
            <a:off x="9088582" y="107663"/>
            <a:ext cx="3048000" cy="1479978"/>
          </a:xfrm>
          <a:prstGeom prst="ellipse">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GB" dirty="0">
                <a:solidFill>
                  <a:schemeClr val="tx1"/>
                </a:solidFill>
              </a:rPr>
              <a:t>Find the Extenuating Circumstances Form on </a:t>
            </a:r>
            <a:r>
              <a:rPr lang="en-GB" dirty="0" err="1">
                <a:solidFill>
                  <a:schemeClr val="tx1"/>
                </a:solidFill>
              </a:rPr>
              <a:t>MyTSD</a:t>
            </a:r>
            <a:endParaRPr lang="en-GB" dirty="0">
              <a:solidFill>
                <a:schemeClr val="tx1"/>
              </a:solidFill>
            </a:endParaRPr>
          </a:p>
        </p:txBody>
      </p:sp>
      <p:sp>
        <p:nvSpPr>
          <p:cNvPr id="7" name="TextBox 6">
            <a:extLst>
              <a:ext uri="{FF2B5EF4-FFF2-40B4-BE49-F238E27FC236}">
                <a16:creationId xmlns:a16="http://schemas.microsoft.com/office/drawing/2014/main" id="{53D988CF-354F-E4FB-DACF-1313F43E5927}"/>
              </a:ext>
            </a:extLst>
          </p:cNvPr>
          <p:cNvSpPr txBox="1"/>
          <p:nvPr/>
        </p:nvSpPr>
        <p:spPr>
          <a:xfrm>
            <a:off x="7968343" y="2996215"/>
            <a:ext cx="1688124" cy="523220"/>
          </a:xfrm>
          <a:prstGeom prst="rect">
            <a:avLst/>
          </a:prstGeom>
        </p:spPr>
        <p:style>
          <a:lnRef idx="2">
            <a:schemeClr val="accent6"/>
          </a:lnRef>
          <a:fillRef idx="1">
            <a:schemeClr val="lt1"/>
          </a:fillRef>
          <a:effectRef idx="0">
            <a:schemeClr val="accent6"/>
          </a:effectRef>
          <a:fontRef idx="minor">
            <a:schemeClr val="dk1"/>
          </a:fontRef>
        </p:style>
        <p:txBody>
          <a:bodyPr wrap="square" rtlCol="0">
            <a:spAutoFit/>
          </a:bodyPr>
          <a:lstStyle/>
          <a:p>
            <a:r>
              <a:rPr lang="en-GB" sz="2800" b="1" dirty="0"/>
              <a:t>Examples</a:t>
            </a:r>
          </a:p>
        </p:txBody>
      </p:sp>
    </p:spTree>
    <p:extLst>
      <p:ext uri="{BB962C8B-B14F-4D97-AF65-F5344CB8AC3E}">
        <p14:creationId xmlns:p14="http://schemas.microsoft.com/office/powerpoint/2010/main" val="313191817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308748-CC6D-E2EB-03C8-782878D8602D}"/>
              </a:ext>
            </a:extLst>
          </p:cNvPr>
          <p:cNvSpPr>
            <a:spLocks noGrp="1"/>
          </p:cNvSpPr>
          <p:nvPr>
            <p:ph type="title"/>
          </p:nvPr>
        </p:nvSpPr>
        <p:spPr/>
        <p:txBody>
          <a:bodyPr/>
          <a:lstStyle/>
          <a:p>
            <a:r>
              <a:rPr lang="en-GB" dirty="0"/>
              <a:t>Non-Academic Misconduct</a:t>
            </a:r>
          </a:p>
        </p:txBody>
      </p:sp>
      <p:sp>
        <p:nvSpPr>
          <p:cNvPr id="3" name="Content Placeholder 2">
            <a:extLst>
              <a:ext uri="{FF2B5EF4-FFF2-40B4-BE49-F238E27FC236}">
                <a16:creationId xmlns:a16="http://schemas.microsoft.com/office/drawing/2014/main" id="{68718B90-0C86-750E-1F5F-1399C4796598}"/>
              </a:ext>
            </a:extLst>
          </p:cNvPr>
          <p:cNvSpPr>
            <a:spLocks noGrp="1"/>
          </p:cNvSpPr>
          <p:nvPr>
            <p:ph idx="1"/>
          </p:nvPr>
        </p:nvSpPr>
        <p:spPr>
          <a:xfrm>
            <a:off x="358220" y="1436914"/>
            <a:ext cx="7700558" cy="3964645"/>
          </a:xfrm>
        </p:spPr>
        <p:txBody>
          <a:bodyPr>
            <a:normAutofit fontScale="92500" lnSpcReduction="20000"/>
          </a:bodyPr>
          <a:lstStyle/>
          <a:p>
            <a:r>
              <a:rPr lang="en-GB" dirty="0"/>
              <a:t>Covers:</a:t>
            </a:r>
          </a:p>
          <a:p>
            <a:pPr lvl="1"/>
            <a:r>
              <a:rPr lang="en-GB" dirty="0"/>
              <a:t>Actions which cause actual or potential distress or harm to others; </a:t>
            </a:r>
          </a:p>
          <a:p>
            <a:pPr lvl="1"/>
            <a:r>
              <a:rPr lang="en-GB" dirty="0"/>
              <a:t>Actions which cause actual or potential damage to property of others; </a:t>
            </a:r>
          </a:p>
          <a:p>
            <a:pPr lvl="1"/>
            <a:r>
              <a:rPr lang="en-GB" dirty="0"/>
              <a:t>Actions which may prevent or disrupt the normal functioning of the University;</a:t>
            </a:r>
          </a:p>
          <a:p>
            <a:pPr lvl="1"/>
            <a:r>
              <a:rPr lang="en-GB" dirty="0"/>
              <a:t>Actions which may cause reputational damage to the University as a result of the misconduct of the alleged perpetrator; </a:t>
            </a:r>
          </a:p>
          <a:p>
            <a:pPr lvl="1"/>
            <a:r>
              <a:rPr lang="en-GB" dirty="0"/>
              <a:t>Actions which impede or interfere with the pursuance of work/ study of University members, or impact on normal operations of the University; </a:t>
            </a:r>
          </a:p>
          <a:p>
            <a:pPr lvl="1"/>
            <a:r>
              <a:rPr lang="en-GB" dirty="0"/>
              <a:t>Breaches of the University’s Student Code of Conduct. </a:t>
            </a:r>
          </a:p>
        </p:txBody>
      </p:sp>
      <p:graphicFrame>
        <p:nvGraphicFramePr>
          <p:cNvPr id="4" name="Diagram 3">
            <a:extLst>
              <a:ext uri="{FF2B5EF4-FFF2-40B4-BE49-F238E27FC236}">
                <a16:creationId xmlns:a16="http://schemas.microsoft.com/office/drawing/2014/main" id="{23D30F49-AB7B-037E-298D-A0267EAAE046}"/>
              </a:ext>
            </a:extLst>
          </p:cNvPr>
          <p:cNvGraphicFramePr/>
          <p:nvPr>
            <p:extLst>
              <p:ext uri="{D42A27DB-BD31-4B8C-83A1-F6EECF244321}">
                <p14:modId xmlns:p14="http://schemas.microsoft.com/office/powerpoint/2010/main" val="2043524053"/>
              </p:ext>
            </p:extLst>
          </p:nvPr>
        </p:nvGraphicFramePr>
        <p:xfrm>
          <a:off x="8462945" y="816370"/>
          <a:ext cx="3806092" cy="436857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Oval 4">
            <a:extLst>
              <a:ext uri="{FF2B5EF4-FFF2-40B4-BE49-F238E27FC236}">
                <a16:creationId xmlns:a16="http://schemas.microsoft.com/office/drawing/2014/main" id="{F7EAA4F5-E0D5-1934-C69C-34370946EBC3}"/>
              </a:ext>
            </a:extLst>
          </p:cNvPr>
          <p:cNvSpPr/>
          <p:nvPr/>
        </p:nvSpPr>
        <p:spPr>
          <a:xfrm>
            <a:off x="4426147" y="5378022"/>
            <a:ext cx="3048000" cy="1479978"/>
          </a:xfrm>
          <a:prstGeom prst="ellipse">
            <a:avLst/>
          </a:prstGeom>
        </p:spPr>
        <p:style>
          <a:lnRef idx="2">
            <a:schemeClr val="accent4">
              <a:shade val="15000"/>
            </a:schemeClr>
          </a:lnRef>
          <a:fillRef idx="1">
            <a:schemeClr val="accent4"/>
          </a:fillRef>
          <a:effectRef idx="0">
            <a:schemeClr val="accent4"/>
          </a:effectRef>
          <a:fontRef idx="minor">
            <a:schemeClr val="lt1"/>
          </a:fontRef>
        </p:style>
        <p:txBody>
          <a:bodyPr lIns="91440" tIns="45720" rIns="91440" bIns="45720" rtlCol="0" anchor="ctr"/>
          <a:lstStyle/>
          <a:p>
            <a:pPr algn="ctr"/>
            <a:r>
              <a:rPr lang="en-GB" dirty="0">
                <a:solidFill>
                  <a:schemeClr val="tx1"/>
                </a:solidFill>
                <a:ea typeface="Calibri"/>
                <a:cs typeface="Calibri"/>
              </a:rPr>
              <a:t>Find the Formal Student Complaint Form</a:t>
            </a:r>
          </a:p>
        </p:txBody>
      </p:sp>
      <p:sp>
        <p:nvSpPr>
          <p:cNvPr id="15" name="TextBox 14">
            <a:extLst>
              <a:ext uri="{FF2B5EF4-FFF2-40B4-BE49-F238E27FC236}">
                <a16:creationId xmlns:a16="http://schemas.microsoft.com/office/drawing/2014/main" id="{B153BFF8-F3A7-ADDF-21D1-A7BCEC5EA9BE}"/>
              </a:ext>
            </a:extLst>
          </p:cNvPr>
          <p:cNvSpPr txBox="1"/>
          <p:nvPr/>
        </p:nvSpPr>
        <p:spPr>
          <a:xfrm>
            <a:off x="4163786" y="217714"/>
            <a:ext cx="7786006" cy="400110"/>
          </a:xfrm>
          <a:prstGeom prst="rect">
            <a:avLst/>
          </a:prstGeom>
        </p:spPr>
        <p:style>
          <a:lnRef idx="2">
            <a:schemeClr val="accent2">
              <a:shade val="15000"/>
            </a:schemeClr>
          </a:lnRef>
          <a:fillRef idx="1">
            <a:schemeClr val="accent2"/>
          </a:fillRef>
          <a:effectRef idx="0">
            <a:schemeClr val="accent2"/>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000" dirty="0">
                <a:ea typeface="Calibri"/>
                <a:cs typeface="Calibri"/>
              </a:rPr>
              <a:t>To report an incident use the Formal Student Complaint Form</a:t>
            </a:r>
          </a:p>
        </p:txBody>
      </p:sp>
    </p:spTree>
    <p:extLst>
      <p:ext uri="{BB962C8B-B14F-4D97-AF65-F5344CB8AC3E}">
        <p14:creationId xmlns:p14="http://schemas.microsoft.com/office/powerpoint/2010/main" val="257046608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878DC4-B7C4-6DE6-FEC9-9D2A4D46CF31}"/>
              </a:ext>
            </a:extLst>
          </p:cNvPr>
          <p:cNvSpPr>
            <a:spLocks noGrp="1"/>
          </p:cNvSpPr>
          <p:nvPr>
            <p:ph type="title"/>
          </p:nvPr>
        </p:nvSpPr>
        <p:spPr/>
        <p:txBody>
          <a:bodyPr/>
          <a:lstStyle/>
          <a:p>
            <a:r>
              <a:rPr lang="en-GB" dirty="0"/>
              <a:t>Don’t miss out!</a:t>
            </a:r>
          </a:p>
        </p:txBody>
      </p:sp>
      <p:sp>
        <p:nvSpPr>
          <p:cNvPr id="3" name="Content Placeholder 2">
            <a:extLst>
              <a:ext uri="{FF2B5EF4-FFF2-40B4-BE49-F238E27FC236}">
                <a16:creationId xmlns:a16="http://schemas.microsoft.com/office/drawing/2014/main" id="{15B8FF27-354C-F858-1CFE-D3DAAD1334E4}"/>
              </a:ext>
            </a:extLst>
          </p:cNvPr>
          <p:cNvSpPr>
            <a:spLocks noGrp="1"/>
          </p:cNvSpPr>
          <p:nvPr>
            <p:ph idx="1"/>
          </p:nvPr>
        </p:nvSpPr>
        <p:spPr/>
        <p:txBody>
          <a:bodyPr/>
          <a:lstStyle/>
          <a:p>
            <a:r>
              <a:rPr lang="en-GB" dirty="0"/>
              <a:t>Student Pregnancy Maternity Paternity and Adoption Leave Policy</a:t>
            </a:r>
          </a:p>
          <a:p>
            <a:r>
              <a:rPr lang="en-GB" dirty="0"/>
              <a:t>Applicant and Student Name Change Policy</a:t>
            </a:r>
          </a:p>
          <a:p>
            <a:r>
              <a:rPr lang="en-GB" dirty="0"/>
              <a:t>Student Smoke Free Policy</a:t>
            </a:r>
          </a:p>
          <a:p>
            <a:r>
              <a:rPr lang="en-GB" dirty="0"/>
              <a:t>Student Intellectual Property Policy</a:t>
            </a:r>
          </a:p>
          <a:p>
            <a:r>
              <a:rPr lang="en-GB" dirty="0"/>
              <a:t>Student Privacy Statement</a:t>
            </a:r>
          </a:p>
          <a:p>
            <a:r>
              <a:rPr lang="en-GB" dirty="0"/>
              <a:t>Safeguarding Policy</a:t>
            </a:r>
          </a:p>
        </p:txBody>
      </p:sp>
      <p:sp>
        <p:nvSpPr>
          <p:cNvPr id="4" name="Oval 3">
            <a:extLst>
              <a:ext uri="{FF2B5EF4-FFF2-40B4-BE49-F238E27FC236}">
                <a16:creationId xmlns:a16="http://schemas.microsoft.com/office/drawing/2014/main" id="{AE55A8AA-6D76-D008-80B0-86BB8C3ABBCE}"/>
              </a:ext>
            </a:extLst>
          </p:cNvPr>
          <p:cNvSpPr/>
          <p:nvPr/>
        </p:nvSpPr>
        <p:spPr>
          <a:xfrm>
            <a:off x="9088582" y="107663"/>
            <a:ext cx="3048000" cy="1479978"/>
          </a:xfrm>
          <a:prstGeom prst="ellipse">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GB" dirty="0">
                <a:solidFill>
                  <a:schemeClr val="tx1"/>
                </a:solidFill>
              </a:rPr>
              <a:t>Find at least one of these policies.</a:t>
            </a:r>
          </a:p>
        </p:txBody>
      </p:sp>
    </p:spTree>
    <p:extLst>
      <p:ext uri="{BB962C8B-B14F-4D97-AF65-F5344CB8AC3E}">
        <p14:creationId xmlns:p14="http://schemas.microsoft.com/office/powerpoint/2010/main" val="335903518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702011-44F0-12E5-2297-E8DDCAFB8DAF}"/>
              </a:ext>
            </a:extLst>
          </p:cNvPr>
          <p:cNvSpPr>
            <a:spLocks noGrp="1"/>
          </p:cNvSpPr>
          <p:nvPr>
            <p:ph type="title"/>
          </p:nvPr>
        </p:nvSpPr>
        <p:spPr/>
        <p:txBody>
          <a:bodyPr/>
          <a:lstStyle/>
          <a:p>
            <a:r>
              <a:rPr lang="en-GB" dirty="0"/>
              <a:t>Doctor</a:t>
            </a:r>
          </a:p>
        </p:txBody>
      </p:sp>
      <p:sp>
        <p:nvSpPr>
          <p:cNvPr id="3" name="Content Placeholder 2">
            <a:extLst>
              <a:ext uri="{FF2B5EF4-FFF2-40B4-BE49-F238E27FC236}">
                <a16:creationId xmlns:a16="http://schemas.microsoft.com/office/drawing/2014/main" id="{645C431B-992F-9E12-DFE6-A309FFEE74E1}"/>
              </a:ext>
            </a:extLst>
          </p:cNvPr>
          <p:cNvSpPr>
            <a:spLocks noGrp="1"/>
          </p:cNvSpPr>
          <p:nvPr>
            <p:ph idx="1"/>
          </p:nvPr>
        </p:nvSpPr>
        <p:spPr/>
        <p:txBody>
          <a:bodyPr/>
          <a:lstStyle/>
          <a:p>
            <a:r>
              <a:rPr lang="en-GB" dirty="0"/>
              <a:t>Important: Make sure you have a Doctor in Cardiff</a:t>
            </a:r>
          </a:p>
          <a:p>
            <a:endParaRPr lang="en-GB" dirty="0"/>
          </a:p>
          <a:p>
            <a:pPr marL="0" indent="0">
              <a:buNone/>
            </a:pPr>
            <a:endParaRPr lang="en-GB" dirty="0"/>
          </a:p>
        </p:txBody>
      </p:sp>
    </p:spTree>
    <p:extLst>
      <p:ext uri="{BB962C8B-B14F-4D97-AF65-F5344CB8AC3E}">
        <p14:creationId xmlns:p14="http://schemas.microsoft.com/office/powerpoint/2010/main" val="233281239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32B06BB9-505A-AFF3-17A0-6E50AE641AED}"/>
              </a:ext>
            </a:extLst>
          </p:cNvPr>
          <p:cNvSpPr/>
          <p:nvPr/>
        </p:nvSpPr>
        <p:spPr>
          <a:xfrm>
            <a:off x="7011568" y="2607117"/>
            <a:ext cx="4505016" cy="923330"/>
          </a:xfrm>
          <a:prstGeom prst="rect">
            <a:avLst/>
          </a:prstGeom>
          <a:noFill/>
        </p:spPr>
        <p:txBody>
          <a:bodyPr wrap="none" lIns="91440" tIns="45720" rIns="91440" bIns="45720">
            <a:spAutoFit/>
            <a:scene3d>
              <a:camera prst="orthographicFront"/>
              <a:lightRig rig="soft" dir="t">
                <a:rot lat="0" lon="0" rev="15600000"/>
              </a:lightRig>
            </a:scene3d>
            <a:sp3d extrusionH="57150" prstMaterial="softEdge">
              <a:bevelT w="25400" h="38100"/>
            </a:sp3d>
          </a:bodyPr>
          <a:lstStyle/>
          <a:p>
            <a:pPr algn="ctr"/>
            <a:r>
              <a:rPr lang="en-US" sz="5400" b="1" cap="none" spc="0" dirty="0">
                <a:ln/>
                <a:solidFill>
                  <a:schemeClr val="accent4"/>
                </a:solidFill>
                <a:effectLst/>
              </a:rPr>
              <a:t>Question time!</a:t>
            </a:r>
          </a:p>
        </p:txBody>
      </p:sp>
    </p:spTree>
    <p:extLst>
      <p:ext uri="{BB962C8B-B14F-4D97-AF65-F5344CB8AC3E}">
        <p14:creationId xmlns:p14="http://schemas.microsoft.com/office/powerpoint/2010/main" val="49832538"/>
      </p:ext>
    </p:extLst>
  </p:cSld>
  <p:clrMapOvr>
    <a:masterClrMapping/>
  </p:clrMapOvr>
</p:sld>
</file>

<file path=ppt/theme/theme1.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Sub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1_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6_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7_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8_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4D59DA1BF2B3334DB5F90C6E07467918" ma:contentTypeVersion="18" ma:contentTypeDescription="Create a new document." ma:contentTypeScope="" ma:versionID="00aea878bdecdfce5b8871c011346ce5">
  <xsd:schema xmlns:xsd="http://www.w3.org/2001/XMLSchema" xmlns:xs="http://www.w3.org/2001/XMLSchema" xmlns:p="http://schemas.microsoft.com/office/2006/metadata/properties" xmlns:ns2="06e3169f-a9f3-41ae-acb0-0b632df752ba" xmlns:ns3="bef62789-d549-4860-81a5-a69cfe2d4824" targetNamespace="http://schemas.microsoft.com/office/2006/metadata/properties" ma:root="true" ma:fieldsID="7b1517b9cb2c61f9bb23f3637683bdd2" ns2:_="" ns3:_="">
    <xsd:import namespace="06e3169f-a9f3-41ae-acb0-0b632df752ba"/>
    <xsd:import namespace="bef62789-d549-4860-81a5-a69cfe2d4824"/>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3:SharedWithUsers" minOccurs="0"/>
                <xsd:element ref="ns3:SharedWithDetails" minOccurs="0"/>
                <xsd:element ref="ns2:MediaServiceDateTaken" minOccurs="0"/>
                <xsd:element ref="ns2:MediaLengthInSeconds" minOccurs="0"/>
                <xsd:element ref="ns2:lcf76f155ced4ddcb4097134ff3c332f" minOccurs="0"/>
                <xsd:element ref="ns3:TaxCatchAll" minOccurs="0"/>
                <xsd:element ref="ns2:MediaServiceOCR" minOccurs="0"/>
                <xsd:element ref="ns2:MediaServiceGenerationTime" minOccurs="0"/>
                <xsd:element ref="ns2:MediaServiceEventHashCode" minOccurs="0"/>
                <xsd:element ref="ns2:MediaServiceSearchProperties" minOccurs="0"/>
                <xsd:element ref="ns2:MediaServiceObjectDetectorVersions" minOccurs="0"/>
                <xsd:element ref="ns2: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6e3169f-a9f3-41ae-acb0-0b632df752ba"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4" nillable="true" ma:displayName="MediaServiceDateTaken" ma:hidden="true" ma:internalName="MediaServiceDateTaken" ma:readOnly="true">
      <xsd:simpleType>
        <xsd:restriction base="dms:Text"/>
      </xsd:simpleType>
    </xsd:element>
    <xsd:element name="MediaLengthInSeconds" ma:index="15" nillable="true" ma:displayName="MediaLengthInSeconds" ma:hidden="true" ma:internalName="MediaLengthInSeconds" ma:readOnly="true">
      <xsd:simpleType>
        <xsd:restriction base="dms:Unknown"/>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OCR" ma:index="19" nillable="true" ma:displayName="Extracted Text" ma:internalName="MediaServiceOCR" ma:readOnly="true">
      <xsd:simpleType>
        <xsd:restriction base="dms:Note">
          <xsd:maxLength value="255"/>
        </xsd:restriction>
      </xsd:simpleType>
    </xsd:element>
    <xsd:element name="MediaServiceGenerationTime" ma:index="20" nillable="true" ma:displayName="MediaServiceGenerationTime" ma:hidden="true" ma:internalName="MediaServiceGenerationTime" ma:readOnly="true">
      <xsd:simpleType>
        <xsd:restriction base="dms:Text"/>
      </xsd:simpleType>
    </xsd:element>
    <xsd:element name="MediaServiceEventHashCode" ma:index="21" nillable="true" ma:displayName="MediaServiceEventHashCode" ma:hidden="true" ma:internalName="MediaServiceEventHashCode" ma:readOnly="true">
      <xsd:simpleType>
        <xsd:restriction base="dms:Text"/>
      </xsd:simpleType>
    </xsd:element>
    <xsd:element name="MediaServiceSearchProperties" ma:index="22" nillable="true" ma:displayName="MediaServiceSearchProperties" ma:hidden="true" ma:internalName="MediaServiceSearchProperties" ma:readOnly="true">
      <xsd:simpleType>
        <xsd:restriction base="dms:Note"/>
      </xsd:simpleType>
    </xsd:element>
    <xsd:element name="MediaServiceObjectDetectorVersions" ma:index="23" nillable="true" ma:displayName="MediaServiceObjectDetectorVersions" ma:hidden="true" ma:indexed="true" ma:internalName="MediaServiceObjectDetectorVersions" ma:readOnly="true">
      <xsd:simpleType>
        <xsd:restriction base="dms:Text"/>
      </xsd:simpleType>
    </xsd:element>
    <xsd:element name="MediaServiceLocation" ma:index="24" nillable="true" ma:displayName="Location" ma:indexed="true"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bef62789-d549-4860-81a5-a69cfe2d4824"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TaxCatchAll" ma:index="18" nillable="true" ma:displayName="Taxonomy Catch All Column" ma:hidden="true" ma:list="{d482f72b-792f-4733-b45a-fd8b4bfd0cbc}" ma:internalName="TaxCatchAll" ma:showField="CatchAllData" ma:web="bef62789-d549-4860-81a5-a69cfe2d4824">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lcf76f155ced4ddcb4097134ff3c332f xmlns="06e3169f-a9f3-41ae-acb0-0b632df752ba">
      <Terms xmlns="http://schemas.microsoft.com/office/infopath/2007/PartnerControls"/>
    </lcf76f155ced4ddcb4097134ff3c332f>
    <TaxCatchAll xmlns="bef62789-d549-4860-81a5-a69cfe2d4824" xsi:nil="true"/>
    <SharedWithUsers xmlns="bef62789-d549-4860-81a5-a69cfe2d4824">
      <UserInfo>
        <DisplayName>Kyle Erickson</DisplayName>
        <AccountId>17</AccountId>
        <AccountType/>
      </UserInfo>
      <UserInfo>
        <DisplayName>Magdalena Ohrman</DisplayName>
        <AccountId>13</AccountId>
        <AccountType/>
      </UserInfo>
      <UserInfo>
        <DisplayName>Errietta Bissa</DisplayName>
        <AccountId>12</AccountId>
        <AccountType/>
      </UserInfo>
      <UserInfo>
        <DisplayName>Joanne Price</DisplayName>
        <AccountId>134</AccountId>
        <AccountType/>
      </UserInfo>
    </SharedWithUser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AB0EEE7D-E91F-4B60-8FD7-4056DA01B1A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6e3169f-a9f3-41ae-acb0-0b632df752ba"/>
    <ds:schemaRef ds:uri="bef62789-d549-4860-81a5-a69cfe2d482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55AC00B7-894A-4FF9-8954-5C11DD8B84A2}">
  <ds:schemaRefs>
    <ds:schemaRef ds:uri="http://schemas.openxmlformats.org/package/2006/metadata/core-properties"/>
    <ds:schemaRef ds:uri="http://schemas.microsoft.com/office/2006/metadata/properties"/>
    <ds:schemaRef ds:uri="1084fe36-8241-4751-a893-1fa9f44ff207"/>
    <ds:schemaRef ds:uri="http://purl.org/dc/elements/1.1/"/>
    <ds:schemaRef ds:uri="58fca413-3b36-4298-af2b-d24aa1f4750f"/>
    <ds:schemaRef ds:uri="http://www.w3.org/XML/1998/namespace"/>
    <ds:schemaRef ds:uri="http://schemas.microsoft.com/office/2006/documentManagement/types"/>
    <ds:schemaRef ds:uri="http://purl.org/dc/terms/"/>
    <ds:schemaRef ds:uri="http://schemas.microsoft.com/office/infopath/2007/PartnerControls"/>
    <ds:schemaRef ds:uri="http://purl.org/dc/dcmitype/"/>
    <ds:schemaRef ds:uri="06e3169f-a9f3-41ae-acb0-0b632df752ba"/>
    <ds:schemaRef ds:uri="bef62789-d549-4860-81a5-a69cfe2d4824"/>
  </ds:schemaRefs>
</ds:datastoreItem>
</file>

<file path=customXml/itemProps3.xml><?xml version="1.0" encoding="utf-8"?>
<ds:datastoreItem xmlns:ds="http://schemas.openxmlformats.org/officeDocument/2006/customXml" ds:itemID="{F1EB36A1-00A8-4A82-8553-77C9455E5C4D}">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0</TotalTime>
  <Words>1810</Words>
  <Application>Microsoft Office PowerPoint</Application>
  <PresentationFormat>Widescreen</PresentationFormat>
  <Paragraphs>248</Paragraphs>
  <Slides>35</Slides>
  <Notes>26</Notes>
  <HiddenSlides>0</HiddenSlides>
  <MMClips>0</MMClips>
  <ScaleCrop>false</ScaleCrop>
  <HeadingPairs>
    <vt:vector size="6" baseType="variant">
      <vt:variant>
        <vt:lpstr>Fonts Used</vt:lpstr>
      </vt:variant>
      <vt:variant>
        <vt:i4>5</vt:i4>
      </vt:variant>
      <vt:variant>
        <vt:lpstr>Theme</vt:lpstr>
      </vt:variant>
      <vt:variant>
        <vt:i4>8</vt:i4>
      </vt:variant>
      <vt:variant>
        <vt:lpstr>Slide Titles</vt:lpstr>
      </vt:variant>
      <vt:variant>
        <vt:i4>35</vt:i4>
      </vt:variant>
    </vt:vector>
  </HeadingPairs>
  <TitlesOfParts>
    <vt:vector size="48" baseType="lpstr">
      <vt:lpstr>-apple-system</vt:lpstr>
      <vt:lpstr>Arial</vt:lpstr>
      <vt:lpstr>Calibri</vt:lpstr>
      <vt:lpstr>Calibri Light</vt:lpstr>
      <vt:lpstr>Century Gothic</vt:lpstr>
      <vt:lpstr>UWTSD 200_Title Page</vt:lpstr>
      <vt:lpstr>UWTSD 200_Title Page 3</vt:lpstr>
      <vt:lpstr>UWTSD 200_Subtitle 1</vt:lpstr>
      <vt:lpstr>1_UWTSD 200_Subtitle 3</vt:lpstr>
      <vt:lpstr>6_UWTSD 200_Subtitle 3</vt:lpstr>
      <vt:lpstr>7_UWTSD 200_Subtitle 3</vt:lpstr>
      <vt:lpstr>8_UWTSD 200_Subtitle 3</vt:lpstr>
      <vt:lpstr>UWTSD 200_Text 1</vt:lpstr>
      <vt:lpstr>PowerPoint Presentation</vt:lpstr>
      <vt:lpstr>PowerPoint Presentation</vt:lpstr>
      <vt:lpstr>PowerPoint Presentation</vt:lpstr>
      <vt:lpstr>Your Basic Information</vt:lpstr>
      <vt:lpstr>UWTSD HWB: Your first line of support</vt:lpstr>
      <vt:lpstr>Your University Email</vt:lpstr>
      <vt:lpstr>MyTSD: Your access to your information</vt:lpstr>
      <vt:lpstr>Your Timetable</vt:lpstr>
      <vt:lpstr>Level 4 structure</vt:lpstr>
      <vt:lpstr>Weeks  2-5</vt:lpstr>
      <vt:lpstr>Weeks  7-10</vt:lpstr>
      <vt:lpstr>PowerPoint Presentation</vt:lpstr>
      <vt:lpstr>Moodle: Your virtual learning environment</vt:lpstr>
      <vt:lpstr>Course Moodle Page</vt:lpstr>
      <vt:lpstr>PowerPoint Presentation</vt:lpstr>
      <vt:lpstr>PowerPoint Presentation</vt:lpstr>
      <vt:lpstr>Section Lead in Dance &amp; Programme Director</vt:lpstr>
      <vt:lpstr>Programme of Study Handbook</vt:lpstr>
      <vt:lpstr>Programme Overview</vt:lpstr>
      <vt:lpstr>Expectations from you!</vt:lpstr>
      <vt:lpstr>Modules</vt:lpstr>
      <vt:lpstr>Modules</vt:lpstr>
      <vt:lpstr>Modules/Lecturers</vt:lpstr>
      <vt:lpstr>Contacting your lecturers</vt:lpstr>
      <vt:lpstr>Welsh Language Standards</vt:lpstr>
      <vt:lpstr>PowerPoint Presentation</vt:lpstr>
      <vt:lpstr>PowerPoint Presentation</vt:lpstr>
      <vt:lpstr>University Regulations</vt:lpstr>
      <vt:lpstr>Student Engagement Requirements</vt:lpstr>
      <vt:lpstr>Engagement Policy</vt:lpstr>
      <vt:lpstr>Mitigating Circumstances</vt:lpstr>
      <vt:lpstr>Non-Academic Misconduct</vt:lpstr>
      <vt:lpstr>Don’t miss out!</vt:lpstr>
      <vt:lpstr>Doctor</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Victoria Johns</cp:lastModifiedBy>
  <cp:revision>48</cp:revision>
  <dcterms:created xsi:type="dcterms:W3CDTF">2021-03-09T15:35:42Z</dcterms:created>
  <dcterms:modified xsi:type="dcterms:W3CDTF">2025-09-03T11:09:53Z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ediaServiceImageTags">
    <vt:lpwstr/>
  </property>
  <property fmtid="{D5CDD505-2E9C-101B-9397-08002B2CF9AE}" pid="3" name="ContentTypeId">
    <vt:lpwstr>0x0101004D59DA1BF2B3334DB5F90C6E07467918</vt:lpwstr>
  </property>
</Properties>
</file>