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f6aab9db68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f6aab9db68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3f6aab9db68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3f6aab9db68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3f6aab9db68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3f6aab9db68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f6aab9db68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f6aab9db68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f6aab9db68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f6aab9db68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f6aab9db68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3f6aab9db68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f6aab9db68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f6aab9db68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f6bbce39eb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f6bbce39eb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f6aab9db68_0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3f6aab9db68_0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f6bbce39eb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f6bbce39eb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3f6aab9db68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3f6aab9db68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3f6aab9db68_0_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3f6aab9db68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f6aab9db68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3f6aab9db68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14.png"/><Relationship Id="rId5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png"/><Relationship Id="rId4" Type="http://schemas.openxmlformats.org/officeDocument/2006/relationships/image" Target="../media/image13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Cybersecurity Incident Investigation Through Digital Forensic Analysis: Case QT-AI-2025</a:t>
            </a:r>
            <a:endParaRPr sz="3600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31063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Khadija Banu (2527944)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Case Background</a:t>
            </a:r>
            <a:endParaRPr sz="3000"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498950" y="996450"/>
            <a:ext cx="8520600" cy="290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Case QT-FRAUD-2026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Victim:</a:t>
            </a:r>
            <a:r>
              <a:rPr lang="en">
                <a:solidFill>
                  <a:schemeClr val="dk1"/>
                </a:solidFill>
              </a:rPr>
              <a:t> Quantum Tech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Target:</a:t>
            </a:r>
            <a:r>
              <a:rPr lang="en">
                <a:solidFill>
                  <a:schemeClr val="dk1"/>
                </a:solidFill>
              </a:rPr>
              <a:t> QT-AI-2025 patent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Insider:</a:t>
            </a:r>
            <a:r>
              <a:rPr lang="en">
                <a:solidFill>
                  <a:schemeClr val="dk1"/>
                </a:solidFill>
              </a:rPr>
              <a:t> Emma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Intermediary:</a:t>
            </a:r>
            <a:r>
              <a:rPr lang="en">
                <a:solidFill>
                  <a:schemeClr val="dk1"/>
                </a:solidFill>
              </a:rPr>
              <a:t> Joe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Buyer:</a:t>
            </a:r>
            <a:r>
              <a:rPr lang="en">
                <a:solidFill>
                  <a:schemeClr val="dk1"/>
                </a:solidFill>
              </a:rPr>
              <a:t> Norman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Suspected crime:</a:t>
            </a:r>
            <a:r>
              <a:rPr lang="en">
                <a:solidFill>
                  <a:schemeClr val="dk1"/>
                </a:solidFill>
              </a:rPr>
              <a:t> Corporate espionage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Motive:</a:t>
            </a:r>
            <a:r>
              <a:rPr lang="en">
                <a:solidFill>
                  <a:schemeClr val="dk1"/>
                </a:solidFill>
              </a:rPr>
              <a:t> Financial gain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62" name="Google Shape;62;p14"/>
          <p:cNvSpPr/>
          <p:nvPr/>
        </p:nvSpPr>
        <p:spPr>
          <a:xfrm>
            <a:off x="811425" y="3885413"/>
            <a:ext cx="2122200" cy="1045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Emma</a:t>
            </a:r>
            <a:endParaRPr sz="1800"/>
          </a:p>
        </p:txBody>
      </p:sp>
      <p:sp>
        <p:nvSpPr>
          <p:cNvPr id="63" name="Google Shape;63;p14"/>
          <p:cNvSpPr/>
          <p:nvPr/>
        </p:nvSpPr>
        <p:spPr>
          <a:xfrm>
            <a:off x="3179613" y="3879793"/>
            <a:ext cx="2122200" cy="1045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Joe</a:t>
            </a:r>
            <a:endParaRPr sz="1800"/>
          </a:p>
        </p:txBody>
      </p:sp>
      <p:sp>
        <p:nvSpPr>
          <p:cNvPr id="64" name="Google Shape;64;p14"/>
          <p:cNvSpPr/>
          <p:nvPr/>
        </p:nvSpPr>
        <p:spPr>
          <a:xfrm>
            <a:off x="5563406" y="3878142"/>
            <a:ext cx="2122200" cy="1045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Norman</a:t>
            </a:r>
            <a:endParaRPr sz="1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Digital Evidence &amp; Exhibits</a:t>
            </a:r>
            <a:endParaRPr sz="3000"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498950" y="996450"/>
            <a:ext cx="4073100" cy="130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2984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>
                <a:solidFill>
                  <a:schemeClr val="dk1"/>
                </a:solidFill>
              </a:rPr>
              <a:t>QT-01: Huawei P Smart (Emma)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>
                <a:solidFill>
                  <a:schemeClr val="dk1"/>
                </a:solidFill>
              </a:rPr>
              <a:t>QT-02: Samsung Galaxy A13 (Joe)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>
                <a:solidFill>
                  <a:schemeClr val="dk1"/>
                </a:solidFill>
              </a:rPr>
              <a:t>QT-03: Nokia C2 (Norman)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71" name="Google Shape;71;p15" title="h-hash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8950" y="2647346"/>
            <a:ext cx="4166674" cy="2343754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 title="s-hash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90450" y="799250"/>
            <a:ext cx="4173576" cy="2005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 title="n-hash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90450" y="2805100"/>
            <a:ext cx="4173576" cy="2186001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15"/>
          <p:cNvSpPr txBox="1"/>
          <p:nvPr/>
        </p:nvSpPr>
        <p:spPr>
          <a:xfrm>
            <a:off x="608550" y="2761925"/>
            <a:ext cx="920700" cy="4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</a:rPr>
              <a:t>QT-01</a:t>
            </a:r>
            <a:endParaRPr b="1" sz="1800">
              <a:solidFill>
                <a:schemeClr val="dk1"/>
              </a:solidFill>
            </a:endParaRPr>
          </a:p>
        </p:txBody>
      </p:sp>
      <p:sp>
        <p:nvSpPr>
          <p:cNvPr id="75" name="Google Shape;75;p15"/>
          <p:cNvSpPr txBox="1"/>
          <p:nvPr/>
        </p:nvSpPr>
        <p:spPr>
          <a:xfrm>
            <a:off x="4954800" y="2914342"/>
            <a:ext cx="920700" cy="4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</a:rPr>
              <a:t>QT-03</a:t>
            </a:r>
            <a:endParaRPr b="1" sz="1800">
              <a:solidFill>
                <a:schemeClr val="dk1"/>
              </a:solidFill>
            </a:endParaRPr>
          </a:p>
        </p:txBody>
      </p:sp>
      <p:sp>
        <p:nvSpPr>
          <p:cNvPr id="76" name="Google Shape;76;p15"/>
          <p:cNvSpPr txBox="1"/>
          <p:nvPr/>
        </p:nvSpPr>
        <p:spPr>
          <a:xfrm>
            <a:off x="4954808" y="887213"/>
            <a:ext cx="920700" cy="49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</a:rPr>
              <a:t>QT-02</a:t>
            </a:r>
            <a:endParaRPr b="1"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Forensic Acquisition &amp; Evidence Integrity</a:t>
            </a:r>
            <a:endParaRPr sz="3000"/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498950" y="996450"/>
            <a:ext cx="8520600" cy="290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Evidence Preservation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Devices isolated using Faraday bags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Prevented:</a:t>
            </a:r>
            <a:endParaRPr>
              <a:solidFill>
                <a:schemeClr val="dk1"/>
              </a:solidFill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Remote wiping</a:t>
            </a:r>
            <a:endParaRPr sz="1800">
              <a:solidFill>
                <a:schemeClr val="dk1"/>
              </a:solidFill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" sz="1800">
                <a:solidFill>
                  <a:schemeClr val="dk1"/>
                </a:solidFill>
              </a:rPr>
              <a:t>Network contamination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Forensic acquisition performed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SHA-256 hashing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Chain of custody maintained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7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Forensic Methodology &amp; Tools</a:t>
            </a:r>
            <a:endParaRPr sz="3000"/>
          </a:p>
        </p:txBody>
      </p:sp>
      <p:sp>
        <p:nvSpPr>
          <p:cNvPr id="88" name="Google Shape;88;p17"/>
          <p:cNvSpPr txBox="1"/>
          <p:nvPr>
            <p:ph idx="1" type="body"/>
          </p:nvPr>
        </p:nvSpPr>
        <p:spPr>
          <a:xfrm>
            <a:off x="498950" y="996450"/>
            <a:ext cx="3589200" cy="213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Four-Phase Methodology</a:t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1. Identify &amp; Seize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2. Isolate &amp; Preserve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3. Acquire &amp; Hash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4. Analyse &amp; Correlate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89" name="Google Shape;89;p17"/>
          <p:cNvSpPr txBox="1"/>
          <p:nvPr>
            <p:ph idx="1" type="body"/>
          </p:nvPr>
        </p:nvSpPr>
        <p:spPr>
          <a:xfrm>
            <a:off x="4368325" y="1025283"/>
            <a:ext cx="4650300" cy="178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000000"/>
                </a:solidFill>
              </a:rPr>
              <a:t>Tools</a:t>
            </a:r>
            <a:endParaRPr b="1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Cellebrite UFED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Cellebrite Physical Analyzer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Communication Evidence</a:t>
            </a:r>
            <a:endParaRPr sz="3000"/>
          </a:p>
        </p:txBody>
      </p:sp>
      <p:sp>
        <p:nvSpPr>
          <p:cNvPr id="95" name="Google Shape;95;p18"/>
          <p:cNvSpPr txBox="1"/>
          <p:nvPr>
            <p:ph idx="1" type="body"/>
          </p:nvPr>
        </p:nvSpPr>
        <p:spPr>
          <a:xfrm>
            <a:off x="498950" y="996450"/>
            <a:ext cx="3589200" cy="157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Phase 1 — Initiation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Emma – Joe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Confidential IP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External buyer requested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96" name="Google Shape;96;p18" title="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0550" y="1107691"/>
            <a:ext cx="4751050" cy="3448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9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Communication Evidence</a:t>
            </a:r>
            <a:endParaRPr sz="3000"/>
          </a:p>
        </p:txBody>
      </p:sp>
      <p:sp>
        <p:nvSpPr>
          <p:cNvPr id="102" name="Google Shape;102;p19"/>
          <p:cNvSpPr txBox="1"/>
          <p:nvPr>
            <p:ph idx="1" type="body"/>
          </p:nvPr>
        </p:nvSpPr>
        <p:spPr>
          <a:xfrm>
            <a:off x="483350" y="996450"/>
            <a:ext cx="3589200" cy="157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Phase 2 — Negotiation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Emma – Norman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">
                <a:solidFill>
                  <a:schemeClr val="dk1"/>
                </a:solidFill>
              </a:rPr>
              <a:t>5M offshore payment</a:t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03" name="Google Shape;103;p19" title="6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350" y="2340425"/>
            <a:ext cx="4088650" cy="2681251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9"/>
          <p:cNvSpPr txBox="1"/>
          <p:nvPr>
            <p:ph idx="1" type="body"/>
          </p:nvPr>
        </p:nvSpPr>
        <p:spPr>
          <a:xfrm>
            <a:off x="4650020" y="996450"/>
            <a:ext cx="3589200" cy="134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Phase 3 — Anti-forensics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Data transfer planned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Evidence concealment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05" name="Google Shape;105;p19" title="7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24400" y="2340425"/>
            <a:ext cx="4267200" cy="2681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Joe's Travel &amp; Movement</a:t>
            </a:r>
            <a:endParaRPr sz="3000"/>
          </a:p>
        </p:txBody>
      </p:sp>
      <p:sp>
        <p:nvSpPr>
          <p:cNvPr id="111" name="Google Shape;111;p20"/>
          <p:cNvSpPr txBox="1"/>
          <p:nvPr>
            <p:ph idx="1" type="body"/>
          </p:nvPr>
        </p:nvSpPr>
        <p:spPr>
          <a:xfrm>
            <a:off x="483350" y="996450"/>
            <a:ext cx="8145600" cy="132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Digital travel records established Joe's movement toward the meeting location.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Glasgow travel ticket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Joe communicated with Emma for her travel schedule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12" name="Google Shape;112;p20" title="8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350" y="2325150"/>
            <a:ext cx="4213474" cy="265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20" title="3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49225" y="2325150"/>
            <a:ext cx="4142376" cy="2652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Joe's Travel &amp; Movement</a:t>
            </a:r>
            <a:endParaRPr sz="3000"/>
          </a:p>
        </p:txBody>
      </p:sp>
      <p:sp>
        <p:nvSpPr>
          <p:cNvPr id="119" name="Google Shape;119;p21"/>
          <p:cNvSpPr txBox="1"/>
          <p:nvPr>
            <p:ph idx="1" type="body"/>
          </p:nvPr>
        </p:nvSpPr>
        <p:spPr>
          <a:xfrm>
            <a:off x="483350" y="964422"/>
            <a:ext cx="8145600" cy="132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Travel records show Joe's movement toward the meeting location.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Joe informed Emma about the meeting that week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Manchester transit record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20" name="Google Shape;120;p21" title="9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49225" y="2325150"/>
            <a:ext cx="4142376" cy="265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1" title="14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1475" y="2338550"/>
            <a:ext cx="4373275" cy="2652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2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Communication &amp; Hotel Location</a:t>
            </a:r>
            <a:endParaRPr sz="3000"/>
          </a:p>
        </p:txBody>
      </p:sp>
      <p:sp>
        <p:nvSpPr>
          <p:cNvPr id="127" name="Google Shape;127;p22"/>
          <p:cNvSpPr txBox="1"/>
          <p:nvPr>
            <p:ph idx="1" type="body"/>
          </p:nvPr>
        </p:nvSpPr>
        <p:spPr>
          <a:xfrm>
            <a:off x="483350" y="996450"/>
            <a:ext cx="3901500" cy="132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Joe &amp; Emma 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Joe confirmed Emma with chats about her location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28" name="Google Shape;128;p22"/>
          <p:cNvSpPr txBox="1"/>
          <p:nvPr>
            <p:ph idx="1" type="body"/>
          </p:nvPr>
        </p:nvSpPr>
        <p:spPr>
          <a:xfrm>
            <a:off x="4849225" y="996450"/>
            <a:ext cx="4142400" cy="132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Joe</a:t>
            </a:r>
            <a:r>
              <a:rPr b="1" lang="en">
                <a:solidFill>
                  <a:schemeClr val="dk1"/>
                </a:solidFill>
              </a:rPr>
              <a:t> 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GPS/location evidence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Placed at target hotel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29" name="Google Shape;129;p22" title="10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49225" y="2367125"/>
            <a:ext cx="4142400" cy="265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22" title="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52425" y="2367125"/>
            <a:ext cx="4268501" cy="2623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3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Norman's Movement &amp; Patent Information </a:t>
            </a:r>
            <a:endParaRPr sz="3000"/>
          </a:p>
        </p:txBody>
      </p:sp>
      <p:sp>
        <p:nvSpPr>
          <p:cNvPr id="136" name="Google Shape;136;p23"/>
          <p:cNvSpPr txBox="1"/>
          <p:nvPr>
            <p:ph idx="1" type="body"/>
          </p:nvPr>
        </p:nvSpPr>
        <p:spPr>
          <a:xfrm>
            <a:off x="311700" y="799250"/>
            <a:ext cx="4142400" cy="132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Norman 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GPS/routing evidence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Travelled toward the same region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37" name="Google Shape;137;p23" title="k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1675" y="2362200"/>
            <a:ext cx="4218250" cy="2543176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23"/>
          <p:cNvSpPr txBox="1"/>
          <p:nvPr>
            <p:ph idx="1" type="body"/>
          </p:nvPr>
        </p:nvSpPr>
        <p:spPr>
          <a:xfrm>
            <a:off x="4783250" y="715400"/>
            <a:ext cx="4142400" cy="149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Norman 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QT-AI-2025 patent document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Found on Norman's device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Located in WhatsApp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pic>
        <p:nvPicPr>
          <p:cNvPr id="139" name="Google Shape;139;p23" title="Screenshot (62)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19475" y="2362200"/>
            <a:ext cx="4069973" cy="2543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4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Suspect Roles &amp; Behaviour</a:t>
            </a:r>
            <a:endParaRPr sz="3000"/>
          </a:p>
        </p:txBody>
      </p:sp>
      <p:sp>
        <p:nvSpPr>
          <p:cNvPr id="145" name="Google Shape;145;p24"/>
          <p:cNvSpPr txBox="1"/>
          <p:nvPr>
            <p:ph idx="1" type="body"/>
          </p:nvPr>
        </p:nvSpPr>
        <p:spPr>
          <a:xfrm>
            <a:off x="498950" y="996450"/>
            <a:ext cx="3589200" cy="215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Emma — Insider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Authorized access to IP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Initiated scheme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Alias: </a:t>
            </a:r>
            <a:r>
              <a:rPr b="1" lang="en">
                <a:solidFill>
                  <a:schemeClr val="dk1"/>
                </a:solidFill>
              </a:rPr>
              <a:t>Peter Dover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Negotiated with Norman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Anti-forensic instructions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46" name="Google Shape;146;p24"/>
          <p:cNvSpPr txBox="1"/>
          <p:nvPr>
            <p:ph idx="1" type="body"/>
          </p:nvPr>
        </p:nvSpPr>
        <p:spPr>
          <a:xfrm>
            <a:off x="4572000" y="977225"/>
            <a:ext cx="4478700" cy="192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Joe — Intermediary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Broker / logistics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Travel evidence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Hotel location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Handover confirmation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47" name="Google Shape;147;p24"/>
          <p:cNvSpPr txBox="1"/>
          <p:nvPr>
            <p:ph idx="1" type="body"/>
          </p:nvPr>
        </p:nvSpPr>
        <p:spPr>
          <a:xfrm>
            <a:off x="4665300" y="2988000"/>
            <a:ext cx="4478700" cy="215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1"/>
                </a:solidFill>
              </a:rPr>
              <a:t>Norman — Buyer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NexGen Circuits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Agreed financial terms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SIM removed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Device sanitized</a:t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5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Timeline of the Conspiracy</a:t>
            </a:r>
            <a:endParaRPr sz="3000"/>
          </a:p>
        </p:txBody>
      </p:sp>
      <p:sp>
        <p:nvSpPr>
          <p:cNvPr id="153" name="Google Shape;153;p25"/>
          <p:cNvSpPr txBox="1"/>
          <p:nvPr>
            <p:ph idx="1" type="body"/>
          </p:nvPr>
        </p:nvSpPr>
        <p:spPr>
          <a:xfrm>
            <a:off x="410200" y="996450"/>
            <a:ext cx="8253300" cy="377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21/08/2024: Emma established cover communication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31/01/2025: Emma contacted Norman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31/01/2025: Emma finished the deal with Norman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31/08/2024: Joe traveled </a:t>
            </a:r>
            <a:r>
              <a:rPr lang="en">
                <a:solidFill>
                  <a:schemeClr val="dk1"/>
                </a:solidFill>
              </a:rPr>
              <a:t>Glasgow for meeting with clients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29/08/2024: Joe confiremed Emma about her schedule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20/11/2024: Joe also informed Emma about her that week meeting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22/11/2024: Joe also traveled Manchester for meeting with clients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21/08/2024: Joe also mentioned about her meeting with clients in the hotel 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21/08/2024: Joe went to hotel for meeting about the deal</a:t>
            </a:r>
            <a:br>
              <a:rPr lang="en">
                <a:solidFill>
                  <a:schemeClr val="dk1"/>
                </a:solidFill>
              </a:rPr>
            </a:br>
            <a:r>
              <a:rPr lang="en">
                <a:solidFill>
                  <a:schemeClr val="dk1"/>
                </a:solidFill>
              </a:rPr>
              <a:t>04/09/2024: Norman traveled to meet with Joe for confirm the deal</a:t>
            </a:r>
            <a:br>
              <a:rPr lang="en">
                <a:solidFill>
                  <a:schemeClr val="dk1"/>
                </a:solidFill>
              </a:rPr>
            </a:b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6"/>
          <p:cNvSpPr txBox="1"/>
          <p:nvPr>
            <p:ph type="title"/>
          </p:nvPr>
        </p:nvSpPr>
        <p:spPr>
          <a:xfrm>
            <a:off x="311700" y="2265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Conclusion &amp; Recommendations</a:t>
            </a:r>
            <a:endParaRPr sz="3000"/>
          </a:p>
        </p:txBody>
      </p:sp>
      <p:sp>
        <p:nvSpPr>
          <p:cNvPr id="159" name="Google Shape;159;p26"/>
          <p:cNvSpPr txBox="1"/>
          <p:nvPr>
            <p:ph idx="1" type="body"/>
          </p:nvPr>
        </p:nvSpPr>
        <p:spPr>
          <a:xfrm>
            <a:off x="498950" y="996450"/>
            <a:ext cx="3589200" cy="399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Conclusion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Multi-device evidence supports </a:t>
            </a:r>
            <a:r>
              <a:rPr b="1" lang="en">
                <a:solidFill>
                  <a:schemeClr val="dk1"/>
                </a:solidFill>
              </a:rPr>
              <a:t>planned corporate espionage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Emma → Insider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Joe → Intermediary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Norman → Buyer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Communication + travel + GPS correlated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60" name="Google Shape;160;p26"/>
          <p:cNvSpPr txBox="1"/>
          <p:nvPr>
            <p:ph idx="1" type="body"/>
          </p:nvPr>
        </p:nvSpPr>
        <p:spPr>
          <a:xfrm>
            <a:off x="4572000" y="977225"/>
            <a:ext cx="4478700" cy="192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</a:rPr>
              <a:t>Recommendations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Report findings to law enforcement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Strengthen </a:t>
            </a:r>
            <a:r>
              <a:rPr b="1" lang="en">
                <a:solidFill>
                  <a:schemeClr val="dk1"/>
                </a:solidFill>
              </a:rPr>
              <a:t>DLP controls</a:t>
            </a:r>
            <a:endParaRPr b="1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Restrict sensitive R&amp;D access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