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58630e9801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258630e9801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The environment of global businesses has seen a drastic change after Covid-19 pandemic. Many businesses continue to grapple with the aftermath of pandemic, striving to navigate their ways back to stability. Companies are confronted with competition in every step to adjust with the evolving business and consumers needs, taking on the responsibility of leading their companies towards success in this new normal era. </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258630e980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258630e980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Marks &amp; Spencers is a famous multinational retailer known for its diverse offerings of clothing, home appliances and food products. It was started by Michael Marks in the year 1884 as a stall in Leeds. Marks &amp; Spencers shows adherence to maintaining it quality of its products and has expanded globally over the years.</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258630e9801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258630e9801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Market failure is when the allocation of goods and services in a free market is inefficient, disrupting the equilibrium achieved through supply and demand. Rational individual choices in a market failure fail to benefit the collective, leading to unfavorable outcomes for the overall group. It can occur in implicit and explicit markets as well. </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258630e9801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258630e9801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The economic recession can make the market fail because there will not be as many customers, the market will get shorter and the businesses as well as the organizations will struggle to stay stable financially. This pandemic has changed the vision of the customers. As an example, more and more people are using online websites for shopping, if businesses don't enhance their online presence it will be tough to increase their sales.As the business depends a lot on supply chain the weak inefficient supply chain might have trouble meeting what customer want which could have and negative impact on the organization. </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258630e9801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258630e9801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To adjust themselves in the new normal business environment, Marks &amp; Spencer has made few changes in their business strategies. They have enhanced their online presence. Various digital channels allow the company to reach a wider audience resulting in an expansion of customer base. Moreover, To effectively manage the inventory they employed professionals who did an elaborate inventory analysis and made strategies accordingly. M&amp;S also adopted the preferences of the customers by creating trendy and affordable products.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258630e9801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258630e9801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Marks &amp; Spencers focuses on various competitive strategies for sustaining in the global business environment. The multinational company focuses on quality control of its offerings, maintaining its brand image and reputation by increasing the reliability and trust of its customers. It also uses various platforms such as physical stores and digital platforms for it’s sales and focuses on innovation and sustainable and ethical practices.</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258630e9801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258630e9801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l" rtl="0">
              <a:lnSpc>
                <a:spcPct val="115000"/>
              </a:lnSpc>
              <a:spcBef>
                <a:spcPts val="0"/>
              </a:spcBef>
              <a:spcAft>
                <a:spcPts val="0"/>
              </a:spcAft>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Marks &amp; Spencer has increased their responsibility towards environments by adopting environmentally friendly strategies post Pandemic. M&amp;S has established itself on the principle that being conscious of the influence on the future world, in addition to the present, is not only responsible citizenship but also a profitable strategy. In 2007, M&amp;S introduced the pioneer plan A initiative, setting new standards for the industry. In 2021,M&amp;S revitalized their commitment towards the environment by enhancing their initiatives towards sustainability. </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15000"/>
              </a:lnSpc>
              <a:spcBef>
                <a:spcPts val="0"/>
              </a:spcBef>
              <a:spcAft>
                <a:spcPts val="0"/>
              </a:spcAft>
              <a:buNone/>
            </a:pPr>
            <a:endParaRPr sz="1200" b="1" i="1">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0" algn="l" rtl="0">
              <a:lnSpc>
                <a:spcPct val="115000"/>
              </a:lnSpc>
              <a:spcBef>
                <a:spcPts val="0"/>
              </a:spcBef>
              <a:spcAft>
                <a:spcPts val="0"/>
              </a:spcAft>
              <a:buClr>
                <a:schemeClr val="dk1"/>
              </a:buClr>
              <a:buSzPts val="1100"/>
              <a:buFont typeface="Arial" panose="020B0604020202020204"/>
              <a:buNone/>
            </a:pP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258630e9801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258630e9801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Marks &amp; Spencers possesses strong corporate social responsibility approaches. It offers positive effects on society and the environment by implementing several CSR approaches in its business operations. These approaches include environmental sustainability, sustainable sourcing, ethical trading and the health and overall well-being of its employees.</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258630e9801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258630e9801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l" rtl="0">
              <a:lnSpc>
                <a:spcPct val="115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Marks and Spencer can adopt various strategies to enhance their businesses. They can create personalized products to enhance the customer's experience. Moreover, they can innovate their product according to the changing customer’s preferences. They can also introduce various tools like AI and machine learning to identify opportunities for betterment. </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258630e9801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258630e9801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M&amp;S in response to the obstacles created by the pandemic imposed various strategies and steps for sustaining in the market. The company utilized digital platforms and technological advancements. Focused on safety measures and online food delivery options.</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258630e9801_0_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258630e9801_0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2050" name="Picture 2"/>
          <p:cNvPicPr>
            <a:picLocks noChangeAspect="1"/>
          </p:cNvPicPr>
          <p:nvPr/>
        </p:nvPicPr>
        <p:blipFill>
          <a:blip r:embed="rId2"/>
          <a:stretch>
            <a:fillRect/>
          </a:stretch>
        </p:blipFill>
        <p:spPr>
          <a:xfrm>
            <a:off x="0" y="0"/>
            <a:ext cx="9144000" cy="5143500"/>
          </a:xfrm>
          <a:prstGeom prst="rect">
            <a:avLst/>
          </a:prstGeom>
          <a:noFill/>
          <a:ln w="9525">
            <a:noFill/>
          </a:ln>
        </p:spPr>
      </p:pic>
      <p:sp>
        <p:nvSpPr>
          <p:cNvPr id="2051" name="Rectangle 3"/>
          <p:cNvSpPr>
            <a:spLocks noGrp="1" noChangeArrowheads="1"/>
          </p:cNvSpPr>
          <p:nvPr>
            <p:ph type="ctrTitle"/>
          </p:nvPr>
        </p:nvSpPr>
        <p:spPr>
          <a:xfrm>
            <a:off x="1547813" y="1276350"/>
            <a:ext cx="6908800" cy="812006"/>
          </a:xfrm>
        </p:spPr>
        <p:txBody>
          <a:bodyPr/>
          <a:lstStyle>
            <a:lvl1pPr algn="r">
              <a:defRPr/>
            </a:lvl1pPr>
          </a:lstStyle>
          <a:p>
            <a:pPr lvl="0"/>
            <a:r>
              <a:rPr lang="en-US" altLang="zh-CN" noProof="0"/>
              <a:t>Click to edit Master title style</a:t>
            </a:r>
          </a:p>
        </p:txBody>
      </p:sp>
      <p:sp>
        <p:nvSpPr>
          <p:cNvPr id="2052" name="Rectangle 4"/>
          <p:cNvSpPr>
            <a:spLocks noGrp="1" noChangeArrowheads="1"/>
          </p:cNvSpPr>
          <p:nvPr>
            <p:ph type="subTitle" idx="1"/>
          </p:nvPr>
        </p:nvSpPr>
        <p:spPr>
          <a:xfrm>
            <a:off x="1547813" y="2195513"/>
            <a:ext cx="6913562" cy="1314450"/>
          </a:xfrm>
        </p:spPr>
        <p:txBody>
          <a:bodyPr/>
          <a:lstStyle>
            <a:lvl1pPr marL="0" indent="0" algn="r">
              <a:buFontTx/>
              <a:buNone/>
              <a:defRPr/>
            </a:lvl1pPr>
          </a:lstStyle>
          <a:p>
            <a:pPr lvl="0"/>
            <a:r>
              <a:rPr lang="en-US" altLang="zh-CN" noProof="0"/>
              <a:t>Click to edit Master subtitle style</a:t>
            </a:r>
          </a:p>
        </p:txBody>
      </p:sp>
      <p:sp>
        <p:nvSpPr>
          <p:cNvPr id="9" name="Rectangle 5"/>
          <p:cNvSpPr>
            <a:spLocks noGrp="1" noChangeArrowheads="1"/>
          </p:cNvSpPr>
          <p:nvPr>
            <p:ph type="dt" sz="half" idx="2"/>
          </p:nvPr>
        </p:nvSpPr>
        <p:spPr bwMode="auto">
          <a:xfrm>
            <a:off x="457200" y="4683919"/>
            <a:ext cx="2133600" cy="35718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10" name="Rectangle 6"/>
          <p:cNvSpPr>
            <a:spLocks noGrp="1" noChangeArrowheads="1"/>
          </p:cNvSpPr>
          <p:nvPr>
            <p:ph type="ftr" sz="quarter" idx="3"/>
          </p:nvPr>
        </p:nvSpPr>
        <p:spPr bwMode="auto">
          <a:xfrm>
            <a:off x="3124200" y="4683919"/>
            <a:ext cx="2895600" cy="35718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11" name="Rectangle 7"/>
          <p:cNvSpPr>
            <a:spLocks noGrp="1" noChangeArrowheads="1"/>
          </p:cNvSpPr>
          <p:nvPr>
            <p:ph type="sldNum" sz="quarter" idx="4"/>
          </p:nvPr>
        </p:nvSpPr>
        <p:spPr bwMode="auto">
          <a:xfrm>
            <a:off x="6553200" y="4683919"/>
            <a:ext cx="2133600" cy="35718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B2AEB82A-E188-4EC3-A976-6ACB2D5576C4}" type="slidenum">
              <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rPr>
              <a:t>‹#›</a:t>
            </a:fld>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3442097"/>
            <a:ext cx="7886700" cy="1125140"/>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B2AEB82A-E188-4EC3-A976-6ACB2D5576C4}" type="slidenum">
              <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rPr>
              <a:t>‹#›</a:t>
            </a:fld>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881063"/>
            <a:ext cx="4038600" cy="3714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881063"/>
            <a:ext cx="4038600" cy="3714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B2AEB82A-E188-4EC3-A976-6ACB2D5576C4}" type="slidenum">
              <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rPr>
              <a:t>‹#›</a:t>
            </a:fld>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30238" y="1260872"/>
            <a:ext cx="3868737"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30238" y="1878806"/>
            <a:ext cx="3868737"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260872"/>
            <a:ext cx="3887788"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1878806"/>
            <a:ext cx="3887788"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B2AEB82A-E188-4EC3-A976-6ACB2D5576C4}" type="slidenum">
              <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rPr>
              <a:t>‹#›</a:t>
            </a:fld>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3" name="Footer Placeholder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342900"/>
            <a:ext cx="2949575"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788"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30238" y="1543050"/>
            <a:ext cx="2949575"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B2AEB82A-E188-4EC3-A976-6ACB2D5576C4}" type="slidenum">
              <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rPr>
              <a:t>‹#›</a:t>
            </a:fld>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342900"/>
            <a:ext cx="2949575"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788" y="740569"/>
            <a:ext cx="4629150" cy="3655219"/>
          </a:xfrm>
        </p:spPr>
        <p:txBody>
          <a:bodyPr vert="horz" wrap="square" lIns="91440" tIns="45720" rIns="91440" bIns="45720" numCol="1" anchor="t" anchorCtr="0" compatLnSpc="1"/>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630238" y="1543050"/>
            <a:ext cx="2949575"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B2AEB82A-E188-4EC3-A976-6ACB2D5576C4}" type="slidenum">
              <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rPr>
              <a:t>‹#›</a:t>
            </a:fld>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B2AEB82A-E188-4EC3-A976-6ACB2D5576C4}" type="slidenum">
              <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rPr>
              <a:t>‹#›</a:t>
            </a:fld>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42875"/>
            <a:ext cx="2057400" cy="44529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42875"/>
            <a:ext cx="6019800" cy="44529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B2AEB82A-E188-4EC3-A976-6ACB2D5576C4}" type="slidenum">
              <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rPr>
              <a:t>‹#›</a:t>
            </a:fld>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jpe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3"/>
          <p:cNvPicPr>
            <a:picLocks noChangeAspect="1"/>
          </p:cNvPicPr>
          <p:nvPr/>
        </p:nvPicPr>
        <p:blipFill>
          <a:blip r:embed="rId24"/>
          <a:stretch>
            <a:fillRect/>
          </a:stretch>
        </p:blipFill>
        <p:spPr>
          <a:xfrm>
            <a:off x="-6350" y="0"/>
            <a:ext cx="9150350" cy="5143500"/>
          </a:xfrm>
          <a:prstGeom prst="rect">
            <a:avLst/>
          </a:prstGeom>
          <a:noFill/>
          <a:ln w="9525">
            <a:noFill/>
          </a:ln>
        </p:spPr>
      </p:pic>
      <p:sp>
        <p:nvSpPr>
          <p:cNvPr id="1027" name="Rectangle 3"/>
          <p:cNvSpPr>
            <a:spLocks noGrp="1"/>
          </p:cNvSpPr>
          <p:nvPr>
            <p:ph type="title"/>
          </p:nvPr>
        </p:nvSpPr>
        <p:spPr>
          <a:xfrm>
            <a:off x="457200" y="142875"/>
            <a:ext cx="8229600" cy="436960"/>
          </a:xfrm>
          <a:prstGeom prst="rect">
            <a:avLst/>
          </a:prstGeom>
          <a:noFill/>
          <a:ln w="9525">
            <a:noFill/>
          </a:ln>
        </p:spPr>
        <p:txBody>
          <a:bodyPr anchor="ctr" anchorCtr="0"/>
          <a:lstStyle/>
          <a:p>
            <a:pPr lvl="0"/>
            <a:r>
              <a:rPr lang="en-US" altLang="zh-CN" dirty="0"/>
              <a:t>Click to edit Master title style</a:t>
            </a:r>
          </a:p>
        </p:txBody>
      </p:sp>
      <p:sp>
        <p:nvSpPr>
          <p:cNvPr id="1028" name="Rectangle 4"/>
          <p:cNvSpPr>
            <a:spLocks noGrp="1"/>
          </p:cNvSpPr>
          <p:nvPr>
            <p:ph type="body" idx="1"/>
          </p:nvPr>
        </p:nvSpPr>
        <p:spPr>
          <a:xfrm>
            <a:off x="457200" y="881063"/>
            <a:ext cx="8229600" cy="3714750"/>
          </a:xfrm>
          <a:prstGeom prst="rect">
            <a:avLst/>
          </a:prstGeom>
          <a:noFill/>
          <a:ln w="9525">
            <a:noFill/>
          </a:ln>
        </p:spPr>
        <p:txBody>
          <a:bodyPr/>
          <a:lstStyle/>
          <a:p>
            <a:pPr lvl="0"/>
            <a:r>
              <a:rPr lang="en-US" altLang="zh-CN" dirty="0"/>
              <a:t>Click to edit Master text styles</a:t>
            </a:r>
          </a:p>
          <a:p>
            <a:pPr lvl="1"/>
            <a:r>
              <a:rPr lang="en-US" altLang="zh-CN" dirty="0"/>
              <a:t>Second level</a:t>
            </a:r>
          </a:p>
          <a:p>
            <a:pPr lvl="2"/>
            <a:r>
              <a:rPr lang="en-US" altLang="zh-CN" dirty="0"/>
              <a:t>Third level</a:t>
            </a:r>
          </a:p>
          <a:p>
            <a:pPr lvl="3"/>
            <a:r>
              <a:rPr lang="en-US" altLang="zh-CN" dirty="0"/>
              <a:t>Fourth level</a:t>
            </a:r>
          </a:p>
          <a:p>
            <a:pPr lvl="4"/>
            <a:r>
              <a:rPr lang="en-US" altLang="zh-CN" dirty="0"/>
              <a:t>Fifth level</a:t>
            </a:r>
          </a:p>
        </p:txBody>
      </p:sp>
      <p:sp>
        <p:nvSpPr>
          <p:cNvPr id="1029" name="Rectangle 5"/>
          <p:cNvSpPr>
            <a:spLocks noGrp="1" noChangeArrowheads="1"/>
          </p:cNvSpPr>
          <p:nvPr>
            <p:ph type="dt" sz="half" idx="2"/>
          </p:nvPr>
        </p:nvSpPr>
        <p:spPr bwMode="auto">
          <a:xfrm>
            <a:off x="457200" y="4683919"/>
            <a:ext cx="2133600" cy="357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sz="105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1030" name="Rectangle 6"/>
          <p:cNvSpPr>
            <a:spLocks noGrp="1" noChangeArrowheads="1"/>
          </p:cNvSpPr>
          <p:nvPr>
            <p:ph type="ftr" sz="quarter" idx="3"/>
          </p:nvPr>
        </p:nvSpPr>
        <p:spPr bwMode="auto">
          <a:xfrm>
            <a:off x="3124200" y="4683919"/>
            <a:ext cx="2895600" cy="357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ctr">
              <a:defRPr sz="1050"/>
            </a:lvl1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1031" name="Rectangle 7"/>
          <p:cNvSpPr>
            <a:spLocks noGrp="1" noChangeArrowheads="1"/>
          </p:cNvSpPr>
          <p:nvPr>
            <p:ph type="sldNum" sz="quarter" idx="4"/>
          </p:nvPr>
        </p:nvSpPr>
        <p:spPr bwMode="auto">
          <a:xfrm>
            <a:off x="6553200" y="4683919"/>
            <a:ext cx="2133600" cy="357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a:defRPr sz="1050"/>
            </a:lvl1pPr>
          </a:lstStyle>
          <a:p>
            <a:pPr marL="0" lvl="0" indent="0" algn="r" rtl="0">
              <a:spcBef>
                <a:spcPts val="0"/>
              </a:spcBef>
              <a:spcAft>
                <a:spcPts val="0"/>
              </a:spcAft>
              <a:buNone/>
            </a:pPr>
            <a:fld id="{00000000-1234-1234-1234-123412341234}" type="slidenum">
              <a:rPr lang="en-GB"/>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Lst>
  <p:hf sldNum="0" hdr="0" ftr="0" dt="0"/>
  <p:txStyles>
    <p:titleStyle>
      <a:lvl1pPr algn="l" rtl="0" fontAlgn="base">
        <a:spcBef>
          <a:spcPct val="0"/>
        </a:spcBef>
        <a:spcAft>
          <a:spcPct val="0"/>
        </a:spcAft>
        <a:defRPr sz="2700" kern="1200">
          <a:solidFill>
            <a:schemeClr val="tx1"/>
          </a:solidFill>
          <a:latin typeface="+mj-lt"/>
          <a:ea typeface="+mj-ea"/>
          <a:cs typeface="+mj-cs"/>
        </a:defRPr>
      </a:lvl1pPr>
      <a:lvl2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2pPr>
      <a:lvl3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3pPr>
      <a:lvl4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4pPr>
      <a:lvl5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5pPr>
      <a:lvl6pPr marL="4572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6pPr>
      <a:lvl7pPr marL="9144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7pPr>
      <a:lvl8pPr marL="13716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8pPr>
      <a:lvl9pPr marL="18288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9pPr>
    </p:titleStyle>
    <p:bodyStyle>
      <a:lvl1pPr marL="257175" indent="-257175" algn="l" rtl="0" fontAlgn="base">
        <a:spcBef>
          <a:spcPct val="15000"/>
        </a:spcBef>
        <a:spcAft>
          <a:spcPct val="0"/>
        </a:spcAft>
        <a:buChar char="•"/>
        <a:defRPr sz="2400" kern="1200">
          <a:solidFill>
            <a:schemeClr val="tx1"/>
          </a:solidFill>
          <a:latin typeface="+mn-lt"/>
          <a:ea typeface="+mn-ea"/>
          <a:cs typeface="+mn-cs"/>
        </a:defRPr>
      </a:lvl1pPr>
      <a:lvl2pPr marL="557530" indent="-213995" algn="l" rtl="0" fontAlgn="base">
        <a:spcBef>
          <a:spcPct val="15000"/>
        </a:spcBef>
        <a:spcAft>
          <a:spcPct val="0"/>
        </a:spcAft>
        <a:buChar char="–"/>
        <a:defRPr sz="2100" kern="1200">
          <a:solidFill>
            <a:schemeClr val="tx1"/>
          </a:solidFill>
          <a:latin typeface="+mn-lt"/>
          <a:ea typeface="+mn-ea"/>
          <a:cs typeface="+mn-cs"/>
        </a:defRPr>
      </a:lvl2pPr>
      <a:lvl3pPr marL="857250" indent="-171450" algn="l" rtl="0" fontAlgn="base">
        <a:spcBef>
          <a:spcPct val="15000"/>
        </a:spcBef>
        <a:spcAft>
          <a:spcPct val="0"/>
        </a:spcAft>
        <a:buChar char="•"/>
        <a:defRPr sz="1800" kern="1200">
          <a:solidFill>
            <a:schemeClr val="tx1"/>
          </a:solidFill>
          <a:latin typeface="+mn-lt"/>
          <a:ea typeface="+mn-ea"/>
          <a:cs typeface="+mn-cs"/>
        </a:defRPr>
      </a:lvl3pPr>
      <a:lvl4pPr marL="1200150" indent="-171450" algn="l" rtl="0" fontAlgn="base">
        <a:spcBef>
          <a:spcPct val="15000"/>
        </a:spcBef>
        <a:spcAft>
          <a:spcPct val="0"/>
        </a:spcAft>
        <a:buChar char="–"/>
        <a:defRPr sz="1500" kern="1200">
          <a:solidFill>
            <a:schemeClr val="tx1"/>
          </a:solidFill>
          <a:latin typeface="+mn-lt"/>
          <a:ea typeface="+mn-ea"/>
          <a:cs typeface="+mn-cs"/>
        </a:defRPr>
      </a:lvl4pPr>
      <a:lvl5pPr marL="1543050" indent="-171450" algn="l" rtl="0" fontAlgn="base">
        <a:spcBef>
          <a:spcPct val="15000"/>
        </a:spcBef>
        <a:spcAft>
          <a:spcPct val="0"/>
        </a:spcAft>
        <a:buChar char="»"/>
        <a:defRPr sz="15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8" Type="http://schemas.openxmlformats.org/officeDocument/2006/relationships/hyperlink" Target="https://journals.sagepub.com/doi/pdf/10.1177/00081256221094876" TargetMode="External"/><Relationship Id="rId3" Type="http://schemas.openxmlformats.org/officeDocument/2006/relationships/hyperlink" Target="https://www.academia.edu/download/58994399/HR_practices_of_Marks___Spencer__Selfridges__Primark__and_Sainsburys_Fundamentals_of_HRM__MBA-641__AUST20190422-13756-1nofjvu.pdf" TargetMode="External"/><Relationship Id="rId7" Type="http://schemas.openxmlformats.org/officeDocument/2006/relationships/hyperlink" Target="https://www.emerald.com/insight/content/doi/10.1108/IJOPM-12-2020-0837/full/pdf"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hyperlink" Target="https://repository.canterbury.ac.uk/download/7c82348750c428b7a3b9517dbdb71600afc3c839bcb01f68c9034acf5b82b719/809407/18209_SRJ%20-%20Revised%20-%2030.10.2018.pdf" TargetMode="External"/><Relationship Id="rId5" Type="http://schemas.openxmlformats.org/officeDocument/2006/relationships/hyperlink" Target="https://centaur.reading.ac.uk/90727/1/Archives%20article%20290420_FINAL%20FULL%20PAPER%20%281%29.pdf" TargetMode="External"/><Relationship Id="rId4" Type="http://schemas.openxmlformats.org/officeDocument/2006/relationships/hyperlink" Target="http://www.ojs.ecsdev.org/index.php/ejsd/article/download/1063/1046" TargetMode="External"/><Relationship Id="rId9" Type="http://schemas.openxmlformats.org/officeDocument/2006/relationships/hyperlink" Target="https://journaleet.in/download-article.php?Article_Unique_Id=JEET749&amp;Full_Text_Pdf_Download=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85" y="2034333"/>
            <a:ext cx="8520430" cy="1271905"/>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endParaRPr dirty="0"/>
          </a:p>
          <a:p>
            <a:pPr marL="0" lvl="0" indent="0" algn="ctr" rtl="0">
              <a:spcBef>
                <a:spcPts val="0"/>
              </a:spcBef>
              <a:spcAft>
                <a:spcPts val="0"/>
              </a:spcAft>
              <a:buNone/>
            </a:pPr>
            <a:endParaRPr sz="2850" b="1" dirty="0"/>
          </a:p>
          <a:p>
            <a:pPr marL="0" lvl="0" indent="0" algn="ctr" rtl="0">
              <a:spcBef>
                <a:spcPts val="0"/>
              </a:spcBef>
              <a:spcAft>
                <a:spcPts val="0"/>
              </a:spcAft>
              <a:buClr>
                <a:schemeClr val="dk1"/>
              </a:buClr>
              <a:buSzPct val="39000"/>
              <a:buFont typeface="Arial" panose="020B0604020202020204"/>
              <a:buNone/>
            </a:pPr>
            <a:r>
              <a:rPr lang="en-GB" sz="4400" b="1" dirty="0">
                <a:latin typeface="Times New Roman" panose="02020603050405020304" pitchFamily="18" charset="0"/>
                <a:cs typeface="Times New Roman" panose="02020603050405020304" pitchFamily="18" charset="0"/>
              </a:rPr>
              <a:t>A Critical Analysis of the Global Business Environment : Mark &amp; Spencer's</a:t>
            </a:r>
            <a:endParaRPr sz="4400" b="1" dirty="0">
              <a:latin typeface="Times New Roman" panose="02020603050405020304" pitchFamily="18" charset="0"/>
              <a:cs typeface="Times New Roman" panose="02020603050405020304" pitchFamily="18" charset="0"/>
            </a:endParaRPr>
          </a:p>
          <a:p>
            <a:pPr marL="0" lvl="0" indent="0" algn="ctr" rtl="0">
              <a:spcBef>
                <a:spcPts val="0"/>
              </a:spcBef>
              <a:spcAft>
                <a:spcPts val="0"/>
              </a:spcAft>
              <a:buNone/>
            </a:pPr>
            <a:endParaRPr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3600" b="1">
                <a:latin typeface="Times New Roman" panose="02020603050405020304"/>
                <a:ea typeface="Times New Roman" panose="02020603050405020304"/>
                <a:cs typeface="Times New Roman" panose="02020603050405020304"/>
                <a:sym typeface="Times New Roman" panose="02020603050405020304"/>
              </a:rPr>
              <a:t>Introduction </a:t>
            </a:r>
            <a:endParaRPr sz="3600"/>
          </a:p>
        </p:txBody>
      </p:sp>
      <p:sp>
        <p:nvSpPr>
          <p:cNvPr id="61" name="Google Shape;61;p14"/>
          <p:cNvSpPr txBox="1">
            <a:spLocks noGrp="1"/>
          </p:cNvSpPr>
          <p:nvPr>
            <p:ph type="body" idx="1"/>
          </p:nvPr>
        </p:nvSpPr>
        <p:spPr>
          <a:xfrm>
            <a:off x="311700" y="1152475"/>
            <a:ext cx="5094000" cy="34164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The Global post Pandemic business environment faces several challenges worldwide. </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Many businesses are still struggling to navigate the transition from Covid-19 pandemic to a stable state.</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Success in the ‘New Normality’ depends on companies finding ways to make their business competitive.</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Trends are changing even faster than before the pandemic, requiring marketing to adopt accordingly.</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1200"/>
              </a:spcAft>
              <a:buNone/>
            </a:pPr>
            <a:endParaRPr sz="1600"/>
          </a:p>
        </p:txBody>
      </p:sp>
      <p:pic>
        <p:nvPicPr>
          <p:cNvPr id="62" name="Google Shape;62;p14"/>
          <p:cNvPicPr preferRelativeResize="0"/>
          <p:nvPr/>
        </p:nvPicPr>
        <p:blipFill>
          <a:blip r:embed="rId3"/>
          <a:stretch>
            <a:fillRect/>
          </a:stretch>
        </p:blipFill>
        <p:spPr>
          <a:xfrm>
            <a:off x="5706825" y="1432390"/>
            <a:ext cx="2717975" cy="22777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3600" b="1">
                <a:latin typeface="Times New Roman" panose="02020603050405020304"/>
                <a:ea typeface="Times New Roman" panose="02020603050405020304"/>
                <a:cs typeface="Times New Roman" panose="02020603050405020304"/>
                <a:sym typeface="Times New Roman" panose="02020603050405020304"/>
              </a:rPr>
              <a:t>Background</a:t>
            </a:r>
            <a:endParaRPr sz="3600"/>
          </a:p>
        </p:txBody>
      </p:sp>
      <p:sp>
        <p:nvSpPr>
          <p:cNvPr id="68" name="Google Shape;68;p15"/>
          <p:cNvSpPr txBox="1">
            <a:spLocks noGrp="1"/>
          </p:cNvSpPr>
          <p:nvPr>
            <p:ph type="body" idx="1"/>
          </p:nvPr>
        </p:nvSpPr>
        <p:spPr>
          <a:xfrm>
            <a:off x="311700" y="1152475"/>
            <a:ext cx="5128200" cy="3416400"/>
          </a:xfrm>
          <a:prstGeom prst="rect">
            <a:avLst/>
          </a:prstGeom>
        </p:spPr>
        <p:txBody>
          <a:bodyPr spcFirstLastPara="1" wrap="square" lIns="91425" tIns="91425" rIns="91425" bIns="91425" anchor="t" anchorCtr="0">
            <a:normAutofit/>
          </a:bodyPr>
          <a:lstStyle/>
          <a:p>
            <a:pPr marL="457200" lvl="0" indent="-322580" algn="l" rtl="0">
              <a:spcBef>
                <a:spcPts val="0"/>
              </a:spcBef>
              <a:spcAft>
                <a:spcPts val="0"/>
              </a:spcAft>
              <a:buClr>
                <a:schemeClr val="dk1"/>
              </a:buClr>
              <a:buSzPct val="1000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Marks &amp; Spencers is a British multinational brand famous for selling a wide range of products including apparel, home appliances and food products.</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22580" algn="l" rtl="0">
              <a:spcBef>
                <a:spcPts val="0"/>
              </a:spcBef>
              <a:spcAft>
                <a:spcPts val="0"/>
              </a:spcAft>
              <a:buClr>
                <a:schemeClr val="dk1"/>
              </a:buClr>
              <a:buSzPct val="1000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The company was established in 1884 as a stall at Kirkgate market in Leeds by Michael Marks (</a:t>
            </a:r>
            <a:r>
              <a:rPr lang="en-GB" sz="160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al Habibi 2019).</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22580" algn="l" rtl="0">
              <a:spcBef>
                <a:spcPts val="0"/>
              </a:spcBef>
              <a:spcAft>
                <a:spcPts val="0"/>
              </a:spcAft>
              <a:buClr>
                <a:schemeClr val="dk1"/>
              </a:buClr>
              <a:buSzPct val="1000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Marks &amp; Spencers is worldwide famous for maintaining the standards of its products and providing excellent customer service.</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22580" algn="l" rtl="0">
              <a:spcBef>
                <a:spcPts val="0"/>
              </a:spcBef>
              <a:spcAft>
                <a:spcPts val="0"/>
              </a:spcAft>
              <a:buClr>
                <a:schemeClr val="dk1"/>
              </a:buClr>
              <a:buSzPct val="1000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The company holds a strong position in the UK market, involving flagship locations and gradually displayed growth and expansion globally by developing stores in several countries.</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1200"/>
              </a:spcAft>
              <a:buNone/>
            </a:pPr>
            <a:endParaRPr sz="1600"/>
          </a:p>
        </p:txBody>
      </p:sp>
      <p:pic>
        <p:nvPicPr>
          <p:cNvPr id="69" name="Google Shape;69;p15"/>
          <p:cNvPicPr preferRelativeResize="0"/>
          <p:nvPr/>
        </p:nvPicPr>
        <p:blipFill>
          <a:blip r:embed="rId3"/>
          <a:stretch>
            <a:fillRect/>
          </a:stretch>
        </p:blipFill>
        <p:spPr>
          <a:xfrm>
            <a:off x="5667675" y="1332410"/>
            <a:ext cx="2875775" cy="247984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3600" b="1">
                <a:latin typeface="Times New Roman" panose="02020603050405020304"/>
                <a:ea typeface="Times New Roman" panose="02020603050405020304"/>
                <a:cs typeface="Times New Roman" panose="02020603050405020304"/>
                <a:sym typeface="Times New Roman" panose="02020603050405020304"/>
              </a:rPr>
              <a:t>Market failure and its significance: </a:t>
            </a:r>
            <a:endParaRPr sz="3600"/>
          </a:p>
        </p:txBody>
      </p:sp>
      <p:sp>
        <p:nvSpPr>
          <p:cNvPr id="75" name="Google Shape;75;p16"/>
          <p:cNvSpPr txBox="1">
            <a:spLocks noGrp="1"/>
          </p:cNvSpPr>
          <p:nvPr>
            <p:ph type="body" idx="1"/>
          </p:nvPr>
        </p:nvSpPr>
        <p:spPr>
          <a:xfrm>
            <a:off x="311700" y="1152475"/>
            <a:ext cx="4932900" cy="34164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Market failure refers to an economic condition where the allocation of goods and services in a free market is inefficient.</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In a well-functioning market, the interplay of supply and demand ensures equilibrium, where changes in one aspect result in price adjustments that maintain balance.</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Market failure can happen in explicit markets (where goods/ services are bought/ sold) or implicit markets like electronics/legislative processes.</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1200"/>
              </a:spcAft>
              <a:buNone/>
            </a:pP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76" name="Google Shape;76;p16"/>
          <p:cNvPicPr preferRelativeResize="0"/>
          <p:nvPr/>
        </p:nvPicPr>
        <p:blipFill>
          <a:blip r:embed="rId3"/>
          <a:stretch>
            <a:fillRect/>
          </a:stretch>
        </p:blipFill>
        <p:spPr>
          <a:xfrm>
            <a:off x="5557800" y="1266150"/>
            <a:ext cx="2596000" cy="26112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b="1">
                <a:latin typeface="Times New Roman" panose="02020603050405020304"/>
                <a:ea typeface="Times New Roman" panose="02020603050405020304"/>
                <a:cs typeface="Times New Roman" panose="02020603050405020304"/>
                <a:sym typeface="Times New Roman" panose="02020603050405020304"/>
              </a:rPr>
              <a:t>Key business factors contribute to its Market failures:</a:t>
            </a:r>
          </a:p>
        </p:txBody>
      </p:sp>
      <p:sp>
        <p:nvSpPr>
          <p:cNvPr id="82" name="Google Shape;82;p17"/>
          <p:cNvSpPr txBox="1">
            <a:spLocks noGrp="1"/>
          </p:cNvSpPr>
          <p:nvPr>
            <p:ph type="body" idx="1"/>
          </p:nvPr>
        </p:nvSpPr>
        <p:spPr>
          <a:xfrm>
            <a:off x="382425" y="1017725"/>
            <a:ext cx="4659900" cy="3416400"/>
          </a:xfrm>
          <a:prstGeom prst="rect">
            <a:avLst/>
          </a:prstGeom>
        </p:spPr>
        <p:txBody>
          <a:bodyPr spcFirstLastPara="1" wrap="square" lIns="91425" tIns="91425" rIns="91425" bIns="91425" anchor="t" anchorCtr="0">
            <a:normAutofit lnSpcReduction="10000"/>
          </a:bodyPr>
          <a:lstStyle/>
          <a:p>
            <a:pPr marL="457200" lvl="0" indent="-322580" algn="l" rtl="0">
              <a:spcBef>
                <a:spcPts val="0"/>
              </a:spcBef>
              <a:spcAft>
                <a:spcPts val="0"/>
              </a:spcAft>
              <a:buClr>
                <a:schemeClr val="dk1"/>
              </a:buClr>
              <a:buSzPct val="1000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After Covid-19, numerous key factors in the business environment are contributing to the market failure.</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22580" algn="l" rtl="0">
              <a:spcBef>
                <a:spcPts val="0"/>
              </a:spcBef>
              <a:spcAft>
                <a:spcPts val="0"/>
              </a:spcAft>
              <a:buClr>
                <a:schemeClr val="dk1"/>
              </a:buClr>
              <a:buSzPct val="1000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The Covid-19 pandemic caused a worldwide economic decline and it had a negative impact on market failure.</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22580" algn="l" rtl="0">
              <a:spcBef>
                <a:spcPts val="0"/>
              </a:spcBef>
              <a:spcAft>
                <a:spcPts val="0"/>
              </a:spcAft>
              <a:buClr>
                <a:schemeClr val="dk1"/>
              </a:buClr>
              <a:buSzPct val="1000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The Covid-19 pandemic brought a huge change in Customer behavior. If the businesses do not adjust to these changes it will be difficult for them to widen their customer base.</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22580" algn="l" rtl="0">
              <a:spcBef>
                <a:spcPts val="0"/>
              </a:spcBef>
              <a:spcAft>
                <a:spcPts val="0"/>
              </a:spcAft>
              <a:buClr>
                <a:schemeClr val="dk1"/>
              </a:buClr>
              <a:buSzPct val="1000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The supply chain of business has faced the negative impact of the pandemic severely. The pandemic effectively pointed out that the global supply chain has a weakness.</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1200"/>
              </a:spcAft>
              <a:buNone/>
            </a:pP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83" name="Google Shape;83;p17"/>
          <p:cNvPicPr preferRelativeResize="0"/>
          <p:nvPr/>
        </p:nvPicPr>
        <p:blipFill>
          <a:blip r:embed="rId3"/>
          <a:stretch>
            <a:fillRect/>
          </a:stretch>
        </p:blipFill>
        <p:spPr>
          <a:xfrm>
            <a:off x="5194725" y="1170125"/>
            <a:ext cx="2939876" cy="267182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131375" y="445025"/>
            <a:ext cx="8700900"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2400" b="1">
                <a:latin typeface="Times New Roman" panose="02020603050405020304"/>
                <a:ea typeface="Times New Roman" panose="02020603050405020304"/>
                <a:cs typeface="Times New Roman" panose="02020603050405020304"/>
                <a:sym typeface="Times New Roman" panose="02020603050405020304"/>
              </a:rPr>
              <a:t>Resource allocation of Marks &amp; Spencer for current challenges:</a:t>
            </a:r>
            <a:endParaRPr sz="2400"/>
          </a:p>
        </p:txBody>
      </p:sp>
      <p:sp>
        <p:nvSpPr>
          <p:cNvPr id="89" name="Google Shape;89;p18"/>
          <p:cNvSpPr txBox="1">
            <a:spLocks noGrp="1"/>
          </p:cNvSpPr>
          <p:nvPr>
            <p:ph type="body" idx="1"/>
          </p:nvPr>
        </p:nvSpPr>
        <p:spPr>
          <a:xfrm>
            <a:off x="311700" y="1152475"/>
            <a:ext cx="5215800" cy="34164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Marks &amp; Spencer has enhanced their digital presence post covid-19 pandemic.They have focused on elaborating their online shopping applications (</a:t>
            </a:r>
            <a:r>
              <a:rPr lang="en-GB" sz="160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Vedhathiri,  2020)</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Marks &amp; Spencer has implemented various strategies to increase their brand awareness and competitiveness (</a:t>
            </a:r>
            <a:r>
              <a:rPr lang="en-GB" sz="160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Hull,  and Scott, 2020)</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This organization has employed a team of professionals to effectively manage their inventory system.</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Keeping in mind the changing behavior of the customer  Marks &amp; Spencer focuses on new trends and e-commerce capabilities. </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1200"/>
              </a:spcAft>
              <a:buNone/>
            </a:pPr>
            <a:endParaRPr sz="1600"/>
          </a:p>
        </p:txBody>
      </p:sp>
      <p:pic>
        <p:nvPicPr>
          <p:cNvPr id="90" name="Google Shape;90;p18"/>
          <p:cNvPicPr preferRelativeResize="0"/>
          <p:nvPr/>
        </p:nvPicPr>
        <p:blipFill>
          <a:blip r:embed="rId3"/>
          <a:stretch>
            <a:fillRect/>
          </a:stretch>
        </p:blipFill>
        <p:spPr>
          <a:xfrm>
            <a:off x="5567925" y="1286350"/>
            <a:ext cx="2970075" cy="27931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311700" y="273225"/>
            <a:ext cx="8520600"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2400" b="1" i="1">
                <a:latin typeface="Times New Roman" panose="02020603050405020304"/>
                <a:ea typeface="Times New Roman" panose="02020603050405020304"/>
                <a:cs typeface="Times New Roman" panose="02020603050405020304"/>
                <a:sym typeface="Times New Roman" panose="02020603050405020304"/>
              </a:rPr>
              <a:t>Marks &amp; Spencer’s competitive strategy for achieving competitive benefits in the international business environment.</a:t>
            </a:r>
            <a:endParaRPr sz="2400" i="1"/>
          </a:p>
        </p:txBody>
      </p:sp>
      <p:sp>
        <p:nvSpPr>
          <p:cNvPr id="96" name="Google Shape;96;p19"/>
          <p:cNvSpPr txBox="1">
            <a:spLocks noGrp="1"/>
          </p:cNvSpPr>
          <p:nvPr>
            <p:ph type="body" idx="1"/>
          </p:nvPr>
        </p:nvSpPr>
        <p:spPr>
          <a:xfrm>
            <a:off x="311700" y="1416725"/>
            <a:ext cx="5832300" cy="29703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Clr>
                <a:schemeClr val="dk1"/>
              </a:buClr>
              <a:buSzPts val="1400"/>
              <a:buFont typeface="Times New Roman" panose="02020603050405020304"/>
              <a:buChar char="●"/>
            </a:pPr>
            <a:r>
              <a:rPr lang="en-GB" sz="1400">
                <a:solidFill>
                  <a:schemeClr val="dk1"/>
                </a:solidFill>
                <a:latin typeface="Times New Roman" panose="02020603050405020304"/>
                <a:ea typeface="Times New Roman" panose="02020603050405020304"/>
                <a:cs typeface="Times New Roman" panose="02020603050405020304"/>
                <a:sym typeface="Times New Roman" panose="02020603050405020304"/>
              </a:rPr>
              <a:t>The company draws attention to maintaining standards of its product offerings</a:t>
            </a:r>
            <a:endParaRPr sz="14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17500" algn="l" rtl="0">
              <a:spcBef>
                <a:spcPts val="0"/>
              </a:spcBef>
              <a:spcAft>
                <a:spcPts val="0"/>
              </a:spcAft>
              <a:buClr>
                <a:schemeClr val="dk1"/>
              </a:buClr>
              <a:buSzPts val="1400"/>
              <a:buFont typeface="Times New Roman" panose="02020603050405020304"/>
              <a:buChar char="●"/>
            </a:pPr>
            <a:r>
              <a:rPr lang="en-GB" sz="1400">
                <a:solidFill>
                  <a:schemeClr val="dk1"/>
                </a:solidFill>
                <a:latin typeface="Times New Roman" panose="02020603050405020304"/>
                <a:ea typeface="Times New Roman" panose="02020603050405020304"/>
                <a:cs typeface="Times New Roman" panose="02020603050405020304"/>
                <a:sym typeface="Times New Roman" panose="02020603050405020304"/>
              </a:rPr>
              <a:t>The multinational retailer emphasizes on prestigious brand reputation that is established through acquiring reliability, trust and customer satisfaction.</a:t>
            </a:r>
            <a:endParaRPr sz="14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17500" algn="l" rtl="0">
              <a:spcBef>
                <a:spcPts val="0"/>
              </a:spcBef>
              <a:spcAft>
                <a:spcPts val="0"/>
              </a:spcAft>
              <a:buClr>
                <a:schemeClr val="dk1"/>
              </a:buClr>
              <a:buSzPts val="1400"/>
              <a:buFont typeface="Times New Roman" panose="02020603050405020304"/>
              <a:buChar char="●"/>
            </a:pPr>
            <a:r>
              <a:rPr lang="en-GB" sz="1400">
                <a:solidFill>
                  <a:schemeClr val="dk1"/>
                </a:solidFill>
                <a:latin typeface="Times New Roman" panose="02020603050405020304"/>
                <a:ea typeface="Times New Roman" panose="02020603050405020304"/>
                <a:cs typeface="Times New Roman" panose="02020603050405020304"/>
                <a:sym typeface="Times New Roman" panose="02020603050405020304"/>
              </a:rPr>
              <a:t>Embracing diverse platform retailing, including both offline outlets and online channels for reaching maximum target customers (</a:t>
            </a:r>
            <a:r>
              <a:rPr lang="en-GB" sz="140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Schleper </a:t>
            </a:r>
            <a:r>
              <a:rPr lang="en-GB" sz="1400" i="1">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et al. </a:t>
            </a:r>
            <a:r>
              <a:rPr lang="en-GB" sz="140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2021).</a:t>
            </a:r>
            <a:endParaRPr sz="14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17500" algn="l" rtl="0">
              <a:spcBef>
                <a:spcPts val="0"/>
              </a:spcBef>
              <a:spcAft>
                <a:spcPts val="0"/>
              </a:spcAft>
              <a:buClr>
                <a:schemeClr val="dk1"/>
              </a:buClr>
              <a:buSzPts val="1400"/>
              <a:buFont typeface="Times New Roman" panose="02020603050405020304"/>
              <a:buChar char="●"/>
            </a:pPr>
            <a:r>
              <a:rPr lang="en-GB" sz="1400">
                <a:solidFill>
                  <a:schemeClr val="dk1"/>
                </a:solidFill>
                <a:latin typeface="Times New Roman" panose="02020603050405020304"/>
                <a:ea typeface="Times New Roman" panose="02020603050405020304"/>
                <a:cs typeface="Times New Roman" panose="02020603050405020304"/>
                <a:sym typeface="Times New Roman" panose="02020603050405020304"/>
              </a:rPr>
              <a:t>The company utilizes the global expansion strategy to enter new markets and expands its diverse consumer base.</a:t>
            </a:r>
            <a:endParaRPr sz="14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17500" algn="l" rtl="0">
              <a:spcBef>
                <a:spcPts val="0"/>
              </a:spcBef>
              <a:spcAft>
                <a:spcPts val="0"/>
              </a:spcAft>
              <a:buClr>
                <a:schemeClr val="dk1"/>
              </a:buClr>
              <a:buSzPts val="1400"/>
              <a:buFont typeface="Times New Roman" panose="02020603050405020304"/>
              <a:buChar char="●"/>
            </a:pPr>
            <a:r>
              <a:rPr lang="en-GB" sz="1400">
                <a:solidFill>
                  <a:schemeClr val="dk1"/>
                </a:solidFill>
                <a:latin typeface="Times New Roman" panose="02020603050405020304"/>
                <a:ea typeface="Times New Roman" panose="02020603050405020304"/>
                <a:cs typeface="Times New Roman" panose="02020603050405020304"/>
                <a:sym typeface="Times New Roman" panose="02020603050405020304"/>
              </a:rPr>
              <a:t>Marks &amp; Spencers continuously works on developing unique and fashion-forward products to differential itself from other similar retailers </a:t>
            </a:r>
            <a:endParaRPr sz="14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17500" algn="l" rtl="0">
              <a:spcBef>
                <a:spcPts val="0"/>
              </a:spcBef>
              <a:spcAft>
                <a:spcPts val="0"/>
              </a:spcAft>
              <a:buClr>
                <a:schemeClr val="dk1"/>
              </a:buClr>
              <a:buSzPts val="1400"/>
              <a:buFont typeface="Times New Roman" panose="02020603050405020304"/>
              <a:buChar char="●"/>
            </a:pPr>
            <a:r>
              <a:rPr lang="en-GB" sz="1400">
                <a:solidFill>
                  <a:schemeClr val="dk1"/>
                </a:solidFill>
                <a:latin typeface="Times New Roman" panose="02020603050405020304"/>
                <a:ea typeface="Times New Roman" panose="02020603050405020304"/>
                <a:cs typeface="Times New Roman" panose="02020603050405020304"/>
                <a:sym typeface="Times New Roman" panose="02020603050405020304"/>
              </a:rPr>
              <a:t>M&amp;S also shows commitment to sustainable practices.</a:t>
            </a:r>
            <a:endParaRPr sz="14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1200"/>
              </a:spcAft>
              <a:buNone/>
            </a:pPr>
            <a:endParaRPr sz="1600"/>
          </a:p>
        </p:txBody>
      </p:sp>
      <p:pic>
        <p:nvPicPr>
          <p:cNvPr id="97" name="Google Shape;97;p19"/>
          <p:cNvPicPr preferRelativeResize="0"/>
          <p:nvPr/>
        </p:nvPicPr>
        <p:blipFill>
          <a:blip r:embed="rId3"/>
          <a:stretch>
            <a:fillRect/>
          </a:stretch>
        </p:blipFill>
        <p:spPr>
          <a:xfrm>
            <a:off x="6296400" y="1416725"/>
            <a:ext cx="2695200" cy="237250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3000" b="1">
                <a:latin typeface="Times New Roman" panose="02020603050405020304"/>
                <a:ea typeface="Times New Roman" panose="02020603050405020304"/>
                <a:cs typeface="Times New Roman" panose="02020603050405020304"/>
                <a:sym typeface="Times New Roman" panose="02020603050405020304"/>
              </a:rPr>
              <a:t>Marks &amp; Spencer's green marketing approaches</a:t>
            </a:r>
            <a:endParaRPr sz="3000"/>
          </a:p>
        </p:txBody>
      </p:sp>
      <p:sp>
        <p:nvSpPr>
          <p:cNvPr id="103" name="Google Shape;103;p20"/>
          <p:cNvSpPr txBox="1">
            <a:spLocks noGrp="1"/>
          </p:cNvSpPr>
          <p:nvPr>
            <p:ph type="body" idx="1"/>
          </p:nvPr>
        </p:nvSpPr>
        <p:spPr>
          <a:xfrm>
            <a:off x="311700" y="1152475"/>
            <a:ext cx="4498200" cy="34164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Marks &amp; Spencer emphasizes the importance of forward thinking.</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Recognizing the current situation of the environmental condition they have initiated a green value marketing approach.</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Marks&amp; Spencer introduced plan-A, a sustainability initiative, in 2007 (</a:t>
            </a:r>
            <a:r>
              <a:rPr lang="en-GB" sz="160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Beyne,  2020)</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In 2021, the company embarked on a business transformation program to revitalize the M&amp;S brand by increasing its commitment to the environment (</a:t>
            </a:r>
            <a:r>
              <a:rPr lang="en-GB" sz="160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Tang and Higgins, 2022)</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0" algn="l" rtl="0">
              <a:spcBef>
                <a:spcPts val="0"/>
              </a:spcBef>
              <a:spcAft>
                <a:spcPts val="0"/>
              </a:spcAft>
              <a:buClr>
                <a:schemeClr val="dk1"/>
              </a:buClr>
              <a:buSzPts val="1100"/>
              <a:buFont typeface="Arial" panose="020B0604020202020204"/>
              <a:buNone/>
            </a:pP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1200"/>
              </a:spcAft>
              <a:buNone/>
            </a:pP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104" name="Google Shape;104;p20"/>
          <p:cNvPicPr preferRelativeResize="0"/>
          <p:nvPr/>
        </p:nvPicPr>
        <p:blipFill>
          <a:blip r:embed="rId3"/>
          <a:stretch>
            <a:fillRect/>
          </a:stretch>
        </p:blipFill>
        <p:spPr>
          <a:xfrm>
            <a:off x="5072775" y="1058975"/>
            <a:ext cx="3137676" cy="31164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Clr>
                <a:schemeClr val="dk1"/>
              </a:buClr>
              <a:buSzPct val="31000"/>
              <a:buFont typeface="Arial" panose="020B0604020202020204"/>
              <a:buNone/>
            </a:pPr>
            <a:r>
              <a:rPr lang="en-GB" sz="3550" b="1">
                <a:latin typeface="Times New Roman" panose="02020603050405020304"/>
                <a:ea typeface="Times New Roman" panose="02020603050405020304"/>
                <a:cs typeface="Times New Roman" panose="02020603050405020304"/>
                <a:sym typeface="Times New Roman" panose="02020603050405020304"/>
              </a:rPr>
              <a:t>Corporate Social Responsibility approaches</a:t>
            </a:r>
            <a:endParaRPr sz="3550" b="1">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3550" b="1">
              <a:latin typeface="Times New Roman" panose="02020603050405020304"/>
              <a:ea typeface="Times New Roman" panose="02020603050405020304"/>
              <a:cs typeface="Times New Roman" panose="02020603050405020304"/>
              <a:sym typeface="Times New Roman" panose="02020603050405020304"/>
            </a:endParaRPr>
          </a:p>
        </p:txBody>
      </p:sp>
      <p:sp>
        <p:nvSpPr>
          <p:cNvPr id="110" name="Google Shape;110;p21"/>
          <p:cNvSpPr txBox="1">
            <a:spLocks noGrp="1"/>
          </p:cNvSpPr>
          <p:nvPr>
            <p:ph type="body" idx="1"/>
          </p:nvPr>
        </p:nvSpPr>
        <p:spPr>
          <a:xfrm>
            <a:off x="311700" y="1152475"/>
            <a:ext cx="4791300" cy="3416400"/>
          </a:xfrm>
          <a:prstGeom prst="rect">
            <a:avLst/>
          </a:prstGeom>
        </p:spPr>
        <p:txBody>
          <a:bodyPr spcFirstLastPara="1" wrap="square" lIns="91425" tIns="91425" rIns="91425" bIns="91425" anchor="t" anchorCtr="0">
            <a:noAutofit/>
          </a:bodyPr>
          <a:lstStyle/>
          <a:p>
            <a:pPr marL="457200" lvl="0" indent="-323850" algn="l" rtl="0">
              <a:spcBef>
                <a:spcPts val="0"/>
              </a:spcBef>
              <a:spcAft>
                <a:spcPts val="0"/>
              </a:spcAft>
              <a:buClr>
                <a:schemeClr val="dk1"/>
              </a:buClr>
              <a:buSzPts val="1500"/>
              <a:buFont typeface="Times New Roman" panose="02020603050405020304"/>
              <a:buChar char="●"/>
            </a:pPr>
            <a:r>
              <a:rPr lang="en-GB" sz="1500">
                <a:solidFill>
                  <a:schemeClr val="dk1"/>
                </a:solidFill>
                <a:latin typeface="Times New Roman" panose="02020603050405020304"/>
                <a:ea typeface="Times New Roman" panose="02020603050405020304"/>
                <a:cs typeface="Times New Roman" panose="02020603050405020304"/>
                <a:sym typeface="Times New Roman" panose="02020603050405020304"/>
              </a:rPr>
              <a:t>Environmental sustainability: M&amp;S utilizes environmental sustainability by minimizing the emission of greenhouse gases by 78% from 2007 (</a:t>
            </a:r>
            <a:r>
              <a:rPr lang="en-GB" sz="150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Nyame-Asiamah and Ghulam 2020).</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23850" algn="l" rtl="0">
              <a:spcBef>
                <a:spcPts val="0"/>
              </a:spcBef>
              <a:spcAft>
                <a:spcPts val="0"/>
              </a:spcAft>
              <a:buClr>
                <a:schemeClr val="dk1"/>
              </a:buClr>
              <a:buSzPts val="1500"/>
              <a:buFont typeface="Times New Roman" panose="02020603050405020304"/>
              <a:buChar char="●"/>
            </a:pPr>
            <a:r>
              <a:rPr lang="en-GB" sz="1500">
                <a:solidFill>
                  <a:schemeClr val="dk1"/>
                </a:solidFill>
                <a:latin typeface="Times New Roman" panose="02020603050405020304"/>
                <a:ea typeface="Times New Roman" panose="02020603050405020304"/>
                <a:cs typeface="Times New Roman" panose="02020603050405020304"/>
                <a:sym typeface="Times New Roman" panose="02020603050405020304"/>
              </a:rPr>
              <a:t>Sustainable sourcing: The company gained 100 percent eco-friendly sourced cotton for apparel items.</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23850" algn="l" rtl="0">
              <a:spcBef>
                <a:spcPts val="0"/>
              </a:spcBef>
              <a:spcAft>
                <a:spcPts val="0"/>
              </a:spcAft>
              <a:buClr>
                <a:schemeClr val="dk1"/>
              </a:buClr>
              <a:buSzPts val="1500"/>
              <a:buFont typeface="Times New Roman" panose="02020603050405020304"/>
              <a:buChar char="●"/>
            </a:pPr>
            <a:r>
              <a:rPr lang="en-GB" sz="1500">
                <a:solidFill>
                  <a:schemeClr val="dk1"/>
                </a:solidFill>
                <a:latin typeface="Times New Roman" panose="02020603050405020304"/>
                <a:ea typeface="Times New Roman" panose="02020603050405020304"/>
                <a:cs typeface="Times New Roman" panose="02020603050405020304"/>
                <a:sym typeface="Times New Roman" panose="02020603050405020304"/>
              </a:rPr>
              <a:t>Ethical trading: The multinational retailer carries out supplier audits and evaluations to provide ethical conformity and aware workers of their rights.</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23850" algn="l" rtl="0">
              <a:spcBef>
                <a:spcPts val="0"/>
              </a:spcBef>
              <a:spcAft>
                <a:spcPts val="0"/>
              </a:spcAft>
              <a:buClr>
                <a:schemeClr val="dk1"/>
              </a:buClr>
              <a:buSzPts val="1500"/>
              <a:buFont typeface="Times New Roman" panose="02020603050405020304"/>
              <a:buChar char="●"/>
            </a:pPr>
            <a:r>
              <a:rPr lang="en-GB" sz="1500">
                <a:solidFill>
                  <a:schemeClr val="dk1"/>
                </a:solidFill>
                <a:latin typeface="Times New Roman" panose="02020603050405020304"/>
                <a:ea typeface="Times New Roman" panose="02020603050405020304"/>
                <a:cs typeface="Times New Roman" panose="02020603050405020304"/>
                <a:sym typeface="Times New Roman" panose="02020603050405020304"/>
              </a:rPr>
              <a:t>Health and overall well-being: integrates various programs for the well-being of its stakeholders and offers cognitive support and flexible working hours.</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1200"/>
              </a:spcAft>
              <a:buNone/>
            </a:pP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111" name="Google Shape;111;p21"/>
          <p:cNvPicPr preferRelativeResize="0"/>
          <p:nvPr/>
        </p:nvPicPr>
        <p:blipFill>
          <a:blip r:embed="rId3"/>
          <a:stretch>
            <a:fillRect/>
          </a:stretch>
        </p:blipFill>
        <p:spPr>
          <a:xfrm>
            <a:off x="5102860" y="1349375"/>
            <a:ext cx="2936875" cy="273939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Clr>
                <a:schemeClr val="dk1"/>
              </a:buClr>
              <a:buSzPct val="28000"/>
              <a:buFont typeface="Arial" panose="020B0604020202020204"/>
              <a:buNone/>
            </a:pPr>
            <a:r>
              <a:rPr lang="en-GB" sz="4000" b="1">
                <a:latin typeface="Times New Roman" panose="02020603050405020304"/>
                <a:ea typeface="Times New Roman" panose="02020603050405020304"/>
                <a:cs typeface="Times New Roman" panose="02020603050405020304"/>
                <a:sym typeface="Times New Roman" panose="02020603050405020304"/>
              </a:rPr>
              <a:t>Recommendation </a:t>
            </a:r>
            <a:endParaRPr sz="4000" b="1">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4000" b="1">
              <a:latin typeface="Times New Roman" panose="02020603050405020304"/>
              <a:ea typeface="Times New Roman" panose="02020603050405020304"/>
              <a:cs typeface="Times New Roman" panose="02020603050405020304"/>
              <a:sym typeface="Times New Roman" panose="02020603050405020304"/>
            </a:endParaRPr>
          </a:p>
        </p:txBody>
      </p:sp>
      <p:sp>
        <p:nvSpPr>
          <p:cNvPr id="117" name="Google Shape;117;p22"/>
          <p:cNvSpPr txBox="1">
            <a:spLocks noGrp="1"/>
          </p:cNvSpPr>
          <p:nvPr>
            <p:ph type="body" idx="1"/>
          </p:nvPr>
        </p:nvSpPr>
        <p:spPr>
          <a:xfrm>
            <a:off x="311700" y="1152475"/>
            <a:ext cx="4831800" cy="34164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To gain competitive advantages Marks &amp; Spencer can focus on various things.</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Marks &amp; Spencer can introduce personalization and customization in their products.</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M&amp;S can evolve its product ranges and offerings to adapt to the changing behavior of the customers post-pandemic.</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M&amp;S can also enhance its marketing by exploring collaboration with other companies.</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l" rtl="0">
              <a:spcBef>
                <a:spcPts val="0"/>
              </a:spcBef>
              <a:spcAft>
                <a:spcPts val="0"/>
              </a:spcAft>
              <a:buClr>
                <a:schemeClr val="dk1"/>
              </a:buClr>
              <a:buSzPts val="1600"/>
              <a:buFont typeface="Times New Roman" panose="02020603050405020304"/>
              <a:buChar char="●"/>
            </a:pPr>
            <a:r>
              <a:rPr lang="en-GB" sz="1600">
                <a:solidFill>
                  <a:schemeClr val="dk1"/>
                </a:solidFill>
                <a:latin typeface="Times New Roman" panose="02020603050405020304"/>
                <a:ea typeface="Times New Roman" panose="02020603050405020304"/>
                <a:cs typeface="Times New Roman" panose="02020603050405020304"/>
                <a:sym typeface="Times New Roman" panose="02020603050405020304"/>
              </a:rPr>
              <a:t>M&amp;S can implement data analytic tools like Artificial Intelligence and machine learning to enhance their internal operation. </a:t>
            </a:r>
            <a:endParaRPr sz="16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1200"/>
              </a:spcAft>
              <a:buNone/>
            </a:pPr>
            <a:endParaRPr sz="1600"/>
          </a:p>
        </p:txBody>
      </p:sp>
      <p:pic>
        <p:nvPicPr>
          <p:cNvPr id="118" name="Google Shape;118;p22"/>
          <p:cNvPicPr preferRelativeResize="0"/>
          <p:nvPr/>
        </p:nvPicPr>
        <p:blipFill>
          <a:blip r:embed="rId3"/>
          <a:stretch>
            <a:fillRect/>
          </a:stretch>
        </p:blipFill>
        <p:spPr>
          <a:xfrm>
            <a:off x="5578025" y="1170125"/>
            <a:ext cx="2839524" cy="25809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panose="020B0604020202020204"/>
              <a:buNone/>
            </a:pPr>
            <a:r>
              <a:rPr lang="en-GB" sz="3600" b="1">
                <a:latin typeface="Times New Roman" panose="02020603050405020304"/>
                <a:ea typeface="Times New Roman" panose="02020603050405020304"/>
                <a:cs typeface="Times New Roman" panose="02020603050405020304"/>
                <a:sym typeface="Times New Roman" panose="02020603050405020304"/>
              </a:rPr>
              <a:t>Conclusion </a:t>
            </a:r>
            <a:endParaRPr sz="3600"/>
          </a:p>
        </p:txBody>
      </p:sp>
      <p:sp>
        <p:nvSpPr>
          <p:cNvPr id="124" name="Google Shape;124;p23"/>
          <p:cNvSpPr txBox="1">
            <a:spLocks noGrp="1"/>
          </p:cNvSpPr>
          <p:nvPr>
            <p:ph type="body" idx="1"/>
          </p:nvPr>
        </p:nvSpPr>
        <p:spPr>
          <a:xfrm>
            <a:off x="311700" y="1152475"/>
            <a:ext cx="4953000" cy="34164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Clr>
                <a:schemeClr val="dk1"/>
              </a:buClr>
              <a:buSzPts val="1400"/>
              <a:buFont typeface="Times New Roman" panose="02020603050405020304"/>
              <a:buChar char="●"/>
            </a:pPr>
            <a:r>
              <a:rPr lang="en-GB" sz="1400">
                <a:solidFill>
                  <a:schemeClr val="dk1"/>
                </a:solidFill>
                <a:latin typeface="Times New Roman" panose="02020603050405020304"/>
                <a:ea typeface="Times New Roman" panose="02020603050405020304"/>
                <a:cs typeface="Times New Roman" panose="02020603050405020304"/>
                <a:sym typeface="Times New Roman" panose="02020603050405020304"/>
              </a:rPr>
              <a:t>Post-pandemic Marks and Spencers focused on digital transformation by integrating and utilizing online platforms and improving e-commerce abilities.</a:t>
            </a:r>
            <a:endParaRPr sz="14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17500" algn="l" rtl="0">
              <a:spcBef>
                <a:spcPts val="0"/>
              </a:spcBef>
              <a:spcAft>
                <a:spcPts val="0"/>
              </a:spcAft>
              <a:buClr>
                <a:schemeClr val="dk1"/>
              </a:buClr>
              <a:buSzPts val="1400"/>
              <a:buFont typeface="Times New Roman" panose="02020603050405020304"/>
              <a:buChar char="●"/>
            </a:pPr>
            <a:r>
              <a:rPr lang="en-GB" sz="1400">
                <a:solidFill>
                  <a:schemeClr val="dk1"/>
                </a:solidFill>
                <a:latin typeface="Times New Roman" panose="02020603050405020304"/>
                <a:ea typeface="Times New Roman" panose="02020603050405020304"/>
                <a:cs typeface="Times New Roman" panose="02020603050405020304"/>
                <a:sym typeface="Times New Roman" panose="02020603050405020304"/>
              </a:rPr>
              <a:t>Focused on growing online food delivery collaborations to reach a diverse range of food delivery services.</a:t>
            </a:r>
            <a:endParaRPr sz="14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17500" algn="l" rtl="0">
              <a:spcBef>
                <a:spcPts val="0"/>
              </a:spcBef>
              <a:spcAft>
                <a:spcPts val="0"/>
              </a:spcAft>
              <a:buClr>
                <a:schemeClr val="dk1"/>
              </a:buClr>
              <a:buSzPts val="1400"/>
              <a:buFont typeface="Times New Roman" panose="02020603050405020304"/>
              <a:buChar char="●"/>
            </a:pPr>
            <a:r>
              <a:rPr lang="en-GB" sz="1400">
                <a:solidFill>
                  <a:schemeClr val="dk1"/>
                </a:solidFill>
                <a:latin typeface="Times New Roman" panose="02020603050405020304"/>
                <a:ea typeface="Times New Roman" panose="02020603050405020304"/>
                <a:cs typeface="Times New Roman" panose="02020603050405020304"/>
                <a:sym typeface="Times New Roman" panose="02020603050405020304"/>
              </a:rPr>
              <a:t>Focused on strict safety approaches such as cleanliness, social distancing, use of sanitizers, and maintaining quality of products.</a:t>
            </a:r>
            <a:endParaRPr sz="14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17500" algn="l" rtl="0">
              <a:spcBef>
                <a:spcPts val="0"/>
              </a:spcBef>
              <a:spcAft>
                <a:spcPts val="0"/>
              </a:spcAft>
              <a:buClr>
                <a:schemeClr val="dk1"/>
              </a:buClr>
              <a:buSzPts val="1400"/>
              <a:buFont typeface="Times New Roman" panose="02020603050405020304"/>
              <a:buChar char="●"/>
            </a:pPr>
            <a:r>
              <a:rPr lang="en-GB" sz="1400">
                <a:solidFill>
                  <a:schemeClr val="dk1"/>
                </a:solidFill>
                <a:latin typeface="Times New Roman" panose="02020603050405020304"/>
                <a:ea typeface="Times New Roman" panose="02020603050405020304"/>
                <a:cs typeface="Times New Roman" panose="02020603050405020304"/>
                <a:sym typeface="Times New Roman" panose="02020603050405020304"/>
              </a:rPr>
              <a:t>Supported flexible working hours and use of both work-from-office and work-from-home methods as per the convenience of its employees.</a:t>
            </a:r>
            <a:endParaRPr sz="14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1200"/>
              </a:spcAft>
              <a:buNone/>
            </a:pPr>
            <a:endParaRPr sz="1400"/>
          </a:p>
        </p:txBody>
      </p:sp>
      <p:pic>
        <p:nvPicPr>
          <p:cNvPr id="125" name="Google Shape;125;p23"/>
          <p:cNvPicPr preferRelativeResize="0"/>
          <p:nvPr/>
        </p:nvPicPr>
        <p:blipFill>
          <a:blip r:embed="rId3"/>
          <a:stretch>
            <a:fillRect/>
          </a:stretch>
        </p:blipFill>
        <p:spPr>
          <a:xfrm>
            <a:off x="5417100" y="1170125"/>
            <a:ext cx="2980251" cy="22979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600" b="1">
                <a:latin typeface="Times New Roman" panose="02020603050405020304"/>
                <a:ea typeface="Times New Roman" panose="02020603050405020304"/>
                <a:cs typeface="Times New Roman" panose="02020603050405020304"/>
                <a:sym typeface="Times New Roman" panose="02020603050405020304"/>
              </a:rPr>
              <a:t>Reference</a:t>
            </a:r>
            <a:endParaRPr sz="3600" b="1">
              <a:latin typeface="Times New Roman" panose="02020603050405020304"/>
              <a:ea typeface="Times New Roman" panose="02020603050405020304"/>
              <a:cs typeface="Times New Roman" panose="02020603050405020304"/>
              <a:sym typeface="Times New Roman" panose="02020603050405020304"/>
            </a:endParaRPr>
          </a:p>
        </p:txBody>
      </p:sp>
      <p:sp>
        <p:nvSpPr>
          <p:cNvPr id="131" name="Google Shape;131;p24"/>
          <p:cNvSpPr txBox="1">
            <a:spLocks noGrp="1"/>
          </p:cNvSpPr>
          <p:nvPr>
            <p:ph type="body" idx="1"/>
          </p:nvPr>
        </p:nvSpPr>
        <p:spPr>
          <a:xfrm>
            <a:off x="311700" y="1152475"/>
            <a:ext cx="8663700" cy="3416400"/>
          </a:xfrm>
          <a:prstGeom prst="rect">
            <a:avLst/>
          </a:prstGeom>
        </p:spPr>
        <p:txBody>
          <a:bodyPr spcFirstLastPara="1" wrap="square" lIns="91425" tIns="91425" rIns="91425" bIns="91425" anchor="t" anchorCtr="0">
            <a:normAutofit fontScale="40000" lnSpcReduction="20000"/>
          </a:bodyPr>
          <a:lstStyle/>
          <a:p>
            <a:r>
              <a:rPr lang="en-IN" dirty="0">
                <a:highlight>
                  <a:srgbClr val="FFFFFF"/>
                </a:highlight>
              </a:rPr>
              <a:t>al Habibi, B., 2019. </a:t>
            </a:r>
            <a:r>
              <a:rPr lang="en-IN" i="1" dirty="0">
                <a:highlight>
                  <a:srgbClr val="FFFFFF"/>
                </a:highlight>
              </a:rPr>
              <a:t>HR practices of Marks &amp; Spencer, Selfridges, Primark, and Sainsbury’s</a:t>
            </a:r>
            <a:r>
              <a:rPr lang="en-IN" dirty="0">
                <a:highlight>
                  <a:srgbClr val="FFFFFF"/>
                </a:highlight>
              </a:rPr>
              <a:t> (Doctoral dissertation, University of Science &amp; Technology). Available at: </a:t>
            </a:r>
            <a:r>
              <a:rPr lang="en-IN" u="sng" dirty="0">
                <a:highlight>
                  <a:srgbClr val="FFFFFF"/>
                </a:highlight>
                <a:hlinkClick r:id="rId3"/>
              </a:rPr>
              <a:t>https://www.academia.edu/download/58994399/HR_practices_of_Marks___Spencer__Selfridges__Primark__and_Sainsburys_Fundamentals_of_HRM__MBA-641__AUST20190422-13756-1nofjvu.pdf</a:t>
            </a:r>
            <a:r>
              <a:rPr lang="en-IN" dirty="0">
                <a:highlight>
                  <a:srgbClr val="FFFFFF"/>
                </a:highlight>
              </a:rPr>
              <a:t> (Accessed on 10th July 2023)</a:t>
            </a:r>
          </a:p>
          <a:p>
            <a:r>
              <a:rPr lang="en-IN" dirty="0" err="1">
                <a:highlight>
                  <a:srgbClr val="FFFFFF"/>
                </a:highlight>
              </a:rPr>
              <a:t>Beyne</a:t>
            </a:r>
            <a:r>
              <a:rPr lang="en-IN" dirty="0">
                <a:highlight>
                  <a:srgbClr val="FFFFFF"/>
                </a:highlight>
              </a:rPr>
              <a:t>, J., 2020. Designing and implementing sustainability: An integrative framework for implementing the sustainable development goals. </a:t>
            </a:r>
            <a:r>
              <a:rPr lang="en-IN" i="1" dirty="0">
                <a:highlight>
                  <a:srgbClr val="FFFFFF"/>
                </a:highlight>
              </a:rPr>
              <a:t>European Journal of Sustainable Development</a:t>
            </a:r>
            <a:r>
              <a:rPr lang="en-IN" dirty="0">
                <a:highlight>
                  <a:srgbClr val="FFFFFF"/>
                </a:highlight>
              </a:rPr>
              <a:t>, </a:t>
            </a:r>
            <a:r>
              <a:rPr lang="en-IN" i="1" dirty="0">
                <a:highlight>
                  <a:srgbClr val="FFFFFF"/>
                </a:highlight>
              </a:rPr>
              <a:t>9</a:t>
            </a:r>
            <a:r>
              <a:rPr lang="en-IN" dirty="0">
                <a:highlight>
                  <a:srgbClr val="FFFFFF"/>
                </a:highlight>
              </a:rPr>
              <a:t>(3), pp.1-1. Available at: </a:t>
            </a:r>
            <a:r>
              <a:rPr lang="en-IN" u="sng" dirty="0">
                <a:highlight>
                  <a:srgbClr val="FFFFFF"/>
                </a:highlight>
                <a:hlinkClick r:id="rId4"/>
              </a:rPr>
              <a:t>http://www.ojs.ecsdev.org/index.php/ejsd/article/download/1063/1046</a:t>
            </a:r>
            <a:r>
              <a:rPr lang="en-IN" dirty="0">
                <a:highlight>
                  <a:srgbClr val="FFFFFF"/>
                </a:highlight>
              </a:rPr>
              <a:t> (Accessed on 10th July 2023)</a:t>
            </a:r>
          </a:p>
          <a:p>
            <a:r>
              <a:rPr lang="en-IN" dirty="0">
                <a:highlight>
                  <a:srgbClr val="FFFFFF"/>
                </a:highlight>
              </a:rPr>
              <a:t>Hull, A. and Scott, P., 2020. The ‘</a:t>
            </a:r>
            <a:r>
              <a:rPr lang="en-IN" dirty="0" err="1">
                <a:highlight>
                  <a:srgbClr val="FFFFFF"/>
                </a:highlight>
              </a:rPr>
              <a:t>value’of</a:t>
            </a:r>
            <a:r>
              <a:rPr lang="en-IN" dirty="0">
                <a:highlight>
                  <a:srgbClr val="FFFFFF"/>
                </a:highlight>
              </a:rPr>
              <a:t> business archives: assessing the academic importance of corporate archival collections. </a:t>
            </a:r>
            <a:r>
              <a:rPr lang="en-IN" i="1" dirty="0">
                <a:highlight>
                  <a:srgbClr val="FFFFFF"/>
                </a:highlight>
              </a:rPr>
              <a:t>Management &amp; Organizational History</a:t>
            </a:r>
            <a:r>
              <a:rPr lang="en-IN" dirty="0">
                <a:highlight>
                  <a:srgbClr val="FFFFFF"/>
                </a:highlight>
              </a:rPr>
              <a:t>, </a:t>
            </a:r>
            <a:r>
              <a:rPr lang="en-IN" i="1" dirty="0">
                <a:highlight>
                  <a:srgbClr val="FFFFFF"/>
                </a:highlight>
              </a:rPr>
              <a:t>15</a:t>
            </a:r>
            <a:r>
              <a:rPr lang="en-IN" dirty="0">
                <a:highlight>
                  <a:srgbClr val="FFFFFF"/>
                </a:highlight>
              </a:rPr>
              <a:t>(1), pp.1-21. Available at: </a:t>
            </a:r>
            <a:r>
              <a:rPr lang="en-IN" u="sng" dirty="0">
                <a:highlight>
                  <a:srgbClr val="FFFFFF"/>
                </a:highlight>
                <a:hlinkClick r:id="rId5"/>
              </a:rPr>
              <a:t>https://centaur.reading.ac.uk/90727/1/Archives%20article%20290420_FINAL%20FULL%20PAPER%20%281%29.pdf</a:t>
            </a:r>
            <a:r>
              <a:rPr lang="en-IN" dirty="0">
                <a:highlight>
                  <a:srgbClr val="FFFFFF"/>
                </a:highlight>
              </a:rPr>
              <a:t> (Accessed on 10th July 2023)</a:t>
            </a:r>
          </a:p>
          <a:p>
            <a:r>
              <a:rPr lang="en-IN" dirty="0" err="1">
                <a:highlight>
                  <a:srgbClr val="FFFFFF"/>
                </a:highlight>
              </a:rPr>
              <a:t>Nyame-Asiamah</a:t>
            </a:r>
            <a:r>
              <a:rPr lang="en-IN" dirty="0">
                <a:highlight>
                  <a:srgbClr val="FFFFFF"/>
                </a:highlight>
              </a:rPr>
              <a:t>, F. and Ghulam, S., 2020. The relationship between CSR activity and sales growth in the UK retailing sector. </a:t>
            </a:r>
            <a:r>
              <a:rPr lang="en-IN" i="1" dirty="0">
                <a:highlight>
                  <a:srgbClr val="FFFFFF"/>
                </a:highlight>
              </a:rPr>
              <a:t>Social Responsibility Journal</a:t>
            </a:r>
            <a:r>
              <a:rPr lang="en-IN" dirty="0">
                <a:highlight>
                  <a:srgbClr val="FFFFFF"/>
                </a:highlight>
              </a:rPr>
              <a:t>, </a:t>
            </a:r>
            <a:r>
              <a:rPr lang="en-IN" i="1" dirty="0">
                <a:highlight>
                  <a:srgbClr val="FFFFFF"/>
                </a:highlight>
              </a:rPr>
              <a:t>16</a:t>
            </a:r>
            <a:r>
              <a:rPr lang="en-IN" dirty="0">
                <a:highlight>
                  <a:srgbClr val="FFFFFF"/>
                </a:highlight>
              </a:rPr>
              <a:t>(3), pp.387-401.  Available at: </a:t>
            </a:r>
            <a:r>
              <a:rPr lang="en-IN" u="sng" dirty="0">
                <a:highlight>
                  <a:srgbClr val="FFFFFF"/>
                </a:highlight>
                <a:hlinkClick r:id="rId6"/>
              </a:rPr>
              <a:t>https://repository.canterbury.ac.uk/download/7c82348750c428b7a3b9517dbdb71600afc3c839bcb01f68c9034acf5b82b719/809407/18209_SRJ%20-%20Revised%20-%2030.10.2018.pdf</a:t>
            </a:r>
            <a:r>
              <a:rPr lang="en-IN" dirty="0">
                <a:highlight>
                  <a:srgbClr val="FFFFFF"/>
                </a:highlight>
              </a:rPr>
              <a:t> (Accessed on 10th July 2023)</a:t>
            </a:r>
          </a:p>
          <a:p>
            <a:r>
              <a:rPr lang="en-IN" dirty="0">
                <a:highlight>
                  <a:srgbClr val="FFFFFF"/>
                </a:highlight>
              </a:rPr>
              <a:t>Schleper, M.C., Gold, S., </a:t>
            </a:r>
            <a:r>
              <a:rPr lang="en-IN" dirty="0" err="1">
                <a:highlight>
                  <a:srgbClr val="FFFFFF"/>
                </a:highlight>
              </a:rPr>
              <a:t>Trautrims</a:t>
            </a:r>
            <a:r>
              <a:rPr lang="en-IN" dirty="0">
                <a:highlight>
                  <a:srgbClr val="FFFFFF"/>
                </a:highlight>
              </a:rPr>
              <a:t>, A. and Baldock, D., 2021. Pandemic-induced knowledge gaps in operations and supply chain management: COVID-19’s impacts on retailing. </a:t>
            </a:r>
            <a:r>
              <a:rPr lang="en-IN" i="1" dirty="0">
                <a:highlight>
                  <a:srgbClr val="FFFFFF"/>
                </a:highlight>
              </a:rPr>
              <a:t>International Journal of Operations &amp; Production Management</a:t>
            </a:r>
            <a:r>
              <a:rPr lang="en-IN" dirty="0">
                <a:highlight>
                  <a:srgbClr val="FFFFFF"/>
                </a:highlight>
              </a:rPr>
              <a:t>, </a:t>
            </a:r>
            <a:r>
              <a:rPr lang="en-IN" i="1" dirty="0">
                <a:highlight>
                  <a:srgbClr val="FFFFFF"/>
                </a:highlight>
              </a:rPr>
              <a:t>41</a:t>
            </a:r>
            <a:r>
              <a:rPr lang="en-IN" dirty="0">
                <a:highlight>
                  <a:srgbClr val="FFFFFF"/>
                </a:highlight>
              </a:rPr>
              <a:t>(3), pp.193-205. Available at: </a:t>
            </a:r>
            <a:r>
              <a:rPr lang="en-IN" u="sng" dirty="0">
                <a:highlight>
                  <a:srgbClr val="FFFFFF"/>
                </a:highlight>
                <a:hlinkClick r:id="rId7"/>
              </a:rPr>
              <a:t>https://www.emerald.com/insight/content/doi/10.1108/IJOPM-12-2020-0837/full/pdf</a:t>
            </a:r>
            <a:r>
              <a:rPr lang="en-IN" dirty="0">
                <a:highlight>
                  <a:srgbClr val="FFFFFF"/>
                </a:highlight>
              </a:rPr>
              <a:t> (Accessed on 10th July 2023)</a:t>
            </a:r>
          </a:p>
          <a:p>
            <a:r>
              <a:rPr lang="en-IN" dirty="0">
                <a:highlight>
                  <a:srgbClr val="FFFFFF"/>
                </a:highlight>
              </a:rPr>
              <a:t>Tang, S. and Higgins, C., 2022. Do Not Forget the “How” along with the “What”: Improving the Transparency of Sustainability Reports. </a:t>
            </a:r>
            <a:r>
              <a:rPr lang="en-IN" i="1" dirty="0">
                <a:highlight>
                  <a:srgbClr val="FFFFFF"/>
                </a:highlight>
              </a:rPr>
              <a:t>California Management Review</a:t>
            </a:r>
            <a:r>
              <a:rPr lang="en-IN" dirty="0">
                <a:highlight>
                  <a:srgbClr val="FFFFFF"/>
                </a:highlight>
              </a:rPr>
              <a:t>, </a:t>
            </a:r>
            <a:r>
              <a:rPr lang="en-IN" i="1" dirty="0">
                <a:highlight>
                  <a:srgbClr val="FFFFFF"/>
                </a:highlight>
              </a:rPr>
              <a:t>65</a:t>
            </a:r>
            <a:r>
              <a:rPr lang="en-IN" dirty="0">
                <a:highlight>
                  <a:srgbClr val="FFFFFF"/>
                </a:highlight>
              </a:rPr>
              <a:t>(1), pp.44-63. Available at: </a:t>
            </a:r>
            <a:r>
              <a:rPr lang="en-IN" u="sng" dirty="0">
                <a:highlight>
                  <a:srgbClr val="FFFFFF"/>
                </a:highlight>
                <a:hlinkClick r:id="rId8"/>
              </a:rPr>
              <a:t>https://journals.sagepub.com/doi/pdf/10.1177/00081256221094876</a:t>
            </a:r>
            <a:r>
              <a:rPr lang="en-IN" dirty="0">
                <a:highlight>
                  <a:srgbClr val="FFFFFF"/>
                </a:highlight>
              </a:rPr>
              <a:t> (Accessed on 10th July 2023)</a:t>
            </a:r>
          </a:p>
          <a:p>
            <a:r>
              <a:rPr lang="en-IN" dirty="0" err="1">
                <a:highlight>
                  <a:srgbClr val="FFFFFF"/>
                </a:highlight>
              </a:rPr>
              <a:t>Vedhathiri</a:t>
            </a:r>
            <a:r>
              <a:rPr lang="en-IN" dirty="0">
                <a:highlight>
                  <a:srgbClr val="FFFFFF"/>
                </a:highlight>
              </a:rPr>
              <a:t>, T., 2020. Faculty performance improvement through effective human resource management practices. </a:t>
            </a:r>
            <a:r>
              <a:rPr lang="en-IN" i="1" dirty="0">
                <a:highlight>
                  <a:srgbClr val="FFFFFF"/>
                </a:highlight>
              </a:rPr>
              <a:t>Journal of Engineering Education Transformations</a:t>
            </a:r>
            <a:r>
              <a:rPr lang="en-IN" dirty="0">
                <a:highlight>
                  <a:srgbClr val="FFFFFF"/>
                </a:highlight>
              </a:rPr>
              <a:t>, </a:t>
            </a:r>
            <a:r>
              <a:rPr lang="en-IN" i="1" dirty="0">
                <a:highlight>
                  <a:srgbClr val="FFFFFF"/>
                </a:highlight>
              </a:rPr>
              <a:t>33</a:t>
            </a:r>
            <a:r>
              <a:rPr lang="en-IN" dirty="0">
                <a:highlight>
                  <a:srgbClr val="FFFFFF"/>
                </a:highlight>
              </a:rPr>
              <a:t>(Special Issue). Available at: </a:t>
            </a:r>
            <a:r>
              <a:rPr lang="en-IN" u="sng" dirty="0">
                <a:highlight>
                  <a:srgbClr val="FFFFFF"/>
                </a:highlight>
                <a:hlinkClick r:id="rId9"/>
              </a:rPr>
              <a:t>https://journaleet.in/download-article.php?Article_Unique_Id=JEET749&amp;Full_Text_Pdf_Download=True</a:t>
            </a:r>
            <a:r>
              <a:rPr lang="en-IN" dirty="0">
                <a:highlight>
                  <a:srgbClr val="FFFFFF"/>
                </a:highlight>
              </a:rPr>
              <a:t> (Accessed on 10th July 2023)</a:t>
            </a:r>
          </a:p>
        </p:txBody>
      </p:sp>
    </p:spTree>
  </p:cSld>
  <p:clrMapOvr>
    <a:masterClrMapping/>
  </p:clrMapOvr>
</p:sld>
</file>

<file path=ppt/theme/theme1.xml><?xml version="1.0" encoding="utf-8"?>
<a:theme xmlns:a="http://schemas.openxmlformats.org/drawingml/2006/main" name="Gear Drives">
  <a:themeElements>
    <a:clrScheme name="Gear Drives 13">
      <a:dk1>
        <a:srgbClr val="000000"/>
      </a:dk1>
      <a:lt1>
        <a:srgbClr val="FFFFFF"/>
      </a:lt1>
      <a:dk2>
        <a:srgbClr val="000000"/>
      </a:dk2>
      <a:lt2>
        <a:srgbClr val="969696"/>
      </a:lt2>
      <a:accent1>
        <a:srgbClr val="5F5F5F"/>
      </a:accent1>
      <a:accent2>
        <a:srgbClr val="969696"/>
      </a:accent2>
      <a:accent3>
        <a:srgbClr val="FFFFFF"/>
      </a:accent3>
      <a:accent4>
        <a:srgbClr val="000000"/>
      </a:accent4>
      <a:accent5>
        <a:srgbClr val="B6B6B6"/>
      </a:accent5>
      <a:accent6>
        <a:srgbClr val="878787"/>
      </a:accent6>
      <a:hlink>
        <a:srgbClr val="CC3300"/>
      </a:hlink>
      <a:folHlink>
        <a:srgbClr val="996600"/>
      </a:folHlink>
    </a:clrScheme>
    <a:fontScheme name="Gear Drives">
      <a:majorFont>
        <a:latin typeface="Arial"/>
        <a:ea typeface="SimSun"/>
        <a:cs typeface=""/>
      </a:majorFont>
      <a:minorFont>
        <a:latin typeface="Arial"/>
        <a:ea typeface="SimSu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spDef>
    <a:ln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lnDef>
  </a:objectDefaults>
  <a:extraClrSchemeLst>
    <a:extraClrScheme>
      <a:clrScheme name="Gear Drive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Gear Drives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Gear Drives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Gear Drives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Gear Drives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Gear Drives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Gear Drives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Gear Drives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Gear Drives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Gear Drives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Gear Drives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Gear Drives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Gear Drives 13">
        <a:dk1>
          <a:srgbClr val="000000"/>
        </a:dk1>
        <a:lt1>
          <a:srgbClr val="FFFFFF"/>
        </a:lt1>
        <a:dk2>
          <a:srgbClr val="000000"/>
        </a:dk2>
        <a:lt2>
          <a:srgbClr val="969696"/>
        </a:lt2>
        <a:accent1>
          <a:srgbClr val="5F5F5F"/>
        </a:accent1>
        <a:accent2>
          <a:srgbClr val="969696"/>
        </a:accent2>
        <a:accent3>
          <a:srgbClr val="FFFFFF"/>
        </a:accent3>
        <a:accent4>
          <a:srgbClr val="000000"/>
        </a:accent4>
        <a:accent5>
          <a:srgbClr val="B6B6B6"/>
        </a:accent5>
        <a:accent6>
          <a:srgbClr val="878787"/>
        </a:accent6>
        <a:hlink>
          <a:srgbClr val="CC3300"/>
        </a:hlink>
        <a:folHlink>
          <a:srgbClr val="9966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2085</Words>
  <PresentationFormat>On-screen Show (16:9)</PresentationFormat>
  <Paragraphs>73</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SimSun</vt:lpstr>
      <vt:lpstr>Arial</vt:lpstr>
      <vt:lpstr>Times New Roman</vt:lpstr>
      <vt:lpstr>Gear Drives</vt:lpstr>
      <vt:lpstr>  A Critical Analysis of the Global Business Environment : Mark &amp; Spencer's </vt:lpstr>
      <vt:lpstr>Introduction </vt:lpstr>
      <vt:lpstr>Background</vt:lpstr>
      <vt:lpstr>Market failure and its significance: </vt:lpstr>
      <vt:lpstr>Key business factors contribute to its Market failures:</vt:lpstr>
      <vt:lpstr>Resource allocation of Marks &amp; Spencer for current challenges:</vt:lpstr>
      <vt:lpstr>Marks &amp; Spencer’s competitive strategy for achieving competitive benefits in the international business environment.</vt:lpstr>
      <vt:lpstr>Marks &amp; Spencer's green marketing approaches</vt:lpstr>
      <vt:lpstr>Corporate Social Responsibility approaches </vt:lpstr>
      <vt:lpstr>Recommendation  </vt:lpstr>
      <vt:lpstr>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terms:created xsi:type="dcterms:W3CDTF">2023-07-10T07:58:43Z</dcterms:created>
  <dcterms:modified xsi:type="dcterms:W3CDTF">2023-07-10T08:23:38Z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C2A6F7FADEE74E5899D2D71513F25782</vt:lpwstr>
  </property>
  <property fmtid="{D5CDD505-2E9C-101B-9397-08002B2CF9AE}" pid="3" name="KSOProductBuildVer">
    <vt:lpwstr>1033-11.2.0.11537</vt:lpwstr>
  </property>
</Properties>
</file>