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57" r:id="rId3"/>
    <p:sldId id="275" r:id="rId4"/>
    <p:sldId id="262" r:id="rId5"/>
    <p:sldId id="263" r:id="rId6"/>
    <p:sldId id="269" r:id="rId7"/>
    <p:sldId id="270" r:id="rId8"/>
    <p:sldId id="271" r:id="rId9"/>
    <p:sldId id="272" r:id="rId10"/>
    <p:sldId id="27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90" y="89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pPr lvl="0"/>
            <a:fld id="{4709FAEC-4109-4D97-9E72-980E9139CD01}" type="datetime1">
              <a:rPr lang="en-GB"/>
              <a:pPr lvl="0"/>
              <a:t>19/08/2019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F2A7F739-33D7-4F5F-AEF3-8B67468979E5}" type="slidenum">
              <a:t>‹#›</a:t>
            </a:fld>
            <a:endParaRPr lang="en-GB"/>
          </a:p>
        </p:txBody>
      </p:sp>
    </p:spTree>
    <p:extLst>
      <p:ext uri="{BB962C8B-B14F-4D97-AF65-F5344CB8AC3E}">
        <p14:creationId xmlns:p14="http://schemas.microsoft.com/office/powerpoint/2010/main" val="11127325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3F36764A-A978-49B8-9D48-2548FAF42363}" type="datetime1">
              <a:rPr lang="en-GB"/>
              <a:pPr lvl="0"/>
              <a:t>19/08/2019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3C690B0C-A7C4-4D51-8D15-61DF650028E6}" type="slidenum">
              <a:t>‹#›</a:t>
            </a:fld>
            <a:endParaRPr lang="en-GB"/>
          </a:p>
        </p:txBody>
      </p:sp>
    </p:spTree>
    <p:extLst>
      <p:ext uri="{BB962C8B-B14F-4D97-AF65-F5344CB8AC3E}">
        <p14:creationId xmlns:p14="http://schemas.microsoft.com/office/powerpoint/2010/main" val="214328094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5B08243B-1B16-4385-8C64-9BE2BCB146CC}" type="datetime1">
              <a:rPr lang="en-GB"/>
              <a:pPr lvl="0"/>
              <a:t>19/08/2019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A73C5CCB-D40B-4289-B2BE-5684D400610A}" type="slidenum">
              <a:t>‹#›</a:t>
            </a:fld>
            <a:endParaRPr lang="en-GB"/>
          </a:p>
        </p:txBody>
      </p:sp>
    </p:spTree>
    <p:extLst>
      <p:ext uri="{BB962C8B-B14F-4D97-AF65-F5344CB8AC3E}">
        <p14:creationId xmlns:p14="http://schemas.microsoft.com/office/powerpoint/2010/main" val="194845841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pPr lvl="0"/>
            <a:fld id="{4BF6EF76-CDE1-413F-9DE0-086B7AAF1D00}" type="datetime1">
              <a:rPr lang="en-GB"/>
              <a:pPr lvl="0"/>
              <a:t>19/08/2019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841BEF61-EB95-4BB0-A234-8AF0D65D7B55}" type="slidenum">
              <a:t>‹#›</a:t>
            </a:fld>
            <a:endParaRPr lang="en-GB"/>
          </a:p>
        </p:txBody>
      </p:sp>
    </p:spTree>
    <p:extLst>
      <p:ext uri="{BB962C8B-B14F-4D97-AF65-F5344CB8AC3E}">
        <p14:creationId xmlns:p14="http://schemas.microsoft.com/office/powerpoint/2010/main" val="361048979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pPr lvl="0"/>
            <a:fld id="{008FF97F-B18D-40FA-9242-6C2D91A4A7CA}" type="datetime1">
              <a:rPr lang="en-GB"/>
              <a:pPr lvl="0"/>
              <a:t>19/08/2019</a:t>
            </a:fld>
            <a:endParaRPr lang="en-GB"/>
          </a:p>
        </p:txBody>
      </p:sp>
      <p:sp>
        <p:nvSpPr>
          <p:cNvPr id="8" name="Footer Placeholder 7"/>
          <p:cNvSpPr txBox="1">
            <a:spLocks noGrp="1"/>
          </p:cNvSpPr>
          <p:nvPr>
            <p:ph type="ftr" sz="quarter" idx="9"/>
          </p:nvPr>
        </p:nvSpPr>
        <p:spPr/>
        <p:txBody>
          <a:bodyPr/>
          <a:lstStyle>
            <a:lvl1pPr>
              <a:defRPr/>
            </a:lvl1pPr>
          </a:lstStyle>
          <a:p>
            <a:pPr lvl="0"/>
            <a:endParaRPr lang="en-GB"/>
          </a:p>
        </p:txBody>
      </p:sp>
      <p:sp>
        <p:nvSpPr>
          <p:cNvPr id="9" name="Slide Number Placeholder 8"/>
          <p:cNvSpPr txBox="1">
            <a:spLocks noGrp="1"/>
          </p:cNvSpPr>
          <p:nvPr>
            <p:ph type="sldNum" sz="quarter" idx="8"/>
          </p:nvPr>
        </p:nvSpPr>
        <p:spPr/>
        <p:txBody>
          <a:bodyPr/>
          <a:lstStyle>
            <a:lvl1pPr>
              <a:defRPr/>
            </a:lvl1pPr>
          </a:lstStyle>
          <a:p>
            <a:pPr lvl="0"/>
            <a:fld id="{482EBB82-E75A-4296-9BFD-E66AA700B846}" type="slidenum">
              <a:t>‹#›</a:t>
            </a:fld>
            <a:endParaRPr lang="en-GB"/>
          </a:p>
        </p:txBody>
      </p:sp>
    </p:spTree>
    <p:extLst>
      <p:ext uri="{BB962C8B-B14F-4D97-AF65-F5344CB8AC3E}">
        <p14:creationId xmlns:p14="http://schemas.microsoft.com/office/powerpoint/2010/main" val="397383749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pPr lvl="0"/>
            <a:fld id="{8AB897BC-EFBC-4B51-ACD5-A5297B5AAE7D}" type="datetime1">
              <a:rPr lang="en-GB"/>
              <a:pPr lvl="0"/>
              <a:t>19/08/2019</a:t>
            </a:fld>
            <a:endParaRPr lang="en-GB"/>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94E448BB-FDE6-404D-831C-E42875CD9CAE}" type="slidenum">
              <a:t>‹#›</a:t>
            </a:fld>
            <a:endParaRPr lang="en-GB"/>
          </a:p>
        </p:txBody>
      </p:sp>
    </p:spTree>
    <p:extLst>
      <p:ext uri="{BB962C8B-B14F-4D97-AF65-F5344CB8AC3E}">
        <p14:creationId xmlns:p14="http://schemas.microsoft.com/office/powerpoint/2010/main" val="109694782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67557568-2383-4146-943E-74966B91967F}" type="datetime1">
              <a:rPr lang="en-GB"/>
              <a:pPr lvl="0"/>
              <a:t>19/08/2019</a:t>
            </a:fld>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F599CA62-184F-4238-B1E0-DFFBD3E12DEE}" type="slidenum">
              <a:t>‹#›</a:t>
            </a:fld>
            <a:endParaRPr lang="en-GB"/>
          </a:p>
        </p:txBody>
      </p:sp>
    </p:spTree>
    <p:extLst>
      <p:ext uri="{BB962C8B-B14F-4D97-AF65-F5344CB8AC3E}">
        <p14:creationId xmlns:p14="http://schemas.microsoft.com/office/powerpoint/2010/main" val="373606199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9FE5EB74-9DA8-4FE6-8390-9E870A568C7B}" type="datetime1">
              <a:rPr lang="en-GB"/>
              <a:pPr lvl="0"/>
              <a:t>19/08/2019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7A5EBFA2-3262-4CA2-8D01-0738FB5C47ED}" type="slidenum">
              <a:t>‹#›</a:t>
            </a:fld>
            <a:endParaRPr lang="en-GB"/>
          </a:p>
        </p:txBody>
      </p:sp>
    </p:spTree>
    <p:extLst>
      <p:ext uri="{BB962C8B-B14F-4D97-AF65-F5344CB8AC3E}">
        <p14:creationId xmlns:p14="http://schemas.microsoft.com/office/powerpoint/2010/main" val="248763533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8D673A8E-98EC-4D6E-AF62-6B5AD10BD4B3}" type="datetime1">
              <a:rPr lang="en-GB"/>
              <a:pPr lvl="0"/>
              <a:t>19/08/2019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B3AED7A9-8D00-43C0-8FDF-0370800BCDF6}" type="slidenum">
              <a:t>‹#›</a:t>
            </a:fld>
            <a:endParaRPr lang="en-GB"/>
          </a:p>
        </p:txBody>
      </p:sp>
    </p:spTree>
    <p:extLst>
      <p:ext uri="{BB962C8B-B14F-4D97-AF65-F5344CB8AC3E}">
        <p14:creationId xmlns:p14="http://schemas.microsoft.com/office/powerpoint/2010/main" val="254037990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BC883ABA-42FD-4E06-ACAE-035BA0171DE6}" type="datetime1">
              <a:rPr lang="en-GB"/>
              <a:pPr lvl="0"/>
              <a:t>19/08/2019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EDCD5360-9983-4F14-8AF2-BF8B9FDDCB50}" type="slidenum">
              <a:t>‹#›</a:t>
            </a:fld>
            <a:endParaRPr lang="en-GB"/>
          </a:p>
        </p:txBody>
      </p:sp>
    </p:spTree>
    <p:extLst>
      <p:ext uri="{BB962C8B-B14F-4D97-AF65-F5344CB8AC3E}">
        <p14:creationId xmlns:p14="http://schemas.microsoft.com/office/powerpoint/2010/main" val="340339806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F617CAC6-DB4D-4F7A-8DAC-338293C30209}" type="datetime1">
              <a:rPr lang="en-GB"/>
              <a:pPr lvl="0"/>
              <a:t>19/08/2019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920BDA04-288E-4B5F-81CF-F6966FD715D7}" type="slidenum">
              <a:t>‹#›</a:t>
            </a:fld>
            <a:endParaRPr lang="en-GB"/>
          </a:p>
        </p:txBody>
      </p:sp>
    </p:spTree>
    <p:extLst>
      <p:ext uri="{BB962C8B-B14F-4D97-AF65-F5344CB8AC3E}">
        <p14:creationId xmlns:p14="http://schemas.microsoft.com/office/powerpoint/2010/main" val="183197120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F9F4F010-B69C-4CE5-BB3B-9388101AE687}" type="datetime1">
              <a:rPr lang="en-GB"/>
              <a:pPr lvl="0"/>
              <a:t>19/08/2019</a:t>
            </a:fld>
            <a:endParaRPr lang="en-GB"/>
          </a:p>
        </p:txBody>
      </p:sp>
      <p:sp>
        <p:nvSpPr>
          <p:cNvPr id="5" name="Footer Placeholder 4"/>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5865C4FB-D9A2-4A4B-8DD6-638910EDFF47}"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p:cNvSpPr txBox="1">
            <a:spLocks noGrp="1"/>
          </p:cNvSpPr>
          <p:nvPr>
            <p:ph type="ctrTitle"/>
          </p:nvPr>
        </p:nvSpPr>
        <p:spPr/>
        <p:txBody>
          <a:bodyPr>
            <a:noAutofit/>
          </a:bodyPr>
          <a:lstStyle/>
          <a:p>
            <a:pPr lvl="0"/>
            <a:r>
              <a:rPr lang="en-GB" sz="3600" b="1">
                <a:latin typeface="Calibri"/>
              </a:rPr>
              <a:t>Theoretical perspectives of lifespan development</a:t>
            </a:r>
            <a:br>
              <a:rPr lang="en-GB" sz="3600" b="1">
                <a:latin typeface="Calibri"/>
              </a:rPr>
            </a:br>
            <a:r>
              <a:rPr lang="en-GB" sz="3600" b="1">
                <a:latin typeface="Calibri"/>
              </a:rPr>
              <a:t/>
            </a:r>
            <a:br>
              <a:rPr lang="en-GB" sz="3600" b="1">
                <a:latin typeface="Calibri"/>
              </a:rPr>
            </a:br>
            <a:r>
              <a:rPr lang="en-GB" sz="3600" b="1">
                <a:latin typeface="Calibri"/>
              </a:rPr>
              <a:t/>
            </a:r>
            <a:br>
              <a:rPr lang="en-GB" sz="3600" b="1">
                <a:latin typeface="Calibri"/>
              </a:rPr>
            </a:br>
            <a:endParaRPr lang="en-GB" sz="3600" b="1">
              <a:latin typeface="Calibri"/>
            </a:endParaRPr>
          </a:p>
        </p:txBody>
      </p:sp>
      <p:sp>
        <p:nvSpPr>
          <p:cNvPr id="3" name="Subtitle 2"/>
          <p:cNvSpPr txBox="1">
            <a:spLocks noGrp="1"/>
          </p:cNvSpPr>
          <p:nvPr>
            <p:ph type="subTitle" idx="1"/>
          </p:nvPr>
        </p:nvSpPr>
        <p:spPr>
          <a:xfrm>
            <a:off x="1524003" y="3602041"/>
            <a:ext cx="9144000" cy="2387598"/>
          </a:xfrm>
        </p:spPr>
        <p:txBody>
          <a:bodyPr>
            <a:noAutofit/>
          </a:bodyPr>
          <a:lstStyle/>
          <a:p>
            <a:pPr lvl="0"/>
            <a:r>
              <a:rPr lang="en-GB" b="1"/>
              <a:t>Presented by</a:t>
            </a:r>
          </a:p>
          <a:p>
            <a:pPr lvl="0"/>
            <a:r>
              <a:rPr lang="en-GB" b="1"/>
              <a:t>Sharmin Rahman</a:t>
            </a:r>
          </a:p>
          <a:p>
            <a:pPr lvl="0"/>
            <a:r>
              <a:rPr lang="en-GB" b="1"/>
              <a:t>ID# 1809328</a:t>
            </a:r>
          </a:p>
          <a:p>
            <a:pPr lvl="0"/>
            <a:r>
              <a:rPr lang="en-GB" b="1"/>
              <a:t>University of Wales</a:t>
            </a:r>
          </a:p>
          <a:p>
            <a:pPr lvl="0"/>
            <a:r>
              <a:rPr lang="en-GB" b="1"/>
              <a:t>Trinity Saint David</a:t>
            </a:r>
          </a:p>
          <a:p>
            <a:pPr lvl="0"/>
            <a:endParaRPr lang="en-GB" b="1"/>
          </a:p>
          <a:p>
            <a:pPr lvl="0"/>
            <a:endParaRPr lang="en-GB" b="1"/>
          </a:p>
          <a:p>
            <a:pPr lvl="0"/>
            <a:endParaRPr lang="en-GB" b="1"/>
          </a:p>
          <a:p>
            <a:pPr lvl="0"/>
            <a:endParaRPr lang="en-GB" b="1"/>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Rectangle 1"/>
          <p:cNvSpPr/>
          <p:nvPr/>
        </p:nvSpPr>
        <p:spPr>
          <a:xfrm>
            <a:off x="585929" y="612556"/>
            <a:ext cx="10759735" cy="5140573"/>
          </a:xfrm>
          <a:prstGeom prst="rect">
            <a:avLst/>
          </a:prstGeom>
          <a:solidFill>
            <a:srgbClr val="FFFFFF"/>
          </a:solidFill>
          <a:ln cap="flat">
            <a:noFill/>
            <a:prstDash val="solid"/>
          </a:ln>
        </p:spPr>
        <p:txBody>
          <a:bodyPr vert="horz" wrap="square" lIns="91440" tIns="45720" rIns="91440" bIns="45720" anchor="t" anchorCtr="0" compatLnSpc="1">
            <a:spAutoFit/>
          </a:bodyPr>
          <a:lstStyle/>
          <a:p>
            <a:pPr marL="342900" marR="0" lvl="0" indent="-342900" algn="just" defTabSz="914400" rtl="0" fontAlgn="auto" hangingPunct="1">
              <a:lnSpc>
                <a:spcPct val="10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This presentation is developed to demonstrate an understanding of </a:t>
            </a:r>
            <a:r>
              <a:rPr lang="en-GB" sz="2400" b="1" i="0" u="none" strike="noStrike" kern="1200" cap="none" spc="0" baseline="0">
                <a:solidFill>
                  <a:srgbClr val="000000"/>
                </a:solidFill>
                <a:uFillTx/>
                <a:latin typeface="Calibri"/>
              </a:rPr>
              <a:t>concepts </a:t>
            </a:r>
            <a:r>
              <a:rPr lang="en-GB" sz="2400" b="0" i="0" u="none" strike="noStrike" kern="1200" cap="none" spc="0" baseline="0">
                <a:solidFill>
                  <a:srgbClr val="000000"/>
                </a:solidFill>
                <a:uFillTx/>
                <a:latin typeface="Calibri"/>
              </a:rPr>
              <a:t>and </a:t>
            </a:r>
            <a:r>
              <a:rPr lang="en-GB" sz="2400" b="1" i="0" u="none" strike="noStrike" kern="1200" cap="none" spc="0" baseline="0">
                <a:solidFill>
                  <a:srgbClr val="000000"/>
                </a:solidFill>
                <a:uFillTx/>
                <a:latin typeface="Calibri"/>
              </a:rPr>
              <a:t>theoretical perspectives </a:t>
            </a:r>
            <a:r>
              <a:rPr lang="en-GB" sz="2400" b="0" i="0" u="none" strike="noStrike" kern="1200" cap="none" spc="0" baseline="0">
                <a:solidFill>
                  <a:srgbClr val="000000"/>
                </a:solidFill>
                <a:uFillTx/>
                <a:latin typeface="Calibri"/>
              </a:rPr>
              <a:t>related to lifespan development.</a:t>
            </a:r>
          </a:p>
          <a:p>
            <a:pPr marL="342900" marR="0" lvl="0" indent="-342900" algn="just" defTabSz="914400" rtl="0" fontAlgn="auto" hangingPunct="1">
              <a:lnSpc>
                <a:spcPct val="10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Development can be defined as </a:t>
            </a:r>
            <a:r>
              <a:rPr lang="en-GB" sz="2400" b="1" i="0" u="none" strike="noStrike" kern="1200" cap="none" spc="0" baseline="0">
                <a:solidFill>
                  <a:srgbClr val="000000"/>
                </a:solidFill>
                <a:uFillTx/>
                <a:latin typeface="Calibri"/>
              </a:rPr>
              <a:t>systematic changes </a:t>
            </a:r>
            <a:r>
              <a:rPr lang="en-GB" sz="2400" b="0" i="0" u="none" strike="noStrike" kern="1200" cap="none" spc="0" baseline="0">
                <a:solidFill>
                  <a:srgbClr val="000000"/>
                </a:solidFill>
                <a:uFillTx/>
                <a:latin typeface="Calibri"/>
              </a:rPr>
              <a:t>that occur in the individual between conception and death, or from womb to tomb. These depend on multiple factors. Life has been divided into number of stages.</a:t>
            </a:r>
          </a:p>
          <a:p>
            <a:pPr marL="342900" marR="0" lvl="0" indent="-342900" algn="just" defTabSz="914400" rtl="0" fontAlgn="auto" hangingPunct="1">
              <a:lnSpc>
                <a:spcPct val="10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Developmental scientists have continually documented the </a:t>
            </a:r>
            <a:r>
              <a:rPr lang="en-GB" sz="2400" b="1" i="0" u="none" strike="noStrike" kern="1200" cap="none" spc="0" baseline="0">
                <a:solidFill>
                  <a:srgbClr val="000000"/>
                </a:solidFill>
                <a:uFillTx/>
                <a:latin typeface="Calibri"/>
              </a:rPr>
              <a:t>strong association </a:t>
            </a:r>
            <a:r>
              <a:rPr lang="en-GB" sz="2400" b="0" i="0" u="none" strike="noStrike" kern="1200" cap="none" spc="0" baseline="0">
                <a:solidFill>
                  <a:srgbClr val="000000"/>
                </a:solidFill>
                <a:uFillTx/>
                <a:latin typeface="Calibri"/>
              </a:rPr>
              <a:t>between a </a:t>
            </a:r>
            <a:r>
              <a:rPr lang="en-GB" sz="2400" b="1" i="0" u="none" strike="noStrike" kern="1200" cap="none" spc="0" baseline="0">
                <a:solidFill>
                  <a:srgbClr val="000000"/>
                </a:solidFill>
                <a:uFillTx/>
                <a:latin typeface="Calibri"/>
              </a:rPr>
              <a:t>child’s difficult temperament </a:t>
            </a:r>
            <a:r>
              <a:rPr lang="en-GB" sz="2400" b="0" i="0" u="none" strike="noStrike" kern="1200" cap="none" spc="0" baseline="0">
                <a:solidFill>
                  <a:srgbClr val="000000"/>
                </a:solidFill>
                <a:uFillTx/>
                <a:latin typeface="Calibri"/>
              </a:rPr>
              <a:t>and the </a:t>
            </a:r>
            <a:r>
              <a:rPr lang="en-GB" sz="2400" b="1" i="0" u="none" strike="noStrike" kern="1200" cap="none" spc="0" baseline="0">
                <a:solidFill>
                  <a:srgbClr val="000000"/>
                </a:solidFill>
                <a:uFillTx/>
                <a:latin typeface="Calibri"/>
              </a:rPr>
              <a:t>development of persistent antisocial behaviour. </a:t>
            </a:r>
          </a:p>
          <a:p>
            <a:pPr marL="342900" marR="0" lvl="0" indent="-342900" algn="just" defTabSz="914400" rtl="0" fontAlgn="auto" hangingPunct="1">
              <a:lnSpc>
                <a:spcPct val="10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According to the research literature, temperament is assumed to </a:t>
            </a:r>
            <a:r>
              <a:rPr lang="en-GB" sz="2400" b="1" i="0" u="none" strike="noStrike" kern="1200" cap="none" spc="0" baseline="0">
                <a:solidFill>
                  <a:srgbClr val="000000"/>
                </a:solidFill>
                <a:uFillTx/>
                <a:latin typeface="Calibri"/>
              </a:rPr>
              <a:t>(1)</a:t>
            </a:r>
            <a:r>
              <a:rPr lang="en-GB" sz="2400" b="0" i="0" u="none" strike="noStrike" kern="1200" cap="none" spc="0" baseline="0">
                <a:solidFill>
                  <a:srgbClr val="000000"/>
                </a:solidFill>
                <a:uFillTx/>
                <a:latin typeface="Calibri"/>
              </a:rPr>
              <a:t> have a constitutional or biological basis, </a:t>
            </a:r>
            <a:r>
              <a:rPr lang="en-GB" sz="2400" b="1" i="0" u="none" strike="noStrike" kern="1200" cap="none" spc="0" baseline="0">
                <a:solidFill>
                  <a:srgbClr val="000000"/>
                </a:solidFill>
                <a:uFillTx/>
                <a:latin typeface="Calibri"/>
              </a:rPr>
              <a:t>(2)</a:t>
            </a:r>
            <a:r>
              <a:rPr lang="en-GB" sz="2400" b="0" i="0" u="none" strike="noStrike" kern="1200" cap="none" spc="0" baseline="0">
                <a:solidFill>
                  <a:srgbClr val="000000"/>
                </a:solidFill>
                <a:uFillTx/>
                <a:latin typeface="Calibri"/>
              </a:rPr>
              <a:t> exist at birth and continue across the life span, and </a:t>
            </a:r>
            <a:r>
              <a:rPr lang="en-GB" sz="2400" b="1" i="0" u="none" strike="noStrike" kern="1200" cap="none" spc="0" baseline="0">
                <a:solidFill>
                  <a:srgbClr val="000000"/>
                </a:solidFill>
                <a:uFillTx/>
                <a:latin typeface="Calibri"/>
              </a:rPr>
              <a:t>(3) </a:t>
            </a:r>
            <a:r>
              <a:rPr lang="en-GB" sz="2400" b="0" i="0" u="none" strike="noStrike" kern="1200" cap="none" spc="0" baseline="0">
                <a:solidFill>
                  <a:srgbClr val="000000"/>
                </a:solidFill>
                <a:uFillTx/>
                <a:latin typeface="Calibri"/>
              </a:rPr>
              <a:t>be influenced by the psychosocial environment.</a:t>
            </a:r>
          </a:p>
          <a:p>
            <a:pPr marL="342900" marR="0" lvl="0" indent="-342900" algn="just" defTabSz="914400" rtl="0" fontAlgn="auto" hangingPunct="1">
              <a:lnSpc>
                <a:spcPct val="10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pitchFamily="34"/>
              <a:ea typeface="Calibri" pitchFamily="34"/>
              <a:cs typeface="Times New Roman" pitchFamily="18"/>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3200" b="1">
                <a:latin typeface="Calibri"/>
              </a:rPr>
              <a:t>My field of interest: Middle childhood (6-12 years)</a:t>
            </a:r>
          </a:p>
        </p:txBody>
      </p:sp>
      <p:sp>
        <p:nvSpPr>
          <p:cNvPr id="3" name="Content Placeholder 2"/>
          <p:cNvSpPr txBox="1">
            <a:spLocks noGrp="1"/>
          </p:cNvSpPr>
          <p:nvPr>
            <p:ph idx="1"/>
          </p:nvPr>
        </p:nvSpPr>
        <p:spPr/>
        <p:txBody>
          <a:bodyPr/>
          <a:lstStyle/>
          <a:p>
            <a:pPr marL="0" lvl="0" indent="0">
              <a:buNone/>
            </a:pPr>
            <a:r>
              <a:rPr lang="en-GB"/>
              <a:t>According to the Erikson’s eight stages of life span development theory, in the elementary school level at the age of 6-12, children face the challenge of </a:t>
            </a:r>
            <a:r>
              <a:rPr lang="en-GB" b="1"/>
              <a:t>industry Vs inferiority</a:t>
            </a:r>
            <a:r>
              <a:rPr lang="en-GB"/>
              <a:t>. They tend </a:t>
            </a:r>
            <a:r>
              <a:rPr lang="en-GB" b="1"/>
              <a:t>to measure and compare </a:t>
            </a:r>
            <a:r>
              <a:rPr lang="en-GB"/>
              <a:t>themselves with their peer group. Therefore, at school most of them tend to show their sense of pride and accomplishment in activities, sports and social participative works. In their family, </a:t>
            </a:r>
            <a:r>
              <a:rPr lang="en-GB" b="1"/>
              <a:t>they feel mediocre as they feel they do not measure up.</a:t>
            </a:r>
            <a:r>
              <a:rPr lang="en-GB"/>
              <a:t> This inferiority can impact on their further life stages if not handled with care.</a:t>
            </a:r>
          </a:p>
          <a:p>
            <a:pPr marL="0" lvl="0" indent="0">
              <a:buNone/>
            </a:pPr>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Rectangle 3"/>
          <p:cNvSpPr/>
          <p:nvPr/>
        </p:nvSpPr>
        <p:spPr>
          <a:xfrm>
            <a:off x="1253761" y="490191"/>
            <a:ext cx="10921337" cy="6186309"/>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0" cap="none" spc="0" baseline="0">
                <a:solidFill>
                  <a:srgbClr val="000000"/>
                </a:solidFill>
                <a:uFillTx/>
                <a:latin typeface="Calibri"/>
              </a:rPr>
              <a:t>Erikson’s Theory of Psychosocial Development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In his theory he modified Freud’s psychosexual development theory and suggested that ego makes positive development through attitudes, ideas and skills in different life stages. He described human have eight different life stages as: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Calibri"/>
              </a:rPr>
              <a:t>Trust vs Mistrust</a:t>
            </a:r>
            <a:r>
              <a:rPr lang="en-GB" sz="2800" b="0" i="0" u="none" strike="noStrike" kern="1200" cap="none" spc="0" baseline="0">
                <a:solidFill>
                  <a:srgbClr val="000000"/>
                </a:solidFill>
                <a:uFillTx/>
                <a:latin typeface="Calibri"/>
              </a:rPr>
              <a:t>: From birth to 12 months.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Calibri"/>
              </a:rPr>
              <a:t>Autonomy vs Doubt</a:t>
            </a:r>
            <a:r>
              <a:rPr lang="en-GB" sz="2800" b="0" i="0" u="none" strike="noStrike" kern="1200" cap="none" spc="0" baseline="0">
                <a:solidFill>
                  <a:srgbClr val="000000"/>
                </a:solidFill>
                <a:uFillTx/>
                <a:latin typeface="Calibri"/>
              </a:rPr>
              <a:t>: From 1 to 3 years.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Calibri"/>
              </a:rPr>
              <a:t>Initiative vs guilt</a:t>
            </a:r>
            <a:r>
              <a:rPr lang="en-GB" sz="2800" b="0" i="0" u="none" strike="noStrike" kern="1200" cap="none" spc="0" baseline="0">
                <a:solidFill>
                  <a:srgbClr val="000000"/>
                </a:solidFill>
                <a:uFillTx/>
                <a:latin typeface="Calibri"/>
              </a:rPr>
              <a:t>: From 3-6 years.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Calibri"/>
              </a:rPr>
              <a:t>Industry vs inferiority</a:t>
            </a:r>
            <a:r>
              <a:rPr lang="en-GB" sz="2800" b="0" i="0" u="none" strike="noStrike" kern="1200" cap="none" spc="0" baseline="0">
                <a:solidFill>
                  <a:srgbClr val="000000"/>
                </a:solidFill>
                <a:uFillTx/>
                <a:latin typeface="Calibri"/>
              </a:rPr>
              <a:t>: From 6-12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Calibri"/>
              </a:rPr>
              <a:t>Identity vs Role confusion</a:t>
            </a:r>
            <a:r>
              <a:rPr lang="en-GB" sz="2800" b="0" i="0" u="none" strike="noStrike" kern="1200" cap="none" spc="0" baseline="0">
                <a:solidFill>
                  <a:srgbClr val="000000"/>
                </a:solidFill>
                <a:uFillTx/>
                <a:latin typeface="Calibri"/>
              </a:rPr>
              <a:t>: From 12-18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Calibri"/>
              </a:rPr>
              <a:t>Intimacy vs isolation</a:t>
            </a:r>
            <a:r>
              <a:rPr lang="en-GB" sz="2800" b="0" i="0" u="none" strike="noStrike" kern="1200" cap="none" spc="0" baseline="0">
                <a:solidFill>
                  <a:srgbClr val="000000"/>
                </a:solidFill>
                <a:uFillTx/>
                <a:latin typeface="Calibri"/>
              </a:rPr>
              <a:t>: Early adulthood from 20 to 40.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Calibri"/>
              </a:rPr>
              <a:t>Generativity vs Stagnation</a:t>
            </a:r>
            <a:r>
              <a:rPr lang="en-GB" sz="2800" b="0" i="0" u="none" strike="noStrike" kern="1200" cap="none" spc="0" baseline="0">
                <a:solidFill>
                  <a:srgbClr val="000000"/>
                </a:solidFill>
                <a:uFillTx/>
                <a:latin typeface="Calibri"/>
              </a:rPr>
              <a:t>: starts from 40.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Calibri"/>
              </a:rPr>
              <a:t>Integrity vs Despair</a:t>
            </a:r>
            <a:r>
              <a:rPr lang="en-GB" sz="2800" b="0" i="0" u="none" strike="noStrike" kern="1200" cap="none" spc="0" baseline="0">
                <a:solidFill>
                  <a:srgbClr val="000000"/>
                </a:solidFill>
                <a:uFillTx/>
                <a:latin typeface="Calibri"/>
              </a:rPr>
              <a:t>: starts from mid 60s.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Calibri"/>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Rectangle 1"/>
          <p:cNvSpPr/>
          <p:nvPr/>
        </p:nvSpPr>
        <p:spPr>
          <a:xfrm>
            <a:off x="2187016" y="895545"/>
            <a:ext cx="6956983" cy="707882"/>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0" cap="none" spc="0" baseline="0">
              <a:solidFill>
                <a:srgbClr val="000000"/>
              </a:solidFill>
              <a:uFillTx/>
              <a:latin typeface="Calibri" pitchFamily="34"/>
              <a:cs typeface="Times New Roman" pitchFamily="18"/>
            </a:endParaRPr>
          </a:p>
        </p:txBody>
      </p:sp>
      <p:sp>
        <p:nvSpPr>
          <p:cNvPr id="3" name="Rectangle 2"/>
          <p:cNvSpPr/>
          <p:nvPr/>
        </p:nvSpPr>
        <p:spPr>
          <a:xfrm>
            <a:off x="904972" y="424208"/>
            <a:ext cx="10237512" cy="5066452"/>
          </a:xfrm>
          <a:prstGeom prst="rect">
            <a:avLst/>
          </a:prstGeom>
          <a:noFill/>
          <a:ln cap="flat">
            <a:noFill/>
            <a:prstDash val="solid"/>
          </a:ln>
        </p:spPr>
        <p:txBody>
          <a:bodyPr vert="horz" wrap="square" lIns="91440" tIns="45720" rIns="91440" bIns="45720" anchor="t" anchorCtr="0" compatLnSpc="1">
            <a:spAutoFit/>
          </a:bodyPr>
          <a:lstStyle/>
          <a:p>
            <a:pPr marL="0" marR="0" lvl="0" indent="0" algn="just"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ea typeface="Calibri" pitchFamily="34"/>
                <a:cs typeface="Times New Roman" pitchFamily="18"/>
              </a:rPr>
              <a:t>Jean Piaget’s cognitive development theory</a:t>
            </a:r>
          </a:p>
          <a:p>
            <a:pPr marL="0" marR="0" lvl="0" indent="0" algn="just"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ea typeface="Calibri" pitchFamily="34"/>
                <a:cs typeface="Times New Roman" pitchFamily="18"/>
              </a:rPr>
              <a:t>Piaget is considered to be the first psychologist who measured children’s cognitive development. The four distinct development stages defined by him are:</a:t>
            </a:r>
            <a:r>
              <a:rPr lang="en-GB" sz="2400" b="0" i="0" u="none" strike="noStrike" kern="1200" cap="none" spc="0" baseline="0">
                <a:solidFill>
                  <a:srgbClr val="777777"/>
                </a:solidFill>
                <a:uFillTx/>
                <a:latin typeface="Calibri"/>
                <a:ea typeface="Calibri" pitchFamily="34"/>
                <a:cs typeface="Times New Roman" pitchFamily="18"/>
              </a:rPr>
              <a:t> </a:t>
            </a:r>
            <a:endParaRPr lang="en-GB" sz="2400" b="0" i="0" u="none" strike="noStrike" kern="1200" cap="none" spc="0" baseline="0">
              <a:solidFill>
                <a:srgbClr val="000000"/>
              </a:solidFill>
              <a:uFillTx/>
              <a:latin typeface="Calibri"/>
              <a:ea typeface="Calibri" pitchFamily="34"/>
              <a:cs typeface="Times New Roman" pitchFamily="18"/>
            </a:endParaRPr>
          </a:p>
          <a:p>
            <a:pPr marL="0" marR="0" lvl="0" indent="0" algn="just"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ea typeface="Calibri" pitchFamily="34"/>
                <a:cs typeface="Times New Roman" pitchFamily="18"/>
              </a:rPr>
              <a:t>Sensorimotor stage</a:t>
            </a:r>
            <a:r>
              <a:rPr lang="en-GB" sz="2400" b="0" i="0" u="none" strike="noStrike" kern="1200" cap="none" spc="0" baseline="0">
                <a:solidFill>
                  <a:srgbClr val="000000"/>
                </a:solidFill>
                <a:uFillTx/>
                <a:latin typeface="Calibri"/>
                <a:ea typeface="Calibri" pitchFamily="34"/>
                <a:cs typeface="Times New Roman" pitchFamily="18"/>
              </a:rPr>
              <a:t>: Birth to 18/24 months; the main achievement in this stage is knowing an object still exist.</a:t>
            </a:r>
          </a:p>
          <a:p>
            <a:pPr marL="0" marR="0" lvl="0" indent="0" algn="just"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ea typeface="Calibri" pitchFamily="34"/>
                <a:cs typeface="Times New Roman" pitchFamily="18"/>
              </a:rPr>
              <a:t>Preparational stage</a:t>
            </a:r>
            <a:r>
              <a:rPr lang="en-GB" sz="2400" b="0" i="0" u="none" strike="noStrike" kern="1200" cap="none" spc="0" baseline="0">
                <a:solidFill>
                  <a:srgbClr val="000000"/>
                </a:solidFill>
                <a:uFillTx/>
                <a:latin typeface="Calibri"/>
                <a:ea typeface="Calibri" pitchFamily="34"/>
                <a:cs typeface="Times New Roman" pitchFamily="18"/>
              </a:rPr>
              <a:t>:  2 to 7 years; thinking is still ego centric and tend to have difficulties in taking other’s viewpoint.</a:t>
            </a:r>
          </a:p>
          <a:p>
            <a:pPr marL="0" marR="0" lvl="0" indent="0" algn="just"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ea typeface="Calibri" pitchFamily="34"/>
                <a:cs typeface="Times New Roman" pitchFamily="18"/>
              </a:rPr>
              <a:t>Concrete operational stage</a:t>
            </a:r>
            <a:r>
              <a:rPr lang="en-GB" sz="2400" b="0" i="0" u="none" strike="noStrike" kern="1200" cap="none" spc="0" baseline="0">
                <a:solidFill>
                  <a:srgbClr val="000000"/>
                </a:solidFill>
                <a:uFillTx/>
                <a:latin typeface="Calibri"/>
                <a:ea typeface="Calibri" pitchFamily="34"/>
                <a:cs typeface="Times New Roman" pitchFamily="18"/>
              </a:rPr>
              <a:t>: 7 to 11 years; it is the beginning of operational or logical thoughts.</a:t>
            </a:r>
          </a:p>
          <a:p>
            <a:pPr marL="0" marR="0" lvl="0" indent="0" algn="just"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ea typeface="Calibri" pitchFamily="34"/>
                <a:cs typeface="Times New Roman" pitchFamily="18"/>
              </a:rPr>
              <a:t>Formal operational stage</a:t>
            </a:r>
            <a:r>
              <a:rPr lang="en-GB" sz="2400" b="0" i="0" u="none" strike="noStrike" kern="1200" cap="none" spc="0" baseline="0">
                <a:solidFill>
                  <a:srgbClr val="000000"/>
                </a:solidFill>
                <a:uFillTx/>
                <a:latin typeface="Calibri"/>
                <a:ea typeface="Calibri" pitchFamily="34"/>
                <a:cs typeface="Times New Roman" pitchFamily="18"/>
              </a:rPr>
              <a:t>: Adolescence to adulthood; people tend to develop the ability of abstract thinking.</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Human Cognition 	</a:t>
            </a:r>
          </a:p>
        </p:txBody>
      </p:sp>
      <p:sp>
        <p:nvSpPr>
          <p:cNvPr id="3" name="Content Placeholder 2"/>
          <p:cNvSpPr txBox="1">
            <a:spLocks noGrp="1"/>
          </p:cNvSpPr>
          <p:nvPr>
            <p:ph idx="1"/>
          </p:nvPr>
        </p:nvSpPr>
        <p:spPr>
          <a:xfrm>
            <a:off x="838203" y="1536566"/>
            <a:ext cx="10515600" cy="4640397"/>
          </a:xfrm>
        </p:spPr>
        <p:txBody>
          <a:bodyPr/>
          <a:lstStyle/>
          <a:p>
            <a:pPr marL="0" lvl="0" indent="0" algn="just">
              <a:buNone/>
            </a:pPr>
            <a:r>
              <a:rPr lang="en-GB"/>
              <a:t>In middle childhood, children process information through information processing system which involve limited space and resources. Children at this stage can show development in in </a:t>
            </a:r>
            <a:r>
              <a:rPr lang="en-GB" b="1"/>
              <a:t>generalizing concrete illustrations</a:t>
            </a:r>
            <a:r>
              <a:rPr lang="en-GB"/>
              <a:t> (Fischer &amp; Bullock, 1984). Mental activities process information from one structure to another. Knowledge the children acquire at this stage is not stamped rather constructed. The construction process of knowledge occurs through assimilation and accommodation. </a:t>
            </a:r>
            <a:r>
              <a:rPr lang="en-GB" b="1"/>
              <a:t>Formal operational thought </a:t>
            </a:r>
            <a:r>
              <a:rPr lang="en-GB"/>
              <a:t>takes place and through that they learn hoe to keep relationship and also how to </a:t>
            </a:r>
            <a:r>
              <a:rPr lang="en-GB" b="1"/>
              <a:t>generate new ideas. </a:t>
            </a:r>
          </a:p>
          <a:p>
            <a:pPr lvl="0" algn="just"/>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Emotional and Social development</a:t>
            </a:r>
          </a:p>
        </p:txBody>
      </p:sp>
      <p:sp>
        <p:nvSpPr>
          <p:cNvPr id="3" name="Content Placeholder 2"/>
          <p:cNvSpPr txBox="1">
            <a:spLocks noGrp="1"/>
          </p:cNvSpPr>
          <p:nvPr>
            <p:ph idx="1"/>
          </p:nvPr>
        </p:nvSpPr>
        <p:spPr>
          <a:xfrm>
            <a:off x="838193" y="1423446"/>
            <a:ext cx="10515609" cy="4753517"/>
          </a:xfrm>
        </p:spPr>
        <p:txBody>
          <a:bodyPr/>
          <a:lstStyle/>
          <a:p>
            <a:pPr marL="0" lvl="0" indent="0" algn="just">
              <a:buNone/>
            </a:pPr>
            <a:r>
              <a:rPr lang="en-GB"/>
              <a:t>As children grow continuously, their </a:t>
            </a:r>
            <a:r>
              <a:rPr lang="en-GB" b="1"/>
              <a:t>social relationships </a:t>
            </a:r>
            <a:r>
              <a:rPr lang="en-GB"/>
              <a:t>also grows and turns in </a:t>
            </a:r>
            <a:r>
              <a:rPr lang="en-GB" b="1"/>
              <a:t>matured stage</a:t>
            </a:r>
            <a:r>
              <a:rPr lang="en-GB"/>
              <a:t>. Communication and cognitive skills continue to develop; they tend to show more emotional attachment with friends and families (Easterbrook's, et al., 2002). They form, select and choose their peer group and companies. They start enjoying socialization. However, some children struggle to do that. Teachers, families help is very much needed at this level; </a:t>
            </a:r>
            <a:r>
              <a:rPr lang="en-GB" b="1"/>
              <a:t>bullying, taunt, teasing assaults them </a:t>
            </a:r>
            <a:r>
              <a:rPr lang="en-GB"/>
              <a:t>violently and this can impact substantially in their long term social and emotional life. Therefore, </a:t>
            </a:r>
            <a:r>
              <a:rPr lang="en-GB" b="1"/>
              <a:t>nurturing children’s self-esteem </a:t>
            </a:r>
            <a:r>
              <a:rPr lang="en-GB"/>
              <a:t>is very important at this level.</a:t>
            </a:r>
          </a:p>
          <a:p>
            <a:pPr lvl="0" algn="just"/>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Behavioural development</a:t>
            </a:r>
          </a:p>
        </p:txBody>
      </p:sp>
      <p:sp>
        <p:nvSpPr>
          <p:cNvPr id="3" name="Content Placeholder 2"/>
          <p:cNvSpPr txBox="1">
            <a:spLocks noGrp="1"/>
          </p:cNvSpPr>
          <p:nvPr>
            <p:ph idx="1"/>
          </p:nvPr>
        </p:nvSpPr>
        <p:spPr/>
        <p:txBody>
          <a:bodyPr/>
          <a:lstStyle/>
          <a:p>
            <a:pPr marL="0" lvl="0" indent="0">
              <a:buNone/>
            </a:pPr>
            <a:r>
              <a:rPr lang="en-GB"/>
              <a:t>Children show behavioural development all over their life span. But in the middle childhood, it is more important as this is the time when </a:t>
            </a:r>
            <a:r>
              <a:rPr lang="en-GB" b="1"/>
              <a:t>they start acknowledging their environment</a:t>
            </a:r>
            <a:r>
              <a:rPr lang="en-GB"/>
              <a:t>, peer group and families. In this stage, they show intellect behaviour style; becoming more sensitive to situations and gain the understanding level of from whom they are getting fairness and justice . The variety aspects of life start to open to them and thus </a:t>
            </a:r>
            <a:r>
              <a:rPr lang="en-GB" b="1"/>
              <a:t>they become more sensitive emotionally </a:t>
            </a:r>
            <a:r>
              <a:rPr lang="en-GB"/>
              <a:t>and tend to behave rebellious if something unexpected happens.</a:t>
            </a:r>
          </a:p>
          <a:p>
            <a:pPr marL="0" lvl="0" indent="0">
              <a:buNone/>
            </a:pPr>
            <a:endParaRPr lang="en-GB"/>
          </a:p>
          <a:p>
            <a:pPr lvl="0"/>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Integration</a:t>
            </a:r>
          </a:p>
        </p:txBody>
      </p:sp>
      <p:sp>
        <p:nvSpPr>
          <p:cNvPr id="3" name="Content Placeholder 2"/>
          <p:cNvSpPr txBox="1">
            <a:spLocks noGrp="1"/>
          </p:cNvSpPr>
          <p:nvPr>
            <p:ph idx="1"/>
          </p:nvPr>
        </p:nvSpPr>
        <p:spPr/>
        <p:txBody>
          <a:bodyPr/>
          <a:lstStyle/>
          <a:p>
            <a:pPr marL="0" lvl="0" indent="0" algn="just">
              <a:buNone/>
            </a:pPr>
            <a:r>
              <a:rPr lang="en-GB"/>
              <a:t>The integration of the two theory can put light on the middle age childhood development and cognition process. The relationship between mental age and childhood cognitive development impact significantly for every child. The results may differ, but it is obvious. If the child is in a </a:t>
            </a:r>
            <a:r>
              <a:rPr lang="en-GB" b="1"/>
              <a:t>feeling of deprivation from any support</a:t>
            </a:r>
            <a:r>
              <a:rPr lang="en-GB"/>
              <a:t>, both the theories showed it can </a:t>
            </a:r>
            <a:r>
              <a:rPr lang="en-GB" b="1"/>
              <a:t>impact negatively </a:t>
            </a:r>
            <a:r>
              <a:rPr lang="en-GB"/>
              <a:t>in their future life. Development happens social and emotionally, intellectually and through communication and speech. It is important to understand that all these </a:t>
            </a:r>
            <a:r>
              <a:rPr lang="en-GB" b="1"/>
              <a:t>developments are interlinked</a:t>
            </a:r>
            <a:r>
              <a:rPr lang="en-GB"/>
              <a:t>. </a:t>
            </a:r>
          </a:p>
          <a:p>
            <a:pPr lvl="0" algn="just"/>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Conclusion</a:t>
            </a:r>
          </a:p>
        </p:txBody>
      </p:sp>
      <p:sp>
        <p:nvSpPr>
          <p:cNvPr id="3" name="Content Placeholder 2"/>
          <p:cNvSpPr txBox="1">
            <a:spLocks noGrp="1"/>
          </p:cNvSpPr>
          <p:nvPr>
            <p:ph idx="1"/>
          </p:nvPr>
        </p:nvSpPr>
        <p:spPr>
          <a:xfrm>
            <a:off x="650449" y="1395164"/>
            <a:ext cx="10703353" cy="4781799"/>
          </a:xfrm>
        </p:spPr>
        <p:txBody>
          <a:bodyPr/>
          <a:lstStyle/>
          <a:p>
            <a:pPr marL="0" lvl="0" indent="0" algn="just">
              <a:lnSpc>
                <a:spcPct val="70000"/>
              </a:lnSpc>
              <a:buNone/>
            </a:pPr>
            <a:r>
              <a:rPr lang="en-GB" sz="2400"/>
              <a:t>Here, I have presented my interest to work with middle childhood in terms of a </a:t>
            </a:r>
            <a:r>
              <a:rPr lang="en-GB" sz="2400" b="1"/>
              <a:t>health manger or a researcher</a:t>
            </a:r>
            <a:r>
              <a:rPr lang="en-GB" sz="2400"/>
              <a:t>. I would love to invest my career working with children from 6-12. The reason is this is very important part of children’s life as in this stage they tend to develop their consciousness and awareness about the environment and attachments around them. </a:t>
            </a:r>
          </a:p>
          <a:p>
            <a:pPr marL="0" lvl="0" indent="0" algn="just">
              <a:lnSpc>
                <a:spcPct val="70000"/>
              </a:lnSpc>
              <a:buNone/>
            </a:pPr>
            <a:endParaRPr lang="en-GB" sz="2400"/>
          </a:p>
          <a:p>
            <a:pPr marL="0" lvl="0" indent="0" algn="just">
              <a:lnSpc>
                <a:spcPct val="70000"/>
              </a:lnSpc>
              <a:buNone/>
            </a:pPr>
            <a:r>
              <a:rPr lang="en-GB" sz="2400"/>
              <a:t>Hence, my work </a:t>
            </a:r>
            <a:r>
              <a:rPr lang="en-GB" sz="2400" b="1"/>
              <a:t>will give me pride in contributing to influence the important aspects </a:t>
            </a:r>
            <a:r>
              <a:rPr lang="en-GB" sz="2400"/>
              <a:t>of life at this beginning stage. Moreover, in this stage children tend to think more </a:t>
            </a:r>
            <a:r>
              <a:rPr lang="en-GB" sz="2400" b="1"/>
              <a:t>complexly and can experience </a:t>
            </a:r>
            <a:r>
              <a:rPr lang="en-GB" sz="2400"/>
              <a:t>more than one thing at a time. They tend to show active learning which implies school activities and social recognition and relationship development need to be developed with great care. </a:t>
            </a:r>
          </a:p>
          <a:p>
            <a:pPr marL="0" lvl="0" indent="0" algn="just">
              <a:lnSpc>
                <a:spcPct val="70000"/>
              </a:lnSpc>
              <a:buNone/>
            </a:pPr>
            <a:endParaRPr lang="en-GB" sz="2400"/>
          </a:p>
          <a:p>
            <a:pPr marL="0" lvl="0" indent="0" algn="just">
              <a:lnSpc>
                <a:spcPct val="70000"/>
              </a:lnSpc>
              <a:buNone/>
            </a:pPr>
            <a:r>
              <a:rPr lang="en-GB" sz="2400"/>
              <a:t>So, </a:t>
            </a:r>
            <a:r>
              <a:rPr lang="en-GB" sz="2400" b="1"/>
              <a:t>developing activities and social program </a:t>
            </a:r>
            <a:r>
              <a:rPr lang="en-GB" sz="2400"/>
              <a:t>builds their self-esteem and this is helpful for not only improving their grades at school but also helps to </a:t>
            </a:r>
            <a:r>
              <a:rPr lang="en-GB" sz="2400" b="1"/>
              <a:t>reduce drug use, delinquency and adolescent pregnancy</a:t>
            </a:r>
            <a:r>
              <a:rPr lang="en-GB" sz="2400"/>
              <a:t> which impact on greater </a:t>
            </a:r>
            <a:r>
              <a:rPr lang="en-GB" sz="2400" b="1"/>
              <a:t>concern of our society.</a:t>
            </a:r>
          </a:p>
          <a:p>
            <a:pPr lvl="0" algn="just">
              <a:lnSpc>
                <a:spcPct val="70000"/>
              </a:lnSpc>
            </a:pPr>
            <a:endParaRPr lang="en-GB" sz="24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4519</TotalTime>
  <Words>1055</Words>
  <Application>Microsoft Office PowerPoint</Application>
  <PresentationFormat>Widescreen</PresentationFormat>
  <Paragraphs>44</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Times New Roman</vt:lpstr>
      <vt:lpstr>Wingdings</vt:lpstr>
      <vt:lpstr>Office Theme</vt:lpstr>
      <vt:lpstr>Theoretical perspectives of lifespan development   </vt:lpstr>
      <vt:lpstr>PowerPoint Presentation</vt:lpstr>
      <vt:lpstr>My field of interest: Middle childhood (6-12 years)</vt:lpstr>
      <vt:lpstr>PowerPoint Presentation</vt:lpstr>
      <vt:lpstr>PowerPoint Presentation</vt:lpstr>
      <vt:lpstr>Human Cognition  </vt:lpstr>
      <vt:lpstr>Emotional and Social development</vt:lpstr>
      <vt:lpstr>Behavioural development</vt:lpstr>
      <vt:lpstr>Integration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Theoretical perspectives of lifespan development</dc:title>
  <dc:creator>julekha021@gmail.com</dc:creator>
  <cp:lastModifiedBy>Viktoar SummerSnow</cp:lastModifiedBy>
  <cp:revision>15</cp:revision>
  <dcterms:created xsi:type="dcterms:W3CDTF">2019-07-30T23:00:28Z</dcterms:created>
  <dcterms:modified xsi:type="dcterms:W3CDTF">2019-08-19T22:35:05Z</dcterms:modified>
</cp:coreProperties>
</file>