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23" r:id="rId4"/>
  </p:sldMasterIdLst>
  <p:notesMasterIdLst>
    <p:notesMasterId r:id="rId22"/>
  </p:notesMasterIdLst>
  <p:sldIdLst>
    <p:sldId id="256" r:id="rId5"/>
    <p:sldId id="258" r:id="rId6"/>
    <p:sldId id="259" r:id="rId7"/>
    <p:sldId id="273" r:id="rId8"/>
    <p:sldId id="260" r:id="rId9"/>
    <p:sldId id="261" r:id="rId10"/>
    <p:sldId id="262" r:id="rId11"/>
    <p:sldId id="278" r:id="rId12"/>
    <p:sldId id="265" r:id="rId13"/>
    <p:sldId id="267" r:id="rId14"/>
    <p:sldId id="274" r:id="rId15"/>
    <p:sldId id="268" r:id="rId16"/>
    <p:sldId id="276" r:id="rId17"/>
    <p:sldId id="275" r:id="rId18"/>
    <p:sldId id="277" r:id="rId19"/>
    <p:sldId id="279" r:id="rId20"/>
    <p:sldId id="280"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A1EE62-4C40-4FC8-9CD8-64D89E972BD1}" v="50" dt="2026-10-24T12:02:59.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BDDAD0-3B65-4555-B268-F6B08F05D0EC}" type="datetimeFigureOut">
              <a:rPr lang="en-GB" smtClean="0"/>
              <a:t>24/10/2026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CAB550-578E-498D-84C6-98ED3B2F9A2B}" type="slidenum">
              <a:rPr lang="en-GB" smtClean="0"/>
              <a:t>‹#›</a:t>
            </a:fld>
            <a:endParaRPr lang="en-GB"/>
          </a:p>
        </p:txBody>
      </p:sp>
    </p:spTree>
    <p:extLst>
      <p:ext uri="{BB962C8B-B14F-4D97-AF65-F5344CB8AC3E}">
        <p14:creationId xmlns:p14="http://schemas.microsoft.com/office/powerpoint/2010/main" val="27228650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8CAB550-578E-498D-84C6-98ED3B2F9A2B}" type="slidenum">
              <a:rPr lang="en-GB" smtClean="0"/>
              <a:t>1</a:t>
            </a:fld>
            <a:endParaRPr lang="en-GB"/>
          </a:p>
        </p:txBody>
      </p:sp>
    </p:spTree>
    <p:extLst>
      <p:ext uri="{BB962C8B-B14F-4D97-AF65-F5344CB8AC3E}">
        <p14:creationId xmlns:p14="http://schemas.microsoft.com/office/powerpoint/2010/main" val="332534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dirty="0"/>
              <a:t>10/24/2026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583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dirty="0"/>
              <a:t>10/24/2026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8139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1"/>
            <a:ext cx="12191999" cy="4467828"/>
          </a:xfrm>
          <a:blipFill dpi="0" rotWithShape="1">
            <a:blip r:embed="rId2">
              <a:alphaModFix amt="60000"/>
            </a:blip>
            <a:srcRect/>
            <a:stretch>
              <a:fillRect/>
            </a:stretch>
          </a:blipFill>
        </p:spPr>
        <p:txBody>
          <a:bodyPr anchor="t"/>
          <a:lstStyle>
            <a:lvl1pPr marL="0" indent="0">
              <a:buNone/>
              <a:defRPr/>
            </a:lvl1pPr>
          </a:lstStyle>
          <a:p>
            <a:endParaRP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dirty="0"/>
              <a:pPr/>
              <a:t>10/24/2026</a:t>
            </a:fld>
            <a:endParaRPr lang="en-US"/>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15105933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0" y="0"/>
            <a:ext cx="7617785" cy="68580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a:t>
              </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10/24/2026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170774243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dirty="0"/>
              <a:pPr/>
              <a:t>10/24/2026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dirty="0"/>
              <a:pPr/>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207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10/24/2026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0559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FigureOut">
              <a:rPr lang="en-US" dirty="0"/>
              <a:t>10/24/2026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dirty="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noChangeAspect="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nchor="t"/>
          <a:lstStyle>
            <a:lvl1pPr>
              <a:defRPr/>
            </a:lvl1pPr>
          </a:lstStyle>
          <a:p>
            <a:endParaRP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007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FigureOut">
              <a:rPr lang="en-US" dirty="0"/>
              <a:t>10/24/2026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42435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10/24/2026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5978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noChangeAspect="1"/>
          </p:cNvSpPr>
          <p:nvPr>
            <p:ph type="pic" sz="quarter" idx="13" hasCustomPrompt="1"/>
          </p:nvPr>
        </p:nvSpPr>
        <p:spPr>
          <a:xfrm>
            <a:off x="12192" y="0"/>
            <a:ext cx="4506585"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a:t>
              </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10/24/2026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14919183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noChangeAspect="1"/>
          </p:cNvSpPr>
          <p:nvPr>
            <p:ph type="pic" sz="quarter" idx="19" hasCustomPrompt="1"/>
          </p:nvPr>
        </p:nvSpPr>
        <p:spPr>
          <a:xfrm>
            <a:off x="0"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
              </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10/24/2026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34202091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a:t>
              </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dirty="0"/>
              <a:pPr/>
              <a:t>10/24/2026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dirty="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noChangeAspect="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7013799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
              </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dirty="0"/>
              <a:pPr/>
              <a:t>10/24/2026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178628575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
              </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dirty="0"/>
              <a:pPr/>
              <a:t>10/24/2026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33823781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2192" y="0"/>
            <a:ext cx="7481777" cy="68580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dirty="0"/>
              <a:pPr/>
              <a:t>10/24/2026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1027137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43331"/>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dirty="0"/>
              <a:pPr/>
              <a:t>10/24/2026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40895722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1" y="2286008"/>
            <a:ext cx="6096000" cy="4571992"/>
          </a:xfrm>
          <a:custGeom>
            <a:avLst/>
            <a:gdLst/>
            <a:ahLst/>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chor="t">
            <a:noAutofit/>
          </a:bodyPr>
          <a:lstStyle>
            <a:lvl1pPr>
              <a:defRPr lang="en-US" dirty="0"/>
            </a:lvl1pPr>
          </a:lstStyle>
          <a:p>
            <a:pPr marL="0" lvl="0" indent="0">
              <a:buNone/>
            </a:pPr>
            <a:endParaRP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dirty="0"/>
              <a:pPr/>
              <a:t>10/24/2026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273355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noChangeAspect="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nchor="t"/>
          <a:lstStyle>
            <a:lvl1pPr marL="0" indent="0">
              <a:buNone/>
              <a:defRPr/>
            </a:lvl1pPr>
          </a:lstStyle>
          <a:p>
            <a:endParaRP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FigureOut">
              <a:rPr lang="en-US" dirty="0"/>
              <a:t>10/24/2026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59511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FigureOut">
              <a:rPr lang="en-US" dirty="0"/>
              <a:pPr/>
              <a:t>10/24/2026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365588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FigureOut">
              <a:rPr lang="en-US" dirty="0"/>
              <a:t>10/24/2026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dirty="0"/>
              <a:pPr/>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41388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FigureOut">
              <a:rPr lang="en-US" dirty="0"/>
              <a:t>10/24/2026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55357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dirty="0"/>
              <a:t>10/24/2026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71175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dirty="0"/>
              <a:t>10/24/2026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81103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dirty="0"/>
              <a:t>10/24/2026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531088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dirty="0"/>
              <a:t>10/24/2026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dirty="0"/>
              <a:t>‹#›</a:t>
            </a:fld>
            <a:endParaRPr lang="en-US"/>
          </a:p>
        </p:txBody>
      </p:sp>
    </p:spTree>
    <p:extLst>
      <p:ext uri="{BB962C8B-B14F-4D97-AF65-F5344CB8AC3E}">
        <p14:creationId xmlns:p14="http://schemas.microsoft.com/office/powerpoint/2010/main" val="32180576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FigureOut">
              <a:rPr lang="en-US" dirty="0"/>
              <a:pPr/>
              <a:t>10/24/2026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3379774"/>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FigureOut">
              <a:rPr lang="en-US" dirty="0"/>
              <a:pPr/>
              <a:t>10/24/2026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7549041"/>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Content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178B15-836F-D50E-D616-40C9373248FF}"/>
              </a:ext>
            </a:extLst>
          </p:cNvPr>
          <p:cNvSpPr>
            <a:spLocks noGrp="1"/>
          </p:cNvSpPr>
          <p:nvPr>
            <p:ph type="title"/>
          </p:nvPr>
        </p:nvSpPr>
        <p:spPr>
          <a:xfrm>
            <a:off x="539645" y="987552"/>
            <a:ext cx="5366480" cy="4044508"/>
          </a:xfrm>
        </p:spPr>
        <p:txBody>
          <a:bodyPr>
            <a:normAutofit/>
          </a:bodyPr>
          <a:lstStyle>
            <a:lvl1pPr>
              <a:defRPr sz="5600"/>
            </a:lvl1pPr>
          </a:lstStyle>
          <a:p>
            <a:r>
              <a:rPr lang="en-US"/>
              <a:t>Click to edit Master title style</a:t>
            </a:r>
          </a:p>
        </p:txBody>
      </p:sp>
      <p:sp>
        <p:nvSpPr>
          <p:cNvPr id="3" name="Footer Placeholder 4">
            <a:extLst>
              <a:ext uri="{FF2B5EF4-FFF2-40B4-BE49-F238E27FC236}">
                <a16:creationId xmlns:a16="http://schemas.microsoft.com/office/drawing/2014/main" id="{83A196D4-110B-6911-7AF5-9149D3FFF8BC}"/>
              </a:ext>
            </a:extLst>
          </p:cNvPr>
          <p:cNvSpPr>
            <a:spLocks noGrp="1"/>
          </p:cNvSpPr>
          <p:nvPr>
            <p:ph type="ftr" sz="quarter" idx="11"/>
          </p:nvPr>
        </p:nvSpPr>
        <p:spPr>
          <a:xfrm>
            <a:off x="532150" y="100701"/>
            <a:ext cx="5366480" cy="365125"/>
          </a:xfrm>
        </p:spPr>
        <p:txBody>
          <a:bodyPr/>
          <a:lstStyle/>
          <a:p>
            <a:r>
              <a:rPr lang="en-US"/>
              <a:t>
              </a:t>
            </a:r>
          </a:p>
        </p:txBody>
      </p:sp>
      <p:sp>
        <p:nvSpPr>
          <p:cNvPr id="2" name="Date Placeholder 3">
            <a:extLst>
              <a:ext uri="{FF2B5EF4-FFF2-40B4-BE49-F238E27FC236}">
                <a16:creationId xmlns:a16="http://schemas.microsoft.com/office/drawing/2014/main" id="{A8D9253F-93F3-9EB9-BFA6-49C9461DE0DB}"/>
              </a:ext>
            </a:extLst>
          </p:cNvPr>
          <p:cNvSpPr>
            <a:spLocks noGrp="1"/>
          </p:cNvSpPr>
          <p:nvPr>
            <p:ph type="dt" sz="half" idx="10"/>
          </p:nvPr>
        </p:nvSpPr>
        <p:spPr>
          <a:xfrm>
            <a:off x="6190488" y="100701"/>
            <a:ext cx="2940449" cy="365125"/>
          </a:xfrm>
        </p:spPr>
        <p:txBody>
          <a:bodyPr/>
          <a:lstStyle/>
          <a:p>
            <a:endParaRPr lang="en-US"/>
          </a:p>
        </p:txBody>
      </p:sp>
      <p:sp>
        <p:nvSpPr>
          <p:cNvPr id="9" name="Slide Number Placeholder 5">
            <a:extLst>
              <a:ext uri="{FF2B5EF4-FFF2-40B4-BE49-F238E27FC236}">
                <a16:creationId xmlns:a16="http://schemas.microsoft.com/office/drawing/2014/main" id="{B94C6C96-D651-5D6B-830B-07E5A35424C7}"/>
              </a:ext>
            </a:extLst>
          </p:cNvPr>
          <p:cNvSpPr>
            <a:spLocks noGrp="1"/>
          </p:cNvSpPr>
          <p:nvPr>
            <p:ph type="sldNum" sz="quarter" idx="12"/>
          </p:nvPr>
        </p:nvSpPr>
        <p:spPr>
          <a:xfrm>
            <a:off x="11105731" y="100701"/>
            <a:ext cx="429207" cy="365125"/>
          </a:xfrm>
        </p:spPr>
        <p:txBody>
          <a:bodyPr/>
          <a:lstStyle/>
          <a:p>
            <a:fld id="{CC057153-B650-4DEB-B370-79DDCFDCE934}" type="slidenum">
              <a:rPr lang="en-US" dirty="0"/>
              <a:t>‹#›</a:t>
            </a:fld>
            <a:endParaRPr lang="en-US"/>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190488" y="969264"/>
            <a:ext cx="5336753"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1978196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2192" y="0"/>
            <a:ext cx="7481777" cy="68580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dirty="0"/>
              <a:pPr/>
              <a:t>10/24/2026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40976029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24/10/2026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47253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dirty="0"/>
              <a:pPr/>
              <a:t>10/24/2026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dirty="0"/>
              <a:pPr/>
              <a:t>‹#›</a:t>
            </a:fld>
            <a:endParaRPr lang="en-US"/>
          </a:p>
        </p:txBody>
      </p:sp>
    </p:spTree>
    <p:extLst>
      <p:ext uri="{BB962C8B-B14F-4D97-AF65-F5344CB8AC3E}">
        <p14:creationId xmlns:p14="http://schemas.microsoft.com/office/powerpoint/2010/main" val="1778820561"/>
      </p:ext>
    </p:extLst>
  </p:cSld>
  <p:clrMap bg1="lt1" tx1="dk1" bg2="lt2" tx2="dk2" accent1="accent1" accent2="accent2" accent3="accent3" accent4="accent4" accent5="accent5" accent6="accent6" hlink="hlink" folHlink="folHlink"/>
  <p:sldLayoutIdLst>
    <p:sldLayoutId id="2147484324" r:id="rId1"/>
    <p:sldLayoutId id="2147484325" r:id="rId2"/>
    <p:sldLayoutId id="2147484326" r:id="rId3"/>
    <p:sldLayoutId id="2147484327" r:id="rId4"/>
    <p:sldLayoutId id="2147484328" r:id="rId5"/>
    <p:sldLayoutId id="2147484329" r:id="rId6"/>
    <p:sldLayoutId id="2147484330" r:id="rId7"/>
    <p:sldLayoutId id="2147484331" r:id="rId8"/>
    <p:sldLayoutId id="2147484332" r:id="rId9"/>
    <p:sldLayoutId id="2147484333" r:id="rId10"/>
    <p:sldLayoutId id="2147484334" r:id="rId11"/>
    <p:sldLayoutId id="2147484335" r:id="rId12"/>
    <p:sldLayoutId id="2147484336" r:id="rId13"/>
    <p:sldLayoutId id="2147484337" r:id="rId14"/>
    <p:sldLayoutId id="2147484338" r:id="rId15"/>
    <p:sldLayoutId id="2147484339" r:id="rId16"/>
    <p:sldLayoutId id="2147484340" r:id="rId17"/>
    <p:sldLayoutId id="2147484341" r:id="rId18"/>
    <p:sldLayoutId id="2147484342" r:id="rId19"/>
    <p:sldLayoutId id="2147484343" r:id="rId20"/>
    <p:sldLayoutId id="2147484344" r:id="rId21"/>
    <p:sldLayoutId id="2147484345" r:id="rId22"/>
    <p:sldLayoutId id="2147484346" r:id="rId23"/>
    <p:sldLayoutId id="2147484347" r:id="rId24"/>
    <p:sldLayoutId id="2147484348" r:id="rId25"/>
    <p:sldLayoutId id="2147484349" r:id="rId26"/>
    <p:sldLayoutId id="2147484350" r:id="rId27"/>
    <p:sldLayoutId id="2147484351" r:id="rId28"/>
    <p:sldLayoutId id="2147484352" r:id="rId29"/>
    <p:sldLayoutId id="2147484353" r:id="rId30"/>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p15:clr>
            <a:srgbClr val="F26B43"/>
          </p15:clr>
        </p15:guide>
        <p15:guide id="8" pos="6936">
          <p15:clr>
            <a:srgbClr val="F26B43"/>
          </p15:clr>
        </p15:guide>
        <p15:guide id="10" orient="horz" pos="720">
          <p15:clr>
            <a:srgbClr val="F26B43"/>
          </p15:clr>
        </p15:guide>
        <p15:guide id="14" pos="6624">
          <p15:clr>
            <a:srgbClr val="F26B43"/>
          </p15:clr>
        </p15:guide>
        <p15:guide id="22" orient="horz" pos="360">
          <p15:clr>
            <a:srgbClr val="F26B43"/>
          </p15:clr>
        </p15:guide>
        <p15:guide id="23" orient="horz" pos="3960">
          <p15:clr>
            <a:srgbClr val="F26B43"/>
          </p15:clr>
        </p15:guide>
        <p15:guide id="24" orient="horz" pos="2160">
          <p15:clr>
            <a:srgbClr val="F26B43"/>
          </p15:clr>
        </p15:guide>
        <p15:guide id="25" pos="7680">
          <p15:clr>
            <a:srgbClr val="F26B43"/>
          </p15:clr>
        </p15:guide>
        <p15:guide id="26" pos="3840">
          <p15:clr>
            <a:srgbClr val="F26B43"/>
          </p15:clr>
        </p15:guide>
        <p15:guide id="27" pos="6168">
          <p15:clr>
            <a:srgbClr val="F26B43"/>
          </p15:clr>
        </p15:guide>
        <p15:guide id="28" pos="672">
          <p15:clr>
            <a:srgbClr val="F26B43"/>
          </p15:clr>
        </p15:guide>
        <p15:guide id="29" pos="7008">
          <p15:clr>
            <a:srgbClr val="F26B43"/>
          </p15:clr>
        </p15:guide>
        <p15:guide id="30" orient="horz" pos="4056">
          <p15:clr>
            <a:srgbClr val="F26B43"/>
          </p15:clr>
        </p15:guide>
        <p15:guide id="31" orient="horz" pos="3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microsoft.com/office/2007/relationships/media" Target="../media/media3.mp4"/><Relationship Id="rId7" Type="http://schemas.openxmlformats.org/officeDocument/2006/relationships/image" Target="../media/image9.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8.jpeg"/><Relationship Id="rId5" Type="http://schemas.openxmlformats.org/officeDocument/2006/relationships/slideLayout" Target="../slideLayouts/slideLayout14.xml"/><Relationship Id="rId4" Type="http://schemas.openxmlformats.org/officeDocument/2006/relationships/video" Target="../media/media3.mp4"/></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1.png"/><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3.png"/><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5.png"/><Relationship Id="rId4" Type="http://schemas.openxmlformats.org/officeDocument/2006/relationships/image" Target="../media/image14.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7.mp4"/><Relationship Id="rId1" Type="http://schemas.microsoft.com/office/2007/relationships/media" Target="../media/media7.mp4"/><Relationship Id="rId5" Type="http://schemas.openxmlformats.org/officeDocument/2006/relationships/image" Target="../media/image17.png"/><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9.png"/><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9.mp4"/><Relationship Id="rId1" Type="http://schemas.microsoft.com/office/2007/relationships/media" Target="../media/media9.mp4"/><Relationship Id="rId5" Type="http://schemas.openxmlformats.org/officeDocument/2006/relationships/image" Target="../media/image21.png"/><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video" Target="../media/media10.mp4"/><Relationship Id="rId1" Type="http://schemas.microsoft.com/office/2007/relationships/media" Target="../media/media10.mp4"/><Relationship Id="rId5" Type="http://schemas.openxmlformats.org/officeDocument/2006/relationships/image" Target="../media/image23.png"/><Relationship Id="rId4" Type="http://schemas.openxmlformats.org/officeDocument/2006/relationships/image" Target="../media/image22.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video" Target="../media/media11.mp4"/><Relationship Id="rId1" Type="http://schemas.microsoft.com/office/2007/relationships/media" Target="../media/media11.mp4"/><Relationship Id="rId4" Type="http://schemas.openxmlformats.org/officeDocument/2006/relationships/image" Target="../media/image2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2.mp4"/><Relationship Id="rId1" Type="http://schemas.microsoft.com/office/2007/relationships/media" Target="../media/media12.mp4"/><Relationship Id="rId5" Type="http://schemas.openxmlformats.org/officeDocument/2006/relationships/image" Target="../media/image26.png"/><Relationship Id="rId4" Type="http://schemas.openxmlformats.org/officeDocument/2006/relationships/image" Target="../media/image25.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3.mp4"/><Relationship Id="rId1" Type="http://schemas.microsoft.com/office/2007/relationships/media" Target="../media/media13.mp4"/><Relationship Id="rId5" Type="http://schemas.openxmlformats.org/officeDocument/2006/relationships/image" Target="../media/image28.png"/><Relationship Id="rId4" Type="http://schemas.openxmlformats.org/officeDocument/2006/relationships/image" Target="../media/image27.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30.png"/><Relationship Id="rId4" Type="http://schemas.openxmlformats.org/officeDocument/2006/relationships/image" Target="../media/image29.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5.mp4"/><Relationship Id="rId1" Type="http://schemas.microsoft.com/office/2007/relationships/media" Target="../media/media15.mp4"/><Relationship Id="rId4" Type="http://schemas.openxmlformats.org/officeDocument/2006/relationships/image" Target="../media/image3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6.mp4"/><Relationship Id="rId1" Type="http://schemas.microsoft.com/office/2007/relationships/media" Target="../media/media16.mp4"/><Relationship Id="rId5" Type="http://schemas.openxmlformats.org/officeDocument/2006/relationships/image" Target="../media/image33.png"/><Relationship Id="rId4" Type="http://schemas.openxmlformats.org/officeDocument/2006/relationships/image" Target="../media/image32.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video" Target="../media/media17.mp4"/><Relationship Id="rId1" Type="http://schemas.microsoft.com/office/2007/relationships/media" Target="../media/media17.mp4"/><Relationship Id="rId5" Type="http://schemas.openxmlformats.org/officeDocument/2006/relationships/image" Target="../media/image35.png"/><Relationship Id="rId4" Type="http://schemas.openxmlformats.org/officeDocument/2006/relationships/image" Target="../media/image34.jpeg"/></Relationships>
</file>

<file path=ppt/slides/_rels/slide1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sz="1800"/>
              <a:t>Name </a:t>
            </a:r>
            <a:r>
              <a:rPr lang="en-GB" sz="1800" err="1"/>
              <a:t>shabana</a:t>
            </a:r>
            <a:r>
              <a:rPr lang="en-GB" sz="1800"/>
              <a:t> Tabasum </a:t>
            </a:r>
            <a:br>
              <a:rPr lang="en-GB" sz="1800"/>
            </a:br>
            <a:r>
              <a:rPr lang="en-GB" sz="1800"/>
              <a:t>student No 23316399</a:t>
            </a:r>
            <a:br>
              <a:rPr lang="en-GB" sz="1800"/>
            </a:br>
            <a:r>
              <a:rPr lang="en-GB" sz="1800"/>
              <a:t>Model no  Empowering the Older person BMHP 2027</a:t>
            </a:r>
            <a:r>
              <a:rPr lang="en-GB" sz="1800" b="1"/>
              <a:t>Empowering the Older Person (BMHP6027_BIRM)</a:t>
            </a:r>
            <a:endParaRPr lang="en-US" sz="1800"/>
          </a:p>
          <a:p>
            <a:r>
              <a:rPr lang="en-GB" sz="1800"/>
              <a:t> </a:t>
            </a:r>
            <a:r>
              <a:rPr lang="en-GB" sz="1800" b="1"/>
              <a:t>Empowering the Older Person (BMHP6027_BIRM)</a:t>
            </a:r>
            <a:endParaRPr lang="en-US" sz="1800"/>
          </a:p>
          <a:p>
            <a:r>
              <a:rPr lang="en-GB" sz="1800"/>
              <a:t> </a:t>
            </a:r>
            <a:r>
              <a:rPr lang="en-GB" sz="1800" b="1"/>
              <a:t>Empowering the Older Person (BMHP6027_BIRM)</a:t>
            </a:r>
            <a:endParaRPr lang="en-US" sz="1800"/>
          </a:p>
          <a:p>
            <a:r>
              <a:rPr lang="en-GB" sz="1800"/>
              <a:t>                          </a:t>
            </a:r>
            <a:br>
              <a:rPr lang="en-GB" sz="1800"/>
            </a:br>
            <a:r>
              <a:rPr lang="en-GB" sz="1800"/>
              <a:t>Tutor Name     </a:t>
            </a:r>
          </a:p>
        </p:txBody>
      </p:sp>
      <p:sp>
        <p:nvSpPr>
          <p:cNvPr id="10" name="Footer Placeholder 4">
            <a:extLst>
              <a:ext uri="{FF2B5EF4-FFF2-40B4-BE49-F238E27FC236}">
                <a16:creationId xmlns:a16="http://schemas.microsoft.com/office/drawing/2014/main" id="{36204963-2992-5BC5-4B18-D903507D536D}"/>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2" name="Date Placeholder 5">
            <a:extLst>
              <a:ext uri="{FF2B5EF4-FFF2-40B4-BE49-F238E27FC236}">
                <a16:creationId xmlns:a16="http://schemas.microsoft.com/office/drawing/2014/main" id="{5FFA77A0-F518-3606-78D9-D11F7B19EEEA}"/>
              </a:ext>
            </a:extLst>
          </p:cNvPr>
          <p:cNvSpPr>
            <a:spLocks noGrp="1"/>
          </p:cNvSpPr>
          <p:nvPr>
            <p:ph type="dt" sz="half" idx="10"/>
          </p:nvPr>
        </p:nvSpPr>
        <p:spPr/>
        <p:txBody>
          <a:bodyPr anchor="ctr">
            <a:normAutofit/>
          </a:bodyPr>
          <a:lstStyle/>
          <a:p>
            <a:pPr>
              <a:spcAft>
                <a:spcPts val="600"/>
              </a:spcAft>
            </a:pPr>
            <a:fld id="{38FA881C-E8D8-4631-A884-F40B62C689C0}" type="datetime1">
              <a:rPr lang="en-US" smtClean="0"/>
              <a:pPr>
                <a:spcAft>
                  <a:spcPts val="600"/>
                </a:spcAft>
              </a:pPr>
              <a:t>10/24/2026</a:t>
            </a:fld>
            <a:endParaRPr lang="en-US"/>
          </a:p>
        </p:txBody>
      </p:sp>
      <p:sp>
        <p:nvSpPr>
          <p:cNvPr id="14" name="Slide Number Placeholder 6">
            <a:extLst>
              <a:ext uri="{FF2B5EF4-FFF2-40B4-BE49-F238E27FC236}">
                <a16:creationId xmlns:a16="http://schemas.microsoft.com/office/drawing/2014/main" id="{23B00C6B-ABE3-BD59-3D20-AAC30B4D75D2}"/>
              </a:ext>
            </a:extLst>
          </p:cNvPr>
          <p:cNvSpPr>
            <a:spLocks noGrp="1"/>
          </p:cNvSpPr>
          <p:nvPr>
            <p:ph type="sldNum" sz="quarter" idx="12"/>
          </p:nvPr>
        </p:nvSpPr>
        <p:spPr/>
        <p:txBody>
          <a:bodyPr anchor="ctr">
            <a:normAutofit/>
          </a:bodyPr>
          <a:lstStyle/>
          <a:p>
            <a:pPr>
              <a:spcAft>
                <a:spcPts val="600"/>
              </a:spcAft>
            </a:pPr>
            <a:fld id="{5E0677F5-4A8A-4BF1-96BE-3BAE8FBAFE2E}" type="slidenum">
              <a:rPr lang="en-US" smtClean="0"/>
              <a:pPr>
                <a:spcAft>
                  <a:spcPts val="600"/>
                </a:spcAft>
              </a:pPr>
              <a:t>1</a:t>
            </a:fld>
            <a:endParaRPr lang="en-US"/>
          </a:p>
        </p:txBody>
      </p:sp>
      <p:pic>
        <p:nvPicPr>
          <p:cNvPr id="3" name="Picture 2" title="Smiling healthcare professional">
            <a:extLst>
              <a:ext uri="{FF2B5EF4-FFF2-40B4-BE49-F238E27FC236}">
                <a16:creationId xmlns:a16="http://schemas.microsoft.com/office/drawing/2014/main" id="{C2D7B9A2-A242-99A1-5750-D23F19E87111}"/>
              </a:ext>
            </a:extLst>
          </p:cNvPr>
          <p:cNvPicPr>
            <a:picLocks noChangeAspect="1"/>
          </p:cNvPicPr>
          <p:nvPr/>
        </p:nvPicPr>
        <p:blipFill>
          <a:blip r:embed="rId5"/>
          <a:stretch>
            <a:fillRect/>
          </a:stretch>
        </p:blipFill>
        <p:spPr>
          <a:xfrm>
            <a:off x="5323439" y="462987"/>
            <a:ext cx="11364310" cy="6279266"/>
          </a:xfrm>
          <a:prstGeom prst="rect">
            <a:avLst/>
          </a:prstGeom>
        </p:spPr>
      </p:pic>
      <p:pic>
        <p:nvPicPr>
          <p:cNvPr id="35" name="Video 34">
            <a:hlinkClick r:id="" action="ppaction://media"/>
            <a:extLst>
              <a:ext uri="{FF2B5EF4-FFF2-40B4-BE49-F238E27FC236}">
                <a16:creationId xmlns:a16="http://schemas.microsoft.com/office/drawing/2014/main" id="{C90F9464-88FC-1331-CEBF-94895E65B75B}"/>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29155"/>
    </mc:Choice>
    <mc:Fallback xmlns="">
      <p:transition spd="slow" advTm="291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5"/>
                </p:tgtEl>
              </p:cMediaNode>
            </p:video>
            <p:seq concurrent="1" nextAc="seek">
              <p:cTn id="8" restart="whenNotActive" fill="hold" evtFilter="cancelBubble" nodeType="interactiveSeq">
                <p:stCondLst>
                  <p:cond evt="onClick" delay="0">
                    <p:tgtEl>
                      <p:spTgt spid="3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5"/>
                                        </p:tgtEl>
                                      </p:cBhvr>
                                    </p:cmd>
                                  </p:childTnLst>
                                </p:cTn>
                              </p:par>
                            </p:childTnLst>
                          </p:cTn>
                        </p:par>
                      </p:childTnLst>
                    </p:cTn>
                  </p:par>
                </p:childTnLst>
              </p:cTn>
              <p:nextCondLst>
                <p:cond evt="onClick" delay="0">
                  <p:tgtEl>
                    <p:spTgt spid="35"/>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5FF9CA5-6AE4-1633-9734-23EEEC5054BB}"/>
              </a:ext>
            </a:extLst>
          </p:cNvPr>
          <p:cNvSpPr>
            <a:spLocks noGrp="1"/>
          </p:cNvSpPr>
          <p:nvPr>
            <p:ph type="title"/>
          </p:nvPr>
        </p:nvSpPr>
        <p:spPr>
          <a:xfrm>
            <a:off x="1098396" y="277020"/>
            <a:ext cx="3813845" cy="2327944"/>
          </a:xfrm>
        </p:spPr>
        <p:txBody>
          <a:bodyPr vert="horz" lIns="91440" tIns="45720" rIns="91440" bIns="45720" rtlCol="0" anchor="t">
            <a:normAutofit/>
          </a:bodyPr>
          <a:lstStyle/>
          <a:p>
            <a:r>
              <a:rPr lang="en-US" sz="2500" b="1" kern="1200" cap="all" baseline="0">
                <a:latin typeface="+mj-lt"/>
                <a:ea typeface="+mj-ea"/>
                <a:cs typeface="+mj-cs"/>
              </a:rPr>
              <a:t>Introduction and</a:t>
            </a:r>
            <a:br>
              <a:rPr lang="en-US" sz="2500" b="1" kern="1200" cap="all" baseline="0">
                <a:latin typeface="+mj-lt"/>
                <a:ea typeface="+mj-ea"/>
                <a:cs typeface="+mj-cs"/>
              </a:rPr>
            </a:br>
            <a:r>
              <a:rPr lang="en-US" sz="2500" b="1" kern="1200" cap="all" baseline="0">
                <a:latin typeface="+mj-lt"/>
                <a:ea typeface="+mj-ea"/>
                <a:cs typeface="+mj-cs"/>
              </a:rPr>
              <a:t> Presentation Overview</a:t>
            </a:r>
          </a:p>
        </p:txBody>
      </p:sp>
      <p:sp>
        <p:nvSpPr>
          <p:cNvPr id="4" name="TextBox 3">
            <a:extLst>
              <a:ext uri="{FF2B5EF4-FFF2-40B4-BE49-F238E27FC236}">
                <a16:creationId xmlns:a16="http://schemas.microsoft.com/office/drawing/2014/main" id="{E69F8756-B719-6276-B099-94952E0406F7}"/>
              </a:ext>
            </a:extLst>
          </p:cNvPr>
          <p:cNvSpPr txBox="1"/>
          <p:nvPr/>
        </p:nvSpPr>
        <p:spPr>
          <a:xfrm>
            <a:off x="372290" y="1437046"/>
            <a:ext cx="4534656" cy="52333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buFont typeface="Neue Haas Grotesk Text Pro" panose="020B0504020202020204" pitchFamily="34" charset="0"/>
            </a:pPr>
            <a:r>
              <a:rPr lang="en-US" sz="1400"/>
              <a:t>Ageing, independence and wellbeing</a:t>
            </a:r>
          </a:p>
          <a:p>
            <a:pPr>
              <a:lnSpc>
                <a:spcPct val="90000"/>
              </a:lnSpc>
              <a:spcAft>
                <a:spcPts val="600"/>
              </a:spcAft>
              <a:buFont typeface="Neue Haas Grotesk Text Pro" panose="020B0504020202020204" pitchFamily="34" charset="0"/>
            </a:pPr>
            <a:endParaRPr lang="en-US" sz="1400"/>
          </a:p>
          <a:p>
            <a:pPr>
              <a:lnSpc>
                <a:spcPct val="90000"/>
              </a:lnSpc>
              <a:spcAft>
                <a:spcPts val="600"/>
              </a:spcAft>
              <a:buFont typeface="Neue Haas Grotesk Text Pro" panose="020B0504020202020204" pitchFamily="34" charset="0"/>
            </a:pPr>
            <a:endParaRPr lang="en-US" sz="1400"/>
          </a:p>
          <a:p>
            <a:pPr>
              <a:lnSpc>
                <a:spcPct val="90000"/>
              </a:lnSpc>
              <a:spcAft>
                <a:spcPts val="600"/>
              </a:spcAft>
              <a:buFont typeface="Neue Haas Grotesk Text Pro" panose="020B0504020202020204" pitchFamily="34" charset="0"/>
            </a:pPr>
            <a:r>
              <a:rPr lang="en-US" sz="1400"/>
              <a:t>This presentation assesses the support provided by health and social care services for the independence, dignity and welfare of older people.</a:t>
            </a:r>
          </a:p>
          <a:p>
            <a:pPr>
              <a:lnSpc>
                <a:spcPct val="90000"/>
              </a:lnSpc>
              <a:spcAft>
                <a:spcPts val="600"/>
              </a:spcAft>
              <a:buFont typeface="Neue Haas Grotesk Text Pro" panose="020B0504020202020204" pitchFamily="34" charset="0"/>
            </a:pPr>
            <a:endParaRPr lang="en-US" sz="1400"/>
          </a:p>
          <a:p>
            <a:pPr>
              <a:lnSpc>
                <a:spcPct val="90000"/>
              </a:lnSpc>
              <a:spcAft>
                <a:spcPts val="600"/>
              </a:spcAft>
              <a:buFont typeface="Neue Haas Grotesk Text Pro" panose="020B0504020202020204" pitchFamily="34" charset="0"/>
            </a:pPr>
            <a:r>
              <a:rPr lang="en-US" sz="1400"/>
              <a:t>It defines ageing and applies Activity and Continuity ideas to </a:t>
            </a:r>
            <a:r>
              <a:rPr lang="en-US" sz="1400" err="1"/>
              <a:t>practise</a:t>
            </a:r>
            <a:r>
              <a:rPr lang="en-US" sz="1400"/>
              <a:t> in care environments.</a:t>
            </a:r>
          </a:p>
          <a:p>
            <a:pPr>
              <a:lnSpc>
                <a:spcPct val="90000"/>
              </a:lnSpc>
              <a:spcAft>
                <a:spcPts val="600"/>
              </a:spcAft>
              <a:buFont typeface="Neue Haas Grotesk Text Pro" panose="020B0504020202020204" pitchFamily="34" charset="0"/>
            </a:pPr>
            <a:endParaRPr lang="en-US" sz="1400"/>
          </a:p>
          <a:p>
            <a:pPr>
              <a:lnSpc>
                <a:spcPct val="90000"/>
              </a:lnSpc>
              <a:spcAft>
                <a:spcPts val="600"/>
              </a:spcAft>
              <a:buFont typeface="Neue Haas Grotesk Text Pro" panose="020B0504020202020204" pitchFamily="34" charset="0"/>
            </a:pPr>
            <a:r>
              <a:rPr lang="en-US" sz="1400"/>
              <a:t>Domiciliary and residential care is rated on accessibility, quality, funding and personal experience.</a:t>
            </a:r>
          </a:p>
          <a:p>
            <a:pPr>
              <a:lnSpc>
                <a:spcPct val="90000"/>
              </a:lnSpc>
              <a:spcAft>
                <a:spcPts val="600"/>
              </a:spcAft>
              <a:buFont typeface="Neue Haas Grotesk Text Pro" panose="020B0504020202020204" pitchFamily="34" charset="0"/>
            </a:pPr>
            <a:endParaRPr lang="en-US" sz="1400"/>
          </a:p>
          <a:p>
            <a:pPr>
              <a:lnSpc>
                <a:spcPct val="90000"/>
              </a:lnSpc>
              <a:spcAft>
                <a:spcPts val="600"/>
              </a:spcAft>
              <a:buFont typeface="Neue Haas Grotesk Text Pro" panose="020B0504020202020204" pitchFamily="34" charset="0"/>
            </a:pPr>
            <a:r>
              <a:rPr lang="en-US" sz="1400"/>
              <a:t>Legislation, technical breakthroughs and  cases lead to practical recommendations.</a:t>
            </a:r>
          </a:p>
          <a:p>
            <a:pPr>
              <a:lnSpc>
                <a:spcPct val="90000"/>
              </a:lnSpc>
              <a:spcAft>
                <a:spcPts val="600"/>
              </a:spcAft>
              <a:buFont typeface="Neue Haas Grotesk Text Pro" panose="020B0504020202020204" pitchFamily="34" charset="0"/>
            </a:pPr>
            <a:endParaRPr lang="en-US" sz="1400"/>
          </a:p>
          <a:p>
            <a:pPr>
              <a:lnSpc>
                <a:spcPct val="90000"/>
              </a:lnSpc>
              <a:spcAft>
                <a:spcPts val="600"/>
              </a:spcAft>
              <a:buFont typeface="Neue Haas Grotesk Text Pro" panose="020B0504020202020204" pitchFamily="34" charset="0"/>
            </a:pPr>
            <a:endParaRPr lang="en-US" sz="1400"/>
          </a:p>
          <a:p>
            <a:pPr>
              <a:lnSpc>
                <a:spcPct val="90000"/>
              </a:lnSpc>
              <a:spcAft>
                <a:spcPts val="600"/>
              </a:spcAft>
              <a:buFont typeface="Neue Haas Grotesk Text Pro" panose="020B0504020202020204" pitchFamily="34" charset="0"/>
            </a:pPr>
            <a:r>
              <a:rPr lang="en-US" sz="1400"/>
              <a:t>The concept is that good care should help people to live meaningful lives rather than focus solely on reliance and risk management (WHO, 2015; </a:t>
            </a:r>
            <a:r>
              <a:rPr lang="en-US" sz="1400" err="1"/>
              <a:t>Kitwood</a:t>
            </a:r>
            <a:r>
              <a:rPr lang="en-US" sz="1400"/>
              <a:t>, 1997).</a:t>
            </a:r>
          </a:p>
        </p:txBody>
      </p:sp>
      <p:pic>
        <p:nvPicPr>
          <p:cNvPr id="7" name="Picture 6" descr="People Discussing">
            <a:extLst>
              <a:ext uri="{FF2B5EF4-FFF2-40B4-BE49-F238E27FC236}">
                <a16:creationId xmlns:a16="http://schemas.microsoft.com/office/drawing/2014/main" id="{D933D1CD-9AFD-A861-8B00-0AA7B66F8920}"/>
              </a:ext>
            </a:extLst>
          </p:cNvPr>
          <p:cNvPicPr>
            <a:picLocks noChangeAspect="1"/>
          </p:cNvPicPr>
          <p:nvPr>
            <a:videoFile r:link="rId2"/>
            <p:extLst>
              <p:ext uri="{DAA4B4D4-6D71-4841-9C94-3DE7FCFB9230}">
                <p14:media xmlns:p14="http://schemas.microsoft.com/office/powerpoint/2010/main" r:embed="rId1"/>
              </p:ext>
            </p:extLst>
          </p:nvPr>
        </p:nvPicPr>
        <p:blipFill>
          <a:blip r:embed="rId6"/>
          <a:srcRect l="6765" r="34659" b="6250"/>
          <a:stretch>
            <a:fillRect/>
          </a:stretch>
        </p:blipFill>
        <p:spPr>
          <a:xfrm>
            <a:off x="5192232" y="278152"/>
            <a:ext cx="6999768" cy="6301696"/>
          </a:xfrm>
          <a:prstGeom prst="rect">
            <a:avLst/>
          </a:prstGeom>
          <a:noFill/>
        </p:spPr>
      </p:pic>
      <p:pic>
        <p:nvPicPr>
          <p:cNvPr id="29" name="Video 28">
            <a:hlinkClick r:id="" action="ppaction://media"/>
            <a:extLst>
              <a:ext uri="{FF2B5EF4-FFF2-40B4-BE49-F238E27FC236}">
                <a16:creationId xmlns:a16="http://schemas.microsoft.com/office/drawing/2014/main" id="{AB24F4D1-AA41-DEF9-E939-DE0D858D4CA4}"/>
              </a:ext>
            </a:extLst>
          </p:cNvPr>
          <p:cNvPicPr>
            <a:picLocks noChangeAspect="1"/>
          </p:cNvPicPr>
          <p:nvPr>
            <a:videoFile r:link="rId4"/>
            <p:extLst>
              <p:ext uri="{DAA4B4D4-6D71-4841-9C94-3DE7FCFB9230}">
                <p14:media xmlns:p14="http://schemas.microsoft.com/office/powerpoint/2010/main" r:embed="rId3"/>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70443943"/>
      </p:ext>
    </p:extLst>
  </p:cSld>
  <p:clrMapOvr>
    <a:masterClrMapping/>
  </p:clrMapOvr>
  <mc:AlternateContent xmlns:mc="http://schemas.openxmlformats.org/markup-compatibility/2006" xmlns:p14="http://schemas.microsoft.com/office/powerpoint/2010/main">
    <mc:Choice Requires="p14">
      <p:transition spd="slow" p14:dur="2000" advTm="112012"/>
    </mc:Choice>
    <mc:Fallback xmlns="">
      <p:transition spd="slow" advTm="1120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9"/>
                </p:tgtEl>
              </p:cMediaNode>
            </p:video>
            <p:seq concurrent="1" nextAc="seek">
              <p:cTn id="8" restart="whenNotActive" fill="hold" evtFilter="cancelBubble" nodeType="interactiveSeq">
                <p:stCondLst>
                  <p:cond evt="onClick" delay="0">
                    <p:tgtEl>
                      <p:spTgt spid="2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9"/>
                                        </p:tgtEl>
                                      </p:cBhvr>
                                    </p:cmd>
                                  </p:childTnLst>
                                </p:cTn>
                              </p:par>
                            </p:childTnLst>
                          </p:cTn>
                        </p:par>
                      </p:childTnLst>
                    </p:cTn>
                  </p:par>
                </p:childTnLst>
              </p:cTn>
              <p:nextCondLst>
                <p:cond evt="onClick" delay="0">
                  <p:tgtEl>
                    <p:spTgt spid="29"/>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
            <a:extLst>
              <a:ext uri="{FF2B5EF4-FFF2-40B4-BE49-F238E27FC236}">
                <a16:creationId xmlns:a16="http://schemas.microsoft.com/office/drawing/2014/main" id="{ADE29AA6-A682-ED16-EF8C-9064DBE8E9F5}"/>
              </a:ext>
            </a:extLst>
          </p:cNvPr>
          <p:cNvSpPr>
            <a:spLocks noGrp="1"/>
          </p:cNvSpPr>
          <p:nvPr>
            <p:ph type="title"/>
          </p:nvPr>
        </p:nvSpPr>
        <p:spPr>
          <a:xfrm>
            <a:off x="1093394" y="1112104"/>
            <a:ext cx="7343564" cy="932688"/>
          </a:xfrm>
        </p:spPr>
        <p:txBody>
          <a:bodyPr>
            <a:normAutofit/>
          </a:bodyPr>
          <a:lstStyle/>
          <a:p>
            <a:r>
              <a:rPr lang="en-US" b="0"/>
              <a:t>Defining Ageing</a:t>
            </a:r>
            <a:endParaRPr lang="en-US"/>
          </a:p>
        </p:txBody>
      </p:sp>
      <p:sp>
        <p:nvSpPr>
          <p:cNvPr id="38" name="Content Placeholder 37">
            <a:extLst>
              <a:ext uri="{FF2B5EF4-FFF2-40B4-BE49-F238E27FC236}">
                <a16:creationId xmlns:a16="http://schemas.microsoft.com/office/drawing/2014/main" id="{54812589-20CF-E231-9EE3-CFAF1171ACAC}"/>
              </a:ext>
            </a:extLst>
          </p:cNvPr>
          <p:cNvSpPr>
            <a:spLocks noGrp="1"/>
          </p:cNvSpPr>
          <p:nvPr>
            <p:ph sz="quarter" idx="14"/>
          </p:nvPr>
        </p:nvSpPr>
        <p:spPr>
          <a:xfrm>
            <a:off x="1093393" y="2187258"/>
            <a:ext cx="7343565" cy="4099242"/>
          </a:xfrm>
        </p:spPr>
        <p:txBody>
          <a:bodyPr vert="horz" lIns="91440" tIns="45720" rIns="91440" bIns="45720" rtlCol="0" anchor="t">
            <a:normAutofit/>
          </a:bodyPr>
          <a:lstStyle/>
          <a:p>
            <a:pPr>
              <a:spcAft>
                <a:spcPts val="600"/>
              </a:spcAft>
            </a:pPr>
            <a:r>
              <a:rPr lang="en-GB"/>
              <a:t>Biological ageing refers to the buildup of cellular and molecular damage, which can gradually impair physical performance. However, these changes are not consistent or determined solely by chronological age (WHO, 2015).</a:t>
            </a:r>
            <a:endParaRPr lang="en-US"/>
          </a:p>
          <a:p>
            <a:pPr>
              <a:spcAft>
                <a:spcPts val="600"/>
              </a:spcAft>
            </a:pPr>
            <a:endParaRPr lang="en-GB"/>
          </a:p>
          <a:p>
            <a:pPr>
              <a:spcAft>
                <a:spcPts val="600"/>
              </a:spcAft>
            </a:pPr>
            <a:r>
              <a:rPr lang="en-GB"/>
              <a:t>Cognitive functioning, emotional adjustment, and responses to life transitions all alter as people age.</a:t>
            </a:r>
          </a:p>
          <a:p>
            <a:pPr>
              <a:spcAft>
                <a:spcPts val="600"/>
              </a:spcAft>
            </a:pPr>
            <a:endParaRPr lang="en-GB"/>
          </a:p>
          <a:p>
            <a:pPr>
              <a:spcAft>
                <a:spcPts val="600"/>
              </a:spcAft>
            </a:pPr>
            <a:r>
              <a:rPr lang="en-GB"/>
              <a:t>Social ageing is concerned with changes in relationships, social roles, and participation, such as retirement and bereavement.</a:t>
            </a:r>
          </a:p>
          <a:p>
            <a:pPr>
              <a:spcAft>
                <a:spcPts val="600"/>
              </a:spcAft>
            </a:pPr>
            <a:endParaRPr lang="en-GB"/>
          </a:p>
          <a:p>
            <a:pPr>
              <a:spcAft>
                <a:spcPts val="600"/>
              </a:spcAft>
            </a:pPr>
            <a:r>
              <a:rPr lang="en-GB"/>
              <a:t>Healthy ageing is concerned with sustaining functional ability: what a person can do as a result of the interplay between their capacities and their surroundings (WHO, 2015).</a:t>
            </a:r>
          </a:p>
        </p:txBody>
      </p:sp>
      <p:pic>
        <p:nvPicPr>
          <p:cNvPr id="40" name="Picture 39" descr="Close up of a molecular model">
            <a:extLst>
              <a:ext uri="{FF2B5EF4-FFF2-40B4-BE49-F238E27FC236}">
                <a16:creationId xmlns:a16="http://schemas.microsoft.com/office/drawing/2014/main" id="{8ABA2CFD-FE13-8D7A-DFD8-5AF68EAEC40C}"/>
              </a:ext>
            </a:extLst>
          </p:cNvPr>
          <p:cNvPicPr>
            <a:picLocks noChangeAspect="1"/>
          </p:cNvPicPr>
          <p:nvPr/>
        </p:nvPicPr>
        <p:blipFill>
          <a:blip r:embed="rId4"/>
          <a:srcRect l="50117" r="11345" b="6"/>
          <a:stretch>
            <a:fillRect/>
          </a:stretch>
        </p:blipFill>
        <p:spPr>
          <a:xfrm>
            <a:off x="8665559" y="10"/>
            <a:ext cx="3526439" cy="6857990"/>
          </a:xfrm>
          <a:prstGeom prst="rect">
            <a:avLst/>
          </a:prstGeom>
          <a:noFill/>
        </p:spPr>
      </p:pic>
      <p:pic>
        <p:nvPicPr>
          <p:cNvPr id="19" name="Video 18">
            <a:hlinkClick r:id="" action="ppaction://media"/>
            <a:extLst>
              <a:ext uri="{FF2B5EF4-FFF2-40B4-BE49-F238E27FC236}">
                <a16:creationId xmlns:a16="http://schemas.microsoft.com/office/drawing/2014/main" id="{4B77EAD6-0E52-03CD-0274-414C3769CEF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3640900"/>
      </p:ext>
    </p:extLst>
  </p:cSld>
  <p:clrMapOvr>
    <a:masterClrMapping/>
  </p:clrMapOvr>
  <mc:AlternateContent xmlns:mc="http://schemas.openxmlformats.org/markup-compatibility/2006" xmlns:p14="http://schemas.microsoft.com/office/powerpoint/2010/main">
    <mc:Choice Requires="p14">
      <p:transition spd="slow" p14:dur="2000" advTm="60393"/>
    </mc:Choice>
    <mc:Fallback xmlns="">
      <p:transition spd="slow" advTm="603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9"/>
                </p:tgtEl>
              </p:cMediaNode>
            </p:video>
            <p:seq concurrent="1" nextAc="seek">
              <p:cTn id="8" restart="whenNotActive" fill="hold" evtFilter="cancelBubble" nodeType="interactiveSeq">
                <p:stCondLst>
                  <p:cond evt="onClick" delay="0">
                    <p:tgtEl>
                      <p:spTgt spid="1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9"/>
                                        </p:tgtEl>
                                      </p:cBhvr>
                                    </p:cmd>
                                  </p:childTnLst>
                                </p:cTn>
                              </p:par>
                            </p:childTnLst>
                          </p:cTn>
                        </p:par>
                      </p:childTnLst>
                    </p:cTn>
                  </p:par>
                </p:childTnLst>
              </p:cTn>
              <p:nextCondLst>
                <p:cond evt="onClick" delay="0">
                  <p:tgtEl>
                    <p:spTgt spid="1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90695-6A0D-410D-DA43-FBFB5CD7E103}"/>
              </a:ext>
            </a:extLst>
          </p:cNvPr>
          <p:cNvSpPr>
            <a:spLocks noGrp="1"/>
          </p:cNvSpPr>
          <p:nvPr>
            <p:ph type="title"/>
          </p:nvPr>
        </p:nvSpPr>
        <p:spPr>
          <a:xfrm>
            <a:off x="278453" y="2118197"/>
            <a:ext cx="8281559" cy="3965644"/>
          </a:xfrm>
        </p:spPr>
        <p:txBody>
          <a:bodyPr>
            <a:normAutofit/>
          </a:bodyPr>
          <a:lstStyle/>
          <a:p>
            <a:br>
              <a:rPr lang="en-GB" sz="1400"/>
            </a:br>
            <a:r>
              <a:rPr lang="en-GB" sz="1400" b="0">
                <a:latin typeface="Arial"/>
                <a:ea typeface="+mj-lt"/>
                <a:cs typeface="Arial"/>
              </a:rPr>
              <a:t>Between mid-2023 and mid-2024, the number of persons aged 65 and up increased in all UK countries, emphasising the significance of planning services for later life (ONS, 2025)</a:t>
            </a:r>
            <a:br>
              <a:rPr lang="en-GB" sz="1400" b="0">
                <a:latin typeface="Arial"/>
                <a:ea typeface="+mj-lt"/>
                <a:cs typeface="Arial"/>
              </a:rPr>
            </a:br>
            <a:endParaRPr lang="en-GB" sz="1400" b="0">
              <a:latin typeface="Arial"/>
              <a:cs typeface="Arial"/>
            </a:endParaRPr>
          </a:p>
          <a:p>
            <a:endParaRPr lang="en-GB" sz="1400">
              <a:latin typeface="Arial"/>
              <a:cs typeface="Arial"/>
            </a:endParaRPr>
          </a:p>
          <a:p>
            <a:r>
              <a:rPr lang="en-GB" sz="1400" b="0">
                <a:latin typeface="Arial"/>
                <a:ea typeface="+mj-lt"/>
                <a:cs typeface="Arial"/>
              </a:rPr>
              <a:t>Preventive care, accessible surroundings, rehabilitation, and coordinated support become increasingly important as the population ages.</a:t>
            </a:r>
            <a:br>
              <a:rPr lang="en-GB" sz="1400" b="0">
                <a:latin typeface="Arial"/>
                <a:ea typeface="+mj-lt"/>
                <a:cs typeface="Arial"/>
              </a:rPr>
            </a:br>
            <a:endParaRPr lang="en-GB" sz="1400">
              <a:latin typeface="Arial"/>
              <a:cs typeface="Arial"/>
            </a:endParaRPr>
          </a:p>
          <a:p>
            <a:endParaRPr lang="en-GB" sz="1400">
              <a:latin typeface="Arial"/>
              <a:cs typeface="Arial"/>
            </a:endParaRPr>
          </a:p>
          <a:p>
            <a:r>
              <a:rPr lang="en-GB" sz="1400" b="0">
                <a:latin typeface="Arial"/>
                <a:ea typeface="+mj-lt"/>
                <a:cs typeface="Arial"/>
              </a:rPr>
              <a:t>Ageing experiences vary by society and individual; older people should not be considered as a single dependent group (WHO, 2015).</a:t>
            </a:r>
            <a:br>
              <a:rPr lang="en-GB" sz="1400" b="0">
                <a:latin typeface="Arial"/>
                <a:ea typeface="+mj-lt"/>
                <a:cs typeface="Arial"/>
              </a:rPr>
            </a:br>
            <a:endParaRPr lang="en-GB" sz="1400">
              <a:latin typeface="Arial"/>
              <a:cs typeface="Arial"/>
            </a:endParaRPr>
          </a:p>
          <a:p>
            <a:endParaRPr lang="en-GB" sz="1400">
              <a:latin typeface="Arial"/>
              <a:cs typeface="Arial"/>
            </a:endParaRPr>
          </a:p>
          <a:p>
            <a:r>
              <a:rPr lang="en-GB" sz="1400" b="0">
                <a:latin typeface="Arial"/>
                <a:ea typeface="+mj-lt"/>
                <a:cs typeface="Arial"/>
              </a:rPr>
              <a:t>Ageism refers to age-related prejudices, prejudice, and discrimination, which can limit opportunities and alter care experiences (WHO, 2021).</a:t>
            </a:r>
            <a:br>
              <a:rPr lang="en-GB" sz="1400" b="0">
                <a:latin typeface="Arial"/>
                <a:ea typeface="+mj-lt"/>
                <a:cs typeface="Arial"/>
              </a:rPr>
            </a:br>
            <a:endParaRPr lang="en-GB" sz="1400">
              <a:latin typeface="Arial"/>
              <a:cs typeface="Arial"/>
            </a:endParaRPr>
          </a:p>
          <a:p>
            <a:endParaRPr lang="en-GB" sz="1400">
              <a:latin typeface="Arial"/>
              <a:cs typeface="Arial"/>
            </a:endParaRPr>
          </a:p>
          <a:p>
            <a:r>
              <a:rPr lang="en-GB" sz="1400" b="0">
                <a:latin typeface="Arial"/>
                <a:ea typeface="+mj-lt"/>
                <a:cs typeface="Arial"/>
              </a:rPr>
              <a:t>Services must challenge the belief that older individuals cannot learn, make decisions, or benefit from assistance.</a:t>
            </a:r>
            <a:br>
              <a:rPr lang="en-GB" sz="1400">
                <a:latin typeface="Arial"/>
                <a:cs typeface="Arial"/>
              </a:rPr>
            </a:br>
            <a:endParaRPr lang="en-GB" sz="1400">
              <a:latin typeface="Arial"/>
              <a:cs typeface="Arial"/>
            </a:endParaRPr>
          </a:p>
        </p:txBody>
      </p:sp>
      <p:sp>
        <p:nvSpPr>
          <p:cNvPr id="3" name="Content Placeholder 2">
            <a:extLst>
              <a:ext uri="{FF2B5EF4-FFF2-40B4-BE49-F238E27FC236}">
                <a16:creationId xmlns:a16="http://schemas.microsoft.com/office/drawing/2014/main" id="{5B7B7060-1A02-82AA-443F-1C8B4C3758A4}"/>
              </a:ext>
            </a:extLst>
          </p:cNvPr>
          <p:cNvSpPr>
            <a:spLocks noGrp="1"/>
          </p:cNvSpPr>
          <p:nvPr>
            <p:ph sz="quarter" idx="13"/>
          </p:nvPr>
        </p:nvSpPr>
        <p:spPr/>
        <p:txBody>
          <a:bodyPr vert="horz" lIns="91440" tIns="45720" rIns="91440" bIns="45720" rtlCol="0" anchor="t">
            <a:normAutofit/>
          </a:bodyPr>
          <a:lstStyle/>
          <a:p>
            <a:r>
              <a:rPr lang="en-GB" sz="1800">
                <a:ea typeface="+mn-lt"/>
                <a:cs typeface="+mn-lt"/>
              </a:rPr>
              <a:t>Population Ageing, Global Perceptions and Ageism</a:t>
            </a:r>
            <a:endParaRPr lang="en-US" sz="1800"/>
          </a:p>
        </p:txBody>
      </p:sp>
      <p:pic>
        <p:nvPicPr>
          <p:cNvPr id="4" name="Picture 3" descr="A city with buildings and a fountain&#10;&#10;AI-generated content may be incorrect." title="Aerial view of Old Quebec">
            <a:extLst>
              <a:ext uri="{FF2B5EF4-FFF2-40B4-BE49-F238E27FC236}">
                <a16:creationId xmlns:a16="http://schemas.microsoft.com/office/drawing/2014/main" id="{1228832E-B7EC-AE95-DBF6-FE41A2E4E932}"/>
              </a:ext>
            </a:extLst>
          </p:cNvPr>
          <p:cNvPicPr>
            <a:picLocks noChangeAspect="1"/>
          </p:cNvPicPr>
          <p:nvPr/>
        </p:nvPicPr>
        <p:blipFill>
          <a:blip r:embed="rId4"/>
          <a:stretch>
            <a:fillRect/>
          </a:stretch>
        </p:blipFill>
        <p:spPr>
          <a:xfrm>
            <a:off x="9609212" y="0"/>
            <a:ext cx="2857802" cy="6858000"/>
          </a:xfrm>
          <a:prstGeom prst="rect">
            <a:avLst/>
          </a:prstGeom>
        </p:spPr>
      </p:pic>
      <p:pic>
        <p:nvPicPr>
          <p:cNvPr id="8" name="Video 7">
            <a:hlinkClick r:id="" action="ppaction://media"/>
            <a:extLst>
              <a:ext uri="{FF2B5EF4-FFF2-40B4-BE49-F238E27FC236}">
                <a16:creationId xmlns:a16="http://schemas.microsoft.com/office/drawing/2014/main" id="{5FEE9838-DD84-E21E-2A5F-60E0375EFAC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51980898"/>
      </p:ext>
    </p:extLst>
  </p:cSld>
  <p:clrMapOvr>
    <a:masterClrMapping/>
  </p:clrMapOvr>
  <mc:AlternateContent xmlns:mc="http://schemas.openxmlformats.org/markup-compatibility/2006" xmlns:p14="http://schemas.microsoft.com/office/powerpoint/2010/main">
    <mc:Choice Requires="p14">
      <p:transition spd="slow" p14:dur="2000" advTm="65765"/>
    </mc:Choice>
    <mc:Fallback xmlns="">
      <p:transition spd="slow" advTm="65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D16D455B-B2A1-B051-72B6-FC9935462B25}"/>
              </a:ext>
            </a:extLst>
          </p:cNvPr>
          <p:cNvSpPr>
            <a:spLocks noGrp="1"/>
          </p:cNvSpPr>
          <p:nvPr>
            <p:ph type="title"/>
          </p:nvPr>
        </p:nvSpPr>
        <p:spPr>
          <a:xfrm>
            <a:off x="1088066" y="1115736"/>
            <a:ext cx="4738583" cy="1288169"/>
          </a:xfrm>
        </p:spPr>
        <p:txBody>
          <a:bodyPr>
            <a:normAutofit/>
          </a:bodyPr>
          <a:lstStyle/>
          <a:p>
            <a:r>
              <a:rPr lang="en-US" sz="2800" b="0"/>
              <a:t>Theories of Ageing: Explanation and Critical Application</a:t>
            </a:r>
            <a:endParaRPr lang="en-US" sz="2800"/>
          </a:p>
        </p:txBody>
      </p:sp>
      <p:sp>
        <p:nvSpPr>
          <p:cNvPr id="4" name="Content Placeholder 3">
            <a:extLst>
              <a:ext uri="{FF2B5EF4-FFF2-40B4-BE49-F238E27FC236}">
                <a16:creationId xmlns:a16="http://schemas.microsoft.com/office/drawing/2014/main" id="{8B67008E-D082-A27E-EA40-ED2454174922}"/>
              </a:ext>
            </a:extLst>
          </p:cNvPr>
          <p:cNvSpPr>
            <a:spLocks noGrp="1"/>
          </p:cNvSpPr>
          <p:nvPr>
            <p:ph sz="quarter" idx="14"/>
          </p:nvPr>
        </p:nvSpPr>
        <p:spPr>
          <a:xfrm>
            <a:off x="1088192" y="2552124"/>
            <a:ext cx="4738450" cy="3734376"/>
          </a:xfrm>
        </p:spPr>
        <p:txBody>
          <a:bodyPr vert="horz" lIns="91440" tIns="45720" rIns="91440" bIns="45720" rtlCol="0" anchor="t">
            <a:normAutofit/>
          </a:bodyPr>
          <a:lstStyle/>
          <a:p>
            <a:pPr>
              <a:lnSpc>
                <a:spcPct val="90000"/>
              </a:lnSpc>
              <a:spcAft>
                <a:spcPts val="600"/>
              </a:spcAft>
            </a:pPr>
            <a:r>
              <a:rPr lang="en-GB" sz="1200"/>
              <a:t>Theories of Ageing: </a:t>
            </a:r>
            <a:endParaRPr lang="en-US" sz="1200"/>
          </a:p>
          <a:p>
            <a:pPr>
              <a:lnSpc>
                <a:spcPct val="90000"/>
              </a:lnSpc>
              <a:spcAft>
                <a:spcPts val="600"/>
              </a:spcAft>
            </a:pPr>
            <a:endParaRPr lang="en-GB" sz="1200"/>
          </a:p>
          <a:p>
            <a:pPr>
              <a:lnSpc>
                <a:spcPct val="90000"/>
              </a:lnSpc>
              <a:spcAft>
                <a:spcPts val="600"/>
              </a:spcAft>
            </a:pPr>
            <a:r>
              <a:rPr lang="en-GB" sz="1200"/>
              <a:t>Explanation and Critical Application Limitations when applying to practise.</a:t>
            </a:r>
            <a:endParaRPr lang="en-US" sz="1200"/>
          </a:p>
          <a:p>
            <a:pPr>
              <a:lnSpc>
                <a:spcPct val="90000"/>
              </a:lnSpc>
              <a:spcAft>
                <a:spcPts val="600"/>
              </a:spcAft>
            </a:pPr>
            <a:r>
              <a:rPr lang="en-GB" sz="1200"/>
              <a:t>According to Activity Theory, meaningful activities and social roles can lead to increased satisfaction. Care should encourage voluntary participation rather than taking over tasks (Havighurst, 1961).It can overvalue activity while ignoring infirmity, unequal opportunity, and preferences for peaceful living.</a:t>
            </a:r>
          </a:p>
          <a:p>
            <a:pPr>
              <a:lnSpc>
                <a:spcPct val="90000"/>
              </a:lnSpc>
              <a:spcAft>
                <a:spcPts val="600"/>
              </a:spcAft>
            </a:pPr>
            <a:endParaRPr lang="en-GB" sz="1200"/>
          </a:p>
          <a:p>
            <a:pPr>
              <a:lnSpc>
                <a:spcPct val="90000"/>
              </a:lnSpc>
              <a:spcAft>
                <a:spcPts val="600"/>
              </a:spcAft>
            </a:pPr>
            <a:r>
              <a:rPr lang="en-GB" sz="1200"/>
              <a:t>According to the continuity theory, adaption is facilitated by familiar routines, connections, and identities. Consistent carers and familiar surroundings can help maintain continuity (Atchley, 1989).Previous routines may become ineffective or undesirable; care must also accommodate change.  </a:t>
            </a:r>
          </a:p>
          <a:p>
            <a:pPr>
              <a:lnSpc>
                <a:spcPct val="90000"/>
              </a:lnSpc>
              <a:spcAft>
                <a:spcPts val="600"/>
              </a:spcAft>
            </a:pPr>
            <a:r>
              <a:rPr lang="en-GB" sz="1200"/>
              <a:t>Both theories work best when applied flexibly: activity and familiarity should be accessible rather than imposed (Havighurst, 1961; Atchley, 1989).</a:t>
            </a:r>
          </a:p>
        </p:txBody>
      </p:sp>
      <p:pic>
        <p:nvPicPr>
          <p:cNvPr id="3" name="Picture 2" descr="A person looking through a microscope&#10;&#10;AI-generated content may be incorrect." title="Serious chemist using microscope at laboratory">
            <a:extLst>
              <a:ext uri="{FF2B5EF4-FFF2-40B4-BE49-F238E27FC236}">
                <a16:creationId xmlns:a16="http://schemas.microsoft.com/office/drawing/2014/main" id="{360010C6-E65F-7FD3-611C-C45FF6077889}"/>
              </a:ext>
            </a:extLst>
          </p:cNvPr>
          <p:cNvPicPr>
            <a:picLocks noChangeAspect="1"/>
          </p:cNvPicPr>
          <p:nvPr/>
        </p:nvPicPr>
        <p:blipFill>
          <a:blip r:embed="rId4"/>
          <a:srcRect l="14367" r="26298" b="-1"/>
          <a:stretch>
            <a:fillRect/>
          </a:stretch>
        </p:blipFill>
        <p:spPr>
          <a:xfrm>
            <a:off x="6096000" y="10"/>
            <a:ext cx="6096000" cy="6857990"/>
          </a:xfrm>
          <a:prstGeom prst="rect">
            <a:avLst/>
          </a:prstGeom>
          <a:noFill/>
        </p:spPr>
      </p:pic>
      <p:pic>
        <p:nvPicPr>
          <p:cNvPr id="7" name="Video 6">
            <a:hlinkClick r:id="" action="ppaction://media"/>
            <a:extLst>
              <a:ext uri="{FF2B5EF4-FFF2-40B4-BE49-F238E27FC236}">
                <a16:creationId xmlns:a16="http://schemas.microsoft.com/office/drawing/2014/main" id="{7E444CB4-40B7-6F18-7E16-88A2FE42A9E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2390928"/>
      </p:ext>
    </p:extLst>
  </p:cSld>
  <p:clrMapOvr>
    <a:masterClrMapping/>
  </p:clrMapOvr>
  <mc:AlternateContent xmlns:mc="http://schemas.openxmlformats.org/markup-compatibility/2006" xmlns:p14="http://schemas.microsoft.com/office/powerpoint/2010/main">
    <mc:Choice Requires="p14">
      <p:transition spd="slow" p14:dur="2000" advTm="63242"/>
    </mc:Choice>
    <mc:Fallback xmlns="">
      <p:transition spd="slow" advTm="632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576216E6-A168-4D72-A538-CD0968209788}"/>
              </a:ext>
            </a:extLst>
          </p:cNvPr>
          <p:cNvSpPr>
            <a:spLocks noGrp="1"/>
          </p:cNvSpPr>
          <p:nvPr>
            <p:ph type="title"/>
          </p:nvPr>
        </p:nvSpPr>
        <p:spPr>
          <a:xfrm>
            <a:off x="1090940" y="1122200"/>
            <a:ext cx="3696859" cy="1505157"/>
          </a:xfrm>
        </p:spPr>
        <p:txBody>
          <a:bodyPr>
            <a:normAutofit/>
          </a:bodyPr>
          <a:lstStyle/>
          <a:p>
            <a:r>
              <a:rPr lang="en-GB" sz="3300" b="0"/>
              <a:t>Overview of Current Care and Support</a:t>
            </a:r>
            <a:endParaRPr lang="en-US" sz="3300"/>
          </a:p>
          <a:p>
            <a:endParaRPr lang="en-US" sz="3300"/>
          </a:p>
        </p:txBody>
      </p:sp>
      <p:pic>
        <p:nvPicPr>
          <p:cNvPr id="2" name="Picture 1" descr="A doctor and an old person&#10;&#10;AI-generated content may be incorrect." title="Consulting with senior patient at home">
            <a:extLst>
              <a:ext uri="{FF2B5EF4-FFF2-40B4-BE49-F238E27FC236}">
                <a16:creationId xmlns:a16="http://schemas.microsoft.com/office/drawing/2014/main" id="{BCA9B84C-DED0-E745-D1D1-A3E8A01F3730}"/>
              </a:ext>
            </a:extLst>
          </p:cNvPr>
          <p:cNvPicPr>
            <a:picLocks noChangeAspect="1"/>
          </p:cNvPicPr>
          <p:nvPr/>
        </p:nvPicPr>
        <p:blipFill>
          <a:blip r:embed="rId4"/>
          <a:srcRect l="9896" r="20250" b="3"/>
          <a:stretch>
            <a:fillRect/>
          </a:stretch>
        </p:blipFill>
        <p:spPr>
          <a:xfrm>
            <a:off x="1181100" y="2840181"/>
            <a:ext cx="3606699" cy="3446317"/>
          </a:xfrm>
          <a:prstGeom prst="rect">
            <a:avLst/>
          </a:prstGeom>
          <a:noFill/>
        </p:spPr>
      </p:pic>
      <p:sp>
        <p:nvSpPr>
          <p:cNvPr id="4" name="Content Placeholder 3">
            <a:extLst>
              <a:ext uri="{FF2B5EF4-FFF2-40B4-BE49-F238E27FC236}">
                <a16:creationId xmlns:a16="http://schemas.microsoft.com/office/drawing/2014/main" id="{E24EDC88-B64A-BD4E-C379-50ECDD17A766}"/>
              </a:ext>
            </a:extLst>
          </p:cNvPr>
          <p:cNvSpPr>
            <a:spLocks noGrp="1"/>
          </p:cNvSpPr>
          <p:nvPr>
            <p:ph sz="quarter" idx="14"/>
          </p:nvPr>
        </p:nvSpPr>
        <p:spPr>
          <a:xfrm>
            <a:off x="5113673" y="1122201"/>
            <a:ext cx="6602291" cy="5164298"/>
          </a:xfrm>
        </p:spPr>
        <p:txBody>
          <a:bodyPr vert="horz" lIns="91440" tIns="45720" rIns="91440" bIns="45720" rtlCol="0" anchor="t">
            <a:normAutofit/>
          </a:bodyPr>
          <a:lstStyle/>
          <a:p>
            <a:pPr>
              <a:spcAft>
                <a:spcPts val="600"/>
              </a:spcAft>
            </a:pPr>
            <a:r>
              <a:rPr lang="en-GB"/>
              <a:t>Primary care, community nursing, rehabilitation, reablement, domiciliary care, residential care, day programs, and voluntary sector help are all available to older persons.</a:t>
            </a:r>
            <a:endParaRPr lang="en-US"/>
          </a:p>
          <a:p>
            <a:pPr>
              <a:spcAft>
                <a:spcPts val="600"/>
              </a:spcAft>
            </a:pPr>
            <a:endParaRPr lang="en-US"/>
          </a:p>
          <a:p>
            <a:pPr>
              <a:spcAft>
                <a:spcPts val="600"/>
              </a:spcAft>
            </a:pPr>
            <a:r>
              <a:rPr lang="en-GB"/>
              <a:t>Instead of automatically giving ongoing task-based assistance, reablement assists persons in regaining or developing strategies to manage their daily tasks (SCIE, 2024).</a:t>
            </a:r>
          </a:p>
          <a:p>
            <a:pPr>
              <a:spcAft>
                <a:spcPts val="600"/>
              </a:spcAft>
            </a:pPr>
            <a:endParaRPr lang="en-GB"/>
          </a:p>
          <a:p>
            <a:pPr>
              <a:spcAft>
                <a:spcPts val="600"/>
              </a:spcAft>
            </a:pPr>
            <a:r>
              <a:rPr lang="en-GB"/>
              <a:t>In England, the Care Act of 2014 provides the adult social care framework, which includes wellbeing, needs assessment, and carer support.</a:t>
            </a:r>
          </a:p>
          <a:p>
            <a:pPr>
              <a:spcAft>
                <a:spcPts val="600"/>
              </a:spcAft>
            </a:pPr>
            <a:endParaRPr lang="en-GB"/>
          </a:p>
          <a:p>
            <a:pPr>
              <a:spcAft>
                <a:spcPts val="600"/>
              </a:spcAft>
            </a:pPr>
            <a:r>
              <a:rPr lang="en-GB"/>
              <a:t>However, staff shortages, financial constraints, and gaps in community ability can limit timely assistance (CQC, 2025).</a:t>
            </a:r>
          </a:p>
          <a:p>
            <a:pPr>
              <a:spcAft>
                <a:spcPts val="600"/>
              </a:spcAft>
            </a:pPr>
            <a:endParaRPr lang="en-GB"/>
          </a:p>
          <a:p>
            <a:pPr>
              <a:spcAft>
                <a:spcPts val="600"/>
              </a:spcAft>
            </a:pPr>
            <a:r>
              <a:rPr lang="en-GB"/>
              <a:t>As a result, service effectiveness is determined by accessibility, coordination, and personal outcomes rather than just availability.</a:t>
            </a:r>
          </a:p>
        </p:txBody>
      </p:sp>
      <p:pic>
        <p:nvPicPr>
          <p:cNvPr id="8" name="Video 7">
            <a:hlinkClick r:id="" action="ppaction://media"/>
            <a:extLst>
              <a:ext uri="{FF2B5EF4-FFF2-40B4-BE49-F238E27FC236}">
                <a16:creationId xmlns:a16="http://schemas.microsoft.com/office/drawing/2014/main" id="{90198CE5-D754-79A3-3C52-E7014C6494D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93018257"/>
      </p:ext>
    </p:extLst>
  </p:cSld>
  <p:clrMapOvr>
    <a:masterClrMapping/>
  </p:clrMapOvr>
  <mc:AlternateContent xmlns:mc="http://schemas.openxmlformats.org/markup-compatibility/2006" xmlns:p14="http://schemas.microsoft.com/office/powerpoint/2010/main">
    <mc:Choice Requires="p14">
      <p:transition spd="slow" p14:dur="2000" advTm="70630"/>
    </mc:Choice>
    <mc:Fallback xmlns="">
      <p:transition spd="slow" advTm="70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421C86F3-A51F-3423-84FF-33333F580741}"/>
              </a:ext>
            </a:extLst>
          </p:cNvPr>
          <p:cNvSpPr>
            <a:spLocks noGrp="1"/>
          </p:cNvSpPr>
          <p:nvPr>
            <p:ph sz="quarter" idx="18"/>
          </p:nvPr>
        </p:nvSpPr>
        <p:spPr>
          <a:xfrm>
            <a:off x="110758" y="306372"/>
            <a:ext cx="7073844" cy="6030702"/>
          </a:xfrm>
        </p:spPr>
        <p:txBody>
          <a:bodyPr vert="horz" lIns="91440" tIns="45720" rIns="91440" bIns="45720" rtlCol="0" anchor="t">
            <a:normAutofit lnSpcReduction="10000"/>
          </a:bodyPr>
          <a:lstStyle/>
          <a:p>
            <a:r>
              <a:rPr lang="en-GB" sz="1400">
                <a:ea typeface="+mn-lt"/>
                <a:cs typeface="+mn-lt"/>
              </a:rPr>
              <a:t>Domiciliary Care: Applying Continuity Theory</a:t>
            </a:r>
            <a:endParaRPr lang="en-US"/>
          </a:p>
          <a:p>
            <a:endParaRPr lang="en-US"/>
          </a:p>
          <a:p>
            <a:r>
              <a:rPr lang="en-GB" sz="1400">
                <a:ea typeface="+mn-lt"/>
                <a:cs typeface="+mn-lt"/>
              </a:rPr>
              <a:t>Application and Theory</a:t>
            </a:r>
            <a:endParaRPr lang="en-GB"/>
          </a:p>
          <a:p>
            <a:endParaRPr lang="en-GB"/>
          </a:p>
          <a:p>
            <a:endParaRPr lang="en-GB"/>
          </a:p>
          <a:p>
            <a:endParaRPr lang="en-GB"/>
          </a:p>
          <a:p>
            <a:r>
              <a:rPr lang="en-GB" sz="1400">
                <a:ea typeface="+mn-lt"/>
                <a:cs typeface="+mn-lt"/>
              </a:rPr>
              <a:t>Continuity Theory says older persons cope with ageing by maintaining identities, affiliations, and routines. Domiciliary care involves supporting the person's lifestyle rather than keeping them at home (Atchley, 1989).Atchley (1989) suggests that familiar environments and frequent carers might help maintain routines, identities, and connections. </a:t>
            </a:r>
            <a:endParaRPr lang="en-GB"/>
          </a:p>
          <a:p>
            <a:endParaRPr lang="en-GB"/>
          </a:p>
          <a:p>
            <a:r>
              <a:rPr lang="en-GB" sz="1400">
                <a:ea typeface="+mn-lt"/>
                <a:cs typeface="+mn-lt"/>
              </a:rPr>
              <a:t>Reablement helps people adapt to daily tasks, increasing participation rather than dependence (SCIE, 2024).Personal evaluation and care planning align with England's Care Act's wellbeing framework (Great Britain, 2014).Limitations and Critical </a:t>
            </a:r>
            <a:r>
              <a:rPr lang="en-GB" sz="1400" err="1">
                <a:ea typeface="+mn-lt"/>
                <a:cs typeface="+mn-lt"/>
              </a:rPr>
              <a:t>AssessmentFinancial</a:t>
            </a:r>
            <a:r>
              <a:rPr lang="en-GB" sz="1400">
                <a:ea typeface="+mn-lt"/>
                <a:cs typeface="+mn-lt"/>
              </a:rPr>
              <a:t> and staff constraints can hinder reliable support, and insufficient home-care capacity may delay hospital release (CQC, 2025). </a:t>
            </a:r>
            <a:endParaRPr lang="en-GB"/>
          </a:p>
          <a:p>
            <a:endParaRPr lang="en-GB"/>
          </a:p>
          <a:p>
            <a:r>
              <a:rPr lang="en-GB" sz="1400">
                <a:ea typeface="+mn-lt"/>
                <a:cs typeface="+mn-lt"/>
              </a:rPr>
              <a:t>Continuity Theory may overemphasise tradition; needs and preferences change. </a:t>
            </a:r>
            <a:endParaRPr lang="en-GB"/>
          </a:p>
          <a:p>
            <a:endParaRPr lang="en-GB"/>
          </a:p>
          <a:p>
            <a:r>
              <a:rPr lang="en-GB" sz="1400">
                <a:ea typeface="+mn-lt"/>
                <a:cs typeface="+mn-lt"/>
              </a:rPr>
              <a:t>Without real relationships or support, staying home is insufficient. </a:t>
            </a:r>
            <a:endParaRPr lang="en-GB"/>
          </a:p>
          <a:p>
            <a:endParaRPr lang="en-GB"/>
          </a:p>
          <a:p>
            <a:r>
              <a:rPr lang="en-GB" sz="1400">
                <a:ea typeface="+mn-lt"/>
                <a:cs typeface="+mn-lt"/>
              </a:rPr>
              <a:t>Overall evaluation</a:t>
            </a:r>
            <a:endParaRPr lang="en-GB"/>
          </a:p>
          <a:p>
            <a:endParaRPr lang="en-GB"/>
          </a:p>
          <a:p>
            <a:r>
              <a:rPr lang="en-GB" sz="1400">
                <a:ea typeface="+mn-lt"/>
                <a:cs typeface="+mn-lt"/>
              </a:rPr>
              <a:t>Regular, flexible home care protects what matters to the individual. We should assess success through choice, engagement, and well-being, not by remaining home alone.</a:t>
            </a:r>
            <a:endParaRPr lang="en-GB"/>
          </a:p>
        </p:txBody>
      </p:sp>
      <p:pic>
        <p:nvPicPr>
          <p:cNvPr id="5" name="Picture 4" descr="A nurse helping an old person with a walker&#10;&#10;AI-generated content may be incorrect." title="Nurse helping old woman">
            <a:extLst>
              <a:ext uri="{FF2B5EF4-FFF2-40B4-BE49-F238E27FC236}">
                <a16:creationId xmlns:a16="http://schemas.microsoft.com/office/drawing/2014/main" id="{81059F2A-009B-9318-B6E1-F0DC3B922FF6}"/>
              </a:ext>
            </a:extLst>
          </p:cNvPr>
          <p:cNvPicPr>
            <a:picLocks noChangeAspect="1"/>
          </p:cNvPicPr>
          <p:nvPr/>
        </p:nvPicPr>
        <p:blipFill>
          <a:blip r:embed="rId4"/>
          <a:stretch>
            <a:fillRect/>
          </a:stretch>
        </p:blipFill>
        <p:spPr>
          <a:xfrm>
            <a:off x="7184606" y="308658"/>
            <a:ext cx="5143774" cy="6231039"/>
          </a:xfrm>
          <a:prstGeom prst="rect">
            <a:avLst/>
          </a:prstGeom>
        </p:spPr>
      </p:pic>
      <p:pic>
        <p:nvPicPr>
          <p:cNvPr id="9" name="Video 8">
            <a:hlinkClick r:id="" action="ppaction://media"/>
            <a:extLst>
              <a:ext uri="{FF2B5EF4-FFF2-40B4-BE49-F238E27FC236}">
                <a16:creationId xmlns:a16="http://schemas.microsoft.com/office/drawing/2014/main" id="{13C20A0D-5803-0A80-6712-C5FEACB5440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76493561"/>
      </p:ext>
    </p:extLst>
  </p:cSld>
  <p:clrMapOvr>
    <a:masterClrMapping/>
  </p:clrMapOvr>
  <mc:AlternateContent xmlns:mc="http://schemas.openxmlformats.org/markup-compatibility/2006" xmlns:p14="http://schemas.microsoft.com/office/powerpoint/2010/main">
    <mc:Choice Requires="p14">
      <p:transition spd="slow" p14:dur="2000" advTm="51871"/>
    </mc:Choice>
    <mc:Fallback xmlns="">
      <p:transition spd="slow" advTm="518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F6DBF807-82C6-FDB1-D44E-F3781A7B1B55}"/>
              </a:ext>
            </a:extLst>
          </p:cNvPr>
          <p:cNvSpPr>
            <a:spLocks noGrp="1"/>
          </p:cNvSpPr>
          <p:nvPr>
            <p:ph type="title"/>
          </p:nvPr>
        </p:nvSpPr>
        <p:spPr>
          <a:xfrm>
            <a:off x="4970515" y="995646"/>
            <a:ext cx="6339412" cy="1143000"/>
          </a:xfrm>
        </p:spPr>
        <p:txBody>
          <a:bodyPr/>
          <a:lstStyle/>
          <a:p>
            <a:r>
              <a:rPr lang="en-GB" sz="2400" b="0"/>
              <a:t>Utilising Continuity Theory to Assess Residential Care </a:t>
            </a:r>
            <a:endParaRPr lang="en-US" sz="2400" b="0"/>
          </a:p>
          <a:p>
            <a:endParaRPr lang="en-US"/>
          </a:p>
        </p:txBody>
      </p:sp>
      <p:pic>
        <p:nvPicPr>
          <p:cNvPr id="4" name="Picture 3" descr="Two people looking at a paper&#10;&#10;AI-generated content may be incorrect." title="Doctor explaining paperwork to a patient in an examination room">
            <a:extLst>
              <a:ext uri="{FF2B5EF4-FFF2-40B4-BE49-F238E27FC236}">
                <a16:creationId xmlns:a16="http://schemas.microsoft.com/office/drawing/2014/main" id="{0CA2836B-9B3B-56C2-CE84-4459041D672E}"/>
              </a:ext>
            </a:extLst>
          </p:cNvPr>
          <p:cNvPicPr>
            <a:picLocks noChangeAspect="1"/>
          </p:cNvPicPr>
          <p:nvPr/>
        </p:nvPicPr>
        <p:blipFill>
          <a:blip r:embed="rId4"/>
          <a:srcRect l="24858" r="31278" b="-1"/>
          <a:stretch>
            <a:fillRect/>
          </a:stretch>
        </p:blipFill>
        <p:spPr>
          <a:xfrm>
            <a:off x="12192" y="10"/>
            <a:ext cx="4506585" cy="6857990"/>
          </a:xfrm>
          <a:prstGeom prst="rect">
            <a:avLst/>
          </a:prstGeom>
          <a:noFill/>
        </p:spPr>
      </p:pic>
      <p:sp>
        <p:nvSpPr>
          <p:cNvPr id="3" name="Content Placeholder 2">
            <a:extLst>
              <a:ext uri="{FF2B5EF4-FFF2-40B4-BE49-F238E27FC236}">
                <a16:creationId xmlns:a16="http://schemas.microsoft.com/office/drawing/2014/main" id="{A4028488-7743-54A2-EA35-B5D7F492191A}"/>
              </a:ext>
            </a:extLst>
          </p:cNvPr>
          <p:cNvSpPr>
            <a:spLocks noGrp="1"/>
          </p:cNvSpPr>
          <p:nvPr>
            <p:ph sz="quarter" idx="18"/>
          </p:nvPr>
        </p:nvSpPr>
        <p:spPr>
          <a:xfrm>
            <a:off x="4970514" y="2252796"/>
            <a:ext cx="6339414" cy="3883614"/>
          </a:xfrm>
        </p:spPr>
        <p:txBody>
          <a:bodyPr vert="horz" lIns="91440" tIns="45720" rIns="91440" bIns="45720" rtlCol="0" anchor="t">
            <a:normAutofit/>
          </a:bodyPr>
          <a:lstStyle/>
          <a:p>
            <a:pPr>
              <a:lnSpc>
                <a:spcPct val="90000"/>
              </a:lnSpc>
              <a:spcAft>
                <a:spcPts val="600"/>
              </a:spcAft>
            </a:pPr>
            <a:r>
              <a:rPr lang="en-GB" sz="1000"/>
              <a:t> </a:t>
            </a:r>
            <a:endParaRPr lang="en-US" sz="1000"/>
          </a:p>
          <a:p>
            <a:pPr>
              <a:lnSpc>
                <a:spcPct val="90000"/>
              </a:lnSpc>
              <a:spcAft>
                <a:spcPts val="600"/>
              </a:spcAft>
            </a:pPr>
            <a:endParaRPr lang="en-US" sz="1000"/>
          </a:p>
          <a:p>
            <a:pPr>
              <a:lnSpc>
                <a:spcPct val="90000"/>
              </a:lnSpc>
              <a:spcAft>
                <a:spcPts val="600"/>
              </a:spcAft>
            </a:pPr>
            <a:r>
              <a:rPr lang="en-GB" sz="1000"/>
              <a:t>According to Continuity Theory, older persons cope with ageing by maintaining identities, rituals, and relationships. Residential care residents may value familiar items, regular routines, family engagement, and constant providers (Atchley, 1989).- Strengths</a:t>
            </a:r>
          </a:p>
          <a:p>
            <a:pPr>
              <a:lnSpc>
                <a:spcPct val="90000"/>
              </a:lnSpc>
              <a:spcAft>
                <a:spcPts val="600"/>
              </a:spcAft>
            </a:pPr>
            <a:endParaRPr lang="en-GB" sz="1000"/>
          </a:p>
          <a:p>
            <a:pPr>
              <a:lnSpc>
                <a:spcPct val="90000"/>
              </a:lnSpc>
              <a:spcAft>
                <a:spcPts val="600"/>
              </a:spcAft>
            </a:pPr>
            <a:r>
              <a:rPr lang="en-GB" sz="1000"/>
              <a:t>People who need support outside the home can get it. </a:t>
            </a:r>
          </a:p>
          <a:p>
            <a:pPr>
              <a:lnSpc>
                <a:spcPct val="90000"/>
              </a:lnSpc>
              <a:spcAft>
                <a:spcPts val="600"/>
              </a:spcAft>
            </a:pPr>
            <a:endParaRPr lang="en-GB" sz="1000"/>
          </a:p>
          <a:p>
            <a:pPr>
              <a:lnSpc>
                <a:spcPct val="90000"/>
              </a:lnSpc>
              <a:spcAft>
                <a:spcPts val="600"/>
              </a:spcAft>
            </a:pPr>
            <a:r>
              <a:rPr lang="en-GB" sz="1000"/>
              <a:t>The personhood and continuous identity of dementia patients are recognised in person-centred care (</a:t>
            </a:r>
            <a:r>
              <a:rPr lang="en-GB" sz="1000" err="1"/>
              <a:t>Kitwood</a:t>
            </a:r>
            <a:r>
              <a:rPr lang="en-GB" sz="1000"/>
              <a:t>, 1997).While staff training and targeted interactions may enhance resident quality of life, the WHELD experiment found limited outcomes (Ballard et al., 2018).Limitations and critical evaluation </a:t>
            </a:r>
          </a:p>
          <a:p>
            <a:pPr>
              <a:lnSpc>
                <a:spcPct val="90000"/>
              </a:lnSpc>
              <a:spcAft>
                <a:spcPts val="600"/>
              </a:spcAft>
            </a:pPr>
            <a:endParaRPr lang="en-GB" sz="1000"/>
          </a:p>
          <a:p>
            <a:pPr>
              <a:lnSpc>
                <a:spcPct val="90000"/>
              </a:lnSpc>
              <a:spcAft>
                <a:spcPts val="600"/>
              </a:spcAft>
            </a:pPr>
            <a:r>
              <a:rPr lang="en-GB" sz="1000"/>
              <a:t>Relocation and routines might disrupt the familiarity emphasised by the Continuity Theory.</a:t>
            </a:r>
          </a:p>
          <a:p>
            <a:pPr>
              <a:lnSpc>
                <a:spcPct val="90000"/>
              </a:lnSpc>
              <a:spcAft>
                <a:spcPts val="600"/>
              </a:spcAft>
            </a:pPr>
            <a:endParaRPr lang="en-GB" sz="1000"/>
          </a:p>
          <a:p>
            <a:pPr>
              <a:lnSpc>
                <a:spcPct val="90000"/>
              </a:lnSpc>
              <a:spcAft>
                <a:spcPts val="600"/>
              </a:spcAft>
            </a:pPr>
            <a:r>
              <a:rPr lang="en-GB" sz="1000"/>
              <a:t>Maintaining routines should not prevent people from making new choices or responding to changing needs. </a:t>
            </a:r>
          </a:p>
          <a:p>
            <a:pPr>
              <a:lnSpc>
                <a:spcPct val="90000"/>
              </a:lnSpc>
              <a:spcAft>
                <a:spcPts val="600"/>
              </a:spcAft>
            </a:pPr>
            <a:endParaRPr lang="en-GB" sz="1000"/>
          </a:p>
          <a:p>
            <a:pPr>
              <a:lnSpc>
                <a:spcPct val="90000"/>
              </a:lnSpc>
              <a:spcAft>
                <a:spcPts val="600"/>
              </a:spcAft>
            </a:pPr>
            <a:r>
              <a:rPr lang="en-GB" sz="1000"/>
              <a:t>Workforce limitations and financial challenges can hinder customised service (CQC, 2025).General Evaluation: Maintain your independence in a care home. It works best when it includes assistance, real choice, connections, and engagement, not just housing and monitoring. </a:t>
            </a:r>
          </a:p>
        </p:txBody>
      </p:sp>
      <p:pic>
        <p:nvPicPr>
          <p:cNvPr id="16" name="Video 15">
            <a:hlinkClick r:id="" action="ppaction://media"/>
            <a:extLst>
              <a:ext uri="{FF2B5EF4-FFF2-40B4-BE49-F238E27FC236}">
                <a16:creationId xmlns:a16="http://schemas.microsoft.com/office/drawing/2014/main" id="{ADD910E4-CF60-02BC-75EA-9391DA657DE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03859636"/>
      </p:ext>
    </p:extLst>
  </p:cSld>
  <p:clrMapOvr>
    <a:masterClrMapping/>
  </p:clrMapOvr>
  <mc:AlternateContent xmlns:mc="http://schemas.openxmlformats.org/markup-compatibility/2006" xmlns:p14="http://schemas.microsoft.com/office/powerpoint/2010/main">
    <mc:Choice Requires="p14">
      <p:transition spd="slow" p14:dur="2000" advTm="60915"/>
    </mc:Choice>
    <mc:Fallback xmlns="">
      <p:transition spd="slow" advTm="609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6"/>
                </p:tgtEl>
              </p:cMediaNode>
            </p:video>
            <p:seq concurrent="1" nextAc="seek">
              <p:cTn id="8" restart="whenNotActive" fill="hold" evtFilter="cancelBubble" nodeType="interactiveSeq">
                <p:stCondLst>
                  <p:cond evt="onClick" delay="0">
                    <p:tgtEl>
                      <p:spTgt spid="1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6"/>
                                        </p:tgtEl>
                                      </p:cBhvr>
                                    </p:cmd>
                                  </p:childTnLst>
                                </p:cTn>
                              </p:par>
                            </p:childTnLst>
                          </p:cTn>
                        </p:par>
                      </p:childTnLst>
                    </p:cTn>
                  </p:par>
                </p:childTnLst>
              </p:cTn>
              <p:nextCondLst>
                <p:cond evt="onClick" delay="0">
                  <p:tgtEl>
                    <p:spTgt spid="1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45ABD456-155F-D811-AA60-AD6E3A78F407}"/>
              </a:ext>
            </a:extLst>
          </p:cNvPr>
          <p:cNvSpPr>
            <a:spLocks noGrp="1"/>
          </p:cNvSpPr>
          <p:nvPr>
            <p:ph type="title"/>
          </p:nvPr>
        </p:nvSpPr>
        <p:spPr>
          <a:xfrm>
            <a:off x="1098396" y="1111101"/>
            <a:ext cx="3813845" cy="1493863"/>
          </a:xfrm>
        </p:spPr>
        <p:txBody>
          <a:bodyPr vert="horz" lIns="91440" tIns="45720" rIns="91440" bIns="45720" rtlCol="0">
            <a:normAutofit/>
          </a:bodyPr>
          <a:lstStyle/>
          <a:p>
            <a:endParaRPr lang="en-US" b="1" kern="1200" cap="all" baseline="0">
              <a:latin typeface="+mj-lt"/>
              <a:ea typeface="+mj-ea"/>
              <a:cs typeface="+mj-cs"/>
            </a:endParaRPr>
          </a:p>
          <a:p>
            <a:endParaRPr lang="en-US" b="1" kern="1200" cap="all" baseline="0">
              <a:latin typeface="+mj-lt"/>
              <a:ea typeface="+mj-ea"/>
              <a:cs typeface="+mj-cs"/>
            </a:endParaRPr>
          </a:p>
        </p:txBody>
      </p:sp>
      <p:sp>
        <p:nvSpPr>
          <p:cNvPr id="2" name="TextBox 1">
            <a:extLst>
              <a:ext uri="{FF2B5EF4-FFF2-40B4-BE49-F238E27FC236}">
                <a16:creationId xmlns:a16="http://schemas.microsoft.com/office/drawing/2014/main" id="{3A06ACE4-8027-C37C-F2A9-12576002D216}"/>
              </a:ext>
            </a:extLst>
          </p:cNvPr>
          <p:cNvSpPr txBox="1"/>
          <p:nvPr/>
        </p:nvSpPr>
        <p:spPr>
          <a:xfrm>
            <a:off x="665911" y="-182571"/>
            <a:ext cx="4668521" cy="67059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buFont typeface="Neue Haas Grotesk Text Pro" panose="020B0504020202020204" pitchFamily="34" charset="0"/>
            </a:pPr>
            <a:br>
              <a:rPr lang="en-US" sz="1400"/>
            </a:br>
            <a:br>
              <a:rPr lang="en-US" sz="1400"/>
            </a:br>
            <a:endParaRPr lang="en-US" sz="1400"/>
          </a:p>
          <a:p>
            <a:pPr>
              <a:lnSpc>
                <a:spcPct val="90000"/>
              </a:lnSpc>
              <a:spcAft>
                <a:spcPts val="600"/>
              </a:spcAft>
            </a:pPr>
            <a:r>
              <a:rPr lang="en-US" sz="1400"/>
              <a:t>Biological, psychological and social needs of the Elderly</a:t>
            </a:r>
            <a:br>
              <a:rPr lang="en-US" sz="1400"/>
            </a:br>
            <a:br>
              <a:rPr lang="en-US" sz="1400"/>
            </a:br>
            <a:endParaRPr lang="en-US" sz="1400"/>
          </a:p>
          <a:p>
            <a:pPr>
              <a:lnSpc>
                <a:spcPct val="90000"/>
              </a:lnSpc>
              <a:spcAft>
                <a:spcPts val="600"/>
              </a:spcAft>
            </a:pPr>
            <a:r>
              <a:rPr lang="en-US" sz="1400"/>
              <a:t>Areas of need, examples, and applications for care.</a:t>
            </a:r>
          </a:p>
          <a:p>
            <a:pPr>
              <a:lnSpc>
                <a:spcPct val="90000"/>
              </a:lnSpc>
              <a:spcAft>
                <a:spcPts val="600"/>
              </a:spcAft>
            </a:pPr>
            <a:r>
              <a:rPr lang="en-US" sz="1400"/>
              <a:t>Biological needs include proper nourishment, hydration, movement, pain treatment, and assistance with sensory issues.</a:t>
            </a:r>
          </a:p>
          <a:p>
            <a:pPr>
              <a:lnSpc>
                <a:spcPct val="90000"/>
              </a:lnSpc>
              <a:spcAft>
                <a:spcPts val="600"/>
              </a:spcAft>
            </a:pPr>
            <a:endParaRPr lang="en-US" sz="1400"/>
          </a:p>
          <a:p>
            <a:pPr>
              <a:lnSpc>
                <a:spcPct val="90000"/>
              </a:lnSpc>
              <a:spcAft>
                <a:spcPts val="600"/>
              </a:spcAft>
            </a:pPr>
            <a:r>
              <a:rPr lang="en-US" sz="1400"/>
              <a:t>Evaluate individual skills; give appropriate meals, mobility support, and aid with daily tasks.</a:t>
            </a:r>
          </a:p>
          <a:p>
            <a:pPr>
              <a:lnSpc>
                <a:spcPct val="90000"/>
              </a:lnSpc>
              <a:spcAft>
                <a:spcPts val="600"/>
              </a:spcAft>
            </a:pPr>
            <a:r>
              <a:rPr lang="en-US" sz="1400"/>
              <a:t>Psychological factors include emotional security, dignity, choice, cognitive support, and coping with loss.</a:t>
            </a:r>
          </a:p>
          <a:p>
            <a:pPr>
              <a:lnSpc>
                <a:spcPct val="90000"/>
              </a:lnSpc>
              <a:spcAft>
                <a:spcPts val="600"/>
              </a:spcAft>
            </a:pPr>
            <a:endParaRPr lang="en-US" sz="1400"/>
          </a:p>
          <a:p>
            <a:pPr>
              <a:lnSpc>
                <a:spcPct val="90000"/>
              </a:lnSpc>
              <a:spcAft>
                <a:spcPts val="600"/>
              </a:spcAft>
            </a:pPr>
            <a:r>
              <a:rPr lang="en-US" sz="1400"/>
              <a:t>Involve the person in decision-making, offer confidence, and encourage meaningful routines.</a:t>
            </a:r>
          </a:p>
          <a:p>
            <a:pPr>
              <a:lnSpc>
                <a:spcPct val="90000"/>
              </a:lnSpc>
              <a:spcAft>
                <a:spcPts val="600"/>
              </a:spcAft>
            </a:pPr>
            <a:r>
              <a:rPr lang="en-US" sz="1400"/>
              <a:t>Social relationships, community activities, and participation chances.</a:t>
            </a:r>
          </a:p>
          <a:p>
            <a:pPr>
              <a:lnSpc>
                <a:spcPct val="90000"/>
              </a:lnSpc>
              <a:spcAft>
                <a:spcPts val="600"/>
              </a:spcAft>
            </a:pPr>
            <a:endParaRPr lang="en-US" sz="1400"/>
          </a:p>
          <a:p>
            <a:pPr>
              <a:lnSpc>
                <a:spcPct val="90000"/>
              </a:lnSpc>
              <a:spcAft>
                <a:spcPts val="600"/>
              </a:spcAft>
            </a:pPr>
            <a:r>
              <a:rPr lang="en-US" sz="1400"/>
              <a:t>Maintain family communication, facilitate desired activities, and remove barriers to social inclusion.</a:t>
            </a:r>
          </a:p>
          <a:p>
            <a:pPr>
              <a:lnSpc>
                <a:spcPct val="90000"/>
              </a:lnSpc>
              <a:spcAft>
                <a:spcPts val="600"/>
              </a:spcAft>
            </a:pPr>
            <a:r>
              <a:rPr lang="en-US" sz="1400"/>
              <a:t>The needs of older people are interrelated, necessitating a person-</a:t>
            </a:r>
            <a:r>
              <a:rPr lang="en-US" sz="1400" err="1"/>
              <a:t>centred</a:t>
            </a:r>
            <a:r>
              <a:rPr lang="en-US" sz="1400"/>
              <a:t> assessment rather than age-based assumptions (WHO, 2025).</a:t>
            </a:r>
            <a:br>
              <a:rPr lang="en-US" sz="1400"/>
            </a:br>
            <a:endParaRPr lang="en-US" sz="1400"/>
          </a:p>
          <a:p>
            <a:endParaRPr lang="en-US" sz="1400"/>
          </a:p>
          <a:p>
            <a:pPr>
              <a:lnSpc>
                <a:spcPct val="90000"/>
              </a:lnSpc>
              <a:spcAft>
                <a:spcPts val="600"/>
              </a:spcAft>
              <a:buFont typeface="Neue Haas Grotesk Text Pro" panose="020B0504020202020204" pitchFamily="34" charset="0"/>
            </a:pPr>
            <a:endParaRPr lang="en-US" sz="2000"/>
          </a:p>
          <a:p>
            <a:pPr>
              <a:lnSpc>
                <a:spcPct val="90000"/>
              </a:lnSpc>
              <a:spcAft>
                <a:spcPts val="600"/>
              </a:spcAft>
              <a:buFont typeface="Neue Haas Grotesk Text Pro" panose="020B0504020202020204" pitchFamily="34" charset="0"/>
            </a:pPr>
            <a:endParaRPr lang="en-US" sz="1400"/>
          </a:p>
          <a:p>
            <a:pPr>
              <a:lnSpc>
                <a:spcPct val="90000"/>
              </a:lnSpc>
              <a:spcAft>
                <a:spcPts val="600"/>
              </a:spcAft>
              <a:buFont typeface="Neue Haas Grotesk Text Pro" panose="020B0504020202020204" pitchFamily="34" charset="0"/>
            </a:pPr>
            <a:endParaRPr lang="en-US" sz="1400"/>
          </a:p>
          <a:p>
            <a:pPr>
              <a:lnSpc>
                <a:spcPct val="90000"/>
              </a:lnSpc>
              <a:spcAft>
                <a:spcPts val="600"/>
              </a:spcAft>
              <a:buFont typeface="Neue Haas Grotesk Text Pro" panose="020B0504020202020204" pitchFamily="34" charset="0"/>
            </a:pPr>
            <a:endParaRPr lang="en-US" sz="1400"/>
          </a:p>
        </p:txBody>
      </p:sp>
      <p:pic>
        <p:nvPicPr>
          <p:cNvPr id="3" name="Picture 2" title="Senior couple in the kitchen">
            <a:extLst>
              <a:ext uri="{FF2B5EF4-FFF2-40B4-BE49-F238E27FC236}">
                <a16:creationId xmlns:a16="http://schemas.microsoft.com/office/drawing/2014/main" id="{B2C759E1-0978-D199-E6E3-0BA1599BE641}"/>
              </a:ext>
            </a:extLst>
          </p:cNvPr>
          <p:cNvPicPr>
            <a:picLocks noChangeAspect="1"/>
          </p:cNvPicPr>
          <p:nvPr/>
        </p:nvPicPr>
        <p:blipFill>
          <a:blip r:embed="rId4"/>
          <a:srcRect l="5897" r="21281" b="-1"/>
          <a:stretch>
            <a:fillRect/>
          </a:stretch>
        </p:blipFill>
        <p:spPr>
          <a:xfrm>
            <a:off x="5192232" y="220910"/>
            <a:ext cx="6999768" cy="6416179"/>
          </a:xfrm>
          <a:prstGeom prst="rect">
            <a:avLst/>
          </a:prstGeom>
          <a:noFill/>
        </p:spPr>
      </p:pic>
      <p:pic>
        <p:nvPicPr>
          <p:cNvPr id="21" name="Video 20">
            <a:hlinkClick r:id="" action="ppaction://media"/>
            <a:extLst>
              <a:ext uri="{FF2B5EF4-FFF2-40B4-BE49-F238E27FC236}">
                <a16:creationId xmlns:a16="http://schemas.microsoft.com/office/drawing/2014/main" id="{B0600CEC-62DD-DDDB-8526-B69DEC9594F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4916729"/>
      </p:ext>
    </p:extLst>
  </p:cSld>
  <p:clrMapOvr>
    <a:masterClrMapping/>
  </p:clrMapOvr>
  <mc:AlternateContent xmlns:mc="http://schemas.openxmlformats.org/markup-compatibility/2006" xmlns:p14="http://schemas.microsoft.com/office/powerpoint/2010/main">
    <mc:Choice Requires="p14">
      <p:transition spd="slow" p14:dur="2000" advTm="56662"/>
    </mc:Choice>
    <mc:Fallback xmlns="">
      <p:transition spd="slow" advTm="56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Content Placeholder 12">
            <a:extLst>
              <a:ext uri="{FF2B5EF4-FFF2-40B4-BE49-F238E27FC236}">
                <a16:creationId xmlns:a16="http://schemas.microsoft.com/office/drawing/2014/main" id="{0D7B744C-70AF-6D38-C255-7C2E902EE503}"/>
              </a:ext>
            </a:extLst>
          </p:cNvPr>
          <p:cNvSpPr>
            <a:spLocks noGrp="1"/>
          </p:cNvSpPr>
          <p:nvPr>
            <p:ph sz="quarter" idx="13"/>
          </p:nvPr>
        </p:nvSpPr>
        <p:spPr>
          <a:xfrm>
            <a:off x="288075" y="472744"/>
            <a:ext cx="10993806" cy="7314878"/>
          </a:xfrm>
        </p:spPr>
        <p:txBody>
          <a:bodyPr/>
          <a:lstStyle/>
          <a:p>
            <a:r>
              <a:rPr lang="en-US" sz="2000" b="0">
                <a:ea typeface="+mn-lt"/>
                <a:cs typeface="+mn-lt"/>
              </a:rPr>
              <a:t>Framework Policy and Legislation in Practice Relevance to the care of older people</a:t>
            </a:r>
            <a:endParaRPr lang="en-US" sz="2000"/>
          </a:p>
          <a:p>
            <a:endParaRPr lang="en-US" sz="1400" b="0">
              <a:ea typeface="+mn-lt"/>
              <a:cs typeface="+mn-lt"/>
            </a:endParaRPr>
          </a:p>
          <a:p>
            <a:r>
              <a:rPr lang="en-US" sz="1400" b="0">
                <a:ea typeface="+mn-lt"/>
                <a:cs typeface="+mn-lt"/>
              </a:rPr>
              <a:t> </a:t>
            </a:r>
            <a:endParaRPr lang="en-US" sz="1400"/>
          </a:p>
          <a:p>
            <a:r>
              <a:rPr lang="en-US" sz="1400" b="0">
                <a:ea typeface="+mn-lt"/>
                <a:cs typeface="+mn-lt"/>
              </a:rPr>
              <a:t> </a:t>
            </a:r>
            <a:endParaRPr lang="en-US" sz="1400" b="0"/>
          </a:p>
        </p:txBody>
      </p:sp>
      <p:graphicFrame>
        <p:nvGraphicFramePr>
          <p:cNvPr id="3" name="Table 2">
            <a:extLst>
              <a:ext uri="{FF2B5EF4-FFF2-40B4-BE49-F238E27FC236}">
                <a16:creationId xmlns:a16="http://schemas.microsoft.com/office/drawing/2014/main" id="{36491DDC-82FE-42B9-82A2-51BA99EF03A0}"/>
              </a:ext>
            </a:extLst>
          </p:cNvPr>
          <p:cNvGraphicFramePr>
            <a:graphicFrameLocks noGrp="1"/>
          </p:cNvGraphicFramePr>
          <p:nvPr>
            <p:extLst>
              <p:ext uri="{D42A27DB-BD31-4B8C-83A1-F6EECF244321}">
                <p14:modId xmlns:p14="http://schemas.microsoft.com/office/powerpoint/2010/main" val="4061117340"/>
              </p:ext>
            </p:extLst>
          </p:nvPr>
        </p:nvGraphicFramePr>
        <p:xfrm>
          <a:off x="0" y="1554480"/>
          <a:ext cx="12090954" cy="3230880"/>
        </p:xfrm>
        <a:graphic>
          <a:graphicData uri="http://schemas.openxmlformats.org/drawingml/2006/table">
            <a:tbl>
              <a:tblPr bandRow="1">
                <a:tableStyleId>{5C22544A-7EE6-4342-B048-85BDC9FD1C3A}</a:tableStyleId>
              </a:tblPr>
              <a:tblGrid>
                <a:gridCol w="6045477">
                  <a:extLst>
                    <a:ext uri="{9D8B030D-6E8A-4147-A177-3AD203B41FA5}">
                      <a16:colId xmlns:a16="http://schemas.microsoft.com/office/drawing/2014/main" val="2062029690"/>
                    </a:ext>
                  </a:extLst>
                </a:gridCol>
                <a:gridCol w="6045477">
                  <a:extLst>
                    <a:ext uri="{9D8B030D-6E8A-4147-A177-3AD203B41FA5}">
                      <a16:colId xmlns:a16="http://schemas.microsoft.com/office/drawing/2014/main" val="3877611437"/>
                    </a:ext>
                  </a:extLst>
                </a:gridCol>
              </a:tblGrid>
              <a:tr h="516206">
                <a:tc>
                  <a:txBody>
                    <a:bodyPr/>
                    <a:lstStyle/>
                    <a:p>
                      <a:pPr>
                        <a:buNone/>
                      </a:pPr>
                      <a:endParaRPr lang="en-GB"/>
                    </a:p>
                  </a:txBody>
                  <a:tcPr anchor="ctr">
                    <a:lnL>
                      <a:noFill/>
                    </a:lnL>
                    <a:lnR>
                      <a:noFill/>
                    </a:lnR>
                    <a:lnT>
                      <a:noFill/>
                    </a:lnT>
                    <a:lnB>
                      <a:noFill/>
                    </a:lnB>
                    <a:noFill/>
                  </a:tcPr>
                </a:tc>
                <a:tc>
                  <a:txBody>
                    <a:bodyPr/>
                    <a:lstStyle/>
                    <a:p>
                      <a:pPr>
                        <a:buNone/>
                      </a:pPr>
                      <a:r>
                        <a:rPr lang="en-GB" sz="1400"/>
                        <a:t>Relevance to older people’s care</a:t>
                      </a:r>
                    </a:p>
                    <a:p>
                      <a:pPr lvl="0">
                        <a:buNone/>
                      </a:pPr>
                      <a:endParaRPr lang="en-GB" sz="1400"/>
                    </a:p>
                  </a:txBody>
                  <a:tcPr anchor="ctr">
                    <a:lnL>
                      <a:noFill/>
                    </a:lnL>
                    <a:lnR>
                      <a:noFill/>
                    </a:lnR>
                    <a:lnT>
                      <a:noFill/>
                    </a:lnT>
                    <a:lnB>
                      <a:noFill/>
                    </a:lnB>
                    <a:noFill/>
                  </a:tcPr>
                </a:tc>
                <a:extLst>
                  <a:ext uri="{0D108BD9-81ED-4DB2-BD59-A6C34878D82A}">
                    <a16:rowId xmlns:a16="http://schemas.microsoft.com/office/drawing/2014/main" val="255464256"/>
                  </a:ext>
                </a:extLst>
              </a:tr>
              <a:tr h="730243">
                <a:tc>
                  <a:txBody>
                    <a:bodyPr/>
                    <a:lstStyle/>
                    <a:p>
                      <a:pPr>
                        <a:buNone/>
                      </a:pPr>
                      <a:r>
                        <a:rPr lang="en-GB" sz="1400"/>
                        <a:t>Care Act 2014 — England</a:t>
                      </a:r>
                    </a:p>
                  </a:txBody>
                  <a:tcPr anchor="ctr">
                    <a:lnL>
                      <a:noFill/>
                    </a:lnL>
                    <a:lnR>
                      <a:noFill/>
                    </a:lnR>
                    <a:lnT>
                      <a:noFill/>
                    </a:lnT>
                    <a:lnB>
                      <a:noFill/>
                    </a:lnB>
                    <a:noFill/>
                  </a:tcPr>
                </a:tc>
                <a:tc>
                  <a:txBody>
                    <a:bodyPr/>
                    <a:lstStyle/>
                    <a:p>
                      <a:pPr>
                        <a:buNone/>
                      </a:pPr>
                      <a:r>
                        <a:rPr lang="en-GB" sz="1400"/>
                        <a:t>Promotes wellbeing and provides for assessment, care planning and carer support.</a:t>
                      </a:r>
                    </a:p>
                    <a:p>
                      <a:pPr lvl="0">
                        <a:buNone/>
                      </a:pPr>
                      <a:endParaRPr lang="en-GB" sz="1400"/>
                    </a:p>
                  </a:txBody>
                  <a:tcPr anchor="ctr">
                    <a:lnL>
                      <a:noFill/>
                    </a:lnL>
                    <a:lnR>
                      <a:noFill/>
                    </a:lnR>
                    <a:lnT>
                      <a:noFill/>
                    </a:lnT>
                    <a:lnB>
                      <a:noFill/>
                    </a:lnB>
                    <a:noFill/>
                  </a:tcPr>
                </a:tc>
                <a:extLst>
                  <a:ext uri="{0D108BD9-81ED-4DB2-BD59-A6C34878D82A}">
                    <a16:rowId xmlns:a16="http://schemas.microsoft.com/office/drawing/2014/main" val="483955983"/>
                  </a:ext>
                </a:extLst>
              </a:tr>
              <a:tr h="730243">
                <a:tc>
                  <a:txBody>
                    <a:bodyPr/>
                    <a:lstStyle/>
                    <a:p>
                      <a:pPr>
                        <a:buNone/>
                      </a:pPr>
                      <a:r>
                        <a:rPr lang="en-GB" sz="1400"/>
                        <a:t>Equality Act 2010 — Great Britain</a:t>
                      </a:r>
                    </a:p>
                  </a:txBody>
                  <a:tcPr anchor="ctr">
                    <a:lnL>
                      <a:noFill/>
                    </a:lnL>
                    <a:lnR>
                      <a:noFill/>
                    </a:lnR>
                    <a:lnT>
                      <a:noFill/>
                    </a:lnT>
                    <a:lnB>
                      <a:noFill/>
                    </a:lnB>
                    <a:noFill/>
                  </a:tcPr>
                </a:tc>
                <a:tc>
                  <a:txBody>
                    <a:bodyPr/>
                    <a:lstStyle/>
                    <a:p>
                      <a:pPr>
                        <a:buNone/>
                      </a:pPr>
                      <a:r>
                        <a:rPr lang="en-GB" sz="1400"/>
                        <a:t>Protects against unlawful age and disability discrimination and includes reasonable-adjustment duties.</a:t>
                      </a:r>
                    </a:p>
                    <a:p>
                      <a:pPr lvl="0">
                        <a:buNone/>
                      </a:pPr>
                      <a:endParaRPr lang="en-GB" sz="1400"/>
                    </a:p>
                  </a:txBody>
                  <a:tcPr anchor="ctr">
                    <a:lnL>
                      <a:noFill/>
                    </a:lnL>
                    <a:lnR>
                      <a:noFill/>
                    </a:lnR>
                    <a:lnT>
                      <a:noFill/>
                    </a:lnT>
                    <a:lnB>
                      <a:noFill/>
                    </a:lnB>
                    <a:noFill/>
                  </a:tcPr>
                </a:tc>
                <a:extLst>
                  <a:ext uri="{0D108BD9-81ED-4DB2-BD59-A6C34878D82A}">
                    <a16:rowId xmlns:a16="http://schemas.microsoft.com/office/drawing/2014/main" val="1276987782"/>
                  </a:ext>
                </a:extLst>
              </a:tr>
              <a:tr h="730243">
                <a:tc>
                  <a:txBody>
                    <a:bodyPr/>
                    <a:lstStyle/>
                    <a:p>
                      <a:pPr>
                        <a:buNone/>
                      </a:pPr>
                      <a:r>
                        <a:rPr lang="en-GB" sz="1400"/>
                        <a:t>Mental Capacity Act 2005 — England and Wales</a:t>
                      </a:r>
                    </a:p>
                  </a:txBody>
                  <a:tcPr anchor="ctr">
                    <a:lnL>
                      <a:noFill/>
                    </a:lnL>
                    <a:lnR>
                      <a:noFill/>
                    </a:lnR>
                    <a:lnT>
                      <a:noFill/>
                    </a:lnT>
                    <a:lnB>
                      <a:noFill/>
                    </a:lnB>
                    <a:noFill/>
                  </a:tcPr>
                </a:tc>
                <a:tc>
                  <a:txBody>
                    <a:bodyPr/>
                    <a:lstStyle/>
                    <a:p>
                      <a:pPr>
                        <a:buNone/>
                      </a:pPr>
                      <a:r>
                        <a:rPr lang="en-GB" sz="1400"/>
                        <a:t>Requires a presumption of capacity, decision-making support and consideration of less restrictive alternatives.</a:t>
                      </a:r>
                    </a:p>
                    <a:p>
                      <a:pPr lvl="0">
                        <a:buNone/>
                      </a:pPr>
                      <a:endParaRPr lang="en-GB" sz="1400"/>
                    </a:p>
                  </a:txBody>
                  <a:tcPr anchor="ctr">
                    <a:lnL>
                      <a:noFill/>
                    </a:lnL>
                    <a:lnR>
                      <a:noFill/>
                    </a:lnR>
                    <a:lnT>
                      <a:noFill/>
                    </a:lnT>
                    <a:lnB>
                      <a:noFill/>
                    </a:lnB>
                    <a:noFill/>
                  </a:tcPr>
                </a:tc>
                <a:extLst>
                  <a:ext uri="{0D108BD9-81ED-4DB2-BD59-A6C34878D82A}">
                    <a16:rowId xmlns:a16="http://schemas.microsoft.com/office/drawing/2014/main" val="846864583"/>
                  </a:ext>
                </a:extLst>
              </a:tr>
              <a:tr h="516206">
                <a:tc>
                  <a:txBody>
                    <a:bodyPr/>
                    <a:lstStyle/>
                    <a:p>
                      <a:pPr>
                        <a:buNone/>
                      </a:pPr>
                      <a:r>
                        <a:rPr lang="en-GB" sz="1400"/>
                        <a:t>NHS Long Term Plan 2019 — England</a:t>
                      </a:r>
                    </a:p>
                  </a:txBody>
                  <a:tcPr anchor="ctr">
                    <a:lnL>
                      <a:noFill/>
                    </a:lnL>
                    <a:lnR>
                      <a:noFill/>
                    </a:lnR>
                    <a:lnT>
                      <a:noFill/>
                    </a:lnT>
                    <a:lnB>
                      <a:noFill/>
                    </a:lnB>
                    <a:noFill/>
                  </a:tcPr>
                </a:tc>
                <a:tc>
                  <a:txBody>
                    <a:bodyPr/>
                    <a:lstStyle/>
                    <a:p>
                      <a:pPr>
                        <a:buNone/>
                      </a:pPr>
                      <a:r>
                        <a:rPr lang="en-GB" sz="1400"/>
                        <a:t>Established commitments to stronger community services and enhanced support for care-home residents.</a:t>
                      </a:r>
                    </a:p>
                  </a:txBody>
                  <a:tcPr anchor="ctr">
                    <a:lnL>
                      <a:noFill/>
                    </a:lnL>
                    <a:lnR>
                      <a:noFill/>
                    </a:lnR>
                    <a:lnT>
                      <a:noFill/>
                    </a:lnT>
                    <a:lnB>
                      <a:noFill/>
                    </a:lnB>
                    <a:noFill/>
                  </a:tcPr>
                </a:tc>
                <a:extLst>
                  <a:ext uri="{0D108BD9-81ED-4DB2-BD59-A6C34878D82A}">
                    <a16:rowId xmlns:a16="http://schemas.microsoft.com/office/drawing/2014/main" val="2382414886"/>
                  </a:ext>
                </a:extLst>
              </a:tr>
            </a:tbl>
          </a:graphicData>
        </a:graphic>
      </p:graphicFrame>
      <p:sp>
        <p:nvSpPr>
          <p:cNvPr id="4" name="TextBox 3">
            <a:extLst>
              <a:ext uri="{FF2B5EF4-FFF2-40B4-BE49-F238E27FC236}">
                <a16:creationId xmlns:a16="http://schemas.microsoft.com/office/drawing/2014/main" id="{7D2EE486-1AF7-C202-4D46-DDFC302DC7BC}"/>
              </a:ext>
            </a:extLst>
          </p:cNvPr>
          <p:cNvSpPr txBox="1"/>
          <p:nvPr/>
        </p:nvSpPr>
        <p:spPr>
          <a:xfrm>
            <a:off x="3048000" y="3429000"/>
            <a:ext cx="60960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a:p>
            <a:endParaRPr lang="en-US"/>
          </a:p>
          <a:p>
            <a:endParaRPr lang="en-US"/>
          </a:p>
          <a:p>
            <a:endParaRPr lang="en-US"/>
          </a:p>
          <a:p>
            <a:endParaRPr lang="en-US"/>
          </a:p>
          <a:p>
            <a:r>
              <a:rPr lang="en-US"/>
              <a:t>(Care Act 2014; Equality Act 2010; Mental Capacity Act 2005; NHS England, 2019).</a:t>
            </a:r>
          </a:p>
          <a:p>
            <a:pPr algn="ctr"/>
            <a:endParaRPr lang="en-GB"/>
          </a:p>
        </p:txBody>
      </p:sp>
      <p:pic>
        <p:nvPicPr>
          <p:cNvPr id="11" name="Video 10">
            <a:hlinkClick r:id="" action="ppaction://media"/>
            <a:extLst>
              <a:ext uri="{FF2B5EF4-FFF2-40B4-BE49-F238E27FC236}">
                <a16:creationId xmlns:a16="http://schemas.microsoft.com/office/drawing/2014/main" id="{A58B11BF-4410-B447-9FFC-FBB97455AA1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85110524"/>
      </p:ext>
    </p:extLst>
  </p:cSld>
  <p:clrMapOvr>
    <a:masterClrMapping/>
  </p:clrMapOvr>
  <mc:AlternateContent xmlns:mc="http://schemas.openxmlformats.org/markup-compatibility/2006" xmlns:p14="http://schemas.microsoft.com/office/powerpoint/2010/main">
    <mc:Choice Requires="p14">
      <p:transition spd="slow" p14:dur="2000" advTm="52561"/>
    </mc:Choice>
    <mc:Fallback xmlns="">
      <p:transition spd="slow" advTm="52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E3D63B58-E559-25A7-C348-052DB494841D}"/>
              </a:ext>
            </a:extLst>
          </p:cNvPr>
          <p:cNvSpPr>
            <a:spLocks noGrp="1"/>
          </p:cNvSpPr>
          <p:nvPr>
            <p:ph type="title"/>
          </p:nvPr>
        </p:nvSpPr>
        <p:spPr>
          <a:xfrm>
            <a:off x="4785788" y="1111101"/>
            <a:ext cx="6339412" cy="1143000"/>
          </a:xfrm>
        </p:spPr>
        <p:txBody>
          <a:bodyPr/>
          <a:lstStyle/>
          <a:p>
            <a:r>
              <a:rPr lang="en-US" sz="1200" b="0"/>
              <a:t>Technological Innovations:</a:t>
            </a:r>
          </a:p>
          <a:p>
            <a:endParaRPr lang="en-US"/>
          </a:p>
        </p:txBody>
      </p:sp>
      <p:pic>
        <p:nvPicPr>
          <p:cNvPr id="4" name="Picture 3" title="Doctor writing on tablet with pen">
            <a:extLst>
              <a:ext uri="{FF2B5EF4-FFF2-40B4-BE49-F238E27FC236}">
                <a16:creationId xmlns:a16="http://schemas.microsoft.com/office/drawing/2014/main" id="{A1493EE6-4641-E13F-D47C-05AE9E04F101}"/>
              </a:ext>
            </a:extLst>
          </p:cNvPr>
          <p:cNvPicPr>
            <a:picLocks noChangeAspect="1"/>
          </p:cNvPicPr>
          <p:nvPr/>
        </p:nvPicPr>
        <p:blipFill>
          <a:blip r:embed="rId4"/>
          <a:srcRect l="55846" r="18033"/>
          <a:stretch>
            <a:fillRect/>
          </a:stretch>
        </p:blipFill>
        <p:spPr>
          <a:xfrm>
            <a:off x="12192" y="10"/>
            <a:ext cx="4506585" cy="6857990"/>
          </a:xfrm>
          <a:prstGeom prst="rect">
            <a:avLst/>
          </a:prstGeom>
          <a:noFill/>
        </p:spPr>
      </p:pic>
      <p:sp>
        <p:nvSpPr>
          <p:cNvPr id="3" name="Content Placeholder 2">
            <a:extLst>
              <a:ext uri="{FF2B5EF4-FFF2-40B4-BE49-F238E27FC236}">
                <a16:creationId xmlns:a16="http://schemas.microsoft.com/office/drawing/2014/main" id="{867B1811-B635-DC38-72D9-41A984C2FBFD}"/>
              </a:ext>
            </a:extLst>
          </p:cNvPr>
          <p:cNvSpPr>
            <a:spLocks noGrp="1"/>
          </p:cNvSpPr>
          <p:nvPr>
            <p:ph sz="quarter" idx="18"/>
          </p:nvPr>
        </p:nvSpPr>
        <p:spPr>
          <a:xfrm>
            <a:off x="4785787" y="2402887"/>
            <a:ext cx="6339414" cy="3883614"/>
          </a:xfrm>
        </p:spPr>
        <p:txBody>
          <a:bodyPr vert="horz" lIns="91440" tIns="45720" rIns="91440" bIns="45720" rtlCol="0" anchor="t">
            <a:normAutofit/>
          </a:bodyPr>
          <a:lstStyle/>
          <a:p>
            <a:pPr>
              <a:lnSpc>
                <a:spcPct val="90000"/>
              </a:lnSpc>
              <a:spcAft>
                <a:spcPts val="600"/>
              </a:spcAft>
            </a:pPr>
            <a:endParaRPr lang="en-US" sz="1200"/>
          </a:p>
          <a:p>
            <a:pPr>
              <a:lnSpc>
                <a:spcPct val="90000"/>
              </a:lnSpc>
              <a:spcAft>
                <a:spcPts val="600"/>
              </a:spcAft>
            </a:pPr>
            <a:endParaRPr lang="en-US" sz="1200"/>
          </a:p>
          <a:p>
            <a:pPr>
              <a:lnSpc>
                <a:spcPct val="90000"/>
              </a:lnSpc>
              <a:spcAft>
                <a:spcPts val="600"/>
              </a:spcAft>
            </a:pPr>
            <a:r>
              <a:rPr lang="en-US" sz="1200"/>
              <a:t> Benefits and Limitations Innovation Potential benefit Limitation Telecare and personal alarms Enable requests for assistance and may support confidence.</a:t>
            </a:r>
          </a:p>
          <a:p>
            <a:pPr>
              <a:lnSpc>
                <a:spcPct val="90000"/>
              </a:lnSpc>
              <a:spcAft>
                <a:spcPts val="600"/>
              </a:spcAft>
            </a:pPr>
            <a:endParaRPr lang="en-US" sz="1200"/>
          </a:p>
          <a:p>
            <a:pPr>
              <a:lnSpc>
                <a:spcPct val="90000"/>
              </a:lnSpc>
              <a:spcAft>
                <a:spcPts val="600"/>
              </a:spcAft>
            </a:pPr>
            <a:r>
              <a:rPr lang="en-US" sz="1200"/>
              <a:t> Depend on usability, reliability and an effective response. Sensors and remote monitoring Identify events or patterns requiring attention. May intrude on privacy without improving meaningful outcomes. </a:t>
            </a:r>
          </a:p>
          <a:p>
            <a:pPr>
              <a:lnSpc>
                <a:spcPct val="90000"/>
              </a:lnSpc>
              <a:spcAft>
                <a:spcPts val="600"/>
              </a:spcAft>
            </a:pPr>
            <a:endParaRPr lang="en-US" sz="1200"/>
          </a:p>
          <a:p>
            <a:pPr>
              <a:lnSpc>
                <a:spcPct val="90000"/>
              </a:lnSpc>
              <a:spcAft>
                <a:spcPts val="600"/>
              </a:spcAft>
            </a:pPr>
            <a:r>
              <a:rPr lang="en-US" sz="1200"/>
              <a:t>Dementia reminders and communication aids Support routines, activities and contact. </a:t>
            </a:r>
          </a:p>
          <a:p>
            <a:pPr>
              <a:lnSpc>
                <a:spcPct val="90000"/>
              </a:lnSpc>
              <a:spcAft>
                <a:spcPts val="600"/>
              </a:spcAft>
            </a:pPr>
            <a:r>
              <a:rPr lang="en-US" sz="1200"/>
              <a:t>May become confusing or unsuitable as needs change. (Meiland et al., 2017). Digital exclusion can arise when technology is inaccessible or continuing support is unavailable.</a:t>
            </a:r>
          </a:p>
          <a:p>
            <a:pPr>
              <a:lnSpc>
                <a:spcPct val="90000"/>
              </a:lnSpc>
              <a:spcAft>
                <a:spcPts val="600"/>
              </a:spcAft>
            </a:pPr>
            <a:r>
              <a:rPr lang="en-US" sz="1200"/>
              <a:t> Technology should complement personal relationships rather than automatically replace them.</a:t>
            </a:r>
          </a:p>
          <a:p>
            <a:pPr>
              <a:lnSpc>
                <a:spcPct val="90000"/>
              </a:lnSpc>
              <a:spcAft>
                <a:spcPts val="600"/>
              </a:spcAft>
            </a:pPr>
            <a:r>
              <a:rPr lang="en-US" sz="1200"/>
              <a:t> Monitoring decisions require appropriate involvement, decision-making support and consideration of less restrictive options (Mental Capacity Act 2005).</a:t>
            </a:r>
          </a:p>
        </p:txBody>
      </p:sp>
      <p:pic>
        <p:nvPicPr>
          <p:cNvPr id="6" name="Video 5">
            <a:hlinkClick r:id="" action="ppaction://media"/>
            <a:extLst>
              <a:ext uri="{FF2B5EF4-FFF2-40B4-BE49-F238E27FC236}">
                <a16:creationId xmlns:a16="http://schemas.microsoft.com/office/drawing/2014/main" id="{74CBA5E6-9C88-8B91-364D-8C118DA5376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86748457"/>
      </p:ext>
    </p:extLst>
  </p:cSld>
  <p:clrMapOvr>
    <a:masterClrMapping/>
  </p:clrMapOvr>
  <mc:AlternateContent xmlns:mc="http://schemas.openxmlformats.org/markup-compatibility/2006" xmlns:p14="http://schemas.microsoft.com/office/powerpoint/2010/main">
    <mc:Choice Requires="p14">
      <p:transition spd="slow" p14:dur="2000" advTm="61322"/>
    </mc:Choice>
    <mc:Fallback xmlns="">
      <p:transition spd="slow" advTm="61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7E1CF685-3195-0C1D-146E-41AFECB156D6}"/>
              </a:ext>
            </a:extLst>
          </p:cNvPr>
          <p:cNvSpPr>
            <a:spLocks noGrp="1"/>
          </p:cNvSpPr>
          <p:nvPr>
            <p:ph type="title"/>
          </p:nvPr>
        </p:nvSpPr>
        <p:spPr>
          <a:xfrm>
            <a:off x="1083701" y="1114655"/>
            <a:ext cx="2771326" cy="3675552"/>
          </a:xfrm>
        </p:spPr>
        <p:txBody>
          <a:bodyPr>
            <a:normAutofit/>
          </a:bodyPr>
          <a:lstStyle/>
          <a:p>
            <a:endParaRPr lang="en-US" sz="1200"/>
          </a:p>
        </p:txBody>
      </p:sp>
      <p:pic>
        <p:nvPicPr>
          <p:cNvPr id="4" name="Picture 3" descr="A person in a hospital bed talking to a doctor&#10;&#10;AI-generated content may be incorrect." title="Healthcare professional talking to a patient in bed">
            <a:extLst>
              <a:ext uri="{FF2B5EF4-FFF2-40B4-BE49-F238E27FC236}">
                <a16:creationId xmlns:a16="http://schemas.microsoft.com/office/drawing/2014/main" id="{ECAB6F54-A3F2-8996-FFE6-6F15959CD984}"/>
              </a:ext>
            </a:extLst>
          </p:cNvPr>
          <p:cNvPicPr>
            <a:picLocks noChangeAspect="1"/>
          </p:cNvPicPr>
          <p:nvPr/>
        </p:nvPicPr>
        <p:blipFill>
          <a:blip r:embed="rId4"/>
          <a:stretch>
            <a:fillRect/>
          </a:stretch>
        </p:blipFill>
        <p:spPr>
          <a:xfrm>
            <a:off x="-5148" y="72081"/>
            <a:ext cx="4015946" cy="5766486"/>
          </a:xfrm>
          <a:prstGeom prst="rect">
            <a:avLst/>
          </a:prstGeom>
        </p:spPr>
      </p:pic>
      <p:sp>
        <p:nvSpPr>
          <p:cNvPr id="5" name="Content Placeholder 4">
            <a:extLst>
              <a:ext uri="{FF2B5EF4-FFF2-40B4-BE49-F238E27FC236}">
                <a16:creationId xmlns:a16="http://schemas.microsoft.com/office/drawing/2014/main" id="{E2DB63C1-6E0E-EA1E-603E-4D6A84469050}"/>
              </a:ext>
            </a:extLst>
          </p:cNvPr>
          <p:cNvSpPr>
            <a:spLocks noGrp="1"/>
          </p:cNvSpPr>
          <p:nvPr>
            <p:ph sz="quarter" idx="13"/>
          </p:nvPr>
        </p:nvSpPr>
        <p:spPr>
          <a:xfrm>
            <a:off x="4134532" y="181794"/>
            <a:ext cx="7794231" cy="6104706"/>
          </a:xfrm>
        </p:spPr>
        <p:txBody>
          <a:bodyPr vert="horz" lIns="91440" tIns="45720" rIns="91440" bIns="45720" rtlCol="0" anchor="t">
            <a:normAutofit lnSpcReduction="10000"/>
          </a:bodyPr>
          <a:lstStyle/>
          <a:p>
            <a:r>
              <a:rPr lang="en-GB">
                <a:ea typeface="+mn-lt"/>
                <a:cs typeface="+mn-lt"/>
              </a:rPr>
              <a:t>Case Study: Mrs. F, Aged 88.</a:t>
            </a:r>
            <a:endParaRPr lang="en-US"/>
          </a:p>
          <a:p>
            <a:endParaRPr lang="en-GB">
              <a:ea typeface="+mn-lt"/>
              <a:cs typeface="+mn-lt"/>
            </a:endParaRPr>
          </a:p>
          <a:p>
            <a:endParaRPr lang="en-GB">
              <a:ea typeface="+mn-lt"/>
              <a:cs typeface="+mn-lt"/>
            </a:endParaRPr>
          </a:p>
          <a:p>
            <a:r>
              <a:rPr lang="en-GB">
                <a:ea typeface="+mn-lt"/>
                <a:cs typeface="+mn-lt"/>
              </a:rPr>
              <a:t>Mrs. F is an 88-year-old widow living alone with early-stage dementia and limited mobility. She occasionally forgets food and medications and feels lonely. She wishes to stay at home.</a:t>
            </a:r>
            <a:endParaRPr lang="en-GB"/>
          </a:p>
          <a:p>
            <a:endParaRPr lang="en-GB"/>
          </a:p>
          <a:p>
            <a:r>
              <a:rPr lang="en-GB">
                <a:ea typeface="+mn-lt"/>
                <a:cs typeface="+mn-lt"/>
              </a:rPr>
              <a:t>Proposed support.</a:t>
            </a:r>
            <a:endParaRPr lang="en-GB"/>
          </a:p>
          <a:p>
            <a:r>
              <a:rPr lang="en-GB">
                <a:ea typeface="+mn-lt"/>
                <a:cs typeface="+mn-lt"/>
              </a:rPr>
              <a:t>Domiciliary carers who are consistent encourage participants to stick to familiar routines.</a:t>
            </a:r>
            <a:endParaRPr lang="en-GB"/>
          </a:p>
          <a:p>
            <a:endParaRPr lang="en-GB"/>
          </a:p>
          <a:p>
            <a:r>
              <a:rPr lang="en-GB">
                <a:ea typeface="+mn-lt"/>
                <a:cs typeface="+mn-lt"/>
              </a:rPr>
              <a:t>A professional examination analyses appropriate reminder devices and a personal alarm.</a:t>
            </a:r>
            <a:endParaRPr lang="en-GB"/>
          </a:p>
          <a:p>
            <a:endParaRPr lang="en-GB"/>
          </a:p>
          <a:p>
            <a:r>
              <a:rPr lang="en-GB">
                <a:ea typeface="+mn-lt"/>
                <a:cs typeface="+mn-lt"/>
              </a:rPr>
              <a:t>Mrs. F chooses opportunities for social interaction and purposeful activity.</a:t>
            </a:r>
            <a:endParaRPr lang="en-GB"/>
          </a:p>
          <a:p>
            <a:endParaRPr lang="en-GB"/>
          </a:p>
          <a:p>
            <a:r>
              <a:rPr lang="en-GB">
                <a:ea typeface="+mn-lt"/>
                <a:cs typeface="+mn-lt"/>
              </a:rPr>
              <a:t>Theory and Policy</a:t>
            </a:r>
            <a:endParaRPr lang="en-GB"/>
          </a:p>
          <a:p>
            <a:r>
              <a:rPr lang="en-GB">
                <a:ea typeface="+mn-lt"/>
                <a:cs typeface="+mn-lt"/>
              </a:rPr>
              <a:t>Familiar routines reflect Continuity Theory, whereas selected activities reflect Activity Theory (Atchley, 1989; Havighurst, 1961).</a:t>
            </a:r>
            <a:endParaRPr lang="en-GB"/>
          </a:p>
          <a:p>
            <a:endParaRPr lang="en-GB"/>
          </a:p>
          <a:p>
            <a:r>
              <a:rPr lang="en-GB">
                <a:ea typeface="+mn-lt"/>
                <a:cs typeface="+mn-lt"/>
              </a:rPr>
              <a:t>Instead of assuming incapacity, assessments should focus on her wellness and support her decisions (Care Act 2014; Mental Capacity Act 2005).</a:t>
            </a:r>
            <a:endParaRPr lang="en-GB"/>
          </a:p>
          <a:p>
            <a:endParaRPr lang="en-GB"/>
          </a:p>
          <a:p>
            <a:r>
              <a:rPr lang="en-GB">
                <a:ea typeface="+mn-lt"/>
                <a:cs typeface="+mn-lt"/>
              </a:rPr>
              <a:t>Evaluable outcomes</a:t>
            </a:r>
            <a:endParaRPr lang="en-GB"/>
          </a:p>
          <a:p>
            <a:r>
              <a:rPr lang="en-GB">
                <a:ea typeface="+mn-lt"/>
                <a:cs typeface="+mn-lt"/>
              </a:rPr>
              <a:t>Examine nutrition, everyday engagement, emotional well-being, device usability, and Mrs F's experience with choice. These are proposed measures, not actual outcomes.</a:t>
            </a:r>
            <a:endParaRPr lang="en-GB"/>
          </a:p>
        </p:txBody>
      </p:sp>
      <p:pic>
        <p:nvPicPr>
          <p:cNvPr id="6" name="Video 5">
            <a:hlinkClick r:id="" action="ppaction://media"/>
            <a:extLst>
              <a:ext uri="{FF2B5EF4-FFF2-40B4-BE49-F238E27FC236}">
                <a16:creationId xmlns:a16="http://schemas.microsoft.com/office/drawing/2014/main" id="{EA9547C3-B60A-707A-6BAF-699A43869B2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8674732"/>
      </p:ext>
    </p:extLst>
  </p:cSld>
  <p:clrMapOvr>
    <a:masterClrMapping/>
  </p:clrMapOvr>
  <mc:AlternateContent xmlns:mc="http://schemas.openxmlformats.org/markup-compatibility/2006" xmlns:p14="http://schemas.microsoft.com/office/powerpoint/2010/main">
    <mc:Choice Requires="p14">
      <p:transition spd="slow" p14:dur="2000" advTm="61834"/>
    </mc:Choice>
    <mc:Fallback xmlns="">
      <p:transition spd="slow" advTm="618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
            <a:extLst>
              <a:ext uri="{FF2B5EF4-FFF2-40B4-BE49-F238E27FC236}">
                <a16:creationId xmlns:a16="http://schemas.microsoft.com/office/drawing/2014/main" id="{07BBA128-E3D0-9CA5-52B1-3DB0090DED74}"/>
              </a:ext>
            </a:extLst>
          </p:cNvPr>
          <p:cNvSpPr>
            <a:spLocks noGrp="1"/>
          </p:cNvSpPr>
          <p:nvPr>
            <p:ph type="title"/>
          </p:nvPr>
        </p:nvSpPr>
        <p:spPr>
          <a:xfrm>
            <a:off x="1093394" y="1112104"/>
            <a:ext cx="7343564" cy="932688"/>
          </a:xfrm>
        </p:spPr>
        <p:txBody>
          <a:bodyPr>
            <a:normAutofit/>
          </a:bodyPr>
          <a:lstStyle/>
          <a:p>
            <a:r>
              <a:rPr lang="en-GB" sz="2800" b="0"/>
              <a:t>Proposed policy enhancements and implementation</a:t>
            </a:r>
            <a:endParaRPr lang="en-US" sz="2800" b="0"/>
          </a:p>
          <a:p>
            <a:endParaRPr lang="en-US" sz="2800"/>
          </a:p>
        </p:txBody>
      </p:sp>
      <p:sp>
        <p:nvSpPr>
          <p:cNvPr id="4" name="Content Placeholder 3">
            <a:extLst>
              <a:ext uri="{FF2B5EF4-FFF2-40B4-BE49-F238E27FC236}">
                <a16:creationId xmlns:a16="http://schemas.microsoft.com/office/drawing/2014/main" id="{09AE3CDE-6FA8-60E4-3711-7BAE8C46E461}"/>
              </a:ext>
            </a:extLst>
          </p:cNvPr>
          <p:cNvSpPr>
            <a:spLocks noGrp="1"/>
          </p:cNvSpPr>
          <p:nvPr>
            <p:ph sz="quarter" idx="14"/>
          </p:nvPr>
        </p:nvSpPr>
        <p:spPr>
          <a:xfrm>
            <a:off x="1093393" y="2187258"/>
            <a:ext cx="7343565" cy="4099242"/>
          </a:xfrm>
        </p:spPr>
        <p:txBody>
          <a:bodyPr vert="horz" lIns="91440" tIns="45720" rIns="91440" bIns="45720" rtlCol="0" anchor="t">
            <a:normAutofit lnSpcReduction="10000"/>
          </a:bodyPr>
          <a:lstStyle/>
          <a:p>
            <a:pPr>
              <a:lnSpc>
                <a:spcPct val="90000"/>
              </a:lnSpc>
              <a:spcAft>
                <a:spcPts val="600"/>
              </a:spcAft>
            </a:pPr>
            <a:endParaRPr lang="en-GB" sz="1100"/>
          </a:p>
          <a:p>
            <a:pPr>
              <a:lnSpc>
                <a:spcPct val="90000"/>
              </a:lnSpc>
              <a:spcAft>
                <a:spcPts val="600"/>
              </a:spcAft>
            </a:pPr>
            <a:endParaRPr lang="en-GB" sz="1100"/>
          </a:p>
          <a:p>
            <a:pPr>
              <a:lnSpc>
                <a:spcPct val="90000"/>
              </a:lnSpc>
              <a:spcAft>
                <a:spcPts val="600"/>
              </a:spcAft>
            </a:pPr>
            <a:r>
              <a:rPr lang="en-GB" sz="1100"/>
              <a:t>Commissioners should consider continuity, meaningful engagement, and personal outcomes while evaluating service volume.</a:t>
            </a:r>
          </a:p>
          <a:p>
            <a:pPr>
              <a:lnSpc>
                <a:spcPct val="90000"/>
              </a:lnSpc>
              <a:spcAft>
                <a:spcPts val="600"/>
              </a:spcAft>
            </a:pPr>
            <a:endParaRPr lang="en-GB" sz="1100"/>
          </a:p>
          <a:p>
            <a:pPr>
              <a:lnSpc>
                <a:spcPct val="90000"/>
              </a:lnSpc>
              <a:spcAft>
                <a:spcPts val="600"/>
              </a:spcAft>
            </a:pPr>
            <a:r>
              <a:rPr lang="en-GB" sz="1100"/>
              <a:t>Care plans should record the individual's goals and clearly define roles for evaluation.</a:t>
            </a:r>
          </a:p>
          <a:p>
            <a:pPr>
              <a:lnSpc>
                <a:spcPct val="90000"/>
              </a:lnSpc>
              <a:spcAft>
                <a:spcPts val="600"/>
              </a:spcAft>
            </a:pPr>
            <a:endParaRPr lang="en-GB" sz="1100"/>
          </a:p>
          <a:p>
            <a:pPr>
              <a:lnSpc>
                <a:spcPct val="90000"/>
              </a:lnSpc>
              <a:spcAft>
                <a:spcPts val="600"/>
              </a:spcAft>
            </a:pPr>
            <a:r>
              <a:rPr lang="en-GB" sz="1100"/>
              <a:t>Technology provision should include usability testing, decision-making assistance, and a defined reaction plan.</a:t>
            </a:r>
          </a:p>
          <a:p>
            <a:pPr>
              <a:lnSpc>
                <a:spcPct val="90000"/>
              </a:lnSpc>
              <a:spcAft>
                <a:spcPts val="600"/>
              </a:spcAft>
            </a:pPr>
            <a:endParaRPr lang="en-GB" sz="1100"/>
          </a:p>
          <a:p>
            <a:pPr>
              <a:lnSpc>
                <a:spcPct val="90000"/>
              </a:lnSpc>
              <a:spcAft>
                <a:spcPts val="600"/>
              </a:spcAft>
            </a:pPr>
            <a:r>
              <a:rPr lang="en-GB" sz="1100"/>
              <a:t>These suggestions are consistent with welfare, </a:t>
            </a:r>
            <a:r>
              <a:rPr lang="en-GB" sz="1100" err="1"/>
              <a:t>nondiscrimination</a:t>
            </a:r>
            <a:r>
              <a:rPr lang="en-GB" sz="1100"/>
              <a:t>, and supported decision-making principles (Care Act 2014; Equality Act 2010; Mental Capacity Act 2005).</a:t>
            </a:r>
            <a:endParaRPr lang="en-GB"/>
          </a:p>
          <a:p>
            <a:pPr>
              <a:lnSpc>
                <a:spcPct val="90000"/>
              </a:lnSpc>
              <a:spcAft>
                <a:spcPts val="600"/>
              </a:spcAft>
            </a:pPr>
            <a:endParaRPr lang="en-GB" sz="1100"/>
          </a:p>
          <a:p>
            <a:pPr>
              <a:lnSpc>
                <a:spcPct val="90000"/>
              </a:lnSpc>
              <a:spcAft>
                <a:spcPts val="600"/>
              </a:spcAft>
            </a:pPr>
            <a:endParaRPr lang="en-GB" sz="1100"/>
          </a:p>
          <a:p>
            <a:pPr>
              <a:lnSpc>
                <a:spcPct val="90000"/>
              </a:lnSpc>
              <a:spcAft>
                <a:spcPts val="600"/>
              </a:spcAft>
            </a:pPr>
            <a:r>
              <a:rPr lang="en-GB" sz="1100"/>
              <a:t>Workforce shortages, financial constraints, and administrative workload are among the barriers (CQC, 2025).</a:t>
            </a:r>
          </a:p>
          <a:p>
            <a:pPr>
              <a:lnSpc>
                <a:spcPct val="90000"/>
              </a:lnSpc>
              <a:spcAft>
                <a:spcPts val="600"/>
              </a:spcAft>
            </a:pPr>
            <a:endParaRPr lang="en-GB" sz="1100"/>
          </a:p>
          <a:p>
            <a:pPr>
              <a:lnSpc>
                <a:spcPct val="90000"/>
              </a:lnSpc>
              <a:spcAft>
                <a:spcPts val="600"/>
              </a:spcAft>
            </a:pPr>
            <a:r>
              <a:rPr lang="en-GB" sz="1100"/>
              <a:t>The proposed solutions include incorporating reviews into existing care planning, phased deployment, and employing a small number of meaningful outcome indicators.</a:t>
            </a:r>
          </a:p>
          <a:p>
            <a:pPr>
              <a:lnSpc>
                <a:spcPct val="90000"/>
              </a:lnSpc>
              <a:spcAft>
                <a:spcPts val="600"/>
              </a:spcAft>
            </a:pPr>
            <a:endParaRPr lang="en-GB" sz="1100"/>
          </a:p>
          <a:p>
            <a:pPr>
              <a:lnSpc>
                <a:spcPct val="90000"/>
              </a:lnSpc>
              <a:spcAft>
                <a:spcPts val="600"/>
              </a:spcAft>
            </a:pPr>
            <a:r>
              <a:rPr lang="en-GB" sz="1100"/>
              <a:t>Additional monitoring is only worthwhile when the results lead to actual improvements.</a:t>
            </a:r>
          </a:p>
        </p:txBody>
      </p:sp>
      <p:pic>
        <p:nvPicPr>
          <p:cNvPr id="6" name="Picture 5" title="Adhesive notes on glass wall">
            <a:extLst>
              <a:ext uri="{FF2B5EF4-FFF2-40B4-BE49-F238E27FC236}">
                <a16:creationId xmlns:a16="http://schemas.microsoft.com/office/drawing/2014/main" id="{DAD21D53-F995-A25C-13ED-5EC808C576ED}"/>
              </a:ext>
            </a:extLst>
          </p:cNvPr>
          <p:cNvPicPr>
            <a:picLocks noChangeAspect="1"/>
          </p:cNvPicPr>
          <p:nvPr/>
        </p:nvPicPr>
        <p:blipFill>
          <a:blip r:embed="rId4"/>
          <a:srcRect l="32247" r="33429" b="-1"/>
          <a:stretch>
            <a:fillRect/>
          </a:stretch>
        </p:blipFill>
        <p:spPr>
          <a:xfrm>
            <a:off x="8665559" y="10"/>
            <a:ext cx="3526439" cy="6857990"/>
          </a:xfrm>
          <a:prstGeom prst="rect">
            <a:avLst/>
          </a:prstGeom>
          <a:noFill/>
        </p:spPr>
      </p:pic>
      <p:pic>
        <p:nvPicPr>
          <p:cNvPr id="12" name="Video 11">
            <a:hlinkClick r:id="" action="ppaction://media"/>
            <a:extLst>
              <a:ext uri="{FF2B5EF4-FFF2-40B4-BE49-F238E27FC236}">
                <a16:creationId xmlns:a16="http://schemas.microsoft.com/office/drawing/2014/main" id="{A76C8491-E6D3-1FBD-DCDE-071163EA248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1755535"/>
      </p:ext>
    </p:extLst>
  </p:cSld>
  <p:clrMapOvr>
    <a:masterClrMapping/>
  </p:clrMapOvr>
  <mc:AlternateContent xmlns:mc="http://schemas.openxmlformats.org/markup-compatibility/2006" xmlns:p14="http://schemas.microsoft.com/office/powerpoint/2010/main">
    <mc:Choice Requires="p14">
      <p:transition spd="slow" p14:dur="2000" advTm="64419"/>
    </mc:Choice>
    <mc:Fallback xmlns="">
      <p:transition spd="slow" advTm="644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ABA9BFB7-A5FA-AC91-9974-A1C3898EE217}"/>
              </a:ext>
            </a:extLst>
          </p:cNvPr>
          <p:cNvSpPr>
            <a:spLocks noGrp="1"/>
          </p:cNvSpPr>
          <p:nvPr>
            <p:ph type="title"/>
          </p:nvPr>
        </p:nvSpPr>
        <p:spPr>
          <a:xfrm>
            <a:off x="1088136" y="1090246"/>
            <a:ext cx="10840626" cy="790510"/>
          </a:xfrm>
        </p:spPr>
        <p:txBody>
          <a:bodyPr>
            <a:normAutofit/>
          </a:bodyPr>
          <a:lstStyle/>
          <a:p>
            <a:r>
              <a:rPr lang="en-US" b="0"/>
              <a:t>Evidence-Informed Recommendations</a:t>
            </a:r>
            <a:endParaRPr lang="en-US"/>
          </a:p>
        </p:txBody>
      </p:sp>
      <p:graphicFrame>
        <p:nvGraphicFramePr>
          <p:cNvPr id="5" name="Content Placeholder 4">
            <a:extLst>
              <a:ext uri="{FF2B5EF4-FFF2-40B4-BE49-F238E27FC236}">
                <a16:creationId xmlns:a16="http://schemas.microsoft.com/office/drawing/2014/main" id="{84921080-65E5-A7DF-4F96-3EB15D2848F3}"/>
              </a:ext>
            </a:extLst>
          </p:cNvPr>
          <p:cNvGraphicFramePr>
            <a:graphicFrameLocks noGrp="1"/>
          </p:cNvGraphicFramePr>
          <p:nvPr>
            <p:ph idx="1"/>
            <p:extLst>
              <p:ext uri="{D42A27DB-BD31-4B8C-83A1-F6EECF244321}">
                <p14:modId xmlns:p14="http://schemas.microsoft.com/office/powerpoint/2010/main" val="3322499941"/>
              </p:ext>
            </p:extLst>
          </p:nvPr>
        </p:nvGraphicFramePr>
        <p:xfrm>
          <a:off x="1722852" y="1880756"/>
          <a:ext cx="9571194" cy="4558144"/>
        </p:xfrm>
        <a:graphic>
          <a:graphicData uri="http://schemas.openxmlformats.org/drawingml/2006/table">
            <a:tbl>
              <a:tblPr firstRow="1" bandRow="1">
                <a:tableStyleId>{69012ECD-51FC-41F1-AA8D-1B2483CD663E}</a:tableStyleId>
              </a:tblPr>
              <a:tblGrid>
                <a:gridCol w="2177839">
                  <a:extLst>
                    <a:ext uri="{9D8B030D-6E8A-4147-A177-3AD203B41FA5}">
                      <a16:colId xmlns:a16="http://schemas.microsoft.com/office/drawing/2014/main" val="2777297421"/>
                    </a:ext>
                  </a:extLst>
                </a:gridCol>
                <a:gridCol w="3007681">
                  <a:extLst>
                    <a:ext uri="{9D8B030D-6E8A-4147-A177-3AD203B41FA5}">
                      <a16:colId xmlns:a16="http://schemas.microsoft.com/office/drawing/2014/main" val="2421187686"/>
                    </a:ext>
                  </a:extLst>
                </a:gridCol>
                <a:gridCol w="1757920">
                  <a:extLst>
                    <a:ext uri="{9D8B030D-6E8A-4147-A177-3AD203B41FA5}">
                      <a16:colId xmlns:a16="http://schemas.microsoft.com/office/drawing/2014/main" val="265889224"/>
                    </a:ext>
                  </a:extLst>
                </a:gridCol>
                <a:gridCol w="2627754">
                  <a:extLst>
                    <a:ext uri="{9D8B030D-6E8A-4147-A177-3AD203B41FA5}">
                      <a16:colId xmlns:a16="http://schemas.microsoft.com/office/drawing/2014/main" val="3739606530"/>
                    </a:ext>
                  </a:extLst>
                </a:gridCol>
              </a:tblGrid>
              <a:tr h="765208">
                <a:tc>
                  <a:txBody>
                    <a:bodyPr/>
                    <a:lstStyle/>
                    <a:p>
                      <a:pPr algn="l">
                        <a:buNone/>
                      </a:pPr>
                      <a:r>
                        <a:rPr lang="en-GB" sz="1600" b="0" cap="none" spc="0">
                          <a:solidFill>
                            <a:schemeClr val="bg1"/>
                          </a:solidFill>
                          <a:effectLst/>
                        </a:rPr>
                        <a:t>Recommendation</a:t>
                      </a:r>
                      <a:endParaRPr lang="en-GB" sz="1600" b="0" cap="none" spc="0">
                        <a:solidFill>
                          <a:schemeClr val="bg1"/>
                        </a:solidFill>
                        <a:effectLst/>
                        <a:latin typeface="Arial" panose="020B0604020202020204" pitchFamily="34" charset="0"/>
                      </a:endParaRPr>
                    </a:p>
                  </a:txBody>
                  <a:tcPr marL="143020" marR="80793" marT="110016" marB="110016" anchor="ctr"/>
                </a:tc>
                <a:tc>
                  <a:txBody>
                    <a:bodyPr/>
                    <a:lstStyle/>
                    <a:p>
                      <a:pPr algn="l">
                        <a:buNone/>
                      </a:pPr>
                      <a:r>
                        <a:rPr lang="en-GB" sz="1600" b="0" cap="none" spc="0">
                          <a:solidFill>
                            <a:schemeClr val="bg1"/>
                          </a:solidFill>
                          <a:effectLst/>
                        </a:rPr>
                        <a:t>Justification and in-text citation</a:t>
                      </a:r>
                      <a:endParaRPr lang="en-GB" sz="1600" b="0" cap="none" spc="0">
                        <a:solidFill>
                          <a:schemeClr val="bg1"/>
                        </a:solidFill>
                        <a:effectLst/>
                        <a:latin typeface="Arial" panose="020B0604020202020204" pitchFamily="34" charset="0"/>
                      </a:endParaRPr>
                    </a:p>
                  </a:txBody>
                  <a:tcPr marL="143020" marR="80793" marT="110016" marB="110016" anchor="ctr"/>
                </a:tc>
                <a:tc>
                  <a:txBody>
                    <a:bodyPr/>
                    <a:lstStyle/>
                    <a:p>
                      <a:pPr algn="l">
                        <a:buNone/>
                      </a:pPr>
                      <a:r>
                        <a:rPr lang="en-GB" sz="1600" b="0" cap="none" spc="0">
                          <a:solidFill>
                            <a:schemeClr val="bg1"/>
                          </a:solidFill>
                          <a:effectLst/>
                        </a:rPr>
                        <a:t>Barrier</a:t>
                      </a:r>
                      <a:endParaRPr lang="en-GB" sz="1600" b="0" cap="none" spc="0">
                        <a:solidFill>
                          <a:schemeClr val="bg1"/>
                        </a:solidFill>
                        <a:effectLst/>
                        <a:latin typeface="Arial" panose="020B0604020202020204" pitchFamily="34" charset="0"/>
                      </a:endParaRPr>
                    </a:p>
                  </a:txBody>
                  <a:tcPr marL="143020" marR="80793" marT="110016" marB="110016" anchor="ctr"/>
                </a:tc>
                <a:tc>
                  <a:txBody>
                    <a:bodyPr/>
                    <a:lstStyle/>
                    <a:p>
                      <a:pPr algn="l">
                        <a:buNone/>
                      </a:pPr>
                      <a:r>
                        <a:rPr lang="en-GB" sz="1600" b="0" cap="none" spc="0">
                          <a:solidFill>
                            <a:schemeClr val="bg1"/>
                          </a:solidFill>
                          <a:effectLst/>
                        </a:rPr>
                        <a:t>pProposed solution</a:t>
                      </a:r>
                      <a:endParaRPr lang="en-GB" sz="1600" b="0" cap="none" spc="0">
                        <a:solidFill>
                          <a:schemeClr val="bg1"/>
                        </a:solidFill>
                        <a:effectLst/>
                        <a:latin typeface="Arial"/>
                      </a:endParaRPr>
                    </a:p>
                  </a:txBody>
                  <a:tcPr marL="143020" marR="80793" marT="110016" marB="110016" anchor="ctr"/>
                </a:tc>
                <a:extLst>
                  <a:ext uri="{0D108BD9-81ED-4DB2-BD59-A6C34878D82A}">
                    <a16:rowId xmlns:a16="http://schemas.microsoft.com/office/drawing/2014/main" val="381931205"/>
                  </a:ext>
                </a:extLst>
              </a:tr>
              <a:tr h="1264312">
                <a:tc>
                  <a:txBody>
                    <a:bodyPr/>
                    <a:lstStyle/>
                    <a:p>
                      <a:pPr algn="l">
                        <a:buNone/>
                      </a:pPr>
                      <a:r>
                        <a:rPr lang="en-GB" sz="1600" cap="none" spc="0">
                          <a:solidFill>
                            <a:schemeClr val="tx1"/>
                          </a:solidFill>
                          <a:effectLst/>
                        </a:rPr>
                        <a:t>Improve continuity and person-centred training.</a:t>
                      </a:r>
                      <a:endParaRPr lang="en-GB" sz="1600" cap="none" spc="0">
                        <a:solidFill>
                          <a:schemeClr val="tx1"/>
                        </a:solidFill>
                        <a:effectLst/>
                        <a:latin typeface="Arial" panose="020B0604020202020204" pitchFamily="34" charset="0"/>
                      </a:endParaRPr>
                    </a:p>
                  </a:txBody>
                  <a:tcPr marL="143020" marR="80793" marT="110016" marB="110016" anchor="ctr"/>
                </a:tc>
                <a:tc>
                  <a:txBody>
                    <a:bodyPr/>
                    <a:lstStyle/>
                    <a:p>
                      <a:pPr algn="l">
                        <a:buNone/>
                      </a:pPr>
                      <a:r>
                        <a:rPr lang="en-GB" sz="1600" cap="none" spc="0">
                          <a:solidFill>
                            <a:schemeClr val="tx1"/>
                          </a:solidFill>
                          <a:effectLst/>
                        </a:rPr>
                        <a:t>Familiar relationships and meaningful interactions support good care (Atchley, 1989; Ballard et al., 2018).</a:t>
                      </a:r>
                      <a:endParaRPr lang="en-GB" sz="1600" cap="none" spc="0">
                        <a:solidFill>
                          <a:schemeClr val="tx1"/>
                        </a:solidFill>
                        <a:effectLst/>
                        <a:latin typeface="Arial" panose="020B0604020202020204" pitchFamily="34" charset="0"/>
                      </a:endParaRPr>
                    </a:p>
                  </a:txBody>
                  <a:tcPr marL="143020" marR="80793" marT="110016" marB="110016" anchor="ctr"/>
                </a:tc>
                <a:tc>
                  <a:txBody>
                    <a:bodyPr/>
                    <a:lstStyle/>
                    <a:p>
                      <a:pPr algn="l">
                        <a:buNone/>
                      </a:pPr>
                      <a:r>
                        <a:rPr lang="en-GB" sz="1600" cap="none" spc="0">
                          <a:solidFill>
                            <a:schemeClr val="tx1"/>
                          </a:solidFill>
                          <a:effectLst/>
                        </a:rPr>
                        <a:t>Staff turnover and training costs.</a:t>
                      </a:r>
                      <a:endParaRPr lang="en-GB" sz="1600" cap="none" spc="0">
                        <a:solidFill>
                          <a:schemeClr val="tx1"/>
                        </a:solidFill>
                        <a:effectLst/>
                        <a:latin typeface="Arial" panose="020B0604020202020204" pitchFamily="34" charset="0"/>
                      </a:endParaRPr>
                    </a:p>
                  </a:txBody>
                  <a:tcPr marL="143020" marR="80793" marT="110016" marB="110016" anchor="ctr"/>
                </a:tc>
                <a:tc>
                  <a:txBody>
                    <a:bodyPr/>
                    <a:lstStyle/>
                    <a:p>
                      <a:pPr algn="l">
                        <a:buNone/>
                      </a:pPr>
                      <a:r>
                        <a:rPr lang="en-GB" sz="1600" cap="none" spc="0">
                          <a:solidFill>
                            <a:schemeClr val="tx1"/>
                          </a:solidFill>
                          <a:effectLst/>
                        </a:rPr>
                        <a:t>Provide protected training time, regular supervision and care-champion roles.</a:t>
                      </a:r>
                      <a:endParaRPr lang="en-GB" sz="1600" cap="none" spc="0">
                        <a:solidFill>
                          <a:schemeClr val="tx1"/>
                        </a:solidFill>
                        <a:effectLst/>
                        <a:latin typeface="Arial" panose="020B0604020202020204" pitchFamily="34" charset="0"/>
                      </a:endParaRPr>
                    </a:p>
                  </a:txBody>
                  <a:tcPr marL="143020" marR="80793" marT="110016" marB="110016" anchor="ctr"/>
                </a:tc>
                <a:extLst>
                  <a:ext uri="{0D108BD9-81ED-4DB2-BD59-A6C34878D82A}">
                    <a16:rowId xmlns:a16="http://schemas.microsoft.com/office/drawing/2014/main" val="2761763966"/>
                  </a:ext>
                </a:extLst>
              </a:tr>
              <a:tr h="1264312">
                <a:tc>
                  <a:txBody>
                    <a:bodyPr/>
                    <a:lstStyle/>
                    <a:p>
                      <a:pPr algn="l">
                        <a:buNone/>
                      </a:pPr>
                      <a:r>
                        <a:rPr lang="en-GB" sz="1600" cap="none" spc="0">
                          <a:solidFill>
                            <a:schemeClr val="tx1"/>
                          </a:solidFill>
                          <a:effectLst/>
                        </a:rPr>
                        <a:t>Strengthen goal-based reablement.</a:t>
                      </a:r>
                      <a:endParaRPr lang="en-GB" sz="1600" cap="none" spc="0">
                        <a:solidFill>
                          <a:schemeClr val="tx1"/>
                        </a:solidFill>
                        <a:effectLst/>
                        <a:latin typeface="Arial" panose="020B0604020202020204" pitchFamily="34" charset="0"/>
                      </a:endParaRPr>
                    </a:p>
                  </a:txBody>
                  <a:tcPr marL="143020" marR="80793" marT="110016" marB="110016" anchor="ctr"/>
                </a:tc>
                <a:tc>
                  <a:txBody>
                    <a:bodyPr/>
                    <a:lstStyle/>
                    <a:p>
                      <a:pPr algn="l">
                        <a:buNone/>
                      </a:pPr>
                      <a:r>
                        <a:rPr lang="en-GB" sz="1600" cap="none" spc="0">
                          <a:solidFill>
                            <a:schemeClr val="tx1"/>
                          </a:solidFill>
                          <a:effectLst/>
                        </a:rPr>
                        <a:t>Enables participation in daily activities rather than unnecessary dependence (SCIE, 2024).</a:t>
                      </a:r>
                      <a:endParaRPr lang="en-GB" sz="1600" cap="none" spc="0">
                        <a:solidFill>
                          <a:schemeClr val="tx1"/>
                        </a:solidFill>
                        <a:effectLst/>
                        <a:latin typeface="Arial" panose="020B0604020202020204" pitchFamily="34" charset="0"/>
                      </a:endParaRPr>
                    </a:p>
                  </a:txBody>
                  <a:tcPr marL="143020" marR="80793" marT="110016" marB="110016" anchor="ctr"/>
                </a:tc>
                <a:tc>
                  <a:txBody>
                    <a:bodyPr/>
                    <a:lstStyle/>
                    <a:p>
                      <a:pPr algn="l">
                        <a:buNone/>
                      </a:pPr>
                      <a:r>
                        <a:rPr lang="en-GB" sz="1600" cap="none" spc="0">
                          <a:solidFill>
                            <a:schemeClr val="tx1"/>
                          </a:solidFill>
                          <a:effectLst/>
                        </a:rPr>
                        <a:t>Limited service capacity.</a:t>
                      </a:r>
                      <a:endParaRPr lang="en-GB" sz="1600" cap="none" spc="0">
                        <a:solidFill>
                          <a:schemeClr val="tx1"/>
                        </a:solidFill>
                        <a:effectLst/>
                        <a:latin typeface="Arial"/>
                      </a:endParaRPr>
                    </a:p>
                  </a:txBody>
                  <a:tcPr marL="143020" marR="80793" marT="110016" marB="110016" anchor="ctr"/>
                </a:tc>
                <a:tc>
                  <a:txBody>
                    <a:bodyPr/>
                    <a:lstStyle/>
                    <a:p>
                      <a:pPr algn="l">
                        <a:buNone/>
                      </a:pPr>
                      <a:r>
                        <a:rPr lang="en-GB" sz="1600" cap="none" spc="0">
                          <a:solidFill>
                            <a:schemeClr val="tx1"/>
                          </a:solidFill>
                          <a:effectLst/>
                        </a:rPr>
                        <a:t>Agree achievable priorities with the person and coordinate support across services.</a:t>
                      </a:r>
                      <a:endParaRPr lang="en-GB" sz="1600" cap="none" spc="0">
                        <a:solidFill>
                          <a:schemeClr val="tx1"/>
                        </a:solidFill>
                        <a:effectLst/>
                        <a:latin typeface="Arial" panose="020B0604020202020204" pitchFamily="34" charset="0"/>
                      </a:endParaRPr>
                    </a:p>
                  </a:txBody>
                  <a:tcPr marL="143020" marR="80793" marT="110016" marB="110016" anchor="ctr"/>
                </a:tc>
                <a:extLst>
                  <a:ext uri="{0D108BD9-81ED-4DB2-BD59-A6C34878D82A}">
                    <a16:rowId xmlns:a16="http://schemas.microsoft.com/office/drawing/2014/main" val="4138519378"/>
                  </a:ext>
                </a:extLst>
              </a:tr>
              <a:tr h="1264312">
                <a:tc>
                  <a:txBody>
                    <a:bodyPr/>
                    <a:lstStyle/>
                    <a:p>
                      <a:pPr algn="l">
                        <a:buNone/>
                      </a:pPr>
                      <a:r>
                        <a:rPr lang="en-GB" sz="1600" cap="none" spc="0">
                          <a:solidFill>
                            <a:schemeClr val="tx1"/>
                          </a:solidFill>
                          <a:effectLst/>
                        </a:rPr>
                        <a:t>Trial and review technology individually.</a:t>
                      </a:r>
                      <a:endParaRPr lang="en-GB" sz="1600" cap="none" spc="0">
                        <a:solidFill>
                          <a:schemeClr val="tx1"/>
                        </a:solidFill>
                        <a:effectLst/>
                        <a:latin typeface="Arial" panose="020B0604020202020204" pitchFamily="34" charset="0"/>
                      </a:endParaRPr>
                    </a:p>
                  </a:txBody>
                  <a:tcPr marL="143020" marR="80793" marT="110016" marB="110016" anchor="ctr"/>
                </a:tc>
                <a:tc>
                  <a:txBody>
                    <a:bodyPr/>
                    <a:lstStyle/>
                    <a:p>
                      <a:pPr algn="l">
                        <a:buNone/>
                      </a:pPr>
                      <a:r>
                        <a:rPr lang="en-GB" sz="1600" cap="none" spc="0">
                          <a:solidFill>
                            <a:schemeClr val="tx1"/>
                          </a:solidFill>
                          <a:effectLst/>
                        </a:rPr>
                        <a:t>Additional equipment does not necessarily improve outcomes (Gathercole et al., 2021).</a:t>
                      </a:r>
                      <a:endParaRPr lang="en-GB" sz="1600" cap="none" spc="0">
                        <a:solidFill>
                          <a:schemeClr val="tx1"/>
                        </a:solidFill>
                        <a:effectLst/>
                        <a:latin typeface="Arial" panose="020B0604020202020204" pitchFamily="34" charset="0"/>
                      </a:endParaRPr>
                    </a:p>
                  </a:txBody>
                  <a:tcPr marL="143020" marR="80793" marT="110016" marB="110016" anchor="ctr"/>
                </a:tc>
                <a:tc>
                  <a:txBody>
                    <a:bodyPr/>
                    <a:lstStyle/>
                    <a:p>
                      <a:pPr algn="l">
                        <a:buNone/>
                      </a:pPr>
                      <a:r>
                        <a:rPr lang="en-GB" sz="1600" cap="none" spc="0">
                          <a:solidFill>
                            <a:schemeClr val="tx1"/>
                          </a:solidFill>
                          <a:effectLst/>
                        </a:rPr>
                        <a:t>Poor usability and difficulties using devices.</a:t>
                      </a:r>
                      <a:endParaRPr lang="en-GB" sz="1600" cap="none" spc="0">
                        <a:solidFill>
                          <a:schemeClr val="tx1"/>
                        </a:solidFill>
                        <a:effectLst/>
                        <a:latin typeface="Arial" panose="020B0604020202020204" pitchFamily="34" charset="0"/>
                      </a:endParaRPr>
                    </a:p>
                  </a:txBody>
                  <a:tcPr marL="143020" marR="80793" marT="110016" marB="110016" anchor="ctr"/>
                </a:tc>
                <a:tc>
                  <a:txBody>
                    <a:bodyPr/>
                    <a:lstStyle/>
                    <a:p>
                      <a:pPr algn="l">
                        <a:buNone/>
                      </a:pPr>
                      <a:r>
                        <a:rPr lang="en-GB" sz="1600" cap="none" spc="0">
                          <a:solidFill>
                            <a:schemeClr val="tx1"/>
                          </a:solidFill>
                          <a:effectLst/>
                        </a:rPr>
                        <a:t>Involve the person in selecting technology, provide practical training and review its benefits.</a:t>
                      </a:r>
                      <a:endParaRPr lang="en-GB" sz="1600" cap="none" spc="0">
                        <a:solidFill>
                          <a:schemeClr val="tx1"/>
                        </a:solidFill>
                        <a:effectLst/>
                        <a:latin typeface="Arial" panose="020B0604020202020204" pitchFamily="34" charset="0"/>
                      </a:endParaRPr>
                    </a:p>
                  </a:txBody>
                  <a:tcPr marL="143020" marR="80793" marT="110016" marB="110016" anchor="ctr"/>
                </a:tc>
                <a:extLst>
                  <a:ext uri="{0D108BD9-81ED-4DB2-BD59-A6C34878D82A}">
                    <a16:rowId xmlns:a16="http://schemas.microsoft.com/office/drawing/2014/main" val="3632977861"/>
                  </a:ext>
                </a:extLst>
              </a:tr>
            </a:tbl>
          </a:graphicData>
        </a:graphic>
      </p:graphicFrame>
      <p:pic>
        <p:nvPicPr>
          <p:cNvPr id="11" name="Video 10">
            <a:hlinkClick r:id="" action="ppaction://media"/>
            <a:extLst>
              <a:ext uri="{FF2B5EF4-FFF2-40B4-BE49-F238E27FC236}">
                <a16:creationId xmlns:a16="http://schemas.microsoft.com/office/drawing/2014/main" id="{C97E05C7-3FF7-A57D-E1D7-DE100610096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23390749"/>
      </p:ext>
    </p:extLst>
  </p:cSld>
  <p:clrMapOvr>
    <a:masterClrMapping/>
  </p:clrMapOvr>
  <mc:AlternateContent xmlns:mc="http://schemas.openxmlformats.org/markup-compatibility/2006" xmlns:p14="http://schemas.microsoft.com/office/powerpoint/2010/main">
    <mc:Choice Requires="p14">
      <p:transition spd="slow" p14:dur="2000" advTm="66869"/>
    </mc:Choice>
    <mc:Fallback xmlns="">
      <p:transition spd="slow" advTm="668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15F15-E92F-0E52-4D0D-6B1DE692F104}"/>
              </a:ext>
            </a:extLst>
          </p:cNvPr>
          <p:cNvSpPr>
            <a:spLocks noGrp="1"/>
          </p:cNvSpPr>
          <p:nvPr>
            <p:ph type="title"/>
          </p:nvPr>
        </p:nvSpPr>
        <p:spPr>
          <a:xfrm>
            <a:off x="4785788" y="1111101"/>
            <a:ext cx="6339412" cy="1143000"/>
          </a:xfrm>
        </p:spPr>
        <p:txBody>
          <a:bodyPr>
            <a:normAutofit/>
          </a:bodyPr>
          <a:lstStyle/>
          <a:p>
            <a:r>
              <a:rPr lang="en-GB" b="0"/>
              <a:t>Conclusion</a:t>
            </a:r>
            <a:endParaRPr lang="en-US"/>
          </a:p>
        </p:txBody>
      </p:sp>
      <p:pic>
        <p:nvPicPr>
          <p:cNvPr id="20" name="Picture 19" descr="A pencil on top of a stack of post-it notes&#10;&#10;AI-generated content may be incorrect." title="Stack of sticky notes and pencil">
            <a:extLst>
              <a:ext uri="{FF2B5EF4-FFF2-40B4-BE49-F238E27FC236}">
                <a16:creationId xmlns:a16="http://schemas.microsoft.com/office/drawing/2014/main" id="{2F29A3EF-859E-6FFB-A6A8-0D9ACBD7997F}"/>
              </a:ext>
            </a:extLst>
          </p:cNvPr>
          <p:cNvPicPr>
            <a:picLocks noChangeAspect="1"/>
          </p:cNvPicPr>
          <p:nvPr/>
        </p:nvPicPr>
        <p:blipFill>
          <a:blip r:embed="rId4"/>
          <a:srcRect l="32825" r="23311" b="-1"/>
          <a:stretch>
            <a:fillRect/>
          </a:stretch>
        </p:blipFill>
        <p:spPr>
          <a:xfrm>
            <a:off x="12192" y="10"/>
            <a:ext cx="4506585" cy="6857990"/>
          </a:xfrm>
          <a:prstGeom prst="rect">
            <a:avLst/>
          </a:prstGeom>
          <a:noFill/>
        </p:spPr>
      </p:pic>
      <p:sp>
        <p:nvSpPr>
          <p:cNvPr id="19" name="Content Placeholder 18">
            <a:extLst>
              <a:ext uri="{FF2B5EF4-FFF2-40B4-BE49-F238E27FC236}">
                <a16:creationId xmlns:a16="http://schemas.microsoft.com/office/drawing/2014/main" id="{967EE7D6-429F-1892-81F4-2C8F8276AEFA}"/>
              </a:ext>
            </a:extLst>
          </p:cNvPr>
          <p:cNvSpPr>
            <a:spLocks noGrp="1"/>
          </p:cNvSpPr>
          <p:nvPr>
            <p:ph sz="quarter" idx="18"/>
          </p:nvPr>
        </p:nvSpPr>
        <p:spPr>
          <a:xfrm>
            <a:off x="4785787" y="2402887"/>
            <a:ext cx="6339414" cy="3883614"/>
          </a:xfrm>
        </p:spPr>
        <p:txBody>
          <a:bodyPr vert="horz" lIns="91440" tIns="45720" rIns="91440" bIns="45720" rtlCol="0" anchor="t">
            <a:normAutofit/>
          </a:bodyPr>
          <a:lstStyle/>
          <a:p>
            <a:pPr>
              <a:lnSpc>
                <a:spcPct val="90000"/>
              </a:lnSpc>
              <a:spcAft>
                <a:spcPts val="600"/>
              </a:spcAft>
            </a:pPr>
            <a:r>
              <a:rPr lang="en-GB" sz="1000"/>
              <a:t>Empowerment necessitates care that meets biological, psychological, and social requirements while preserving choice, dignity, and meaningful relationships.</a:t>
            </a:r>
            <a:endParaRPr lang="en-US" sz="1000"/>
          </a:p>
          <a:p>
            <a:pPr>
              <a:lnSpc>
                <a:spcPct val="90000"/>
              </a:lnSpc>
              <a:spcAft>
                <a:spcPts val="600"/>
              </a:spcAft>
            </a:pPr>
            <a:endParaRPr lang="en-US" sz="1000"/>
          </a:p>
          <a:p>
            <a:pPr>
              <a:lnSpc>
                <a:spcPct val="90000"/>
              </a:lnSpc>
              <a:spcAft>
                <a:spcPts val="600"/>
              </a:spcAft>
            </a:pPr>
            <a:r>
              <a:rPr lang="en-GB" sz="1000"/>
              <a:t>As the population ages, it becomes increasingly important to provide accessible, coordinated care that challenges ageism rather than presuming that all older individuals have the same requirements.</a:t>
            </a:r>
          </a:p>
          <a:p>
            <a:pPr>
              <a:lnSpc>
                <a:spcPct val="90000"/>
              </a:lnSpc>
              <a:spcAft>
                <a:spcPts val="600"/>
              </a:spcAft>
            </a:pPr>
            <a:endParaRPr lang="en-GB" sz="1000"/>
          </a:p>
          <a:p>
            <a:pPr>
              <a:lnSpc>
                <a:spcPct val="90000"/>
              </a:lnSpc>
              <a:spcAft>
                <a:spcPts val="600"/>
              </a:spcAft>
            </a:pPr>
            <a:r>
              <a:rPr lang="en-GB" sz="1000"/>
              <a:t>Domiciliary care allows for the preservation of familiar routines, whereas residential care provides continuing support. Neither is generally preferred; outcomes are influenced by quality, staffing, funding, and personal preferences (CQC, 2025).</a:t>
            </a:r>
          </a:p>
          <a:p>
            <a:pPr>
              <a:lnSpc>
                <a:spcPct val="90000"/>
              </a:lnSpc>
              <a:spcAft>
                <a:spcPts val="600"/>
              </a:spcAft>
            </a:pPr>
            <a:endParaRPr lang="en-GB" sz="1000"/>
          </a:p>
          <a:p>
            <a:pPr>
              <a:lnSpc>
                <a:spcPct val="90000"/>
              </a:lnSpc>
              <a:spcAft>
                <a:spcPts val="600"/>
              </a:spcAft>
            </a:pPr>
            <a:r>
              <a:rPr lang="en-GB" sz="1000"/>
              <a:t>Integrating theory and policy transforms knowledge into action: continuity theory promotes familiar relationships, while wellbeing and equality duties guide individualised, non-discriminatory care (Atchley, 1989; Great Britain, 2010; 2014).</a:t>
            </a:r>
          </a:p>
          <a:p>
            <a:pPr>
              <a:lnSpc>
                <a:spcPct val="90000"/>
              </a:lnSpc>
              <a:spcAft>
                <a:spcPts val="600"/>
              </a:spcAft>
            </a:pPr>
            <a:endParaRPr lang="en-GB" sz="1000"/>
          </a:p>
          <a:p>
            <a:pPr>
              <a:lnSpc>
                <a:spcPct val="90000"/>
              </a:lnSpc>
              <a:spcAft>
                <a:spcPts val="600"/>
              </a:spcAft>
            </a:pPr>
            <a:r>
              <a:rPr lang="en-GB" sz="1000"/>
              <a:t>The tailored doll-therapy instance emphasises meaningful individual responses, whereas ATTILA questions the notion that more technology inevitably improves outcomes (Shouri Bidgoli and </a:t>
            </a:r>
            <a:r>
              <a:rPr lang="en-GB" sz="1000" err="1"/>
              <a:t>Darvishpour</a:t>
            </a:r>
            <a:r>
              <a:rPr lang="en-GB" sz="1000"/>
              <a:t>, 2026; Gathercole et al., 2021).</a:t>
            </a:r>
          </a:p>
          <a:p>
            <a:pPr>
              <a:lnSpc>
                <a:spcPct val="90000"/>
              </a:lnSpc>
              <a:spcAft>
                <a:spcPts val="600"/>
              </a:spcAft>
            </a:pPr>
            <a:endParaRPr lang="en-GB" sz="1000"/>
          </a:p>
          <a:p>
            <a:pPr>
              <a:lnSpc>
                <a:spcPct val="90000"/>
              </a:lnSpc>
              <a:spcAft>
                <a:spcPts val="600"/>
              </a:spcAft>
            </a:pPr>
            <a:r>
              <a:rPr lang="en-GB" sz="1000"/>
              <a:t>Better outcomes necessitate consistent caretakers, person-centred training, assistance for unpaid carers, and individually assessed technology, with non-digital access maintained (NICE, 2018; Age UK, 2024).</a:t>
            </a:r>
          </a:p>
        </p:txBody>
      </p:sp>
      <p:pic>
        <p:nvPicPr>
          <p:cNvPr id="18" name="Video 17">
            <a:hlinkClick r:id="" action="ppaction://media"/>
            <a:extLst>
              <a:ext uri="{FF2B5EF4-FFF2-40B4-BE49-F238E27FC236}">
                <a16:creationId xmlns:a16="http://schemas.microsoft.com/office/drawing/2014/main" id="{9BC01F3B-F9EE-09A7-3288-5A5DF6056F1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6973040"/>
      </p:ext>
    </p:extLst>
  </p:cSld>
  <p:clrMapOvr>
    <a:masterClrMapping/>
  </p:clrMapOvr>
  <mc:AlternateContent xmlns:mc="http://schemas.openxmlformats.org/markup-compatibility/2006" xmlns:p14="http://schemas.microsoft.com/office/powerpoint/2010/main">
    <mc:Choice Requires="p14">
      <p:transition spd="slow" p14:dur="2000" advTm="68085"/>
    </mc:Choice>
    <mc:Fallback xmlns="">
      <p:transition spd="slow" advTm="68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AF860-39B7-2AC4-9B69-C97647A6DEB5}"/>
              </a:ext>
            </a:extLst>
          </p:cNvPr>
          <p:cNvSpPr>
            <a:spLocks noGrp="1"/>
          </p:cNvSpPr>
          <p:nvPr>
            <p:ph type="title"/>
          </p:nvPr>
        </p:nvSpPr>
        <p:spPr>
          <a:xfrm>
            <a:off x="1090940" y="1122200"/>
            <a:ext cx="3696859" cy="1505157"/>
          </a:xfrm>
        </p:spPr>
        <p:txBody>
          <a:bodyPr>
            <a:normAutofit/>
          </a:bodyPr>
          <a:lstStyle/>
          <a:p>
            <a:r>
              <a:rPr lang="en-GB" b="0"/>
              <a:t>Harvard Reference List:</a:t>
            </a:r>
          </a:p>
          <a:p>
            <a:endParaRPr lang="en-GB"/>
          </a:p>
        </p:txBody>
      </p:sp>
      <p:pic>
        <p:nvPicPr>
          <p:cNvPr id="5" name="Picture 4" descr="A shelf of books with different colored books&#10;&#10;AI-generated content may be incorrect." title="Books on a shelf">
            <a:extLst>
              <a:ext uri="{FF2B5EF4-FFF2-40B4-BE49-F238E27FC236}">
                <a16:creationId xmlns:a16="http://schemas.microsoft.com/office/drawing/2014/main" id="{B930FD36-E69A-DAD9-5894-CC1F970D9D4D}"/>
              </a:ext>
            </a:extLst>
          </p:cNvPr>
          <p:cNvPicPr>
            <a:picLocks noChangeAspect="1"/>
          </p:cNvPicPr>
          <p:nvPr/>
        </p:nvPicPr>
        <p:blipFill>
          <a:blip r:embed="rId4"/>
          <a:srcRect l="16637" r="13509" b="3"/>
          <a:stretch>
            <a:fillRect/>
          </a:stretch>
        </p:blipFill>
        <p:spPr>
          <a:xfrm>
            <a:off x="1181100" y="2840181"/>
            <a:ext cx="3606699" cy="3446317"/>
          </a:xfrm>
          <a:prstGeom prst="rect">
            <a:avLst/>
          </a:prstGeom>
          <a:noFill/>
        </p:spPr>
      </p:pic>
      <p:sp>
        <p:nvSpPr>
          <p:cNvPr id="4" name="Content Placeholder 3">
            <a:extLst>
              <a:ext uri="{FF2B5EF4-FFF2-40B4-BE49-F238E27FC236}">
                <a16:creationId xmlns:a16="http://schemas.microsoft.com/office/drawing/2014/main" id="{C7173967-8534-360F-3BEA-D842A43B84BD}"/>
              </a:ext>
            </a:extLst>
          </p:cNvPr>
          <p:cNvSpPr>
            <a:spLocks noGrp="1"/>
          </p:cNvSpPr>
          <p:nvPr>
            <p:ph sz="quarter" idx="14"/>
          </p:nvPr>
        </p:nvSpPr>
        <p:spPr>
          <a:xfrm>
            <a:off x="5113673" y="1122201"/>
            <a:ext cx="6602291" cy="5164298"/>
          </a:xfrm>
        </p:spPr>
        <p:txBody>
          <a:bodyPr vert="horz" lIns="91440" tIns="45720" rIns="91440" bIns="45720" rtlCol="0" anchor="t">
            <a:normAutofit/>
          </a:bodyPr>
          <a:lstStyle/>
          <a:p>
            <a:pPr>
              <a:lnSpc>
                <a:spcPct val="90000"/>
              </a:lnSpc>
              <a:spcAft>
                <a:spcPts val="600"/>
              </a:spcAft>
            </a:pPr>
            <a:endParaRPr lang="en-GB" sz="1100"/>
          </a:p>
          <a:p>
            <a:pPr marL="285750" indent="-285750">
              <a:lnSpc>
                <a:spcPct val="90000"/>
              </a:lnSpc>
              <a:spcAft>
                <a:spcPts val="600"/>
              </a:spcAft>
              <a:buFont typeface="Arial"/>
              <a:buChar char="•"/>
            </a:pPr>
            <a:r>
              <a:rPr lang="en-GB" sz="1100"/>
              <a:t>Atchley, R.C. (1989) ‘A continuity theory of normal aging’, </a:t>
            </a:r>
            <a:r>
              <a:rPr lang="en-GB" sz="1100" i="1"/>
              <a:t>The Gerontologist</a:t>
            </a:r>
            <a:r>
              <a:rPr lang="en-GB" sz="1100"/>
              <a:t>, 29(2), pp. 183–190. </a:t>
            </a:r>
            <a:r>
              <a:rPr lang="en-GB" sz="1100" err="1"/>
              <a:t>doi</a:t>
            </a:r>
            <a:r>
              <a:rPr lang="en-GB" sz="1100"/>
              <a:t>: 10.1093/</a:t>
            </a:r>
            <a:r>
              <a:rPr lang="en-GB" sz="1100" err="1"/>
              <a:t>geront</a:t>
            </a:r>
            <a:r>
              <a:rPr lang="en-GB" sz="1100"/>
              <a:t>/29.2.183.</a:t>
            </a:r>
          </a:p>
          <a:p>
            <a:pPr marL="285750" indent="-285750">
              <a:lnSpc>
                <a:spcPct val="90000"/>
              </a:lnSpc>
              <a:spcAft>
                <a:spcPts val="600"/>
              </a:spcAft>
              <a:buFont typeface="Arial"/>
              <a:buChar char="•"/>
            </a:pPr>
            <a:endParaRPr lang="en-GB" sz="1100"/>
          </a:p>
          <a:p>
            <a:pPr marL="285750" indent="-285750">
              <a:lnSpc>
                <a:spcPct val="90000"/>
              </a:lnSpc>
              <a:spcAft>
                <a:spcPts val="600"/>
              </a:spcAft>
              <a:buFont typeface="Arial"/>
              <a:buChar char="•"/>
            </a:pPr>
            <a:r>
              <a:rPr lang="en-GB" sz="1100"/>
              <a:t>Ballard, C. et al. (2018) ‘Impact of person-centred care training and person-centred activities on quality of life, agitation, and antipsychotic use in people with dementia living in nursing homes: A cluster-randomised controlled trial’, </a:t>
            </a:r>
            <a:r>
              <a:rPr lang="en-GB" sz="1100" i="1"/>
              <a:t>PLOS Medicine</a:t>
            </a:r>
            <a:r>
              <a:rPr lang="en-GB" sz="1100"/>
              <a:t>, 15(2), e1002500. </a:t>
            </a:r>
            <a:r>
              <a:rPr lang="en-GB" sz="1100" err="1"/>
              <a:t>doi</a:t>
            </a:r>
            <a:r>
              <a:rPr lang="en-GB" sz="1100"/>
              <a:t>: 10.1371/journal.pmed.1002500.</a:t>
            </a:r>
          </a:p>
          <a:p>
            <a:pPr marL="285750" indent="-285750">
              <a:lnSpc>
                <a:spcPct val="90000"/>
              </a:lnSpc>
              <a:spcAft>
                <a:spcPts val="600"/>
              </a:spcAft>
              <a:buFont typeface="Arial"/>
              <a:buChar char="•"/>
            </a:pPr>
            <a:endParaRPr lang="en-GB" sz="1100"/>
          </a:p>
          <a:p>
            <a:pPr marL="285750" indent="-285750">
              <a:lnSpc>
                <a:spcPct val="90000"/>
              </a:lnSpc>
              <a:spcAft>
                <a:spcPts val="600"/>
              </a:spcAft>
              <a:buFont typeface="Arial"/>
              <a:buChar char="•"/>
            </a:pPr>
            <a:r>
              <a:rPr lang="en-GB" sz="1100" i="1"/>
              <a:t>Care Act 2014</a:t>
            </a:r>
            <a:r>
              <a:rPr lang="en-GB" sz="1100"/>
              <a:t>, c. 23.</a:t>
            </a:r>
          </a:p>
          <a:p>
            <a:pPr marL="285750" indent="-285750">
              <a:lnSpc>
                <a:spcPct val="90000"/>
              </a:lnSpc>
              <a:spcAft>
                <a:spcPts val="600"/>
              </a:spcAft>
              <a:buFont typeface="Arial"/>
              <a:buChar char="•"/>
            </a:pPr>
            <a:endParaRPr lang="en-GB" sz="1100"/>
          </a:p>
          <a:p>
            <a:pPr marL="285750" indent="-285750">
              <a:lnSpc>
                <a:spcPct val="90000"/>
              </a:lnSpc>
              <a:spcAft>
                <a:spcPts val="600"/>
              </a:spcAft>
              <a:buFont typeface="Arial"/>
              <a:buChar char="•"/>
            </a:pPr>
            <a:r>
              <a:rPr lang="en-GB" sz="1100"/>
              <a:t>Care Quality Commission (CQC) (2025) </a:t>
            </a:r>
            <a:r>
              <a:rPr lang="en-GB" sz="1100" i="1"/>
              <a:t>The state of health care and adult social care in England 2024/25</a:t>
            </a:r>
            <a:r>
              <a:rPr lang="en-GB" sz="1100"/>
              <a:t>. Care Quality Commission.</a:t>
            </a:r>
          </a:p>
          <a:p>
            <a:pPr marL="285750" indent="-285750">
              <a:lnSpc>
                <a:spcPct val="90000"/>
              </a:lnSpc>
              <a:spcAft>
                <a:spcPts val="600"/>
              </a:spcAft>
              <a:buFont typeface="Arial"/>
              <a:buChar char="•"/>
            </a:pPr>
            <a:endParaRPr lang="en-GB" sz="1100"/>
          </a:p>
          <a:p>
            <a:pPr marL="285750" indent="-285750">
              <a:lnSpc>
                <a:spcPct val="90000"/>
              </a:lnSpc>
              <a:spcAft>
                <a:spcPts val="600"/>
              </a:spcAft>
              <a:buFont typeface="Arial"/>
              <a:buChar char="•"/>
            </a:pPr>
            <a:r>
              <a:rPr lang="en-GB" sz="1100" i="1"/>
              <a:t>Equality Act 2010</a:t>
            </a:r>
            <a:r>
              <a:rPr lang="en-GB" sz="1100"/>
              <a:t>, c. 15.</a:t>
            </a:r>
          </a:p>
          <a:p>
            <a:pPr marL="285750" indent="-285750">
              <a:lnSpc>
                <a:spcPct val="90000"/>
              </a:lnSpc>
              <a:spcAft>
                <a:spcPts val="600"/>
              </a:spcAft>
              <a:buFont typeface="Arial"/>
              <a:buChar char="•"/>
            </a:pPr>
            <a:endParaRPr lang="en-GB" sz="1100"/>
          </a:p>
          <a:p>
            <a:pPr marL="285750" indent="-285750">
              <a:lnSpc>
                <a:spcPct val="90000"/>
              </a:lnSpc>
              <a:spcAft>
                <a:spcPts val="600"/>
              </a:spcAft>
              <a:buFont typeface="Arial"/>
              <a:buChar char="•"/>
            </a:pPr>
            <a:r>
              <a:rPr lang="en-GB" sz="1100"/>
              <a:t>Gathercole, R. et al. (2021) ‘Assistive technology and telecare to maintain independent living at home for people with dementia: the ATTILA RCT’, </a:t>
            </a:r>
            <a:r>
              <a:rPr lang="en-GB" sz="1100" i="1"/>
              <a:t>Health Technology Assessment</a:t>
            </a:r>
            <a:r>
              <a:rPr lang="en-GB" sz="1100"/>
              <a:t>, 25(19), pp. 1–156. </a:t>
            </a:r>
            <a:r>
              <a:rPr lang="en-GB" sz="1100" err="1"/>
              <a:t>doi</a:t>
            </a:r>
            <a:r>
              <a:rPr lang="en-GB" sz="1100"/>
              <a:t>: 10.3310/hta25190.</a:t>
            </a:r>
          </a:p>
          <a:p>
            <a:pPr marL="285750" indent="-285750">
              <a:lnSpc>
                <a:spcPct val="90000"/>
              </a:lnSpc>
              <a:spcAft>
                <a:spcPts val="600"/>
              </a:spcAft>
              <a:buFont typeface="Arial"/>
              <a:buChar char="•"/>
            </a:pPr>
            <a:endParaRPr lang="en-GB" sz="1100"/>
          </a:p>
          <a:p>
            <a:pPr marL="285750" indent="-285750">
              <a:lnSpc>
                <a:spcPct val="90000"/>
              </a:lnSpc>
              <a:spcAft>
                <a:spcPts val="600"/>
              </a:spcAft>
              <a:buFont typeface="Arial"/>
              <a:buChar char="•"/>
            </a:pPr>
            <a:r>
              <a:rPr lang="en-GB" sz="1100"/>
              <a:t>Havighurst, R.J. (1961) ‘Successful aging’, </a:t>
            </a:r>
            <a:r>
              <a:rPr lang="en-GB" sz="1100" i="1"/>
              <a:t>The Gerontologist</a:t>
            </a:r>
            <a:r>
              <a:rPr lang="en-GB" sz="1100"/>
              <a:t>, 1(1), pp. 8–13. </a:t>
            </a:r>
            <a:r>
              <a:rPr lang="en-GB" sz="1100" err="1"/>
              <a:t>doi</a:t>
            </a:r>
            <a:r>
              <a:rPr lang="en-GB" sz="1100"/>
              <a:t>: 10.1093/</a:t>
            </a:r>
            <a:r>
              <a:rPr lang="en-GB" sz="1100" err="1"/>
              <a:t>geront</a:t>
            </a:r>
            <a:r>
              <a:rPr lang="en-GB" sz="1100"/>
              <a:t>/1.1.8.</a:t>
            </a:r>
          </a:p>
          <a:p>
            <a:pPr marL="285750" indent="-285750">
              <a:lnSpc>
                <a:spcPct val="90000"/>
              </a:lnSpc>
              <a:spcAft>
                <a:spcPts val="600"/>
              </a:spcAft>
              <a:buFont typeface="Arial"/>
              <a:buChar char="•"/>
            </a:pPr>
            <a:r>
              <a:rPr lang="en-GB" sz="1100" err="1"/>
              <a:t>Kitwood</a:t>
            </a:r>
            <a:r>
              <a:rPr lang="en-GB" sz="1100"/>
              <a:t>, T. (1997) </a:t>
            </a:r>
            <a:r>
              <a:rPr lang="en-GB" sz="1100" i="1"/>
              <a:t>Dementia reconsidered: The person comes first</a:t>
            </a:r>
            <a:r>
              <a:rPr lang="en-GB" sz="1100"/>
              <a:t>. Buckingham: Open University Press.</a:t>
            </a:r>
          </a:p>
          <a:p>
            <a:pPr>
              <a:lnSpc>
                <a:spcPct val="90000"/>
              </a:lnSpc>
              <a:spcAft>
                <a:spcPts val="600"/>
              </a:spcAft>
            </a:pPr>
            <a:endParaRPr lang="en-GB" sz="1100"/>
          </a:p>
        </p:txBody>
      </p:sp>
      <p:pic>
        <p:nvPicPr>
          <p:cNvPr id="13" name="Video 12">
            <a:hlinkClick r:id="" action="ppaction://media"/>
            <a:extLst>
              <a:ext uri="{FF2B5EF4-FFF2-40B4-BE49-F238E27FC236}">
                <a16:creationId xmlns:a16="http://schemas.microsoft.com/office/drawing/2014/main" id="{306272D9-B06C-B0ED-C23D-507168EA11BE}"/>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91818972"/>
      </p:ext>
    </p:extLst>
  </p:cSld>
  <p:clrMapOvr>
    <a:masterClrMapping/>
  </p:clrMapOvr>
  <mc:AlternateContent xmlns:mc="http://schemas.openxmlformats.org/markup-compatibility/2006" xmlns:p14="http://schemas.microsoft.com/office/powerpoint/2010/main">
    <mc:Choice Requires="p14">
      <p:transition spd="slow" p14:dur="2000" advTm="7502"/>
    </mc:Choice>
    <mc:Fallback xmlns="">
      <p:transition spd="slow" advTm="7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194972C-596F-84D4-7E6C-7BD5EC77C5AA}"/>
              </a:ext>
            </a:extLst>
          </p:cNvPr>
          <p:cNvSpPr>
            <a:spLocks noGrp="1"/>
          </p:cNvSpPr>
          <p:nvPr>
            <p:ph type="title"/>
          </p:nvPr>
        </p:nvSpPr>
        <p:spPr>
          <a:xfrm>
            <a:off x="1093394" y="1112104"/>
            <a:ext cx="7343564" cy="932688"/>
          </a:xfrm>
        </p:spPr>
        <p:txBody>
          <a:bodyPr>
            <a:normAutofit/>
          </a:bodyPr>
          <a:lstStyle/>
          <a:p>
            <a:r>
              <a:rPr lang="en-GB" b="0"/>
              <a:t>Harvard Reference List:</a:t>
            </a:r>
            <a:endParaRPr lang="en-US" b="0"/>
          </a:p>
          <a:p>
            <a:endParaRPr lang="en-US"/>
          </a:p>
        </p:txBody>
      </p:sp>
      <p:sp>
        <p:nvSpPr>
          <p:cNvPr id="4" name="Content Placeholder 3">
            <a:extLst>
              <a:ext uri="{FF2B5EF4-FFF2-40B4-BE49-F238E27FC236}">
                <a16:creationId xmlns:a16="http://schemas.microsoft.com/office/drawing/2014/main" id="{693D894F-6ECC-24DC-E25A-95F96BE806F8}"/>
              </a:ext>
            </a:extLst>
          </p:cNvPr>
          <p:cNvSpPr>
            <a:spLocks noGrp="1"/>
          </p:cNvSpPr>
          <p:nvPr>
            <p:ph sz="quarter" idx="14"/>
          </p:nvPr>
        </p:nvSpPr>
        <p:spPr>
          <a:xfrm>
            <a:off x="1093393" y="2187258"/>
            <a:ext cx="7343565" cy="4099242"/>
          </a:xfrm>
        </p:spPr>
        <p:txBody>
          <a:bodyPr vert="horz" lIns="91440" tIns="45720" rIns="91440" bIns="45720" rtlCol="0" anchor="t">
            <a:normAutofit/>
          </a:bodyPr>
          <a:lstStyle/>
          <a:p>
            <a:pPr>
              <a:lnSpc>
                <a:spcPct val="90000"/>
              </a:lnSpc>
              <a:spcAft>
                <a:spcPts val="600"/>
              </a:spcAft>
            </a:pPr>
            <a:r>
              <a:rPr lang="en-GB" sz="1100"/>
              <a:t>Meiland, F. et al. (2017) ‘Technologies to support community-dwelling persons with dementia: A position paper on issues regarding development, usability, effectiveness and cost-effectiveness, deployment, and ethics’, </a:t>
            </a:r>
            <a:r>
              <a:rPr lang="en-GB" sz="1100" i="1"/>
              <a:t>JMIR Rehabilitation and Assistive Technologies</a:t>
            </a:r>
            <a:r>
              <a:rPr lang="en-GB" sz="1100"/>
              <a:t>, 4(1), e1. </a:t>
            </a:r>
            <a:r>
              <a:rPr lang="en-GB" sz="1100" err="1"/>
              <a:t>doi</a:t>
            </a:r>
            <a:r>
              <a:rPr lang="en-GB" sz="1100"/>
              <a:t>: 10.2196/rehab.6376.</a:t>
            </a:r>
            <a:endParaRPr lang="en-US" sz="1100"/>
          </a:p>
          <a:p>
            <a:pPr marL="285750" indent="-285750">
              <a:lnSpc>
                <a:spcPct val="90000"/>
              </a:lnSpc>
              <a:spcAft>
                <a:spcPts val="600"/>
              </a:spcAft>
              <a:buFont typeface="Arial"/>
              <a:buChar char="•"/>
            </a:pPr>
            <a:endParaRPr lang="en-GB" sz="1100"/>
          </a:p>
          <a:p>
            <a:pPr>
              <a:lnSpc>
                <a:spcPct val="90000"/>
              </a:lnSpc>
              <a:spcAft>
                <a:spcPts val="600"/>
              </a:spcAft>
            </a:pPr>
            <a:r>
              <a:rPr lang="en-GB" sz="1100" i="1"/>
              <a:t>Mental Capacity Act 2005</a:t>
            </a:r>
            <a:r>
              <a:rPr lang="en-GB" sz="1100"/>
              <a:t>, c. 9.</a:t>
            </a:r>
          </a:p>
          <a:p>
            <a:pPr marL="285750" indent="-285750">
              <a:lnSpc>
                <a:spcPct val="90000"/>
              </a:lnSpc>
              <a:spcAft>
                <a:spcPts val="600"/>
              </a:spcAft>
              <a:buFont typeface="Arial"/>
              <a:buChar char="•"/>
            </a:pPr>
            <a:endParaRPr lang="en-GB" sz="1100"/>
          </a:p>
          <a:p>
            <a:pPr>
              <a:lnSpc>
                <a:spcPct val="90000"/>
              </a:lnSpc>
              <a:spcAft>
                <a:spcPts val="600"/>
              </a:spcAft>
            </a:pPr>
            <a:r>
              <a:rPr lang="en-GB" sz="1100"/>
              <a:t>NHS England (2019) </a:t>
            </a:r>
            <a:r>
              <a:rPr lang="en-GB" sz="1100" i="1"/>
              <a:t>The NHS Long Term Plan</a:t>
            </a:r>
            <a:r>
              <a:rPr lang="en-GB" sz="1100"/>
              <a:t>. London: NHS England.</a:t>
            </a:r>
          </a:p>
          <a:p>
            <a:pPr marL="285750" indent="-285750">
              <a:lnSpc>
                <a:spcPct val="90000"/>
              </a:lnSpc>
              <a:spcAft>
                <a:spcPts val="600"/>
              </a:spcAft>
              <a:buFont typeface="Arial"/>
              <a:buChar char="•"/>
            </a:pPr>
            <a:endParaRPr lang="en-GB" sz="1100"/>
          </a:p>
          <a:p>
            <a:pPr>
              <a:lnSpc>
                <a:spcPct val="90000"/>
              </a:lnSpc>
              <a:spcAft>
                <a:spcPts val="600"/>
              </a:spcAft>
            </a:pPr>
            <a:r>
              <a:rPr lang="en-GB" sz="1100"/>
              <a:t>Office for National Statistics (ONS) (2025) </a:t>
            </a:r>
            <a:r>
              <a:rPr lang="en-GB" sz="1100" i="1"/>
              <a:t>Population estimates for the UK, England, Wales, Scotland and Northern Ireland: mid-2024</a:t>
            </a:r>
            <a:r>
              <a:rPr lang="en-GB" sz="1100"/>
              <a:t>. Office for National Statistics.</a:t>
            </a:r>
          </a:p>
          <a:p>
            <a:pPr marL="285750" indent="-285750">
              <a:lnSpc>
                <a:spcPct val="90000"/>
              </a:lnSpc>
              <a:spcAft>
                <a:spcPts val="600"/>
              </a:spcAft>
              <a:buFont typeface="Arial"/>
              <a:buChar char="•"/>
            </a:pPr>
            <a:endParaRPr lang="en-GB" sz="1100"/>
          </a:p>
          <a:p>
            <a:pPr>
              <a:lnSpc>
                <a:spcPct val="90000"/>
              </a:lnSpc>
              <a:spcAft>
                <a:spcPts val="600"/>
              </a:spcAft>
            </a:pPr>
            <a:r>
              <a:rPr lang="en-GB" sz="1100"/>
              <a:t>Social Care Institute for Excellence (SCIE) (2024) </a:t>
            </a:r>
            <a:r>
              <a:rPr lang="en-GB" sz="1100" i="1"/>
              <a:t>Reablement resource helps people live independently after hospital stay</a:t>
            </a:r>
            <a:r>
              <a:rPr lang="en-GB" sz="1100"/>
              <a:t>. 10 September. Social Care Institute for Excellence.</a:t>
            </a:r>
          </a:p>
          <a:p>
            <a:pPr marL="285750" indent="-285750">
              <a:lnSpc>
                <a:spcPct val="90000"/>
              </a:lnSpc>
              <a:spcAft>
                <a:spcPts val="600"/>
              </a:spcAft>
              <a:buFont typeface="Arial"/>
              <a:buChar char="•"/>
            </a:pPr>
            <a:endParaRPr lang="en-GB" sz="1100"/>
          </a:p>
          <a:p>
            <a:pPr>
              <a:lnSpc>
                <a:spcPct val="90000"/>
              </a:lnSpc>
              <a:spcAft>
                <a:spcPts val="600"/>
              </a:spcAft>
            </a:pPr>
            <a:r>
              <a:rPr lang="en-GB" sz="1100"/>
              <a:t>World Health Organization (WHO) (2015) </a:t>
            </a:r>
            <a:r>
              <a:rPr lang="en-GB" sz="1100" i="1"/>
              <a:t>World report on ageing and health</a:t>
            </a:r>
            <a:r>
              <a:rPr lang="en-GB" sz="1100"/>
              <a:t>. Geneva: World Health Organization.</a:t>
            </a:r>
          </a:p>
          <a:p>
            <a:pPr marL="285750" indent="-285750">
              <a:lnSpc>
                <a:spcPct val="90000"/>
              </a:lnSpc>
              <a:spcAft>
                <a:spcPts val="600"/>
              </a:spcAft>
              <a:buFont typeface="Arial"/>
              <a:buChar char="•"/>
            </a:pPr>
            <a:endParaRPr lang="en-GB" sz="1100"/>
          </a:p>
          <a:p>
            <a:pPr>
              <a:lnSpc>
                <a:spcPct val="90000"/>
              </a:lnSpc>
              <a:spcAft>
                <a:spcPts val="600"/>
              </a:spcAft>
            </a:pPr>
            <a:r>
              <a:rPr lang="en-GB" sz="1100"/>
              <a:t>World Health Organization (WHO) (2021) </a:t>
            </a:r>
            <a:r>
              <a:rPr lang="en-GB" sz="1100" i="1"/>
              <a:t>Global report on ageism</a:t>
            </a:r>
            <a:r>
              <a:rPr lang="en-GB" sz="1100"/>
              <a:t>. Geneva: World Health Organization.</a:t>
            </a:r>
          </a:p>
          <a:p>
            <a:pPr>
              <a:lnSpc>
                <a:spcPct val="90000"/>
              </a:lnSpc>
              <a:spcAft>
                <a:spcPts val="600"/>
              </a:spcAft>
            </a:pPr>
            <a:endParaRPr lang="en-GB" sz="1100"/>
          </a:p>
        </p:txBody>
      </p:sp>
      <p:pic>
        <p:nvPicPr>
          <p:cNvPr id="5" name="Picture 4" descr="A group of books stacked together&#10;&#10;AI-generated content may be incorrect." title="Stack of multi-coloured books">
            <a:extLst>
              <a:ext uri="{FF2B5EF4-FFF2-40B4-BE49-F238E27FC236}">
                <a16:creationId xmlns:a16="http://schemas.microsoft.com/office/drawing/2014/main" id="{BFFDFA21-EE40-4F28-FD88-79BB5A065899}"/>
              </a:ext>
            </a:extLst>
          </p:cNvPr>
          <p:cNvPicPr>
            <a:picLocks noChangeAspect="1"/>
          </p:cNvPicPr>
          <p:nvPr/>
        </p:nvPicPr>
        <p:blipFill>
          <a:blip r:embed="rId2"/>
          <a:srcRect l="36398" r="43419" b="-1"/>
          <a:stretch>
            <a:fillRect/>
          </a:stretch>
        </p:blipFill>
        <p:spPr>
          <a:xfrm>
            <a:off x="8665559" y="10"/>
            <a:ext cx="3526439" cy="6857990"/>
          </a:xfrm>
          <a:prstGeom prst="rect">
            <a:avLst/>
          </a:prstGeom>
          <a:noFill/>
        </p:spPr>
      </p:pic>
    </p:spTree>
    <p:extLst>
      <p:ext uri="{BB962C8B-B14F-4D97-AF65-F5344CB8AC3E}">
        <p14:creationId xmlns:p14="http://schemas.microsoft.com/office/powerpoint/2010/main" val="3471055286"/>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Bjorn">
      <a:majorFont>
        <a:latin typeface="Neue Haas Grotesk Text Pro"/>
        <a:ea typeface=""/>
        <a:cs typeface=""/>
      </a:majorFont>
      <a:minorFont>
        <a:latin typeface="Neue Haas Grotesk Text Pro"/>
        <a:ea typeface=""/>
        <a:cs typeface=""/>
      </a:minorFont>
    </a:fontScheme>
    <a:fmtScheme name="Bjo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58E17CF6-1BD7-439C-B13C-57B478723B62}" vid="{983041D9-13D3-43F3-B671-446E6DAE8C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642d537-5170-4cd9-a3f2-9ec198ee3eac"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3345881D5A19F4FA532CBA535E9E684" ma:contentTypeVersion="11" ma:contentTypeDescription="Create a new document." ma:contentTypeScope="" ma:versionID="a2c609cc8ffa859556a0af17787fb9f7">
  <xsd:schema xmlns:xsd="http://www.w3.org/2001/XMLSchema" xmlns:xs="http://www.w3.org/2001/XMLSchema" xmlns:p="http://schemas.microsoft.com/office/2006/metadata/properties" xmlns:ns3="6642d537-5170-4cd9-a3f2-9ec198ee3eac" targetNamespace="http://schemas.microsoft.com/office/2006/metadata/properties" ma:root="true" ma:fieldsID="c39196c635b334bdc700cd36a9428d75" ns3:_="">
    <xsd:import namespace="6642d537-5170-4cd9-a3f2-9ec198ee3ea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642d537-5170-4cd9-a3f2-9ec198ee3ea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BillingMetadata" ma:index="18"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FFA9802-E6EF-4C4D-9300-CFDCD3C5E35A}">
  <ds:schemaRefs>
    <ds:schemaRef ds:uri="6642d537-5170-4cd9-a3f2-9ec198ee3ea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0C0B87D0-7D00-4795-A061-BEF0BE89B4E7}">
  <ds:schemaRefs>
    <ds:schemaRef ds:uri="http://schemas.microsoft.com/sharepoint/v3/contenttype/forms"/>
  </ds:schemaRefs>
</ds:datastoreItem>
</file>

<file path=customXml/itemProps3.xml><?xml version="1.0" encoding="utf-8"?>
<ds:datastoreItem xmlns:ds="http://schemas.openxmlformats.org/officeDocument/2006/customXml" ds:itemID="{CAB2B59E-8BE6-41F1-9E49-8E16EBE4F28A}">
  <ds:schemaRefs>
    <ds:schemaRef ds:uri="6642d537-5170-4cd9-a3f2-9ec198ee3ea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Application>Microsoft Office PowerPoint</Application>
  <PresentationFormat>Widescreen</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Bjorn</vt:lpstr>
      <vt:lpstr>Name shabana Tabasum  student No 23316399 Model no  Empowering the Older person BMHP 2027Empowering the Older Person (BMHP6027_BIRM)  Empowering the Older Person (BMHP6027_BIRM)  Empowering the Older Person (BMHP6027_BIRM)                            Tutor Name     </vt:lpstr>
      <vt:lpstr>Introduction and  Presentation Overview</vt:lpstr>
      <vt:lpstr>Defining Ageing</vt:lpstr>
      <vt:lpstr> Between mid-2023 and mid-2024, the number of persons aged 65 and up increased in all UK countries, emphasising the significance of planning services for later life (ONS, 2025)   Preventive care, accessible surroundings, rehabilitation, and coordinated support become increasingly important as the population ages.   Ageing experiences vary by society and individual; older people should not be considered as a single dependent group (WHO, 2015).   Ageism refers to age-related prejudices, prejudice, and discrimination, which can limit opportunities and alter care experiences (WHO, 2021).   Services must challenge the belief that older individuals cannot learn, make decisions, or benefit from assistance. </vt:lpstr>
      <vt:lpstr>Theories of Ageing: Explanation and Critical Application</vt:lpstr>
      <vt:lpstr>Overview of Current Care and Support </vt:lpstr>
      <vt:lpstr>PowerPoint Presentation</vt:lpstr>
      <vt:lpstr>Utilising Continuity Theory to Assess Residential Care  </vt:lpstr>
      <vt:lpstr> </vt:lpstr>
      <vt:lpstr>PowerPoint Presentation</vt:lpstr>
      <vt:lpstr>Technological Innovations: </vt:lpstr>
      <vt:lpstr>PowerPoint Presentation</vt:lpstr>
      <vt:lpstr>Proposed policy enhancements and implementation </vt:lpstr>
      <vt:lpstr>Evidence-Informed Recommendations</vt:lpstr>
      <vt:lpstr>Conclusion</vt:lpstr>
      <vt:lpstr>Harvard Reference List: </vt:lpstr>
      <vt:lpstr>Harvard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2026-09-26T15:35:16Z</dcterms:created>
  <dcterms:modified xsi:type="dcterms:W3CDTF">2026-10-24T12:35:24Z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0x010100E3345881D5A19F4FA532CBA535E9E684</vt:lpwstr>
  </property>
</Properties>
</file>