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324" r:id="rId2"/>
    <p:sldId id="325" r:id="rId3"/>
    <p:sldId id="257" r:id="rId4"/>
    <p:sldId id="283" r:id="rId5"/>
    <p:sldId id="286" r:id="rId6"/>
    <p:sldId id="284" r:id="rId7"/>
    <p:sldId id="287" r:id="rId8"/>
    <p:sldId id="259" r:id="rId9"/>
    <p:sldId id="260" r:id="rId10"/>
    <p:sldId id="293" r:id="rId11"/>
    <p:sldId id="264" r:id="rId12"/>
    <p:sldId id="266" r:id="rId13"/>
    <p:sldId id="285" r:id="rId14"/>
    <p:sldId id="270" r:id="rId15"/>
    <p:sldId id="288" r:id="rId16"/>
    <p:sldId id="265" r:id="rId17"/>
    <p:sldId id="289" r:id="rId18"/>
    <p:sldId id="290" r:id="rId19"/>
    <p:sldId id="291" r:id="rId20"/>
    <p:sldId id="292" r:id="rId21"/>
    <p:sldId id="294" r:id="rId22"/>
    <p:sldId id="273" r:id="rId23"/>
    <p:sldId id="295" r:id="rId24"/>
    <p:sldId id="280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87" autoAdjust="0"/>
    <p:restoredTop sz="83567" autoAdjust="0"/>
  </p:normalViewPr>
  <p:slideViewPr>
    <p:cSldViewPr>
      <p:cViewPr varScale="1">
        <p:scale>
          <a:sx n="91" d="100"/>
          <a:sy n="91" d="100"/>
        </p:scale>
        <p:origin x="211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This figure represents the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Communication Process Model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which explains how communication occurs between a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sender 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and a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receiver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in marketing or general communication.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Sender: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This is the source of the message, such as a company or marketer trying to communicate a message (e.g., Quick fast-food company).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Encoding: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The sender converts their thoughts, ideas, or information into a message (e.g., an advertising slogan, a social media post, or a TV ad).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Message (Media):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The actual content of communication that is delivered through a chosen medium (e.g., social media, TV, billboard, etc.).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Decoding: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The receiver interprets and understands the message. This is where perception plays a crucial role.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Receiver: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The target audience (e.g., customers) who receive and interpret the message.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Response: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The receiver’s reaction after decoding the message. This could be purchasing a product, visiting a website, or sharing feedback.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Feedback: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The response that the receiver sends back to the sender, indicating whether the message was understood and effective.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Noise: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Any interference that may distort the message, such as technical issues, language barriers, competing messages from competitors, or lack of clarity.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Fields of Experience: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This refers to the background, culture, or knowledge of both the sender and receiver, which can impact how the message is encoded, interpreted, and responded to.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For effective communication, the sender must ensure that the message is clear, relevant, and resonates with the receiver's experience. Additionally, reducing noise and encouraging feedback helps improve the communication process.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11021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Key Communication Decisions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What message to convey: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Ensure the message is clear, concise, and easily understood by the audience.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Focus on delivering a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Unique Selling Proposition (USP)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to highlight product benefits and create a strong market position.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What communication tools to use: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Utilize different tools such as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advertising, public relations, sales promotions, direct marketing, and sponsorship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Some tools create awareness (e.g., advertising), while others drive actions (e.g., personal selling).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How to translate the message in copy: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Use simple, clear, and relatable language that the target audience can understand.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Avoid complex or confusing messages that could mislead or alienate the audience.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Which media to use: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Choose the most effective media channels like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TV, radio, social media, email, or direct mail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based on the target market.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Consider the geographic and cultural differences when selecting media.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How much to spend on communications: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Set a realistic budget for communication activities.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Regularly measure the effectiveness of communication efforts to optimize spending and maximize impact.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63653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Integrated Marketing Communications (IMC)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ensures all marketing messages and tools work together cohesively for a unified brand message.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9092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Informative advertising: 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=XB2g7-HgE_g</a:t>
            </a:r>
          </a:p>
          <a:p>
            <a:r>
              <a:rPr lang="en-GB" dirty="0"/>
              <a:t>Persuasive advertising: 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=ElJZvBA6JxE</a:t>
            </a:r>
          </a:p>
          <a:p>
            <a:r>
              <a:rPr lang="en-GB" dirty="0"/>
              <a:t>Reminder advertising: 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=lWPwm1p2-TI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04164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The </a:t>
            </a:r>
            <a:r>
              <a:rPr lang="en-GB" sz="1200" b="1" dirty="0"/>
              <a:t>Push Strategy</a:t>
            </a:r>
            <a:r>
              <a:rPr lang="en-GB" sz="1200" dirty="0"/>
              <a:t> involves promoting products to intermediaries (wholesalers and retailers) to "push" them towards consumers. This typically includes </a:t>
            </a:r>
            <a:r>
              <a:rPr lang="en-GB" sz="1200" b="1" dirty="0"/>
              <a:t>personal selling, trade promotions, and direct selling</a:t>
            </a:r>
            <a:r>
              <a:rPr lang="en-GB" sz="1200" dirty="0"/>
              <a:t>.</a:t>
            </a:r>
          </a:p>
          <a:p>
            <a:r>
              <a:rPr lang="en-GB" sz="1200" dirty="0"/>
              <a:t>The </a:t>
            </a:r>
            <a:r>
              <a:rPr lang="en-GB" sz="1200" b="1" dirty="0"/>
              <a:t>Pull Strategy</a:t>
            </a:r>
            <a:r>
              <a:rPr lang="en-GB" sz="1200" dirty="0"/>
              <a:t> focuses on stimulating consumer demand through advertising and promotions so that consumers "pull" the product through the distribution channel by requesting it from retailers.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34435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Direct Marketing Overview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Direct marketing involves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using consumer-direct channels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 mail, telemarketing, email, websites) to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reach customers without intermediaries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It is often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more cost-effective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than traditional marketing and allows companies to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gather customer insights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build relationships, and strengthen brand loyalty.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Direct marketing strategies include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reward programs, club memberships, and personalized offers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Example: Ambit Energy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Ambit Energy, founded in 2006, used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direct sales through independent consultants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to grow its customer base.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The strategy was effective but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controversial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as customers were often encouraged to become salespeople.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Ambit faced legal issues due to misleading pricing and refund policies.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Direct Marketing Channels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Direct Mail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Includes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letters, flyers, 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catalogs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email marketing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Allows for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targeted, measurable campaigns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but faces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privacy concerns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consumer resistance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due to spam.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Catalog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 Marketing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Companies use printed or digital 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catalogs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 to showcase products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Large businesses and niche brands benefit from this, but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managing customer lists and inventory is crucial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Telemarketing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Uses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phone calls and call 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centers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to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attract and retain customers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Can be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cost-effective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but has declined due to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customer resistance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and legal restrictions (e.g., robocall regulations).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Infomercials &amp; TV Shopping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Combines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advertising and entertainment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for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complex or high-value products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George Foreman Grill, P90X workout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).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Effective in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creating demand and urgency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for immediate purchase.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Future of Direct Marketing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Growing digital trends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Consumers prefer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online shopping, personalized offers, and next-day delivery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Data-driven targeting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Companies use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customer lists, purchase history, and browsing data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to tailor promotions.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Integrated marketing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Brands like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Eddie Bauer and Lands' End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combine direct mail with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online and in-store sales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Challenges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Rising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privacy concerns, ad fatigue, and competition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require brands to be more innovative and customer-centric.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90794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Media coverage </a:t>
            </a:r>
            <a:r>
              <a:rPr lang="en-GB" dirty="0"/>
              <a:t>example: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Apple launches a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new iPhone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and major news outlets like BBC, CNN, and Forbes cover it.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Corporate communication 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example: During the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COVID-19 pandemic (2020)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Microsoft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effectively used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corporate communication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to: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Support remote work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by promoting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Microsoft Teams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(a communication platform).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Reassure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employees, customers, and partners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about business continuity.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Communicate the company’s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commitment to employee well-being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data privacy, and remote collaboration.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Lobbying example: Tesla lobbied for electric vehicle subsidies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and government support for clean energy infrastructure.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19700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Popular PR Media Formats: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Publications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Annual reports, brochures, newsletters, magazines, and audiovisual content.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Events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Conferences, trade shows, exhibits, competitions, and anniversary celebrations.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News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Generating positive press coverage and arranging media interactions.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Speeches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Executives addressing media, trade associations, or sales meetings to reinforce brand image.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Public Service Activities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Supporting social causes to build goodwill.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Identity Media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Creating a strong brand identity through logos, stationery, signage, uniforms, and business cards.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79040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Companies like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Avon, Electrolux, Tupperware, and Mary Kay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use personal selling, often through a multilevel marketing approach where independent distributors earn commissions on both personal and recruited sales.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Personal selling has three key qualities: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Customized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Messages are tailored to individual buyers.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Relationship-oriented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It fosters relationships, from casual to deep friendships.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Response-oriented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Buyers actively engage and make choices.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64614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Marketers are shifting budgets from traditional media (TV, radio, newspapers) to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online, social, mobile, and other digital platforms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Digital ad spending is growing rapidly, expected to surpass TV spending. Companies like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Unilever and IKEA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are successfully adapting by integrating online and offline engagement strategies to connect with consumers in real time.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81440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The Promotion Mix</a:t>
            </a:r>
            <a:br>
              <a:rPr lang="en-GB" altLang="en-US" b="1" dirty="0"/>
            </a:br>
            <a:r>
              <a:rPr lang="en-GB" altLang="en-US" b="1" dirty="0"/>
              <a:t>“Integrated Marketing Communications”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</a:t>
            </a:r>
            <a:r>
              <a:rPr lang="en-GB" altLang="en-US" sz="2400" b="1" dirty="0"/>
              <a:t>Week 5 – Session 2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74EFC-E4A1-99BF-D99A-7A3B93CC4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85284-A872-0EBC-6C98-B25F97294F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3989040"/>
          </a:xfrm>
        </p:spPr>
        <p:txBody>
          <a:bodyPr/>
          <a:lstStyle/>
          <a:p>
            <a:r>
              <a:rPr lang="en-GB" sz="2400" dirty="0"/>
              <a:t>Communication</a:t>
            </a:r>
          </a:p>
          <a:p>
            <a:r>
              <a:rPr lang="en-GB" sz="2400" dirty="0"/>
              <a:t>Communication Model</a:t>
            </a:r>
          </a:p>
          <a:p>
            <a:r>
              <a:rPr lang="en-GB" sz="2400" dirty="0"/>
              <a:t>Marketing Communication</a:t>
            </a:r>
          </a:p>
          <a:p>
            <a:r>
              <a:rPr lang="en-GB" sz="2400" dirty="0"/>
              <a:t>Communication Decisions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2F9022-6D74-BF19-E431-1935656E60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3989040"/>
          </a:xfrm>
        </p:spPr>
        <p:txBody>
          <a:bodyPr/>
          <a:lstStyle/>
          <a:p>
            <a:r>
              <a:rPr lang="en-GB" sz="2400" dirty="0"/>
              <a:t>Integrated Marketing Communication</a:t>
            </a:r>
          </a:p>
          <a:p>
            <a:pPr lvl="1"/>
            <a:r>
              <a:rPr lang="en-GB" dirty="0"/>
              <a:t>Advertising</a:t>
            </a:r>
          </a:p>
          <a:p>
            <a:pPr lvl="1"/>
            <a:r>
              <a:rPr lang="en-GB" dirty="0"/>
              <a:t>Sales Promotion</a:t>
            </a:r>
          </a:p>
          <a:p>
            <a:pPr lvl="1"/>
            <a:r>
              <a:rPr lang="en-GB" dirty="0"/>
              <a:t>Direct Marketing</a:t>
            </a:r>
          </a:p>
          <a:p>
            <a:pPr lvl="1"/>
            <a:r>
              <a:rPr lang="en-GB" dirty="0"/>
              <a:t>Public Relations</a:t>
            </a:r>
          </a:p>
          <a:p>
            <a:pPr lvl="1"/>
            <a:r>
              <a:rPr lang="en-GB" dirty="0"/>
              <a:t>Personal Selling</a:t>
            </a:r>
          </a:p>
          <a:p>
            <a:r>
              <a:rPr lang="en-GB" sz="2400" dirty="0"/>
              <a:t>The New Marketing Communication Model</a:t>
            </a:r>
          </a:p>
          <a:p>
            <a:r>
              <a:rPr lang="en-GB" sz="2400" dirty="0"/>
              <a:t>Stages of IMC Campaign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673F16-6977-E013-C650-8873506C4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EF67B9-0F05-4A16-976B-15A18999B4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9294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Communication involves transmitting information from one party to another.</a:t>
            </a:r>
          </a:p>
          <a:p>
            <a:r>
              <a:rPr lang="en-GB" sz="2800" dirty="0"/>
              <a:t>It also focuses on creating shared meaning, allowing both parties to connect and interpret the message similarly.</a:t>
            </a:r>
          </a:p>
        </p:txBody>
      </p:sp>
      <p:pic>
        <p:nvPicPr>
          <p:cNvPr id="1026" name="Picture 2" descr="Team Communication icon SVG Vector &amp; PNG Free Download | UXWing">
            <a:extLst>
              <a:ext uri="{FF2B5EF4-FFF2-40B4-BE49-F238E27FC236}">
                <a16:creationId xmlns:a16="http://schemas.microsoft.com/office/drawing/2014/main" id="{CA873BFC-71EF-ADB4-A447-3452A094CA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628884"/>
            <a:ext cx="1879600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9160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93E24-905F-4FF6-08D6-41D2FFC87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 Communication Model</a:t>
            </a:r>
          </a:p>
        </p:txBody>
      </p:sp>
      <p:pic>
        <p:nvPicPr>
          <p:cNvPr id="7" name="Content Placeholder 6" descr="A diagram of a message&#10;&#10;Description automatically generated">
            <a:extLst>
              <a:ext uri="{FF2B5EF4-FFF2-40B4-BE49-F238E27FC236}">
                <a16:creationId xmlns:a16="http://schemas.microsoft.com/office/drawing/2014/main" id="{2D2E8E7C-DC85-04EA-9BDE-34D007652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20967"/>
            <a:ext cx="8229600" cy="387482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2529F-4741-BBF1-F574-981EA3BB5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46C076-F588-516E-7EAA-281BF1499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7D008A-9B71-0475-6E8F-9C41B0E1DABB}"/>
              </a:ext>
            </a:extLst>
          </p:cNvPr>
          <p:cNvSpPr txBox="1"/>
          <p:nvPr/>
        </p:nvSpPr>
        <p:spPr>
          <a:xfrm>
            <a:off x="3590465" y="5384774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effectLst/>
              </a:rPr>
              <a:t>(Kotler </a:t>
            </a:r>
            <a:r>
              <a:rPr lang="en-GB" sz="1600" b="0" i="1" u="none" strike="noStrike" dirty="0">
                <a:effectLst/>
              </a:rPr>
              <a:t>et al.,</a:t>
            </a:r>
            <a:r>
              <a:rPr lang="en-GB" sz="1600" b="0" i="0" u="none" strike="noStrike" dirty="0">
                <a:effectLst/>
              </a:rPr>
              <a:t> 2020) 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50080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87D6A-95F0-F0DA-3E2C-D6D7A38A0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2CEF8-F14D-C30F-C87F-4A824D966F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Marketing communication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helps firms inform, persuade, and remind consumers about their products and brands, building relationships.</a:t>
            </a:r>
          </a:p>
          <a:p>
            <a:r>
              <a:rPr lang="en-GB" sz="2800" b="1" dirty="0">
                <a:solidFill>
                  <a:srgbClr val="000000"/>
                </a:solidFill>
              </a:rPr>
              <a:t>Marketing communication </a:t>
            </a:r>
            <a:r>
              <a:rPr lang="en-GB" sz="2800" dirty="0">
                <a:solidFill>
                  <a:srgbClr val="000000"/>
                </a:solidFill>
              </a:rPr>
              <a:t>is key in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strengthening customer loyalty, and enhancing brand equity through messaging that links brands to experiences, people, and values.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5ECA74-7419-E33C-B310-31DA84019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EF7859-C0AA-DA41-4049-735712A5D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9285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219B9-A990-601B-1FE0-2B5D8A498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Communication Decisions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7C4EA-960E-7373-49CA-334A8A5CE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Communication decisions involve developing a strategy by addressing the following questions:</a:t>
            </a:r>
          </a:p>
          <a:p>
            <a:r>
              <a:rPr lang="en-GB" sz="2800" b="1" dirty="0"/>
              <a:t>What message to convey?</a:t>
            </a:r>
          </a:p>
          <a:p>
            <a:r>
              <a:rPr lang="en-GB" sz="2800" b="1" dirty="0"/>
              <a:t>What communication tools to use?</a:t>
            </a:r>
          </a:p>
          <a:p>
            <a:r>
              <a:rPr lang="en-GB" sz="2800" b="1" dirty="0"/>
              <a:t>How to translate the message in copy?</a:t>
            </a:r>
          </a:p>
          <a:p>
            <a:r>
              <a:rPr lang="en-GB" sz="2800" b="1" dirty="0"/>
              <a:t>Which media to use?</a:t>
            </a:r>
          </a:p>
          <a:p>
            <a:r>
              <a:rPr lang="en-GB" sz="2800" b="1" dirty="0"/>
              <a:t>How much to spend in communication?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B1B5A5-6148-C933-DD92-8B446DAA4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B1AD83-A7C3-FCE6-EF00-7ABF5A65D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59342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6E7BE-AB61-A838-9092-D5749B3A5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Integrated Marketing Communication</a:t>
            </a:r>
          </a:p>
        </p:txBody>
      </p:sp>
      <p:pic>
        <p:nvPicPr>
          <p:cNvPr id="7" name="Content Placeholder 6" descr="A diagram of a company brand&#10;&#10;Description automatically generated">
            <a:extLst>
              <a:ext uri="{FF2B5EF4-FFF2-40B4-BE49-F238E27FC236}">
                <a16:creationId xmlns:a16="http://schemas.microsoft.com/office/drawing/2014/main" id="{E3AEB554-DF85-4942-5BBB-33E6D9A6E1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3191" y="1600200"/>
            <a:ext cx="5957618" cy="39163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E3B20-B15C-B02B-128E-255DCFE2B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5999B9-C652-80D2-E0BA-9DBC181F9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F57B1E-C6E7-8118-AA69-36A06D456328}"/>
              </a:ext>
            </a:extLst>
          </p:cNvPr>
          <p:cNvSpPr txBox="1"/>
          <p:nvPr/>
        </p:nvSpPr>
        <p:spPr>
          <a:xfrm>
            <a:off x="2617921" y="5360571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effectLst/>
              </a:rPr>
              <a:t>(Kotler </a:t>
            </a:r>
            <a:r>
              <a:rPr lang="en-GB" sz="1600" b="0" i="1" u="none" strike="noStrike" dirty="0">
                <a:effectLst/>
              </a:rPr>
              <a:t>et al.,</a:t>
            </a:r>
            <a:r>
              <a:rPr lang="en-GB" sz="1600" b="0" i="0" u="none" strike="noStrike" dirty="0">
                <a:effectLst/>
              </a:rPr>
              <a:t> 2020) 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941608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Advertising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Advertising is a paid form of communication used to inform or influence target audiences about a product or service.</a:t>
            </a:r>
            <a:endParaRPr lang="en-GB" dirty="0"/>
          </a:p>
        </p:txBody>
      </p:sp>
      <p:pic>
        <p:nvPicPr>
          <p:cNvPr id="1028" name="Picture 4" descr="Tata Motors At Bharat Mobility Expo ...">
            <a:extLst>
              <a:ext uri="{FF2B5EF4-FFF2-40B4-BE49-F238E27FC236}">
                <a16:creationId xmlns:a16="http://schemas.microsoft.com/office/drawing/2014/main" id="{854013DF-B481-1FD1-B707-1A8EA471E9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83" y="3717032"/>
            <a:ext cx="2825947" cy="182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nnocent spot squeezes as many vitamins ...">
            <a:extLst>
              <a:ext uri="{FF2B5EF4-FFF2-40B4-BE49-F238E27FC236}">
                <a16:creationId xmlns:a16="http://schemas.microsoft.com/office/drawing/2014/main" id="{F336463E-AAF9-53EB-0746-36A0482546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117" y="3933056"/>
            <a:ext cx="2772600" cy="160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eghan Markle's Veja sneakers are on ...">
            <a:extLst>
              <a:ext uri="{FF2B5EF4-FFF2-40B4-BE49-F238E27FC236}">
                <a16:creationId xmlns:a16="http://schemas.microsoft.com/office/drawing/2014/main" id="{FEE75EB2-8599-72D0-C46C-BB5238ECEF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862" y="4104759"/>
            <a:ext cx="2106290" cy="140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708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Advertising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258816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Television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Radio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Print Media (ex: Magazines and Newspapers)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Outdoor Advertising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Online advertising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Public space (ex: Cinema, Airplane, Fitness)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Product placement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Point of purchase</a:t>
            </a:r>
          </a:p>
        </p:txBody>
      </p:sp>
      <p:pic>
        <p:nvPicPr>
          <p:cNvPr id="2050" name="Picture 2" descr="Ads, Branding, Promotion, Outreach ...">
            <a:extLst>
              <a:ext uri="{FF2B5EF4-FFF2-40B4-BE49-F238E27FC236}">
                <a16:creationId xmlns:a16="http://schemas.microsoft.com/office/drawing/2014/main" id="{2FE705E7-BF88-2C0F-EA23-D8056EABEC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1941826"/>
            <a:ext cx="3538736" cy="330578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5" name="Date Placeholder 4">
            <a:extLst>
              <a:ext uri="{FF2B5EF4-FFF2-40B4-BE49-F238E27FC236}">
                <a16:creationId xmlns:a16="http://schemas.microsoft.com/office/drawing/2014/main" id="{9FA193E4-CC38-25B2-28F7-913BB5F8E0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/>
              <a:pPr>
                <a:spcAft>
                  <a:spcPts val="600"/>
                </a:spcAft>
                <a:defRPr/>
              </a:pPr>
              <a:t>11/03/2025</a:t>
            </a:fld>
            <a:endParaRPr lang="en-GB" altLang="en-US"/>
          </a:p>
        </p:txBody>
      </p:sp>
      <p:sp>
        <p:nvSpPr>
          <p:cNvPr id="2057" name="Slide Number Placeholder 5">
            <a:extLst>
              <a:ext uri="{FF2B5EF4-FFF2-40B4-BE49-F238E27FC236}">
                <a16:creationId xmlns:a16="http://schemas.microsoft.com/office/drawing/2014/main" id="{CF1FD5CE-EEB2-2D53-30AC-21B2A54F3F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9521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78BC6-57EE-5C7F-B5EF-6B1BE3E20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Advertising Objectives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5CE12-C1D6-14CC-5466-B9617C0C1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C5EAD1-2794-4B9E-1008-643B96B89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6" name="Content Placeholder 5" descr="A list of marketing words&#10;&#10;Description automatically generated with medium confidence">
            <a:extLst>
              <a:ext uri="{FF2B5EF4-FFF2-40B4-BE49-F238E27FC236}">
                <a16:creationId xmlns:a16="http://schemas.microsoft.com/office/drawing/2014/main" id="{DB440F30-F4D8-5674-2529-1B1DF18D30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2834" y="1600200"/>
            <a:ext cx="6918332" cy="39163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8D6293D-8E8E-FB26-7F3D-1D333C596C44}"/>
              </a:ext>
            </a:extLst>
          </p:cNvPr>
          <p:cNvSpPr txBox="1"/>
          <p:nvPr/>
        </p:nvSpPr>
        <p:spPr>
          <a:xfrm>
            <a:off x="3590465" y="5384774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effectLst/>
              </a:rPr>
              <a:t>(Kotler </a:t>
            </a:r>
            <a:r>
              <a:rPr lang="en-GB" sz="1600" b="0" i="1" u="none" strike="noStrike" dirty="0">
                <a:effectLst/>
              </a:rPr>
              <a:t>et al.,</a:t>
            </a:r>
            <a:r>
              <a:rPr lang="en-GB" sz="1600" b="0" i="0" u="none" strike="noStrike" dirty="0">
                <a:effectLst/>
              </a:rPr>
              <a:t> 2020) 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88337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Sales Promotion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Sales promotion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is a type of marketing strategy aimed at either consumers or distribution channels through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sales incentives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is commonly used to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introduce new products, clear out inventory, or temporarily boost sales.</a:t>
            </a:r>
            <a:endParaRPr lang="en-GB" sz="2800" dirty="0"/>
          </a:p>
        </p:txBody>
      </p:sp>
      <p:pic>
        <p:nvPicPr>
          <p:cNvPr id="3074" name="Picture 2" descr="Sales Promotion Examples to Boost Your ...">
            <a:extLst>
              <a:ext uri="{FF2B5EF4-FFF2-40B4-BE49-F238E27FC236}">
                <a16:creationId xmlns:a16="http://schemas.microsoft.com/office/drawing/2014/main" id="{9CD57E85-DBD2-24A0-E174-CC123A4F02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955651"/>
            <a:ext cx="2814588" cy="156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0913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Push and Pull Strategy</a:t>
            </a:r>
          </a:p>
        </p:txBody>
      </p:sp>
      <p:pic>
        <p:nvPicPr>
          <p:cNvPr id="6" name="Content Placeholder 5" descr="A diagram of a product strategy&#10;&#10;Description automatically generated">
            <a:extLst>
              <a:ext uri="{FF2B5EF4-FFF2-40B4-BE49-F238E27FC236}">
                <a16:creationId xmlns:a16="http://schemas.microsoft.com/office/drawing/2014/main" id="{B4698A6E-C118-3F4B-185C-613756571B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80819"/>
            <a:ext cx="8229600" cy="355512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85676D-F1EA-9FED-1163-54A0DA4CECEF}"/>
              </a:ext>
            </a:extLst>
          </p:cNvPr>
          <p:cNvSpPr txBox="1"/>
          <p:nvPr/>
        </p:nvSpPr>
        <p:spPr>
          <a:xfrm>
            <a:off x="3590465" y="5301208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effectLst/>
              </a:rPr>
              <a:t>(Kotler </a:t>
            </a:r>
            <a:r>
              <a:rPr lang="en-GB" sz="1600" b="0" i="1" u="none" strike="noStrike" dirty="0">
                <a:effectLst/>
              </a:rPr>
              <a:t>et al.,</a:t>
            </a:r>
            <a:r>
              <a:rPr lang="en-GB" sz="1600" b="0" i="0" u="none" strike="noStrike" dirty="0">
                <a:effectLst/>
              </a:rPr>
              <a:t> 2020) 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6719912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67016-296D-1C07-0333-58DB2222F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Push and Pull Strategy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5DCB0-4E4D-AE02-A0D9-8591582E61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 </a:t>
            </a:r>
            <a:r>
              <a:rPr lang="en-GB" sz="2800" b="1" dirty="0"/>
              <a:t>Push Strategy</a:t>
            </a:r>
            <a:r>
              <a:rPr lang="en-GB" sz="2800" dirty="0"/>
              <a:t> involves promoting products to intermediaries (wholesalers and retailers) to "push" them towards consumers. </a:t>
            </a:r>
          </a:p>
          <a:p>
            <a:r>
              <a:rPr lang="en-GB" sz="2800" dirty="0"/>
              <a:t>The </a:t>
            </a:r>
            <a:r>
              <a:rPr lang="en-GB" sz="2800" b="1" dirty="0"/>
              <a:t>Pull Strategy</a:t>
            </a:r>
            <a:r>
              <a:rPr lang="en-GB" sz="2800" dirty="0"/>
              <a:t> focuses on stimulating consumer demand through advertising and promotions so that consumers "pull" the product through the distribution channel by requesting it from retailers.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B3FCB-4436-5142-C943-81049A1A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F3A12E-FA71-D0CB-E64A-1D004BC5F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33858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Direct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Direct marketing involves </a:t>
            </a:r>
            <a:r>
              <a:rPr lang="en-GB" sz="2400" b="1" dirty="0"/>
              <a:t>using consumer-direct channels</a:t>
            </a:r>
            <a:r>
              <a:rPr lang="en-GB" sz="2400" dirty="0"/>
              <a:t> (e.g., mail, telemarketing, email, websites) to </a:t>
            </a:r>
            <a:r>
              <a:rPr lang="en-GB" sz="2400" b="1" dirty="0"/>
              <a:t>reach customers without intermediaries</a:t>
            </a:r>
            <a:r>
              <a:rPr lang="en-GB" sz="2400" dirty="0"/>
              <a:t>.</a:t>
            </a:r>
          </a:p>
          <a:p>
            <a:r>
              <a:rPr lang="en-GB" sz="2400" dirty="0"/>
              <a:t>It is often </a:t>
            </a:r>
            <a:r>
              <a:rPr lang="en-GB" sz="2400" b="1" dirty="0"/>
              <a:t>more cost-effective</a:t>
            </a:r>
            <a:r>
              <a:rPr lang="en-GB" sz="2400" dirty="0"/>
              <a:t> than traditional marketing and allows companies to </a:t>
            </a:r>
            <a:r>
              <a:rPr lang="en-GB" sz="2400" b="1" dirty="0"/>
              <a:t>gather customer insights</a:t>
            </a:r>
            <a:r>
              <a:rPr lang="en-GB" sz="2400" dirty="0"/>
              <a:t>, build relationships, and strengthen brand loyalty.</a:t>
            </a:r>
          </a:p>
          <a:p>
            <a:r>
              <a:rPr lang="en-GB" sz="2400" dirty="0"/>
              <a:t>Direct marketing strategies include </a:t>
            </a:r>
            <a:r>
              <a:rPr lang="en-GB" sz="2400" b="1" dirty="0"/>
              <a:t>reward programs, club memberships, and personalised offers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71779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11D21-01D4-7CAA-6039-44E7A6C83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Direct Marketing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3ABAF-AA59-C9C1-BD11-75212E5C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Direct Mail</a:t>
            </a:r>
          </a:p>
          <a:p>
            <a:r>
              <a:rPr lang="en-GB" dirty="0" err="1">
                <a:solidFill>
                  <a:srgbClr val="000000"/>
                </a:solidFill>
                <a:latin typeface="-webkit-standard"/>
              </a:rPr>
              <a:t>Catalog</a:t>
            </a:r>
            <a:r>
              <a:rPr lang="en-GB" dirty="0">
                <a:solidFill>
                  <a:srgbClr val="000000"/>
                </a:solidFill>
                <a:latin typeface="-webkit-standard"/>
              </a:rPr>
              <a:t> Marketing </a:t>
            </a:r>
          </a:p>
          <a:p>
            <a:r>
              <a:rPr lang="en-GB" dirty="0">
                <a:solidFill>
                  <a:srgbClr val="000000"/>
                </a:solidFill>
                <a:latin typeface="-webkit-standard"/>
              </a:rPr>
              <a:t>Telemarketing 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Infomercials &amp; TV Shopping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863950-82AE-824F-B573-11E16A0EF8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AE9F0-1646-D42C-493A-E10D321B8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A8695E-323D-63FE-573B-D204F540499B}"/>
              </a:ext>
            </a:extLst>
          </p:cNvPr>
          <p:cNvSpPr txBox="1"/>
          <p:nvPr/>
        </p:nvSpPr>
        <p:spPr>
          <a:xfrm>
            <a:off x="611560" y="5257799"/>
            <a:ext cx="3408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(Kotler, Keller and </a:t>
            </a:r>
            <a:r>
              <a:rPr lang="en-GB" b="0" i="0" u="none" strike="noStrike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Chernev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2021)</a:t>
            </a:r>
            <a:endParaRPr lang="en-GB" dirty="0"/>
          </a:p>
        </p:txBody>
      </p:sp>
      <p:pic>
        <p:nvPicPr>
          <p:cNvPr id="3074" name="Picture 2" descr="Direct Marketing icon vector image ...">
            <a:extLst>
              <a:ext uri="{FF2B5EF4-FFF2-40B4-BE49-F238E27FC236}">
                <a16:creationId xmlns:a16="http://schemas.microsoft.com/office/drawing/2014/main" id="{9524EF03-5EB1-1B3F-7973-DEA717CF20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7300" y="1223890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atalog PNG, Vector, PSD, and Clipart ...">
            <a:extLst>
              <a:ext uri="{FF2B5EF4-FFF2-40B4-BE49-F238E27FC236}">
                <a16:creationId xmlns:a16="http://schemas.microsoft.com/office/drawing/2014/main" id="{12425D58-5001-0F0B-ADBB-E6D22836F6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218" y="3917328"/>
            <a:ext cx="1716782" cy="171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1,100+ Infomercial Stock Photos ...">
            <a:extLst>
              <a:ext uri="{FF2B5EF4-FFF2-40B4-BE49-F238E27FC236}">
                <a16:creationId xmlns:a16="http://schemas.microsoft.com/office/drawing/2014/main" id="{D9151FEE-B7E6-D327-514F-7E1DE40EDC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426593"/>
            <a:ext cx="1716782" cy="171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30052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Public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Public relations (PR) is about managing a company's image and relationships with key stakeholders, including customers, suppliers, dealers, and the broader public.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involves strategies to promote goodwill and prevent negative publicity.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6283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C004A-E8C5-12B8-15EB-288CB2003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Key Functions of PR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C1F82-0C57-8DAC-C801-334A46EA48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 Media Coverage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- Presenting news and information about the company in a positive light.</a:t>
            </a:r>
          </a:p>
          <a:p>
            <a:pPr algn="l">
              <a:buFont typeface="+mj-lt"/>
              <a:buAutoNum type="arabicPeriod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 Corporate Communications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- Promoting understanding of the company through internal and external messaging.</a:t>
            </a:r>
          </a:p>
          <a:p>
            <a:pPr algn="l">
              <a:buFont typeface="+mj-lt"/>
              <a:buAutoNum type="arabicPeriod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 Lobbying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- Working with government officials to influence legislation and regulations.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CF3572-6899-3449-8BA2-108BA713C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857FE1-1072-D300-7B79-5360FED32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306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5C5B5-EB47-DC3B-12C0-32324C47C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 Media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13F49-2F3F-296A-EAF4-71EE0EC491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Publications</a:t>
            </a:r>
          </a:p>
          <a:p>
            <a:r>
              <a:rPr lang="en-GB" sz="2800" dirty="0"/>
              <a:t>Events</a:t>
            </a:r>
          </a:p>
          <a:p>
            <a:r>
              <a:rPr lang="en-GB" sz="2800" dirty="0"/>
              <a:t>News </a:t>
            </a:r>
          </a:p>
          <a:p>
            <a:r>
              <a:rPr lang="en-GB" sz="2800" dirty="0"/>
              <a:t>Speeches</a:t>
            </a:r>
          </a:p>
          <a:p>
            <a:r>
              <a:rPr lang="en-GB" sz="2800" dirty="0"/>
              <a:t>Public Service Activities</a:t>
            </a:r>
          </a:p>
          <a:p>
            <a:r>
              <a:rPr lang="en-GB" sz="2800" dirty="0"/>
              <a:t>Identity Media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A9505B-1CF9-005E-0C7F-4A37F9F7B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F76D37-6690-610C-7661-C7175CECB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4100" name="Picture 4" descr="B2B Event Marketing: Your Best Bet to ...">
            <a:extLst>
              <a:ext uri="{FF2B5EF4-FFF2-40B4-BE49-F238E27FC236}">
                <a16:creationId xmlns:a16="http://schemas.microsoft.com/office/drawing/2014/main" id="{107F7E9E-3DDB-5166-177A-CCCCBCA64A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00808"/>
            <a:ext cx="378904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3912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E27B7-F537-7F8B-A1CA-C898105BA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Personal Selling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84BC2-32A8-B5FE-D5EE-C1C3800B1B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Personal selling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is a direct interaction between salespeople and potential buyers to present products, answer questions, and close sales.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Personal selling has three key qualities:</a:t>
            </a:r>
            <a:r>
              <a:rPr lang="en-GB" sz="2800" dirty="0">
                <a:solidFill>
                  <a:srgbClr val="000000"/>
                </a:solidFill>
              </a:rPr>
              <a:t>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Customised, Relationship-oriented, Response-oriented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 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Companies like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Avon, Electrolux, Tupperware, and Mary Kay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use personal selling.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C2585-D2B3-0B8C-3EF2-F7E3F6122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49DF85-CA83-81EB-CBAB-EF65A7B2B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pic>
        <p:nvPicPr>
          <p:cNvPr id="2050" name="Picture 2" descr="How to Sell Avon 2025 (Best Ultimate ...">
            <a:extLst>
              <a:ext uri="{FF2B5EF4-FFF2-40B4-BE49-F238E27FC236}">
                <a16:creationId xmlns:a16="http://schemas.microsoft.com/office/drawing/2014/main" id="{D09CCB63-A5B2-5778-1E34-D7773898A4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188" y="101143"/>
            <a:ext cx="2350884" cy="131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61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17F83-9845-86D2-F5FF-DFDE03BAC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The New </a:t>
            </a:r>
            <a:br>
              <a:rPr lang="en-GB" sz="3600" b="1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Marketing </a:t>
            </a:r>
            <a:r>
              <a:rPr lang="en-GB" sz="3600" b="1" dirty="0">
                <a:solidFill>
                  <a:srgbClr val="000000"/>
                </a:solidFill>
              </a:rPr>
              <a:t>C</a:t>
            </a:r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ommunications Model</a:t>
            </a:r>
            <a:r>
              <a:rPr lang="en-GB" sz="3600" b="0" i="0" u="none" strike="noStrike" dirty="0">
                <a:solidFill>
                  <a:srgbClr val="000000"/>
                </a:solidFill>
                <a:effectLst/>
              </a:rPr>
              <a:t> 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C1FAA-7688-23A9-43C3-618523C8C0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new marketing communications model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is evolving due to changes in consumer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</a:rPr>
              <a:t>behavior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market fragmentation, and digital advancements. 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Consumers are now more informed and engage directly with brands via digital platforms. Traditional mass marketing is giving way to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targeted, digital, and interactive approaches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84F0D-20F3-AE78-E421-17712D1D4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140901-ADF4-653D-3B1D-B2110503E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6575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197F6-612F-081F-D488-457C31EEE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Digital Marketing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E1DA7-DCFB-1136-221A-8CB73924D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Digital marketing</a:t>
            </a:r>
            <a:r>
              <a:rPr lang="en-GB" sz="2800" dirty="0"/>
              <a:t> uses online channels like social media, search engines (SEO and SEM), email, and websites to promote products and engage with customers.</a:t>
            </a:r>
          </a:p>
          <a:p>
            <a:r>
              <a:rPr lang="en-GB" sz="2800" dirty="0"/>
              <a:t>It focuses on </a:t>
            </a:r>
            <a:r>
              <a:rPr lang="en-GB" sz="2800" b="1" dirty="0"/>
              <a:t>targeted, data-driven strategies</a:t>
            </a:r>
            <a:r>
              <a:rPr lang="en-GB" sz="2800" dirty="0"/>
              <a:t> to reach specific audiences, track performance, and optimize campaigns in real time.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9A56BF-229F-DD7E-B889-DFCC0A05A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12C204-0C64-F6CF-5725-F7ECC9D83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pic>
        <p:nvPicPr>
          <p:cNvPr id="5122" name="Picture 2" descr="Marketing PNG Transparent Images">
            <a:extLst>
              <a:ext uri="{FF2B5EF4-FFF2-40B4-BE49-F238E27FC236}">
                <a16:creationId xmlns:a16="http://schemas.microsoft.com/office/drawing/2014/main" id="{5FFC7579-0C36-1AB5-0CED-791829F121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3617"/>
            <a:ext cx="1692548" cy="146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8204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Stages of IMC Campaign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380084"/>
            <a:ext cx="5904656" cy="409783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886E987-294E-3780-0736-590591C4D6B5}"/>
              </a:ext>
            </a:extLst>
          </p:cNvPr>
          <p:cNvSpPr txBox="1"/>
          <p:nvPr/>
        </p:nvSpPr>
        <p:spPr>
          <a:xfrm>
            <a:off x="3590465" y="5445224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effectLst/>
              </a:rPr>
              <a:t>(Kotler </a:t>
            </a:r>
            <a:r>
              <a:rPr lang="en-GB" sz="1600" b="0" i="1" u="none" strike="noStrike" dirty="0">
                <a:effectLst/>
              </a:rPr>
              <a:t>et al.,</a:t>
            </a:r>
            <a:r>
              <a:rPr lang="en-GB" sz="1600" b="0" i="0" u="none" strike="noStrike" dirty="0">
                <a:effectLst/>
              </a:rPr>
              <a:t> 2020) 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356597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AE3FB-3569-F8BE-B274-76431153E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66A12-C7DD-6F78-513E-354E222567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/>
              <a:t>Design IMC campaigns for these products</a:t>
            </a:r>
          </a:p>
          <a:p>
            <a:r>
              <a:rPr lang="en-GB" sz="2800" dirty="0"/>
              <a:t>A small ice cream retail chain selling premium products.</a:t>
            </a:r>
          </a:p>
          <a:p>
            <a:r>
              <a:rPr lang="en-GB" sz="2800" dirty="0"/>
              <a:t>A large home-appliance company selling such major units as refrigerators, stoves, washing machines and dryers.</a:t>
            </a:r>
          </a:p>
          <a:p>
            <a:r>
              <a:rPr lang="en-GB" sz="2800" dirty="0"/>
              <a:t>A laundry detergent firm selling several brands of such a product.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6941-7828-ECDC-B226-75ED4CD02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D5E000-B350-E31C-D249-BE7505C8F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95036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6E6FD-1163-1416-2AEE-478953A89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DEE4B-7D95-F758-C49C-937AC67669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effectLst/>
                <a:cs typeface="Arial" panose="020B0604020202020204" pitchFamily="34" charset="0"/>
              </a:rPr>
              <a:t>Hooley, G.J. et al. (2020) </a:t>
            </a:r>
            <a:r>
              <a:rPr lang="en-GB" sz="2400" i="1" dirty="0">
                <a:effectLst/>
                <a:cs typeface="Arial" panose="020B0604020202020204" pitchFamily="34" charset="0"/>
              </a:rPr>
              <a:t>Marketing strategy and competitive positioning</a:t>
            </a:r>
            <a:r>
              <a:rPr lang="en-GB" sz="2400" dirty="0">
                <a:effectLst/>
                <a:cs typeface="Arial" panose="020B0604020202020204" pitchFamily="34" charset="0"/>
              </a:rPr>
              <a:t>. Seventh edition. Harlow, England ; Pearson.</a:t>
            </a:r>
            <a:endParaRPr lang="en-GB" sz="2400" b="0" i="0" u="none" strike="noStrike" dirty="0">
              <a:effectLst/>
            </a:endParaRPr>
          </a:p>
          <a:p>
            <a:pPr marL="0" indent="0">
              <a:buNone/>
            </a:pPr>
            <a:r>
              <a:rPr lang="en-GB" sz="2400" b="0" i="0" u="none" strike="noStrike" dirty="0">
                <a:effectLst/>
              </a:rPr>
              <a:t>Kotler, P., Keller, K. and </a:t>
            </a:r>
            <a:r>
              <a:rPr lang="en-GB" sz="2400" b="0" i="0" u="none" strike="noStrike" dirty="0" err="1">
                <a:effectLst/>
              </a:rPr>
              <a:t>Chernev</a:t>
            </a:r>
            <a:r>
              <a:rPr lang="en-GB" sz="2400" b="0" i="0" u="none" strike="noStrike" dirty="0">
                <a:effectLst/>
              </a:rPr>
              <a:t>, A. (2021) </a:t>
            </a:r>
            <a:r>
              <a:rPr lang="en-GB" sz="2400" b="0" i="1" u="none" strike="noStrike" dirty="0">
                <a:effectLst/>
              </a:rPr>
              <a:t>Marketing management</a:t>
            </a:r>
            <a:r>
              <a:rPr lang="en-GB" sz="2400" b="0" i="0" u="none" strike="noStrike" dirty="0">
                <a:effectLst/>
              </a:rPr>
              <a:t>. 16th ed..</a:t>
            </a:r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b="0" i="0" u="none" strike="noStrike" dirty="0">
                <a:effectLst/>
              </a:rPr>
              <a:t>Kotler, P. </a:t>
            </a:r>
            <a:r>
              <a:rPr lang="en-GB" sz="2400" b="0" i="1" u="none" strike="noStrike" dirty="0">
                <a:effectLst/>
              </a:rPr>
              <a:t>et al.</a:t>
            </a:r>
            <a:r>
              <a:rPr lang="en-GB" sz="2400" b="0" i="0" u="none" strike="noStrike" dirty="0">
                <a:effectLst/>
              </a:rPr>
              <a:t> (2020) </a:t>
            </a:r>
            <a:r>
              <a:rPr lang="en-GB" sz="2400" b="0" i="1" u="none" strike="noStrike" dirty="0">
                <a:effectLst/>
              </a:rPr>
              <a:t>Principles of marketing</a:t>
            </a:r>
            <a:r>
              <a:rPr lang="en-GB" sz="2400" b="0" i="0" u="none" strike="noStrike" dirty="0">
                <a:effectLst/>
              </a:rPr>
              <a:t>. Eighth European Edition. Harlow ; Pearson.</a:t>
            </a:r>
            <a:endParaRPr lang="en-GB" sz="2400" dirty="0">
              <a:effectLst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1319A-FB25-CE51-271E-A93A65F2F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7305A-CE14-EB2A-F169-CEAB1E44B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893463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2586</TotalTime>
  <Words>2179</Words>
  <Application>Microsoft Macintosh PowerPoint</Application>
  <PresentationFormat>On-screen Show (4:3)</PresentationFormat>
  <Paragraphs>219</Paragraphs>
  <Slides>24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-webkit-standard</vt:lpstr>
      <vt:lpstr>Arial</vt:lpstr>
      <vt:lpstr>Myriad Pro</vt:lpstr>
      <vt:lpstr>Source Sans Pro</vt:lpstr>
      <vt:lpstr>Verdana</vt:lpstr>
      <vt:lpstr>20140311PresentationUWTSDTemplate</vt:lpstr>
      <vt:lpstr>The Promotion Mix “Integrated Marketing Communications”              Week 5 – Session 2 </vt:lpstr>
      <vt:lpstr>Content of the Session</vt:lpstr>
      <vt:lpstr>Communication</vt:lpstr>
      <vt:lpstr>A Communication Model</vt:lpstr>
      <vt:lpstr>Marketing Communication</vt:lpstr>
      <vt:lpstr>Communication Decisions</vt:lpstr>
      <vt:lpstr>Integrated Marketing Communication</vt:lpstr>
      <vt:lpstr>Advertising</vt:lpstr>
      <vt:lpstr>Advertising Tools</vt:lpstr>
      <vt:lpstr>Advertising Objectives</vt:lpstr>
      <vt:lpstr>Sales Promotion</vt:lpstr>
      <vt:lpstr>Push and Pull Strategy</vt:lpstr>
      <vt:lpstr>Push and Pull Strategy</vt:lpstr>
      <vt:lpstr>Direct Marketing</vt:lpstr>
      <vt:lpstr>Direct Marketing Channels</vt:lpstr>
      <vt:lpstr>Public Relations</vt:lpstr>
      <vt:lpstr>Key Functions of PR</vt:lpstr>
      <vt:lpstr>PR Media Format</vt:lpstr>
      <vt:lpstr>Personal Selling</vt:lpstr>
      <vt:lpstr>The New  Marketing Communications Model </vt:lpstr>
      <vt:lpstr>Digital Marketing </vt:lpstr>
      <vt:lpstr>Stages of IMC Campaign</vt:lpstr>
      <vt:lpstr>Group 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160</cp:revision>
  <cp:lastPrinted>2018-07-09T15:27:01Z</cp:lastPrinted>
  <dcterms:created xsi:type="dcterms:W3CDTF">2002-10-07T19:43:58Z</dcterms:created>
  <dcterms:modified xsi:type="dcterms:W3CDTF">2025-03-11T10:40:31Z</dcterms:modified>
</cp:coreProperties>
</file>