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2"/>
  </p:notesMasterIdLst>
  <p:sldIdLst>
    <p:sldId id="256" r:id="rId5"/>
    <p:sldId id="257" r:id="rId6"/>
    <p:sldId id="258" r:id="rId7"/>
    <p:sldId id="259" r:id="rId8"/>
    <p:sldId id="261" r:id="rId9"/>
    <p:sldId id="262"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AD1617-5399-47F4-B625-379CB8BAF6BD}" v="6" dt="2022-10-27T16:50:28.1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461" autoAdjust="0"/>
  </p:normalViewPr>
  <p:slideViewPr>
    <p:cSldViewPr snapToGrid="0">
      <p:cViewPr varScale="1">
        <p:scale>
          <a:sx n="68" d="100"/>
          <a:sy n="68" d="100"/>
        </p:scale>
        <p:origin x="12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Dand" userId="7253c0d51544800c" providerId="LiveId" clId="{27AD1617-5399-47F4-B625-379CB8BAF6BD}"/>
    <pc:docChg chg="custSel addSld delSld modSld">
      <pc:chgData name="Martin Dand" userId="7253c0d51544800c" providerId="LiveId" clId="{27AD1617-5399-47F4-B625-379CB8BAF6BD}" dt="2022-10-27T17:26:58.254" v="7745" actId="20577"/>
      <pc:docMkLst>
        <pc:docMk/>
      </pc:docMkLst>
      <pc:sldChg chg="modNotesTx">
        <pc:chgData name="Martin Dand" userId="7253c0d51544800c" providerId="LiveId" clId="{27AD1617-5399-47F4-B625-379CB8BAF6BD}" dt="2022-10-27T15:53:36.344" v="1578" actId="20577"/>
        <pc:sldMkLst>
          <pc:docMk/>
          <pc:sldMk cId="3754664940" sldId="256"/>
        </pc:sldMkLst>
      </pc:sldChg>
      <pc:sldChg chg="modSp mod modNotesTx">
        <pc:chgData name="Martin Dand" userId="7253c0d51544800c" providerId="LiveId" clId="{27AD1617-5399-47F4-B625-379CB8BAF6BD}" dt="2022-10-27T16:49:55.442" v="3330" actId="20577"/>
        <pc:sldMkLst>
          <pc:docMk/>
          <pc:sldMk cId="2194233190" sldId="257"/>
        </pc:sldMkLst>
        <pc:spChg chg="mod">
          <ac:chgData name="Martin Dand" userId="7253c0d51544800c" providerId="LiveId" clId="{27AD1617-5399-47F4-B625-379CB8BAF6BD}" dt="2022-10-27T15:53:54.944" v="1579" actId="20577"/>
          <ac:spMkLst>
            <pc:docMk/>
            <pc:sldMk cId="2194233190" sldId="257"/>
            <ac:spMk id="3" creationId="{9F541FAF-730D-47FE-9638-C05616C31320}"/>
          </ac:spMkLst>
        </pc:spChg>
      </pc:sldChg>
      <pc:sldChg chg="addSp modSp mod modNotesTx">
        <pc:chgData name="Martin Dand" userId="7253c0d51544800c" providerId="LiveId" clId="{27AD1617-5399-47F4-B625-379CB8BAF6BD}" dt="2022-10-27T17:00:20.001" v="4700" actId="20577"/>
        <pc:sldMkLst>
          <pc:docMk/>
          <pc:sldMk cId="4217101953" sldId="258"/>
        </pc:sldMkLst>
        <pc:picChg chg="add mod modCrop">
          <ac:chgData name="Martin Dand" userId="7253c0d51544800c" providerId="LiveId" clId="{27AD1617-5399-47F4-B625-379CB8BAF6BD}" dt="2022-10-27T15:44:51.684" v="870" actId="1076"/>
          <ac:picMkLst>
            <pc:docMk/>
            <pc:sldMk cId="4217101953" sldId="258"/>
            <ac:picMk id="4" creationId="{C74A32D0-4A16-5A12-5AF4-871CBD381C04}"/>
          </ac:picMkLst>
        </pc:picChg>
      </pc:sldChg>
      <pc:sldChg chg="addSp modSp mod modNotesTx">
        <pc:chgData name="Martin Dand" userId="7253c0d51544800c" providerId="LiveId" clId="{27AD1617-5399-47F4-B625-379CB8BAF6BD}" dt="2022-10-27T17:07:19.881" v="5447" actId="20577"/>
        <pc:sldMkLst>
          <pc:docMk/>
          <pc:sldMk cId="2542071723" sldId="259"/>
        </pc:sldMkLst>
        <pc:spChg chg="mod">
          <ac:chgData name="Martin Dand" userId="7253c0d51544800c" providerId="LiveId" clId="{27AD1617-5399-47F4-B625-379CB8BAF6BD}" dt="2022-10-27T17:00:57.010" v="4715" actId="20577"/>
          <ac:spMkLst>
            <pc:docMk/>
            <pc:sldMk cId="2542071723" sldId="259"/>
            <ac:spMk id="3" creationId="{9F541FAF-730D-47FE-9638-C05616C31320}"/>
          </ac:spMkLst>
        </pc:spChg>
        <pc:picChg chg="add mod ord modCrop">
          <ac:chgData name="Martin Dand" userId="7253c0d51544800c" providerId="LiveId" clId="{27AD1617-5399-47F4-B625-379CB8BAF6BD}" dt="2022-10-27T15:47:28.674" v="878" actId="732"/>
          <ac:picMkLst>
            <pc:docMk/>
            <pc:sldMk cId="2542071723" sldId="259"/>
            <ac:picMk id="5" creationId="{4F8E9164-0FC2-C614-15D9-1B5CA809515E}"/>
          </ac:picMkLst>
        </pc:picChg>
      </pc:sldChg>
      <pc:sldChg chg="addSp modSp del mod">
        <pc:chgData name="Martin Dand" userId="7253c0d51544800c" providerId="LiveId" clId="{27AD1617-5399-47F4-B625-379CB8BAF6BD}" dt="2022-10-27T17:07:32.639" v="5448" actId="47"/>
        <pc:sldMkLst>
          <pc:docMk/>
          <pc:sldMk cId="3094669990" sldId="260"/>
        </pc:sldMkLst>
        <pc:spChg chg="add mod">
          <ac:chgData name="Martin Dand" userId="7253c0d51544800c" providerId="LiveId" clId="{27AD1617-5399-47F4-B625-379CB8BAF6BD}" dt="2022-10-27T14:21:09.905" v="104" actId="20577"/>
          <ac:spMkLst>
            <pc:docMk/>
            <pc:sldMk cId="3094669990" sldId="260"/>
            <ac:spMk id="3" creationId="{6F0FD150-833A-CA67-EC54-9BFF693D7B88}"/>
          </ac:spMkLst>
        </pc:spChg>
        <pc:spChg chg="mod">
          <ac:chgData name="Martin Dand" userId="7253c0d51544800c" providerId="LiveId" clId="{27AD1617-5399-47F4-B625-379CB8BAF6BD}" dt="2022-10-27T14:20:15.341" v="36" actId="1076"/>
          <ac:spMkLst>
            <pc:docMk/>
            <pc:sldMk cId="3094669990" sldId="260"/>
            <ac:spMk id="9" creationId="{E595D79C-E639-4FEA-D615-1AC00994C117}"/>
          </ac:spMkLst>
        </pc:spChg>
        <pc:spChg chg="mod">
          <ac:chgData name="Martin Dand" userId="7253c0d51544800c" providerId="LiveId" clId="{27AD1617-5399-47F4-B625-379CB8BAF6BD}" dt="2022-10-27T14:20:15.341" v="36" actId="1076"/>
          <ac:spMkLst>
            <pc:docMk/>
            <pc:sldMk cId="3094669990" sldId="260"/>
            <ac:spMk id="11" creationId="{BC696BE5-11CD-F3A7-3F97-1793E908A264}"/>
          </ac:spMkLst>
        </pc:spChg>
        <pc:spChg chg="mod">
          <ac:chgData name="Martin Dand" userId="7253c0d51544800c" providerId="LiveId" clId="{27AD1617-5399-47F4-B625-379CB8BAF6BD}" dt="2022-10-27T14:20:15.341" v="36" actId="1076"/>
          <ac:spMkLst>
            <pc:docMk/>
            <pc:sldMk cId="3094669990" sldId="260"/>
            <ac:spMk id="13" creationId="{ACB926E9-ECFC-EE2B-5DCC-CD76541EB24E}"/>
          </ac:spMkLst>
        </pc:spChg>
        <pc:graphicFrameChg chg="mod">
          <ac:chgData name="Martin Dand" userId="7253c0d51544800c" providerId="LiveId" clId="{27AD1617-5399-47F4-B625-379CB8BAF6BD}" dt="2022-10-27T14:20:15.341" v="36" actId="1076"/>
          <ac:graphicFrameMkLst>
            <pc:docMk/>
            <pc:sldMk cId="3094669990" sldId="260"/>
            <ac:graphicFrameMk id="4" creationId="{969FE2A8-1BF4-BC0E-4BF6-ABF8C3E30A76}"/>
          </ac:graphicFrameMkLst>
        </pc:graphicFrameChg>
        <pc:graphicFrameChg chg="mod">
          <ac:chgData name="Martin Dand" userId="7253c0d51544800c" providerId="LiveId" clId="{27AD1617-5399-47F4-B625-379CB8BAF6BD}" dt="2022-10-27T14:20:15.341" v="36" actId="1076"/>
          <ac:graphicFrameMkLst>
            <pc:docMk/>
            <pc:sldMk cId="3094669990" sldId="260"/>
            <ac:graphicFrameMk id="5" creationId="{EBBE9513-B4D8-9B5A-BA0C-8721FAC93765}"/>
          </ac:graphicFrameMkLst>
        </pc:graphicFrameChg>
        <pc:graphicFrameChg chg="mod">
          <ac:chgData name="Martin Dand" userId="7253c0d51544800c" providerId="LiveId" clId="{27AD1617-5399-47F4-B625-379CB8BAF6BD}" dt="2022-10-27T14:20:15.341" v="36" actId="1076"/>
          <ac:graphicFrameMkLst>
            <pc:docMk/>
            <pc:sldMk cId="3094669990" sldId="260"/>
            <ac:graphicFrameMk id="6" creationId="{68E71B94-9050-3510-1A60-D6FBFC38D742}"/>
          </ac:graphicFrameMkLst>
        </pc:graphicFrameChg>
        <pc:picChg chg="add mod modCrop">
          <ac:chgData name="Martin Dand" userId="7253c0d51544800c" providerId="LiveId" clId="{27AD1617-5399-47F4-B625-379CB8BAF6BD}" dt="2022-10-27T15:43:49.209" v="865" actId="1076"/>
          <ac:picMkLst>
            <pc:docMk/>
            <pc:sldMk cId="3094669990" sldId="260"/>
            <ac:picMk id="10" creationId="{9D61861F-9B86-7650-F1A5-256DCCB5B3A9}"/>
          </ac:picMkLst>
        </pc:picChg>
      </pc:sldChg>
      <pc:sldChg chg="addSp delSp modSp new mod modNotesTx">
        <pc:chgData name="Martin Dand" userId="7253c0d51544800c" providerId="LiveId" clId="{27AD1617-5399-47F4-B625-379CB8BAF6BD}" dt="2022-10-27T17:14:27.688" v="6175" actId="20577"/>
        <pc:sldMkLst>
          <pc:docMk/>
          <pc:sldMk cId="1620148614" sldId="261"/>
        </pc:sldMkLst>
        <pc:spChg chg="mod">
          <ac:chgData name="Martin Dand" userId="7253c0d51544800c" providerId="LiveId" clId="{27AD1617-5399-47F4-B625-379CB8BAF6BD}" dt="2022-10-27T14:18:32.298" v="27" actId="20577"/>
          <ac:spMkLst>
            <pc:docMk/>
            <pc:sldMk cId="1620148614" sldId="261"/>
            <ac:spMk id="2" creationId="{F47218ED-DA74-B3FB-6F31-84EBFA374D16}"/>
          </ac:spMkLst>
        </pc:spChg>
        <pc:spChg chg="del">
          <ac:chgData name="Martin Dand" userId="7253c0d51544800c" providerId="LiveId" clId="{27AD1617-5399-47F4-B625-379CB8BAF6BD}" dt="2022-10-27T14:18:52.703" v="28"/>
          <ac:spMkLst>
            <pc:docMk/>
            <pc:sldMk cId="1620148614" sldId="261"/>
            <ac:spMk id="3" creationId="{DA00CE3B-0532-1818-E57B-674B9896AB9F}"/>
          </ac:spMkLst>
        </pc:spChg>
        <pc:spChg chg="add del mod">
          <ac:chgData name="Martin Dand" userId="7253c0d51544800c" providerId="LiveId" clId="{27AD1617-5399-47F4-B625-379CB8BAF6BD}" dt="2022-10-27T17:08:23.265" v="5498" actId="478"/>
          <ac:spMkLst>
            <pc:docMk/>
            <pc:sldMk cId="1620148614" sldId="261"/>
            <ac:spMk id="5" creationId="{D8E4877C-12EA-3065-1FE5-8F9C34A52805}"/>
          </ac:spMkLst>
        </pc:spChg>
        <pc:graphicFrameChg chg="add mod modGraphic">
          <ac:chgData name="Martin Dand" userId="7253c0d51544800c" providerId="LiveId" clId="{27AD1617-5399-47F4-B625-379CB8BAF6BD}" dt="2022-10-27T17:11:31.148" v="5769" actId="403"/>
          <ac:graphicFrameMkLst>
            <pc:docMk/>
            <pc:sldMk cId="1620148614" sldId="261"/>
            <ac:graphicFrameMk id="4" creationId="{C92A0C31-FD37-BC1C-7897-82C07E0199B0}"/>
          </ac:graphicFrameMkLst>
        </pc:graphicFrameChg>
        <pc:picChg chg="add mod ord modCrop">
          <ac:chgData name="Martin Dand" userId="7253c0d51544800c" providerId="LiveId" clId="{27AD1617-5399-47F4-B625-379CB8BAF6BD}" dt="2022-10-27T15:39:14.707" v="855" actId="171"/>
          <ac:picMkLst>
            <pc:docMk/>
            <pc:sldMk cId="1620148614" sldId="261"/>
            <ac:picMk id="7" creationId="{7618BFAC-9DD8-9C6A-387C-657DC45AFF55}"/>
          </ac:picMkLst>
        </pc:picChg>
      </pc:sldChg>
      <pc:sldChg chg="addSp modSp new mod modNotesTx">
        <pc:chgData name="Martin Dand" userId="7253c0d51544800c" providerId="LiveId" clId="{27AD1617-5399-47F4-B625-379CB8BAF6BD}" dt="2022-10-27T17:21:36.154" v="7149" actId="6549"/>
        <pc:sldMkLst>
          <pc:docMk/>
          <pc:sldMk cId="4185933671" sldId="262"/>
        </pc:sldMkLst>
        <pc:spChg chg="mod">
          <ac:chgData name="Martin Dand" userId="7253c0d51544800c" providerId="LiveId" clId="{27AD1617-5399-47F4-B625-379CB8BAF6BD}" dt="2022-10-27T14:23:42.481" v="177" actId="20577"/>
          <ac:spMkLst>
            <pc:docMk/>
            <pc:sldMk cId="4185933671" sldId="262"/>
            <ac:spMk id="2" creationId="{12C2C734-33E3-F860-38BD-AE6AA925AB8A}"/>
          </ac:spMkLst>
        </pc:spChg>
        <pc:spChg chg="mod">
          <ac:chgData name="Martin Dand" userId="7253c0d51544800c" providerId="LiveId" clId="{27AD1617-5399-47F4-B625-379CB8BAF6BD}" dt="2022-10-27T15:07:10.069" v="456" actId="20577"/>
          <ac:spMkLst>
            <pc:docMk/>
            <pc:sldMk cId="4185933671" sldId="262"/>
            <ac:spMk id="3" creationId="{C437EE18-BE2F-FEE2-4C76-6D4C29772EE3}"/>
          </ac:spMkLst>
        </pc:spChg>
        <pc:picChg chg="add mod ord modCrop">
          <ac:chgData name="Martin Dand" userId="7253c0d51544800c" providerId="LiveId" clId="{27AD1617-5399-47F4-B625-379CB8BAF6BD}" dt="2022-10-27T15:07:25.087" v="457" actId="1076"/>
          <ac:picMkLst>
            <pc:docMk/>
            <pc:sldMk cId="4185933671" sldId="262"/>
            <ac:picMk id="5" creationId="{1F93ABAC-9D44-0EF1-6FDC-E6B8EB4917CC}"/>
          </ac:picMkLst>
        </pc:picChg>
      </pc:sldChg>
      <pc:sldChg chg="addSp modSp new mod modNotesTx">
        <pc:chgData name="Martin Dand" userId="7253c0d51544800c" providerId="LiveId" clId="{27AD1617-5399-47F4-B625-379CB8BAF6BD}" dt="2022-10-27T17:26:58.254" v="7745" actId="20577"/>
        <pc:sldMkLst>
          <pc:docMk/>
          <pc:sldMk cId="3671018146" sldId="263"/>
        </pc:sldMkLst>
        <pc:spChg chg="mod">
          <ac:chgData name="Martin Dand" userId="7253c0d51544800c" providerId="LiveId" clId="{27AD1617-5399-47F4-B625-379CB8BAF6BD}" dt="2022-10-27T15:07:56.829" v="468" actId="20577"/>
          <ac:spMkLst>
            <pc:docMk/>
            <pc:sldMk cId="3671018146" sldId="263"/>
            <ac:spMk id="2" creationId="{5C8BDD6E-40D9-8322-117B-C7C71E3FB4CE}"/>
          </ac:spMkLst>
        </pc:spChg>
        <pc:spChg chg="mod">
          <ac:chgData name="Martin Dand" userId="7253c0d51544800c" providerId="LiveId" clId="{27AD1617-5399-47F4-B625-379CB8BAF6BD}" dt="2022-10-27T17:22:58.767" v="7311" actId="5793"/>
          <ac:spMkLst>
            <pc:docMk/>
            <pc:sldMk cId="3671018146" sldId="263"/>
            <ac:spMk id="3" creationId="{4051E111-D880-3C0B-7F67-6031B6B89DD0}"/>
          </ac:spMkLst>
        </pc:spChg>
        <pc:picChg chg="add mod modCrop">
          <ac:chgData name="Martin Dand" userId="7253c0d51544800c" providerId="LiveId" clId="{27AD1617-5399-47F4-B625-379CB8BAF6BD}" dt="2022-10-27T15:32:58.054" v="847" actId="1076"/>
          <ac:picMkLst>
            <pc:docMk/>
            <pc:sldMk cId="3671018146" sldId="263"/>
            <ac:picMk id="5" creationId="{A3891ACA-1F23-1D69-BB43-BF3D5ACB451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10/27/2022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battle of Agincourt is a well researched historical event, where King Henry V and his exhausted and depleted army won a victory against a much better </a:t>
            </a:r>
            <a:r>
              <a:rPr lang="en-US" dirty="0" err="1"/>
              <a:t>armoured</a:t>
            </a:r>
            <a:r>
              <a:rPr lang="en-US" dirty="0"/>
              <a:t>, numerically superior French force. The English force was made up of approximately 5k lightly or un-</a:t>
            </a:r>
            <a:r>
              <a:rPr lang="en-US" dirty="0" err="1"/>
              <a:t>armoured</a:t>
            </a:r>
            <a:r>
              <a:rPr lang="en-US" dirty="0"/>
              <a:t> longbow archers and between 1-3k unmounted men-at arms. The French force consisted of around 10k heavily </a:t>
            </a:r>
            <a:r>
              <a:rPr lang="en-US" dirty="0" err="1"/>
              <a:t>armoured</a:t>
            </a:r>
            <a:r>
              <a:rPr lang="en-US" dirty="0"/>
              <a:t> foot and about 5k heavy cavalry. It has long been cited that the longbow was the deciding factor of Henry’s victory, and today I will be investigating this statement from an OME Professional viewpoint.</a:t>
            </a: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1</a:t>
            </a:fld>
            <a:endParaRPr lang="en-US" dirty="0"/>
          </a:p>
        </p:txBody>
      </p:sp>
    </p:spTree>
    <p:extLst>
      <p:ext uri="{BB962C8B-B14F-4D97-AF65-F5344CB8AC3E}">
        <p14:creationId xmlns:p14="http://schemas.microsoft.com/office/powerpoint/2010/main" val="4149406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As stated, the English were outnumbered. The extent of the French numerical superiority is a matter of disagreement between historians but the universally accepted truth is that there was a substantial advantage to the French. The English were on the retreat, marching back to English controlled territory after a siege. They had lost a quarter of their men, and were suffering from exhaustion and dysentery. The English chose a site flanked by trees on either side of the area, in order to prevent flanking attacks by the French cavalry, and positioned anti cavalry stakes in front of their lines to prevent a full charge. This narrow attack vector also allowed their smaller force to create an effective front line. The field had also recently been </a:t>
            </a:r>
            <a:r>
              <a:rPr lang="en-GB" noProof="0" dirty="0" err="1"/>
              <a:t>plowed</a:t>
            </a:r>
            <a:r>
              <a:rPr lang="en-GB" noProof="0" dirty="0"/>
              <a:t>, and it had rained the previous night which meant the field was very muddy. The French set up their lines several hundred meters away, out of bowshot as they were expecting reinforcements. </a:t>
            </a:r>
          </a:p>
        </p:txBody>
      </p:sp>
      <p:sp>
        <p:nvSpPr>
          <p:cNvPr id="4" name="Slide Number Placeholder 3"/>
          <p:cNvSpPr>
            <a:spLocks noGrp="1"/>
          </p:cNvSpPr>
          <p:nvPr>
            <p:ph type="sldNum" sz="quarter" idx="5"/>
          </p:nvPr>
        </p:nvSpPr>
        <p:spPr/>
        <p:txBody>
          <a:bodyPr/>
          <a:lstStyle/>
          <a:p>
            <a:fld id="{5603C52C-5E29-41AF-BAA3-8217E886DA08}" type="slidenum">
              <a:rPr lang="en-US" smtClean="0"/>
              <a:t>2</a:t>
            </a:fld>
            <a:endParaRPr lang="en-US" dirty="0"/>
          </a:p>
        </p:txBody>
      </p:sp>
    </p:spTree>
    <p:extLst>
      <p:ext uri="{BB962C8B-B14F-4D97-AF65-F5344CB8AC3E}">
        <p14:creationId xmlns:p14="http://schemas.microsoft.com/office/powerpoint/2010/main" val="2276452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Henry realised he faced defeat if he waited, but also that if he attacked the entrenched enemy, his assault would fail. He ordered his men to unseat the stakes and move forward. The French thought he was attacking and held firm however this was not the case as they repositioned the stakes forward within bow range, and commenced firing. The French panicked and the cavalry immediately advanced despite the fact most were not ready to do so which meant they advanced piecemeal. The foot also scrambled to follow. Due to the lack of cohesion of the cavalry charge, the archers inflicted wounds, mostly to the unarmoured horses which stampeded away from the line of fire. Reports state the retreating horses not only further churned up the already muddy field, but caused injury as they charged through the infantry attempting to advance through heavy mud. The advancing troops had to advance approx. 200m through mud that some reports say was up to their knees wearing 30-50kg of armour, plus any </a:t>
            </a:r>
            <a:r>
              <a:rPr lang="en-GB" noProof="0" dirty="0" err="1"/>
              <a:t>buildup</a:t>
            </a:r>
            <a:r>
              <a:rPr lang="en-GB" noProof="0" dirty="0"/>
              <a:t> of mud, through a storm of arrows which meant they had to keep visors down, which restricted their breathing. As the front lines were moving slower, the rear lines pressed forward into them, and if they fell, they found it almost impossible to get up as their comrades walked over them, some even drowning in the mud.</a:t>
            </a:r>
          </a:p>
          <a:p>
            <a:endParaRPr lang="en-GB" noProof="0" dirty="0"/>
          </a:p>
          <a:p>
            <a:r>
              <a:rPr lang="en-GB" noProof="0" dirty="0"/>
              <a:t>Once the English had run out of arrows, and the main melee was joined, they attacked from their flanking position using short melee weapons such as axes or daggers. As the melee was so tightly packed, the French (being armed mostly with longswords) found it impossible to utilise their longer weapons and fell by the hundreds to the lighter armoured, more </a:t>
            </a:r>
            <a:r>
              <a:rPr lang="en-GB" noProof="0" dirty="0" err="1"/>
              <a:t>manoeuverable</a:t>
            </a:r>
            <a:r>
              <a:rPr lang="en-GB" noProof="0" dirty="0"/>
              <a:t> English assailants.</a:t>
            </a: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3</a:t>
            </a:fld>
            <a:endParaRPr lang="en-US" dirty="0"/>
          </a:p>
        </p:txBody>
      </p:sp>
    </p:spTree>
    <p:extLst>
      <p:ext uri="{BB962C8B-B14F-4D97-AF65-F5344CB8AC3E}">
        <p14:creationId xmlns:p14="http://schemas.microsoft.com/office/powerpoint/2010/main" val="2009431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Did the Longbow win the battle? Yes and no. Had the French attacked during the repositioning of the stakes, the story may have been very different. However they felt secure as they were under the belief that Henry was making a full assault. The bow volleys undoubtedly baited the French into a premature charge, were responsible for injuring the horse and additional physical stress on the advancing troops. It was unlikely that the arrows were directly responsible for many deaths as metallurgic technology had advanced by this point in time that even the less well-off men-at-arms could afford steel </a:t>
            </a:r>
            <a:r>
              <a:rPr lang="en-US" dirty="0" err="1"/>
              <a:t>armour</a:t>
            </a:r>
            <a:r>
              <a:rPr lang="en-US" dirty="0"/>
              <a:t> to protect their torsos. </a:t>
            </a: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4</a:t>
            </a:fld>
            <a:endParaRPr lang="en-US" dirty="0"/>
          </a:p>
        </p:txBody>
      </p:sp>
    </p:spTree>
    <p:extLst>
      <p:ext uri="{BB962C8B-B14F-4D97-AF65-F5344CB8AC3E}">
        <p14:creationId xmlns:p14="http://schemas.microsoft.com/office/powerpoint/2010/main" val="277248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sub-sonic </a:t>
            </a:r>
            <a:r>
              <a:rPr lang="en-US" dirty="0" err="1"/>
              <a:t>armour</a:t>
            </a:r>
            <a:r>
              <a:rPr lang="en-US" dirty="0"/>
              <a:t> penetration equations, and provided data of the relative velocities of the arrow flight versus both the mounted and unmounted troops, it was found that the penetrative force of the arrows was only sufficient to penetrate a maximum of 1.6mm of </a:t>
            </a:r>
            <a:r>
              <a:rPr lang="en-US" dirty="0" err="1"/>
              <a:t>armour</a:t>
            </a:r>
            <a:r>
              <a:rPr lang="en-US" dirty="0"/>
              <a:t>. As the poorer grade of </a:t>
            </a:r>
            <a:r>
              <a:rPr lang="en-US" dirty="0" err="1"/>
              <a:t>armour</a:t>
            </a:r>
            <a:r>
              <a:rPr lang="en-US" dirty="0"/>
              <a:t> of the time was 2.5mm thick, it was unlikely to pierce this. It should be mentioned that this pertains to the breast plate and helmet, and the extremities were a lot more lightly </a:t>
            </a:r>
            <a:r>
              <a:rPr lang="en-US" dirty="0" err="1"/>
              <a:t>armoured</a:t>
            </a:r>
            <a:r>
              <a:rPr lang="en-US" dirty="0"/>
              <a:t> to retain mobility. Injuries could potentially occur outside of this hit box but were unlikely to be fatal.</a:t>
            </a: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5</a:t>
            </a:fld>
            <a:endParaRPr lang="en-US" dirty="0"/>
          </a:p>
        </p:txBody>
      </p:sp>
    </p:spTree>
    <p:extLst>
      <p:ext uri="{BB962C8B-B14F-4D97-AF65-F5344CB8AC3E}">
        <p14:creationId xmlns:p14="http://schemas.microsoft.com/office/powerpoint/2010/main" val="2752244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deMarre</a:t>
            </a:r>
            <a:r>
              <a:rPr lang="en-US" dirty="0"/>
              <a:t> equation only really takes into account a direct hit at 90deg to normal. If a missile hits off this angle, the vector of the force is somewhat directed away from the intended target. The further away the target, the greater the angle of obliquity as the archers had to shoot upwards to obtain sufficient range, followed by the descent into the target. As all plate </a:t>
            </a:r>
            <a:r>
              <a:rPr lang="en-US" dirty="0" err="1"/>
              <a:t>armour</a:t>
            </a:r>
            <a:r>
              <a:rPr lang="en-US" dirty="0"/>
              <a:t> was designed to be curved around the body, this meant it was highly unlikely to hit square on, further decreasing the energy of the impact. As can be seen on the chart, a study by Backman and </a:t>
            </a:r>
            <a:r>
              <a:rPr lang="en-US" dirty="0" err="1"/>
              <a:t>Glodsmith</a:t>
            </a:r>
            <a:r>
              <a:rPr lang="en-US" dirty="0"/>
              <a:t> from 1978 shows the effects of velocity of impact vs obliquity of </a:t>
            </a:r>
            <a:r>
              <a:rPr lang="en-US" dirty="0" err="1"/>
              <a:t>armour</a:t>
            </a:r>
            <a:r>
              <a:rPr lang="en-US" dirty="0"/>
              <a:t> which shows anything impacting at an angle of more than 30deg would ricochet off, and only at close range where the missiles could be fired in a straight line would they embed.</a:t>
            </a: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6</a:t>
            </a:fld>
            <a:endParaRPr lang="en-US" dirty="0"/>
          </a:p>
        </p:txBody>
      </p:sp>
    </p:spTree>
    <p:extLst>
      <p:ext uri="{BB962C8B-B14F-4D97-AF65-F5344CB8AC3E}">
        <p14:creationId xmlns:p14="http://schemas.microsoft.com/office/powerpoint/2010/main" val="35636972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was the longbow the decisive weapon at the battle of Agincourt? Well yes as that was the main weapon used by the English. However from the viewpoint of this study, it was more the use of modern tactical thinking which mitigated the enemy’s strengths whilst utilizing the available resources. My personal belief is that this was a military lesson in how a small well disciplined force can defeat a much larger foe with a little bit of thought, and that terrain can be a very powerful weapon </a:t>
            </a:r>
            <a:r>
              <a:rPr lang="en-US"/>
              <a:t>in its own right</a:t>
            </a: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7</a:t>
            </a:fld>
            <a:endParaRPr lang="en-US" dirty="0"/>
          </a:p>
        </p:txBody>
      </p:sp>
    </p:spTree>
    <p:extLst>
      <p:ext uri="{BB962C8B-B14F-4D97-AF65-F5344CB8AC3E}">
        <p14:creationId xmlns:p14="http://schemas.microsoft.com/office/powerpoint/2010/main" val="19789659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10/27/2022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B75B4BE-627A-4EC1-99E1-6F1AA97AB802}" type="datetime1">
              <a:rPr lang="en-US" smtClean="0"/>
              <a:t>10/27/2022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10/27/2022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5BED6AC-4FBA-40BD-BE75-20DB64DA4BAD}" type="datetime1">
              <a:rPr lang="en-US" smtClean="0"/>
              <a:t>10/27/2022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933C87-D201-458A-93C0-8EDD9AC92D93}" type="datetime1">
              <a:rPr lang="en-US" smtClean="0"/>
              <a:t>10/27/2022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6CE6829-5A25-485A-91B1-5D6D58BB9F23}" type="datetime1">
              <a:rPr lang="en-US" smtClean="0"/>
              <a:t>10/27/2022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10/27/2022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10/27/2022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10/27/2022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10/27/2022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10/27/2022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10/27/2022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10/27/2022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10/27/2022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10/27/2022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96F347-1B2F-4097-AEB5-4A26FB45D67A}" type="datetime1">
              <a:rPr lang="en-US" smtClean="0"/>
              <a:t>10/27/2022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10/27/2022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10/27/2022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E5CD8D-E704-46A1-BC3E-9A644A9FFD4E}"/>
              </a:ext>
            </a:extLst>
          </p:cNvPr>
          <p:cNvSpPr>
            <a:spLocks noGrp="1"/>
          </p:cNvSpPr>
          <p:nvPr>
            <p:ph type="ctrTitle"/>
          </p:nvPr>
        </p:nvSpPr>
        <p:spPr>
          <a:xfrm>
            <a:off x="792483" y="821265"/>
            <a:ext cx="6098705" cy="5222117"/>
          </a:xfrm>
        </p:spPr>
        <p:txBody>
          <a:bodyPr anchor="ctr">
            <a:normAutofit/>
          </a:bodyPr>
          <a:lstStyle/>
          <a:p>
            <a:pPr algn="r"/>
            <a:r>
              <a:rPr lang="en-US" sz="5400" dirty="0"/>
              <a:t>The Battle of Agincourt: The Longbow’s Greatest moment?</a:t>
            </a:r>
          </a:p>
        </p:txBody>
      </p:sp>
      <p:cxnSp>
        <p:nvCxnSpPr>
          <p:cNvPr id="19" name="Straight Connector 18">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E309A740-48C5-4AE5-879B-F567D3D7ACDC}"/>
              </a:ext>
            </a:extLst>
          </p:cNvPr>
          <p:cNvSpPr>
            <a:spLocks noGrp="1"/>
          </p:cNvSpPr>
          <p:nvPr>
            <p:ph type="subTitle" idx="1"/>
          </p:nvPr>
        </p:nvSpPr>
        <p:spPr>
          <a:xfrm>
            <a:off x="7903028" y="821265"/>
            <a:ext cx="3265713" cy="5222117"/>
          </a:xfrm>
        </p:spPr>
        <p:txBody>
          <a:bodyPr anchor="ctr">
            <a:normAutofit/>
          </a:bodyPr>
          <a:lstStyle/>
          <a:p>
            <a:r>
              <a:rPr lang="en-US" dirty="0"/>
              <a:t>Martin Dand – 1810440</a:t>
            </a:r>
          </a:p>
          <a:p>
            <a:r>
              <a:rPr lang="en-US" dirty="0"/>
              <a:t>OME Technical Authoring L6</a:t>
            </a:r>
          </a:p>
        </p:txBody>
      </p:sp>
      <p:pic>
        <p:nvPicPr>
          <p:cNvPr id="21" name="Picture 20">
            <a:extLst>
              <a:ext uri="{FF2B5EF4-FFF2-40B4-BE49-F238E27FC236}">
                <a16:creationId xmlns:a16="http://schemas.microsoft.com/office/drawing/2014/main" id="{D912EF34-0253-41FD-9940-D8FBB7DE7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7545075" y="2187578"/>
            <a:ext cx="6857999" cy="2482850"/>
          </a:xfrm>
          <a:prstGeom prst="rect">
            <a:avLst/>
          </a:prstGeom>
        </p:spPr>
      </p:pic>
    </p:spTree>
    <p:extLst>
      <p:ext uri="{BB962C8B-B14F-4D97-AF65-F5344CB8AC3E}">
        <p14:creationId xmlns:p14="http://schemas.microsoft.com/office/powerpoint/2010/main" val="375466494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Assumptions and Facts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a:lnSpc>
                <a:spcPct val="100000"/>
              </a:lnSpc>
            </a:pPr>
            <a:r>
              <a:rPr lang="en-GB" sz="2000" dirty="0"/>
              <a:t>The English were outnumbered and weakened, with a large ratio of archers to men-at-arms</a:t>
            </a:r>
          </a:p>
          <a:p>
            <a:pPr>
              <a:lnSpc>
                <a:spcPct val="100000"/>
              </a:lnSpc>
            </a:pPr>
            <a:r>
              <a:rPr lang="en-GB" sz="2000" dirty="0"/>
              <a:t>The French were mostly heavily armoured with a substantial cavalry force</a:t>
            </a:r>
          </a:p>
          <a:p>
            <a:pPr>
              <a:lnSpc>
                <a:spcPct val="100000"/>
              </a:lnSpc>
            </a:pPr>
            <a:r>
              <a:rPr lang="en-GB" sz="2000" dirty="0"/>
              <a:t>The English chose the field of battle to minimize the French numerical and </a:t>
            </a:r>
            <a:r>
              <a:rPr lang="en-GB" sz="2000" dirty="0" err="1"/>
              <a:t>maneuverability</a:t>
            </a:r>
            <a:r>
              <a:rPr lang="en-GB" sz="2000" dirty="0"/>
              <a:t> advantage</a:t>
            </a:r>
          </a:p>
          <a:p>
            <a:pPr>
              <a:lnSpc>
                <a:spcPct val="100000"/>
              </a:lnSpc>
            </a:pPr>
            <a:r>
              <a:rPr lang="en-GB" sz="2000" dirty="0"/>
              <a:t>The English baited the French into a disorganized attack</a:t>
            </a:r>
          </a:p>
          <a:p>
            <a:pPr>
              <a:lnSpc>
                <a:spcPct val="100000"/>
              </a:lnSpc>
            </a:pPr>
            <a:r>
              <a:rPr lang="en-GB" sz="2000" dirty="0"/>
              <a:t>The French were defeated</a:t>
            </a:r>
          </a:p>
        </p:txBody>
      </p:sp>
    </p:spTree>
    <p:extLst>
      <p:ext uri="{BB962C8B-B14F-4D97-AF65-F5344CB8AC3E}">
        <p14:creationId xmlns:p14="http://schemas.microsoft.com/office/powerpoint/2010/main" val="219423319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tactics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lnSpcReduction="10000"/>
          </a:bodyPr>
          <a:lstStyle/>
          <a:p>
            <a:pPr>
              <a:lnSpc>
                <a:spcPct val="100000"/>
              </a:lnSpc>
            </a:pPr>
            <a:r>
              <a:rPr lang="en-GB" sz="2000" dirty="0"/>
              <a:t>Initial battle-lines had the English at a disadvantage</a:t>
            </a:r>
          </a:p>
          <a:p>
            <a:pPr>
              <a:lnSpc>
                <a:spcPct val="100000"/>
              </a:lnSpc>
            </a:pPr>
            <a:r>
              <a:rPr lang="en-GB" sz="2000" dirty="0"/>
              <a:t>English repositioning of anti-cavalry stakes was seen as a desperate attack by over-confident French</a:t>
            </a:r>
          </a:p>
          <a:p>
            <a:pPr>
              <a:lnSpc>
                <a:spcPct val="100000"/>
              </a:lnSpc>
            </a:pPr>
            <a:r>
              <a:rPr lang="en-GB" sz="2000" dirty="0"/>
              <a:t>Panic response by French finding themselves under fire caused an undisciplined cavalry charge under fire</a:t>
            </a:r>
          </a:p>
          <a:p>
            <a:pPr>
              <a:lnSpc>
                <a:spcPct val="100000"/>
              </a:lnSpc>
            </a:pPr>
            <a:r>
              <a:rPr lang="en-GB" sz="2000" dirty="0"/>
              <a:t>Retreating cavalry caused issues to advancing foot</a:t>
            </a:r>
          </a:p>
          <a:p>
            <a:pPr>
              <a:lnSpc>
                <a:spcPct val="100000"/>
              </a:lnSpc>
            </a:pPr>
            <a:r>
              <a:rPr lang="en-GB" sz="2000" dirty="0"/>
              <a:t>Tightly packed melee and poor environmental conditions disadvantaged the French longer weapons and heavy armour vs more mobile English with shorter weapons</a:t>
            </a:r>
          </a:p>
        </p:txBody>
      </p:sp>
      <p:pic>
        <p:nvPicPr>
          <p:cNvPr id="4" name="Picture 3" descr="Graphical user interface&#10;&#10;Description automatically generated with medium confidence">
            <a:extLst>
              <a:ext uri="{FF2B5EF4-FFF2-40B4-BE49-F238E27FC236}">
                <a16:creationId xmlns:a16="http://schemas.microsoft.com/office/drawing/2014/main" id="{C74A32D0-4A16-5A12-5AF4-871CBD381C04}"/>
              </a:ext>
            </a:extLst>
          </p:cNvPr>
          <p:cNvPicPr>
            <a:picLocks noChangeAspect="1"/>
          </p:cNvPicPr>
          <p:nvPr/>
        </p:nvPicPr>
        <p:blipFill rotWithShape="1">
          <a:blip r:embed="rId3"/>
          <a:srcRect l="5000" t="15309" r="65114" b="17531"/>
          <a:stretch/>
        </p:blipFill>
        <p:spPr bwMode="auto">
          <a:xfrm>
            <a:off x="383540" y="1582445"/>
            <a:ext cx="3562134" cy="450226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171019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Did the Longbow win it?</a:t>
            </a:r>
          </a:p>
        </p:txBody>
      </p:sp>
      <p:pic>
        <p:nvPicPr>
          <p:cNvPr id="5" name="Picture 4">
            <a:extLst>
              <a:ext uri="{FF2B5EF4-FFF2-40B4-BE49-F238E27FC236}">
                <a16:creationId xmlns:a16="http://schemas.microsoft.com/office/drawing/2014/main" id="{4F8E9164-0FC2-C614-15D9-1B5CA809515E}"/>
              </a:ext>
            </a:extLst>
          </p:cNvPr>
          <p:cNvPicPr>
            <a:picLocks noChangeAspect="1"/>
          </p:cNvPicPr>
          <p:nvPr/>
        </p:nvPicPr>
        <p:blipFill rotWithShape="1">
          <a:blip r:embed="rId3"/>
          <a:srcRect l="39907" t="50000" r="26114" b="15272"/>
          <a:stretch/>
        </p:blipFill>
        <p:spPr>
          <a:xfrm>
            <a:off x="530577" y="2103449"/>
            <a:ext cx="7349067" cy="3990178"/>
          </a:xfrm>
          <a:prstGeom prst="rect">
            <a:avLst/>
          </a:prstGeom>
        </p:spPr>
      </p:pic>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a:lnSpc>
                <a:spcPct val="100000"/>
              </a:lnSpc>
            </a:pPr>
            <a:r>
              <a:rPr lang="en-GB" sz="2000" dirty="0"/>
              <a:t>Overconfidence kept the French stationary during repositioning</a:t>
            </a:r>
          </a:p>
          <a:p>
            <a:pPr>
              <a:lnSpc>
                <a:spcPct val="100000"/>
              </a:lnSpc>
            </a:pPr>
            <a:r>
              <a:rPr lang="en-GB" sz="2000" dirty="0"/>
              <a:t>Injured the unarmoured horses, causing panic and general mayhem to the French lines</a:t>
            </a:r>
          </a:p>
          <a:p>
            <a:pPr>
              <a:lnSpc>
                <a:spcPct val="100000"/>
              </a:lnSpc>
            </a:pPr>
            <a:r>
              <a:rPr lang="en-GB" sz="2000" dirty="0"/>
              <a:t>Slowed the front advance, increasing the French effort to merely get to the battle line</a:t>
            </a:r>
          </a:p>
          <a:p>
            <a:pPr>
              <a:lnSpc>
                <a:spcPct val="100000"/>
              </a:lnSpc>
            </a:pPr>
            <a:r>
              <a:rPr lang="en-GB" sz="2000" dirty="0"/>
              <a:t>Directly responsible for very few deaths due to armour technology advancements</a:t>
            </a:r>
          </a:p>
          <a:p>
            <a:pPr>
              <a:lnSpc>
                <a:spcPct val="100000"/>
              </a:lnSpc>
            </a:pPr>
            <a:endParaRPr lang="en-GB" sz="2000" dirty="0"/>
          </a:p>
        </p:txBody>
      </p:sp>
    </p:spTree>
    <p:extLst>
      <p:ext uri="{BB962C8B-B14F-4D97-AF65-F5344CB8AC3E}">
        <p14:creationId xmlns:p14="http://schemas.microsoft.com/office/powerpoint/2010/main" val="2542071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218ED-DA74-B3FB-6F31-84EBFA374D16}"/>
              </a:ext>
            </a:extLst>
          </p:cNvPr>
          <p:cNvSpPr>
            <a:spLocks noGrp="1"/>
          </p:cNvSpPr>
          <p:nvPr>
            <p:ph type="title"/>
          </p:nvPr>
        </p:nvSpPr>
        <p:spPr/>
        <p:txBody>
          <a:bodyPr/>
          <a:lstStyle/>
          <a:p>
            <a:r>
              <a:rPr lang="en-US" dirty="0"/>
              <a:t>‘German’ </a:t>
            </a:r>
            <a:r>
              <a:rPr lang="en-US" dirty="0" err="1"/>
              <a:t>deMarre</a:t>
            </a:r>
            <a:r>
              <a:rPr lang="en-US" dirty="0"/>
              <a:t> equation</a:t>
            </a:r>
            <a:endParaRPr lang="en-GB" dirty="0"/>
          </a:p>
        </p:txBody>
      </p:sp>
      <p:pic>
        <p:nvPicPr>
          <p:cNvPr id="7" name="Picture 6">
            <a:extLst>
              <a:ext uri="{FF2B5EF4-FFF2-40B4-BE49-F238E27FC236}">
                <a16:creationId xmlns:a16="http://schemas.microsoft.com/office/drawing/2014/main" id="{7618BFAC-9DD8-9C6A-387C-657DC45AFF55}"/>
              </a:ext>
            </a:extLst>
          </p:cNvPr>
          <p:cNvPicPr>
            <a:picLocks noChangeAspect="1"/>
          </p:cNvPicPr>
          <p:nvPr/>
        </p:nvPicPr>
        <p:blipFill rotWithShape="1">
          <a:blip r:embed="rId3"/>
          <a:srcRect l="29375" t="23539" r="31667" b="23127"/>
          <a:stretch/>
        </p:blipFill>
        <p:spPr>
          <a:xfrm>
            <a:off x="149577" y="1688069"/>
            <a:ext cx="5856112" cy="4509519"/>
          </a:xfrm>
          <a:prstGeom prst="rect">
            <a:avLst/>
          </a:prstGeom>
        </p:spPr>
      </p:pic>
      <p:graphicFrame>
        <p:nvGraphicFramePr>
          <p:cNvPr id="4" name="Content Placeholder 3">
            <a:extLst>
              <a:ext uri="{FF2B5EF4-FFF2-40B4-BE49-F238E27FC236}">
                <a16:creationId xmlns:a16="http://schemas.microsoft.com/office/drawing/2014/main" id="{C92A0C31-FD37-BC1C-7897-82C07E0199B0}"/>
              </a:ext>
            </a:extLst>
          </p:cNvPr>
          <p:cNvGraphicFramePr>
            <a:graphicFrameLocks noGrp="1"/>
          </p:cNvGraphicFramePr>
          <p:nvPr>
            <p:ph idx="1"/>
            <p:extLst>
              <p:ext uri="{D42A27DB-BD31-4B8C-83A1-F6EECF244321}">
                <p14:modId xmlns:p14="http://schemas.microsoft.com/office/powerpoint/2010/main" val="1819180443"/>
              </p:ext>
            </p:extLst>
          </p:nvPr>
        </p:nvGraphicFramePr>
        <p:xfrm>
          <a:off x="4301067" y="3372740"/>
          <a:ext cx="7394222" cy="1140176"/>
        </p:xfrm>
        <a:graphic>
          <a:graphicData uri="http://schemas.openxmlformats.org/drawingml/2006/table">
            <a:tbl>
              <a:tblPr firstRow="1" firstCol="1" bandRow="1">
                <a:tableStyleId>{5C22544A-7EE6-4342-B048-85BDC9FD1C3A}</a:tableStyleId>
              </a:tblPr>
              <a:tblGrid>
                <a:gridCol w="3705559">
                  <a:extLst>
                    <a:ext uri="{9D8B030D-6E8A-4147-A177-3AD203B41FA5}">
                      <a16:colId xmlns:a16="http://schemas.microsoft.com/office/drawing/2014/main" val="2301686027"/>
                    </a:ext>
                  </a:extLst>
                </a:gridCol>
                <a:gridCol w="3688663">
                  <a:extLst>
                    <a:ext uri="{9D8B030D-6E8A-4147-A177-3AD203B41FA5}">
                      <a16:colId xmlns:a16="http://schemas.microsoft.com/office/drawing/2014/main" val="3838748135"/>
                    </a:ext>
                  </a:extLst>
                </a:gridCol>
              </a:tblGrid>
              <a:tr h="379874">
                <a:tc>
                  <a:txBody>
                    <a:bodyPr/>
                    <a:lstStyle/>
                    <a:p>
                      <a:pPr>
                        <a:lnSpc>
                          <a:spcPct val="110000"/>
                        </a:lnSpc>
                        <a:spcBef>
                          <a:spcPts val="600"/>
                        </a:spcBef>
                        <a:spcAft>
                          <a:spcPts val="1000"/>
                        </a:spcAft>
                      </a:pPr>
                      <a:r>
                        <a:rPr lang="en-GB" sz="1400">
                          <a:solidFill>
                            <a:schemeClr val="bg1"/>
                          </a:solidFill>
                          <a:effectLst/>
                        </a:rPr>
                        <a:t>Strike Velocity (ms</a:t>
                      </a:r>
                      <a:r>
                        <a:rPr lang="en-GB" sz="1400" baseline="30000">
                          <a:solidFill>
                            <a:schemeClr val="bg1"/>
                          </a:solidFill>
                          <a:effectLst/>
                        </a:rPr>
                        <a:t>-1</a:t>
                      </a:r>
                      <a:r>
                        <a:rPr lang="en-GB" sz="1400">
                          <a:solidFill>
                            <a:schemeClr val="bg1"/>
                          </a:solidFill>
                          <a:effectLst/>
                        </a:rPr>
                        <a:t>)</a:t>
                      </a:r>
                      <a:endParaRPr lang="en-GB" sz="1400">
                        <a:solidFill>
                          <a:schemeClr val="bg1"/>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68580" marR="68580" marT="0" marB="0">
                    <a:solidFill>
                      <a:schemeClr val="tx1"/>
                    </a:solidFill>
                  </a:tcPr>
                </a:tc>
                <a:tc>
                  <a:txBody>
                    <a:bodyPr/>
                    <a:lstStyle/>
                    <a:p>
                      <a:pPr>
                        <a:lnSpc>
                          <a:spcPct val="110000"/>
                        </a:lnSpc>
                        <a:spcBef>
                          <a:spcPts val="600"/>
                        </a:spcBef>
                        <a:spcAft>
                          <a:spcPts val="1000"/>
                        </a:spcAft>
                      </a:pPr>
                      <a:r>
                        <a:rPr lang="en-GB" sz="1400" dirty="0">
                          <a:solidFill>
                            <a:schemeClr val="bg1"/>
                          </a:solidFill>
                          <a:effectLst/>
                        </a:rPr>
                        <a:t>Depth of penetration (mm)</a:t>
                      </a:r>
                      <a:endParaRPr lang="en-GB" sz="1400" dirty="0">
                        <a:solidFill>
                          <a:schemeClr val="bg1"/>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68580" marR="68580" marT="0" marB="0">
                    <a:solidFill>
                      <a:schemeClr val="tx1"/>
                    </a:solidFill>
                  </a:tcPr>
                </a:tc>
                <a:extLst>
                  <a:ext uri="{0D108BD9-81ED-4DB2-BD59-A6C34878D82A}">
                    <a16:rowId xmlns:a16="http://schemas.microsoft.com/office/drawing/2014/main" val="236780668"/>
                  </a:ext>
                </a:extLst>
              </a:tr>
              <a:tr h="380151">
                <a:tc>
                  <a:txBody>
                    <a:bodyPr/>
                    <a:lstStyle/>
                    <a:p>
                      <a:pPr>
                        <a:lnSpc>
                          <a:spcPct val="110000"/>
                        </a:lnSpc>
                        <a:spcBef>
                          <a:spcPts val="600"/>
                        </a:spcBef>
                        <a:spcAft>
                          <a:spcPts val="1000"/>
                        </a:spcAft>
                      </a:pPr>
                      <a:r>
                        <a:rPr lang="en-GB" sz="1400" dirty="0">
                          <a:solidFill>
                            <a:schemeClr val="bg1"/>
                          </a:solidFill>
                          <a:effectLst/>
                        </a:rPr>
                        <a:t>54.24 (advance on foot)</a:t>
                      </a:r>
                      <a:endParaRPr lang="en-GB" sz="1400" dirty="0">
                        <a:solidFill>
                          <a:schemeClr val="bg1"/>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68580" marR="68580" marT="0" marB="0">
                    <a:solidFill>
                      <a:schemeClr val="tx1"/>
                    </a:solidFill>
                  </a:tcPr>
                </a:tc>
                <a:tc>
                  <a:txBody>
                    <a:bodyPr/>
                    <a:lstStyle/>
                    <a:p>
                      <a:pPr>
                        <a:lnSpc>
                          <a:spcPct val="110000"/>
                        </a:lnSpc>
                        <a:spcBef>
                          <a:spcPts val="600"/>
                        </a:spcBef>
                        <a:spcAft>
                          <a:spcPts val="1000"/>
                        </a:spcAft>
                      </a:pPr>
                      <a:r>
                        <a:rPr lang="en-GB" sz="1400" dirty="0">
                          <a:solidFill>
                            <a:schemeClr val="bg1"/>
                          </a:solidFill>
                          <a:effectLst/>
                        </a:rPr>
                        <a:t>1.3</a:t>
                      </a:r>
                      <a:endParaRPr lang="en-GB" sz="1400" dirty="0">
                        <a:solidFill>
                          <a:schemeClr val="bg1"/>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68580" marR="68580" marT="0" marB="0">
                    <a:solidFill>
                      <a:schemeClr val="tx1"/>
                    </a:solidFill>
                  </a:tcPr>
                </a:tc>
                <a:extLst>
                  <a:ext uri="{0D108BD9-81ED-4DB2-BD59-A6C34878D82A}">
                    <a16:rowId xmlns:a16="http://schemas.microsoft.com/office/drawing/2014/main" val="4147636361"/>
                  </a:ext>
                </a:extLst>
              </a:tr>
              <a:tr h="380151">
                <a:tc>
                  <a:txBody>
                    <a:bodyPr/>
                    <a:lstStyle/>
                    <a:p>
                      <a:pPr>
                        <a:lnSpc>
                          <a:spcPct val="110000"/>
                        </a:lnSpc>
                        <a:spcBef>
                          <a:spcPts val="600"/>
                        </a:spcBef>
                        <a:spcAft>
                          <a:spcPts val="1000"/>
                        </a:spcAft>
                      </a:pPr>
                      <a:r>
                        <a:rPr lang="en-GB" sz="1400">
                          <a:solidFill>
                            <a:schemeClr val="bg1"/>
                          </a:solidFill>
                          <a:effectLst/>
                        </a:rPr>
                        <a:t>62.35 (advance on horse)</a:t>
                      </a:r>
                      <a:endParaRPr lang="en-GB" sz="1400">
                        <a:solidFill>
                          <a:schemeClr val="bg1"/>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68580" marR="68580" marT="0" marB="0">
                    <a:solidFill>
                      <a:schemeClr val="tx1"/>
                    </a:solidFill>
                  </a:tcPr>
                </a:tc>
                <a:tc>
                  <a:txBody>
                    <a:bodyPr/>
                    <a:lstStyle/>
                    <a:p>
                      <a:pPr>
                        <a:lnSpc>
                          <a:spcPct val="110000"/>
                        </a:lnSpc>
                        <a:spcBef>
                          <a:spcPts val="600"/>
                        </a:spcBef>
                        <a:spcAft>
                          <a:spcPts val="1000"/>
                        </a:spcAft>
                      </a:pPr>
                      <a:r>
                        <a:rPr lang="en-GB" sz="1400" dirty="0">
                          <a:solidFill>
                            <a:schemeClr val="bg1"/>
                          </a:solidFill>
                          <a:effectLst/>
                        </a:rPr>
                        <a:t>1.6</a:t>
                      </a:r>
                      <a:endParaRPr lang="en-GB" sz="1400" dirty="0">
                        <a:solidFill>
                          <a:schemeClr val="bg1"/>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68580" marR="68580" marT="0" marB="0">
                    <a:solidFill>
                      <a:schemeClr val="tx1"/>
                    </a:solidFill>
                  </a:tcPr>
                </a:tc>
                <a:extLst>
                  <a:ext uri="{0D108BD9-81ED-4DB2-BD59-A6C34878D82A}">
                    <a16:rowId xmlns:a16="http://schemas.microsoft.com/office/drawing/2014/main" val="2339596231"/>
                  </a:ext>
                </a:extLst>
              </a:tr>
            </a:tbl>
          </a:graphicData>
        </a:graphic>
      </p:graphicFrame>
    </p:spTree>
    <p:extLst>
      <p:ext uri="{BB962C8B-B14F-4D97-AF65-F5344CB8AC3E}">
        <p14:creationId xmlns:p14="http://schemas.microsoft.com/office/powerpoint/2010/main" val="1620148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2C734-33E3-F860-38BD-AE6AA925AB8A}"/>
              </a:ext>
            </a:extLst>
          </p:cNvPr>
          <p:cNvSpPr>
            <a:spLocks noGrp="1"/>
          </p:cNvSpPr>
          <p:nvPr>
            <p:ph type="title"/>
          </p:nvPr>
        </p:nvSpPr>
        <p:spPr/>
        <p:txBody>
          <a:bodyPr/>
          <a:lstStyle/>
          <a:p>
            <a:r>
              <a:rPr lang="en-US" dirty="0"/>
              <a:t>Effects of Obliquity</a:t>
            </a:r>
            <a:endParaRPr lang="en-GB" dirty="0"/>
          </a:p>
        </p:txBody>
      </p:sp>
      <p:pic>
        <p:nvPicPr>
          <p:cNvPr id="5" name="Picture 4">
            <a:extLst>
              <a:ext uri="{FF2B5EF4-FFF2-40B4-BE49-F238E27FC236}">
                <a16:creationId xmlns:a16="http://schemas.microsoft.com/office/drawing/2014/main" id="{1F93ABAC-9D44-0EF1-6FDC-E6B8EB4917CC}"/>
              </a:ext>
            </a:extLst>
          </p:cNvPr>
          <p:cNvPicPr>
            <a:picLocks noChangeAspect="1"/>
          </p:cNvPicPr>
          <p:nvPr/>
        </p:nvPicPr>
        <p:blipFill rotWithShape="1">
          <a:blip r:embed="rId3"/>
          <a:srcRect l="30185" t="6584" r="4815" b="6832"/>
          <a:stretch/>
        </p:blipFill>
        <p:spPr>
          <a:xfrm>
            <a:off x="168925" y="3115734"/>
            <a:ext cx="4821171" cy="3612444"/>
          </a:xfrm>
          <a:prstGeom prst="rect">
            <a:avLst/>
          </a:prstGeom>
        </p:spPr>
      </p:pic>
      <p:sp>
        <p:nvSpPr>
          <p:cNvPr id="3" name="Content Placeholder 2">
            <a:extLst>
              <a:ext uri="{FF2B5EF4-FFF2-40B4-BE49-F238E27FC236}">
                <a16:creationId xmlns:a16="http://schemas.microsoft.com/office/drawing/2014/main" id="{C437EE18-BE2F-FEE2-4C76-6D4C29772EE3}"/>
              </a:ext>
            </a:extLst>
          </p:cNvPr>
          <p:cNvSpPr>
            <a:spLocks noGrp="1"/>
          </p:cNvSpPr>
          <p:nvPr>
            <p:ph idx="1"/>
          </p:nvPr>
        </p:nvSpPr>
        <p:spPr>
          <a:xfrm>
            <a:off x="4549422" y="2194560"/>
            <a:ext cx="6956778" cy="4024125"/>
          </a:xfrm>
          <a:solidFill>
            <a:schemeClr val="bg1"/>
          </a:solidFill>
        </p:spPr>
        <p:txBody>
          <a:bodyPr/>
          <a:lstStyle/>
          <a:p>
            <a:r>
              <a:rPr lang="en-US" dirty="0"/>
              <a:t>Force is directed away from the normal</a:t>
            </a:r>
          </a:p>
          <a:p>
            <a:endParaRPr lang="en-US" dirty="0"/>
          </a:p>
          <a:p>
            <a:r>
              <a:rPr lang="en-US" dirty="0"/>
              <a:t>The greater the angle of obliquity, the faster the deflection</a:t>
            </a:r>
          </a:p>
          <a:p>
            <a:endParaRPr lang="en-US" dirty="0"/>
          </a:p>
          <a:p>
            <a:r>
              <a:rPr lang="en-US" dirty="0"/>
              <a:t>Plate amour was </a:t>
            </a:r>
            <a:r>
              <a:rPr lang="en-GB" dirty="0"/>
              <a:t>curved on its faces to enhance this effect</a:t>
            </a:r>
          </a:p>
          <a:p>
            <a:endParaRPr lang="en-GB" dirty="0"/>
          </a:p>
          <a:p>
            <a:r>
              <a:rPr lang="en-GB" dirty="0"/>
              <a:t>Study shows effects of velocity vs angle of obliquity</a:t>
            </a:r>
          </a:p>
        </p:txBody>
      </p:sp>
    </p:spTree>
    <p:extLst>
      <p:ext uri="{BB962C8B-B14F-4D97-AF65-F5344CB8AC3E}">
        <p14:creationId xmlns:p14="http://schemas.microsoft.com/office/powerpoint/2010/main" val="4185933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BDD6E-40D9-8322-117B-C7C71E3FB4CE}"/>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4051E111-D880-3C0B-7F67-6031B6B89DD0}"/>
              </a:ext>
            </a:extLst>
          </p:cNvPr>
          <p:cNvSpPr>
            <a:spLocks noGrp="1"/>
          </p:cNvSpPr>
          <p:nvPr>
            <p:ph idx="1"/>
          </p:nvPr>
        </p:nvSpPr>
        <p:spPr>
          <a:xfrm>
            <a:off x="4075288" y="2194560"/>
            <a:ext cx="7430911" cy="4024125"/>
          </a:xfrm>
        </p:spPr>
        <p:txBody>
          <a:bodyPr/>
          <a:lstStyle/>
          <a:p>
            <a:r>
              <a:rPr lang="en-US" dirty="0"/>
              <a:t>The Longbow and Bodkin Needle arrow; battle winning or just what was there</a:t>
            </a:r>
            <a:r>
              <a:rPr lang="en-GB" dirty="0"/>
              <a:t>?</a:t>
            </a:r>
          </a:p>
          <a:p>
            <a:endParaRPr lang="en-GB" dirty="0"/>
          </a:p>
          <a:p>
            <a:r>
              <a:rPr lang="en-GB" dirty="0"/>
              <a:t>Modern Tactical thought showing the capability of a small, well-disciplined force vs a large, overconfident army</a:t>
            </a:r>
          </a:p>
          <a:p>
            <a:endParaRPr lang="en-US" dirty="0"/>
          </a:p>
          <a:p>
            <a:r>
              <a:rPr lang="en-US" dirty="0"/>
              <a:t>Use of terrain and environmental conditions</a:t>
            </a:r>
          </a:p>
          <a:p>
            <a:endParaRPr lang="en-US" dirty="0"/>
          </a:p>
          <a:p>
            <a:pPr marL="0" indent="0">
              <a:buNone/>
            </a:pPr>
            <a:endParaRPr lang="en-US" dirty="0"/>
          </a:p>
        </p:txBody>
      </p:sp>
      <p:pic>
        <p:nvPicPr>
          <p:cNvPr id="5" name="Picture 4">
            <a:extLst>
              <a:ext uri="{FF2B5EF4-FFF2-40B4-BE49-F238E27FC236}">
                <a16:creationId xmlns:a16="http://schemas.microsoft.com/office/drawing/2014/main" id="{A3891ACA-1F23-1D69-BB43-BF3D5ACB4512}"/>
              </a:ext>
            </a:extLst>
          </p:cNvPr>
          <p:cNvPicPr>
            <a:picLocks noChangeAspect="1"/>
          </p:cNvPicPr>
          <p:nvPr/>
        </p:nvPicPr>
        <p:blipFill rotWithShape="1">
          <a:blip r:embed="rId3"/>
          <a:srcRect l="39815" t="26996" r="37870" b="20165"/>
          <a:stretch/>
        </p:blipFill>
        <p:spPr>
          <a:xfrm>
            <a:off x="304800" y="1041400"/>
            <a:ext cx="3585118" cy="4775199"/>
          </a:xfrm>
          <a:prstGeom prst="rect">
            <a:avLst/>
          </a:prstGeom>
        </p:spPr>
      </p:pic>
    </p:spTree>
    <p:extLst>
      <p:ext uri="{BB962C8B-B14F-4D97-AF65-F5344CB8AC3E}">
        <p14:creationId xmlns:p14="http://schemas.microsoft.com/office/powerpoint/2010/main" val="367101814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AB96CC85-5758-41C0-8EFD-737AFB6912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0BEB954-4024-4CCF-A9D6-4C00FDC028D9}">
  <ds:schemaRefs>
    <ds:schemaRef ds:uri="http://schemas.microsoft.com/sharepoint/v3/contenttype/forms"/>
  </ds:schemaRefs>
</ds:datastoreItem>
</file>

<file path=customXml/itemProps3.xml><?xml version="1.0" encoding="utf-8"?>
<ds:datastoreItem xmlns:ds="http://schemas.openxmlformats.org/officeDocument/2006/customXml" ds:itemID="{4710EE66-8707-456F-8F2E-091D581CB03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Vapor Trail design</Template>
  <TotalTime>348</TotalTime>
  <Words>1394</Words>
  <Application>Microsoft Office PowerPoint</Application>
  <PresentationFormat>Widescreen</PresentationFormat>
  <Paragraphs>57</Paragraphs>
  <Slides>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Gothic</vt:lpstr>
      <vt:lpstr>Constantia</vt:lpstr>
      <vt:lpstr>Vapor Trail</vt:lpstr>
      <vt:lpstr>The Battle of Agincourt: The Longbow’s Greatest moment?</vt:lpstr>
      <vt:lpstr>Assumptions and Facts</vt:lpstr>
      <vt:lpstr>tactics</vt:lpstr>
      <vt:lpstr>Did the Longbow win it?</vt:lpstr>
      <vt:lpstr>‘German’ deMarre equation</vt:lpstr>
      <vt:lpstr>Effects of Obliquity</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Battle of Agincourt: The Longbow’s Greatest moment?</dc:title>
  <dc:creator>Martin Dand</dc:creator>
  <cp:lastModifiedBy>Martin Dand</cp:lastModifiedBy>
  <cp:revision>1</cp:revision>
  <dcterms:created xsi:type="dcterms:W3CDTF">2022-10-27T08:42:15Z</dcterms:created>
  <dcterms:modified xsi:type="dcterms:W3CDTF">2022-10-27T17:27:01Z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