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15"/>
  </p:notesMasterIdLst>
  <p:sldIdLst>
    <p:sldId id="283" r:id="rId2"/>
    <p:sldId id="257" r:id="rId3"/>
    <p:sldId id="261" r:id="rId4"/>
    <p:sldId id="263" r:id="rId5"/>
    <p:sldId id="291" r:id="rId6"/>
    <p:sldId id="272" r:id="rId7"/>
    <p:sldId id="288" r:id="rId8"/>
    <p:sldId id="284" r:id="rId9"/>
    <p:sldId id="258" r:id="rId10"/>
    <p:sldId id="287" r:id="rId11"/>
    <p:sldId id="289" r:id="rId12"/>
    <p:sldId id="290" r:id="rId13"/>
    <p:sldId id="292" r:id="rId14"/>
  </p:sldIdLst>
  <p:sldSz cx="9144000" cy="5143500" type="screen16x9"/>
  <p:notesSz cx="6858000" cy="9144000"/>
  <p:embeddedFontLst>
    <p:embeddedFont>
      <p:font typeface="Arial Nova Cond Light" panose="020B0306020202020204" pitchFamily="34" charset="0"/>
      <p:regular r:id="rId16"/>
      <p:italic r:id="rId17"/>
    </p:embeddedFont>
    <p:embeddedFont>
      <p:font typeface="Chivo Light" panose="020B0604020202020204" charset="0"/>
      <p:regular r:id="rId18"/>
      <p:bold r:id="rId19"/>
      <p:italic r:id="rId20"/>
      <p:boldItalic r:id="rId21"/>
    </p:embeddedFont>
    <p:embeddedFont>
      <p:font typeface="Montserrat" panose="020B0604020202020204" charset="0"/>
      <p:regular r:id="rId22"/>
      <p:bold r:id="rId23"/>
      <p:italic r:id="rId24"/>
      <p:boldItalic r:id="rId25"/>
    </p:embeddedFont>
    <p:embeddedFont>
      <p:font typeface="Raleway" panose="020B0604020202020204" charset="0"/>
      <p:regular r:id="rId26"/>
      <p:bold r:id="rId27"/>
      <p:italic r:id="rId28"/>
      <p:boldItalic r:id="rId29"/>
    </p:embeddedFont>
    <p:embeddedFont>
      <p:font typeface="Vidaloka" panose="020B0604020202020204" charset="0"/>
      <p:regular r:id="rId30"/>
    </p:embeddedFont>
    <p:embeddedFont>
      <p:font typeface="Vijaya" panose="02020604020202020204" pitchFamily="18" charset="0"/>
      <p:regular r:id="rId31"/>
      <p:bold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anya Sandhu (1714213)" initials="AS(" lastIdx="0" clrIdx="0">
    <p:extLst>
      <p:ext uri="{19B8F6BF-5375-455C-9EA6-DF929625EA0E}">
        <p15:presenceInfo xmlns:p15="http://schemas.microsoft.com/office/powerpoint/2012/main" userId="S-1-5-21-809251214-2178901256-4152538893-4545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DDA8"/>
    <a:srgbClr val="596370"/>
    <a:srgbClr val="D58E3E"/>
    <a:srgbClr val="EAE2CD"/>
    <a:srgbClr val="666666"/>
    <a:srgbClr val="D1A0A4"/>
    <a:srgbClr val="BE878C"/>
    <a:srgbClr val="000000"/>
    <a:srgbClr val="1D1D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23C56B4-A2DD-4BBD-AEFC-A7435564BD9E}">
  <a:tblStyle styleId="{023C56B4-A2DD-4BBD-AEFC-A7435564BD9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2154" autoAdjust="0"/>
  </p:normalViewPr>
  <p:slideViewPr>
    <p:cSldViewPr snapToGrid="0" showGuides="1">
      <p:cViewPr varScale="1">
        <p:scale>
          <a:sx n="103" d="100"/>
          <a:sy n="103" d="100"/>
        </p:scale>
        <p:origin x="456" y="10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font" Target="fonts/font17.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hse.gov.uk/violence/toolkit/legislation"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01686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dirty="0"/>
              <a:t>My name is Husnara I will be talking about Competitors for Ara health and beauty clinic. who are Ara’s competitors. As you can see from my slides our main competitors are Simi’s hair and beauty salon, Beauty Sophia’s way, Thai massage therapy, all local beauty salons and spas.</a:t>
            </a:r>
          </a:p>
          <a:p>
            <a:endParaRPr lang="en-GB" dirty="0"/>
          </a:p>
        </p:txBody>
      </p:sp>
    </p:spTree>
    <p:extLst>
      <p:ext uri="{BB962C8B-B14F-4D97-AF65-F5344CB8AC3E}">
        <p14:creationId xmlns:p14="http://schemas.microsoft.com/office/powerpoint/2010/main" val="1693516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dirty="0"/>
              <a:t>Moving onto market strategies I will be covering how Ara health and beauty clinic will promote its business in the market with the four P’s market plan. As you can see on my slides the methods to promote the business. </a:t>
            </a:r>
          </a:p>
        </p:txBody>
      </p:sp>
    </p:spTree>
    <p:extLst>
      <p:ext uri="{BB962C8B-B14F-4D97-AF65-F5344CB8AC3E}">
        <p14:creationId xmlns:p14="http://schemas.microsoft.com/office/powerpoint/2010/main" val="3675174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GB" dirty="0"/>
          </a:p>
        </p:txBody>
      </p:sp>
    </p:spTree>
    <p:extLst>
      <p:ext uri="{BB962C8B-B14F-4D97-AF65-F5344CB8AC3E}">
        <p14:creationId xmlns:p14="http://schemas.microsoft.com/office/powerpoint/2010/main" val="2946269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642484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GB" dirty="0"/>
          </a:p>
          <a:p>
            <a:r>
              <a:rPr lang="en-GB" dirty="0"/>
              <a:t>Belbin, M. (2018). The Nine Belbin Team Roles. Available at: https://www.belbin.com/about/belbin-team-roles/ (Accessed: 28th November 2018)</a:t>
            </a:r>
          </a:p>
          <a:p>
            <a:r>
              <a:rPr lang="en-GB" dirty="0"/>
              <a:t>Business Dictionary. (2018). Competitor. Available at: http://www.businessdictionary.com/ (Accessed: 19th December 2018)</a:t>
            </a:r>
          </a:p>
          <a:p>
            <a:r>
              <a:rPr lang="en-GB" dirty="0"/>
              <a:t>PESTLE Analysis. (2015). Political Factors Affecting Business. Available at: https://pestleanalysis.com/political-factors-affecting-business/ (Accessed: 5th December 2018)</a:t>
            </a:r>
          </a:p>
          <a:p>
            <a:r>
              <a:rPr lang="en-GB" dirty="0"/>
              <a:t>The Team Building Company. (2018). Forming - Storming - Norming – Performing. Available at:  https://www.teambuilding.co.uk/theory/Forming-Storming-Norming-Performing.html (Accessed: 25th November 2018)</a:t>
            </a:r>
          </a:p>
          <a:p>
            <a:r>
              <a:rPr lang="en-GB" dirty="0"/>
              <a:t>Ward, S. (2018). Target Marketing. Available at:  https://www.thebalancesmb.com/target-marketing-2948355 (Accessed: 13th December 2018) </a:t>
            </a:r>
          </a:p>
          <a:p>
            <a:pPr>
              <a:defRPr/>
            </a:pPr>
            <a:r>
              <a:rPr lang="en-GB" dirty="0">
                <a:latin typeface="Arial Nova Cond Light"/>
              </a:rPr>
              <a:t> </a:t>
            </a:r>
            <a:r>
              <a:rPr lang="en-GB" sz="1100" dirty="0">
                <a:latin typeface="Arial Nova Cond Light"/>
              </a:rPr>
              <a:t>Health and safety executive,(HSWA) 1974, (MHSWR) 1999, </a:t>
            </a:r>
            <a:r>
              <a:rPr lang="en-GB" sz="1100" u="sng" dirty="0">
                <a:latin typeface="Arial Nova Cond Light"/>
                <a:hlinkClick r:id="rId3"/>
              </a:rPr>
              <a:t>http://www.hse.gov.uk/violence/toolkit/legislation</a:t>
            </a:r>
            <a:r>
              <a:rPr lang="en-GB" sz="1100" u="sng" dirty="0">
                <a:latin typeface="Arial Nova Cond Light"/>
              </a:rPr>
              <a:t>.htm</a:t>
            </a:r>
            <a:r>
              <a:rPr lang="en-GB" sz="1100" dirty="0">
                <a:latin typeface="Arial Nova Cond Light"/>
              </a:rPr>
              <a:t> ( Accessed : 8</a:t>
            </a:r>
            <a:r>
              <a:rPr lang="en-GB" sz="1100" baseline="30000" dirty="0">
                <a:latin typeface="Arial Nova Cond Light"/>
              </a:rPr>
              <a:t>th</a:t>
            </a:r>
            <a:r>
              <a:rPr lang="en-GB" sz="1100" dirty="0">
                <a:latin typeface="Arial Nova Cond Light"/>
              </a:rPr>
              <a:t> January</a:t>
            </a:r>
            <a:r>
              <a:rPr lang="en-GB" dirty="0">
                <a:latin typeface="Arial Nova Cond Light"/>
              </a:rPr>
              <a:t>  </a:t>
            </a:r>
            <a:r>
              <a:rPr lang="en-GB" sz="1100" dirty="0">
                <a:latin typeface="Arial Nova Cond Light"/>
              </a:rPr>
              <a:t> 2019)</a:t>
            </a:r>
          </a:p>
          <a:p>
            <a:pPr>
              <a:defRPr/>
            </a:pPr>
            <a:r>
              <a:rPr lang="en-GB" dirty="0">
                <a:latin typeface="Arial Nova Cond Light"/>
              </a:rPr>
              <a:t> </a:t>
            </a:r>
            <a:r>
              <a:rPr lang="en-GB" sz="1100" dirty="0">
                <a:latin typeface="Arial Nova Cond Light"/>
              </a:rPr>
              <a:t>Mariotti, S. and Glackin, C. (2015) Entrepreneurship and Small Business Management, 2nd Edition. Harlow: Pearson.</a:t>
            </a:r>
          </a:p>
          <a:p>
            <a:pPr>
              <a:defRPr/>
            </a:pPr>
            <a:r>
              <a:rPr lang="en-GB" dirty="0">
                <a:latin typeface="Arial Nova Cond Light"/>
              </a:rPr>
              <a:t> </a:t>
            </a:r>
            <a:r>
              <a:rPr lang="en-GB" sz="1100" dirty="0">
                <a:latin typeface="Arial Nova Cond Light"/>
              </a:rPr>
              <a:t>Maund, A. Schriek, M. and Tinkler, P. (2017) Certificate in Higher Education: Skills for the Workplace Student Yearbook. London: Sage</a:t>
            </a:r>
            <a:r>
              <a:rPr lang="en-GB" dirty="0">
                <a:latin typeface="Arial Nova Cond Light"/>
              </a:rPr>
              <a:t>  </a:t>
            </a:r>
            <a:r>
              <a:rPr lang="en-GB" sz="1100" dirty="0">
                <a:latin typeface="Arial Nova Cond Light"/>
              </a:rPr>
              <a:t> Publications.</a:t>
            </a: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100" dirty="0">
              <a:latin typeface="Arial Nova Cond Light" panose="020B0604020202020204" charset="0"/>
            </a:endParaRPr>
          </a:p>
        </p:txBody>
      </p:sp>
    </p:spTree>
    <p:extLst>
      <p:ext uri="{BB962C8B-B14F-4D97-AF65-F5344CB8AC3E}">
        <p14:creationId xmlns:p14="http://schemas.microsoft.com/office/powerpoint/2010/main" val="3855063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0"/>
        <p:cNvGrpSpPr/>
        <p:nvPr/>
      </p:nvGrpSpPr>
      <p:grpSpPr>
        <a:xfrm>
          <a:off x="0" y="0"/>
          <a:ext cx="0" cy="0"/>
          <a:chOff x="0" y="0"/>
          <a:chExt cx="0" cy="0"/>
        </a:xfrm>
      </p:grpSpPr>
      <p:sp>
        <p:nvSpPr>
          <p:cNvPr id="21" name="Google Shape;21;p5"/>
          <p:cNvSpPr/>
          <p:nvPr/>
        </p:nvSpPr>
        <p:spPr>
          <a:xfrm>
            <a:off x="0" y="0"/>
            <a:ext cx="4572000" cy="5143500"/>
          </a:xfrm>
          <a:prstGeom prst="rect">
            <a:avLst/>
          </a:pr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5"/>
          <p:cNvSpPr txBox="1">
            <a:spLocks noGrp="1"/>
          </p:cNvSpPr>
          <p:nvPr>
            <p:ph type="title"/>
          </p:nvPr>
        </p:nvSpPr>
        <p:spPr>
          <a:xfrm>
            <a:off x="5283650" y="205975"/>
            <a:ext cx="3148800" cy="857400"/>
          </a:xfrm>
          <a:prstGeom prst="rect">
            <a:avLst/>
          </a:prstGeom>
        </p:spPr>
        <p:txBody>
          <a:bodyPr spcFirstLastPara="1" wrap="square" lIns="91425" tIns="91425" rIns="91425" bIns="91425" anchor="b" anchorCtr="0"/>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
          <p:cNvSpPr txBox="1">
            <a:spLocks noGrp="1"/>
          </p:cNvSpPr>
          <p:nvPr>
            <p:ph type="body" idx="1"/>
          </p:nvPr>
        </p:nvSpPr>
        <p:spPr>
          <a:xfrm>
            <a:off x="5001600" y="1425025"/>
            <a:ext cx="3712800" cy="3329100"/>
          </a:xfrm>
          <a:prstGeom prst="rect">
            <a:avLst/>
          </a:prstGeom>
        </p:spPr>
        <p:txBody>
          <a:bodyPr spcFirstLastPara="1" wrap="square" lIns="91425" tIns="91425" rIns="91425" bIns="91425" anchor="t" anchorCtr="0"/>
          <a:lstStyle>
            <a:lvl1pPr marL="457200" lvl="0" indent="-311150">
              <a:spcBef>
                <a:spcPts val="600"/>
              </a:spcBef>
              <a:spcAft>
                <a:spcPts val="0"/>
              </a:spcAft>
              <a:buSzPts val="1300"/>
              <a:buFont typeface="Raleway"/>
              <a:buChar char="▫"/>
              <a:defRPr>
                <a:latin typeface="Raleway"/>
                <a:ea typeface="Raleway"/>
                <a:cs typeface="Raleway"/>
                <a:sym typeface="Raleway"/>
              </a:defRPr>
            </a:lvl1pPr>
            <a:lvl2pPr marL="914400" lvl="1" indent="-311150">
              <a:spcBef>
                <a:spcPts val="0"/>
              </a:spcBef>
              <a:spcAft>
                <a:spcPts val="0"/>
              </a:spcAft>
              <a:buSzPts val="1300"/>
              <a:buFont typeface="Raleway"/>
              <a:buChar char="▫"/>
              <a:defRPr>
                <a:latin typeface="Raleway"/>
                <a:ea typeface="Raleway"/>
                <a:cs typeface="Raleway"/>
                <a:sym typeface="Raleway"/>
              </a:defRPr>
            </a:lvl2pPr>
            <a:lvl3pPr marL="1371600" lvl="2" indent="-311150">
              <a:spcBef>
                <a:spcPts val="0"/>
              </a:spcBef>
              <a:spcAft>
                <a:spcPts val="0"/>
              </a:spcAft>
              <a:buSzPts val="1300"/>
              <a:buFont typeface="Raleway"/>
              <a:buChar char="▫"/>
              <a:defRPr>
                <a:latin typeface="Raleway"/>
                <a:ea typeface="Raleway"/>
                <a:cs typeface="Raleway"/>
                <a:sym typeface="Raleway"/>
              </a:defRPr>
            </a:lvl3pPr>
            <a:lvl4pPr marL="1828800" lvl="3" indent="-311150">
              <a:spcBef>
                <a:spcPts val="0"/>
              </a:spcBef>
              <a:spcAft>
                <a:spcPts val="0"/>
              </a:spcAft>
              <a:buSzPts val="1300"/>
              <a:buFont typeface="Raleway"/>
              <a:buChar char="▫"/>
              <a:defRPr>
                <a:latin typeface="Raleway"/>
                <a:ea typeface="Raleway"/>
                <a:cs typeface="Raleway"/>
                <a:sym typeface="Raleway"/>
              </a:defRPr>
            </a:lvl4pPr>
            <a:lvl5pPr marL="2286000" lvl="4" indent="-311150">
              <a:spcBef>
                <a:spcPts val="0"/>
              </a:spcBef>
              <a:spcAft>
                <a:spcPts val="0"/>
              </a:spcAft>
              <a:buSzPts val="1300"/>
              <a:buFont typeface="Raleway"/>
              <a:buChar char="▫"/>
              <a:defRPr>
                <a:latin typeface="Raleway"/>
                <a:ea typeface="Raleway"/>
                <a:cs typeface="Raleway"/>
                <a:sym typeface="Raleway"/>
              </a:defRPr>
            </a:lvl5pPr>
            <a:lvl6pPr marL="2743200" lvl="5" indent="-311150">
              <a:spcBef>
                <a:spcPts val="0"/>
              </a:spcBef>
              <a:spcAft>
                <a:spcPts val="0"/>
              </a:spcAft>
              <a:buSzPts val="1300"/>
              <a:buFont typeface="Raleway"/>
              <a:buChar char="▫"/>
              <a:defRPr>
                <a:latin typeface="Raleway"/>
                <a:ea typeface="Raleway"/>
                <a:cs typeface="Raleway"/>
                <a:sym typeface="Raleway"/>
              </a:defRPr>
            </a:lvl6pPr>
            <a:lvl7pPr marL="3200400" lvl="6" indent="-311150">
              <a:spcBef>
                <a:spcPts val="0"/>
              </a:spcBef>
              <a:spcAft>
                <a:spcPts val="0"/>
              </a:spcAft>
              <a:buSzPts val="1300"/>
              <a:buFont typeface="Raleway"/>
              <a:buChar char="▫"/>
              <a:defRPr>
                <a:latin typeface="Raleway"/>
                <a:ea typeface="Raleway"/>
                <a:cs typeface="Raleway"/>
                <a:sym typeface="Raleway"/>
              </a:defRPr>
            </a:lvl7pPr>
            <a:lvl8pPr marL="3657600" lvl="7" indent="-311150">
              <a:spcBef>
                <a:spcPts val="0"/>
              </a:spcBef>
              <a:spcAft>
                <a:spcPts val="0"/>
              </a:spcAft>
              <a:buSzPts val="1300"/>
              <a:buFont typeface="Raleway"/>
              <a:buChar char="▫"/>
              <a:defRPr>
                <a:latin typeface="Raleway"/>
                <a:ea typeface="Raleway"/>
                <a:cs typeface="Raleway"/>
                <a:sym typeface="Raleway"/>
              </a:defRPr>
            </a:lvl8pPr>
            <a:lvl9pPr marL="4114800" lvl="8" indent="-311150">
              <a:spcBef>
                <a:spcPts val="0"/>
              </a:spcBef>
              <a:spcAft>
                <a:spcPts val="0"/>
              </a:spcAft>
              <a:buSzPts val="1300"/>
              <a:buFont typeface="Raleway"/>
              <a:buChar char="▫"/>
              <a:defRPr>
                <a:latin typeface="Raleway"/>
                <a:ea typeface="Raleway"/>
                <a:cs typeface="Raleway"/>
                <a:sym typeface="Raleway"/>
              </a:defRPr>
            </a:lvl9pPr>
          </a:lstStyle>
          <a:p>
            <a:endParaRPr/>
          </a:p>
        </p:txBody>
      </p:sp>
      <p:sp>
        <p:nvSpPr>
          <p:cNvPr id="24" name="Google Shape;24;p5"/>
          <p:cNvSpPr txBox="1">
            <a:spLocks noGrp="1"/>
          </p:cNvSpPr>
          <p:nvPr>
            <p:ph type="sldNum" idx="12"/>
          </p:nvPr>
        </p:nvSpPr>
        <p:spPr>
          <a:xfrm>
            <a:off x="1188150" y="1194900"/>
            <a:ext cx="2195700" cy="2753700"/>
          </a:xfrm>
          <a:prstGeom prst="rect">
            <a:avLst/>
          </a:prstGeom>
          <a:noFill/>
          <a:ln w="952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lvl1pPr lvl="0">
              <a:buNone/>
              <a:defRPr>
                <a:latin typeface="Vidaloka"/>
                <a:ea typeface="Vidaloka"/>
                <a:cs typeface="Vidaloka"/>
                <a:sym typeface="Vidaloka"/>
              </a:defRPr>
            </a:lvl1pPr>
            <a:lvl2pPr lvl="1">
              <a:buNone/>
              <a:defRPr>
                <a:latin typeface="Vidaloka"/>
                <a:ea typeface="Vidaloka"/>
                <a:cs typeface="Vidaloka"/>
                <a:sym typeface="Vidaloka"/>
              </a:defRPr>
            </a:lvl2pPr>
            <a:lvl3pPr lvl="2">
              <a:buNone/>
              <a:defRPr>
                <a:latin typeface="Vidaloka"/>
                <a:ea typeface="Vidaloka"/>
                <a:cs typeface="Vidaloka"/>
                <a:sym typeface="Vidaloka"/>
              </a:defRPr>
            </a:lvl3pPr>
            <a:lvl4pPr lvl="3">
              <a:buNone/>
              <a:defRPr>
                <a:latin typeface="Vidaloka"/>
                <a:ea typeface="Vidaloka"/>
                <a:cs typeface="Vidaloka"/>
                <a:sym typeface="Vidaloka"/>
              </a:defRPr>
            </a:lvl4pPr>
            <a:lvl5pPr lvl="4">
              <a:buNone/>
              <a:defRPr>
                <a:latin typeface="Vidaloka"/>
                <a:ea typeface="Vidaloka"/>
                <a:cs typeface="Vidaloka"/>
                <a:sym typeface="Vidaloka"/>
              </a:defRPr>
            </a:lvl5pPr>
            <a:lvl6pPr lvl="5">
              <a:buNone/>
              <a:defRPr>
                <a:latin typeface="Vidaloka"/>
                <a:ea typeface="Vidaloka"/>
                <a:cs typeface="Vidaloka"/>
                <a:sym typeface="Vidaloka"/>
              </a:defRPr>
            </a:lvl6pPr>
            <a:lvl7pPr lvl="6">
              <a:buNone/>
              <a:defRPr>
                <a:latin typeface="Vidaloka"/>
                <a:ea typeface="Vidaloka"/>
                <a:cs typeface="Vidaloka"/>
                <a:sym typeface="Vidaloka"/>
              </a:defRPr>
            </a:lvl7pPr>
            <a:lvl8pPr lvl="7">
              <a:buNone/>
              <a:defRPr>
                <a:latin typeface="Vidaloka"/>
                <a:ea typeface="Vidaloka"/>
                <a:cs typeface="Vidaloka"/>
                <a:sym typeface="Vidaloka"/>
              </a:defRPr>
            </a:lvl8pPr>
            <a:lvl9pPr lvl="8">
              <a:buNone/>
              <a:defRPr>
                <a:latin typeface="Vidaloka"/>
                <a:ea typeface="Vidaloka"/>
                <a:cs typeface="Vidaloka"/>
                <a:sym typeface="Vidaloka"/>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5"/>
        <p:cNvGrpSpPr/>
        <p:nvPr/>
      </p:nvGrpSpPr>
      <p:grpSpPr>
        <a:xfrm>
          <a:off x="0" y="0"/>
          <a:ext cx="0" cy="0"/>
          <a:chOff x="0" y="0"/>
          <a:chExt cx="0" cy="0"/>
        </a:xfrm>
      </p:grpSpPr>
      <p:sp>
        <p:nvSpPr>
          <p:cNvPr id="26" name="Google Shape;26;p6"/>
          <p:cNvSpPr/>
          <p:nvPr/>
        </p:nvSpPr>
        <p:spPr>
          <a:xfrm>
            <a:off x="0" y="0"/>
            <a:ext cx="45720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6"/>
          <p:cNvSpPr txBox="1">
            <a:spLocks noGrp="1"/>
          </p:cNvSpPr>
          <p:nvPr>
            <p:ph type="title"/>
          </p:nvPr>
        </p:nvSpPr>
        <p:spPr>
          <a:xfrm>
            <a:off x="5283650" y="205975"/>
            <a:ext cx="3148800" cy="857400"/>
          </a:xfrm>
          <a:prstGeom prst="rect">
            <a:avLst/>
          </a:prstGeom>
        </p:spPr>
        <p:txBody>
          <a:bodyPr spcFirstLastPara="1" wrap="square" lIns="91425" tIns="91425" rIns="91425" bIns="91425" anchor="b" anchorCtr="0"/>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6"/>
          <p:cNvSpPr txBox="1">
            <a:spLocks noGrp="1"/>
          </p:cNvSpPr>
          <p:nvPr>
            <p:ph type="body" idx="1"/>
          </p:nvPr>
        </p:nvSpPr>
        <p:spPr>
          <a:xfrm>
            <a:off x="4980050" y="1349425"/>
            <a:ext cx="1799100" cy="2604300"/>
          </a:xfrm>
          <a:prstGeom prst="rect">
            <a:avLst/>
          </a:prstGeom>
        </p:spPr>
        <p:txBody>
          <a:bodyPr spcFirstLastPara="1" wrap="square" lIns="91425" tIns="91425" rIns="91425" bIns="91425" anchor="t" anchorCtr="0"/>
          <a:lstStyle>
            <a:lvl1pPr marL="457200" lvl="0" indent="-304800">
              <a:spcBef>
                <a:spcPts val="60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6"/>
          <p:cNvSpPr txBox="1">
            <a:spLocks noGrp="1"/>
          </p:cNvSpPr>
          <p:nvPr>
            <p:ph type="body" idx="2"/>
          </p:nvPr>
        </p:nvSpPr>
        <p:spPr>
          <a:xfrm>
            <a:off x="6887597" y="1349425"/>
            <a:ext cx="1799100" cy="2604300"/>
          </a:xfrm>
          <a:prstGeom prst="rect">
            <a:avLst/>
          </a:prstGeom>
        </p:spPr>
        <p:txBody>
          <a:bodyPr spcFirstLastPara="1" wrap="square" lIns="91425" tIns="91425" rIns="91425" bIns="91425" anchor="t" anchorCtr="0"/>
          <a:lstStyle>
            <a:lvl1pPr marL="457200" lvl="0" indent="-304800">
              <a:spcBef>
                <a:spcPts val="60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6"/>
          <p:cNvSpPr txBox="1">
            <a:spLocks noGrp="1"/>
          </p:cNvSpPr>
          <p:nvPr>
            <p:ph type="sldNum" idx="12"/>
          </p:nvPr>
        </p:nvSpPr>
        <p:spPr>
          <a:xfrm>
            <a:off x="1188150" y="1194900"/>
            <a:ext cx="2195700" cy="27537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dark" type="blank">
  <p:cSld name="BLANK">
    <p:bg>
      <p:bgPr>
        <a:solidFill>
          <a:srgbClr val="1D1D1B"/>
        </a:solidFill>
        <a:effectLst/>
      </p:bgPr>
    </p:bg>
    <p:spTree>
      <p:nvGrpSpPr>
        <p:cNvPr id="1" name="Shape 39"/>
        <p:cNvGrpSpPr/>
        <p:nvPr/>
      </p:nvGrpSpPr>
      <p:grpSpPr>
        <a:xfrm>
          <a:off x="0" y="0"/>
          <a:ext cx="0" cy="0"/>
          <a:chOff x="0" y="0"/>
          <a:chExt cx="0" cy="0"/>
        </a:xfrm>
      </p:grpSpPr>
      <p:sp>
        <p:nvSpPr>
          <p:cNvPr id="40" name="Google Shape;40;p9"/>
          <p:cNvSpPr/>
          <p:nvPr/>
        </p:nvSpPr>
        <p:spPr>
          <a:xfrm>
            <a:off x="1188450" y="1194900"/>
            <a:ext cx="6767100" cy="2753700"/>
          </a:xfrm>
          <a:prstGeom prst="rect">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9"/>
          <p:cNvSpPr txBox="1">
            <a:spLocks noGrp="1"/>
          </p:cNvSpPr>
          <p:nvPr>
            <p:ph type="sldNum" idx="12"/>
          </p:nvPr>
        </p:nvSpPr>
        <p:spPr>
          <a:xfrm>
            <a:off x="1188150" y="3948600"/>
            <a:ext cx="6767100" cy="11949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light">
  <p:cSld name="BLANK_1">
    <p:bg>
      <p:bgPr>
        <a:solidFill>
          <a:srgbClr val="FFFFFF"/>
        </a:solidFill>
        <a:effectLst/>
      </p:bgPr>
    </p:bg>
    <p:spTree>
      <p:nvGrpSpPr>
        <p:cNvPr id="1" name="Shape 42"/>
        <p:cNvGrpSpPr/>
        <p:nvPr/>
      </p:nvGrpSpPr>
      <p:grpSpPr>
        <a:xfrm>
          <a:off x="0" y="0"/>
          <a:ext cx="0" cy="0"/>
          <a:chOff x="0" y="0"/>
          <a:chExt cx="0" cy="0"/>
        </a:xfrm>
      </p:grpSpPr>
      <p:sp>
        <p:nvSpPr>
          <p:cNvPr id="43" name="Google Shape;43;p10"/>
          <p:cNvSpPr/>
          <p:nvPr/>
        </p:nvSpPr>
        <p:spPr>
          <a:xfrm>
            <a:off x="1188450" y="1194900"/>
            <a:ext cx="6767100" cy="2753700"/>
          </a:xfrm>
          <a:prstGeom prst="rect">
            <a:avLst/>
          </a:prstGeom>
          <a:noFill/>
          <a:ln w="9525" cap="flat" cmpd="sng">
            <a:solidFill>
              <a:srgbClr val="1D1D1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10"/>
          <p:cNvSpPr txBox="1">
            <a:spLocks noGrp="1"/>
          </p:cNvSpPr>
          <p:nvPr>
            <p:ph type="sldNum" idx="12"/>
          </p:nvPr>
        </p:nvSpPr>
        <p:spPr>
          <a:xfrm>
            <a:off x="1188450" y="3948600"/>
            <a:ext cx="6767100" cy="1194900"/>
          </a:xfrm>
          <a:prstGeom prst="rect">
            <a:avLst/>
          </a:prstGeom>
          <a:noFill/>
          <a:ln>
            <a:noFill/>
          </a:ln>
        </p:spPr>
        <p:txBody>
          <a:bodyPr spcFirstLastPara="1" wrap="square" lIns="91425" tIns="91425" rIns="91425" bIns="91425" anchor="ctr" anchorCtr="0">
            <a:noAutofit/>
          </a:bodyPr>
          <a:lstStyle>
            <a:lvl1pPr lvl="0" rtl="0">
              <a:buNone/>
              <a:defRPr>
                <a:solidFill>
                  <a:srgbClr val="1D1D1B"/>
                </a:solidFill>
              </a:defRPr>
            </a:lvl1pPr>
            <a:lvl2pPr lvl="1" rtl="0">
              <a:buNone/>
              <a:defRPr>
                <a:solidFill>
                  <a:srgbClr val="1D1D1B"/>
                </a:solidFill>
              </a:defRPr>
            </a:lvl2pPr>
            <a:lvl3pPr lvl="2" rtl="0">
              <a:buNone/>
              <a:defRPr>
                <a:solidFill>
                  <a:srgbClr val="1D1D1B"/>
                </a:solidFill>
              </a:defRPr>
            </a:lvl3pPr>
            <a:lvl4pPr lvl="3" rtl="0">
              <a:buNone/>
              <a:defRPr>
                <a:solidFill>
                  <a:srgbClr val="1D1D1B"/>
                </a:solidFill>
              </a:defRPr>
            </a:lvl4pPr>
            <a:lvl5pPr lvl="4" rtl="0">
              <a:buNone/>
              <a:defRPr>
                <a:solidFill>
                  <a:srgbClr val="1D1D1B"/>
                </a:solidFill>
              </a:defRPr>
            </a:lvl5pPr>
            <a:lvl6pPr lvl="5" rtl="0">
              <a:buNone/>
              <a:defRPr>
                <a:solidFill>
                  <a:srgbClr val="1D1D1B"/>
                </a:solidFill>
              </a:defRPr>
            </a:lvl6pPr>
            <a:lvl7pPr lvl="6" rtl="0">
              <a:buNone/>
              <a:defRPr>
                <a:solidFill>
                  <a:srgbClr val="1D1D1B"/>
                </a:solidFill>
              </a:defRPr>
            </a:lvl7pPr>
            <a:lvl8pPr lvl="7" rtl="0">
              <a:buNone/>
              <a:defRPr>
                <a:solidFill>
                  <a:srgbClr val="1D1D1B"/>
                </a:solidFill>
              </a:defRPr>
            </a:lvl8pPr>
            <a:lvl9pPr lvl="8" rtl="0">
              <a:buNone/>
              <a:defRPr>
                <a:solidFill>
                  <a:srgbClr val="1D1D1B"/>
                </a:solidFill>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283650" y="205975"/>
            <a:ext cx="3148800" cy="857400"/>
          </a:xfrm>
          <a:prstGeom prst="rect">
            <a:avLst/>
          </a:prstGeom>
          <a:noFill/>
          <a:ln>
            <a:noFill/>
          </a:ln>
        </p:spPr>
        <p:txBody>
          <a:bodyPr spcFirstLastPara="1" wrap="square" lIns="91425" tIns="91425" rIns="91425" bIns="91425" anchor="b" anchorCtr="0"/>
          <a:lstStyle>
            <a:lvl1pPr lvl="0"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1pPr>
            <a:lvl2pPr lvl="1"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2pPr>
            <a:lvl3pPr lvl="2"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3pPr>
            <a:lvl4pPr lvl="3"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4pPr>
            <a:lvl5pPr lvl="4"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5pPr>
            <a:lvl6pPr lvl="5"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6pPr>
            <a:lvl7pPr lvl="6"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7pPr>
            <a:lvl8pPr lvl="7"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8pPr>
            <a:lvl9pPr lvl="8"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5001600" y="1425025"/>
            <a:ext cx="3712800" cy="3329100"/>
          </a:xfrm>
          <a:prstGeom prst="rect">
            <a:avLst/>
          </a:prstGeom>
          <a:noFill/>
          <a:ln>
            <a:noFill/>
          </a:ln>
        </p:spPr>
        <p:txBody>
          <a:bodyPr spcFirstLastPara="1" wrap="square" lIns="91425" tIns="91425" rIns="91425" bIns="91425" anchor="t" anchorCtr="0"/>
          <a:lstStyle>
            <a:lvl1pPr marL="457200" lvl="0" indent="-311150">
              <a:lnSpc>
                <a:spcPct val="115000"/>
              </a:lnSpc>
              <a:spcBef>
                <a:spcPts val="600"/>
              </a:spcBef>
              <a:spcAft>
                <a:spcPts val="0"/>
              </a:spcAft>
              <a:buClr>
                <a:srgbClr val="576574"/>
              </a:buClr>
              <a:buSzPts val="1300"/>
              <a:buFont typeface="Raleway"/>
              <a:buChar char="▫"/>
              <a:defRPr sz="1300">
                <a:solidFill>
                  <a:srgbClr val="576574"/>
                </a:solidFill>
                <a:latin typeface="Raleway"/>
                <a:ea typeface="Raleway"/>
                <a:cs typeface="Raleway"/>
                <a:sym typeface="Raleway"/>
              </a:defRPr>
            </a:lvl1pPr>
            <a:lvl2pPr marL="914400" lvl="1"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2pPr>
            <a:lvl3pPr marL="1371600" lvl="2"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3pPr>
            <a:lvl4pPr marL="1828800" lvl="3"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4pPr>
            <a:lvl5pPr marL="2286000" lvl="4"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5pPr>
            <a:lvl6pPr marL="2743200" lvl="5"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6pPr>
            <a:lvl7pPr marL="3200400" lvl="6"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7pPr>
            <a:lvl8pPr marL="3657600" lvl="7"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8pPr>
            <a:lvl9pPr marL="4114800" lvl="8"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9pPr>
          </a:lstStyle>
          <a:p>
            <a:endParaRPr/>
          </a:p>
        </p:txBody>
      </p:sp>
      <p:sp>
        <p:nvSpPr>
          <p:cNvPr id="8" name="Google Shape;8;p1"/>
          <p:cNvSpPr txBox="1">
            <a:spLocks noGrp="1"/>
          </p:cNvSpPr>
          <p:nvPr>
            <p:ph type="sldNum" idx="12"/>
          </p:nvPr>
        </p:nvSpPr>
        <p:spPr>
          <a:xfrm>
            <a:off x="1188150" y="1194900"/>
            <a:ext cx="2195700" cy="2753700"/>
          </a:xfrm>
          <a:prstGeom prst="rect">
            <a:avLst/>
          </a:prstGeom>
          <a:noFill/>
          <a:ln w="952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lvl1pPr lvl="0" algn="ctr" rtl="0">
              <a:buNone/>
              <a:defRPr sz="6000">
                <a:solidFill>
                  <a:srgbClr val="FFFFFF"/>
                </a:solidFill>
                <a:latin typeface="Vidaloka"/>
                <a:ea typeface="Vidaloka"/>
                <a:cs typeface="Vidaloka"/>
                <a:sym typeface="Vidaloka"/>
              </a:defRPr>
            </a:lvl1pPr>
            <a:lvl2pPr lvl="1" algn="ctr" rtl="0">
              <a:buNone/>
              <a:defRPr sz="6000">
                <a:solidFill>
                  <a:srgbClr val="FFFFFF"/>
                </a:solidFill>
                <a:latin typeface="Vidaloka"/>
                <a:ea typeface="Vidaloka"/>
                <a:cs typeface="Vidaloka"/>
                <a:sym typeface="Vidaloka"/>
              </a:defRPr>
            </a:lvl2pPr>
            <a:lvl3pPr lvl="2" algn="ctr" rtl="0">
              <a:buNone/>
              <a:defRPr sz="6000">
                <a:solidFill>
                  <a:srgbClr val="FFFFFF"/>
                </a:solidFill>
                <a:latin typeface="Vidaloka"/>
                <a:ea typeface="Vidaloka"/>
                <a:cs typeface="Vidaloka"/>
                <a:sym typeface="Vidaloka"/>
              </a:defRPr>
            </a:lvl3pPr>
            <a:lvl4pPr lvl="3" algn="ctr" rtl="0">
              <a:buNone/>
              <a:defRPr sz="6000">
                <a:solidFill>
                  <a:srgbClr val="FFFFFF"/>
                </a:solidFill>
                <a:latin typeface="Vidaloka"/>
                <a:ea typeface="Vidaloka"/>
                <a:cs typeface="Vidaloka"/>
                <a:sym typeface="Vidaloka"/>
              </a:defRPr>
            </a:lvl4pPr>
            <a:lvl5pPr lvl="4" algn="ctr" rtl="0">
              <a:buNone/>
              <a:defRPr sz="6000">
                <a:solidFill>
                  <a:srgbClr val="FFFFFF"/>
                </a:solidFill>
                <a:latin typeface="Vidaloka"/>
                <a:ea typeface="Vidaloka"/>
                <a:cs typeface="Vidaloka"/>
                <a:sym typeface="Vidaloka"/>
              </a:defRPr>
            </a:lvl5pPr>
            <a:lvl6pPr lvl="5" algn="ctr" rtl="0">
              <a:buNone/>
              <a:defRPr sz="6000">
                <a:solidFill>
                  <a:srgbClr val="FFFFFF"/>
                </a:solidFill>
                <a:latin typeface="Vidaloka"/>
                <a:ea typeface="Vidaloka"/>
                <a:cs typeface="Vidaloka"/>
                <a:sym typeface="Vidaloka"/>
              </a:defRPr>
            </a:lvl6pPr>
            <a:lvl7pPr lvl="6" algn="ctr" rtl="0">
              <a:buNone/>
              <a:defRPr sz="6000">
                <a:solidFill>
                  <a:srgbClr val="FFFFFF"/>
                </a:solidFill>
                <a:latin typeface="Vidaloka"/>
                <a:ea typeface="Vidaloka"/>
                <a:cs typeface="Vidaloka"/>
                <a:sym typeface="Vidaloka"/>
              </a:defRPr>
            </a:lvl7pPr>
            <a:lvl8pPr lvl="7" algn="ctr" rtl="0">
              <a:buNone/>
              <a:defRPr sz="6000">
                <a:solidFill>
                  <a:srgbClr val="FFFFFF"/>
                </a:solidFill>
                <a:latin typeface="Vidaloka"/>
                <a:ea typeface="Vidaloka"/>
                <a:cs typeface="Vidaloka"/>
                <a:sym typeface="Vidaloka"/>
              </a:defRPr>
            </a:lvl8pPr>
            <a:lvl9pPr lvl="8" algn="ctr" rtl="0">
              <a:buNone/>
              <a:defRPr sz="6000">
                <a:solidFill>
                  <a:srgbClr val="FFFFFF"/>
                </a:solidFill>
                <a:latin typeface="Vidaloka"/>
                <a:ea typeface="Vidaloka"/>
                <a:cs typeface="Vidaloka"/>
                <a:sym typeface="Vidaloka"/>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5" r:id="rId3"/>
    <p:sldLayoutId id="21474836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eg"/><Relationship Id="rId7"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 Id="rId9"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pa images">
            <a:extLst>
              <a:ext uri="{FF2B5EF4-FFF2-40B4-BE49-F238E27FC236}">
                <a16:creationId xmlns:a16="http://schemas.microsoft.com/office/drawing/2014/main" id="{6F4EB324-2588-4F7C-9902-49DFD00C9E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18"/>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6" name="Google Shape;49;p11">
            <a:extLst>
              <a:ext uri="{FF2B5EF4-FFF2-40B4-BE49-F238E27FC236}">
                <a16:creationId xmlns:a16="http://schemas.microsoft.com/office/drawing/2014/main" id="{01FA40EC-6C33-4A3C-A9B0-9801A284E08E}"/>
              </a:ext>
            </a:extLst>
          </p:cNvPr>
          <p:cNvSpPr txBox="1">
            <a:spLocks/>
          </p:cNvSpPr>
          <p:nvPr/>
        </p:nvSpPr>
        <p:spPr>
          <a:xfrm>
            <a:off x="3357140" y="1342021"/>
            <a:ext cx="2229000" cy="2229000"/>
          </a:xfrm>
          <a:prstGeom prst="rect">
            <a:avLst/>
          </a:prstGeom>
          <a:noFill/>
          <a:ln>
            <a:solidFill>
              <a:schemeClr val="bg1"/>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endParaRPr lang="en-US" dirty="0"/>
          </a:p>
        </p:txBody>
      </p:sp>
      <p:sp>
        <p:nvSpPr>
          <p:cNvPr id="5" name="Google Shape;49;p11">
            <a:extLst>
              <a:ext uri="{FF2B5EF4-FFF2-40B4-BE49-F238E27FC236}">
                <a16:creationId xmlns:a16="http://schemas.microsoft.com/office/drawing/2014/main" id="{E196FBD0-A288-42EB-B174-DCD687FBF2CB}"/>
              </a:ext>
            </a:extLst>
          </p:cNvPr>
          <p:cNvSpPr txBox="1">
            <a:spLocks/>
          </p:cNvSpPr>
          <p:nvPr/>
        </p:nvSpPr>
        <p:spPr>
          <a:xfrm>
            <a:off x="3357140" y="1342021"/>
            <a:ext cx="2229000" cy="2229000"/>
          </a:xfrm>
          <a:prstGeom prst="rect">
            <a:avLst/>
          </a:prstGeom>
          <a:solidFill>
            <a:srgbClr val="D58E3E">
              <a:alpha val="29000"/>
            </a:srgbClr>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4400" dirty="0">
                <a:solidFill>
                  <a:schemeClr val="bg1"/>
                </a:solidFill>
                <a:latin typeface="Arial Nova Cond Light" panose="020B0306020202020204" pitchFamily="34" charset="0"/>
              </a:rPr>
              <a:t>ARA</a:t>
            </a:r>
          </a:p>
        </p:txBody>
      </p:sp>
      <p:sp>
        <p:nvSpPr>
          <p:cNvPr id="4" name="TextBox 3">
            <a:extLst>
              <a:ext uri="{FF2B5EF4-FFF2-40B4-BE49-F238E27FC236}">
                <a16:creationId xmlns:a16="http://schemas.microsoft.com/office/drawing/2014/main" id="{753185BB-0284-424D-99EC-2AAF46E90B0B}"/>
              </a:ext>
            </a:extLst>
          </p:cNvPr>
          <p:cNvSpPr txBox="1"/>
          <p:nvPr/>
        </p:nvSpPr>
        <p:spPr>
          <a:xfrm>
            <a:off x="3357140" y="2672799"/>
            <a:ext cx="2189459" cy="430887"/>
          </a:xfrm>
          <a:prstGeom prst="rect">
            <a:avLst/>
          </a:prstGeom>
          <a:noFill/>
        </p:spPr>
        <p:txBody>
          <a:bodyPr wrap="square" rtlCol="0">
            <a:spAutoFit/>
          </a:bodyPr>
          <a:lstStyle/>
          <a:p>
            <a:r>
              <a:rPr lang="en-US" sz="2200" b="1" dirty="0">
                <a:solidFill>
                  <a:schemeClr val="bg1"/>
                </a:solidFill>
                <a:latin typeface="Arial Nova Cond Light" panose="020B0306020202020204" pitchFamily="34" charset="0"/>
              </a:rPr>
              <a:t>BUSINESS  PLAN</a:t>
            </a:r>
          </a:p>
        </p:txBody>
      </p:sp>
      <p:sp>
        <p:nvSpPr>
          <p:cNvPr id="7" name="Google Shape;116;p18"/>
          <p:cNvSpPr txBox="1">
            <a:spLocks noGrp="1"/>
          </p:cNvSpPr>
          <p:nvPr>
            <p:ph type="sldNum" idx="12"/>
          </p:nvPr>
        </p:nvSpPr>
        <p:spPr>
          <a:xfrm>
            <a:off x="6237027" y="2763672"/>
            <a:ext cx="2790965" cy="2197289"/>
          </a:xfrm>
          <a:prstGeom prst="rect">
            <a:avLst/>
          </a:prstGeom>
          <a:solidFill>
            <a:srgbClr val="D58E3E">
              <a:alpha val="36000"/>
            </a:srgbClr>
          </a:solidFill>
        </p:spPr>
        <p:txBody>
          <a:bodyPr spcFirstLastPara="1" wrap="square" lIns="91425" tIns="91425" rIns="91425" bIns="91425" anchor="ctr" anchorCtr="0">
            <a:noAutofit/>
          </a:bodyPr>
          <a:lstStyle/>
          <a:p>
            <a:pPr marL="0" lvl="0" indent="0" algn="just" rtl="0">
              <a:spcBef>
                <a:spcPts val="0"/>
              </a:spcBef>
              <a:spcAft>
                <a:spcPts val="0"/>
              </a:spcAft>
              <a:buNone/>
            </a:pPr>
            <a:r>
              <a:rPr lang="en-GB" sz="1800" b="1" dirty="0">
                <a:solidFill>
                  <a:schemeClr val="tx1"/>
                </a:solidFill>
                <a:latin typeface="Arial Nova Cond Light" panose="020B0306020202020204" pitchFamily="34" charset="0"/>
              </a:rPr>
              <a:t>Produced and Submitted by:</a:t>
            </a:r>
          </a:p>
          <a:p>
            <a:pPr marL="0" lvl="0" indent="0" algn="just" rtl="0">
              <a:spcBef>
                <a:spcPts val="0"/>
              </a:spcBef>
              <a:spcAft>
                <a:spcPts val="0"/>
              </a:spcAft>
              <a:buNone/>
            </a:pPr>
            <a:r>
              <a:rPr lang="en-GB" sz="1600" b="1" dirty="0">
                <a:solidFill>
                  <a:schemeClr val="tx1"/>
                </a:solidFill>
                <a:latin typeface="Arial Nova Cond Light" panose="020B0306020202020204" pitchFamily="34" charset="0"/>
              </a:rPr>
              <a:t>Ananya Sandhu-1714213</a:t>
            </a:r>
          </a:p>
          <a:p>
            <a:pPr marL="0" lvl="0" indent="0" algn="just" rtl="0">
              <a:spcBef>
                <a:spcPts val="0"/>
              </a:spcBef>
              <a:spcAft>
                <a:spcPts val="0"/>
              </a:spcAft>
              <a:buNone/>
            </a:pPr>
            <a:r>
              <a:rPr lang="en-GB" sz="1600" b="1" dirty="0">
                <a:solidFill>
                  <a:schemeClr val="tx1"/>
                </a:solidFill>
                <a:latin typeface="Arial Nova Cond Light" panose="020B0306020202020204" pitchFamily="34" charset="0"/>
              </a:rPr>
              <a:t>Hena Syed-1713652</a:t>
            </a:r>
          </a:p>
          <a:p>
            <a:pPr marL="0" lvl="0" indent="0" algn="just" rtl="0">
              <a:spcBef>
                <a:spcPts val="0"/>
              </a:spcBef>
              <a:spcAft>
                <a:spcPts val="0"/>
              </a:spcAft>
              <a:buNone/>
            </a:pPr>
            <a:r>
              <a:rPr lang="en-GB" sz="1600" b="1" dirty="0">
                <a:solidFill>
                  <a:schemeClr val="tx1"/>
                </a:solidFill>
                <a:latin typeface="Arial Nova Cond Light" panose="020B0306020202020204" pitchFamily="34" charset="0"/>
              </a:rPr>
              <a:t>Husnara Begum -1714114</a:t>
            </a:r>
          </a:p>
          <a:p>
            <a:pPr marL="0" lvl="0" indent="0" algn="just" rtl="0">
              <a:spcBef>
                <a:spcPts val="0"/>
              </a:spcBef>
              <a:spcAft>
                <a:spcPts val="0"/>
              </a:spcAft>
              <a:buNone/>
            </a:pPr>
            <a:r>
              <a:rPr lang="en-GB" sz="1600" b="1" dirty="0">
                <a:solidFill>
                  <a:schemeClr val="tx1"/>
                </a:solidFill>
                <a:latin typeface="Arial Nova Cond Light" panose="020B0306020202020204" pitchFamily="34" charset="0"/>
              </a:rPr>
              <a:t>Parisa Rafi-1714482 </a:t>
            </a:r>
          </a:p>
          <a:p>
            <a:pPr lvl="0" algn="just"/>
            <a:r>
              <a:rPr lang="en-GB" sz="1600" b="1" dirty="0">
                <a:solidFill>
                  <a:schemeClr val="tx1"/>
                </a:solidFill>
                <a:latin typeface="Arial Nova Cond Light" panose="020B0306020202020204" pitchFamily="34" charset="0"/>
              </a:rPr>
              <a:t>Razia Miah-1714113</a:t>
            </a:r>
          </a:p>
          <a:p>
            <a:pPr marL="0" lvl="0" indent="0" algn="just" rtl="0">
              <a:spcBef>
                <a:spcPts val="0"/>
              </a:spcBef>
              <a:spcAft>
                <a:spcPts val="0"/>
              </a:spcAft>
              <a:buNone/>
            </a:pPr>
            <a:r>
              <a:rPr lang="en-GB" sz="1600" b="1" dirty="0">
                <a:solidFill>
                  <a:schemeClr val="tx1"/>
                </a:solidFill>
                <a:latin typeface="Arial Nova Cond Light" panose="020B0306020202020204" pitchFamily="34" charset="0"/>
              </a:rPr>
              <a:t>BMSK 4006 </a:t>
            </a:r>
          </a:p>
          <a:p>
            <a:pPr marL="0" lvl="0" indent="0" algn="just" rtl="0">
              <a:spcBef>
                <a:spcPts val="0"/>
              </a:spcBef>
              <a:spcAft>
                <a:spcPts val="0"/>
              </a:spcAft>
              <a:buNone/>
            </a:pPr>
            <a:r>
              <a:rPr lang="en-GB" sz="1600" b="1" dirty="0">
                <a:solidFill>
                  <a:schemeClr val="tx1"/>
                </a:solidFill>
                <a:latin typeface="Arial Nova Cond Light" panose="020B0306020202020204" pitchFamily="34" charset="0"/>
              </a:rPr>
              <a:t>Cohort 2 Group 6</a:t>
            </a:r>
          </a:p>
          <a:p>
            <a:pPr marL="0" lvl="0" indent="0" algn="just" rtl="0">
              <a:spcBef>
                <a:spcPts val="0"/>
              </a:spcBef>
              <a:spcAft>
                <a:spcPts val="0"/>
              </a:spcAft>
              <a:buNone/>
            </a:pPr>
            <a:r>
              <a:rPr lang="en-GB" sz="1600" b="1" dirty="0">
                <a:solidFill>
                  <a:schemeClr val="tx1"/>
                </a:solidFill>
                <a:latin typeface="Arial Nova Cond Light" panose="020B0306020202020204" pitchFamily="34" charset="0"/>
              </a:rPr>
              <a:t>Lecturer : Abdullah Al Mamun </a:t>
            </a:r>
            <a:endParaRPr sz="1600" b="1" dirty="0">
              <a:solidFill>
                <a:schemeClr val="tx1"/>
              </a:solidFill>
              <a:latin typeface="Arial Nova Cond Light" panose="020B0306020202020204" pitchFamily="34" charset="0"/>
            </a:endParaRPr>
          </a:p>
        </p:txBody>
      </p:sp>
    </p:spTree>
    <p:extLst>
      <p:ext uri="{BB962C8B-B14F-4D97-AF65-F5344CB8AC3E}">
        <p14:creationId xmlns:p14="http://schemas.microsoft.com/office/powerpoint/2010/main" val="10706030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 name="Picture 4">
            <a:extLst>
              <a:ext uri="{FF2B5EF4-FFF2-40B4-BE49-F238E27FC236}">
                <a16:creationId xmlns:a16="http://schemas.microsoft.com/office/drawing/2014/main" id="{86FBAD49-4FF7-4F84-94F5-F00A0ED8A2B2}"/>
              </a:ext>
            </a:extLst>
          </p:cNvPr>
          <p:cNvPicPr>
            <a:picLocks noChangeAspect="1"/>
          </p:cNvPicPr>
          <p:nvPr/>
        </p:nvPicPr>
        <p:blipFill rotWithShape="1">
          <a:blip r:embed="rId3"/>
          <a:srcRect l="41780"/>
          <a:stretch/>
        </p:blipFill>
        <p:spPr>
          <a:xfrm>
            <a:off x="-219307" y="0"/>
            <a:ext cx="4791307" cy="5143500"/>
          </a:xfrm>
          <a:prstGeom prst="rect">
            <a:avLst/>
          </a:prstGeom>
        </p:spPr>
      </p:pic>
      <p:sp>
        <p:nvSpPr>
          <p:cNvPr id="58" name="Google Shape;58;p12"/>
          <p:cNvSpPr txBox="1">
            <a:spLocks noGrp="1"/>
          </p:cNvSpPr>
          <p:nvPr>
            <p:ph type="sldNum" idx="12"/>
          </p:nvPr>
        </p:nvSpPr>
        <p:spPr>
          <a:xfrm>
            <a:off x="1188150" y="1194900"/>
            <a:ext cx="2195700" cy="2753700"/>
          </a:xfrm>
          <a:prstGeom prst="rect">
            <a:avLst/>
          </a:prstGeom>
          <a:solidFill>
            <a:srgbClr val="D58E3E">
              <a:alpha val="26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dirty="0">
                <a:latin typeface="Arial Nova Cond Light" panose="020B0306020202020204" pitchFamily="34" charset="0"/>
              </a:rPr>
              <a:t>INDEX</a:t>
            </a:r>
            <a:endParaRPr dirty="0">
              <a:latin typeface="Arial Nova Cond Light" panose="020B0306020202020204" pitchFamily="34" charset="0"/>
            </a:endParaRPr>
          </a:p>
        </p:txBody>
      </p:sp>
      <p:sp>
        <p:nvSpPr>
          <p:cNvPr id="7" name="Text Placeholder 6">
            <a:extLst>
              <a:ext uri="{FF2B5EF4-FFF2-40B4-BE49-F238E27FC236}">
                <a16:creationId xmlns:a16="http://schemas.microsoft.com/office/drawing/2014/main" id="{C79E6BE8-4802-495F-84D5-67E14703176B}"/>
              </a:ext>
            </a:extLst>
          </p:cNvPr>
          <p:cNvSpPr>
            <a:spLocks noGrp="1"/>
          </p:cNvSpPr>
          <p:nvPr>
            <p:ph type="body" idx="1"/>
          </p:nvPr>
        </p:nvSpPr>
        <p:spPr>
          <a:xfrm>
            <a:off x="5185966" y="1194900"/>
            <a:ext cx="3670867" cy="3588100"/>
          </a:xfrm>
        </p:spPr>
        <p:txBody>
          <a:bodyPr/>
          <a:lstStyle/>
          <a:p>
            <a:pPr marL="571500" lvl="0" indent="-571500">
              <a:buFont typeface="+mj-lt"/>
              <a:buAutoNum type="arabicPeriod"/>
            </a:pPr>
            <a:r>
              <a:rPr lang="en-US" spc="300" dirty="0"/>
              <a:t>BUSINESS OVERVIEW</a:t>
            </a:r>
          </a:p>
          <a:p>
            <a:pPr marL="571500" lvl="0" indent="-571500">
              <a:buFont typeface="+mj-lt"/>
              <a:buAutoNum type="arabicPeriod"/>
            </a:pPr>
            <a:r>
              <a:rPr lang="en-US" spc="300" dirty="0"/>
              <a:t>PRODUCT AND SERVICES </a:t>
            </a:r>
          </a:p>
          <a:p>
            <a:pPr marL="571500" lvl="0" indent="-571500">
              <a:buFont typeface="+mj-lt"/>
              <a:buAutoNum type="arabicPeriod"/>
            </a:pPr>
            <a:r>
              <a:rPr lang="en-US" spc="300" dirty="0"/>
              <a:t>TARGET MARKET </a:t>
            </a:r>
          </a:p>
          <a:p>
            <a:pPr marL="571500" lvl="0" indent="-571500">
              <a:buFont typeface="+mj-lt"/>
              <a:buAutoNum type="arabicPeriod"/>
            </a:pPr>
            <a:r>
              <a:rPr lang="en-US" spc="300" dirty="0"/>
              <a:t>COMPETITORS </a:t>
            </a:r>
          </a:p>
          <a:p>
            <a:pPr marL="571500" lvl="0" indent="-571500">
              <a:buFont typeface="+mj-lt"/>
              <a:buAutoNum type="arabicPeriod"/>
            </a:pPr>
            <a:r>
              <a:rPr lang="en-US" spc="300" dirty="0"/>
              <a:t>MARKET STRATEGIES</a:t>
            </a:r>
          </a:p>
          <a:p>
            <a:pPr marL="571500" lvl="0" indent="-571500">
              <a:buFont typeface="+mj-lt"/>
              <a:buAutoNum type="arabicPeriod"/>
            </a:pPr>
            <a:r>
              <a:rPr lang="en-US" spc="300" dirty="0"/>
              <a:t>MANAGEMENT TEAM</a:t>
            </a:r>
          </a:p>
          <a:p>
            <a:pPr marL="571500" lvl="0" indent="-571500">
              <a:buFont typeface="+mj-lt"/>
              <a:buAutoNum type="arabicPeriod"/>
            </a:pPr>
            <a:r>
              <a:rPr lang="en-US" spc="300" dirty="0"/>
              <a:t>FINANCIAL PLAN </a:t>
            </a:r>
          </a:p>
          <a:p>
            <a:pPr marL="571500" lvl="0" indent="-571500">
              <a:buFont typeface="+mj-lt"/>
              <a:buAutoNum type="arabicPeriod"/>
            </a:pPr>
            <a:r>
              <a:rPr lang="en-US" spc="300" dirty="0"/>
              <a:t>SWOT </a:t>
            </a:r>
          </a:p>
          <a:p>
            <a:pPr marL="571500" lvl="0" indent="-571500">
              <a:buFont typeface="+mj-lt"/>
              <a:buAutoNum type="arabicPeriod"/>
            </a:pPr>
            <a:r>
              <a:rPr lang="en-US" spc="300" dirty="0"/>
              <a:t>PESTEL</a:t>
            </a:r>
          </a:p>
          <a:p>
            <a:pPr>
              <a:buFont typeface="+mj-lt"/>
              <a:buAutoNum type="arabicPeriod"/>
            </a:pPr>
            <a:endParaRPr lang="en-US" spc="3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6"/>
          <p:cNvPicPr preferRelativeResize="0"/>
          <p:nvPr/>
        </p:nvPicPr>
        <p:blipFill rotWithShape="1">
          <a:blip r:embed="rId3"/>
          <a:srcRect l="9379" r="23754"/>
          <a:stretch/>
        </p:blipFill>
        <p:spPr>
          <a:xfrm>
            <a:off x="0" y="0"/>
            <a:ext cx="4572000" cy="5143500"/>
          </a:xfrm>
          <a:prstGeom prst="rect">
            <a:avLst/>
          </a:prstGeom>
          <a:noFill/>
          <a:ln>
            <a:noFill/>
          </a:ln>
        </p:spPr>
      </p:pic>
      <p:sp>
        <p:nvSpPr>
          <p:cNvPr id="86" name="Google Shape;86;p16"/>
          <p:cNvSpPr txBox="1">
            <a:spLocks noGrp="1"/>
          </p:cNvSpPr>
          <p:nvPr>
            <p:ph type="body" idx="1"/>
          </p:nvPr>
        </p:nvSpPr>
        <p:spPr>
          <a:xfrm>
            <a:off x="4571999" y="1403926"/>
            <a:ext cx="4572000" cy="5555673"/>
          </a:xfrm>
          <a:prstGeom prst="rect">
            <a:avLst/>
          </a:prstGeom>
        </p:spPr>
        <p:txBody>
          <a:bodyPr spcFirstLastPara="1" wrap="square" lIns="91425" tIns="91425" rIns="91425" bIns="91425" anchor="t" anchorCtr="0">
            <a:noAutofit/>
          </a:bodyPr>
          <a:lstStyle/>
          <a:p>
            <a:pPr marL="146050" indent="0">
              <a:buNone/>
            </a:pPr>
            <a:r>
              <a:rPr lang="en-US">
                <a:solidFill>
                  <a:schemeClr val="bg1">
                    <a:lumMod val="50000"/>
                  </a:schemeClr>
                </a:solidFill>
                <a:latin typeface="Arial Nova Cond Light"/>
              </a:rPr>
              <a:t>A privately owned company catering to all  age group and any gender. Company that believes in providing multiple alternative medicine therapies.</a:t>
            </a:r>
          </a:p>
          <a:p>
            <a:pPr marL="146050" indent="0">
              <a:buNone/>
            </a:pPr>
            <a:r>
              <a:rPr lang="en-US">
                <a:solidFill>
                  <a:schemeClr val="bg1">
                    <a:lumMod val="50000"/>
                  </a:schemeClr>
                </a:solidFill>
                <a:latin typeface="Arial Nova Cond Light"/>
              </a:rPr>
              <a:t>All the services provided can be enjoyed both individually as well as in  group for certain treatments like meditation and yoga sessions. </a:t>
            </a:r>
            <a:endParaRPr lang="en-US">
              <a:solidFill>
                <a:schemeClr val="bg1">
                  <a:lumMod val="50000"/>
                </a:schemeClr>
              </a:solidFill>
              <a:latin typeface="Arial Nova Cond Light" panose="020B0306020202020204" pitchFamily="34" charset="0"/>
            </a:endParaRPr>
          </a:p>
          <a:p>
            <a:pPr marL="146050" indent="0">
              <a:buNone/>
            </a:pPr>
            <a:r>
              <a:rPr lang="en-US">
                <a:solidFill>
                  <a:schemeClr val="bg1">
                    <a:lumMod val="50000"/>
                  </a:schemeClr>
                </a:solidFill>
                <a:latin typeface="Arial Nova Cond Light"/>
              </a:rPr>
              <a:t>The core value of this business is to introduce people to healthy way of living and look after their wellbeing by correcting life style and making living healthier.</a:t>
            </a:r>
          </a:p>
        </p:txBody>
      </p:sp>
      <p:sp>
        <p:nvSpPr>
          <p:cNvPr id="87" name="Google Shape;87;p16"/>
          <p:cNvSpPr txBox="1">
            <a:spLocks noGrp="1"/>
          </p:cNvSpPr>
          <p:nvPr>
            <p:ph type="sldNum" idx="12"/>
          </p:nvPr>
        </p:nvSpPr>
        <p:spPr>
          <a:xfrm>
            <a:off x="1188150" y="1194900"/>
            <a:ext cx="2195700" cy="2753700"/>
          </a:xfrm>
          <a:prstGeom prst="rect">
            <a:avLst/>
          </a:prstGeom>
          <a:solidFill>
            <a:srgbClr val="D58E3E">
              <a:alpha val="42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cs typeface="Vijaya" panose="020B0502040204020203" pitchFamily="18" charset="0"/>
              </a:rPr>
              <a:t>BUSINESS OVERVIEW</a:t>
            </a:r>
            <a:endParaRPr sz="2800" dirty="0">
              <a:latin typeface="Arial Nova Cond Light" panose="020B0306020202020204" pitchFamily="34" charset="0"/>
              <a:cs typeface="Vijaya" panose="020B0502040204020203" pitchFamily="18" charset="0"/>
            </a:endParaRPr>
          </a:p>
        </p:txBody>
      </p:sp>
      <p:sp>
        <p:nvSpPr>
          <p:cNvPr id="8" name="Slide Number Placeholder 4">
            <a:extLst>
              <a:ext uri="{FF2B5EF4-FFF2-40B4-BE49-F238E27FC236}">
                <a16:creationId xmlns:a16="http://schemas.microsoft.com/office/drawing/2014/main" id="{74F4B9E5-978C-4302-B2F7-1D46EF06F31D}"/>
              </a:ext>
            </a:extLst>
          </p:cNvPr>
          <p:cNvSpPr txBox="1">
            <a:spLocks/>
          </p:cNvSpPr>
          <p:nvPr/>
        </p:nvSpPr>
        <p:spPr>
          <a:xfrm>
            <a:off x="1297028" y="4016195"/>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1</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3" name="Picture 2">
            <a:extLst>
              <a:ext uri="{FF2B5EF4-FFF2-40B4-BE49-F238E27FC236}">
                <a16:creationId xmlns:a16="http://schemas.microsoft.com/office/drawing/2014/main" id="{536281ED-F13F-427D-A4A7-6C354553C5BC}"/>
              </a:ext>
            </a:extLst>
          </p:cNvPr>
          <p:cNvPicPr>
            <a:picLocks noChangeAspect="1"/>
          </p:cNvPicPr>
          <p:nvPr/>
        </p:nvPicPr>
        <p:blipFill>
          <a:blip r:embed="rId3"/>
          <a:stretch>
            <a:fillRect/>
          </a:stretch>
        </p:blipFill>
        <p:spPr>
          <a:xfrm>
            <a:off x="0" y="8376"/>
            <a:ext cx="9145457" cy="5142681"/>
          </a:xfrm>
          <a:prstGeom prst="rect">
            <a:avLst/>
          </a:prstGeom>
        </p:spPr>
      </p:pic>
      <p:sp>
        <p:nvSpPr>
          <p:cNvPr id="113" name="Google Shape;113;p18"/>
          <p:cNvSpPr txBox="1">
            <a:spLocks noGrp="1"/>
          </p:cNvSpPr>
          <p:nvPr>
            <p:ph type="body" idx="1"/>
          </p:nvPr>
        </p:nvSpPr>
        <p:spPr>
          <a:xfrm>
            <a:off x="2863362" y="1051859"/>
            <a:ext cx="2135397" cy="3853192"/>
          </a:xfrm>
          <a:prstGeom prst="rect">
            <a:avLst/>
          </a:prstGeom>
          <a:solidFill>
            <a:srgbClr val="D58E3E">
              <a:alpha val="36000"/>
            </a:srgbClr>
          </a:solidFill>
          <a:ln>
            <a:noFill/>
          </a:ln>
        </p:spPr>
        <p:txBody>
          <a:bodyPr spcFirstLastPara="1" wrap="square" lIns="91425" tIns="91425" rIns="91425" bIns="91425" anchor="t" anchorCtr="0">
            <a:noAutofit/>
          </a:bodyPr>
          <a:lstStyle/>
          <a:p>
            <a:pPr marL="152400" indent="0">
              <a:buNone/>
            </a:pPr>
            <a:r>
              <a:rPr lang="en-GB" sz="1300" b="1" u="sng" dirty="0">
                <a:solidFill>
                  <a:schemeClr val="tx1"/>
                </a:solidFill>
                <a:latin typeface="Arial Nova Cond Light" panose="020B0306020202020204" pitchFamily="34" charset="0"/>
              </a:rPr>
              <a:t>Health Services:</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Acupressure</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Aroma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Baby Massage</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Colour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Hydrotherapy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Magnetic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Mud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Therapeutic Massages</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Spa</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Yoga, Exercise &amp; Meditation</a:t>
            </a:r>
            <a:endParaRPr lang="en-US" sz="1300" dirty="0">
              <a:solidFill>
                <a:schemeClr val="tx1"/>
              </a:solidFill>
              <a:latin typeface="Arial Nova Cond Light" panose="020B0306020202020204" pitchFamily="34" charset="0"/>
            </a:endParaRPr>
          </a:p>
          <a:p>
            <a:pPr marL="152400" indent="0">
              <a:buNone/>
            </a:pPr>
            <a:endParaRPr lang="en-US" sz="1300" dirty="0">
              <a:solidFill>
                <a:schemeClr val="tx1"/>
              </a:solidFill>
              <a:latin typeface="Arial Nova Cond Light" panose="020B0306020202020204" pitchFamily="34" charset="0"/>
            </a:endParaRPr>
          </a:p>
        </p:txBody>
      </p:sp>
      <p:sp>
        <p:nvSpPr>
          <p:cNvPr id="116" name="Google Shape;116;p18"/>
          <p:cNvSpPr txBox="1">
            <a:spLocks noGrp="1"/>
          </p:cNvSpPr>
          <p:nvPr>
            <p:ph type="sldNum" idx="12"/>
          </p:nvPr>
        </p:nvSpPr>
        <p:spPr>
          <a:xfrm>
            <a:off x="6117321" y="1265999"/>
            <a:ext cx="2195700" cy="2753700"/>
          </a:xfrm>
          <a:prstGeom prst="rect">
            <a:avLst/>
          </a:prstGeom>
          <a:solidFill>
            <a:srgbClr val="D58E3E">
              <a:alpha val="36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rPr>
              <a:t>PRODUCT AND SERVICES</a:t>
            </a:r>
            <a:endParaRPr sz="2800" dirty="0">
              <a:latin typeface="Arial Nova Cond Light" panose="020B0306020202020204" pitchFamily="34" charset="0"/>
            </a:endParaRPr>
          </a:p>
        </p:txBody>
      </p:sp>
      <p:sp>
        <p:nvSpPr>
          <p:cNvPr id="13" name="Slide Number Placeholder 4">
            <a:extLst>
              <a:ext uri="{FF2B5EF4-FFF2-40B4-BE49-F238E27FC236}">
                <a16:creationId xmlns:a16="http://schemas.microsoft.com/office/drawing/2014/main" id="{6DD51B53-8CEE-46EB-843F-ABF990B9D36D}"/>
              </a:ext>
            </a:extLst>
          </p:cNvPr>
          <p:cNvSpPr txBox="1">
            <a:spLocks/>
          </p:cNvSpPr>
          <p:nvPr/>
        </p:nvSpPr>
        <p:spPr>
          <a:xfrm>
            <a:off x="6226199" y="155251"/>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2</a:t>
            </a:r>
          </a:p>
        </p:txBody>
      </p:sp>
      <p:sp>
        <p:nvSpPr>
          <p:cNvPr id="4" name="TextBox 3">
            <a:extLst>
              <a:ext uri="{FF2B5EF4-FFF2-40B4-BE49-F238E27FC236}">
                <a16:creationId xmlns:a16="http://schemas.microsoft.com/office/drawing/2014/main" id="{C8F1DC8D-D5F5-45A1-B1A2-F8EA33890E70}"/>
              </a:ext>
            </a:extLst>
          </p:cNvPr>
          <p:cNvSpPr txBox="1"/>
          <p:nvPr/>
        </p:nvSpPr>
        <p:spPr>
          <a:xfrm>
            <a:off x="830979" y="311212"/>
            <a:ext cx="4167780" cy="692497"/>
          </a:xfrm>
          <a:prstGeom prst="rect">
            <a:avLst/>
          </a:prstGeom>
          <a:solidFill>
            <a:srgbClr val="D58E3E">
              <a:alpha val="36000"/>
            </a:srgbClr>
          </a:solidFill>
        </p:spPr>
        <p:txBody>
          <a:bodyPr wrap="square" rtlCol="0">
            <a:spAutoFit/>
          </a:bodyPr>
          <a:lstStyle/>
          <a:p>
            <a:pPr marL="152400" indent="0">
              <a:buNone/>
            </a:pPr>
            <a:r>
              <a:rPr lang="en-GB" sz="1300" dirty="0">
                <a:solidFill>
                  <a:schemeClr val="tx1"/>
                </a:solidFill>
                <a:latin typeface="Arial Nova Cond Light" panose="020B0306020202020204" pitchFamily="34" charset="0"/>
              </a:rPr>
              <a:t>Ara Health &amp; Beauty Clinic provides a wide range of products, treatments and services for their clients, which includes the following:</a:t>
            </a:r>
            <a:endParaRPr lang="en-US" sz="1300" dirty="0">
              <a:solidFill>
                <a:schemeClr val="tx1"/>
              </a:solidFill>
              <a:highlight>
                <a:srgbClr val="666666"/>
              </a:highlight>
              <a:latin typeface="Arial Nova Cond Light" panose="020B0306020202020204" pitchFamily="34" charset="0"/>
            </a:endParaRPr>
          </a:p>
        </p:txBody>
      </p:sp>
      <p:sp>
        <p:nvSpPr>
          <p:cNvPr id="8" name="Google Shape;113;p18">
            <a:extLst>
              <a:ext uri="{FF2B5EF4-FFF2-40B4-BE49-F238E27FC236}">
                <a16:creationId xmlns:a16="http://schemas.microsoft.com/office/drawing/2014/main" id="{0F9850FD-71D8-4168-98E2-C17ED438E2FE}"/>
              </a:ext>
            </a:extLst>
          </p:cNvPr>
          <p:cNvSpPr txBox="1">
            <a:spLocks/>
          </p:cNvSpPr>
          <p:nvPr/>
        </p:nvSpPr>
        <p:spPr>
          <a:xfrm>
            <a:off x="830979" y="1060403"/>
            <a:ext cx="1977944" cy="3853193"/>
          </a:xfrm>
          <a:prstGeom prst="rect">
            <a:avLst/>
          </a:prstGeom>
          <a:solidFill>
            <a:srgbClr val="D58E3E">
              <a:alpha val="36000"/>
            </a:srgbClr>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15000"/>
              </a:lnSpc>
              <a:spcBef>
                <a:spcPts val="60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1pPr>
            <a:lvl2pPr marL="914400" marR="0" lvl="1"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2pPr>
            <a:lvl3pPr marL="1371600" marR="0" lvl="2"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3pPr>
            <a:lvl4pPr marL="1828800" marR="0" lvl="3"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4pPr>
            <a:lvl5pPr marL="2286000" marR="0" lvl="4"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5pPr>
            <a:lvl6pPr marL="2743200" marR="0" lvl="5"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6pPr>
            <a:lvl7pPr marL="3200400" marR="0" lvl="6"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7pPr>
            <a:lvl8pPr marL="3657600" marR="0" lvl="7"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8pPr>
            <a:lvl9pPr marL="4114800" marR="0" lvl="8"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9pPr>
          </a:lstStyle>
          <a:p>
            <a:pPr marL="152400" indent="0">
              <a:buFont typeface="Raleway"/>
              <a:buNone/>
            </a:pPr>
            <a:r>
              <a:rPr lang="en-GB" sz="1300" b="1" u="sng" dirty="0">
                <a:solidFill>
                  <a:schemeClr val="tx1"/>
                </a:solidFill>
                <a:latin typeface="Arial Nova Cond Light" panose="020B0306020202020204" pitchFamily="34" charset="0"/>
              </a:rPr>
              <a:t>Beauty Services</a:t>
            </a:r>
            <a:r>
              <a:rPr lang="en-GB" sz="1300" dirty="0">
                <a:solidFill>
                  <a:schemeClr val="tx1"/>
                </a:solidFill>
                <a:latin typeface="Arial Nova Cond Light" panose="020B0306020202020204" pitchFamily="34" charset="0"/>
              </a:rPr>
              <a:t>:</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Body Massage</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Body Waxing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Face Threading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Facials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Steam Facials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Eyelash Extensions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Eyelash Tinting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Eyebrow Tinting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Eyebrow Shaping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Manicure</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Pedicure</a:t>
            </a:r>
            <a:endParaRPr lang="en-US" sz="1300" dirty="0">
              <a:solidFill>
                <a:schemeClr val="tx1"/>
              </a:solidFill>
              <a:latin typeface="Arial Nova Cond Light" panose="020B0306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B51010A7-1378-49A8-8AAB-F5C4DB444F91}"/>
              </a:ext>
            </a:extLst>
          </p:cNvPr>
          <p:cNvPicPr>
            <a:picLocks noChangeAspect="1"/>
          </p:cNvPicPr>
          <p:nvPr/>
        </p:nvPicPr>
        <p:blipFill rotWithShape="1">
          <a:blip r:embed="rId3"/>
          <a:srcRect l="13058" r="21653"/>
          <a:stretch/>
        </p:blipFill>
        <p:spPr>
          <a:xfrm>
            <a:off x="0" y="0"/>
            <a:ext cx="9144000" cy="5159872"/>
          </a:xfrm>
          <a:prstGeom prst="rect">
            <a:avLst/>
          </a:prstGeom>
        </p:spPr>
      </p:pic>
      <p:sp>
        <p:nvSpPr>
          <p:cNvPr id="113" name="Google Shape;113;p18"/>
          <p:cNvSpPr txBox="1">
            <a:spLocks noGrp="1"/>
          </p:cNvSpPr>
          <p:nvPr>
            <p:ph type="body" idx="1"/>
          </p:nvPr>
        </p:nvSpPr>
        <p:spPr>
          <a:xfrm>
            <a:off x="2857035" y="512306"/>
            <a:ext cx="6075848" cy="4271291"/>
          </a:xfrm>
          <a:prstGeom prst="rect">
            <a:avLst/>
          </a:prstGeom>
          <a:solidFill>
            <a:schemeClr val="bg1">
              <a:lumMod val="85000"/>
              <a:alpha val="36000"/>
            </a:schemeClr>
          </a:solidFill>
          <a:ln>
            <a:solidFill>
              <a:schemeClr val="bg1"/>
            </a:solidFill>
          </a:ln>
        </p:spPr>
        <p:txBody>
          <a:bodyPr spcFirstLastPara="1" wrap="square" lIns="91425" tIns="91425" rIns="91425" bIns="91425" anchor="t" anchorCtr="0">
            <a:noAutofit/>
          </a:bodyPr>
          <a:lstStyle/>
          <a:p>
            <a:pPr marL="152400" indent="0">
              <a:buNone/>
            </a:pPr>
            <a:r>
              <a:rPr lang="en-GB" sz="1050" dirty="0">
                <a:solidFill>
                  <a:schemeClr val="tx1"/>
                </a:solidFill>
                <a:latin typeface="Arial Nova Cond Light" panose="020B0306020202020204" pitchFamily="34" charset="0"/>
              </a:rPr>
              <a:t>At Ara Health &amp; Beauty we will be using a variety of products to carry out the treatments on our clients such as: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Aroma Therapy Oils (Body &amp; Head)</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Body Massage Oils &amp;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Baby Massage Oils &amp;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Warm Wax (Natural &amp; Bio Friendly)</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Hot Wax</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Paraffin Wax</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Facial Products i.e. Exfoliators, Cleansers, Tonners &amp; Moisturisers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Hand &amp; Foot Products i.e. Scrubs, Hand and Foot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Eyelash Tinting Products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Natural &amp; Organic Products </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 Towels, robes and slippers will be provided to the clients. </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Ara Health &amp; Beauty also provides door to door mobile service, so our clients can enjoy their treatments in comfort of their own home.</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 Ara Health &amp; Beauty Clinic we intend to provide our clients with healthy food, drink/juice options and also healthy eating recipes can be provided for them.</a:t>
            </a:r>
            <a:endParaRPr lang="en-US" sz="1050" dirty="0">
              <a:solidFill>
                <a:schemeClr val="tx1"/>
              </a:solidFill>
              <a:latin typeface="Arial Nova Cond Light" panose="020B0306020202020204" pitchFamily="34" charset="0"/>
            </a:endParaRPr>
          </a:p>
        </p:txBody>
      </p:sp>
      <p:sp>
        <p:nvSpPr>
          <p:cNvPr id="116" name="Google Shape;116;p18"/>
          <p:cNvSpPr txBox="1">
            <a:spLocks noGrp="1"/>
          </p:cNvSpPr>
          <p:nvPr>
            <p:ph type="sldNum" idx="12"/>
          </p:nvPr>
        </p:nvSpPr>
        <p:spPr>
          <a:xfrm>
            <a:off x="341339" y="1424186"/>
            <a:ext cx="2195700" cy="2753700"/>
          </a:xfrm>
          <a:prstGeom prst="rect">
            <a:avLst/>
          </a:prstGeom>
          <a:solidFill>
            <a:srgbClr val="D58E3E">
              <a:alpha val="33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rPr>
              <a:t>PRODUCT AND SERVICES</a:t>
            </a:r>
            <a:endParaRPr sz="2800" dirty="0">
              <a:latin typeface="Arial Nova Cond Light" panose="020B0306020202020204" pitchFamily="34" charset="0"/>
            </a:endParaRPr>
          </a:p>
        </p:txBody>
      </p:sp>
      <p:sp>
        <p:nvSpPr>
          <p:cNvPr id="13" name="Slide Number Placeholder 4">
            <a:extLst>
              <a:ext uri="{FF2B5EF4-FFF2-40B4-BE49-F238E27FC236}">
                <a16:creationId xmlns:a16="http://schemas.microsoft.com/office/drawing/2014/main" id="{6DD51B53-8CEE-46EB-843F-ABF990B9D36D}"/>
              </a:ext>
            </a:extLst>
          </p:cNvPr>
          <p:cNvSpPr txBox="1">
            <a:spLocks/>
          </p:cNvSpPr>
          <p:nvPr/>
        </p:nvSpPr>
        <p:spPr>
          <a:xfrm>
            <a:off x="450217" y="368164"/>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2</a:t>
            </a:r>
          </a:p>
        </p:txBody>
      </p:sp>
    </p:spTree>
    <p:extLst>
      <p:ext uri="{BB962C8B-B14F-4D97-AF65-F5344CB8AC3E}">
        <p14:creationId xmlns:p14="http://schemas.microsoft.com/office/powerpoint/2010/main" val="1038204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pic>
        <p:nvPicPr>
          <p:cNvPr id="211" name="Google Shape;211;p27"/>
          <p:cNvPicPr preferRelativeResize="0"/>
          <p:nvPr/>
        </p:nvPicPr>
        <p:blipFill rotWithShape="1">
          <a:blip r:embed="rId3"/>
          <a:srcRect r="32558"/>
          <a:stretch/>
        </p:blipFill>
        <p:spPr>
          <a:xfrm>
            <a:off x="0" y="-52039"/>
            <a:ext cx="4572000" cy="5195539"/>
          </a:xfrm>
          <a:prstGeom prst="rect">
            <a:avLst/>
          </a:prstGeom>
          <a:noFill/>
          <a:ln>
            <a:noFill/>
          </a:ln>
        </p:spPr>
      </p:pic>
      <p:sp>
        <p:nvSpPr>
          <p:cNvPr id="213" name="Google Shape;213;p27"/>
          <p:cNvSpPr txBox="1">
            <a:spLocks noGrp="1"/>
          </p:cNvSpPr>
          <p:nvPr>
            <p:ph type="body" idx="1"/>
          </p:nvPr>
        </p:nvSpPr>
        <p:spPr>
          <a:xfrm>
            <a:off x="5070765" y="1396369"/>
            <a:ext cx="3704590" cy="3164350"/>
          </a:xfrm>
          <a:prstGeom prst="rect">
            <a:avLst/>
          </a:prstGeom>
        </p:spPr>
        <p:txBody>
          <a:bodyPr spcFirstLastPara="1" wrap="square" lIns="91425" tIns="91425" rIns="91425" bIns="91425" anchor="t" anchorCtr="0">
            <a:noAutofit/>
          </a:bodyPr>
          <a:lstStyle/>
          <a:p>
            <a:pPr marL="152400" indent="0">
              <a:buNone/>
            </a:pPr>
            <a:r>
              <a:rPr lang="en-GB" sz="1300" b="1" dirty="0">
                <a:solidFill>
                  <a:schemeClr val="tx1">
                    <a:lumMod val="50000"/>
                    <a:lumOff val="50000"/>
                  </a:schemeClr>
                </a:solidFill>
                <a:highlight>
                  <a:srgbClr val="CDDDA8"/>
                </a:highlight>
                <a:latin typeface="Arial Nova Cond Light" panose="020B0306020202020204" pitchFamily="34" charset="0"/>
              </a:rPr>
              <a:t>Ara  Health &amp; Beauty Clinic’s target market is:</a:t>
            </a:r>
          </a:p>
          <a:p>
            <a:pPr marL="152400" indent="0">
              <a:buNone/>
            </a:pPr>
            <a:endParaRPr lang="en-GB" sz="1300" b="1" dirty="0">
              <a:solidFill>
                <a:schemeClr val="tx1">
                  <a:lumMod val="50000"/>
                  <a:lumOff val="50000"/>
                </a:schemeClr>
              </a:solidFill>
              <a:highlight>
                <a:srgbClr val="CDDDA8"/>
              </a:highlight>
              <a:latin typeface="Arial Nova Cond Light" panose="020B0306020202020204" pitchFamily="34" charset="0"/>
            </a:endParaRP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From birth to the elderly</a:t>
            </a: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People from the local and surrounding areas  </a:t>
            </a: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Any gender </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Parent</a:t>
            </a:r>
            <a:r>
              <a:rPr lang="en-GB" sz="1300" dirty="0">
                <a:solidFill>
                  <a:schemeClr val="tx1">
                    <a:lumMod val="50000"/>
                    <a:lumOff val="50000"/>
                  </a:schemeClr>
                </a:solidFill>
                <a:latin typeface="Arial Nova Cond Light" panose="020B0306020202020204" pitchFamily="34" charset="0"/>
              </a:rPr>
              <a:t> and baby massage service available</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U</a:t>
            </a:r>
            <a:r>
              <a:rPr lang="en-GB" sz="1300" dirty="0">
                <a:solidFill>
                  <a:schemeClr val="tx1">
                    <a:lumMod val="50000"/>
                    <a:lumOff val="50000"/>
                  </a:schemeClr>
                </a:solidFill>
                <a:latin typeface="Arial Nova Cond Light" panose="020B0306020202020204" pitchFamily="34" charset="0"/>
              </a:rPr>
              <a:t>nder 16 can come accompanied by a parent or guardians for simple pamper session</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O</a:t>
            </a:r>
            <a:r>
              <a:rPr lang="en-GB" sz="1300" dirty="0">
                <a:solidFill>
                  <a:schemeClr val="tx1">
                    <a:lumMod val="50000"/>
                    <a:lumOff val="50000"/>
                  </a:schemeClr>
                </a:solidFill>
                <a:latin typeface="Arial Nova Cond Light" panose="020B0306020202020204" pitchFamily="34" charset="0"/>
              </a:rPr>
              <a:t>ver 16 can book for any treatment or service</a:t>
            </a:r>
          </a:p>
          <a:p>
            <a:pPr>
              <a:buFont typeface="Wingdings" panose="05000000000000000000" pitchFamily="2" charset="2"/>
              <a:buChar char="§"/>
            </a:pPr>
            <a:endParaRPr lang="en-GB" sz="1300" dirty="0">
              <a:solidFill>
                <a:schemeClr val="tx1">
                  <a:lumMod val="50000"/>
                  <a:lumOff val="50000"/>
                </a:schemeClr>
              </a:solidFill>
              <a:latin typeface="Arial Nova Cond Light" panose="020B0306020202020204" pitchFamily="34" charset="0"/>
            </a:endParaRPr>
          </a:p>
          <a:p>
            <a:pPr>
              <a:buFont typeface="Wingdings" panose="05000000000000000000" pitchFamily="2" charset="2"/>
              <a:buChar char="§"/>
            </a:pPr>
            <a:endParaRPr lang="en-US" dirty="0">
              <a:solidFill>
                <a:schemeClr val="tx1">
                  <a:lumMod val="50000"/>
                  <a:lumOff val="50000"/>
                </a:schemeClr>
              </a:solidFill>
              <a:latin typeface="Arial Nova Cond Light" panose="020B0306020202020204" pitchFamily="34" charset="0"/>
            </a:endParaRPr>
          </a:p>
        </p:txBody>
      </p:sp>
      <p:sp>
        <p:nvSpPr>
          <p:cNvPr id="215" name="Google Shape;215;p27"/>
          <p:cNvSpPr txBox="1">
            <a:spLocks noGrp="1"/>
          </p:cNvSpPr>
          <p:nvPr>
            <p:ph type="sldNum" idx="12"/>
          </p:nvPr>
        </p:nvSpPr>
        <p:spPr>
          <a:xfrm>
            <a:off x="1188150" y="1194900"/>
            <a:ext cx="2195700" cy="2753700"/>
          </a:xfrm>
          <a:prstGeom prst="rect">
            <a:avLst/>
          </a:prstGeom>
          <a:solidFill>
            <a:srgbClr val="D58E3E">
              <a:alpha val="28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latin typeface="Arial Nova Cond Light" panose="020B0306020202020204" pitchFamily="34" charset="0"/>
              </a:rPr>
              <a:t>T</a:t>
            </a:r>
            <a:r>
              <a:rPr lang="en-US" sz="2800" dirty="0">
                <a:latin typeface="Arial Nova Cond Light" panose="020B0306020202020204" pitchFamily="34" charset="0"/>
              </a:rPr>
              <a:t>ARGET MARKET</a:t>
            </a:r>
            <a:endParaRPr sz="2800" dirty="0">
              <a:latin typeface="Arial Nova Cond Light" panose="020B0306020202020204" pitchFamily="34" charset="0"/>
            </a:endParaRPr>
          </a:p>
        </p:txBody>
      </p:sp>
      <p:sp>
        <p:nvSpPr>
          <p:cNvPr id="11" name="Slide Number Placeholder 4">
            <a:extLst>
              <a:ext uri="{FF2B5EF4-FFF2-40B4-BE49-F238E27FC236}">
                <a16:creationId xmlns:a16="http://schemas.microsoft.com/office/drawing/2014/main" id="{26B127A6-A3E1-4ADA-BD98-BC3FD1C7B804}"/>
              </a:ext>
            </a:extLst>
          </p:cNvPr>
          <p:cNvSpPr txBox="1">
            <a:spLocks/>
          </p:cNvSpPr>
          <p:nvPr/>
        </p:nvSpPr>
        <p:spPr>
          <a:xfrm>
            <a:off x="1188150" y="3812155"/>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3</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7000"/>
          </a:scheme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53F993-A09F-4654-86D1-71A82A92FCB0}"/>
              </a:ext>
            </a:extLst>
          </p:cNvPr>
          <p:cNvPicPr>
            <a:picLocks noChangeAspect="1"/>
          </p:cNvPicPr>
          <p:nvPr/>
        </p:nvPicPr>
        <p:blipFill rotWithShape="1">
          <a:blip r:embed="rId3"/>
          <a:srcRect l="14735" r="18953" b="799"/>
          <a:stretch/>
        </p:blipFill>
        <p:spPr>
          <a:xfrm>
            <a:off x="-59787" y="0"/>
            <a:ext cx="5285251" cy="5143500"/>
          </a:xfrm>
          <a:prstGeom prst="rect">
            <a:avLst/>
          </a:prstGeom>
        </p:spPr>
      </p:pic>
      <p:sp>
        <p:nvSpPr>
          <p:cNvPr id="3" name="Text Placeholder 2">
            <a:extLst>
              <a:ext uri="{FF2B5EF4-FFF2-40B4-BE49-F238E27FC236}">
                <a16:creationId xmlns:a16="http://schemas.microsoft.com/office/drawing/2014/main" id="{39CC6B40-7BC1-456D-BD94-E6FE66028FB9}"/>
              </a:ext>
            </a:extLst>
          </p:cNvPr>
          <p:cNvSpPr>
            <a:spLocks noGrp="1"/>
          </p:cNvSpPr>
          <p:nvPr>
            <p:ph type="body" idx="1"/>
          </p:nvPr>
        </p:nvSpPr>
        <p:spPr>
          <a:xfrm>
            <a:off x="5391843" y="1008844"/>
            <a:ext cx="3642611" cy="3945711"/>
          </a:xfrm>
          <a:solidFill>
            <a:schemeClr val="bg1">
              <a:lumMod val="85000"/>
              <a:alpha val="36000"/>
            </a:schemeClr>
          </a:solidFill>
          <a:ln>
            <a:solidFill>
              <a:schemeClr val="accent3">
                <a:lumMod val="60000"/>
                <a:lumOff val="40000"/>
              </a:schemeClr>
            </a:solidFill>
          </a:ln>
        </p:spPr>
        <p:txBody>
          <a:bodyPr/>
          <a:lstStyle/>
          <a:p>
            <a:pPr marL="152400" indent="0">
              <a:buNone/>
            </a:pPr>
            <a:r>
              <a:rPr lang="en-GB" sz="1300" dirty="0">
                <a:solidFill>
                  <a:schemeClr val="tx1">
                    <a:lumMod val="50000"/>
                    <a:lumOff val="50000"/>
                  </a:schemeClr>
                </a:solidFill>
                <a:latin typeface="Arial Nova Cond Light" panose="020B0306020202020204" pitchFamily="34" charset="0"/>
              </a:rPr>
              <a:t>Health &amp; Beauty Clinic is an exceptional business which has all facilities for customers. With a  Unique Selling Proposition (USP).</a:t>
            </a:r>
          </a:p>
          <a:p>
            <a:pPr marL="152400" indent="0">
              <a:buNone/>
            </a:pPr>
            <a:endParaRPr lang="en-GB" sz="1300" dirty="0">
              <a:solidFill>
                <a:schemeClr val="tx1">
                  <a:lumMod val="50000"/>
                  <a:lumOff val="50000"/>
                </a:schemeClr>
              </a:solidFill>
              <a:latin typeface="Arial Nova Cond Light" panose="020B0306020202020204" pitchFamily="34" charset="0"/>
            </a:endParaRPr>
          </a:p>
          <a:p>
            <a:pPr marL="152400" indent="0">
              <a:buNone/>
            </a:pPr>
            <a:r>
              <a:rPr lang="en-GB" sz="1300" dirty="0">
                <a:solidFill>
                  <a:schemeClr val="tx1">
                    <a:lumMod val="50000"/>
                    <a:lumOff val="50000"/>
                  </a:schemeClr>
                </a:solidFill>
                <a:latin typeface="Arial Nova Cond Light" panose="020B0306020202020204" pitchFamily="34" charset="0"/>
              </a:rPr>
              <a:t>Ara health and beauty clinic’s, competitors are:</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Simi’s hair and beauty salon</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Beauty Sophia’s way</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Thai massage therapy</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All local beauty salons, spas, </a:t>
            </a:r>
          </a:p>
          <a:p>
            <a:pPr marL="152400" indent="0">
              <a:buNone/>
            </a:pPr>
            <a:endParaRPr lang="en-GB" sz="1300" dirty="0">
              <a:solidFill>
                <a:schemeClr val="tx1">
                  <a:lumMod val="50000"/>
                  <a:lumOff val="50000"/>
                </a:schemeClr>
              </a:solidFill>
              <a:latin typeface="Arial Nova Cond Light" panose="020B0306020202020204" pitchFamily="34" charset="0"/>
            </a:endParaRPr>
          </a:p>
          <a:p>
            <a:pPr marL="152400" indent="0">
              <a:buNone/>
            </a:pPr>
            <a:endParaRPr lang="en-US" sz="1300" dirty="0">
              <a:solidFill>
                <a:schemeClr val="tx1">
                  <a:lumMod val="50000"/>
                  <a:lumOff val="50000"/>
                </a:schemeClr>
              </a:solidFill>
              <a:latin typeface="Arial Nova Cond Light" panose="020B0306020202020204" pitchFamily="34" charset="0"/>
            </a:endParaRPr>
          </a:p>
          <a:p>
            <a:pPr marL="152400" indent="0">
              <a:buNone/>
            </a:pPr>
            <a:endParaRPr lang="en-US" sz="1000" dirty="0">
              <a:solidFill>
                <a:schemeClr val="tx1"/>
              </a:solidFill>
              <a:latin typeface="Arial Nova Cond Light" panose="020B0306020202020204" pitchFamily="34" charset="0"/>
            </a:endParaRPr>
          </a:p>
          <a:p>
            <a:pPr>
              <a:buFont typeface="Wingdings" panose="05000000000000000000" pitchFamily="2" charset="2"/>
              <a:buChar char="§"/>
            </a:pPr>
            <a:endParaRPr lang="en-US" sz="1000" dirty="0">
              <a:solidFill>
                <a:schemeClr val="tx1"/>
              </a:solidFill>
              <a:latin typeface="Arial Nova Cond Light" panose="020B0306020202020204" pitchFamily="34" charset="0"/>
            </a:endParaRPr>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5391843" y="188945"/>
            <a:ext cx="3642611" cy="658848"/>
          </a:xfrm>
          <a:solidFill>
            <a:schemeClr val="accent3">
              <a:lumMod val="60000"/>
              <a:lumOff val="40000"/>
              <a:alpha val="38000"/>
            </a:schemeClr>
          </a:solidFill>
        </p:spPr>
        <p:txBody>
          <a:bodyPr anchor="b"/>
          <a:lstStyle/>
          <a:p>
            <a:pPr marL="0" lvl="0" indent="0" algn="ctr" rtl="0">
              <a:spcBef>
                <a:spcPts val="0"/>
              </a:spcBef>
              <a:spcAft>
                <a:spcPts val="0"/>
              </a:spcAft>
              <a:buNone/>
            </a:pPr>
            <a:r>
              <a:rPr lang="en-US" sz="2800" dirty="0">
                <a:solidFill>
                  <a:srgbClr val="596370"/>
                </a:solidFill>
                <a:latin typeface="Arial Nova Cond Light" panose="020B0306020202020204" pitchFamily="34" charset="0"/>
              </a:rPr>
              <a:t>COMPETITORS</a:t>
            </a:r>
            <a:endParaRPr lang="en" sz="2800" dirty="0">
              <a:solidFill>
                <a:srgbClr val="596370"/>
              </a:solidFill>
              <a:latin typeface="Arial Nova Cond Light" panose="020B0306020202020204" pitchFamily="34" charset="0"/>
            </a:endParaRPr>
          </a:p>
        </p:txBody>
      </p:sp>
      <p:sp>
        <p:nvSpPr>
          <p:cNvPr id="8" name="Slide Number Placeholder 4">
            <a:extLst>
              <a:ext uri="{FF2B5EF4-FFF2-40B4-BE49-F238E27FC236}">
                <a16:creationId xmlns:a16="http://schemas.microsoft.com/office/drawing/2014/main" id="{E845BD46-0E42-442D-A972-6A84641F53A4}"/>
              </a:ext>
            </a:extLst>
          </p:cNvPr>
          <p:cNvSpPr txBox="1">
            <a:spLocks/>
          </p:cNvSpPr>
          <p:nvPr/>
        </p:nvSpPr>
        <p:spPr>
          <a:xfrm>
            <a:off x="4877094" y="-79081"/>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4</a:t>
            </a:r>
          </a:p>
        </p:txBody>
      </p:sp>
      <p:sp>
        <p:nvSpPr>
          <p:cNvPr id="4" name="Rectangle 3"/>
          <p:cNvSpPr/>
          <p:nvPr/>
        </p:nvSpPr>
        <p:spPr>
          <a:xfrm>
            <a:off x="0" y="525439"/>
            <a:ext cx="3138338" cy="2492990"/>
          </a:xfrm>
          <a:prstGeom prst="rect">
            <a:avLst/>
          </a:prstGeom>
        </p:spPr>
        <p:txBody>
          <a:bodyPr wrap="square">
            <a:spAutoFit/>
          </a:bodyPr>
          <a:lstStyle/>
          <a:p>
            <a:pPr marL="152400" indent="0">
              <a:buNone/>
            </a:pPr>
            <a:r>
              <a:rPr lang="en-GB" sz="1200" dirty="0">
                <a:solidFill>
                  <a:srgbClr val="596370"/>
                </a:solidFill>
                <a:highlight>
                  <a:srgbClr val="CDDDA8"/>
                </a:highlight>
              </a:rPr>
              <a:t>The competition for health and beauty are based on the following key points:</a:t>
            </a:r>
          </a:p>
          <a:p>
            <a:pPr marL="152400" indent="0">
              <a:buNone/>
            </a:pPr>
            <a:endParaRPr lang="en-US" sz="1200" dirty="0">
              <a:solidFill>
                <a:srgbClr val="596370"/>
              </a:solidFill>
              <a:highlight>
                <a:srgbClr val="CDDDA8"/>
              </a:highlight>
            </a:endParaRPr>
          </a:p>
          <a:p>
            <a:pPr marL="152400" lvl="0" indent="0">
              <a:buNone/>
            </a:pPr>
            <a:r>
              <a:rPr lang="en-GB" sz="1200" b="1" dirty="0">
                <a:solidFill>
                  <a:srgbClr val="596370"/>
                </a:solidFill>
                <a:highlight>
                  <a:srgbClr val="CDDDA8"/>
                </a:highlight>
              </a:rPr>
              <a:t>Prices/Costs on service</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Range and quality of products</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Range of therapy</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Range of technique</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Different package deals</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Atmosphere of company</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Customer service skills</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Knowledge of field area</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Different loyalty scheme</a:t>
            </a:r>
            <a:endParaRPr lang="en-US" sz="1200" b="1" dirty="0">
              <a:solidFill>
                <a:srgbClr val="596370"/>
              </a:solidFill>
              <a:highlight>
                <a:srgbClr val="CDDDA8"/>
              </a:highlight>
            </a:endParaRPr>
          </a:p>
          <a:p>
            <a:pPr marL="152400" lvl="0" indent="0">
              <a:buNone/>
            </a:pPr>
            <a:r>
              <a:rPr lang="en-GB" sz="1200" b="1" dirty="0">
                <a:solidFill>
                  <a:srgbClr val="596370"/>
                </a:solidFill>
                <a:highlight>
                  <a:srgbClr val="CDDDA8"/>
                </a:highlight>
              </a:rPr>
              <a:t>Overall experience and environment</a:t>
            </a:r>
            <a:endParaRPr lang="en-US" sz="1200" b="1" dirty="0">
              <a:solidFill>
                <a:srgbClr val="596370"/>
              </a:solidFill>
              <a:highlight>
                <a:srgbClr val="CDDDA8"/>
              </a:highlight>
            </a:endParaRPr>
          </a:p>
        </p:txBody>
      </p:sp>
    </p:spTree>
    <p:extLst>
      <p:ext uri="{BB962C8B-B14F-4D97-AF65-F5344CB8AC3E}">
        <p14:creationId xmlns:p14="http://schemas.microsoft.com/office/powerpoint/2010/main" val="26914171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8F6278B-D305-416C-9936-C7293D6095DF}"/>
              </a:ext>
            </a:extLst>
          </p:cNvPr>
          <p:cNvPicPr>
            <a:picLocks noChangeAspect="1"/>
          </p:cNvPicPr>
          <p:nvPr/>
        </p:nvPicPr>
        <p:blipFill>
          <a:blip r:embed="rId3"/>
          <a:stretch>
            <a:fillRect/>
          </a:stretch>
        </p:blipFill>
        <p:spPr>
          <a:xfrm>
            <a:off x="0" y="0"/>
            <a:ext cx="8260904" cy="5143500"/>
          </a:xfrm>
          <a:prstGeom prst="rect">
            <a:avLst/>
          </a:prstGeom>
        </p:spPr>
      </p:pic>
      <p:sp>
        <p:nvSpPr>
          <p:cNvPr id="3" name="Text Placeholder 2">
            <a:extLst>
              <a:ext uri="{FF2B5EF4-FFF2-40B4-BE49-F238E27FC236}">
                <a16:creationId xmlns:a16="http://schemas.microsoft.com/office/drawing/2014/main" id="{39CC6B40-7BC1-456D-BD94-E6FE66028FB9}"/>
              </a:ext>
            </a:extLst>
          </p:cNvPr>
          <p:cNvSpPr>
            <a:spLocks noGrp="1"/>
          </p:cNvSpPr>
          <p:nvPr>
            <p:ph type="body" idx="1"/>
          </p:nvPr>
        </p:nvSpPr>
        <p:spPr>
          <a:xfrm>
            <a:off x="445169" y="3209721"/>
            <a:ext cx="5022569" cy="1645699"/>
          </a:xfrm>
          <a:solidFill>
            <a:schemeClr val="bg1">
              <a:alpha val="61000"/>
            </a:schemeClr>
          </a:solidFill>
          <a:ln w="9525">
            <a:solidFill>
              <a:schemeClr val="accent3">
                <a:lumMod val="60000"/>
                <a:lumOff val="40000"/>
              </a:schemeClr>
            </a:solidFill>
          </a:ln>
        </p:spPr>
        <p:txBody>
          <a:bodyPr/>
          <a:lstStyle/>
          <a:p>
            <a:pPr marL="152400" indent="0">
              <a:buNone/>
            </a:pPr>
            <a:r>
              <a:rPr lang="en-GB" sz="1100" dirty="0">
                <a:solidFill>
                  <a:schemeClr val="tx1"/>
                </a:solidFill>
                <a:latin typeface="Arial Nova Cond Light" panose="020B0306020202020204" pitchFamily="34" charset="0"/>
              </a:rPr>
              <a:t>Ara Health and Beauty Clinic. Strategies that will be used are the four P’s market plan; Price, Product, Promotion and Place. Rise positive brand awareness and recognition by 25% over first year, gain local press attention in the hometowns of facilities featured throughout the campaign. Benefits of using natural remedies and natural ingredients in the products.</a:t>
            </a:r>
          </a:p>
          <a:p>
            <a:pPr marL="152400" indent="0">
              <a:buNone/>
            </a:pPr>
            <a:endParaRPr lang="en-US" sz="1100" dirty="0">
              <a:solidFill>
                <a:schemeClr val="tx1"/>
              </a:solidFill>
              <a:latin typeface="Arial Nova Cond Light" panose="020B0306020202020204" pitchFamily="34" charset="0"/>
            </a:endParaRPr>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1938451" y="388365"/>
            <a:ext cx="2195700" cy="2533276"/>
          </a:xfrm>
          <a:solidFill>
            <a:schemeClr val="accent3">
              <a:lumMod val="60000"/>
              <a:lumOff val="40000"/>
              <a:alpha val="38000"/>
            </a:schemeClr>
          </a:solidFill>
        </p:spPr>
        <p:txBody>
          <a:bodyPr/>
          <a:lstStyle/>
          <a:p>
            <a:pPr marL="0" lvl="0" indent="0" algn="ctr" rtl="0">
              <a:spcBef>
                <a:spcPts val="0"/>
              </a:spcBef>
              <a:spcAft>
                <a:spcPts val="0"/>
              </a:spcAft>
              <a:buNone/>
            </a:pPr>
            <a:r>
              <a:rPr lang="en-US" sz="2800" dirty="0">
                <a:latin typeface="Arial Nova Cond Light" panose="020B0306020202020204" pitchFamily="34" charset="0"/>
              </a:rPr>
              <a:t>MARKETTING </a:t>
            </a:r>
          </a:p>
          <a:p>
            <a:pPr marL="0" lvl="0" indent="0" algn="ctr" rtl="0">
              <a:spcBef>
                <a:spcPts val="0"/>
              </a:spcBef>
              <a:spcAft>
                <a:spcPts val="0"/>
              </a:spcAft>
              <a:buNone/>
            </a:pPr>
            <a:r>
              <a:rPr lang="en-US" sz="2800" dirty="0">
                <a:latin typeface="Arial Nova Cond Light" panose="020B0306020202020204" pitchFamily="34" charset="0"/>
              </a:rPr>
              <a:t>STRATEGIES</a:t>
            </a:r>
            <a:endParaRPr lang="en" sz="2800" dirty="0">
              <a:latin typeface="Arial Nova Cond Light" panose="020B0306020202020204" pitchFamily="34" charset="0"/>
            </a:endParaRPr>
          </a:p>
        </p:txBody>
      </p:sp>
      <p:sp>
        <p:nvSpPr>
          <p:cNvPr id="14" name="Slide Number Placeholder 4">
            <a:extLst>
              <a:ext uri="{FF2B5EF4-FFF2-40B4-BE49-F238E27FC236}">
                <a16:creationId xmlns:a16="http://schemas.microsoft.com/office/drawing/2014/main" id="{284AD487-5DBE-461F-B4A5-10FB99055EEB}"/>
              </a:ext>
            </a:extLst>
          </p:cNvPr>
          <p:cNvSpPr txBox="1">
            <a:spLocks/>
          </p:cNvSpPr>
          <p:nvPr/>
        </p:nvSpPr>
        <p:spPr>
          <a:xfrm>
            <a:off x="2047329" y="288080"/>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5</a:t>
            </a:r>
          </a:p>
        </p:txBody>
      </p:sp>
      <p:sp>
        <p:nvSpPr>
          <p:cNvPr id="6" name="Text Placeholder 2">
            <a:extLst>
              <a:ext uri="{FF2B5EF4-FFF2-40B4-BE49-F238E27FC236}">
                <a16:creationId xmlns:a16="http://schemas.microsoft.com/office/drawing/2014/main" id="{ECF40432-D87A-4240-84EE-A08C214CF7D8}"/>
              </a:ext>
            </a:extLst>
          </p:cNvPr>
          <p:cNvSpPr txBox="1">
            <a:spLocks/>
          </p:cNvSpPr>
          <p:nvPr/>
        </p:nvSpPr>
        <p:spPr>
          <a:xfrm>
            <a:off x="5828537" y="429205"/>
            <a:ext cx="3155303" cy="4426215"/>
          </a:xfrm>
          <a:prstGeom prst="rect">
            <a:avLst/>
          </a:prstGeom>
          <a:solidFill>
            <a:schemeClr val="bg1">
              <a:alpha val="61000"/>
            </a:schemeClr>
          </a:solidFill>
          <a:ln w="9525">
            <a:solidFill>
              <a:schemeClr val="accent3">
                <a:lumMod val="60000"/>
                <a:lumOff val="40000"/>
              </a:schemeClr>
            </a:solidFill>
          </a:ln>
        </p:spPr>
        <p:txBody>
          <a:bodyPr spcFirstLastPara="1" wrap="square" lIns="91425" tIns="91425" rIns="91425" bIns="91425" anchor="ctr" anchorCtr="0"/>
          <a:lstStyle>
            <a:defPPr marR="0" lvl="0" algn="l" rtl="0">
              <a:lnSpc>
                <a:spcPct val="100000"/>
              </a:lnSpc>
              <a:spcBef>
                <a:spcPts val="0"/>
              </a:spcBef>
              <a:spcAft>
                <a:spcPts val="0"/>
              </a:spcAft>
            </a:defPPr>
            <a:lvl1pPr marL="457200" marR="0" lvl="0" indent="-304800" algn="l" rtl="0">
              <a:lnSpc>
                <a:spcPct val="115000"/>
              </a:lnSpc>
              <a:spcBef>
                <a:spcPts val="60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1pPr>
            <a:lvl2pPr marL="914400" marR="0" lvl="1"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2pPr>
            <a:lvl3pPr marL="1371600" marR="0" lvl="2"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3pPr>
            <a:lvl4pPr marL="1828800" marR="0" lvl="3"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4pPr>
            <a:lvl5pPr marL="2286000" marR="0" lvl="4"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5pPr>
            <a:lvl6pPr marL="2743200" marR="0" lvl="5"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6pPr>
            <a:lvl7pPr marL="3200400" marR="0" lvl="6"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7pPr>
            <a:lvl8pPr marL="3657600" marR="0" lvl="7"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8pPr>
            <a:lvl9pPr marL="4114800" marR="0" lvl="8"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9pPr>
          </a:lstStyle>
          <a:p>
            <a:pPr marL="152400" indent="0">
              <a:buNone/>
            </a:pPr>
            <a:r>
              <a:rPr lang="en-GB" sz="1100" b="1" dirty="0">
                <a:solidFill>
                  <a:schemeClr val="tx1"/>
                </a:solidFill>
                <a:latin typeface="Arial Nova Cond Light" panose="020B0306020202020204" pitchFamily="34" charset="0"/>
              </a:rPr>
              <a:t>To promote the business the following methods are:</a:t>
            </a:r>
            <a:r>
              <a:rPr lang="en-GB" sz="1100" dirty="0">
                <a:solidFill>
                  <a:schemeClr val="tx1"/>
                </a:solidFill>
                <a:latin typeface="Arial Nova Cond Light" panose="020B0306020202020204" pitchFamily="34" charset="0"/>
              </a:rPr>
              <a:t>	</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Posting leaflet</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Using social media services Facebook, Instagram, twitter</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Create a web site for the company</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Online booking services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Free text message reminders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Seasonal discounts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Loyalty benefits for existing customers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Membership</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Offers and deals on packages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Keeping in mind low prices set</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Creating portfolio of company services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Business cards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Samples and demonstration</a:t>
            </a:r>
            <a:endParaRPr lang="en-US" sz="1100" dirty="0">
              <a:solidFill>
                <a:schemeClr val="tx1"/>
              </a:solidFill>
              <a:latin typeface="Arial Nova Cond Light" panose="020B0306020202020204" pitchFamily="34" charset="0"/>
            </a:endParaRPr>
          </a:p>
        </p:txBody>
      </p:sp>
    </p:spTree>
    <p:extLst>
      <p:ext uri="{BB962C8B-B14F-4D97-AF65-F5344CB8AC3E}">
        <p14:creationId xmlns:p14="http://schemas.microsoft.com/office/powerpoint/2010/main" val="1330599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tile tx="0" ty="0" sx="100000" sy="100000" flip="none" algn="ctr"/>
        </a:blipFill>
        <a:effectLst/>
      </p:bgPr>
    </p:bg>
    <p:spTree>
      <p:nvGrpSpPr>
        <p:cNvPr id="1" name="Shape 63"/>
        <p:cNvGrpSpPr/>
        <p:nvPr/>
      </p:nvGrpSpPr>
      <p:grpSpPr>
        <a:xfrm>
          <a:off x="0" y="0"/>
          <a:ext cx="0" cy="0"/>
          <a:chOff x="0" y="0"/>
          <a:chExt cx="0" cy="0"/>
        </a:xfrm>
      </p:grpSpPr>
      <p:sp>
        <p:nvSpPr>
          <p:cNvPr id="2" name="Rectangle 1">
            <a:extLst>
              <a:ext uri="{FF2B5EF4-FFF2-40B4-BE49-F238E27FC236}">
                <a16:creationId xmlns:a16="http://schemas.microsoft.com/office/drawing/2014/main" id="{9EC57D42-4970-41D8-BE89-3F9B015B052E}"/>
              </a:ext>
            </a:extLst>
          </p:cNvPr>
          <p:cNvSpPr/>
          <p:nvPr/>
        </p:nvSpPr>
        <p:spPr>
          <a:xfrm>
            <a:off x="0" y="-24323"/>
            <a:ext cx="9237137" cy="5227331"/>
          </a:xfrm>
          <a:prstGeom prst="rect">
            <a:avLst/>
          </a:prstGeom>
          <a:solidFill>
            <a:srgbClr val="CDDD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64" name="Google Shape;64;p13"/>
          <p:cNvSpPr txBox="1">
            <a:spLocks noGrp="1"/>
          </p:cNvSpPr>
          <p:nvPr>
            <p:ph type="ctrTitle" idx="4294967295"/>
          </p:nvPr>
        </p:nvSpPr>
        <p:spPr>
          <a:xfrm>
            <a:off x="359513" y="949159"/>
            <a:ext cx="2476706" cy="390107"/>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800" dirty="0">
                <a:solidFill>
                  <a:srgbClr val="FFFFFF"/>
                </a:solidFill>
                <a:highlight>
                  <a:srgbClr val="000000"/>
                </a:highlight>
                <a:latin typeface="Arial Nova Cond Light" panose="020B0306020202020204" pitchFamily="34" charset="0"/>
              </a:rPr>
              <a:t>MANAGEMENT TEAM</a:t>
            </a:r>
            <a:endParaRPr sz="1800" dirty="0">
              <a:solidFill>
                <a:srgbClr val="FFFFFF"/>
              </a:solidFill>
              <a:highlight>
                <a:srgbClr val="000000"/>
              </a:highlight>
              <a:latin typeface="Arial Nova Cond Light" panose="020B0306020202020204" pitchFamily="34" charset="0"/>
            </a:endParaRPr>
          </a:p>
        </p:txBody>
      </p:sp>
      <p:sp>
        <p:nvSpPr>
          <p:cNvPr id="67" name="Google Shape;67;p13"/>
          <p:cNvSpPr txBox="1">
            <a:spLocks noGrp="1"/>
          </p:cNvSpPr>
          <p:nvPr>
            <p:ph type="sldNum" idx="12"/>
          </p:nvPr>
        </p:nvSpPr>
        <p:spPr>
          <a:xfrm>
            <a:off x="3502013" y="3871975"/>
            <a:ext cx="2091387" cy="11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Vijaya" panose="02020604020202020204" pitchFamily="18" charset="0"/>
                <a:cs typeface="Vijaya" panose="02020604020202020204" pitchFamily="18" charset="0"/>
              </a:rPr>
              <a:t>6</a:t>
            </a:r>
            <a:endParaRPr dirty="0">
              <a:latin typeface="Vijaya" panose="02020604020202020204" pitchFamily="18" charset="0"/>
              <a:cs typeface="Vijaya" panose="02020604020202020204" pitchFamily="18" charset="0"/>
            </a:endParaRPr>
          </a:p>
        </p:txBody>
      </p:sp>
      <p:pic>
        <p:nvPicPr>
          <p:cNvPr id="8" name="Picture 7"/>
          <p:cNvPicPr>
            <a:picLocks noChangeAspect="1"/>
          </p:cNvPicPr>
          <p:nvPr/>
        </p:nvPicPr>
        <p:blipFill rotWithShape="1">
          <a:blip r:embed="rId4"/>
          <a:srcRect t="100000" r="9628" b="-2804"/>
          <a:stretch/>
        </p:blipFill>
        <p:spPr>
          <a:xfrm>
            <a:off x="3334318" y="5114545"/>
            <a:ext cx="1551789" cy="45719"/>
          </a:xfrm>
          <a:prstGeom prst="rect">
            <a:avLst/>
          </a:prstGeom>
        </p:spPr>
      </p:pic>
      <p:grpSp>
        <p:nvGrpSpPr>
          <p:cNvPr id="4" name="Group 3">
            <a:extLst>
              <a:ext uri="{FF2B5EF4-FFF2-40B4-BE49-F238E27FC236}">
                <a16:creationId xmlns:a16="http://schemas.microsoft.com/office/drawing/2014/main" id="{60A39150-0E6C-4CB4-87AD-50D4AC939BAC}"/>
              </a:ext>
            </a:extLst>
          </p:cNvPr>
          <p:cNvGrpSpPr/>
          <p:nvPr/>
        </p:nvGrpSpPr>
        <p:grpSpPr>
          <a:xfrm>
            <a:off x="626544" y="1339266"/>
            <a:ext cx="7890911" cy="2404134"/>
            <a:chOff x="486755" y="845387"/>
            <a:chExt cx="7890911" cy="2404134"/>
          </a:xfrm>
        </p:grpSpPr>
        <p:sp>
          <p:nvSpPr>
            <p:cNvPr id="10" name="Google Shape;58;p12">
              <a:extLst>
                <a:ext uri="{FF2B5EF4-FFF2-40B4-BE49-F238E27FC236}">
                  <a16:creationId xmlns:a16="http://schemas.microsoft.com/office/drawing/2014/main" id="{4497D2B6-371A-438E-BA58-9E72EED7CECF}"/>
                </a:ext>
              </a:extLst>
            </p:cNvPr>
            <p:cNvSpPr txBox="1">
              <a:spLocks/>
            </p:cNvSpPr>
            <p:nvPr/>
          </p:nvSpPr>
          <p:spPr>
            <a:xfrm>
              <a:off x="583583" y="845387"/>
              <a:ext cx="7794083" cy="2404134"/>
            </a:xfrm>
            <a:prstGeom prst="rect">
              <a:avLst/>
            </a:prstGeom>
            <a:noFill/>
            <a:ln w="6350" cap="flat" cmpd="sng">
              <a:solidFill>
                <a:schemeClr val="bg1"/>
              </a:solid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endParaRPr lang="en-US" dirty="0">
                <a:latin typeface="Arial Nova Cond Light" panose="020B0306020202020204" pitchFamily="34" charset="0"/>
              </a:endParaRPr>
            </a:p>
          </p:txBody>
        </p:sp>
        <p:grpSp>
          <p:nvGrpSpPr>
            <p:cNvPr id="3" name="Group 2">
              <a:extLst>
                <a:ext uri="{FF2B5EF4-FFF2-40B4-BE49-F238E27FC236}">
                  <a16:creationId xmlns:a16="http://schemas.microsoft.com/office/drawing/2014/main" id="{5211FD9C-8F94-4E83-A945-438EE54636D5}"/>
                </a:ext>
              </a:extLst>
            </p:cNvPr>
            <p:cNvGrpSpPr/>
            <p:nvPr/>
          </p:nvGrpSpPr>
          <p:grpSpPr>
            <a:xfrm>
              <a:off x="486755" y="894317"/>
              <a:ext cx="7862810" cy="2242095"/>
              <a:chOff x="486755" y="894317"/>
              <a:chExt cx="7862810" cy="2242095"/>
            </a:xfrm>
          </p:grpSpPr>
          <p:pic>
            <p:nvPicPr>
              <p:cNvPr id="11" name="Google Shape;66;p13">
                <a:extLst>
                  <a:ext uri="{FF2B5EF4-FFF2-40B4-BE49-F238E27FC236}">
                    <a16:creationId xmlns:a16="http://schemas.microsoft.com/office/drawing/2014/main" id="{CA28139F-7E25-49C7-B9DD-0D1EB6A3CF4D}"/>
                  </a:ext>
                </a:extLst>
              </p:cNvPr>
              <p:cNvPicPr preferRelativeResize="0"/>
              <p:nvPr/>
            </p:nvPicPr>
            <p:blipFill rotWithShape="1">
              <a:blip r:embed="rId5"/>
              <a:srcRect t="3675" b="20115"/>
              <a:stretch/>
            </p:blipFill>
            <p:spPr>
              <a:xfrm>
                <a:off x="2346887" y="1348420"/>
                <a:ext cx="1108544" cy="1205319"/>
              </a:xfrm>
              <a:prstGeom prst="ellipse">
                <a:avLst/>
              </a:prstGeom>
              <a:noFill/>
              <a:ln w="19050" cap="flat" cmpd="sng">
                <a:solidFill>
                  <a:schemeClr val="bg1"/>
                </a:solidFill>
                <a:prstDash val="solid"/>
                <a:round/>
                <a:headEnd type="none" w="sm" len="sm"/>
                <a:tailEnd type="none" w="sm" len="sm"/>
              </a:ln>
            </p:spPr>
          </p:pic>
          <p:pic>
            <p:nvPicPr>
              <p:cNvPr id="12" name="Google Shape;66;p13">
                <a:extLst>
                  <a:ext uri="{FF2B5EF4-FFF2-40B4-BE49-F238E27FC236}">
                    <a16:creationId xmlns:a16="http://schemas.microsoft.com/office/drawing/2014/main" id="{2B7E7CA3-F1D1-41CF-BDF6-933A4E108350}"/>
                  </a:ext>
                </a:extLst>
              </p:cNvPr>
              <p:cNvPicPr preferRelativeResize="0"/>
              <p:nvPr/>
            </p:nvPicPr>
            <p:blipFill rotWithShape="1">
              <a:blip r:embed="rId6"/>
              <a:srcRect l="1072" t="9720" r="2" b="3100"/>
              <a:stretch/>
            </p:blipFill>
            <p:spPr>
              <a:xfrm>
                <a:off x="3849375" y="1376467"/>
                <a:ext cx="1128852" cy="1205319"/>
              </a:xfrm>
              <a:prstGeom prst="ellipse">
                <a:avLst/>
              </a:prstGeom>
              <a:noFill/>
              <a:ln w="19050" cap="flat" cmpd="sng">
                <a:solidFill>
                  <a:schemeClr val="bg1"/>
                </a:solidFill>
                <a:prstDash val="solid"/>
                <a:round/>
                <a:headEnd type="none" w="sm" len="sm"/>
                <a:tailEnd type="none" w="sm" len="sm"/>
              </a:ln>
            </p:spPr>
          </p:pic>
          <p:pic>
            <p:nvPicPr>
              <p:cNvPr id="13" name="Google Shape;66;p13">
                <a:extLst>
                  <a:ext uri="{FF2B5EF4-FFF2-40B4-BE49-F238E27FC236}">
                    <a16:creationId xmlns:a16="http://schemas.microsoft.com/office/drawing/2014/main" id="{E6EB06EF-E26C-40D8-97AF-7C0D0496587E}"/>
                  </a:ext>
                </a:extLst>
              </p:cNvPr>
              <p:cNvPicPr preferRelativeResize="0"/>
              <p:nvPr/>
            </p:nvPicPr>
            <p:blipFill rotWithShape="1">
              <a:blip r:embed="rId7"/>
              <a:srcRect l="-1178" t="1685" r="2356" b="40922"/>
              <a:stretch/>
            </p:blipFill>
            <p:spPr>
              <a:xfrm>
                <a:off x="5365945" y="1351691"/>
                <a:ext cx="1129704" cy="1205319"/>
              </a:xfrm>
              <a:prstGeom prst="ellipse">
                <a:avLst/>
              </a:prstGeom>
              <a:noFill/>
              <a:ln w="19050" cap="flat" cmpd="sng">
                <a:solidFill>
                  <a:schemeClr val="bg1"/>
                </a:solidFill>
                <a:prstDash val="solid"/>
                <a:round/>
                <a:headEnd type="none" w="sm" len="sm"/>
                <a:tailEnd type="none" w="sm" len="sm"/>
              </a:ln>
            </p:spPr>
          </p:pic>
          <p:sp>
            <p:nvSpPr>
              <p:cNvPr id="14" name="Google Shape;357;p17">
                <a:extLst>
                  <a:ext uri="{FF2B5EF4-FFF2-40B4-BE49-F238E27FC236}">
                    <a16:creationId xmlns:a16="http://schemas.microsoft.com/office/drawing/2014/main" id="{6F959BAC-BE5C-4191-9E74-8B64D4DB600E}"/>
                  </a:ext>
                </a:extLst>
              </p:cNvPr>
              <p:cNvSpPr txBox="1">
                <a:spLocks/>
              </p:cNvSpPr>
              <p:nvPr/>
            </p:nvSpPr>
            <p:spPr>
              <a:xfrm>
                <a:off x="2035714" y="2457538"/>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15000"/>
                  </a:lnSpc>
                  <a:spcBef>
                    <a:spcPts val="60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1pPr>
                <a:lvl2pPr marL="914400" marR="0" lvl="1"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2pPr>
                <a:lvl3pPr marL="1371600" marR="0" lvl="2"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3pPr>
                <a:lvl4pPr marL="1828800" marR="0" lvl="3"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4pPr>
                <a:lvl5pPr marL="2286000" marR="0" lvl="4"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5pPr>
                <a:lvl6pPr marL="2743200" marR="0" lvl="5"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6pPr>
                <a:lvl7pPr marL="3200400" marR="0" lvl="6"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7pPr>
                <a:lvl8pPr marL="3657600" marR="0" lvl="7"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8pPr>
                <a:lvl9pPr marL="4114800" marR="0" lvl="8"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9pPr>
              </a:lstStyle>
              <a:p>
                <a:pPr marL="0" indent="0" algn="ctr">
                  <a:buFont typeface="Raleway"/>
                  <a:buNone/>
                </a:pPr>
                <a:r>
                  <a:rPr lang="en-US" sz="1400" b="1" dirty="0">
                    <a:solidFill>
                      <a:schemeClr val="bg1"/>
                    </a:solidFill>
                    <a:latin typeface="Arial Nova Cond Light" panose="020B0306020202020204" pitchFamily="34" charset="0"/>
                    <a:cs typeface="Arial" panose="020B0604020202020204" pitchFamily="34" charset="0"/>
                  </a:rPr>
                  <a:t>PARISA RAFI</a:t>
                </a:r>
              </a:p>
            </p:txBody>
          </p:sp>
          <p:sp>
            <p:nvSpPr>
              <p:cNvPr id="15" name="Google Shape;357;p17">
                <a:extLst>
                  <a:ext uri="{FF2B5EF4-FFF2-40B4-BE49-F238E27FC236}">
                    <a16:creationId xmlns:a16="http://schemas.microsoft.com/office/drawing/2014/main" id="{05DCC851-5811-496E-99B1-C143D1BD3AD3}"/>
                  </a:ext>
                </a:extLst>
              </p:cNvPr>
              <p:cNvSpPr txBox="1">
                <a:spLocks/>
              </p:cNvSpPr>
              <p:nvPr/>
            </p:nvSpPr>
            <p:spPr>
              <a:xfrm>
                <a:off x="3539837" y="2474641"/>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HUSNARA BEGUM</a:t>
                </a:r>
              </a:p>
            </p:txBody>
          </p:sp>
          <p:sp>
            <p:nvSpPr>
              <p:cNvPr id="16" name="Google Shape;357;p17">
                <a:extLst>
                  <a:ext uri="{FF2B5EF4-FFF2-40B4-BE49-F238E27FC236}">
                    <a16:creationId xmlns:a16="http://schemas.microsoft.com/office/drawing/2014/main" id="{F351EDB5-D6F4-423E-92A9-ECF2214409E4}"/>
                  </a:ext>
                </a:extLst>
              </p:cNvPr>
              <p:cNvSpPr txBox="1">
                <a:spLocks/>
              </p:cNvSpPr>
              <p:nvPr/>
            </p:nvSpPr>
            <p:spPr>
              <a:xfrm>
                <a:off x="5078192" y="2457226"/>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RAZIA KHANOM </a:t>
                </a:r>
              </a:p>
            </p:txBody>
          </p:sp>
          <p:sp>
            <p:nvSpPr>
              <p:cNvPr id="17" name="Google Shape;357;p17">
                <a:extLst>
                  <a:ext uri="{FF2B5EF4-FFF2-40B4-BE49-F238E27FC236}">
                    <a16:creationId xmlns:a16="http://schemas.microsoft.com/office/drawing/2014/main" id="{8FC86713-0016-4660-9D45-F1A46D24FDAE}"/>
                  </a:ext>
                </a:extLst>
              </p:cNvPr>
              <p:cNvSpPr txBox="1">
                <a:spLocks/>
              </p:cNvSpPr>
              <p:nvPr/>
            </p:nvSpPr>
            <p:spPr>
              <a:xfrm>
                <a:off x="512428" y="2464980"/>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ANANYA SANDHU</a:t>
                </a:r>
              </a:p>
            </p:txBody>
          </p:sp>
          <p:pic>
            <p:nvPicPr>
              <p:cNvPr id="66" name="Google Shape;66;p13"/>
              <p:cNvPicPr preferRelativeResize="0"/>
              <p:nvPr/>
            </p:nvPicPr>
            <p:blipFill rotWithShape="1">
              <a:blip r:embed="rId8"/>
              <a:srcRect l="7340" t="17565" r="11010" b="11925"/>
              <a:stretch/>
            </p:blipFill>
            <p:spPr>
              <a:xfrm>
                <a:off x="833140" y="1354136"/>
                <a:ext cx="1119803" cy="1200151"/>
              </a:xfrm>
              <a:prstGeom prst="ellipse">
                <a:avLst/>
              </a:prstGeom>
              <a:noFill/>
              <a:ln w="19050" cap="flat" cmpd="sng">
                <a:solidFill>
                  <a:schemeClr val="bg1"/>
                </a:solidFill>
                <a:prstDash val="solid"/>
                <a:round/>
                <a:headEnd type="none" w="sm" len="sm"/>
                <a:tailEnd type="none" w="sm" len="sm"/>
              </a:ln>
            </p:spPr>
          </p:pic>
          <p:sp>
            <p:nvSpPr>
              <p:cNvPr id="19" name="Google Shape;357;p17">
                <a:extLst>
                  <a:ext uri="{FF2B5EF4-FFF2-40B4-BE49-F238E27FC236}">
                    <a16:creationId xmlns:a16="http://schemas.microsoft.com/office/drawing/2014/main" id="{4C1D55A2-254E-4E63-9EC0-6F2E855295B1}"/>
                  </a:ext>
                </a:extLst>
              </p:cNvPr>
              <p:cNvSpPr txBox="1">
                <a:spLocks/>
              </p:cNvSpPr>
              <p:nvPr/>
            </p:nvSpPr>
            <p:spPr>
              <a:xfrm>
                <a:off x="512427" y="2664609"/>
                <a:ext cx="1772486" cy="34011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SPECIALIST/ THERAPIST</a:t>
                </a:r>
              </a:p>
            </p:txBody>
          </p:sp>
          <p:sp>
            <p:nvSpPr>
              <p:cNvPr id="21" name="Google Shape;357;p17">
                <a:extLst>
                  <a:ext uri="{FF2B5EF4-FFF2-40B4-BE49-F238E27FC236}">
                    <a16:creationId xmlns:a16="http://schemas.microsoft.com/office/drawing/2014/main" id="{1A64C6A2-7890-4BA0-AEAE-8314F789ED52}"/>
                  </a:ext>
                </a:extLst>
              </p:cNvPr>
              <p:cNvSpPr txBox="1">
                <a:spLocks/>
              </p:cNvSpPr>
              <p:nvPr/>
            </p:nvSpPr>
            <p:spPr>
              <a:xfrm>
                <a:off x="2310772" y="2664609"/>
                <a:ext cx="1267092"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FINANCE MANAGER</a:t>
                </a:r>
              </a:p>
            </p:txBody>
          </p:sp>
          <p:sp>
            <p:nvSpPr>
              <p:cNvPr id="22" name="Google Shape;357;p17">
                <a:extLst>
                  <a:ext uri="{FF2B5EF4-FFF2-40B4-BE49-F238E27FC236}">
                    <a16:creationId xmlns:a16="http://schemas.microsoft.com/office/drawing/2014/main" id="{66916A0D-59AA-49F3-AFFF-AD659A66B26E}"/>
                  </a:ext>
                </a:extLst>
              </p:cNvPr>
              <p:cNvSpPr txBox="1">
                <a:spLocks/>
              </p:cNvSpPr>
              <p:nvPr/>
            </p:nvSpPr>
            <p:spPr>
              <a:xfrm>
                <a:off x="5327733" y="2671835"/>
                <a:ext cx="1267092"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BEAUTY THERAPIST</a:t>
                </a:r>
              </a:p>
            </p:txBody>
          </p:sp>
          <p:sp>
            <p:nvSpPr>
              <p:cNvPr id="23" name="Google Shape;357;p17">
                <a:extLst>
                  <a:ext uri="{FF2B5EF4-FFF2-40B4-BE49-F238E27FC236}">
                    <a16:creationId xmlns:a16="http://schemas.microsoft.com/office/drawing/2014/main" id="{DEC5DC77-6552-4EB0-BC22-1A7F0B5D5B99}"/>
                  </a:ext>
                </a:extLst>
              </p:cNvPr>
              <p:cNvSpPr txBox="1">
                <a:spLocks/>
              </p:cNvSpPr>
              <p:nvPr/>
            </p:nvSpPr>
            <p:spPr>
              <a:xfrm>
                <a:off x="3728657" y="2668859"/>
                <a:ext cx="1358523"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MARKETTING AND PR</a:t>
                </a:r>
              </a:p>
            </p:txBody>
          </p:sp>
          <p:sp>
            <p:nvSpPr>
              <p:cNvPr id="24" name="Google Shape;357;p17">
                <a:extLst>
                  <a:ext uri="{FF2B5EF4-FFF2-40B4-BE49-F238E27FC236}">
                    <a16:creationId xmlns:a16="http://schemas.microsoft.com/office/drawing/2014/main" id="{A2E665AE-26B6-4FEF-B63A-33F7ED66ED22}"/>
                  </a:ext>
                </a:extLst>
              </p:cNvPr>
              <p:cNvSpPr txBox="1">
                <a:spLocks/>
              </p:cNvSpPr>
              <p:nvPr/>
            </p:nvSpPr>
            <p:spPr>
              <a:xfrm>
                <a:off x="486755" y="89431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5" name="Google Shape;357;p17">
                <a:extLst>
                  <a:ext uri="{FF2B5EF4-FFF2-40B4-BE49-F238E27FC236}">
                    <a16:creationId xmlns:a16="http://schemas.microsoft.com/office/drawing/2014/main" id="{8B5465FA-7838-45C0-80B1-F6700F34C6CA}"/>
                  </a:ext>
                </a:extLst>
              </p:cNvPr>
              <p:cNvSpPr txBox="1">
                <a:spLocks/>
              </p:cNvSpPr>
              <p:nvPr/>
            </p:nvSpPr>
            <p:spPr>
              <a:xfrm>
                <a:off x="2014916" y="90042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6" name="Google Shape;357;p17">
                <a:extLst>
                  <a:ext uri="{FF2B5EF4-FFF2-40B4-BE49-F238E27FC236}">
                    <a16:creationId xmlns:a16="http://schemas.microsoft.com/office/drawing/2014/main" id="{45577D0C-E1A0-4706-8AEF-A29EBA269B7F}"/>
                  </a:ext>
                </a:extLst>
              </p:cNvPr>
              <p:cNvSpPr txBox="1">
                <a:spLocks/>
              </p:cNvSpPr>
              <p:nvPr/>
            </p:nvSpPr>
            <p:spPr>
              <a:xfrm>
                <a:off x="3526833" y="894318"/>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7" name="Google Shape;357;p17">
                <a:extLst>
                  <a:ext uri="{FF2B5EF4-FFF2-40B4-BE49-F238E27FC236}">
                    <a16:creationId xmlns:a16="http://schemas.microsoft.com/office/drawing/2014/main" id="{BF040FB7-A20F-432E-9A72-9EAB7647329E}"/>
                  </a:ext>
                </a:extLst>
              </p:cNvPr>
              <p:cNvSpPr txBox="1">
                <a:spLocks/>
              </p:cNvSpPr>
              <p:nvPr/>
            </p:nvSpPr>
            <p:spPr>
              <a:xfrm>
                <a:off x="5038750" y="90042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34" name="Google Shape;357;p17">
                <a:extLst>
                  <a:ext uri="{FF2B5EF4-FFF2-40B4-BE49-F238E27FC236}">
                    <a16:creationId xmlns:a16="http://schemas.microsoft.com/office/drawing/2014/main" id="{8FC86713-0016-4660-9D45-F1A46D24FDAE}"/>
                  </a:ext>
                </a:extLst>
              </p:cNvPr>
              <p:cNvSpPr txBox="1">
                <a:spLocks/>
              </p:cNvSpPr>
              <p:nvPr/>
            </p:nvSpPr>
            <p:spPr>
              <a:xfrm>
                <a:off x="6549271" y="2473712"/>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None/>
                </a:pPr>
                <a:r>
                  <a:rPr lang="en-US" sz="1400" b="1" dirty="0">
                    <a:solidFill>
                      <a:schemeClr val="bg1"/>
                    </a:solidFill>
                    <a:latin typeface="Arial Nova Cond Light" panose="020B0306020202020204" pitchFamily="34" charset="0"/>
                    <a:cs typeface="Arial" panose="020B0604020202020204" pitchFamily="34" charset="0"/>
                  </a:rPr>
                  <a:t>HENA SYED</a:t>
                </a:r>
              </a:p>
            </p:txBody>
          </p:sp>
          <p:sp>
            <p:nvSpPr>
              <p:cNvPr id="35" name="Google Shape;357;p17">
                <a:extLst>
                  <a:ext uri="{FF2B5EF4-FFF2-40B4-BE49-F238E27FC236}">
                    <a16:creationId xmlns:a16="http://schemas.microsoft.com/office/drawing/2014/main" id="{4C1D55A2-254E-4E63-9EC0-6F2E855295B1}"/>
                  </a:ext>
                </a:extLst>
              </p:cNvPr>
              <p:cNvSpPr txBox="1">
                <a:spLocks/>
              </p:cNvSpPr>
              <p:nvPr/>
            </p:nvSpPr>
            <p:spPr>
              <a:xfrm>
                <a:off x="6533861" y="2694447"/>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MANAGER</a:t>
                </a:r>
              </a:p>
            </p:txBody>
          </p:sp>
          <p:pic>
            <p:nvPicPr>
              <p:cNvPr id="36" name="Picture 35"/>
              <p:cNvPicPr>
                <a:picLocks noChangeAspect="1"/>
              </p:cNvPicPr>
              <p:nvPr/>
            </p:nvPicPr>
            <p:blipFill rotWithShape="1">
              <a:blip r:embed="rId9">
                <a:extLst>
                  <a:ext uri="{28A0092B-C50C-407E-A947-70E740481C1C}">
                    <a14:useLocalDpi xmlns:a14="http://schemas.microsoft.com/office/drawing/2010/main" val="0"/>
                  </a:ext>
                </a:extLst>
              </a:blip>
              <a:srcRect l="11388" t="3616" r="6704" b="11936"/>
              <a:stretch/>
            </p:blipFill>
            <p:spPr>
              <a:xfrm>
                <a:off x="6884653" y="1406471"/>
                <a:ext cx="1157338" cy="1181286"/>
              </a:xfrm>
              <a:prstGeom prst="ellipse">
                <a:avLst/>
              </a:prstGeom>
              <a:ln w="1905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8" name="Google Shape;357;p17">
                <a:extLst>
                  <a:ext uri="{FF2B5EF4-FFF2-40B4-BE49-F238E27FC236}">
                    <a16:creationId xmlns:a16="http://schemas.microsoft.com/office/drawing/2014/main" id="{0D61A91B-41E7-488B-B046-B80507D2A5B5}"/>
                  </a:ext>
                </a:extLst>
              </p:cNvPr>
              <p:cNvSpPr txBox="1">
                <a:spLocks/>
              </p:cNvSpPr>
              <p:nvPr/>
            </p:nvSpPr>
            <p:spPr>
              <a:xfrm>
                <a:off x="6577079" y="894317"/>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endParaRPr lang="en-US" sz="1100" dirty="0">
                  <a:solidFill>
                    <a:srgbClr val="596370"/>
                  </a:solidFill>
                  <a:latin typeface="Arial Nova Cond Light" panose="020B0306020202020204" pitchFamily="34" charset="0"/>
                  <a:cs typeface="Arial" panose="020B0604020202020204" pitchFamily="34" charset="0"/>
                </a:endParaRPr>
              </a:p>
            </p:txBody>
          </p:sp>
        </p:grp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34A8DE6-6A6F-4EE8-AE72-744AF3E4CA87}"/>
              </a:ext>
            </a:extLst>
          </p:cNvPr>
          <p:cNvPicPr>
            <a:picLocks noChangeAspect="1"/>
          </p:cNvPicPr>
          <p:nvPr/>
        </p:nvPicPr>
        <p:blipFill>
          <a:blip r:embed="rId3"/>
          <a:stretch>
            <a:fillRect/>
          </a:stretch>
        </p:blipFill>
        <p:spPr>
          <a:xfrm>
            <a:off x="1798572" y="6824"/>
            <a:ext cx="7345428" cy="5143500"/>
          </a:xfrm>
          <a:prstGeom prst="rect">
            <a:avLst/>
          </a:prstGeom>
        </p:spPr>
      </p:pic>
      <p:sp>
        <p:nvSpPr>
          <p:cNvPr id="12" name="Rectangle 11">
            <a:extLst>
              <a:ext uri="{FF2B5EF4-FFF2-40B4-BE49-F238E27FC236}">
                <a16:creationId xmlns:a16="http://schemas.microsoft.com/office/drawing/2014/main" id="{C8721830-A1E3-4F71-B015-C4DA30FC0E7F}"/>
              </a:ext>
            </a:extLst>
          </p:cNvPr>
          <p:cNvSpPr/>
          <p:nvPr/>
        </p:nvSpPr>
        <p:spPr>
          <a:xfrm>
            <a:off x="0" y="0"/>
            <a:ext cx="1798572" cy="5143500"/>
          </a:xfrm>
          <a:prstGeom prst="rect">
            <a:avLst/>
          </a:prstGeom>
          <a:solidFill>
            <a:srgbClr val="EAE2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5334F3-6065-4526-A258-F3AEEBD9B942}"/>
              </a:ext>
            </a:extLst>
          </p:cNvPr>
          <p:cNvSpPr/>
          <p:nvPr/>
        </p:nvSpPr>
        <p:spPr>
          <a:xfrm>
            <a:off x="775068" y="416257"/>
            <a:ext cx="2767183" cy="3254991"/>
          </a:xfrm>
          <a:prstGeom prst="rect">
            <a:avLst/>
          </a:prstGeom>
          <a:solidFill>
            <a:srgbClr val="EAE2CD">
              <a:alpha val="85000"/>
            </a:srgbClr>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9BD6C116-10EF-44D4-BE2C-EC950345EA04}"/>
              </a:ext>
            </a:extLst>
          </p:cNvPr>
          <p:cNvSpPr>
            <a:spLocks noGrp="1"/>
          </p:cNvSpPr>
          <p:nvPr>
            <p:ph type="sldNum" idx="12"/>
          </p:nvPr>
        </p:nvSpPr>
        <p:spPr>
          <a:xfrm>
            <a:off x="7589667" y="4145597"/>
            <a:ext cx="2267822" cy="1194900"/>
          </a:xfrm>
        </p:spPr>
        <p:txBody>
          <a:bodyPr/>
          <a:lstStyle/>
          <a:p>
            <a:pPr marL="0" lvl="0" indent="0" algn="ctr" rtl="0">
              <a:spcBef>
                <a:spcPts val="0"/>
              </a:spcBef>
              <a:spcAft>
                <a:spcPts val="0"/>
              </a:spcAft>
              <a:buNone/>
            </a:pPr>
            <a:r>
              <a:rPr lang="en" dirty="0">
                <a:solidFill>
                  <a:schemeClr val="bg1"/>
                </a:solidFill>
                <a:latin typeface="Vijaya" panose="02020604020202020204" pitchFamily="18" charset="0"/>
                <a:cs typeface="Vijaya" panose="02020604020202020204" pitchFamily="18" charset="0"/>
              </a:rPr>
              <a:t>7</a:t>
            </a:r>
          </a:p>
        </p:txBody>
      </p:sp>
      <p:sp>
        <p:nvSpPr>
          <p:cNvPr id="13" name="Slide Number Placeholder 4">
            <a:extLst>
              <a:ext uri="{FF2B5EF4-FFF2-40B4-BE49-F238E27FC236}">
                <a16:creationId xmlns:a16="http://schemas.microsoft.com/office/drawing/2014/main" id="{3F9361F9-CC2D-46E9-A550-E38D1FE57CDB}"/>
              </a:ext>
            </a:extLst>
          </p:cNvPr>
          <p:cNvSpPr txBox="1">
            <a:spLocks/>
          </p:cNvSpPr>
          <p:nvPr/>
        </p:nvSpPr>
        <p:spPr>
          <a:xfrm rot="5400000">
            <a:off x="1738850" y="-290582"/>
            <a:ext cx="919558" cy="2533276"/>
          </a:xfrm>
          <a:prstGeom prst="rect">
            <a:avLst/>
          </a:prstGeom>
          <a:solidFill>
            <a:srgbClr val="CDDDA8">
              <a:alpha val="83000"/>
            </a:srgbClr>
          </a:solidFill>
          <a:ln w="9525" cap="flat" cmpd="sng">
            <a:noFill/>
            <a:prstDash val="solid"/>
            <a:miter lim="8000"/>
            <a:headEnd type="none" w="sm" len="sm"/>
            <a:tailEnd type="none" w="sm" len="sm"/>
          </a:ln>
        </p:spPr>
        <p:txBody>
          <a:bodyPr spcFirstLastPara="1" vert="vert270"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9pPr>
          </a:lstStyle>
          <a:p>
            <a:r>
              <a:rPr lang="en-US" sz="2800" dirty="0">
                <a:solidFill>
                  <a:schemeClr val="tx2">
                    <a:lumMod val="50000"/>
                  </a:schemeClr>
                </a:solidFill>
                <a:latin typeface="Arial Nova Cond Light" panose="020B0306020202020204" pitchFamily="34" charset="0"/>
              </a:rPr>
              <a:t>FINANCIAL </a:t>
            </a:r>
          </a:p>
          <a:p>
            <a:r>
              <a:rPr lang="en-US" sz="2800" dirty="0">
                <a:solidFill>
                  <a:schemeClr val="tx2">
                    <a:lumMod val="50000"/>
                  </a:schemeClr>
                </a:solidFill>
                <a:latin typeface="Arial Nova Cond Light" panose="020B0306020202020204" pitchFamily="34" charset="0"/>
              </a:rPr>
              <a:t>PLAN</a:t>
            </a:r>
            <a:endParaRPr lang="en" sz="2800" dirty="0">
              <a:solidFill>
                <a:schemeClr val="tx2">
                  <a:lumMod val="50000"/>
                </a:schemeClr>
              </a:solidFill>
              <a:latin typeface="Arial Nova Cond Light" panose="020B0306020202020204" pitchFamily="34" charset="0"/>
            </a:endParaRPr>
          </a:p>
        </p:txBody>
      </p:sp>
      <p:sp>
        <p:nvSpPr>
          <p:cNvPr id="8" name="Google Shape;484;p30">
            <a:extLst>
              <a:ext uri="{FF2B5EF4-FFF2-40B4-BE49-F238E27FC236}">
                <a16:creationId xmlns:a16="http://schemas.microsoft.com/office/drawing/2014/main" id="{5F8DAA09-897A-40AC-9104-B5C54874B117}"/>
              </a:ext>
            </a:extLst>
          </p:cNvPr>
          <p:cNvSpPr txBox="1"/>
          <p:nvPr/>
        </p:nvSpPr>
        <p:spPr>
          <a:xfrm>
            <a:off x="899286" y="1535856"/>
            <a:ext cx="1762256" cy="2060330"/>
          </a:xfrm>
          <a:prstGeom prst="rect">
            <a:avLst/>
          </a:prstGeom>
          <a:noFill/>
          <a:ln>
            <a:noFill/>
          </a:ln>
        </p:spPr>
        <p:txBody>
          <a:bodyPr spcFirstLastPara="1" wrap="square" lIns="91425" tIns="91425" rIns="91425" bIns="91425" anchor="t" anchorCtr="0">
            <a:noAutofit/>
          </a:bodyPr>
          <a:lstStyle/>
          <a:p>
            <a:r>
              <a:rPr lang="en-GB" sz="1600" dirty="0">
                <a:solidFill>
                  <a:schemeClr val="tx2">
                    <a:lumMod val="50000"/>
                  </a:schemeClr>
                </a:solidFill>
                <a:latin typeface="Arial Nova Cond Light" panose="020B0306020202020204" pitchFamily="34" charset="0"/>
              </a:rPr>
              <a:t>We are investing £40,000 initially and by the end of the year estimating to make gross profit of £11,650 which is 29% of our total investment</a:t>
            </a:r>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US" sz="1300" dirty="0">
              <a:solidFill>
                <a:schemeClr val="tx2">
                  <a:lumMod val="50000"/>
                </a:schemeClr>
              </a:solidFill>
              <a:latin typeface="Arial Nova Cond Light" panose="020B0306020202020204" pitchFamily="34" charset="0"/>
            </a:endParaRPr>
          </a:p>
        </p:txBody>
      </p:sp>
    </p:spTree>
    <p:extLst>
      <p:ext uri="{BB962C8B-B14F-4D97-AF65-F5344CB8AC3E}">
        <p14:creationId xmlns:p14="http://schemas.microsoft.com/office/powerpoint/2010/main" val="39955445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36DAF55-C39E-45F0-B972-F2B70584069F}"/>
              </a:ext>
            </a:extLst>
          </p:cNvPr>
          <p:cNvSpPr/>
          <p:nvPr/>
        </p:nvSpPr>
        <p:spPr>
          <a:xfrm>
            <a:off x="250429" y="592212"/>
            <a:ext cx="8643142" cy="3799534"/>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2744212" y="-189544"/>
            <a:ext cx="6767100" cy="1194900"/>
          </a:xfrm>
          <a:noFill/>
        </p:spPr>
        <p:txBody>
          <a:bodyPr/>
          <a:lstStyle/>
          <a:p>
            <a:pPr marL="0" lvl="0" indent="0" algn="ctr" rtl="0">
              <a:spcBef>
                <a:spcPts val="0"/>
              </a:spcBef>
              <a:spcAft>
                <a:spcPts val="0"/>
              </a:spcAft>
              <a:buNone/>
            </a:pPr>
            <a:r>
              <a:rPr lang="en-US" sz="2800" dirty="0">
                <a:solidFill>
                  <a:schemeClr val="bg2">
                    <a:lumMod val="40000"/>
                    <a:lumOff val="60000"/>
                  </a:schemeClr>
                </a:solidFill>
                <a:latin typeface="Arial Nova Cond Light" panose="020B0306020202020204" pitchFamily="34" charset="0"/>
              </a:rPr>
              <a:t>S</a:t>
            </a:r>
            <a:r>
              <a:rPr lang="en-US" sz="2800" dirty="0">
                <a:solidFill>
                  <a:srgbClr val="CDDDA8"/>
                </a:solidFill>
                <a:latin typeface="Arial Nova Cond Light" panose="020B0306020202020204" pitchFamily="34" charset="0"/>
              </a:rPr>
              <a:t>W</a:t>
            </a:r>
            <a:r>
              <a:rPr lang="en-US" sz="2800" dirty="0">
                <a:latin typeface="Arial Nova Cond Light" panose="020B0306020202020204" pitchFamily="34" charset="0"/>
              </a:rPr>
              <a:t>O</a:t>
            </a:r>
            <a:r>
              <a:rPr lang="en-US" sz="2800" dirty="0">
                <a:solidFill>
                  <a:srgbClr val="D58E3E"/>
                </a:solidFill>
                <a:latin typeface="Arial Nova Cond Light" panose="020B0306020202020204" pitchFamily="34" charset="0"/>
              </a:rPr>
              <a:t>T</a:t>
            </a:r>
            <a:endParaRPr lang="en" sz="2800" dirty="0">
              <a:solidFill>
                <a:srgbClr val="D58E3E"/>
              </a:solidFill>
              <a:latin typeface="Arial Nova Cond Light" panose="020B0306020202020204" pitchFamily="34" charset="0"/>
            </a:endParaRPr>
          </a:p>
        </p:txBody>
      </p:sp>
      <p:grpSp>
        <p:nvGrpSpPr>
          <p:cNvPr id="6" name="Google Shape;480;p30">
            <a:extLst>
              <a:ext uri="{FF2B5EF4-FFF2-40B4-BE49-F238E27FC236}">
                <a16:creationId xmlns:a16="http://schemas.microsoft.com/office/drawing/2014/main" id="{7BDF193D-3398-4703-AA79-901734515707}"/>
              </a:ext>
            </a:extLst>
          </p:cNvPr>
          <p:cNvGrpSpPr/>
          <p:nvPr/>
        </p:nvGrpSpPr>
        <p:grpSpPr>
          <a:xfrm>
            <a:off x="358033" y="989045"/>
            <a:ext cx="2769652" cy="882520"/>
            <a:chOff x="1330146" y="859072"/>
            <a:chExt cx="2769652" cy="1066578"/>
          </a:xfrm>
        </p:grpSpPr>
        <p:sp>
          <p:nvSpPr>
            <p:cNvPr id="8" name="Google Shape;481;p30">
              <a:extLst>
                <a:ext uri="{FF2B5EF4-FFF2-40B4-BE49-F238E27FC236}">
                  <a16:creationId xmlns:a16="http://schemas.microsoft.com/office/drawing/2014/main" id="{D2F129DE-4835-46E9-BCBF-6BF0B0486237}"/>
                </a:ext>
              </a:extLst>
            </p:cNvPr>
            <p:cNvSpPr/>
            <p:nvPr/>
          </p:nvSpPr>
          <p:spPr>
            <a:xfrm rot="5400000">
              <a:off x="2271504" y="-82285"/>
              <a:ext cx="591252" cy="2473966"/>
            </a:xfrm>
            <a:prstGeom prst="roundRect">
              <a:avLst>
                <a:gd name="adj" fmla="val 50000"/>
              </a:avLst>
            </a:prstGeom>
            <a:solidFill>
              <a:schemeClr val="bg1">
                <a:lumMod val="75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9" name="Google Shape;482;p30">
              <a:extLst>
                <a:ext uri="{FF2B5EF4-FFF2-40B4-BE49-F238E27FC236}">
                  <a16:creationId xmlns:a16="http://schemas.microsoft.com/office/drawing/2014/main" id="{A13B3254-C780-48B4-B8C4-232338A490A2}"/>
                </a:ext>
              </a:extLst>
            </p:cNvPr>
            <p:cNvSpPr/>
            <p:nvPr/>
          </p:nvSpPr>
          <p:spPr>
            <a:xfrm>
              <a:off x="1455459" y="979479"/>
              <a:ext cx="295919"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1</a:t>
              </a:r>
              <a:endParaRPr sz="1200" dirty="0">
                <a:solidFill>
                  <a:srgbClr val="65677F"/>
                </a:solidFill>
                <a:latin typeface="Chivo Light"/>
                <a:ea typeface="Chivo Light"/>
                <a:cs typeface="Chivo Light"/>
                <a:sym typeface="Chivo Light"/>
              </a:endParaRPr>
            </a:p>
          </p:txBody>
        </p:sp>
        <p:sp>
          <p:nvSpPr>
            <p:cNvPr id="10" name="Google Shape;483;p30">
              <a:extLst>
                <a:ext uri="{FF2B5EF4-FFF2-40B4-BE49-F238E27FC236}">
                  <a16:creationId xmlns:a16="http://schemas.microsoft.com/office/drawing/2014/main" id="{B7A2E116-EF8F-4E76-8A47-F73FD5D32AC6}"/>
                </a:ext>
              </a:extLst>
            </p:cNvPr>
            <p:cNvSpPr txBox="1"/>
            <p:nvPr/>
          </p:nvSpPr>
          <p:spPr>
            <a:xfrm>
              <a:off x="1767194" y="969882"/>
              <a:ext cx="2332604"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STRENGTH</a:t>
              </a:r>
              <a:endParaRPr sz="800" dirty="0">
                <a:solidFill>
                  <a:schemeClr val="bg1"/>
                </a:solidFill>
                <a:latin typeface="Chivo Light"/>
                <a:ea typeface="Chivo Light"/>
                <a:cs typeface="Chivo Light"/>
                <a:sym typeface="Chivo Light"/>
              </a:endParaRPr>
            </a:p>
          </p:txBody>
        </p:sp>
        <p:sp>
          <p:nvSpPr>
            <p:cNvPr id="11" name="Google Shape;484;p30">
              <a:extLst>
                <a:ext uri="{FF2B5EF4-FFF2-40B4-BE49-F238E27FC236}">
                  <a16:creationId xmlns:a16="http://schemas.microsoft.com/office/drawing/2014/main" id="{4B233608-8D4F-4569-AA77-15B13DC3A87D}"/>
                </a:ext>
              </a:extLst>
            </p:cNvPr>
            <p:cNvSpPr txBox="1"/>
            <p:nvPr/>
          </p:nvSpPr>
          <p:spPr>
            <a:xfrm>
              <a:off x="1330146" y="1418230"/>
              <a:ext cx="2203628" cy="507420"/>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Good knowledge of the business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Big market</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A large number of services, provided</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Strong management team</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Good customer service</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Maintenance of high standards</a:t>
              </a:r>
              <a:endParaRPr lang="en-US" sz="1100" dirty="0">
                <a:latin typeface="Arial Nova Cond Light" panose="020B0306020202020204" pitchFamily="34" charset="0"/>
              </a:endParaRPr>
            </a:p>
            <a:p>
              <a:r>
                <a:rPr lang="en-GB" sz="1100" dirty="0">
                  <a:latin typeface="Arial Nova Cond Light" panose="020B0306020202020204" pitchFamily="34" charset="0"/>
                </a:rPr>
                <a:t>Time management</a:t>
              </a:r>
              <a:r>
                <a:rPr lang="en" sz="800" dirty="0">
                  <a:latin typeface="Arial Nova Cond Light" panose="020B0306020202020204" pitchFamily="34" charset="0"/>
                  <a:ea typeface="Chivo Light"/>
                  <a:cs typeface="Chivo Light"/>
                  <a:sym typeface="Chivo Light"/>
                </a:rPr>
                <a:t>.</a:t>
              </a:r>
              <a:endParaRPr sz="800" dirty="0">
                <a:latin typeface="Arial Nova Cond Light" panose="020B0306020202020204" pitchFamily="34" charset="0"/>
                <a:ea typeface="Chivo Light"/>
                <a:cs typeface="Chivo Light"/>
                <a:sym typeface="Chivo Light"/>
              </a:endParaRPr>
            </a:p>
          </p:txBody>
        </p:sp>
      </p:grpSp>
      <p:sp>
        <p:nvSpPr>
          <p:cNvPr id="29" name="Slide Number Placeholder 4">
            <a:extLst>
              <a:ext uri="{FF2B5EF4-FFF2-40B4-BE49-F238E27FC236}">
                <a16:creationId xmlns:a16="http://schemas.microsoft.com/office/drawing/2014/main" id="{51E0D867-9E84-483E-A044-D3AE644BE4A0}"/>
              </a:ext>
            </a:extLst>
          </p:cNvPr>
          <p:cNvSpPr txBox="1">
            <a:spLocks/>
          </p:cNvSpPr>
          <p:nvPr/>
        </p:nvSpPr>
        <p:spPr>
          <a:xfrm>
            <a:off x="3583028" y="4179169"/>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solidFill>
                  <a:schemeClr val="tx1"/>
                </a:solidFill>
                <a:latin typeface="Vijaya" panose="02020604020202020204" pitchFamily="18" charset="0"/>
                <a:cs typeface="Vijaya" panose="02020604020202020204" pitchFamily="18" charset="0"/>
              </a:rPr>
              <a:t>8</a:t>
            </a:r>
          </a:p>
        </p:txBody>
      </p:sp>
      <p:sp>
        <p:nvSpPr>
          <p:cNvPr id="30" name="Google Shape;481;p30">
            <a:extLst>
              <a:ext uri="{FF2B5EF4-FFF2-40B4-BE49-F238E27FC236}">
                <a16:creationId xmlns:a16="http://schemas.microsoft.com/office/drawing/2014/main" id="{0522CB59-677E-4EDB-AED8-C4FBCDA006C1}"/>
              </a:ext>
            </a:extLst>
          </p:cNvPr>
          <p:cNvSpPr/>
          <p:nvPr/>
        </p:nvSpPr>
        <p:spPr>
          <a:xfrm rot="5400000">
            <a:off x="5841986" y="-3328"/>
            <a:ext cx="489220" cy="2473966"/>
          </a:xfrm>
          <a:prstGeom prst="roundRect">
            <a:avLst>
              <a:gd name="adj" fmla="val 50000"/>
            </a:avLst>
          </a:prstGeom>
          <a:solidFill>
            <a:schemeClr val="tx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1" name="Google Shape;482;p30">
            <a:extLst>
              <a:ext uri="{FF2B5EF4-FFF2-40B4-BE49-F238E27FC236}">
                <a16:creationId xmlns:a16="http://schemas.microsoft.com/office/drawing/2014/main" id="{241B90F1-B720-494E-8611-D563AF53E5BA}"/>
              </a:ext>
            </a:extLst>
          </p:cNvPr>
          <p:cNvSpPr/>
          <p:nvPr/>
        </p:nvSpPr>
        <p:spPr>
          <a:xfrm>
            <a:off x="4974925" y="1088674"/>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3</a:t>
            </a:r>
            <a:endParaRPr sz="1200" dirty="0">
              <a:solidFill>
                <a:srgbClr val="65677F"/>
              </a:solidFill>
              <a:latin typeface="Chivo Light"/>
              <a:ea typeface="Chivo Light"/>
              <a:cs typeface="Chivo Light"/>
              <a:sym typeface="Chivo Light"/>
            </a:endParaRPr>
          </a:p>
        </p:txBody>
      </p:sp>
      <p:sp>
        <p:nvSpPr>
          <p:cNvPr id="32" name="Google Shape;483;p30">
            <a:extLst>
              <a:ext uri="{FF2B5EF4-FFF2-40B4-BE49-F238E27FC236}">
                <a16:creationId xmlns:a16="http://schemas.microsoft.com/office/drawing/2014/main" id="{84C5D482-77AC-4C70-8CD1-B4A2FC588872}"/>
              </a:ext>
            </a:extLst>
          </p:cNvPr>
          <p:cNvSpPr txBox="1"/>
          <p:nvPr/>
        </p:nvSpPr>
        <p:spPr>
          <a:xfrm>
            <a:off x="5286660" y="1080733"/>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OPPORTUNITIES</a:t>
            </a:r>
            <a:endParaRPr sz="800" dirty="0">
              <a:solidFill>
                <a:schemeClr val="bg1"/>
              </a:solidFill>
              <a:latin typeface="Chivo Light"/>
              <a:ea typeface="Chivo Light"/>
              <a:cs typeface="Chivo Light"/>
              <a:sym typeface="Chivo Light"/>
            </a:endParaRPr>
          </a:p>
        </p:txBody>
      </p:sp>
      <p:sp>
        <p:nvSpPr>
          <p:cNvPr id="33" name="Google Shape;484;p30">
            <a:extLst>
              <a:ext uri="{FF2B5EF4-FFF2-40B4-BE49-F238E27FC236}">
                <a16:creationId xmlns:a16="http://schemas.microsoft.com/office/drawing/2014/main" id="{7C115863-C079-4C79-8E05-E204C8E7655A}"/>
              </a:ext>
            </a:extLst>
          </p:cNvPr>
          <p:cNvSpPr txBox="1"/>
          <p:nvPr/>
        </p:nvSpPr>
        <p:spPr>
          <a:xfrm>
            <a:off x="4849612" y="1451710"/>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Franchising</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Expansion</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Working with other businesses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Bulk supply of the health products to the retail market</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Providing yoga and meditation to institutes/organisations</a:t>
            </a:r>
            <a:endParaRPr lang="en-US" sz="1100" dirty="0">
              <a:latin typeface="Arial Nova Cond Light" panose="020B0306020202020204" pitchFamily="34" charset="0"/>
            </a:endParaRPr>
          </a:p>
        </p:txBody>
      </p:sp>
      <p:sp>
        <p:nvSpPr>
          <p:cNvPr id="34" name="Google Shape;481;p30">
            <a:extLst>
              <a:ext uri="{FF2B5EF4-FFF2-40B4-BE49-F238E27FC236}">
                <a16:creationId xmlns:a16="http://schemas.microsoft.com/office/drawing/2014/main" id="{22F76FB5-3D15-4BEC-9BB3-232A7E526717}"/>
              </a:ext>
            </a:extLst>
          </p:cNvPr>
          <p:cNvSpPr/>
          <p:nvPr/>
        </p:nvSpPr>
        <p:spPr>
          <a:xfrm rot="5400000">
            <a:off x="3197647" y="1677422"/>
            <a:ext cx="489220" cy="2473966"/>
          </a:xfrm>
          <a:prstGeom prst="roundRect">
            <a:avLst>
              <a:gd name="adj" fmla="val 50000"/>
            </a:avLst>
          </a:prstGeom>
          <a:solidFill>
            <a:srgbClr val="CDDD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5" name="Google Shape;482;p30">
            <a:extLst>
              <a:ext uri="{FF2B5EF4-FFF2-40B4-BE49-F238E27FC236}">
                <a16:creationId xmlns:a16="http://schemas.microsoft.com/office/drawing/2014/main" id="{467551B6-CFEC-4EE7-A260-173AB58B8FE0}"/>
              </a:ext>
            </a:extLst>
          </p:cNvPr>
          <p:cNvSpPr/>
          <p:nvPr/>
        </p:nvSpPr>
        <p:spPr>
          <a:xfrm>
            <a:off x="2330586" y="2769424"/>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2</a:t>
            </a:r>
            <a:endParaRPr sz="1200" dirty="0">
              <a:solidFill>
                <a:srgbClr val="65677F"/>
              </a:solidFill>
              <a:latin typeface="Chivo Light"/>
              <a:ea typeface="Chivo Light"/>
              <a:cs typeface="Chivo Light"/>
              <a:sym typeface="Chivo Light"/>
            </a:endParaRPr>
          </a:p>
        </p:txBody>
      </p:sp>
      <p:sp>
        <p:nvSpPr>
          <p:cNvPr id="36" name="Google Shape;483;p30">
            <a:extLst>
              <a:ext uri="{FF2B5EF4-FFF2-40B4-BE49-F238E27FC236}">
                <a16:creationId xmlns:a16="http://schemas.microsoft.com/office/drawing/2014/main" id="{D36A3616-1C67-4FB4-84F5-F2D328654E94}"/>
              </a:ext>
            </a:extLst>
          </p:cNvPr>
          <p:cNvSpPr txBox="1"/>
          <p:nvPr/>
        </p:nvSpPr>
        <p:spPr>
          <a:xfrm>
            <a:off x="2642321" y="2761483"/>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WEAKNESS</a:t>
            </a:r>
            <a:endParaRPr sz="800" dirty="0">
              <a:solidFill>
                <a:schemeClr val="bg1"/>
              </a:solidFill>
              <a:latin typeface="Chivo Light"/>
              <a:ea typeface="Chivo Light"/>
              <a:cs typeface="Chivo Light"/>
              <a:sym typeface="Chivo Light"/>
            </a:endParaRPr>
          </a:p>
        </p:txBody>
      </p:sp>
      <p:sp>
        <p:nvSpPr>
          <p:cNvPr id="37" name="Google Shape;484;p30">
            <a:extLst>
              <a:ext uri="{FF2B5EF4-FFF2-40B4-BE49-F238E27FC236}">
                <a16:creationId xmlns:a16="http://schemas.microsoft.com/office/drawing/2014/main" id="{32132195-E544-4199-BFA6-44007F5E4B27}"/>
              </a:ext>
            </a:extLst>
          </p:cNvPr>
          <p:cNvSpPr txBox="1"/>
          <p:nvPr/>
        </p:nvSpPr>
        <p:spPr>
          <a:xfrm>
            <a:off x="2205273" y="3132460"/>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Financial constraints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Desired trained staff</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Lack of extensive knowledge of the market</a:t>
            </a:r>
            <a:endParaRPr lang="en-US" sz="1100" dirty="0">
              <a:latin typeface="Arial Nova Cond Light" panose="020B0306020202020204" pitchFamily="34" charset="0"/>
            </a:endParaRPr>
          </a:p>
          <a:p>
            <a:pPr lvl="0"/>
            <a:endParaRPr lang="en-US" sz="1100" dirty="0">
              <a:latin typeface="Arial Nova Cond Light" panose="020B0306020202020204" pitchFamily="34" charset="0"/>
            </a:endParaRPr>
          </a:p>
        </p:txBody>
      </p:sp>
      <p:sp>
        <p:nvSpPr>
          <p:cNvPr id="38" name="Google Shape;481;p30">
            <a:extLst>
              <a:ext uri="{FF2B5EF4-FFF2-40B4-BE49-F238E27FC236}">
                <a16:creationId xmlns:a16="http://schemas.microsoft.com/office/drawing/2014/main" id="{20C8D58E-4232-474E-AAE4-52C58D2B9F2D}"/>
              </a:ext>
            </a:extLst>
          </p:cNvPr>
          <p:cNvSpPr/>
          <p:nvPr/>
        </p:nvSpPr>
        <p:spPr>
          <a:xfrm rot="5400000">
            <a:off x="7282010" y="1849566"/>
            <a:ext cx="489220" cy="2473966"/>
          </a:xfrm>
          <a:prstGeom prst="roundRect">
            <a:avLst>
              <a:gd name="adj" fmla="val 50000"/>
            </a:avLst>
          </a:prstGeom>
          <a:solidFill>
            <a:srgbClr val="D58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9" name="Google Shape;482;p30">
            <a:extLst>
              <a:ext uri="{FF2B5EF4-FFF2-40B4-BE49-F238E27FC236}">
                <a16:creationId xmlns:a16="http://schemas.microsoft.com/office/drawing/2014/main" id="{DBF691AC-9701-4A02-BA42-06CAF70FAEDF}"/>
              </a:ext>
            </a:extLst>
          </p:cNvPr>
          <p:cNvSpPr/>
          <p:nvPr/>
        </p:nvSpPr>
        <p:spPr>
          <a:xfrm>
            <a:off x="6414949" y="2941568"/>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4</a:t>
            </a:r>
            <a:endParaRPr sz="1200" dirty="0">
              <a:solidFill>
                <a:srgbClr val="65677F"/>
              </a:solidFill>
              <a:latin typeface="Chivo Light"/>
              <a:ea typeface="Chivo Light"/>
              <a:cs typeface="Chivo Light"/>
              <a:sym typeface="Chivo Light"/>
            </a:endParaRPr>
          </a:p>
        </p:txBody>
      </p:sp>
      <p:sp>
        <p:nvSpPr>
          <p:cNvPr id="40" name="Google Shape;483;p30">
            <a:extLst>
              <a:ext uri="{FF2B5EF4-FFF2-40B4-BE49-F238E27FC236}">
                <a16:creationId xmlns:a16="http://schemas.microsoft.com/office/drawing/2014/main" id="{92DCF990-08F9-452E-9E96-2EF2CD5BB2BE}"/>
              </a:ext>
            </a:extLst>
          </p:cNvPr>
          <p:cNvSpPr txBox="1"/>
          <p:nvPr/>
        </p:nvSpPr>
        <p:spPr>
          <a:xfrm>
            <a:off x="6726684" y="2933627"/>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THREATS</a:t>
            </a:r>
            <a:endParaRPr sz="800" dirty="0">
              <a:solidFill>
                <a:schemeClr val="bg1"/>
              </a:solidFill>
              <a:latin typeface="Chivo Light"/>
              <a:ea typeface="Chivo Light"/>
              <a:cs typeface="Chivo Light"/>
              <a:sym typeface="Chivo Light"/>
            </a:endParaRPr>
          </a:p>
        </p:txBody>
      </p:sp>
      <p:sp>
        <p:nvSpPr>
          <p:cNvPr id="41" name="Google Shape;484;p30">
            <a:extLst>
              <a:ext uri="{FF2B5EF4-FFF2-40B4-BE49-F238E27FC236}">
                <a16:creationId xmlns:a16="http://schemas.microsoft.com/office/drawing/2014/main" id="{403C8F68-C562-4C67-B6D5-C74D6F4231AD}"/>
              </a:ext>
            </a:extLst>
          </p:cNvPr>
          <p:cNvSpPr txBox="1"/>
          <p:nvPr/>
        </p:nvSpPr>
        <p:spPr>
          <a:xfrm>
            <a:off x="6289636" y="3304604"/>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Environmental changes (extreme weather conditions)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Change in regulatory system</a:t>
            </a:r>
            <a:endParaRPr lang="en-US" sz="1100" dirty="0">
              <a:latin typeface="Arial Nova Cond Light" panose="020B0306020202020204" pitchFamily="34" charset="0"/>
            </a:endParaRPr>
          </a:p>
          <a:p>
            <a:r>
              <a:rPr lang="en-GB" sz="1100" dirty="0">
                <a:latin typeface="Arial Nova Cond Light" panose="020B0306020202020204" pitchFamily="34" charset="0"/>
              </a:rPr>
              <a:t>Extra precaution due to health and safety</a:t>
            </a:r>
            <a:endParaRPr sz="1100" dirty="0">
              <a:latin typeface="Arial Nova Cond Light" panose="020B0306020202020204" pitchFamily="34" charset="0"/>
              <a:ea typeface="Chivo Light"/>
              <a:cs typeface="Chivo Light"/>
              <a:sym typeface="Chivo Light"/>
            </a:endParaRPr>
          </a:p>
        </p:txBody>
      </p:sp>
    </p:spTree>
    <p:extLst>
      <p:ext uri="{BB962C8B-B14F-4D97-AF65-F5344CB8AC3E}">
        <p14:creationId xmlns:p14="http://schemas.microsoft.com/office/powerpoint/2010/main" val="2485202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yurveda spa images">
            <a:extLst>
              <a:ext uri="{FF2B5EF4-FFF2-40B4-BE49-F238E27FC236}">
                <a16:creationId xmlns:a16="http://schemas.microsoft.com/office/drawing/2014/main" id="{BFDF1355-41BC-4F9F-913E-CA8F85D71A4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0" y="3175"/>
            <a:ext cx="9144000" cy="513715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F6C11379-E04C-4D89-AC43-35C1D9E4D2C6}"/>
              </a:ext>
            </a:extLst>
          </p:cNvPr>
          <p:cNvSpPr/>
          <p:nvPr/>
        </p:nvSpPr>
        <p:spPr>
          <a:xfrm>
            <a:off x="0" y="15925"/>
            <a:ext cx="9144000" cy="5137150"/>
          </a:xfrm>
          <a:prstGeom prst="rect">
            <a:avLst/>
          </a:prstGeom>
          <a:solidFill>
            <a:schemeClr val="tx1">
              <a:lumMod val="75000"/>
              <a:lumOff val="25000"/>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DD4E9B-1188-4B3E-8000-AD31D413BD57}"/>
              </a:ext>
            </a:extLst>
          </p:cNvPr>
          <p:cNvSpPr/>
          <p:nvPr/>
        </p:nvSpPr>
        <p:spPr>
          <a:xfrm>
            <a:off x="306059" y="279608"/>
            <a:ext cx="8531881" cy="4609785"/>
          </a:xfrm>
          <a:prstGeom prst="rect">
            <a:avLst/>
          </a:prstGeom>
          <a:solidFill>
            <a:schemeClr val="bg1">
              <a:lumMod val="50000"/>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Slide Number Placeholder 4">
            <a:extLst>
              <a:ext uri="{FF2B5EF4-FFF2-40B4-BE49-F238E27FC236}">
                <a16:creationId xmlns:a16="http://schemas.microsoft.com/office/drawing/2014/main" id="{D5CB25A2-EB8F-487F-AD83-B166AC82AEF8}"/>
              </a:ext>
            </a:extLst>
          </p:cNvPr>
          <p:cNvSpPr txBox="1">
            <a:spLocks/>
          </p:cNvSpPr>
          <p:nvPr/>
        </p:nvSpPr>
        <p:spPr>
          <a:xfrm>
            <a:off x="614667" y="3698952"/>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solidFill>
                  <a:schemeClr val="bg1"/>
                </a:solidFill>
                <a:latin typeface="Vijaya" panose="02020604020202020204" pitchFamily="18" charset="0"/>
                <a:cs typeface="Vijaya" panose="02020604020202020204" pitchFamily="18" charset="0"/>
              </a:rPr>
              <a:t>9</a:t>
            </a:r>
          </a:p>
        </p:txBody>
      </p:sp>
      <p:sp>
        <p:nvSpPr>
          <p:cNvPr id="30" name="Slide Number Placeholder 4">
            <a:extLst>
              <a:ext uri="{FF2B5EF4-FFF2-40B4-BE49-F238E27FC236}">
                <a16:creationId xmlns:a16="http://schemas.microsoft.com/office/drawing/2014/main" id="{402FE538-AE2D-4041-8FE0-108D0051DCD0}"/>
              </a:ext>
            </a:extLst>
          </p:cNvPr>
          <p:cNvSpPr>
            <a:spLocks noGrp="1"/>
          </p:cNvSpPr>
          <p:nvPr>
            <p:ph type="sldNum" idx="12"/>
          </p:nvPr>
        </p:nvSpPr>
        <p:spPr>
          <a:xfrm>
            <a:off x="535525" y="1207651"/>
            <a:ext cx="2195700" cy="2753700"/>
          </a:xfrm>
          <a:solidFill>
            <a:srgbClr val="CDDDA8">
              <a:alpha val="38000"/>
            </a:srgbClr>
          </a:solidFill>
          <a:ln>
            <a:solidFill>
              <a:schemeClr val="bg1"/>
            </a:solidFill>
          </a:ln>
        </p:spPr>
        <p:txBody>
          <a:bodyPr/>
          <a:lstStyle/>
          <a:p>
            <a:pPr marL="0" lvl="0" indent="0" algn="ctr" rtl="0">
              <a:spcBef>
                <a:spcPts val="0"/>
              </a:spcBef>
              <a:spcAft>
                <a:spcPts val="0"/>
              </a:spcAft>
              <a:buNone/>
            </a:pPr>
            <a:r>
              <a:rPr lang="en-US" sz="2800" dirty="0">
                <a:solidFill>
                  <a:schemeClr val="bg1"/>
                </a:solidFill>
                <a:latin typeface="Arial Nova Cond Light" panose="020B0306020202020204" pitchFamily="34" charset="0"/>
              </a:rPr>
              <a:t>PESTEL</a:t>
            </a:r>
            <a:endParaRPr lang="en" sz="2800" dirty="0">
              <a:solidFill>
                <a:schemeClr val="bg1"/>
              </a:solidFill>
              <a:latin typeface="Arial Nova Cond Light" panose="020B0306020202020204" pitchFamily="34" charset="0"/>
            </a:endParaRPr>
          </a:p>
        </p:txBody>
      </p:sp>
      <p:grpSp>
        <p:nvGrpSpPr>
          <p:cNvPr id="2" name="Group 1">
            <a:extLst>
              <a:ext uri="{FF2B5EF4-FFF2-40B4-BE49-F238E27FC236}">
                <a16:creationId xmlns:a16="http://schemas.microsoft.com/office/drawing/2014/main" id="{B6EDDAC3-58F7-47F7-89D2-FA5A31BA14BE}"/>
              </a:ext>
            </a:extLst>
          </p:cNvPr>
          <p:cNvGrpSpPr/>
          <p:nvPr/>
        </p:nvGrpSpPr>
        <p:grpSpPr>
          <a:xfrm>
            <a:off x="3271447" y="544548"/>
            <a:ext cx="4786768" cy="4393050"/>
            <a:chOff x="3271447" y="544548"/>
            <a:chExt cx="4786768" cy="4393050"/>
          </a:xfrm>
        </p:grpSpPr>
        <p:sp>
          <p:nvSpPr>
            <p:cNvPr id="32" name="Google Shape;213;p27">
              <a:extLst>
                <a:ext uri="{FF2B5EF4-FFF2-40B4-BE49-F238E27FC236}">
                  <a16:creationId xmlns:a16="http://schemas.microsoft.com/office/drawing/2014/main" id="{04D847E3-3630-44A1-B234-837D061FE55C}"/>
                </a:ext>
              </a:extLst>
            </p:cNvPr>
            <p:cNvSpPr txBox="1">
              <a:spLocks/>
            </p:cNvSpPr>
            <p:nvPr/>
          </p:nvSpPr>
          <p:spPr>
            <a:xfrm>
              <a:off x="3271447" y="544548"/>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POLITICAL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Changing government rules and regulation for business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Introduce new instruction programmers for beauty cultural field through training Centre`</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Huge taxes are applied on branded cosmetic</a:t>
              </a:r>
            </a:p>
          </p:txBody>
        </p:sp>
        <p:sp>
          <p:nvSpPr>
            <p:cNvPr id="33" name="Google Shape;213;p27">
              <a:extLst>
                <a:ext uri="{FF2B5EF4-FFF2-40B4-BE49-F238E27FC236}">
                  <a16:creationId xmlns:a16="http://schemas.microsoft.com/office/drawing/2014/main" id="{69C9171E-D73F-4650-B6FE-A1B42E2D81D7}"/>
                </a:ext>
              </a:extLst>
            </p:cNvPr>
            <p:cNvSpPr txBox="1">
              <a:spLocks/>
            </p:cNvSpPr>
            <p:nvPr/>
          </p:nvSpPr>
          <p:spPr>
            <a:xfrm>
              <a:off x="3330113" y="3558798"/>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SOCIAL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Products and service available for age group</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Higher demand during Eid and Diwali festivals</a:t>
              </a:r>
            </a:p>
            <a:p>
              <a:pPr>
                <a:spcBef>
                  <a:spcPts val="600"/>
                </a:spcBef>
              </a:pPr>
              <a:endParaRPr lang="en-US" sz="1000" dirty="0">
                <a:solidFill>
                  <a:schemeClr val="bg1"/>
                </a:solidFill>
                <a:latin typeface="Arial Nova Cond Light" panose="020B0306020202020204" pitchFamily="34" charset="0"/>
              </a:endParaRPr>
            </a:p>
          </p:txBody>
        </p:sp>
        <p:sp>
          <p:nvSpPr>
            <p:cNvPr id="34" name="Google Shape;213;p27">
              <a:extLst>
                <a:ext uri="{FF2B5EF4-FFF2-40B4-BE49-F238E27FC236}">
                  <a16:creationId xmlns:a16="http://schemas.microsoft.com/office/drawing/2014/main" id="{1DEA7F83-D1B7-4F28-8D7B-9A7A3B0A6ADC}"/>
                </a:ext>
              </a:extLst>
            </p:cNvPr>
            <p:cNvSpPr txBox="1">
              <a:spLocks/>
            </p:cNvSpPr>
            <p:nvPr/>
          </p:nvSpPr>
          <p:spPr>
            <a:xfrm>
              <a:off x="3293979" y="2051673"/>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ECONOMICAL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Decreasing interest rates for business loans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Increasing cost of cosmetics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Personal incomes are not increasing</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Increasing price of beauty cultural technical instruments</a:t>
              </a:r>
            </a:p>
          </p:txBody>
        </p:sp>
        <p:sp>
          <p:nvSpPr>
            <p:cNvPr id="35" name="Google Shape;213;p27">
              <a:extLst>
                <a:ext uri="{FF2B5EF4-FFF2-40B4-BE49-F238E27FC236}">
                  <a16:creationId xmlns:a16="http://schemas.microsoft.com/office/drawing/2014/main" id="{48568B0F-5975-4799-9D70-54094C98F500}"/>
                </a:ext>
              </a:extLst>
            </p:cNvPr>
            <p:cNvSpPr txBox="1">
              <a:spLocks/>
            </p:cNvSpPr>
            <p:nvPr/>
          </p:nvSpPr>
          <p:spPr>
            <a:xfrm>
              <a:off x="5671523" y="615051"/>
              <a:ext cx="2386692"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TECHNOLOGICAL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laser treatment for pimples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galvanic tools for facial treatments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head massages, </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new skin whitening creams and technical machines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social media to promote business and give opportunities for customers to get appointments online</a:t>
              </a:r>
            </a:p>
          </p:txBody>
        </p:sp>
        <p:sp>
          <p:nvSpPr>
            <p:cNvPr id="36" name="Google Shape;213;p27">
              <a:extLst>
                <a:ext uri="{FF2B5EF4-FFF2-40B4-BE49-F238E27FC236}">
                  <a16:creationId xmlns:a16="http://schemas.microsoft.com/office/drawing/2014/main" id="{0209CB7B-C9CC-44EC-9335-C2033382E1C2}"/>
                </a:ext>
              </a:extLst>
            </p:cNvPr>
            <p:cNvSpPr txBox="1">
              <a:spLocks/>
            </p:cNvSpPr>
            <p:nvPr/>
          </p:nvSpPr>
          <p:spPr>
            <a:xfrm>
              <a:off x="5714682" y="3099402"/>
              <a:ext cx="1829664"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LEGAL</a:t>
              </a:r>
            </a:p>
            <a:p>
              <a:pPr marL="171450" indent="-171450">
                <a:spcBef>
                  <a:spcPts val="600"/>
                </a:spcBef>
                <a:buFont typeface="Wingdings" panose="05000000000000000000" pitchFamily="2" charset="2"/>
                <a:buChar char="§"/>
              </a:pPr>
              <a:r>
                <a:rPr lang="en-US" sz="1000" dirty="0">
                  <a:solidFill>
                    <a:schemeClr val="bg1"/>
                  </a:solidFill>
                  <a:latin typeface="Arial Nova Cond Light" panose="020B0306020202020204" pitchFamily="34" charset="0"/>
                </a:rPr>
                <a:t>The Business has taken care of the legal and regulatory part keeping health and safety in consideration </a:t>
              </a:r>
            </a:p>
            <a:p>
              <a:pPr marL="171450" indent="-171450">
                <a:spcBef>
                  <a:spcPts val="600"/>
                </a:spcBef>
                <a:buFont typeface="Wingdings" panose="05000000000000000000" pitchFamily="2" charset="2"/>
                <a:buChar char="§"/>
              </a:pPr>
              <a:r>
                <a:rPr lang="en-US" sz="1000" dirty="0">
                  <a:solidFill>
                    <a:schemeClr val="bg1"/>
                  </a:solidFill>
                  <a:latin typeface="Arial Nova Cond Light" panose="020B0306020202020204" pitchFamily="34" charset="0"/>
                </a:rPr>
                <a:t>Personal insurance of the business has been covered </a:t>
              </a:r>
            </a:p>
          </p:txBody>
        </p:sp>
        <p:sp>
          <p:nvSpPr>
            <p:cNvPr id="37" name="Google Shape;213;p27">
              <a:extLst>
                <a:ext uri="{FF2B5EF4-FFF2-40B4-BE49-F238E27FC236}">
                  <a16:creationId xmlns:a16="http://schemas.microsoft.com/office/drawing/2014/main" id="{9F4DD081-110D-47B5-BCAA-03FA3B9C8B6C}"/>
                </a:ext>
              </a:extLst>
            </p:cNvPr>
            <p:cNvSpPr txBox="1">
              <a:spLocks/>
            </p:cNvSpPr>
            <p:nvPr/>
          </p:nvSpPr>
          <p:spPr>
            <a:xfrm>
              <a:off x="5671523" y="2111026"/>
              <a:ext cx="1829664"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ENVIRONMENTAL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Indoor salon with its own waste is collected every week</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Business away from city Centre no parking restrictions</a:t>
              </a:r>
            </a:p>
          </p:txBody>
        </p:sp>
      </p:grpSp>
    </p:spTree>
    <p:extLst>
      <p:ext uri="{BB962C8B-B14F-4D97-AF65-F5344CB8AC3E}">
        <p14:creationId xmlns:p14="http://schemas.microsoft.com/office/powerpoint/2010/main" val="8692121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DDDA8"/>
        </a:solidFill>
        <a:effectLst/>
      </p:bgPr>
    </p:bg>
    <p:spTree>
      <p:nvGrpSpPr>
        <p:cNvPr id="1" name=""/>
        <p:cNvGrpSpPr/>
        <p:nvPr/>
      </p:nvGrpSpPr>
      <p:grpSpPr>
        <a:xfrm>
          <a:off x="0" y="0"/>
          <a:ext cx="0" cy="0"/>
          <a:chOff x="0" y="0"/>
          <a:chExt cx="0" cy="0"/>
        </a:xfrm>
      </p:grpSpPr>
      <p:pic>
        <p:nvPicPr>
          <p:cNvPr id="2050" name="Picture 2" descr="Image result for books photography">
            <a:extLst>
              <a:ext uri="{FF2B5EF4-FFF2-40B4-BE49-F238E27FC236}">
                <a16:creationId xmlns:a16="http://schemas.microsoft.com/office/drawing/2014/main" id="{3F9E0284-4C37-4566-A8D8-316062D0B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9" y="1941"/>
            <a:ext cx="9144000" cy="439947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0D67028-DBA7-4336-AD47-9BF99A253DEB}"/>
              </a:ext>
            </a:extLst>
          </p:cNvPr>
          <p:cNvSpPr/>
          <p:nvPr/>
        </p:nvSpPr>
        <p:spPr>
          <a:xfrm>
            <a:off x="1055841" y="826463"/>
            <a:ext cx="7100556" cy="3107095"/>
          </a:xfrm>
          <a:prstGeom prst="rect">
            <a:avLst/>
          </a:prstGeom>
          <a:solidFill>
            <a:srgbClr val="CDDDA8">
              <a:alpha val="66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2" name="Slide Number Placeholder 1"/>
          <p:cNvSpPr>
            <a:spLocks noGrp="1"/>
          </p:cNvSpPr>
          <p:nvPr>
            <p:ph type="sldNum" idx="12"/>
          </p:nvPr>
        </p:nvSpPr>
        <p:spPr>
          <a:xfrm flipH="1">
            <a:off x="2959187" y="3648029"/>
            <a:ext cx="2709081" cy="2402006"/>
          </a:xfrm>
        </p:spPr>
        <p:txBody>
          <a:bodyPr/>
          <a:lstStyle/>
          <a:p>
            <a:pPr marL="0" lvl="0" indent="0" algn="ctr" rtl="0">
              <a:spcBef>
                <a:spcPts val="0"/>
              </a:spcBef>
              <a:spcAft>
                <a:spcPts val="0"/>
              </a:spcAft>
              <a:buNone/>
            </a:pPr>
            <a:r>
              <a:rPr lang="en" dirty="0">
                <a:solidFill>
                  <a:schemeClr val="bg1"/>
                </a:solidFill>
                <a:latin typeface="Vijaya" panose="02020604020202020204" pitchFamily="18" charset="0"/>
                <a:cs typeface="Vijaya" panose="02020604020202020204" pitchFamily="18" charset="0"/>
              </a:rPr>
              <a:t>10</a:t>
            </a:r>
          </a:p>
        </p:txBody>
      </p:sp>
      <p:sp>
        <p:nvSpPr>
          <p:cNvPr id="4" name="TextBox 3"/>
          <p:cNvSpPr txBox="1"/>
          <p:nvPr/>
        </p:nvSpPr>
        <p:spPr>
          <a:xfrm>
            <a:off x="856088" y="320904"/>
            <a:ext cx="1180131" cy="338554"/>
          </a:xfrm>
          <a:prstGeom prst="rect">
            <a:avLst/>
          </a:prstGeom>
          <a:noFill/>
        </p:spPr>
        <p:txBody>
          <a:bodyPr wrap="none" rtlCol="0">
            <a:spAutoFit/>
          </a:bodyPr>
          <a:lstStyle/>
          <a:p>
            <a:r>
              <a:rPr lang="en-GB" sz="1600" dirty="0">
                <a:solidFill>
                  <a:schemeClr val="bg1"/>
                </a:solidFill>
                <a:highlight>
                  <a:srgbClr val="000000"/>
                </a:highlight>
                <a:latin typeface="Arial Nova Cond Light" panose="020B0306020202020204" pitchFamily="34" charset="0"/>
              </a:rPr>
              <a:t>REFERENCES</a:t>
            </a:r>
          </a:p>
        </p:txBody>
      </p:sp>
      <p:sp>
        <p:nvSpPr>
          <p:cNvPr id="6" name="TextBox 5"/>
          <p:cNvSpPr txBox="1"/>
          <p:nvPr/>
        </p:nvSpPr>
        <p:spPr>
          <a:xfrm>
            <a:off x="2913468" y="3083735"/>
            <a:ext cx="45719" cy="307777"/>
          </a:xfrm>
          <a:prstGeom prst="rect">
            <a:avLst/>
          </a:prstGeom>
          <a:noFill/>
        </p:spPr>
        <p:txBody>
          <a:bodyPr wrap="square" rtlCol="0">
            <a:spAutoFit/>
          </a:bodyPr>
          <a:lstStyle/>
          <a:p>
            <a:endParaRPr lang="en-GB" dirty="0"/>
          </a:p>
        </p:txBody>
      </p:sp>
      <p:sp>
        <p:nvSpPr>
          <p:cNvPr id="14" name="Rectangle 13"/>
          <p:cNvSpPr/>
          <p:nvPr/>
        </p:nvSpPr>
        <p:spPr>
          <a:xfrm>
            <a:off x="1055841" y="1150573"/>
            <a:ext cx="6767100" cy="2723823"/>
          </a:xfrm>
          <a:prstGeom prst="rect">
            <a:avLst/>
          </a:prstGeom>
        </p:spPr>
        <p:txBody>
          <a:bodyPr wrap="square">
            <a:spAutoFit/>
          </a:bodyPr>
          <a:lstStyle/>
          <a:p>
            <a:pPr marL="311150" lvl="0" indent="-171450" algn="just">
              <a:buSzPts val="1400"/>
              <a:buFont typeface="Arial" panose="020B0604020202020204" pitchFamily="34" charset="0"/>
              <a:buChar char="•"/>
            </a:pPr>
            <a:r>
              <a:rPr lang="en-GB" sz="900" dirty="0">
                <a:latin typeface="Arial Nova Cond Light" panose="020B0306020202020204" pitchFamily="34" charset="0"/>
              </a:rPr>
              <a:t>Belbin, M. (2018). The Nine Belbin Team Roles. Available at: https://www.belbin.com/about/belbin-team-roles/ (Accessed: 28th November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Business Dictionary. (2018). Competitor. Available at: http://www.businessdictionary.com/ (Accessed: 19th December 2018)</a:t>
            </a:r>
          </a:p>
          <a:p>
            <a:pPr marL="139700" algn="just">
              <a:buSzPts val="1400"/>
            </a:pPr>
            <a:endParaRPr lang="en-GB" sz="900" dirty="0">
              <a:latin typeface="Arial Nova Cond Light" panose="020B0306020202020204" pitchFamily="3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Health and safety executive,(HSWA) 1974, (MHSWR) 1999, </a:t>
            </a:r>
            <a:r>
              <a:rPr lang="en-GB" sz="900" u="sng" dirty="0">
                <a:latin typeface="Arial Nova Cond Light" panose="020B0604020202020204" charset="0"/>
              </a:rPr>
              <a:t>http://www.hse.gov.uk/violence/toolkit/legislation.htm</a:t>
            </a:r>
            <a:r>
              <a:rPr lang="en-GB" sz="900" dirty="0">
                <a:latin typeface="Arial Nova Cond Light" panose="020B0604020202020204" charset="0"/>
              </a:rPr>
              <a:t> ( Accessed : 8</a:t>
            </a:r>
            <a:r>
              <a:rPr lang="en-GB" sz="900" baseline="30000" dirty="0">
                <a:latin typeface="Arial Nova Cond Light" panose="020B0604020202020204" charset="0"/>
              </a:rPr>
              <a:t>th</a:t>
            </a:r>
            <a:r>
              <a:rPr lang="en-GB" sz="900" dirty="0">
                <a:latin typeface="Arial Nova Cond Light" panose="020B0604020202020204" charset="0"/>
              </a:rPr>
              <a:t> January   2019)</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Mariotti, S. and Glackin, C. (2015) Entrepreneurship and Small Business Management, 2nd Edition. Harlow: Pearson.</a:t>
            </a:r>
          </a:p>
          <a:p>
            <a:pPr marL="139700" algn="just">
              <a:buSzPts val="1400"/>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Maund, A. Schriek, M. and Tinkler, P. (2017) Certificate in Higher Education: Skills for the Workplace Student Yearbook. London: Sage   Publications.</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Morgan, P. (2016) The Business Student’s Guide to Study and Employability. London: Sage Publications.</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306020202020204" pitchFamily="34" charset="0"/>
              </a:rPr>
              <a:t>PESTLE Analysis. (2015). Political Factors Affecting Business. Available at: https://pestleanalysis.com/political-factors-affecting-business/ (Accessed: 5th         December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The Team Building Company. (2018). Forming - Storming - Norming – Performing. Available at:  https://www.teambuilding.co.uk/theory/Forming-Storming-Norming-Performing.html (Accessed: 25th November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Ward, S. (2018). Target Marketing. Available at:  https://www.thebalancesmb.com/target-marketing-2948355 (Accessed: 13th December 2018) </a:t>
            </a:r>
          </a:p>
        </p:txBody>
      </p:sp>
    </p:spTree>
    <p:extLst>
      <p:ext uri="{BB962C8B-B14F-4D97-AF65-F5344CB8AC3E}">
        <p14:creationId xmlns:p14="http://schemas.microsoft.com/office/powerpoint/2010/main" val="39896738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Gertrude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824</TotalTime>
  <Words>1371</Words>
  <Application>Microsoft Office PowerPoint</Application>
  <PresentationFormat>On-screen Show (16:9)</PresentationFormat>
  <Paragraphs>226</Paragraphs>
  <Slides>13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Vijaya</vt:lpstr>
      <vt:lpstr>Vidaloka</vt:lpstr>
      <vt:lpstr>Raleway</vt:lpstr>
      <vt:lpstr>Chivo Light</vt:lpstr>
      <vt:lpstr>Montserrat</vt:lpstr>
      <vt:lpstr>Arial Nova Cond Light</vt:lpstr>
      <vt:lpstr>Wingdings</vt:lpstr>
      <vt:lpstr>Gertrude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TEAM</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Ananya Sandhu (1714213)</dc:creator>
  <cp:lastModifiedBy>husnara begum</cp:lastModifiedBy>
  <cp:revision>103</cp:revision>
  <dcterms:modified xsi:type="dcterms:W3CDTF">2019-01-11T14:28:16Z</dcterms:modified>
</cp:coreProperties>
</file>