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423" r:id="rId3"/>
    <p:sldId id="424" r:id="rId4"/>
    <p:sldId id="425" r:id="rId5"/>
    <p:sldId id="426" r:id="rId6"/>
    <p:sldId id="257" r:id="rId7"/>
    <p:sldId id="258" r:id="rId8"/>
    <p:sldId id="259" r:id="rId9"/>
    <p:sldId id="260" r:id="rId10"/>
    <p:sldId id="261" r:id="rId11"/>
    <p:sldId id="262" r:id="rId12"/>
    <p:sldId id="263" r:id="rId13"/>
    <p:sldId id="264" r:id="rId14"/>
    <p:sldId id="265" r:id="rId15"/>
    <p:sldId id="268" r:id="rId16"/>
    <p:sldId id="269" r:id="rId17"/>
    <p:sldId id="270" r:id="rId18"/>
    <p:sldId id="271" r:id="rId19"/>
    <p:sldId id="272" r:id="rId20"/>
    <p:sldId id="274" r:id="rId21"/>
    <p:sldId id="273" r:id="rId22"/>
    <p:sldId id="266" r:id="rId23"/>
    <p:sldId id="267" r:id="rId24"/>
    <p:sldId id="275" r:id="rId25"/>
    <p:sldId id="276" r:id="rId26"/>
    <p:sldId id="278" r:id="rId27"/>
    <p:sldId id="277" r:id="rId28"/>
    <p:sldId id="279" r:id="rId29"/>
    <p:sldId id="280" r:id="rId30"/>
    <p:sldId id="281" r:id="rId31"/>
    <p:sldId id="282" r:id="rId32"/>
    <p:sldId id="28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77" d="100"/>
          <a:sy n="77" d="100"/>
        </p:scale>
        <p:origin x="1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E4728BB9-2AE5-41B3-B2A5-C27E1257E9BB}"/>
    <pc:docChg chg="custSel addSld modSld sldOrd">
      <pc:chgData name="Tim Bashford" userId="5fd3d9a1-443c-4717-9608-098946ca22e0" providerId="ADAL" clId="{E4728BB9-2AE5-41B3-B2A5-C27E1257E9BB}" dt="2019-01-30T11:10:19.674" v="434" actId="6549"/>
      <pc:docMkLst>
        <pc:docMk/>
      </pc:docMkLst>
      <pc:sldChg chg="delSp modSp ord delAnim">
        <pc:chgData name="Tim Bashford" userId="5fd3d9a1-443c-4717-9608-098946ca22e0" providerId="ADAL" clId="{E4728BB9-2AE5-41B3-B2A5-C27E1257E9BB}" dt="2019-01-30T11:02:31.945" v="431" actId="20577"/>
        <pc:sldMkLst>
          <pc:docMk/>
          <pc:sldMk cId="1920193319" sldId="260"/>
        </pc:sldMkLst>
        <pc:spChg chg="mod">
          <ac:chgData name="Tim Bashford" userId="5fd3d9a1-443c-4717-9608-098946ca22e0" providerId="ADAL" clId="{E4728BB9-2AE5-41B3-B2A5-C27E1257E9BB}" dt="2019-01-30T11:00:58.307" v="32" actId="20577"/>
          <ac:spMkLst>
            <pc:docMk/>
            <pc:sldMk cId="1920193319" sldId="260"/>
            <ac:spMk id="2" creationId="{00000000-0000-0000-0000-000000000000}"/>
          </ac:spMkLst>
        </pc:spChg>
        <pc:spChg chg="mod">
          <ac:chgData name="Tim Bashford" userId="5fd3d9a1-443c-4717-9608-098946ca22e0" providerId="ADAL" clId="{E4728BB9-2AE5-41B3-B2A5-C27E1257E9BB}" dt="2019-01-30T11:02:31.945" v="431" actId="20577"/>
          <ac:spMkLst>
            <pc:docMk/>
            <pc:sldMk cId="1920193319" sldId="260"/>
            <ac:spMk id="4" creationId="{00000000-0000-0000-0000-000000000000}"/>
          </ac:spMkLst>
        </pc:spChg>
        <pc:spChg chg="del mod">
          <ac:chgData name="Tim Bashford" userId="5fd3d9a1-443c-4717-9608-098946ca22e0" providerId="ADAL" clId="{E4728BB9-2AE5-41B3-B2A5-C27E1257E9BB}" dt="2019-01-30T11:01:12.589" v="86" actId="478"/>
          <ac:spMkLst>
            <pc:docMk/>
            <pc:sldMk cId="1920193319" sldId="260"/>
            <ac:spMk id="5" creationId="{00000000-0000-0000-0000-000000000000}"/>
          </ac:spMkLst>
        </pc:spChg>
        <pc:spChg chg="del mod">
          <ac:chgData name="Tim Bashford" userId="5fd3d9a1-443c-4717-9608-098946ca22e0" providerId="ADAL" clId="{E4728BB9-2AE5-41B3-B2A5-C27E1257E9BB}" dt="2019-01-30T11:01:14.088" v="88" actId="478"/>
          <ac:spMkLst>
            <pc:docMk/>
            <pc:sldMk cId="1920193319" sldId="260"/>
            <ac:spMk id="6" creationId="{00000000-0000-0000-0000-000000000000}"/>
          </ac:spMkLst>
        </pc:spChg>
      </pc:sldChg>
      <pc:sldChg chg="modSp">
        <pc:chgData name="Tim Bashford" userId="5fd3d9a1-443c-4717-9608-098946ca22e0" providerId="ADAL" clId="{E4728BB9-2AE5-41B3-B2A5-C27E1257E9BB}" dt="2019-01-30T11:10:19.674" v="434" actId="6549"/>
        <pc:sldMkLst>
          <pc:docMk/>
          <pc:sldMk cId="1582730076" sldId="261"/>
        </pc:sldMkLst>
        <pc:spChg chg="mod">
          <ac:chgData name="Tim Bashford" userId="5fd3d9a1-443c-4717-9608-098946ca22e0" providerId="ADAL" clId="{E4728BB9-2AE5-41B3-B2A5-C27E1257E9BB}" dt="2019-01-30T11:10:19.674" v="434" actId="6549"/>
          <ac:spMkLst>
            <pc:docMk/>
            <pc:sldMk cId="1582730076" sldId="261"/>
            <ac:spMk id="3" creationId="{00000000-0000-0000-0000-000000000000}"/>
          </ac:spMkLst>
        </pc:spChg>
      </pc:sldChg>
      <pc:sldChg chg="add">
        <pc:chgData name="Tim Bashford" userId="5fd3d9a1-443c-4717-9608-098946ca22e0" providerId="ADAL" clId="{E4728BB9-2AE5-41B3-B2A5-C27E1257E9BB}" dt="2019-01-30T10:59:27.310" v="0"/>
        <pc:sldMkLst>
          <pc:docMk/>
          <pc:sldMk cId="0" sldId="423"/>
        </pc:sldMkLst>
      </pc:sldChg>
      <pc:sldChg chg="add">
        <pc:chgData name="Tim Bashford" userId="5fd3d9a1-443c-4717-9608-098946ca22e0" providerId="ADAL" clId="{E4728BB9-2AE5-41B3-B2A5-C27E1257E9BB}" dt="2019-01-30T10:59:27.310" v="0"/>
        <pc:sldMkLst>
          <pc:docMk/>
          <pc:sldMk cId="0" sldId="424"/>
        </pc:sldMkLst>
      </pc:sldChg>
      <pc:sldChg chg="add">
        <pc:chgData name="Tim Bashford" userId="5fd3d9a1-443c-4717-9608-098946ca22e0" providerId="ADAL" clId="{E4728BB9-2AE5-41B3-B2A5-C27E1257E9BB}" dt="2019-01-30T10:59:27.310" v="0"/>
        <pc:sldMkLst>
          <pc:docMk/>
          <pc:sldMk cId="0" sldId="425"/>
        </pc:sldMkLst>
      </pc:sldChg>
      <pc:sldChg chg="add">
        <pc:chgData name="Tim Bashford" userId="5fd3d9a1-443c-4717-9608-098946ca22e0" providerId="ADAL" clId="{E4728BB9-2AE5-41B3-B2A5-C27E1257E9BB}" dt="2019-01-30T10:59:27.310" v="0"/>
        <pc:sldMkLst>
          <pc:docMk/>
          <pc:sldMk cId="0" sldId="426"/>
        </pc:sldMkLst>
      </pc:sldChg>
    </pc:docChg>
  </pc:docChgLst>
  <pc:docChgLst>
    <pc:chgData name="Tim Bashford" userId="5fd3d9a1-443c-4717-9608-098946ca22e0" providerId="ADAL" clId="{7FA1F7E1-0F85-4357-89B8-8B9525E4432A}"/>
    <pc:docChg chg="custSel modSld">
      <pc:chgData name="Tim Bashford" userId="5fd3d9a1-443c-4717-9608-098946ca22e0" providerId="ADAL" clId="{7FA1F7E1-0F85-4357-89B8-8B9525E4432A}" dt="2019-11-21T09:08:46.568" v="0" actId="478"/>
      <pc:docMkLst>
        <pc:docMk/>
      </pc:docMkLst>
      <pc:sldChg chg="addSp delSp modSp">
        <pc:chgData name="Tim Bashford" userId="5fd3d9a1-443c-4717-9608-098946ca22e0" providerId="ADAL" clId="{7FA1F7E1-0F85-4357-89B8-8B9525E4432A}" dt="2019-11-21T09:08:46.568" v="0" actId="478"/>
        <pc:sldMkLst>
          <pc:docMk/>
          <pc:sldMk cId="1239810542" sldId="283"/>
        </pc:sldMkLst>
        <pc:spChg chg="del">
          <ac:chgData name="Tim Bashford" userId="5fd3d9a1-443c-4717-9608-098946ca22e0" providerId="ADAL" clId="{7FA1F7E1-0F85-4357-89B8-8B9525E4432A}" dt="2019-11-21T09:08:46.568" v="0" actId="478"/>
          <ac:spMkLst>
            <pc:docMk/>
            <pc:sldMk cId="1239810542" sldId="283"/>
            <ac:spMk id="3" creationId="{00000000-0000-0000-0000-000000000000}"/>
          </ac:spMkLst>
        </pc:spChg>
        <pc:spChg chg="add mod">
          <ac:chgData name="Tim Bashford" userId="5fd3d9a1-443c-4717-9608-098946ca22e0" providerId="ADAL" clId="{7FA1F7E1-0F85-4357-89B8-8B9525E4432A}" dt="2019-11-21T09:08:46.568" v="0" actId="478"/>
          <ac:spMkLst>
            <pc:docMk/>
            <pc:sldMk cId="1239810542" sldId="283"/>
            <ac:spMk id="5" creationId="{0986EA94-147D-4970-9ECE-4C9244BDB6D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11789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409899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2164790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3F7133-E138-497C-A2D3-2AAE417AC2C4}"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4004671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3F7133-E138-497C-A2D3-2AAE417AC2C4}" type="datetimeFigureOut">
              <a:rPr lang="en-GB" smtClean="0"/>
              <a:t>21/11/2019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510632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3F7133-E138-497C-A2D3-2AAE417AC2C4}" type="datetimeFigureOut">
              <a:rPr lang="en-GB" smtClean="0"/>
              <a:t>21/11/2019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577936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3F7133-E138-497C-A2D3-2AAE417AC2C4}" type="datetimeFigureOut">
              <a:rPr lang="en-GB" smtClean="0"/>
              <a:t>21/11/2019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725269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F7133-E138-497C-A2D3-2AAE417AC2C4}"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48658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3F7133-E138-497C-A2D3-2AAE417AC2C4}"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96489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937398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32950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13621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50613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818773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36529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685517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13F7133-E138-497C-A2D3-2AAE417AC2C4}" type="datetimeFigureOut">
              <a:rPr lang="en-GB" smtClean="0"/>
              <a:t>21/11/2019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791CD0-A6E5-4BFF-8108-53C0ECA53258}" type="slidenum">
              <a:rPr lang="en-GB" smtClean="0"/>
              <a:t>‹#›</a:t>
            </a:fld>
            <a:endParaRPr lang="en-GB"/>
          </a:p>
        </p:txBody>
      </p:sp>
    </p:spTree>
    <p:extLst>
      <p:ext uri="{BB962C8B-B14F-4D97-AF65-F5344CB8AC3E}">
        <p14:creationId xmlns:p14="http://schemas.microsoft.com/office/powerpoint/2010/main" val="22713996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en.wikipedia.org/wiki/Reserved_IP_addresses#IPv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Routing_protoco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IP Addressing and routing.</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955094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15CD3C3-0765-4B62-A6C7-5D527D90FBF1}"/>
              </a:ext>
            </a:extLst>
          </p:cNvPr>
          <p:cNvSpPr>
            <a:spLocks noGrp="1"/>
          </p:cNvSpPr>
          <p:nvPr>
            <p:ph type="title"/>
          </p:nvPr>
        </p:nvSpPr>
        <p:spPr/>
        <p:txBody>
          <a:bodyPr/>
          <a:lstStyle/>
          <a:p>
            <a:r>
              <a:rPr lang="en-GB" altLang="en-US"/>
              <a:t>Addressing</a:t>
            </a:r>
          </a:p>
        </p:txBody>
      </p:sp>
      <p:sp>
        <p:nvSpPr>
          <p:cNvPr id="6147" name="Content Placeholder 2">
            <a:extLst>
              <a:ext uri="{FF2B5EF4-FFF2-40B4-BE49-F238E27FC236}">
                <a16:creationId xmlns:a16="http://schemas.microsoft.com/office/drawing/2014/main" id="{D78E5E94-F13E-4365-85F5-5C9E8CEBF239}"/>
              </a:ext>
            </a:extLst>
          </p:cNvPr>
          <p:cNvSpPr>
            <a:spLocks noGrp="1"/>
          </p:cNvSpPr>
          <p:nvPr>
            <p:ph idx="1"/>
          </p:nvPr>
        </p:nvSpPr>
        <p:spPr/>
        <p:txBody>
          <a:bodyPr/>
          <a:lstStyle/>
          <a:p>
            <a:r>
              <a:rPr lang="en-GB" altLang="en-US"/>
              <a:t>Back to basics – addresses are important so we know where we’re going.</a:t>
            </a:r>
          </a:p>
          <a:p>
            <a:pPr lvl="1"/>
            <a:r>
              <a:rPr lang="en-GB" altLang="en-US"/>
              <a:t>A physical address tells us where we’re going, starting with the very specific detail, and getting more general.</a:t>
            </a:r>
          </a:p>
          <a:p>
            <a:r>
              <a:rPr lang="en-GB" altLang="en-US"/>
              <a:t>Addresses are a pretty universal concept, developed by numerous civilisations independently.</a:t>
            </a:r>
          </a:p>
        </p:txBody>
      </p:sp>
      <p:sp>
        <p:nvSpPr>
          <p:cNvPr id="4" name="Footer Placeholder 3">
            <a:extLst>
              <a:ext uri="{FF2B5EF4-FFF2-40B4-BE49-F238E27FC236}">
                <a16:creationId xmlns:a16="http://schemas.microsoft.com/office/drawing/2014/main" id="{37A478FC-78D6-49A0-8739-15A8D58FF5AC}"/>
              </a:ext>
            </a:extLst>
          </p:cNvPr>
          <p:cNvSpPr>
            <a:spLocks noGrp="1"/>
          </p:cNvSpPr>
          <p:nvPr>
            <p:ph type="ftr" sz="quarter" idx="11"/>
          </p:nvPr>
        </p:nvSpPr>
        <p:spPr/>
        <p:txBody>
          <a:bodyPr/>
          <a:lstStyle/>
          <a:p>
            <a:pPr>
              <a:defRPr/>
            </a:pPr>
            <a:r>
              <a:rPr lang="en-US"/>
              <a:t>NS&amp;WT</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9174994-4BD4-42E9-9BB5-BAEFAE8073FB}"/>
              </a:ext>
            </a:extLst>
          </p:cNvPr>
          <p:cNvSpPr>
            <a:spLocks noGrp="1"/>
          </p:cNvSpPr>
          <p:nvPr>
            <p:ph type="title"/>
          </p:nvPr>
        </p:nvSpPr>
        <p:spPr/>
        <p:txBody>
          <a:bodyPr/>
          <a:lstStyle/>
          <a:p>
            <a:r>
              <a:rPr lang="en-GB" altLang="en-US"/>
              <a:t>Addressing - history</a:t>
            </a:r>
          </a:p>
        </p:txBody>
      </p:sp>
      <p:sp>
        <p:nvSpPr>
          <p:cNvPr id="7171" name="Content Placeholder 2">
            <a:extLst>
              <a:ext uri="{FF2B5EF4-FFF2-40B4-BE49-F238E27FC236}">
                <a16:creationId xmlns:a16="http://schemas.microsoft.com/office/drawing/2014/main" id="{3AB6F257-6346-4C8E-B8B9-2750B3DE84D1}"/>
              </a:ext>
            </a:extLst>
          </p:cNvPr>
          <p:cNvSpPr>
            <a:spLocks noGrp="1"/>
          </p:cNvSpPr>
          <p:nvPr>
            <p:ph idx="1"/>
          </p:nvPr>
        </p:nvSpPr>
        <p:spPr/>
        <p:txBody>
          <a:bodyPr/>
          <a:lstStyle/>
          <a:p>
            <a:r>
              <a:rPr lang="en-GB" altLang="en-US"/>
              <a:t>The idea of “addressing” devices goes back to telephony – a phone number is a form of address.</a:t>
            </a:r>
          </a:p>
          <a:p>
            <a:r>
              <a:rPr lang="en-GB" altLang="en-US"/>
              <a:t>In telephony, until relatively recently, a physical path had to be created between two phones.</a:t>
            </a:r>
          </a:p>
          <a:p>
            <a:pPr lvl="1"/>
            <a:r>
              <a:rPr lang="en-GB" altLang="en-US"/>
              <a:t>Through most of the history of telephony, even as late as the 1980s in some places, this was often done manually - to talk to someone, an operator would have to connect you through a switchboard, so a single wire would connect two phones together.</a:t>
            </a:r>
          </a:p>
          <a:p>
            <a:pPr lvl="1"/>
            <a:r>
              <a:rPr lang="en-GB" altLang="en-US"/>
              <a:t>More recently, this was done automatically, but following the same process – physical switches closed automatically by machinery.</a:t>
            </a:r>
          </a:p>
          <a:p>
            <a:r>
              <a:rPr lang="en-GB" altLang="en-US"/>
              <a:t>Why is this a bad system?</a:t>
            </a:r>
          </a:p>
        </p:txBody>
      </p:sp>
      <p:sp>
        <p:nvSpPr>
          <p:cNvPr id="4" name="Footer Placeholder 3">
            <a:extLst>
              <a:ext uri="{FF2B5EF4-FFF2-40B4-BE49-F238E27FC236}">
                <a16:creationId xmlns:a16="http://schemas.microsoft.com/office/drawing/2014/main" id="{DF8317E3-89F8-4A2F-9757-56147CFF3712}"/>
              </a:ext>
            </a:extLst>
          </p:cNvPr>
          <p:cNvSpPr>
            <a:spLocks noGrp="1"/>
          </p:cNvSpPr>
          <p:nvPr>
            <p:ph type="ftr" sz="quarter" idx="11"/>
          </p:nvPr>
        </p:nvSpPr>
        <p:spPr/>
        <p:txBody>
          <a:bodyPr/>
          <a:lstStyle/>
          <a:p>
            <a:pPr>
              <a:defRPr/>
            </a:pPr>
            <a:r>
              <a:rPr lang="en-US"/>
              <a:t>NS&amp;WT</a:t>
            </a: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85D1965-47AE-4005-9116-428A59FD19A9}"/>
              </a:ext>
            </a:extLst>
          </p:cNvPr>
          <p:cNvSpPr>
            <a:spLocks noGrp="1"/>
          </p:cNvSpPr>
          <p:nvPr>
            <p:ph type="ftr" sz="quarter" idx="11"/>
          </p:nvPr>
        </p:nvSpPr>
        <p:spPr/>
        <p:txBody>
          <a:bodyPr/>
          <a:lstStyle/>
          <a:p>
            <a:pPr>
              <a:defRPr/>
            </a:pPr>
            <a:r>
              <a:rPr lang="en-US"/>
              <a:t>NS&amp;WT</a:t>
            </a:r>
          </a:p>
        </p:txBody>
      </p:sp>
      <p:pic>
        <p:nvPicPr>
          <p:cNvPr id="8195" name="Picture 9">
            <a:extLst>
              <a:ext uri="{FF2B5EF4-FFF2-40B4-BE49-F238E27FC236}">
                <a16:creationId xmlns:a16="http://schemas.microsoft.com/office/drawing/2014/main" id="{F61D3864-9383-440E-84B5-842581F9093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2500" y="998539"/>
            <a:ext cx="7747000" cy="492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F9177C0-F1DB-43A9-9A3D-FC4B4B92F915}"/>
              </a:ext>
            </a:extLst>
          </p:cNvPr>
          <p:cNvSpPr>
            <a:spLocks noGrp="1"/>
          </p:cNvSpPr>
          <p:nvPr>
            <p:ph type="title"/>
          </p:nvPr>
        </p:nvSpPr>
        <p:spPr/>
        <p:txBody>
          <a:bodyPr/>
          <a:lstStyle/>
          <a:p>
            <a:r>
              <a:rPr lang="en-GB" altLang="en-US"/>
              <a:t>Packet switched networks</a:t>
            </a:r>
          </a:p>
        </p:txBody>
      </p:sp>
      <p:sp>
        <p:nvSpPr>
          <p:cNvPr id="9219" name="Content Placeholder 2">
            <a:extLst>
              <a:ext uri="{FF2B5EF4-FFF2-40B4-BE49-F238E27FC236}">
                <a16:creationId xmlns:a16="http://schemas.microsoft.com/office/drawing/2014/main" id="{888EA497-955B-494A-BDD2-BBF47A2171B4}"/>
              </a:ext>
            </a:extLst>
          </p:cNvPr>
          <p:cNvSpPr>
            <a:spLocks noGrp="1"/>
          </p:cNvSpPr>
          <p:nvPr>
            <p:ph idx="1"/>
          </p:nvPr>
        </p:nvSpPr>
        <p:spPr/>
        <p:txBody>
          <a:bodyPr/>
          <a:lstStyle/>
          <a:p>
            <a:r>
              <a:rPr lang="en-GB" altLang="en-US"/>
              <a:t>Instead of making a physical connection for the duration of communication, why not have a permanent connection between all objects, and send information where it needs to go?</a:t>
            </a:r>
          </a:p>
          <a:p>
            <a:pPr lvl="1"/>
            <a:r>
              <a:rPr lang="en-GB" altLang="en-US"/>
              <a:t>This was the idea which informed the development of current telephony and data networks.</a:t>
            </a:r>
          </a:p>
          <a:p>
            <a:pPr lvl="1"/>
            <a:r>
              <a:rPr lang="en-GB" altLang="en-US"/>
              <a:t>The US designed this during the Cold War – why?</a:t>
            </a:r>
          </a:p>
          <a:p>
            <a:r>
              <a:rPr lang="en-GB" altLang="en-US"/>
              <a:t>This means that every device needs an address.  There are a few formats for this, but the only one you really need to know about in the modern era is an Internet Protocol (IP) address.</a:t>
            </a:r>
          </a:p>
          <a:p>
            <a:pPr lvl="1"/>
            <a:r>
              <a:rPr lang="en-GB" altLang="en-US"/>
              <a:t>Still called an IP address, even if not on the Internet </a:t>
            </a:r>
            <a:r>
              <a:rPr lang="en-GB" altLang="en-US">
                <a:sym typeface="Wingdings" panose="05000000000000000000" pitchFamily="2" charset="2"/>
              </a:rPr>
              <a:t></a:t>
            </a:r>
            <a:endParaRPr lang="en-GB" altLang="en-US"/>
          </a:p>
        </p:txBody>
      </p:sp>
      <p:sp>
        <p:nvSpPr>
          <p:cNvPr id="4" name="Footer Placeholder 3">
            <a:extLst>
              <a:ext uri="{FF2B5EF4-FFF2-40B4-BE49-F238E27FC236}">
                <a16:creationId xmlns:a16="http://schemas.microsoft.com/office/drawing/2014/main" id="{E8DB7064-7336-4354-B3F6-D9B29A3559C9}"/>
              </a:ext>
            </a:extLst>
          </p:cNvPr>
          <p:cNvSpPr>
            <a:spLocks noGrp="1"/>
          </p:cNvSpPr>
          <p:nvPr>
            <p:ph type="ftr" sz="quarter" idx="11"/>
          </p:nvPr>
        </p:nvSpPr>
        <p:spPr/>
        <p:txBody>
          <a:bodyPr/>
          <a:lstStyle/>
          <a:p>
            <a:pPr>
              <a:defRPr/>
            </a:pPr>
            <a:r>
              <a:rPr lang="en-US"/>
              <a:t>NS&amp;WT</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basic idea…</a:t>
            </a:r>
          </a:p>
        </p:txBody>
      </p:sp>
      <p:sp>
        <p:nvSpPr>
          <p:cNvPr id="3" name="Content Placeholder 2"/>
          <p:cNvSpPr>
            <a:spLocks noGrp="1"/>
          </p:cNvSpPr>
          <p:nvPr>
            <p:ph idx="1"/>
          </p:nvPr>
        </p:nvSpPr>
        <p:spPr/>
        <p:txBody>
          <a:bodyPr/>
          <a:lstStyle/>
          <a:p>
            <a:r>
              <a:rPr lang="en-GB" dirty="0"/>
              <a:t>IP Addresses let us “talk” to other computers on the network.</a:t>
            </a:r>
          </a:p>
          <a:p>
            <a:r>
              <a:rPr lang="en-GB" dirty="0"/>
              <a:t>Two number systems:</a:t>
            </a:r>
          </a:p>
          <a:p>
            <a:pPr lvl="1"/>
            <a:r>
              <a:rPr lang="en-GB" dirty="0"/>
              <a:t>IPv4 (4 numbers separated by dots).  E.G. 193.62.88.55</a:t>
            </a:r>
          </a:p>
          <a:p>
            <a:pPr lvl="1"/>
            <a:r>
              <a:rPr lang="en-GB" dirty="0"/>
              <a:t>IPv6 (8 numbers separated like commas).  E.G. 2002:C13E:5837:0:0:0:0:0</a:t>
            </a:r>
          </a:p>
          <a:p>
            <a:r>
              <a:rPr lang="en-GB" dirty="0"/>
              <a:t>Base systems are important.</a:t>
            </a:r>
          </a:p>
          <a:p>
            <a:pPr lvl="1"/>
            <a:r>
              <a:rPr lang="en-GB" dirty="0"/>
              <a:t>IPv4 addresses are actually 4 sets of 8 binary bits, often written in base 10.</a:t>
            </a:r>
          </a:p>
          <a:p>
            <a:pPr lvl="1"/>
            <a:r>
              <a:rPr lang="en-GB" dirty="0"/>
              <a:t>IPv6 addresses are actually 8 groups of 16 binary bits, almost only ever represented in base 16 (hexadecimal).</a:t>
            </a:r>
          </a:p>
          <a:p>
            <a:r>
              <a:rPr lang="en-GB" dirty="0"/>
              <a:t>Each device must be uniquely identifiable – has its own IP address.</a:t>
            </a:r>
          </a:p>
          <a:p>
            <a:pPr lvl="1"/>
            <a:r>
              <a:rPr lang="en-GB" dirty="0"/>
              <a:t>Might be on slightly different schemes – more on this later.</a:t>
            </a:r>
          </a:p>
          <a:p>
            <a:endParaRPr lang="en-GB" dirty="0"/>
          </a:p>
        </p:txBody>
      </p:sp>
    </p:spTree>
    <p:extLst>
      <p:ext uri="{BB962C8B-B14F-4D97-AF65-F5344CB8AC3E}">
        <p14:creationId xmlns:p14="http://schemas.microsoft.com/office/powerpoint/2010/main" val="154379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IPv4</a:t>
            </a:r>
          </a:p>
        </p:txBody>
      </p:sp>
      <p:sp>
        <p:nvSpPr>
          <p:cNvPr id="3" name="Content Placeholder 2"/>
          <p:cNvSpPr>
            <a:spLocks noGrp="1"/>
          </p:cNvSpPr>
          <p:nvPr>
            <p:ph idx="1"/>
          </p:nvPr>
        </p:nvSpPr>
        <p:spPr/>
        <p:txBody>
          <a:bodyPr/>
          <a:lstStyle/>
          <a:p>
            <a:r>
              <a:rPr lang="en-GB" dirty="0"/>
              <a:t>So, we have 4 sets of 8 binary bits (called an “octet”).  This gives us a theoretical range of:</a:t>
            </a:r>
          </a:p>
          <a:p>
            <a:pPr marL="0" indent="0" algn="ctr">
              <a:buNone/>
            </a:pPr>
            <a:r>
              <a:rPr lang="en-GB" dirty="0"/>
              <a:t>11111111.11111111.11111111.11111111</a:t>
            </a:r>
          </a:p>
          <a:p>
            <a:pPr marL="0" indent="0" algn="ctr">
              <a:buNone/>
            </a:pPr>
            <a:r>
              <a:rPr lang="en-GB" dirty="0"/>
              <a:t>or</a:t>
            </a:r>
          </a:p>
          <a:p>
            <a:pPr marL="0" indent="0" algn="ctr">
              <a:buNone/>
            </a:pPr>
            <a:r>
              <a:rPr lang="en-GB" dirty="0"/>
              <a:t>255.255.255.255</a:t>
            </a:r>
          </a:p>
          <a:p>
            <a:r>
              <a:rPr lang="en-GB" dirty="0"/>
              <a:t>In other words, we theoretically have 256 numbers in each octet, giving us a theoretical upper limit of 256</a:t>
            </a:r>
            <a:r>
              <a:rPr lang="en-GB" baseline="30000" dirty="0"/>
              <a:t>4</a:t>
            </a:r>
            <a:r>
              <a:rPr lang="en-GB" dirty="0"/>
              <a:t> IP addresses: 4,294,967,296.</a:t>
            </a:r>
          </a:p>
          <a:p>
            <a:r>
              <a:rPr lang="en-GB" dirty="0"/>
              <a:t>This isn’t quite accurate, however.</a:t>
            </a:r>
          </a:p>
          <a:p>
            <a:pPr lvl="1"/>
            <a:r>
              <a:rPr lang="en-GB" dirty="0"/>
              <a:t>There are a number of IP addresses we can’t use.</a:t>
            </a:r>
          </a:p>
        </p:txBody>
      </p:sp>
    </p:spTree>
    <p:extLst>
      <p:ext uri="{BB962C8B-B14F-4D97-AF65-F5344CB8AC3E}">
        <p14:creationId xmlns:p14="http://schemas.microsoft.com/office/powerpoint/2010/main" val="348580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IPv4 – unusable addresses</a:t>
            </a:r>
          </a:p>
        </p:txBody>
      </p:sp>
      <p:sp>
        <p:nvSpPr>
          <p:cNvPr id="3" name="Content Placeholder 2"/>
          <p:cNvSpPr>
            <a:spLocks noGrp="1"/>
          </p:cNvSpPr>
          <p:nvPr>
            <p:ph idx="1"/>
          </p:nvPr>
        </p:nvSpPr>
        <p:spPr/>
        <p:txBody>
          <a:bodyPr/>
          <a:lstStyle/>
          <a:p>
            <a:r>
              <a:rPr lang="en-GB" dirty="0"/>
              <a:t>We can’t use:</a:t>
            </a:r>
          </a:p>
          <a:p>
            <a:pPr lvl="1"/>
            <a:r>
              <a:rPr lang="en-GB" dirty="0"/>
              <a:t>0.x.x.x – broadcast.</a:t>
            </a:r>
          </a:p>
          <a:p>
            <a:pPr lvl="1"/>
            <a:r>
              <a:rPr lang="en-GB" dirty="0"/>
              <a:t>10.x.x.x – reserved for local networks.</a:t>
            </a:r>
          </a:p>
          <a:p>
            <a:pPr lvl="1"/>
            <a:r>
              <a:rPr lang="en-GB" dirty="0"/>
              <a:t>127.x.x.x – loopback.</a:t>
            </a:r>
          </a:p>
          <a:p>
            <a:pPr lvl="1"/>
            <a:r>
              <a:rPr lang="en-GB" dirty="0"/>
              <a:t>192.168.0.0 – reserved for local networks.</a:t>
            </a:r>
          </a:p>
          <a:p>
            <a:pPr lvl="1"/>
            <a:r>
              <a:rPr lang="en-GB" dirty="0"/>
              <a:t>224 – 255.x.x.x</a:t>
            </a:r>
          </a:p>
          <a:p>
            <a:pPr lvl="1"/>
            <a:r>
              <a:rPr lang="en-GB" dirty="0"/>
              <a:t>Quite a few more – refer to </a:t>
            </a:r>
            <a:r>
              <a:rPr lang="en-GB" dirty="0">
                <a:hlinkClick r:id="rId2"/>
              </a:rPr>
              <a:t>this</a:t>
            </a:r>
            <a:r>
              <a:rPr lang="en-GB" dirty="0"/>
              <a:t>.  Don’t learn them </a:t>
            </a:r>
            <a:r>
              <a:rPr lang="en-GB" dirty="0">
                <a:sym typeface="Wingdings" panose="05000000000000000000" pitchFamily="2" charset="2"/>
              </a:rPr>
              <a:t></a:t>
            </a:r>
            <a:endParaRPr lang="en-GB" dirty="0"/>
          </a:p>
          <a:p>
            <a:r>
              <a:rPr lang="en-GB" dirty="0"/>
              <a:t>Hosts also can’t 0 or 255 – more on this later.</a:t>
            </a:r>
          </a:p>
          <a:p>
            <a:r>
              <a:rPr lang="en-GB" dirty="0"/>
              <a:t>Reality is that there are more like 3.6x10</a:t>
            </a:r>
            <a:r>
              <a:rPr lang="en-GB" baseline="30000" dirty="0"/>
              <a:t>9</a:t>
            </a:r>
            <a:r>
              <a:rPr lang="en-GB" dirty="0"/>
              <a:t> assignable internet addresses.</a:t>
            </a:r>
          </a:p>
        </p:txBody>
      </p:sp>
    </p:spTree>
    <p:extLst>
      <p:ext uri="{BB962C8B-B14F-4D97-AF65-F5344CB8AC3E}">
        <p14:creationId xmlns:p14="http://schemas.microsoft.com/office/powerpoint/2010/main" val="4200174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conversion</a:t>
            </a:r>
          </a:p>
        </p:txBody>
      </p:sp>
      <p:sp>
        <p:nvSpPr>
          <p:cNvPr id="4" name="Content Placeholder 2"/>
          <p:cNvSpPr>
            <a:spLocks noGrp="1"/>
          </p:cNvSpPr>
          <p:nvPr>
            <p:ph idx="1"/>
          </p:nvPr>
        </p:nvSpPr>
        <p:spPr>
          <a:xfrm>
            <a:off x="957514" y="1761456"/>
            <a:ext cx="7886700" cy="4351338"/>
          </a:xfrm>
        </p:spPr>
        <p:txBody>
          <a:bodyPr/>
          <a:lstStyle/>
          <a:p>
            <a:r>
              <a:rPr lang="en-GB" altLang="en-US" dirty="0"/>
              <a:t>I suspect you’re all familiar with base systems, but it wouldn’t hurt to re-familiarise yourselves.</a:t>
            </a:r>
          </a:p>
          <a:p>
            <a:r>
              <a:rPr lang="en-GB" altLang="en-US" dirty="0"/>
              <a:t>We actually don’t need to convert to/from binary much at all and can work almost exclusively in denary.</a:t>
            </a:r>
          </a:p>
          <a:p>
            <a:r>
              <a:rPr lang="en-GB" altLang="en-US" dirty="0"/>
              <a:t>There are a few exceptions, like subnetting, which require you to work back to the binary representation of the octet – do some further reading if interested.</a:t>
            </a:r>
          </a:p>
          <a:p>
            <a:endParaRPr lang="en-GB" altLang="en-US" dirty="0"/>
          </a:p>
        </p:txBody>
      </p:sp>
    </p:spTree>
    <p:extLst>
      <p:ext uri="{BB962C8B-B14F-4D97-AF65-F5344CB8AC3E}">
        <p14:creationId xmlns:p14="http://schemas.microsoft.com/office/powerpoint/2010/main" val="1920193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computers actually communicate?</a:t>
            </a:r>
          </a:p>
        </p:txBody>
      </p:sp>
      <p:sp>
        <p:nvSpPr>
          <p:cNvPr id="3" name="Content Placeholder 2"/>
          <p:cNvSpPr>
            <a:spLocks noGrp="1"/>
          </p:cNvSpPr>
          <p:nvPr>
            <p:ph idx="1"/>
          </p:nvPr>
        </p:nvSpPr>
        <p:spPr/>
        <p:txBody>
          <a:bodyPr/>
          <a:lstStyle/>
          <a:p>
            <a:r>
              <a:rPr lang="en-GB" dirty="0"/>
              <a:t>Two important devices:</a:t>
            </a:r>
          </a:p>
          <a:p>
            <a:pPr lvl="1"/>
            <a:r>
              <a:rPr lang="en-GB" dirty="0"/>
              <a:t>Switches.</a:t>
            </a:r>
          </a:p>
          <a:p>
            <a:pPr lvl="1"/>
            <a:r>
              <a:rPr lang="en-GB" dirty="0"/>
              <a:t>Routers.</a:t>
            </a:r>
          </a:p>
          <a:p>
            <a:r>
              <a:rPr lang="en-GB" dirty="0"/>
              <a:t>A switch might look something like this:</a:t>
            </a:r>
          </a:p>
          <a:p>
            <a:pPr lvl="1"/>
            <a:r>
              <a:rPr lang="en-GB" dirty="0"/>
              <a:t>Usually full of “ports”.</a:t>
            </a:r>
          </a:p>
          <a:p>
            <a:pPr lvl="1"/>
            <a:r>
              <a:rPr lang="en-GB" dirty="0"/>
              <a:t>This switch </a:t>
            </a:r>
            <a:r>
              <a:rPr lang="en-GB"/>
              <a:t>uses Ethernet </a:t>
            </a:r>
            <a:r>
              <a:rPr lang="en-GB" dirty="0"/>
              <a:t>– most do.</a:t>
            </a:r>
          </a:p>
          <a:p>
            <a:r>
              <a:rPr lang="en-GB" dirty="0"/>
              <a:t>This lets us communicate across a local network – physical devices actually attached to the switch.</a:t>
            </a:r>
          </a:p>
          <a:p>
            <a:r>
              <a:rPr lang="en-GB" dirty="0"/>
              <a:t>Communication happens through IP address, but at a lower level by MAC address.</a:t>
            </a:r>
          </a:p>
        </p:txBody>
      </p:sp>
      <p:pic>
        <p:nvPicPr>
          <p:cNvPr id="1026" name="Picture 2" descr="https://www.computeralliance.com.au/InventoryImages/34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1049" y="2688891"/>
            <a:ext cx="3810000"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7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MAC addresses</a:t>
            </a:r>
          </a:p>
        </p:txBody>
      </p:sp>
      <p:sp>
        <p:nvSpPr>
          <p:cNvPr id="3" name="Content Placeholder 2"/>
          <p:cNvSpPr>
            <a:spLocks noGrp="1"/>
          </p:cNvSpPr>
          <p:nvPr>
            <p:ph idx="1"/>
          </p:nvPr>
        </p:nvSpPr>
        <p:spPr/>
        <p:txBody>
          <a:bodyPr>
            <a:normAutofit lnSpcReduction="10000"/>
          </a:bodyPr>
          <a:lstStyle/>
          <a:p>
            <a:r>
              <a:rPr lang="en-GB" dirty="0"/>
              <a:t>All network interfaces (network cards, wireless chips etc.) have a “Media Address Control” (MAC) Address.</a:t>
            </a:r>
          </a:p>
          <a:p>
            <a:r>
              <a:rPr lang="en-GB" dirty="0"/>
              <a:t>This MAC address is usually 6 binary octets, written in hexadecimal, e.g.:</a:t>
            </a:r>
          </a:p>
          <a:p>
            <a:pPr marL="0" indent="0" algn="ctr">
              <a:buNone/>
            </a:pPr>
            <a:r>
              <a:rPr lang="en-GB" dirty="0"/>
              <a:t>1C-B7-2C-EF-2E-CB</a:t>
            </a:r>
          </a:p>
          <a:p>
            <a:r>
              <a:rPr lang="en-GB" dirty="0"/>
              <a:t>You can’t* change your own MAC address – it’s set by the manufacturer of your network device.</a:t>
            </a:r>
          </a:p>
          <a:p>
            <a:pPr lvl="1"/>
            <a:r>
              <a:rPr lang="en-GB" dirty="0"/>
              <a:t>* Well… you can, but it usually requires specialist hardware, and broadly speaking you shouldn’t.</a:t>
            </a:r>
          </a:p>
          <a:p>
            <a:r>
              <a:rPr lang="en-GB" dirty="0"/>
              <a:t>MAC addresses </a:t>
            </a:r>
            <a:r>
              <a:rPr lang="en-GB" b="1" dirty="0"/>
              <a:t>should</a:t>
            </a:r>
            <a:r>
              <a:rPr lang="en-GB" dirty="0"/>
              <a:t> be unique connected to the same switch.</a:t>
            </a:r>
          </a:p>
          <a:p>
            <a:r>
              <a:rPr lang="en-GB" dirty="0"/>
              <a:t>Not a guarantee, but the address space for MAC addresses is so large (281,474,976,710,656) that probability is in favour of unique addresses.</a:t>
            </a:r>
          </a:p>
          <a:p>
            <a:pPr lvl="1"/>
            <a:r>
              <a:rPr lang="en-GB" dirty="0"/>
              <a:t>You tend not to see more than 48 ports on a single switch.</a:t>
            </a:r>
          </a:p>
        </p:txBody>
      </p:sp>
    </p:spTree>
    <p:extLst>
      <p:ext uri="{BB962C8B-B14F-4D97-AF65-F5344CB8AC3E}">
        <p14:creationId xmlns:p14="http://schemas.microsoft.com/office/powerpoint/2010/main" val="2831609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Switches</a:t>
            </a:r>
          </a:p>
        </p:txBody>
      </p:sp>
      <p:sp>
        <p:nvSpPr>
          <p:cNvPr id="3" name="Content Placeholder 2"/>
          <p:cNvSpPr>
            <a:spLocks noGrp="1"/>
          </p:cNvSpPr>
          <p:nvPr>
            <p:ph idx="1"/>
          </p:nvPr>
        </p:nvSpPr>
        <p:spPr/>
        <p:txBody>
          <a:bodyPr/>
          <a:lstStyle/>
          <a:p>
            <a:r>
              <a:rPr lang="en-GB" dirty="0"/>
              <a:t>A switch keeps track of every connected device’s MAC address, and its assigned IP address. IP addresses can change, and may be assigned either:</a:t>
            </a:r>
          </a:p>
          <a:p>
            <a:pPr lvl="1"/>
            <a:r>
              <a:rPr lang="en-GB" dirty="0"/>
              <a:t>Manually, i.e. you as the user/administrator give each device an IP address.</a:t>
            </a:r>
          </a:p>
          <a:p>
            <a:pPr lvl="1"/>
            <a:r>
              <a:rPr lang="en-GB" dirty="0"/>
              <a:t>Automatically, using a technology called Dynamic Host Configuration Protocol (DHCP).  There’s an entire lecture on this coming up!</a:t>
            </a:r>
          </a:p>
          <a:p>
            <a:r>
              <a:rPr lang="en-GB" dirty="0"/>
              <a:t>Let’s say we have two computers, both connected to the same switch, e.g.:</a:t>
            </a:r>
          </a:p>
        </p:txBody>
      </p:sp>
      <p:pic>
        <p:nvPicPr>
          <p:cNvPr id="3074" name="Picture 2" descr="http://en0.ch/wp-content/uploads/2014/07/sim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7168" y="4326862"/>
            <a:ext cx="6477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814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755" y="683023"/>
            <a:ext cx="8596668" cy="1320800"/>
          </a:xfrm>
        </p:spPr>
        <p:txBody>
          <a:bodyPr/>
          <a:lstStyle/>
          <a:p>
            <a:r>
              <a:rPr lang="en-GB" dirty="0"/>
              <a:t>Switching</a:t>
            </a:r>
          </a:p>
        </p:txBody>
      </p:sp>
      <p:pic>
        <p:nvPicPr>
          <p:cNvPr id="4098" name="Picture 2" descr="http://en0.ch/wp-content/uploads/2014/07/sim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9456" y="3089061"/>
            <a:ext cx="647700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74147" y="2169515"/>
            <a:ext cx="5223674" cy="369332"/>
          </a:xfrm>
          <a:prstGeom prst="rect">
            <a:avLst/>
          </a:prstGeom>
          <a:noFill/>
        </p:spPr>
        <p:txBody>
          <a:bodyPr wrap="none" rtlCol="0">
            <a:spAutoFit/>
          </a:bodyPr>
          <a:lstStyle/>
          <a:p>
            <a:r>
              <a:rPr lang="en-GB" dirty="0"/>
              <a:t>Computer A knows the IP address of Computer B.</a:t>
            </a:r>
          </a:p>
        </p:txBody>
      </p:sp>
      <p:sp>
        <p:nvSpPr>
          <p:cNvPr id="6" name="TextBox 5"/>
          <p:cNvSpPr txBox="1"/>
          <p:nvPr/>
        </p:nvSpPr>
        <p:spPr>
          <a:xfrm>
            <a:off x="2474295" y="2162108"/>
            <a:ext cx="6418873" cy="369332"/>
          </a:xfrm>
          <a:prstGeom prst="rect">
            <a:avLst/>
          </a:prstGeom>
          <a:noFill/>
        </p:spPr>
        <p:txBody>
          <a:bodyPr wrap="none" rtlCol="0">
            <a:spAutoFit/>
          </a:bodyPr>
          <a:lstStyle/>
          <a:p>
            <a:r>
              <a:rPr lang="en-GB" dirty="0"/>
              <a:t>Computer A wants to send some information to Computer B.</a:t>
            </a:r>
          </a:p>
        </p:txBody>
      </p:sp>
      <p:sp>
        <p:nvSpPr>
          <p:cNvPr id="7" name="TextBox 6"/>
          <p:cNvSpPr txBox="1"/>
          <p:nvPr/>
        </p:nvSpPr>
        <p:spPr>
          <a:xfrm>
            <a:off x="2349456" y="2048625"/>
            <a:ext cx="7084967" cy="646331"/>
          </a:xfrm>
          <a:prstGeom prst="rect">
            <a:avLst/>
          </a:prstGeom>
          <a:noFill/>
        </p:spPr>
        <p:txBody>
          <a:bodyPr wrap="square" rtlCol="0">
            <a:spAutoFit/>
          </a:bodyPr>
          <a:lstStyle/>
          <a:p>
            <a:r>
              <a:rPr lang="en-GB" dirty="0"/>
              <a:t>Computer A sends a “packet” to the switch, containing the data and destination (Computer B).</a:t>
            </a:r>
          </a:p>
        </p:txBody>
      </p:sp>
      <p:sp>
        <p:nvSpPr>
          <p:cNvPr id="8" name="TextBox 7"/>
          <p:cNvSpPr txBox="1"/>
          <p:nvPr/>
        </p:nvSpPr>
        <p:spPr>
          <a:xfrm>
            <a:off x="2349456" y="2058459"/>
            <a:ext cx="7084967" cy="646331"/>
          </a:xfrm>
          <a:prstGeom prst="rect">
            <a:avLst/>
          </a:prstGeom>
          <a:noFill/>
        </p:spPr>
        <p:txBody>
          <a:bodyPr wrap="square" rtlCol="0">
            <a:spAutoFit/>
          </a:bodyPr>
          <a:lstStyle/>
          <a:p>
            <a:r>
              <a:rPr lang="en-GB" dirty="0"/>
              <a:t>The switch keeps track of each IP address, and the corresponding MAC addresses – it knows which port Computer B is connected to.</a:t>
            </a:r>
          </a:p>
        </p:txBody>
      </p:sp>
      <p:sp>
        <p:nvSpPr>
          <p:cNvPr id="9" name="TextBox 8"/>
          <p:cNvSpPr txBox="1"/>
          <p:nvPr/>
        </p:nvSpPr>
        <p:spPr>
          <a:xfrm>
            <a:off x="2474295" y="2196958"/>
            <a:ext cx="7084967" cy="369332"/>
          </a:xfrm>
          <a:prstGeom prst="rect">
            <a:avLst/>
          </a:prstGeom>
          <a:noFill/>
        </p:spPr>
        <p:txBody>
          <a:bodyPr wrap="square" rtlCol="0">
            <a:spAutoFit/>
          </a:bodyPr>
          <a:lstStyle/>
          <a:p>
            <a:r>
              <a:rPr lang="en-GB" dirty="0"/>
              <a:t>The data is now sent from the switch to Computer B.</a:t>
            </a:r>
          </a:p>
        </p:txBody>
      </p:sp>
      <p:sp>
        <p:nvSpPr>
          <p:cNvPr id="5" name="TextBox 4"/>
          <p:cNvSpPr txBox="1"/>
          <p:nvPr/>
        </p:nvSpPr>
        <p:spPr>
          <a:xfrm>
            <a:off x="3002930" y="3226157"/>
            <a:ext cx="1414170" cy="369332"/>
          </a:xfrm>
          <a:prstGeom prst="rect">
            <a:avLst/>
          </a:prstGeom>
          <a:noFill/>
        </p:spPr>
        <p:txBody>
          <a:bodyPr wrap="none" rtlCol="0">
            <a:spAutoFit/>
          </a:bodyPr>
          <a:lstStyle/>
          <a:p>
            <a:r>
              <a:rPr lang="en-GB" dirty="0"/>
              <a:t>192.168.0.1</a:t>
            </a:r>
          </a:p>
        </p:txBody>
      </p:sp>
      <p:sp>
        <p:nvSpPr>
          <p:cNvPr id="11" name="TextBox 10"/>
          <p:cNvSpPr txBox="1"/>
          <p:nvPr/>
        </p:nvSpPr>
        <p:spPr>
          <a:xfrm>
            <a:off x="6916431" y="3226157"/>
            <a:ext cx="1414170" cy="369332"/>
          </a:xfrm>
          <a:prstGeom prst="rect">
            <a:avLst/>
          </a:prstGeom>
          <a:noFill/>
        </p:spPr>
        <p:txBody>
          <a:bodyPr wrap="none" rtlCol="0">
            <a:spAutoFit/>
          </a:bodyPr>
          <a:lstStyle/>
          <a:p>
            <a:r>
              <a:rPr lang="en-GB" dirty="0"/>
              <a:t>192.168.0.2</a:t>
            </a:r>
          </a:p>
        </p:txBody>
      </p:sp>
      <p:sp>
        <p:nvSpPr>
          <p:cNvPr id="10" name="Right Arrow 9"/>
          <p:cNvSpPr/>
          <p:nvPr/>
        </p:nvSpPr>
        <p:spPr>
          <a:xfrm rot="19846133">
            <a:off x="4351541" y="3603172"/>
            <a:ext cx="766986" cy="3799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769180" y="3226156"/>
            <a:ext cx="2117887" cy="369332"/>
          </a:xfrm>
          <a:prstGeom prst="rect">
            <a:avLst/>
          </a:prstGeom>
          <a:noFill/>
        </p:spPr>
        <p:txBody>
          <a:bodyPr wrap="none" rtlCol="0">
            <a:spAutoFit/>
          </a:bodyPr>
          <a:lstStyle/>
          <a:p>
            <a:r>
              <a:rPr lang="en-GB" dirty="0"/>
              <a:t>1A-F7-EF-C3-37-2A</a:t>
            </a:r>
          </a:p>
        </p:txBody>
      </p:sp>
      <p:sp>
        <p:nvSpPr>
          <p:cNvPr id="13" name="Right Arrow 12"/>
          <p:cNvSpPr/>
          <p:nvPr/>
        </p:nvSpPr>
        <p:spPr>
          <a:xfrm rot="1859545">
            <a:off x="6055808" y="3571889"/>
            <a:ext cx="729534" cy="3749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2562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xit" presetSubtype="0" fill="hold" grpId="1" nodeType="with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xit" presetSubtype="0" fill="hold" grpId="1" nodeType="withEffect">
                                  <p:stCondLst>
                                    <p:cond delay="0"/>
                                  </p:stCondLst>
                                  <p:childTnLst>
                                    <p:set>
                                      <p:cBhvr>
                                        <p:cTn id="22" dur="1" fill="hold">
                                          <p:stCondLst>
                                            <p:cond delay="0"/>
                                          </p:stCondLst>
                                        </p:cTn>
                                        <p:tgtEl>
                                          <p:spTgt spid="4"/>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xit" presetSubtype="0" fill="hold" grpId="1" nodeType="withEffect">
                                  <p:stCondLst>
                                    <p:cond delay="0"/>
                                  </p:stCondLst>
                                  <p:childTnLst>
                                    <p:set>
                                      <p:cBhvr>
                                        <p:cTn id="30" dur="1" fill="hold">
                                          <p:stCondLst>
                                            <p:cond delay="0"/>
                                          </p:stCondLst>
                                        </p:cTn>
                                        <p:tgtEl>
                                          <p:spTgt spid="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5"/>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11"/>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10"/>
                                        </p:tgtEl>
                                        <p:attrNameLst>
                                          <p:attrName>style.visibility</p:attrName>
                                        </p:attrNameLst>
                                      </p:cBhvr>
                                      <p:to>
                                        <p:strVal val="hidden"/>
                                      </p:to>
                                    </p:set>
                                  </p:childTnLst>
                                </p:cTn>
                              </p:par>
                              <p:par>
                                <p:cTn id="37" presetID="1"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8"/>
                                        </p:tgtEl>
                                        <p:attrNameLst>
                                          <p:attrName>style.visibility</p:attrName>
                                        </p:attrNameLst>
                                      </p:cBhvr>
                                      <p:to>
                                        <p:strVal val="hidden"/>
                                      </p:to>
                                    </p:set>
                                  </p:childTnLst>
                                </p:cTn>
                              </p:par>
                              <p:par>
                                <p:cTn id="45" presetID="1" presetClass="entr" presetSubtype="0"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p:bldP spid="6" grpId="1"/>
      <p:bldP spid="7" grpId="0"/>
      <p:bldP spid="7" grpId="1"/>
      <p:bldP spid="8" grpId="0"/>
      <p:bldP spid="8" grpId="1"/>
      <p:bldP spid="9" grpId="0"/>
      <p:bldP spid="5" grpId="0"/>
      <p:bldP spid="5" grpId="1"/>
      <p:bldP spid="11" grpId="0"/>
      <p:bldP spid="11" grpId="1"/>
      <p:bldP spid="10" grpId="0" animBg="1"/>
      <p:bldP spid="10" grpId="1" animBg="1"/>
      <p:bldP spid="12" grpId="0"/>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Switching</a:t>
            </a:r>
          </a:p>
        </p:txBody>
      </p:sp>
      <p:sp>
        <p:nvSpPr>
          <p:cNvPr id="3" name="Content Placeholder 2"/>
          <p:cNvSpPr>
            <a:spLocks noGrp="1"/>
          </p:cNvSpPr>
          <p:nvPr>
            <p:ph idx="1"/>
          </p:nvPr>
        </p:nvSpPr>
        <p:spPr/>
        <p:txBody>
          <a:bodyPr/>
          <a:lstStyle/>
          <a:p>
            <a:r>
              <a:rPr lang="en-GB" dirty="0"/>
              <a:t>So why do we even have MAC addresses?  Seems like an unnecessary step – why can’t switches just map a port to an IP address?</a:t>
            </a:r>
          </a:p>
          <a:p>
            <a:r>
              <a:rPr lang="en-GB" dirty="0"/>
              <a:t>As mentioned, you don’t tend to see switches with more than 48 ports.</a:t>
            </a:r>
          </a:p>
          <a:p>
            <a:pPr lvl="1"/>
            <a:r>
              <a:rPr lang="en-GB" dirty="0"/>
              <a:t>There are, however, more than 48 devices in the world </a:t>
            </a:r>
            <a:r>
              <a:rPr lang="en-GB" dirty="0">
                <a:sym typeface="Wingdings" panose="05000000000000000000" pitchFamily="2" charset="2"/>
              </a:rPr>
              <a:t></a:t>
            </a:r>
          </a:p>
          <a:p>
            <a:r>
              <a:rPr lang="en-GB" dirty="0">
                <a:sym typeface="Wingdings" panose="05000000000000000000" pitchFamily="2" charset="2"/>
              </a:rPr>
              <a:t>Switches can only allow communication of devices on the same “subnet”.</a:t>
            </a:r>
          </a:p>
          <a:p>
            <a:pPr lvl="1"/>
            <a:r>
              <a:rPr lang="en-GB" dirty="0">
                <a:sym typeface="Wingdings" panose="05000000000000000000" pitchFamily="2" charset="2"/>
              </a:rPr>
              <a:t>This is defined by a “subnet mask” – we already looked at this briefly.  We’ll recap shortly…</a:t>
            </a:r>
          </a:p>
          <a:p>
            <a:r>
              <a:rPr lang="en-GB" dirty="0">
                <a:sym typeface="Wingdings" panose="05000000000000000000" pitchFamily="2" charset="2"/>
              </a:rPr>
              <a:t>Switches allow computers to talk to other computers.  How does a switch talk to another switch?</a:t>
            </a:r>
          </a:p>
          <a:p>
            <a:pPr lvl="1"/>
            <a:r>
              <a:rPr lang="en-GB" dirty="0">
                <a:sym typeface="Wingdings" panose="05000000000000000000" pitchFamily="2" charset="2"/>
              </a:rPr>
              <a:t>Routers join network segments together.</a:t>
            </a:r>
          </a:p>
        </p:txBody>
      </p:sp>
    </p:spTree>
    <p:extLst>
      <p:ext uri="{BB962C8B-B14F-4D97-AF65-F5344CB8AC3E}">
        <p14:creationId xmlns:p14="http://schemas.microsoft.com/office/powerpoint/2010/main" val="3605946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Routers</a:t>
            </a:r>
          </a:p>
        </p:txBody>
      </p:sp>
      <p:sp>
        <p:nvSpPr>
          <p:cNvPr id="3" name="Content Placeholder 2"/>
          <p:cNvSpPr>
            <a:spLocks noGrp="1"/>
          </p:cNvSpPr>
          <p:nvPr>
            <p:ph idx="1"/>
          </p:nvPr>
        </p:nvSpPr>
        <p:spPr/>
        <p:txBody>
          <a:bodyPr/>
          <a:lstStyle/>
          <a:p>
            <a:r>
              <a:rPr lang="en-GB" dirty="0"/>
              <a:t>Switches can’t keep track of every device in the world – literally billions of them.</a:t>
            </a:r>
          </a:p>
          <a:p>
            <a:r>
              <a:rPr lang="en-GB" dirty="0"/>
              <a:t>Instead, we have a different device – the “router” which connects switches together.</a:t>
            </a:r>
          </a:p>
          <a:p>
            <a:pPr lvl="1"/>
            <a:r>
              <a:rPr lang="en-GB" dirty="0"/>
              <a:t>See: commercial (left), home (right).  Note that most home routers combine a router and switch.</a:t>
            </a:r>
          </a:p>
          <a:p>
            <a:endParaRPr lang="en-GB" dirty="0"/>
          </a:p>
        </p:txBody>
      </p:sp>
      <p:pic>
        <p:nvPicPr>
          <p:cNvPr id="5122" name="Picture 2" descr="http://www.bdcom.cn/imageRepository/7693b8fb-b639-4bd7-be75-481863d92fc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951" y="4210049"/>
            <a:ext cx="3810000" cy="264795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tatic.trustedreviews.com/94/2f34a4/51dd/7248-TEW632BRPfro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1471" y="4374809"/>
            <a:ext cx="2448255" cy="1571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45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sp>
        <p:nvSpPr>
          <p:cNvPr id="3" name="Content Placeholder 2"/>
          <p:cNvSpPr>
            <a:spLocks noGrp="1"/>
          </p:cNvSpPr>
          <p:nvPr>
            <p:ph idx="1"/>
          </p:nvPr>
        </p:nvSpPr>
        <p:spPr/>
        <p:txBody>
          <a:bodyPr/>
          <a:lstStyle/>
          <a:p>
            <a:r>
              <a:rPr lang="en-GB" dirty="0"/>
              <a:t>As briefly mentioned previously, routers provide multiple paths from one endpoint to another.</a:t>
            </a:r>
          </a:p>
          <a:p>
            <a:pPr lvl="1"/>
            <a:r>
              <a:rPr lang="en-GB" dirty="0"/>
              <a:t>Redundancy – no matter what happens, there should always be a path between hosts, even if it requires a roundabout journey.  </a:t>
            </a:r>
          </a:p>
          <a:p>
            <a:pPr lvl="1"/>
            <a:r>
              <a:rPr lang="en-GB" dirty="0"/>
              <a:t>Data can circumvent the world to reach your next door neighbour – reliability trumps efficiency (though we do aim for both).</a:t>
            </a:r>
          </a:p>
          <a:p>
            <a:r>
              <a:rPr lang="en-GB" dirty="0"/>
              <a:t>Uses a routing table to figure out where to send data.</a:t>
            </a:r>
          </a:p>
          <a:p>
            <a:pPr lvl="1"/>
            <a:r>
              <a:rPr lang="en-GB" dirty="0"/>
              <a:t>Maintains this table in order.</a:t>
            </a:r>
          </a:p>
          <a:p>
            <a:pPr lvl="1"/>
            <a:r>
              <a:rPr lang="en-GB" dirty="0"/>
              <a:t>Specific routes are placed ahead of general ones.</a:t>
            </a:r>
          </a:p>
          <a:p>
            <a:endParaRPr lang="en-GB" dirty="0"/>
          </a:p>
        </p:txBody>
      </p:sp>
    </p:spTree>
    <p:extLst>
      <p:ext uri="{BB962C8B-B14F-4D97-AF65-F5344CB8AC3E}">
        <p14:creationId xmlns:p14="http://schemas.microsoft.com/office/powerpoint/2010/main" val="4214961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table example</a:t>
            </a:r>
          </a:p>
        </p:txBody>
      </p:sp>
      <p:sp>
        <p:nvSpPr>
          <p:cNvPr id="3" name="Content Placeholder 2"/>
          <p:cNvSpPr>
            <a:spLocks noGrp="1"/>
          </p:cNvSpPr>
          <p:nvPr>
            <p:ph idx="1"/>
          </p:nvPr>
        </p:nvSpPr>
        <p:spPr/>
        <p:txBody>
          <a:bodyPr/>
          <a:lstStyle/>
          <a:p>
            <a:r>
              <a:rPr lang="en-GB" dirty="0"/>
              <a:t>Type “route print” into command line.</a:t>
            </a:r>
          </a:p>
          <a:p>
            <a:pPr lvl="1"/>
            <a:r>
              <a:rPr lang="en-GB" dirty="0"/>
              <a:t>Routing tables usually run from top to bottom.  For some reason known only to Microsoft, this goes from bottom to top.</a:t>
            </a:r>
          </a:p>
          <a:p>
            <a:r>
              <a:rPr lang="en-GB" dirty="0"/>
              <a:t>Note the first entry (which is the final one read) – 0.0.0.0, this is the “default route”.</a:t>
            </a:r>
          </a:p>
        </p:txBody>
      </p:sp>
    </p:spTree>
    <p:extLst>
      <p:ext uri="{BB962C8B-B14F-4D97-AF65-F5344CB8AC3E}">
        <p14:creationId xmlns:p14="http://schemas.microsoft.com/office/powerpoint/2010/main" val="2313129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sp>
        <p:nvSpPr>
          <p:cNvPr id="3" name="Content Placeholder 2"/>
          <p:cNvSpPr>
            <a:spLocks noGrp="1"/>
          </p:cNvSpPr>
          <p:nvPr>
            <p:ph idx="1"/>
          </p:nvPr>
        </p:nvSpPr>
        <p:spPr/>
        <p:txBody>
          <a:bodyPr/>
          <a:lstStyle/>
          <a:p>
            <a:r>
              <a:rPr lang="en-GB" dirty="0"/>
              <a:t>So, when routers want to send information, they consult their routing table, trying to find the best path to the host.</a:t>
            </a:r>
          </a:p>
          <a:p>
            <a:r>
              <a:rPr lang="en-GB" dirty="0"/>
              <a:t>If they can’t find a good route (uncommon when in the backbone of the Internet), they’ll send to their default – which usually has a more robust routing table.</a:t>
            </a:r>
          </a:p>
          <a:p>
            <a:r>
              <a:rPr lang="en-GB" dirty="0"/>
              <a:t>Information “packets” move between routers, each move is called a “hop”.</a:t>
            </a:r>
          </a:p>
          <a:p>
            <a:r>
              <a:rPr lang="en-GB" dirty="0"/>
              <a:t>If a router fails, the router which sent to it will ultimately prefer a different route by updating its routing table.</a:t>
            </a:r>
          </a:p>
          <a:p>
            <a:r>
              <a:rPr lang="en-GB" dirty="0"/>
              <a:t>Easier to see by example…</a:t>
            </a:r>
          </a:p>
        </p:txBody>
      </p:sp>
    </p:spTree>
    <p:extLst>
      <p:ext uri="{BB962C8B-B14F-4D97-AF65-F5344CB8AC3E}">
        <p14:creationId xmlns:p14="http://schemas.microsoft.com/office/powerpoint/2010/main" val="2864830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pic>
        <p:nvPicPr>
          <p:cNvPr id="6146" name="Picture 2" descr="http://www.slashroot.in/sites/default/files/advanced%20static%20routing%20confi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879" y="1930400"/>
            <a:ext cx="7467600" cy="372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874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sp>
        <p:nvSpPr>
          <p:cNvPr id="3" name="Content Placeholder 2"/>
          <p:cNvSpPr>
            <a:spLocks noGrp="1"/>
          </p:cNvSpPr>
          <p:nvPr>
            <p:ph idx="1"/>
          </p:nvPr>
        </p:nvSpPr>
        <p:spPr/>
        <p:txBody>
          <a:bodyPr/>
          <a:lstStyle/>
          <a:p>
            <a:r>
              <a:rPr lang="en-GB" dirty="0"/>
              <a:t>So back to the original question – why do we even need MAC addresses?</a:t>
            </a:r>
          </a:p>
          <a:p>
            <a:r>
              <a:rPr lang="en-GB" dirty="0"/>
              <a:t>Packets store 3 things we care about (okay, they store a bit more, but you’re not doing a networking degree </a:t>
            </a:r>
            <a:r>
              <a:rPr lang="en-GB" dirty="0">
                <a:sym typeface="Wingdings" panose="05000000000000000000" pitchFamily="2" charset="2"/>
              </a:rPr>
              <a:t>).</a:t>
            </a:r>
          </a:p>
          <a:p>
            <a:pPr lvl="1"/>
            <a:r>
              <a:rPr lang="en-GB" dirty="0">
                <a:sym typeface="Wingdings" panose="05000000000000000000" pitchFamily="2" charset="2"/>
              </a:rPr>
              <a:t>IP address of the destination.</a:t>
            </a:r>
          </a:p>
          <a:p>
            <a:pPr lvl="1"/>
            <a:r>
              <a:rPr lang="en-GB" dirty="0">
                <a:sym typeface="Wingdings" panose="05000000000000000000" pitchFamily="2" charset="2"/>
              </a:rPr>
              <a:t>MAC address of the next hop.</a:t>
            </a:r>
          </a:p>
          <a:p>
            <a:pPr lvl="1"/>
            <a:r>
              <a:rPr lang="en-GB" dirty="0">
                <a:sym typeface="Wingdings" panose="05000000000000000000" pitchFamily="2" charset="2"/>
              </a:rPr>
              <a:t>Data we’re sending.</a:t>
            </a:r>
          </a:p>
          <a:p>
            <a:r>
              <a:rPr lang="en-GB" dirty="0">
                <a:sym typeface="Wingdings" panose="05000000000000000000" pitchFamily="2" charset="2"/>
              </a:rPr>
              <a:t>In other words, every time we traverse a router, we update the MAC address to that of the next router in the sequence.</a:t>
            </a:r>
          </a:p>
          <a:p>
            <a:pPr lvl="1"/>
            <a:r>
              <a:rPr lang="en-GB" dirty="0">
                <a:sym typeface="Wingdings" panose="05000000000000000000" pitchFamily="2" charset="2"/>
              </a:rPr>
              <a:t>So the MAC address field is updated to match the port connected to the next router – until we reach the destination IP.</a:t>
            </a:r>
            <a:endParaRPr lang="en-GB" dirty="0"/>
          </a:p>
        </p:txBody>
      </p:sp>
    </p:spTree>
    <p:extLst>
      <p:ext uri="{BB962C8B-B14F-4D97-AF65-F5344CB8AC3E}">
        <p14:creationId xmlns:p14="http://schemas.microsoft.com/office/powerpoint/2010/main" val="948087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Switching and routing</a:t>
            </a:r>
          </a:p>
        </p:txBody>
      </p:sp>
      <p:sp>
        <p:nvSpPr>
          <p:cNvPr id="3" name="Content Placeholder 2"/>
          <p:cNvSpPr>
            <a:spLocks noGrp="1"/>
          </p:cNvSpPr>
          <p:nvPr>
            <p:ph idx="1"/>
          </p:nvPr>
        </p:nvSpPr>
        <p:spPr/>
        <p:txBody>
          <a:bodyPr/>
          <a:lstStyle/>
          <a:p>
            <a:r>
              <a:rPr lang="en-GB" dirty="0"/>
              <a:t>So remember, there are two process at play:</a:t>
            </a:r>
          </a:p>
          <a:p>
            <a:pPr lvl="1"/>
            <a:r>
              <a:rPr lang="en-GB" dirty="0"/>
              <a:t>Routing transmits data across the internet, until we reach the destination “subnet” – that is, the switch immediately connected to the device we’re looking for.</a:t>
            </a:r>
          </a:p>
          <a:p>
            <a:pPr lvl="1"/>
            <a:r>
              <a:rPr lang="en-GB" dirty="0"/>
              <a:t>Switching transmits data across the same network segment.  Switches attached to the Internet are connected to a router.</a:t>
            </a:r>
          </a:p>
          <a:p>
            <a:r>
              <a:rPr lang="en-GB" dirty="0"/>
              <a:t>Switches are “dumb” devices – simple lists of IP addresses linked to MAC addresses and physical ports.</a:t>
            </a:r>
          </a:p>
          <a:p>
            <a:r>
              <a:rPr lang="en-GB" dirty="0"/>
              <a:t>Routers are “smart” devices – use more complex protocols (again, you aren’t networking students, but if you’re interested you can read some extra information </a:t>
            </a:r>
            <a:r>
              <a:rPr lang="en-GB" dirty="0">
                <a:hlinkClick r:id="rId2"/>
              </a:rPr>
              <a:t>here</a:t>
            </a:r>
            <a:r>
              <a:rPr lang="en-GB" dirty="0"/>
              <a:t>).</a:t>
            </a:r>
          </a:p>
          <a:p>
            <a:endParaRPr lang="en-GB" dirty="0"/>
          </a:p>
        </p:txBody>
      </p:sp>
    </p:spTree>
    <p:extLst>
      <p:ext uri="{BB962C8B-B14F-4D97-AF65-F5344CB8AC3E}">
        <p14:creationId xmlns:p14="http://schemas.microsoft.com/office/powerpoint/2010/main" val="2975808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normAutofit fontScale="92500" lnSpcReduction="10000"/>
          </a:bodyPr>
          <a:lstStyle/>
          <a:p>
            <a:r>
              <a:rPr lang="en-GB" dirty="0"/>
              <a:t>There are two parts of an IP address:</a:t>
            </a:r>
          </a:p>
          <a:p>
            <a:pPr lvl="1"/>
            <a:r>
              <a:rPr lang="en-GB" dirty="0"/>
              <a:t>The “network” portion – handled by routers.</a:t>
            </a:r>
          </a:p>
          <a:p>
            <a:pPr lvl="1"/>
            <a:r>
              <a:rPr lang="en-GB" dirty="0"/>
              <a:t>The “host” portion – handled by switches (physical devices such as computers, phones, tablets, smart TVs, fridges etc. - </a:t>
            </a:r>
            <a:r>
              <a:rPr lang="en-GB" dirty="0" err="1"/>
              <a:t>IoT</a:t>
            </a:r>
            <a:r>
              <a:rPr lang="en-GB" dirty="0"/>
              <a:t>).</a:t>
            </a:r>
          </a:p>
          <a:p>
            <a:r>
              <a:rPr lang="en-GB" dirty="0"/>
              <a:t>A “subnet mask” tells you which chunk of an IP address falls into which portion.  Specifically, it tells us which bits fall into the network portion (with those which don’t falling into the host portion).  For example:</a:t>
            </a:r>
          </a:p>
          <a:p>
            <a:pPr marL="0" indent="0" algn="ctr">
              <a:buNone/>
            </a:pPr>
            <a:r>
              <a:rPr lang="en-GB" dirty="0"/>
              <a:t>IP: 193.62.88.55				Subnet mask: 255.255.255.0</a:t>
            </a:r>
          </a:p>
          <a:p>
            <a:r>
              <a:rPr lang="en-GB" dirty="0"/>
              <a:t>We can write this out in binary to understand better.  The subnet mask gives us:</a:t>
            </a:r>
          </a:p>
          <a:p>
            <a:pPr marL="0" indent="0" algn="ctr">
              <a:buNone/>
            </a:pPr>
            <a:r>
              <a:rPr lang="en-GB" dirty="0"/>
              <a:t>11111111.11111111.11111111.00000000</a:t>
            </a:r>
          </a:p>
          <a:p>
            <a:r>
              <a:rPr lang="en-GB" dirty="0"/>
              <a:t>In other words, the first 3 octets form the “network” portion, the final octet forms the “host” portion of the address.</a:t>
            </a:r>
          </a:p>
        </p:txBody>
      </p:sp>
    </p:spTree>
    <p:extLst>
      <p:ext uri="{BB962C8B-B14F-4D97-AF65-F5344CB8AC3E}">
        <p14:creationId xmlns:p14="http://schemas.microsoft.com/office/powerpoint/2010/main" val="4234623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lstStyle/>
          <a:p>
            <a:r>
              <a:rPr lang="en-GB" dirty="0"/>
              <a:t>It’s quite common to include entire octets in a subnet.</a:t>
            </a:r>
          </a:p>
          <a:p>
            <a:r>
              <a:rPr lang="en-GB" dirty="0"/>
              <a:t>The more host portions, the more potential IP addresses.  For example, the subnet mask 255.255.255.0 gives a maximum of 254 host addresses (remember that 0 and 255 are unusable).</a:t>
            </a:r>
          </a:p>
          <a:p>
            <a:r>
              <a:rPr lang="en-GB" dirty="0"/>
              <a:t>By contrast, a subnet mask of 255.255.0.0 gives us a maximum of 64,516 host addresses.</a:t>
            </a:r>
          </a:p>
          <a:p>
            <a:r>
              <a:rPr lang="en-GB" dirty="0"/>
              <a:t>Subnet masks don’t always include an entire subnet.</a:t>
            </a:r>
          </a:p>
          <a:p>
            <a:pPr lvl="1"/>
            <a:r>
              <a:rPr lang="en-GB" dirty="0"/>
              <a:t>This is a process called </a:t>
            </a:r>
            <a:r>
              <a:rPr lang="en-GB" dirty="0" err="1"/>
              <a:t>subnetting</a:t>
            </a:r>
            <a:r>
              <a:rPr lang="en-GB" dirty="0"/>
              <a:t> – the bane of the lives of network engineers </a:t>
            </a:r>
            <a:r>
              <a:rPr lang="en-GB" dirty="0">
                <a:sym typeface="Wingdings" panose="05000000000000000000" pitchFamily="2" charset="2"/>
              </a:rPr>
              <a:t></a:t>
            </a:r>
          </a:p>
          <a:p>
            <a:r>
              <a:rPr lang="en-GB" dirty="0">
                <a:sym typeface="Wingdings" panose="05000000000000000000" pitchFamily="2" charset="2"/>
              </a:rPr>
              <a:t>A few rules we need to follow…</a:t>
            </a:r>
            <a:endParaRPr lang="en-GB" dirty="0"/>
          </a:p>
        </p:txBody>
      </p:sp>
    </p:spTree>
    <p:extLst>
      <p:ext uri="{BB962C8B-B14F-4D97-AF65-F5344CB8AC3E}">
        <p14:creationId xmlns:p14="http://schemas.microsoft.com/office/powerpoint/2010/main" val="4088089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lstStyle/>
          <a:p>
            <a:r>
              <a:rPr lang="en-GB" dirty="0"/>
              <a:t>To really understand this, we mostly have to go back to binary.</a:t>
            </a:r>
          </a:p>
          <a:p>
            <a:r>
              <a:rPr lang="en-GB" dirty="0"/>
              <a:t>Let’s take an IP address:</a:t>
            </a:r>
          </a:p>
          <a:p>
            <a:pPr marL="0" indent="0" algn="ctr">
              <a:buNone/>
            </a:pPr>
            <a:r>
              <a:rPr lang="en-GB" dirty="0"/>
              <a:t>192.168.0.5</a:t>
            </a:r>
          </a:p>
          <a:p>
            <a:pPr marL="0" indent="0" algn="ctr">
              <a:buNone/>
            </a:pPr>
            <a:r>
              <a:rPr lang="en-GB" dirty="0"/>
              <a:t>11000000.10101000.00000000.00000101</a:t>
            </a:r>
          </a:p>
          <a:p>
            <a:r>
              <a:rPr lang="en-GB" dirty="0"/>
              <a:t>We might have a typical subnet mask of:</a:t>
            </a:r>
          </a:p>
          <a:p>
            <a:pPr marL="0" indent="0" algn="ctr">
              <a:buNone/>
            </a:pPr>
            <a:r>
              <a:rPr lang="en-GB" dirty="0"/>
              <a:t>255.255.255.0</a:t>
            </a:r>
          </a:p>
          <a:p>
            <a:pPr marL="0" indent="0" algn="ctr">
              <a:buNone/>
            </a:pPr>
            <a:r>
              <a:rPr lang="en-GB" dirty="0"/>
              <a:t>11111111.11111111.11111111.00000000</a:t>
            </a:r>
          </a:p>
          <a:p>
            <a:r>
              <a:rPr lang="en-GB" dirty="0"/>
              <a:t>But what if we wanted to split the subnet?</a:t>
            </a:r>
          </a:p>
        </p:txBody>
      </p:sp>
    </p:spTree>
    <p:extLst>
      <p:ext uri="{BB962C8B-B14F-4D97-AF65-F5344CB8AC3E}">
        <p14:creationId xmlns:p14="http://schemas.microsoft.com/office/powerpoint/2010/main" val="19773083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lstStyle/>
          <a:p>
            <a:r>
              <a:rPr lang="en-GB" dirty="0"/>
              <a:t>Important rule: if splitting a subnet, you cannot break the line of 1s from left to right.</a:t>
            </a:r>
          </a:p>
          <a:p>
            <a:pPr marL="0" indent="0" algn="ctr">
              <a:buNone/>
            </a:pPr>
            <a:r>
              <a:rPr lang="en-GB" dirty="0"/>
              <a:t>IP: 192.168.0.5 (11000000.10101000.00000000.00000101)</a:t>
            </a:r>
          </a:p>
          <a:p>
            <a:r>
              <a:rPr lang="en-GB" dirty="0"/>
              <a:t>We could, for example, use the subnet mask: 255.255.255.192.  In binary: 11111111.11111111.11111111.11000000</a:t>
            </a:r>
          </a:p>
          <a:p>
            <a:r>
              <a:rPr lang="en-GB" dirty="0"/>
              <a:t>This means that route the first 26 bits, giving us a host range of:</a:t>
            </a:r>
          </a:p>
          <a:p>
            <a:pPr marL="0" indent="0" algn="ctr">
              <a:buNone/>
            </a:pPr>
            <a:r>
              <a:rPr lang="en-GB" dirty="0"/>
              <a:t>000001 - 111111</a:t>
            </a:r>
          </a:p>
          <a:p>
            <a:pPr marL="0" indent="0" algn="ctr">
              <a:buNone/>
            </a:pPr>
            <a:r>
              <a:rPr lang="en-GB" dirty="0"/>
              <a:t>(1 – 63).  62 addresses total.</a:t>
            </a:r>
          </a:p>
        </p:txBody>
      </p:sp>
    </p:spTree>
    <p:extLst>
      <p:ext uri="{BB962C8B-B14F-4D97-AF65-F5344CB8AC3E}">
        <p14:creationId xmlns:p14="http://schemas.microsoft.com/office/powerpoint/2010/main" val="3097036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notation</a:t>
            </a:r>
          </a:p>
        </p:txBody>
      </p:sp>
      <p:sp>
        <p:nvSpPr>
          <p:cNvPr id="3" name="Content Placeholder 2"/>
          <p:cNvSpPr>
            <a:spLocks noGrp="1"/>
          </p:cNvSpPr>
          <p:nvPr>
            <p:ph idx="1"/>
          </p:nvPr>
        </p:nvSpPr>
        <p:spPr/>
        <p:txBody>
          <a:bodyPr/>
          <a:lstStyle/>
          <a:p>
            <a:r>
              <a:rPr lang="en-GB" dirty="0"/>
              <a:t>You quite often see subnet masks written using Classless Inter-Domain Routing (CIDR) or “slash” notation in combination with an IP.</a:t>
            </a:r>
          </a:p>
          <a:p>
            <a:r>
              <a:rPr lang="en-GB" dirty="0"/>
              <a:t>192.168.0.5/24 means:</a:t>
            </a:r>
          </a:p>
          <a:p>
            <a:pPr lvl="1"/>
            <a:r>
              <a:rPr lang="en-GB" dirty="0"/>
              <a:t>IP: 192.168.0.5</a:t>
            </a:r>
          </a:p>
          <a:p>
            <a:pPr lvl="1"/>
            <a:r>
              <a:rPr lang="en-GB" dirty="0"/>
              <a:t>Subnet mask: first 24 bits form the network portion, i.e. 255.255.255.0</a:t>
            </a:r>
          </a:p>
          <a:p>
            <a:r>
              <a:rPr lang="en-GB" dirty="0"/>
              <a:t>In the previous example, we could use 192.168.0.5/26.</a:t>
            </a:r>
          </a:p>
        </p:txBody>
      </p:sp>
    </p:spTree>
    <p:extLst>
      <p:ext uri="{BB962C8B-B14F-4D97-AF65-F5344CB8AC3E}">
        <p14:creationId xmlns:p14="http://schemas.microsoft.com/office/powerpoint/2010/main" val="608158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addresses</a:t>
            </a:r>
          </a:p>
        </p:txBody>
      </p:sp>
      <p:sp>
        <p:nvSpPr>
          <p:cNvPr id="3" name="Content Placeholder 2"/>
          <p:cNvSpPr>
            <a:spLocks noGrp="1"/>
          </p:cNvSpPr>
          <p:nvPr>
            <p:ph idx="1"/>
          </p:nvPr>
        </p:nvSpPr>
        <p:spPr/>
        <p:txBody>
          <a:bodyPr>
            <a:normAutofit lnSpcReduction="10000"/>
          </a:bodyPr>
          <a:lstStyle/>
          <a:p>
            <a:r>
              <a:rPr lang="en-GB" dirty="0"/>
              <a:t>One final question – there is a problem we haven’t yet discussed.</a:t>
            </a:r>
          </a:p>
          <a:p>
            <a:r>
              <a:rPr lang="en-GB" dirty="0"/>
              <a:t>Your Internet Service Provider (ISP) gives one IP address to your router.  How many devices can you connect to it?  One?  Many?</a:t>
            </a:r>
          </a:p>
          <a:p>
            <a:r>
              <a:rPr lang="en-GB" dirty="0"/>
              <a:t>Some of the ranges mentioned earlier (10.x.x.x and 192.168.x.x) are reserved for local network addresses.</a:t>
            </a:r>
          </a:p>
          <a:p>
            <a:r>
              <a:rPr lang="en-GB" dirty="0"/>
              <a:t>Check the IP of your devices at home – I’ll bet they get something in the range 192.168.0.2 – 192.168.0.254.</a:t>
            </a:r>
          </a:p>
          <a:p>
            <a:pPr lvl="1"/>
            <a:r>
              <a:rPr lang="en-GB" dirty="0"/>
              <a:t>How can this be true for everyone?  How can multiple people in the world have 192.168.0.2, for example?</a:t>
            </a:r>
          </a:p>
          <a:p>
            <a:pPr lvl="1"/>
            <a:r>
              <a:rPr lang="en-GB" dirty="0"/>
              <a:t>This is called a “private” IP address.</a:t>
            </a:r>
          </a:p>
          <a:p>
            <a:r>
              <a:rPr lang="en-GB" dirty="0"/>
              <a:t>Your home network uses Network Address Translation (NAT).</a:t>
            </a:r>
          </a:p>
          <a:p>
            <a:pPr lvl="1"/>
            <a:r>
              <a:rPr lang="en-GB" dirty="0"/>
              <a:t>First, we need to understand ports.</a:t>
            </a:r>
          </a:p>
        </p:txBody>
      </p:sp>
    </p:spTree>
    <p:extLst>
      <p:ext uri="{BB962C8B-B14F-4D97-AF65-F5344CB8AC3E}">
        <p14:creationId xmlns:p14="http://schemas.microsoft.com/office/powerpoint/2010/main" val="2780270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Ports</a:t>
            </a:r>
          </a:p>
        </p:txBody>
      </p:sp>
      <p:sp>
        <p:nvSpPr>
          <p:cNvPr id="3" name="Content Placeholder 2"/>
          <p:cNvSpPr>
            <a:spLocks noGrp="1"/>
          </p:cNvSpPr>
          <p:nvPr>
            <p:ph idx="1"/>
          </p:nvPr>
        </p:nvSpPr>
        <p:spPr/>
        <p:txBody>
          <a:bodyPr>
            <a:normAutofit fontScale="85000" lnSpcReduction="20000"/>
          </a:bodyPr>
          <a:lstStyle/>
          <a:p>
            <a:r>
              <a:rPr lang="en-GB" dirty="0"/>
              <a:t>Communication happens on “ports” – communication endpoints from 0 – 65535 (that number should start to look familiar!)</a:t>
            </a:r>
          </a:p>
          <a:p>
            <a:r>
              <a:rPr lang="en-GB" dirty="0"/>
              <a:t>A connection can be made on these ports, for example 192.168.0.5:5360 is port 5360 on the IP 192.168.0.5.</a:t>
            </a:r>
          </a:p>
          <a:p>
            <a:r>
              <a:rPr lang="en-GB" dirty="0"/>
              <a:t>Ports are sometimes reserved for specific applications or protocols.  0 – 1024 are generally considered reserved.</a:t>
            </a:r>
          </a:p>
          <a:p>
            <a:pPr lvl="1"/>
            <a:r>
              <a:rPr lang="en-GB" dirty="0"/>
              <a:t>Port 80 for unsecure http.</a:t>
            </a:r>
          </a:p>
          <a:p>
            <a:pPr lvl="1"/>
            <a:r>
              <a:rPr lang="en-GB" dirty="0"/>
              <a:t>Port 443 for https (</a:t>
            </a:r>
            <a:r>
              <a:rPr lang="en-GB" dirty="0" err="1"/>
              <a:t>ssl</a:t>
            </a:r>
            <a:r>
              <a:rPr lang="en-GB" dirty="0"/>
              <a:t>).</a:t>
            </a:r>
          </a:p>
          <a:p>
            <a:pPr lvl="1"/>
            <a:r>
              <a:rPr lang="en-GB" dirty="0"/>
              <a:t>Port 21 for FTP</a:t>
            </a:r>
          </a:p>
          <a:p>
            <a:pPr lvl="1"/>
            <a:r>
              <a:rPr lang="en-GB" dirty="0"/>
              <a:t>Port 22 for SSH.</a:t>
            </a:r>
          </a:p>
          <a:p>
            <a:pPr lvl="1"/>
            <a:r>
              <a:rPr lang="en-GB" dirty="0" err="1"/>
              <a:t>Etc</a:t>
            </a:r>
            <a:r>
              <a:rPr lang="en-GB" dirty="0"/>
              <a:t>…</a:t>
            </a:r>
          </a:p>
          <a:p>
            <a:r>
              <a:rPr lang="en-GB" dirty="0"/>
              <a:t>Connections occur from a sender IP and port to a receiver IP and port.</a:t>
            </a:r>
          </a:p>
          <a:p>
            <a:pPr lvl="1"/>
            <a:r>
              <a:rPr lang="en-GB" dirty="0"/>
              <a:t>These are often different.</a:t>
            </a:r>
          </a:p>
          <a:p>
            <a:pPr lvl="1"/>
            <a:r>
              <a:rPr lang="en-GB" dirty="0"/>
              <a:t>E.g. 192.168.0.5:25984 connecting to 172.217.23.14:48939.</a:t>
            </a:r>
          </a:p>
          <a:p>
            <a:pPr lvl="1"/>
            <a:endParaRPr lang="en-GB" dirty="0"/>
          </a:p>
        </p:txBody>
      </p:sp>
    </p:spTree>
    <p:extLst>
      <p:ext uri="{BB962C8B-B14F-4D97-AF65-F5344CB8AC3E}">
        <p14:creationId xmlns:p14="http://schemas.microsoft.com/office/powerpoint/2010/main" val="3905030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Address Translation</a:t>
            </a:r>
          </a:p>
        </p:txBody>
      </p:sp>
      <p:sp>
        <p:nvSpPr>
          <p:cNvPr id="3" name="Content Placeholder 2"/>
          <p:cNvSpPr>
            <a:spLocks noGrp="1"/>
          </p:cNvSpPr>
          <p:nvPr>
            <p:ph idx="1"/>
          </p:nvPr>
        </p:nvSpPr>
        <p:spPr/>
        <p:txBody>
          <a:bodyPr/>
          <a:lstStyle/>
          <a:p>
            <a:r>
              <a:rPr lang="en-GB" dirty="0"/>
              <a:t>So, we have:</a:t>
            </a:r>
          </a:p>
          <a:p>
            <a:pPr lvl="1"/>
            <a:r>
              <a:rPr lang="en-GB" dirty="0"/>
              <a:t>A “public IP” – the one given to us by our ISP.</a:t>
            </a:r>
          </a:p>
          <a:p>
            <a:pPr lvl="1"/>
            <a:r>
              <a:rPr lang="en-GB" dirty="0"/>
              <a:t>A “private IP” – one assigned by our switch/router (in the 10.x.x.x or far more likely 192.168.x.x ranges).</a:t>
            </a:r>
          </a:p>
          <a:p>
            <a:r>
              <a:rPr lang="en-GB" dirty="0"/>
              <a:t>Let’s consider the following:</a:t>
            </a:r>
          </a:p>
          <a:p>
            <a:pPr marL="0" indent="0">
              <a:buNone/>
            </a:pPr>
            <a:endParaRPr lang="en-GB" dirty="0"/>
          </a:p>
        </p:txBody>
      </p:sp>
      <p:pic>
        <p:nvPicPr>
          <p:cNvPr id="4" name="Picture 3"/>
          <p:cNvPicPr>
            <a:picLocks noChangeAspect="1"/>
          </p:cNvPicPr>
          <p:nvPr/>
        </p:nvPicPr>
        <p:blipFill>
          <a:blip r:embed="rId2"/>
          <a:stretch>
            <a:fillRect/>
          </a:stretch>
        </p:blipFill>
        <p:spPr>
          <a:xfrm>
            <a:off x="2474595" y="3982594"/>
            <a:ext cx="6175629" cy="1906122"/>
          </a:xfrm>
          <a:prstGeom prst="rect">
            <a:avLst/>
          </a:prstGeom>
        </p:spPr>
      </p:pic>
      <p:sp>
        <p:nvSpPr>
          <p:cNvPr id="5" name="TextBox 4"/>
          <p:cNvSpPr txBox="1"/>
          <p:nvPr/>
        </p:nvSpPr>
        <p:spPr>
          <a:xfrm>
            <a:off x="5023639" y="5917630"/>
            <a:ext cx="1077539" cy="200055"/>
          </a:xfrm>
          <a:prstGeom prst="rect">
            <a:avLst/>
          </a:prstGeom>
          <a:noFill/>
        </p:spPr>
        <p:txBody>
          <a:bodyPr wrap="none" rtlCol="0">
            <a:spAutoFit/>
          </a:bodyPr>
          <a:lstStyle/>
          <a:p>
            <a:r>
              <a:rPr lang="en-GB" sz="700" dirty="0"/>
              <a:t>(Pieter Explains Tech)</a:t>
            </a:r>
            <a:endParaRPr lang="en-GB" dirty="0"/>
          </a:p>
        </p:txBody>
      </p:sp>
    </p:spTree>
    <p:extLst>
      <p:ext uri="{BB962C8B-B14F-4D97-AF65-F5344CB8AC3E}">
        <p14:creationId xmlns:p14="http://schemas.microsoft.com/office/powerpoint/2010/main" val="2382155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When 192.168.1.3 wants to send data to, and receive a response from 40.30.20.10, it sends data to the router (192.168.1.1).</a:t>
            </a:r>
          </a:p>
          <a:p>
            <a:r>
              <a:rPr lang="en-GB" dirty="0"/>
              <a:t>The router, recognising that these two devices are across different addressing schemes builds a “NAT forwarding table”.</a:t>
            </a:r>
          </a:p>
          <a:p>
            <a:pPr lvl="1"/>
            <a:r>
              <a:rPr lang="en-GB" dirty="0"/>
              <a:t>This says that 192.168.1.3:38914 (random port) is mapped to 12.13.14.15:21389 (also a random port).</a:t>
            </a:r>
          </a:p>
          <a:p>
            <a:pPr lvl="1"/>
            <a:r>
              <a:rPr lang="en-GB" dirty="0"/>
              <a:t>The router then sends the request from itself – 12.13.14.15:48199 (random) to the endpoint – 40.30.20.10:80 (http).</a:t>
            </a:r>
          </a:p>
          <a:p>
            <a:pPr lvl="1"/>
            <a:r>
              <a:rPr lang="en-GB" dirty="0"/>
              <a:t>The endpoint has no knowledge whatsoever about which host actually sent the data – it comes from 12.13.14.15 as far as 40.30.20.10 is concerned. </a:t>
            </a:r>
          </a:p>
          <a:p>
            <a:r>
              <a:rPr lang="en-GB" dirty="0"/>
              <a:t>Simple enough.  What happens when the host wants to send data back, however?...</a:t>
            </a:r>
          </a:p>
        </p:txBody>
      </p:sp>
      <p:pic>
        <p:nvPicPr>
          <p:cNvPr id="4" name="Picture 3"/>
          <p:cNvPicPr>
            <a:picLocks noChangeAspect="1"/>
          </p:cNvPicPr>
          <p:nvPr/>
        </p:nvPicPr>
        <p:blipFill>
          <a:blip r:embed="rId2"/>
          <a:stretch>
            <a:fillRect/>
          </a:stretch>
        </p:blipFill>
        <p:spPr>
          <a:xfrm>
            <a:off x="3021576" y="230764"/>
            <a:ext cx="6252426" cy="1929825"/>
          </a:xfrm>
          <a:prstGeom prst="rect">
            <a:avLst/>
          </a:prstGeom>
        </p:spPr>
      </p:pic>
    </p:spTree>
    <p:extLst>
      <p:ext uri="{BB962C8B-B14F-4D97-AF65-F5344CB8AC3E}">
        <p14:creationId xmlns:p14="http://schemas.microsoft.com/office/powerpoint/2010/main" val="12120661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To send data back, the host will use the same port.  40.30.20.10 sends data back to 12.13.14.15, using the same sending port (48199 in this example).</a:t>
            </a:r>
          </a:p>
          <a:p>
            <a:r>
              <a:rPr lang="en-GB" dirty="0"/>
              <a:t>The router then consults the NAT  forwarding table:</a:t>
            </a:r>
          </a:p>
          <a:p>
            <a:endParaRPr lang="en-GB" dirty="0"/>
          </a:p>
          <a:p>
            <a:endParaRPr lang="en-GB" dirty="0"/>
          </a:p>
          <a:p>
            <a:r>
              <a:rPr lang="en-GB" dirty="0"/>
              <a:t>So it knows that data coming back on public port 21389 should be forwarded to host 192.168.1.3, which it does on port 38914.</a:t>
            </a:r>
          </a:p>
          <a:p>
            <a:endParaRPr lang="en-GB" dirty="0"/>
          </a:p>
        </p:txBody>
      </p:sp>
      <p:pic>
        <p:nvPicPr>
          <p:cNvPr id="4" name="Picture 3"/>
          <p:cNvPicPr>
            <a:picLocks noChangeAspect="1"/>
          </p:cNvPicPr>
          <p:nvPr/>
        </p:nvPicPr>
        <p:blipFill>
          <a:blip r:embed="rId2"/>
          <a:stretch>
            <a:fillRect/>
          </a:stretch>
        </p:blipFill>
        <p:spPr>
          <a:xfrm>
            <a:off x="3021576" y="230764"/>
            <a:ext cx="6252426" cy="1929825"/>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3449601786"/>
              </p:ext>
            </p:extLst>
          </p:nvPr>
        </p:nvGraphicFramePr>
        <p:xfrm>
          <a:off x="1693672" y="3243410"/>
          <a:ext cx="8128000" cy="7416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Private</a:t>
                      </a:r>
                    </a:p>
                  </a:txBody>
                  <a:tcPr/>
                </a:tc>
                <a:tc>
                  <a:txBody>
                    <a:bodyPr/>
                    <a:lstStyle/>
                    <a:p>
                      <a:r>
                        <a:rPr lang="en-GB" dirty="0"/>
                        <a:t>Public</a:t>
                      </a:r>
                    </a:p>
                  </a:txBody>
                  <a:tcPr/>
                </a:tc>
                <a:extLst>
                  <a:ext uri="{0D108BD9-81ED-4DB2-BD59-A6C34878D82A}">
                    <a16:rowId xmlns:a16="http://schemas.microsoft.com/office/drawing/2014/main" val="10000"/>
                  </a:ext>
                </a:extLst>
              </a:tr>
              <a:tr h="370840">
                <a:tc>
                  <a:txBody>
                    <a:bodyPr/>
                    <a:lstStyle/>
                    <a:p>
                      <a:r>
                        <a:rPr lang="en-GB" dirty="0"/>
                        <a:t>192.168.1.3:38914</a:t>
                      </a:r>
                    </a:p>
                  </a:txBody>
                  <a:tcPr/>
                </a:tc>
                <a:tc>
                  <a:txBody>
                    <a:bodyPr/>
                    <a:lstStyle/>
                    <a:p>
                      <a:r>
                        <a:rPr lang="en-GB" dirty="0"/>
                        <a:t>12.13.14.15:21389</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4243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5" name="Content Placeholder 4">
            <a:extLst>
              <a:ext uri="{FF2B5EF4-FFF2-40B4-BE49-F238E27FC236}">
                <a16:creationId xmlns:a16="http://schemas.microsoft.com/office/drawing/2014/main" id="{0986EA94-147D-4970-9ECE-4C9244BDB6D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398105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254</TotalTime>
  <Words>2559</Words>
  <Application>Microsoft Office PowerPoint</Application>
  <PresentationFormat>Widescreen</PresentationFormat>
  <Paragraphs>211</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Trebuchet MS</vt:lpstr>
      <vt:lpstr>Wingdings</vt:lpstr>
      <vt:lpstr>Wingdings 3</vt:lpstr>
      <vt:lpstr>Facet</vt:lpstr>
      <vt:lpstr>IP Addressing and routing.</vt:lpstr>
      <vt:lpstr>Addressing</vt:lpstr>
      <vt:lpstr>Addressing - history</vt:lpstr>
      <vt:lpstr>PowerPoint Presentation</vt:lpstr>
      <vt:lpstr>Packet switched networks</vt:lpstr>
      <vt:lpstr>The basic idea…</vt:lpstr>
      <vt:lpstr>IPv4</vt:lpstr>
      <vt:lpstr>IPv4 – unusable addresses</vt:lpstr>
      <vt:lpstr>Binary conversion</vt:lpstr>
      <vt:lpstr>How do computers actually communicate?</vt:lpstr>
      <vt:lpstr>MAC addresses</vt:lpstr>
      <vt:lpstr>Switches</vt:lpstr>
      <vt:lpstr>Switching</vt:lpstr>
      <vt:lpstr>Switching</vt:lpstr>
      <vt:lpstr>Routers</vt:lpstr>
      <vt:lpstr>Routing</vt:lpstr>
      <vt:lpstr>Routing table example</vt:lpstr>
      <vt:lpstr>Routing</vt:lpstr>
      <vt:lpstr>Routing</vt:lpstr>
      <vt:lpstr>Routing</vt:lpstr>
      <vt:lpstr>Switching and routing</vt:lpstr>
      <vt:lpstr>Subnet masks</vt:lpstr>
      <vt:lpstr>Subnet masks</vt:lpstr>
      <vt:lpstr>Subnet masks</vt:lpstr>
      <vt:lpstr>Subnet masks</vt:lpstr>
      <vt:lpstr>Alternative notation</vt:lpstr>
      <vt:lpstr>Network addresses</vt:lpstr>
      <vt:lpstr>Ports</vt:lpstr>
      <vt:lpstr>Network Address Translation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Addressing pt 2.</dc:title>
  <dc:creator>Tim Bashford</dc:creator>
  <cp:lastModifiedBy>Tim Bashford</cp:lastModifiedBy>
  <cp:revision>25</cp:revision>
  <dcterms:created xsi:type="dcterms:W3CDTF">2017-02-07T09:14:37Z</dcterms:created>
  <dcterms:modified xsi:type="dcterms:W3CDTF">2019-11-21T09:08:50Z</dcterms:modified>
</cp:coreProperties>
</file>