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5" r:id="rId4"/>
    <p:sldId id="259" r:id="rId5"/>
    <p:sldId id="260" r:id="rId6"/>
    <p:sldId id="261" r:id="rId7"/>
    <p:sldId id="288" r:id="rId8"/>
    <p:sldId id="262" r:id="rId9"/>
    <p:sldId id="263" r:id="rId10"/>
    <p:sldId id="264" r:id="rId11"/>
    <p:sldId id="265" r:id="rId12"/>
    <p:sldId id="266" r:id="rId13"/>
    <p:sldId id="269" r:id="rId14"/>
    <p:sldId id="271" r:id="rId15"/>
    <p:sldId id="272" r:id="rId16"/>
    <p:sldId id="273" r:id="rId17"/>
    <p:sldId id="274" r:id="rId18"/>
    <p:sldId id="275" r:id="rId19"/>
    <p:sldId id="276" r:id="rId20"/>
    <p:sldId id="277" r:id="rId21"/>
    <p:sldId id="286" r:id="rId22"/>
    <p:sldId id="287" r:id="rId23"/>
    <p:sldId id="278" r:id="rId24"/>
    <p:sldId id="279" r:id="rId25"/>
    <p:sldId id="280" r:id="rId26"/>
    <p:sldId id="281" r:id="rId27"/>
    <p:sldId id="283" r:id="rId28"/>
    <p:sldId id="28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9" d="100"/>
          <a:sy n="69" d="100"/>
        </p:scale>
        <p:origin x="84"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Times New Roman" panose="02020603050405020304" pitchFamily="18" charset="0"/>
              </a:defRPr>
            </a:pPr>
            <a:r>
              <a:rPr lang="en-US" sz="2000"/>
              <a:t>Happiness Levels (%) - UK Young People</a:t>
            </a:r>
          </a:p>
        </c:rich>
      </c:tx>
      <c:layout>
        <c:manualLayout>
          <c:xMode val="edge"/>
          <c:yMode val="edge"/>
          <c:x val="0.13220822397200349"/>
          <c:y val="2.7777777777777776E-2"/>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Times New Roman" panose="02020603050405020304" pitchFamily="18" charset="0"/>
            </a:defRPr>
          </a:pPr>
          <a:endParaRPr lang="en-US"/>
        </a:p>
      </c:txPr>
    </c:title>
    <c:autoTitleDeleted val="0"/>
    <c:plotArea>
      <c:layout/>
      <c:barChart>
        <c:barDir val="bar"/>
        <c:grouping val="clustered"/>
        <c:varyColors val="0"/>
        <c:ser>
          <c:idx val="0"/>
          <c:order val="0"/>
          <c:spPr>
            <a:solidFill>
              <a:schemeClr val="accent1"/>
            </a:solidFill>
            <a:ln>
              <a:noFill/>
            </a:ln>
            <a:effectLst/>
          </c:spPr>
          <c:invertIfNegative val="0"/>
          <c:cat>
            <c:strRef>
              <c:f>Sheet1!$A$1:$C$1</c:f>
              <c:strCache>
                <c:ptCount val="3"/>
                <c:pt idx="0">
                  <c:v>15-16 year olds</c:v>
                </c:pt>
                <c:pt idx="1">
                  <c:v>17-18 year olds</c:v>
                </c:pt>
                <c:pt idx="2">
                  <c:v>19-21 year olds</c:v>
                </c:pt>
              </c:strCache>
            </c:strRef>
          </c:cat>
          <c:val>
            <c:numRef>
              <c:f>Sheet1!$A$2:$C$2</c:f>
              <c:numCache>
                <c:formatCode>General</c:formatCode>
                <c:ptCount val="3"/>
                <c:pt idx="0">
                  <c:v>69</c:v>
                </c:pt>
                <c:pt idx="1">
                  <c:v>59</c:v>
                </c:pt>
                <c:pt idx="2">
                  <c:v>52</c:v>
                </c:pt>
              </c:numCache>
            </c:numRef>
          </c:val>
          <c:extLst>
            <c:ext xmlns:c16="http://schemas.microsoft.com/office/drawing/2014/chart" uri="{C3380CC4-5D6E-409C-BE32-E72D297353CC}">
              <c16:uniqueId val="{00000000-A0D8-4089-AC98-442EFC41A31F}"/>
            </c:ext>
          </c:extLst>
        </c:ser>
        <c:dLbls>
          <c:showLegendKey val="0"/>
          <c:showVal val="0"/>
          <c:showCatName val="0"/>
          <c:showSerName val="0"/>
          <c:showPercent val="0"/>
          <c:showBubbleSize val="0"/>
        </c:dLbls>
        <c:gapWidth val="182"/>
        <c:axId val="461103968"/>
        <c:axId val="461104296"/>
      </c:barChart>
      <c:catAx>
        <c:axId val="4611039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Times New Roman" panose="02020603050405020304" pitchFamily="18" charset="0"/>
              </a:defRPr>
            </a:pPr>
            <a:endParaRPr lang="en-US"/>
          </a:p>
        </c:txPr>
        <c:crossAx val="461104296"/>
        <c:crosses val="autoZero"/>
        <c:auto val="1"/>
        <c:lblAlgn val="ctr"/>
        <c:lblOffset val="100"/>
        <c:noMultiLvlLbl val="0"/>
      </c:catAx>
      <c:valAx>
        <c:axId val="46110429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Times New Roman" panose="02020603050405020304" pitchFamily="18" charset="0"/>
              </a:defRPr>
            </a:pPr>
            <a:endParaRPr lang="en-US"/>
          </a:p>
        </c:txPr>
        <c:crossAx val="461103968"/>
        <c:crosses val="autoZero"/>
        <c:crossBetween val="between"/>
      </c:valAx>
      <c:spPr>
        <a:noFill/>
        <a:ln>
          <a:noFill/>
        </a:ln>
        <a:effectLst/>
      </c:spPr>
    </c:plotArea>
    <c:plotVisOnly val="1"/>
    <c:dispBlanksAs val="gap"/>
    <c:showDLblsOverMax val="0"/>
  </c:chart>
  <c:spPr>
    <a:noFill/>
    <a:ln>
      <a:noFill/>
    </a:ln>
    <a:effectLst/>
  </c:spPr>
  <c:txPr>
    <a:bodyPr/>
    <a:lstStyle/>
    <a:p>
      <a:pPr>
        <a:defRPr sz="2000">
          <a:latin typeface="+mn-lt"/>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741B1C-BE6F-47D5-B2E9-EC044DF8FFF8}"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US"/>
        </a:p>
      </dgm:t>
    </dgm:pt>
    <dgm:pt modelId="{588F5E28-718B-45AF-8C29-9332FC88CE8B}">
      <dgm:prSet phldrT="[Text]" custT="1"/>
      <dgm:spPr/>
      <dgm:t>
        <a:bodyPr/>
        <a:lstStyle/>
        <a:p>
          <a:r>
            <a:rPr lang="en-US" sz="2400" dirty="0" smtClean="0"/>
            <a:t>Power</a:t>
          </a:r>
          <a:endParaRPr lang="en-US" sz="2400" dirty="0"/>
        </a:p>
      </dgm:t>
    </dgm:pt>
    <dgm:pt modelId="{06F24E62-CD9E-4CC9-AFEF-150F90130D6F}" type="parTrans" cxnId="{30A042F1-4B3C-43E5-8759-8D19A266F7C7}">
      <dgm:prSet/>
      <dgm:spPr/>
      <dgm:t>
        <a:bodyPr/>
        <a:lstStyle/>
        <a:p>
          <a:endParaRPr lang="en-US"/>
        </a:p>
      </dgm:t>
    </dgm:pt>
    <dgm:pt modelId="{0C2CC62F-5279-4C95-A4E5-0876446558DD}" type="sibTrans" cxnId="{30A042F1-4B3C-43E5-8759-8D19A266F7C7}">
      <dgm:prSet/>
      <dgm:spPr/>
      <dgm:t>
        <a:bodyPr/>
        <a:lstStyle/>
        <a:p>
          <a:endParaRPr lang="en-US"/>
        </a:p>
      </dgm:t>
    </dgm:pt>
    <dgm:pt modelId="{9EFA74DC-7D48-4202-AC4A-43AA27E293EB}">
      <dgm:prSet phldrT="[Text]" custT="1"/>
      <dgm:spPr/>
      <dgm:t>
        <a:bodyPr/>
        <a:lstStyle/>
        <a:p>
          <a:r>
            <a:rPr lang="en-US" sz="2400" dirty="0" smtClean="0"/>
            <a:t>Use of Knowledge</a:t>
          </a:r>
          <a:endParaRPr lang="en-US" sz="2400" dirty="0"/>
        </a:p>
      </dgm:t>
    </dgm:pt>
    <dgm:pt modelId="{A2AC64EB-2D52-4BC8-9309-D9F874D1831E}" type="parTrans" cxnId="{100510ED-39A8-4B52-A84A-E6F94ADF2E1B}">
      <dgm:prSet/>
      <dgm:spPr/>
      <dgm:t>
        <a:bodyPr/>
        <a:lstStyle/>
        <a:p>
          <a:endParaRPr lang="en-US"/>
        </a:p>
      </dgm:t>
    </dgm:pt>
    <dgm:pt modelId="{F952013B-25EB-4773-A0A0-0263CF6F7F4F}" type="sibTrans" cxnId="{100510ED-39A8-4B52-A84A-E6F94ADF2E1B}">
      <dgm:prSet/>
      <dgm:spPr/>
      <dgm:t>
        <a:bodyPr/>
        <a:lstStyle/>
        <a:p>
          <a:endParaRPr lang="en-US"/>
        </a:p>
      </dgm:t>
    </dgm:pt>
    <dgm:pt modelId="{2D62B563-CC39-43AF-88FF-ECA108BFFC64}">
      <dgm:prSet phldrT="[Text]" custT="1"/>
      <dgm:spPr/>
      <dgm:t>
        <a:bodyPr/>
        <a:lstStyle/>
        <a:p>
          <a:r>
            <a:rPr lang="en-US" sz="2400" dirty="0" smtClean="0"/>
            <a:t>Strategic</a:t>
          </a:r>
          <a:r>
            <a:rPr lang="en-US" sz="1800" dirty="0" smtClean="0"/>
            <a:t> </a:t>
          </a:r>
          <a:r>
            <a:rPr lang="en-US" sz="2400" dirty="0" smtClean="0"/>
            <a:t>Brokerage</a:t>
          </a:r>
          <a:endParaRPr lang="en-US" sz="2400" dirty="0"/>
        </a:p>
      </dgm:t>
    </dgm:pt>
    <dgm:pt modelId="{1D56D641-515B-43B8-9FAC-32BF95446356}" type="parTrans" cxnId="{624F24DF-B496-4296-80AC-CC80E363057B}">
      <dgm:prSet/>
      <dgm:spPr/>
      <dgm:t>
        <a:bodyPr/>
        <a:lstStyle/>
        <a:p>
          <a:endParaRPr lang="en-US"/>
        </a:p>
      </dgm:t>
    </dgm:pt>
    <dgm:pt modelId="{014D2B65-B2CB-4EEB-A63F-9156FE59D3D4}" type="sibTrans" cxnId="{624F24DF-B496-4296-80AC-CC80E363057B}">
      <dgm:prSet/>
      <dgm:spPr/>
      <dgm:t>
        <a:bodyPr/>
        <a:lstStyle/>
        <a:p>
          <a:endParaRPr lang="en-US"/>
        </a:p>
      </dgm:t>
    </dgm:pt>
    <dgm:pt modelId="{8F64CB3E-4FD0-43CE-A720-FF5A533C5FF9}">
      <dgm:prSet phldrT="[Text]" custT="1"/>
      <dgm:spPr/>
      <dgm:t>
        <a:bodyPr/>
        <a:lstStyle/>
        <a:p>
          <a:r>
            <a:rPr lang="en-US" sz="2400" dirty="0" smtClean="0"/>
            <a:t>Political Lobbying &amp; Advocacy</a:t>
          </a:r>
          <a:endParaRPr lang="en-US" sz="2400" dirty="0"/>
        </a:p>
      </dgm:t>
    </dgm:pt>
    <dgm:pt modelId="{A4ED48CC-26C2-449B-B9FC-E116C5384F06}" type="parTrans" cxnId="{14D3B8C4-C9E7-4100-8AD2-64DAE8510F09}">
      <dgm:prSet/>
      <dgm:spPr/>
      <dgm:t>
        <a:bodyPr/>
        <a:lstStyle/>
        <a:p>
          <a:endParaRPr lang="en-US"/>
        </a:p>
      </dgm:t>
    </dgm:pt>
    <dgm:pt modelId="{E8A1C9DC-8AA3-44E9-9B33-AC591ED11084}" type="sibTrans" cxnId="{14D3B8C4-C9E7-4100-8AD2-64DAE8510F09}">
      <dgm:prSet/>
      <dgm:spPr/>
      <dgm:t>
        <a:bodyPr/>
        <a:lstStyle/>
        <a:p>
          <a:endParaRPr lang="en-US"/>
        </a:p>
      </dgm:t>
    </dgm:pt>
    <dgm:pt modelId="{66D078A2-1EE2-4116-B449-DFCE219EC774}" type="pres">
      <dgm:prSet presAssocID="{A2741B1C-BE6F-47D5-B2E9-EC044DF8FFF8}" presName="Name0" presStyleCnt="0">
        <dgm:presLayoutVars>
          <dgm:chMax val="1"/>
          <dgm:chPref val="1"/>
          <dgm:dir/>
          <dgm:animOne val="branch"/>
          <dgm:animLvl val="lvl"/>
        </dgm:presLayoutVars>
      </dgm:prSet>
      <dgm:spPr/>
      <dgm:t>
        <a:bodyPr/>
        <a:lstStyle/>
        <a:p>
          <a:endParaRPr lang="en-US"/>
        </a:p>
      </dgm:t>
    </dgm:pt>
    <dgm:pt modelId="{01214AB8-ECA2-4F8C-BF7D-21CCDA94D6D0}" type="pres">
      <dgm:prSet presAssocID="{588F5E28-718B-45AF-8C29-9332FC88CE8B}" presName="singleCycle" presStyleCnt="0"/>
      <dgm:spPr/>
    </dgm:pt>
    <dgm:pt modelId="{4BB5F1FC-3C82-412E-A444-A32BB7F0FE78}" type="pres">
      <dgm:prSet presAssocID="{588F5E28-718B-45AF-8C29-9332FC88CE8B}" presName="singleCenter" presStyleLbl="node1" presStyleIdx="0" presStyleCnt="4" custScaleX="82636" custScaleY="72770" custLinFactNeighborX="1188" custLinFactNeighborY="-13856">
        <dgm:presLayoutVars>
          <dgm:chMax val="7"/>
          <dgm:chPref val="7"/>
        </dgm:presLayoutVars>
      </dgm:prSet>
      <dgm:spPr/>
      <dgm:t>
        <a:bodyPr/>
        <a:lstStyle/>
        <a:p>
          <a:endParaRPr lang="en-US"/>
        </a:p>
      </dgm:t>
    </dgm:pt>
    <dgm:pt modelId="{22058611-CBBB-4BA4-877B-BCA66C6A77E4}" type="pres">
      <dgm:prSet presAssocID="{A2AC64EB-2D52-4BC8-9309-D9F874D1831E}" presName="Name56" presStyleLbl="parChTrans1D2" presStyleIdx="0" presStyleCnt="3"/>
      <dgm:spPr/>
      <dgm:t>
        <a:bodyPr/>
        <a:lstStyle/>
        <a:p>
          <a:endParaRPr lang="en-US"/>
        </a:p>
      </dgm:t>
    </dgm:pt>
    <dgm:pt modelId="{DB00BBAB-2CCE-4B92-A696-AE66200A335E}" type="pres">
      <dgm:prSet presAssocID="{9EFA74DC-7D48-4202-AC4A-43AA27E293EB}" presName="text0" presStyleLbl="node1" presStyleIdx="1" presStyleCnt="4" custScaleX="181694" custRadScaleRad="88917">
        <dgm:presLayoutVars>
          <dgm:bulletEnabled val="1"/>
        </dgm:presLayoutVars>
      </dgm:prSet>
      <dgm:spPr/>
      <dgm:t>
        <a:bodyPr/>
        <a:lstStyle/>
        <a:p>
          <a:endParaRPr lang="en-US"/>
        </a:p>
      </dgm:t>
    </dgm:pt>
    <dgm:pt modelId="{C6C7738A-70E2-485B-8726-4161BC17C08F}" type="pres">
      <dgm:prSet presAssocID="{1D56D641-515B-43B8-9FAC-32BF95446356}" presName="Name56" presStyleLbl="parChTrans1D2" presStyleIdx="1" presStyleCnt="3"/>
      <dgm:spPr/>
      <dgm:t>
        <a:bodyPr/>
        <a:lstStyle/>
        <a:p>
          <a:endParaRPr lang="en-US"/>
        </a:p>
      </dgm:t>
    </dgm:pt>
    <dgm:pt modelId="{C126A05A-7F1A-4870-BB65-8BDB14E231D6}" type="pres">
      <dgm:prSet presAssocID="{2D62B563-CC39-43AF-88FF-ECA108BFFC64}" presName="text0" presStyleLbl="node1" presStyleIdx="2" presStyleCnt="4" custScaleX="155996" custRadScaleRad="59303" custRadScaleInc="-13205">
        <dgm:presLayoutVars>
          <dgm:bulletEnabled val="1"/>
        </dgm:presLayoutVars>
      </dgm:prSet>
      <dgm:spPr/>
      <dgm:t>
        <a:bodyPr/>
        <a:lstStyle/>
        <a:p>
          <a:endParaRPr lang="en-US"/>
        </a:p>
      </dgm:t>
    </dgm:pt>
    <dgm:pt modelId="{59862B00-1FD4-4685-909C-DCA0366C298D}" type="pres">
      <dgm:prSet presAssocID="{A4ED48CC-26C2-449B-B9FC-E116C5384F06}" presName="Name56" presStyleLbl="parChTrans1D2" presStyleIdx="2" presStyleCnt="3"/>
      <dgm:spPr/>
      <dgm:t>
        <a:bodyPr/>
        <a:lstStyle/>
        <a:p>
          <a:endParaRPr lang="en-US"/>
        </a:p>
      </dgm:t>
    </dgm:pt>
    <dgm:pt modelId="{36FF0797-3491-447D-A332-8EB8786AB723}" type="pres">
      <dgm:prSet presAssocID="{8F64CB3E-4FD0-43CE-A720-FF5A533C5FF9}" presName="text0" presStyleLbl="node1" presStyleIdx="3" presStyleCnt="4" custScaleX="148525" custRadScaleRad="59282" custRadScaleInc="13192">
        <dgm:presLayoutVars>
          <dgm:bulletEnabled val="1"/>
        </dgm:presLayoutVars>
      </dgm:prSet>
      <dgm:spPr/>
      <dgm:t>
        <a:bodyPr/>
        <a:lstStyle/>
        <a:p>
          <a:endParaRPr lang="en-US"/>
        </a:p>
      </dgm:t>
    </dgm:pt>
  </dgm:ptLst>
  <dgm:cxnLst>
    <dgm:cxn modelId="{8905ABAB-7D85-4A21-9208-64416596ACAC}" type="presOf" srcId="{A2741B1C-BE6F-47D5-B2E9-EC044DF8FFF8}" destId="{66D078A2-1EE2-4116-B449-DFCE219EC774}" srcOrd="0" destOrd="0" presId="urn:microsoft.com/office/officeart/2008/layout/RadialCluster"/>
    <dgm:cxn modelId="{934A1A1E-5EBA-4D4F-A69B-03DE1EA3FC95}" type="presOf" srcId="{2D62B563-CC39-43AF-88FF-ECA108BFFC64}" destId="{C126A05A-7F1A-4870-BB65-8BDB14E231D6}" srcOrd="0" destOrd="0" presId="urn:microsoft.com/office/officeart/2008/layout/RadialCluster"/>
    <dgm:cxn modelId="{F4679BD9-7D55-4209-8544-711D88AC4369}" type="presOf" srcId="{A2AC64EB-2D52-4BC8-9309-D9F874D1831E}" destId="{22058611-CBBB-4BA4-877B-BCA66C6A77E4}" srcOrd="0" destOrd="0" presId="urn:microsoft.com/office/officeart/2008/layout/RadialCluster"/>
    <dgm:cxn modelId="{8E8E8C4B-D543-450D-9929-C1AC7EDB0443}" type="presOf" srcId="{9EFA74DC-7D48-4202-AC4A-43AA27E293EB}" destId="{DB00BBAB-2CCE-4B92-A696-AE66200A335E}" srcOrd="0" destOrd="0" presId="urn:microsoft.com/office/officeart/2008/layout/RadialCluster"/>
    <dgm:cxn modelId="{9592C8C4-F572-4778-BA2F-C5E6CF030009}" type="presOf" srcId="{8F64CB3E-4FD0-43CE-A720-FF5A533C5FF9}" destId="{36FF0797-3491-447D-A332-8EB8786AB723}" srcOrd="0" destOrd="0" presId="urn:microsoft.com/office/officeart/2008/layout/RadialCluster"/>
    <dgm:cxn modelId="{100510ED-39A8-4B52-A84A-E6F94ADF2E1B}" srcId="{588F5E28-718B-45AF-8C29-9332FC88CE8B}" destId="{9EFA74DC-7D48-4202-AC4A-43AA27E293EB}" srcOrd="0" destOrd="0" parTransId="{A2AC64EB-2D52-4BC8-9309-D9F874D1831E}" sibTransId="{F952013B-25EB-4773-A0A0-0263CF6F7F4F}"/>
    <dgm:cxn modelId="{30A042F1-4B3C-43E5-8759-8D19A266F7C7}" srcId="{A2741B1C-BE6F-47D5-B2E9-EC044DF8FFF8}" destId="{588F5E28-718B-45AF-8C29-9332FC88CE8B}" srcOrd="0" destOrd="0" parTransId="{06F24E62-CD9E-4CC9-AFEF-150F90130D6F}" sibTransId="{0C2CC62F-5279-4C95-A4E5-0876446558DD}"/>
    <dgm:cxn modelId="{624F24DF-B496-4296-80AC-CC80E363057B}" srcId="{588F5E28-718B-45AF-8C29-9332FC88CE8B}" destId="{2D62B563-CC39-43AF-88FF-ECA108BFFC64}" srcOrd="1" destOrd="0" parTransId="{1D56D641-515B-43B8-9FAC-32BF95446356}" sibTransId="{014D2B65-B2CB-4EEB-A63F-9156FE59D3D4}"/>
    <dgm:cxn modelId="{3F6C35FB-FFD1-475C-9B53-8BC992FDFD27}" type="presOf" srcId="{1D56D641-515B-43B8-9FAC-32BF95446356}" destId="{C6C7738A-70E2-485B-8726-4161BC17C08F}" srcOrd="0" destOrd="0" presId="urn:microsoft.com/office/officeart/2008/layout/RadialCluster"/>
    <dgm:cxn modelId="{00BB772A-9417-4110-BBF2-175039B1C1BC}" type="presOf" srcId="{A4ED48CC-26C2-449B-B9FC-E116C5384F06}" destId="{59862B00-1FD4-4685-909C-DCA0366C298D}" srcOrd="0" destOrd="0" presId="urn:microsoft.com/office/officeart/2008/layout/RadialCluster"/>
    <dgm:cxn modelId="{EBD311A3-B09D-42DE-817C-602AC1326CFE}" type="presOf" srcId="{588F5E28-718B-45AF-8C29-9332FC88CE8B}" destId="{4BB5F1FC-3C82-412E-A444-A32BB7F0FE78}" srcOrd="0" destOrd="0" presId="urn:microsoft.com/office/officeart/2008/layout/RadialCluster"/>
    <dgm:cxn modelId="{14D3B8C4-C9E7-4100-8AD2-64DAE8510F09}" srcId="{588F5E28-718B-45AF-8C29-9332FC88CE8B}" destId="{8F64CB3E-4FD0-43CE-A720-FF5A533C5FF9}" srcOrd="2" destOrd="0" parTransId="{A4ED48CC-26C2-449B-B9FC-E116C5384F06}" sibTransId="{E8A1C9DC-8AA3-44E9-9B33-AC591ED11084}"/>
    <dgm:cxn modelId="{4D7A4F00-CE0D-4B6B-AAB2-D17481197CB0}" type="presParOf" srcId="{66D078A2-1EE2-4116-B449-DFCE219EC774}" destId="{01214AB8-ECA2-4F8C-BF7D-21CCDA94D6D0}" srcOrd="0" destOrd="0" presId="urn:microsoft.com/office/officeart/2008/layout/RadialCluster"/>
    <dgm:cxn modelId="{636A9DD3-926F-439D-A649-51CD05E5E2F5}" type="presParOf" srcId="{01214AB8-ECA2-4F8C-BF7D-21CCDA94D6D0}" destId="{4BB5F1FC-3C82-412E-A444-A32BB7F0FE78}" srcOrd="0" destOrd="0" presId="urn:microsoft.com/office/officeart/2008/layout/RadialCluster"/>
    <dgm:cxn modelId="{DBB797E9-F408-4853-B7E5-85921DE5FE3C}" type="presParOf" srcId="{01214AB8-ECA2-4F8C-BF7D-21CCDA94D6D0}" destId="{22058611-CBBB-4BA4-877B-BCA66C6A77E4}" srcOrd="1" destOrd="0" presId="urn:microsoft.com/office/officeart/2008/layout/RadialCluster"/>
    <dgm:cxn modelId="{6E746063-12FD-4B60-9BD6-D4798B7295E5}" type="presParOf" srcId="{01214AB8-ECA2-4F8C-BF7D-21CCDA94D6D0}" destId="{DB00BBAB-2CCE-4B92-A696-AE66200A335E}" srcOrd="2" destOrd="0" presId="urn:microsoft.com/office/officeart/2008/layout/RadialCluster"/>
    <dgm:cxn modelId="{50568A2C-DF17-4CDD-822E-C62FD5BB8A58}" type="presParOf" srcId="{01214AB8-ECA2-4F8C-BF7D-21CCDA94D6D0}" destId="{C6C7738A-70E2-485B-8726-4161BC17C08F}" srcOrd="3" destOrd="0" presId="urn:microsoft.com/office/officeart/2008/layout/RadialCluster"/>
    <dgm:cxn modelId="{82F4D921-6A5E-4D6F-9A08-5C6CAEB4C525}" type="presParOf" srcId="{01214AB8-ECA2-4F8C-BF7D-21CCDA94D6D0}" destId="{C126A05A-7F1A-4870-BB65-8BDB14E231D6}" srcOrd="4" destOrd="0" presId="urn:microsoft.com/office/officeart/2008/layout/RadialCluster"/>
    <dgm:cxn modelId="{C1A49D35-3E94-4721-8052-4C21A8A2C643}" type="presParOf" srcId="{01214AB8-ECA2-4F8C-BF7D-21CCDA94D6D0}" destId="{59862B00-1FD4-4685-909C-DCA0366C298D}" srcOrd="5" destOrd="0" presId="urn:microsoft.com/office/officeart/2008/layout/RadialCluster"/>
    <dgm:cxn modelId="{6464214D-0D41-4A55-9D90-35B623423761}" type="presParOf" srcId="{01214AB8-ECA2-4F8C-BF7D-21CCDA94D6D0}" destId="{36FF0797-3491-447D-A332-8EB8786AB723}"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B5F1FC-3C82-412E-A444-A32BB7F0FE78}">
      <dsp:nvSpPr>
        <dsp:cNvPr id="0" name=""/>
        <dsp:cNvSpPr/>
      </dsp:nvSpPr>
      <dsp:spPr>
        <a:xfrm>
          <a:off x="2182383" y="2185801"/>
          <a:ext cx="1411713" cy="124316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dirty="0" smtClean="0"/>
            <a:t>Power</a:t>
          </a:r>
          <a:endParaRPr lang="en-US" sz="2400" kern="1200" dirty="0"/>
        </a:p>
      </dsp:txBody>
      <dsp:txXfrm>
        <a:off x="2243069" y="2246487"/>
        <a:ext cx="1290341" cy="1121795"/>
      </dsp:txXfrm>
    </dsp:sp>
    <dsp:sp modelId="{22058611-CBBB-4BA4-877B-BCA66C6A77E4}">
      <dsp:nvSpPr>
        <dsp:cNvPr id="0" name=""/>
        <dsp:cNvSpPr/>
      </dsp:nvSpPr>
      <dsp:spPr>
        <a:xfrm rot="16066612">
          <a:off x="2649628" y="1979484"/>
          <a:ext cx="412945" cy="0"/>
        </a:xfrm>
        <a:custGeom>
          <a:avLst/>
          <a:gdLst/>
          <a:ahLst/>
          <a:cxnLst/>
          <a:rect l="0" t="0" r="0" b="0"/>
          <a:pathLst>
            <a:path>
              <a:moveTo>
                <a:pt x="0" y="0"/>
              </a:moveTo>
              <a:lnTo>
                <a:pt x="41294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00BBAB-2CCE-4B92-A696-AE66200A335E}">
      <dsp:nvSpPr>
        <dsp:cNvPr id="0" name=""/>
        <dsp:cNvSpPr/>
      </dsp:nvSpPr>
      <dsp:spPr>
        <a:xfrm>
          <a:off x="1786044" y="628571"/>
          <a:ext cx="2079662" cy="1144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dirty="0" smtClean="0"/>
            <a:t>Use of Knowledge</a:t>
          </a:r>
          <a:endParaRPr lang="en-US" sz="2400" kern="1200" dirty="0"/>
        </a:p>
      </dsp:txBody>
      <dsp:txXfrm>
        <a:off x="1841919" y="684446"/>
        <a:ext cx="1967912" cy="1032845"/>
      </dsp:txXfrm>
    </dsp:sp>
    <dsp:sp modelId="{C6C7738A-70E2-485B-8726-4161BC17C08F}">
      <dsp:nvSpPr>
        <dsp:cNvPr id="0" name=""/>
        <dsp:cNvSpPr/>
      </dsp:nvSpPr>
      <dsp:spPr>
        <a:xfrm rot="2613632">
          <a:off x="3518183" y="3488246"/>
          <a:ext cx="172037" cy="0"/>
        </a:xfrm>
        <a:custGeom>
          <a:avLst/>
          <a:gdLst/>
          <a:ahLst/>
          <a:cxnLst/>
          <a:rect l="0" t="0" r="0" b="0"/>
          <a:pathLst>
            <a:path>
              <a:moveTo>
                <a:pt x="0" y="0"/>
              </a:moveTo>
              <a:lnTo>
                <a:pt x="17203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26A05A-7F1A-4870-BB65-8BDB14E231D6}">
      <dsp:nvSpPr>
        <dsp:cNvPr id="0" name=""/>
        <dsp:cNvSpPr/>
      </dsp:nvSpPr>
      <dsp:spPr>
        <a:xfrm>
          <a:off x="3375575" y="3547524"/>
          <a:ext cx="1785523" cy="1144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dirty="0" smtClean="0"/>
            <a:t>Strategic</a:t>
          </a:r>
          <a:r>
            <a:rPr lang="en-US" sz="1800" kern="1200" dirty="0" smtClean="0"/>
            <a:t> </a:t>
          </a:r>
          <a:r>
            <a:rPr lang="en-US" sz="2400" kern="1200" dirty="0" smtClean="0"/>
            <a:t>Brokerage</a:t>
          </a:r>
          <a:endParaRPr lang="en-US" sz="2400" kern="1200" dirty="0"/>
        </a:p>
      </dsp:txBody>
      <dsp:txXfrm>
        <a:off x="3431450" y="3603399"/>
        <a:ext cx="1673773" cy="1032845"/>
      </dsp:txXfrm>
    </dsp:sp>
    <dsp:sp modelId="{59862B00-1FD4-4685-909C-DCA0366C298D}">
      <dsp:nvSpPr>
        <dsp:cNvPr id="0" name=""/>
        <dsp:cNvSpPr/>
      </dsp:nvSpPr>
      <dsp:spPr>
        <a:xfrm rot="8333746">
          <a:off x="2016645" y="3485374"/>
          <a:ext cx="189035" cy="0"/>
        </a:xfrm>
        <a:custGeom>
          <a:avLst/>
          <a:gdLst/>
          <a:ahLst/>
          <a:cxnLst/>
          <a:rect l="0" t="0" r="0" b="0"/>
          <a:pathLst>
            <a:path>
              <a:moveTo>
                <a:pt x="0" y="0"/>
              </a:moveTo>
              <a:lnTo>
                <a:pt x="18903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FF0797-3491-447D-A332-8EB8786AB723}">
      <dsp:nvSpPr>
        <dsp:cNvPr id="0" name=""/>
        <dsp:cNvSpPr/>
      </dsp:nvSpPr>
      <dsp:spPr>
        <a:xfrm>
          <a:off x="533998" y="3547513"/>
          <a:ext cx="1700011" cy="1144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dirty="0" smtClean="0"/>
            <a:t>Political Lobbying &amp; Advocacy</a:t>
          </a:r>
          <a:endParaRPr lang="en-US" sz="2400" kern="1200" dirty="0"/>
        </a:p>
      </dsp:txBody>
      <dsp:txXfrm>
        <a:off x="589873" y="3603388"/>
        <a:ext cx="1588261" cy="1032845"/>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F56ACED-BC4E-4B63-B35D-92D6B9E06A8E}" type="datetimeFigureOut">
              <a:rPr lang="en-GB" smtClean="0"/>
              <a:t>07/10/2018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3086684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56ACED-BC4E-4B63-B35D-92D6B9E06A8E}" type="datetimeFigureOut">
              <a:rPr lang="en-GB" smtClean="0"/>
              <a:t>07/10/2018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757175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F56ACED-BC4E-4B63-B35D-92D6B9E06A8E}" type="datetimeFigureOut">
              <a:rPr lang="en-GB" smtClean="0"/>
              <a:t>07/10/2018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399744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F56ACED-BC4E-4B63-B35D-92D6B9E06A8E}" type="datetimeFigureOut">
              <a:rPr lang="en-GB" smtClean="0"/>
              <a:t>07/10/2018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126060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F56ACED-BC4E-4B63-B35D-92D6B9E06A8E}" type="datetimeFigureOut">
              <a:rPr lang="en-GB" smtClean="0"/>
              <a:t>07/10/2018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1614042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56ACED-BC4E-4B63-B35D-92D6B9E06A8E}" type="datetimeFigureOut">
              <a:rPr lang="en-GB" smtClean="0"/>
              <a:t>07/10/2018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331791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56ACED-BC4E-4B63-B35D-92D6B9E06A8E}" type="datetimeFigureOut">
              <a:rPr lang="en-GB" smtClean="0"/>
              <a:t>07/10/2018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1225343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56ACED-BC4E-4B63-B35D-92D6B9E06A8E}" type="datetimeFigureOut">
              <a:rPr lang="en-GB" smtClean="0"/>
              <a:t>07/10/2018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2507791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56ACED-BC4E-4B63-B35D-92D6B9E06A8E}" type="datetimeFigureOut">
              <a:rPr lang="en-GB" smtClean="0"/>
              <a:t>07/10/2018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3232403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56ACED-BC4E-4B63-B35D-92D6B9E06A8E}" type="datetimeFigureOut">
              <a:rPr lang="en-GB" smtClean="0"/>
              <a:t>07/10/2018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883423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56ACED-BC4E-4B63-B35D-92D6B9E06A8E}" type="datetimeFigureOut">
              <a:rPr lang="en-GB" smtClean="0"/>
              <a:t>07/10/2018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73E593-11EC-47FE-9280-1D47ED907412}" type="slidenum">
              <a:rPr lang="en-GB" smtClean="0"/>
              <a:t>‹#›</a:t>
            </a:fld>
            <a:endParaRPr lang="en-GB"/>
          </a:p>
        </p:txBody>
      </p:sp>
    </p:spTree>
    <p:extLst>
      <p:ext uri="{BB962C8B-B14F-4D97-AF65-F5344CB8AC3E}">
        <p14:creationId xmlns:p14="http://schemas.microsoft.com/office/powerpoint/2010/main" val="3358081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56ACED-BC4E-4B63-B35D-92D6B9E06A8E}" type="datetimeFigureOut">
              <a:rPr lang="en-GB" smtClean="0"/>
              <a:t>07/10/2018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73E593-11EC-47FE-9280-1D47ED907412}" type="slidenum">
              <a:rPr lang="en-GB" smtClean="0"/>
              <a:t>‹#›</a:t>
            </a:fld>
            <a:endParaRPr lang="en-GB"/>
          </a:p>
        </p:txBody>
      </p:sp>
    </p:spTree>
    <p:extLst>
      <p:ext uri="{BB962C8B-B14F-4D97-AF65-F5344CB8AC3E}">
        <p14:creationId xmlns:p14="http://schemas.microsoft.com/office/powerpoint/2010/main" val="533758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youtu.be/-S9Qv29fOLY"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hyperlink" Target="https://www.bbc.co.uk/programmes/p0682yvl"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vimeo.com/202941838" TargetMode="Externa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hyperlink" Target="https://www.oecd.org/pisa/pisa-2015-results-in-focus.pdf" TargetMode="External"/><Relationship Id="rId3" Type="http://schemas.openxmlformats.org/officeDocument/2006/relationships/hyperlink" Target="https://www.theguardian.com/books/2016/apr/15/neoliberalism-ideology-problem-george-monbiot" TargetMode="External"/><Relationship Id="rId7" Type="http://schemas.openxmlformats.org/officeDocument/2006/relationships/hyperlink" Target="http://www.oecdbetterlifeindex.org/" TargetMode="External"/><Relationship Id="rId12" Type="http://schemas.openxmlformats.org/officeDocument/2006/relationships/hyperlink" Target="https://gov.wales/statistics-and-research/youth-services/?lang=en" TargetMode="External"/><Relationship Id="rId2" Type="http://schemas.openxmlformats.org/officeDocument/2006/relationships/hyperlink" Target="http://www.youthimpact.uk/evaluation" TargetMode="External"/><Relationship Id="rId1" Type="http://schemas.openxmlformats.org/officeDocument/2006/relationships/slideLayout" Target="../slideLayouts/slideLayout2.xml"/><Relationship Id="rId6" Type="http://schemas.openxmlformats.org/officeDocument/2006/relationships/hyperlink" Target="http://www.oecd.org/social/family/PF1_6_Public_spending_by_age_of_children.pdf" TargetMode="External"/><Relationship Id="rId11" Type="http://schemas.openxmlformats.org/officeDocument/2006/relationships/hyperlink" Target="https://www.varkeyfoundation.org/" TargetMode="External"/><Relationship Id="rId5" Type="http://schemas.openxmlformats.org/officeDocument/2006/relationships/hyperlink" Target="http://www.nationalaccountsofwellbeing.org/learn/what-is-well-being.html" TargetMode="External"/><Relationship Id="rId10" Type="http://schemas.openxmlformats.org/officeDocument/2006/relationships/hyperlink" Target="https://www.margaretthatcher.org/document/106689" TargetMode="External"/><Relationship Id="rId4" Type="http://schemas.openxmlformats.org/officeDocument/2006/relationships/hyperlink" Target="http://www.assembly.wales/" TargetMode="External"/><Relationship Id="rId9" Type="http://schemas.openxmlformats.org/officeDocument/2006/relationships/hyperlink" Target="https://www.publichealthnetwork.cymru/en/topics/sexual-health/teenage-concep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475657"/>
            <a:ext cx="9144000" cy="2387600"/>
          </a:xfrm>
        </p:spPr>
        <p:txBody>
          <a:bodyPr>
            <a:normAutofit fontScale="90000"/>
          </a:bodyPr>
          <a:lstStyle/>
          <a:p>
            <a:r>
              <a:rPr lang="en-GB" dirty="0"/>
              <a:t/>
            </a:r>
            <a:br>
              <a:rPr lang="en-GB" dirty="0"/>
            </a:br>
            <a:r>
              <a:rPr lang="en-GB" dirty="0"/>
              <a:t/>
            </a:r>
            <a:br>
              <a:rPr lang="en-GB" dirty="0"/>
            </a:br>
            <a:r>
              <a:rPr lang="en-GB" dirty="0" smtClean="0"/>
              <a:t>Children and Young </a:t>
            </a:r>
            <a:r>
              <a:rPr lang="en-GB" dirty="0" smtClean="0"/>
              <a:t>People, Resilience and Well-being</a:t>
            </a:r>
            <a:r>
              <a:rPr lang="en-GB" dirty="0" smtClean="0"/>
              <a:t>:</a:t>
            </a:r>
            <a:endParaRPr lang="en-GB" dirty="0"/>
          </a:p>
        </p:txBody>
      </p:sp>
      <p:sp>
        <p:nvSpPr>
          <p:cNvPr id="3" name="Subtitle 2"/>
          <p:cNvSpPr>
            <a:spLocks noGrp="1"/>
          </p:cNvSpPr>
          <p:nvPr>
            <p:ph type="subTitle" idx="1"/>
          </p:nvPr>
        </p:nvSpPr>
        <p:spPr>
          <a:xfrm>
            <a:off x="1524000" y="4246276"/>
            <a:ext cx="9144000" cy="1655762"/>
          </a:xfrm>
        </p:spPr>
        <p:txBody>
          <a:bodyPr/>
          <a:lstStyle/>
          <a:p>
            <a:r>
              <a:rPr lang="en-GB" dirty="0"/>
              <a:t>Introduction to contemporary discourses.</a:t>
            </a:r>
          </a:p>
          <a:p>
            <a:endParaRPr lang="en-GB" dirty="0" smtClean="0"/>
          </a:p>
        </p:txBody>
      </p:sp>
    </p:spTree>
    <p:extLst>
      <p:ext uri="{BB962C8B-B14F-4D97-AF65-F5344CB8AC3E}">
        <p14:creationId xmlns:p14="http://schemas.microsoft.com/office/powerpoint/2010/main" val="2080122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Holistic View</a:t>
            </a:r>
            <a:endParaRPr lang="en-GB" dirty="0"/>
          </a:p>
        </p:txBody>
      </p:sp>
      <p:sp>
        <p:nvSpPr>
          <p:cNvPr id="4" name="Content Placeholder 3"/>
          <p:cNvSpPr>
            <a:spLocks noGrp="1"/>
          </p:cNvSpPr>
          <p:nvPr>
            <p:ph sz="half" idx="1"/>
          </p:nvPr>
        </p:nvSpPr>
        <p:spPr>
          <a:xfrm>
            <a:off x="838200" y="1825625"/>
            <a:ext cx="4465320" cy="4351338"/>
          </a:xfrm>
        </p:spPr>
        <p:txBody>
          <a:bodyPr>
            <a:normAutofit lnSpcReduction="10000"/>
          </a:bodyPr>
          <a:lstStyle/>
          <a:p>
            <a:pPr marL="0" indent="0">
              <a:buNone/>
            </a:pPr>
            <a:r>
              <a:rPr lang="en-GB" dirty="0" smtClean="0"/>
              <a:t>As practitioners we are in a unique position within the whole range of organisations seeking to work with </a:t>
            </a:r>
            <a:r>
              <a:rPr lang="en-GB" dirty="0" smtClean="0"/>
              <a:t>children and young </a:t>
            </a:r>
            <a:r>
              <a:rPr lang="en-GB" dirty="0" smtClean="0"/>
              <a:t>people.  We must seek to understand the child and young person in the context of their groups, their family, their community and wider society.  This has implications for our work with them. </a:t>
            </a:r>
            <a:endParaRPr lang="en-GB" dirty="0"/>
          </a:p>
        </p:txBody>
      </p:sp>
      <p:pic>
        <p:nvPicPr>
          <p:cNvPr id="6" name="Content Placeholder 5"/>
          <p:cNvPicPr>
            <a:picLocks noGrp="1" noChangeAspect="1"/>
          </p:cNvPicPr>
          <p:nvPr>
            <p:ph sz="half" idx="2"/>
          </p:nvPr>
        </p:nvPicPr>
        <p:blipFill>
          <a:blip r:embed="rId2"/>
          <a:stretch>
            <a:fillRect/>
          </a:stretch>
        </p:blipFill>
        <p:spPr>
          <a:xfrm>
            <a:off x="5786846" y="1088631"/>
            <a:ext cx="5199249" cy="5088332"/>
          </a:xfrm>
          <a:prstGeom prst="rect">
            <a:avLst/>
          </a:prstGeom>
        </p:spPr>
      </p:pic>
    </p:spTree>
    <p:extLst>
      <p:ext uri="{BB962C8B-B14F-4D97-AF65-F5344CB8AC3E}">
        <p14:creationId xmlns:p14="http://schemas.microsoft.com/office/powerpoint/2010/main" val="3180186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Contemporary issues facing families, children and young people</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smtClean="0"/>
              <a:t>In small groups spend 30 minutes discussing and compiling a list of issues facing families, children and young people with whom you are familiar.</a:t>
            </a:r>
            <a:endParaRPr lang="en-GB" dirty="0"/>
          </a:p>
        </p:txBody>
      </p:sp>
      <p:sp>
        <p:nvSpPr>
          <p:cNvPr id="4" name="Content Placeholder 3"/>
          <p:cNvSpPr>
            <a:spLocks noGrp="1"/>
          </p:cNvSpPr>
          <p:nvPr>
            <p:ph sz="half" idx="2"/>
          </p:nvPr>
        </p:nvSpPr>
        <p:spPr/>
        <p:txBody>
          <a:bodyPr>
            <a:normAutofit fontScale="85000" lnSpcReduction="20000"/>
          </a:bodyPr>
          <a:lstStyle/>
          <a:p>
            <a:pPr marL="0" indent="0">
              <a:buNone/>
            </a:pPr>
            <a:r>
              <a:rPr lang="en-GB" dirty="0"/>
              <a:t>Calder, G. </a:t>
            </a:r>
            <a:r>
              <a:rPr lang="en-GB" i="1" dirty="0"/>
              <a:t>Soundings, ‘</a:t>
            </a:r>
            <a:r>
              <a:rPr lang="en-GB" dirty="0"/>
              <a:t>Of course we do’: inequality, the family, and the spell of social mobility. </a:t>
            </a:r>
            <a:r>
              <a:rPr lang="en-GB" dirty="0" err="1"/>
              <a:t>Iss</a:t>
            </a:r>
            <a:r>
              <a:rPr lang="en-GB" dirty="0"/>
              <a:t> 64 (Winter, 2016) 117-127.</a:t>
            </a:r>
          </a:p>
          <a:p>
            <a:pPr marL="0" indent="0">
              <a:buNone/>
            </a:pPr>
            <a:endParaRPr lang="en-GB" dirty="0"/>
          </a:p>
          <a:p>
            <a:pPr marL="0" indent="0">
              <a:buNone/>
            </a:pPr>
            <a:r>
              <a:rPr lang="en-GB" dirty="0" smtClean="0"/>
              <a:t>Dimitra</a:t>
            </a:r>
            <a:r>
              <a:rPr lang="en-GB" dirty="0"/>
              <a:t>. </a:t>
            </a:r>
            <a:r>
              <a:rPr lang="en-GB" dirty="0" err="1"/>
              <a:t>Hartas</a:t>
            </a:r>
            <a:r>
              <a:rPr lang="en-GB" dirty="0"/>
              <a:t> (2014) </a:t>
            </a:r>
            <a:r>
              <a:rPr lang="en-GB" i="1" dirty="0"/>
              <a:t>Parenting, Family Policy and Children’s </a:t>
            </a:r>
            <a:r>
              <a:rPr lang="en-GB" i="1" dirty="0" smtClean="0"/>
              <a:t>Well-Being </a:t>
            </a:r>
            <a:r>
              <a:rPr lang="en-GB" i="1" dirty="0"/>
              <a:t>in an Unequal society A New Culture War for Parents. </a:t>
            </a:r>
            <a:r>
              <a:rPr lang="en-GB" dirty="0"/>
              <a:t>London: Palgrave.</a:t>
            </a:r>
          </a:p>
          <a:p>
            <a:pPr marL="0" indent="0">
              <a:buNone/>
            </a:pPr>
            <a:endParaRPr lang="en-GB" b="1" dirty="0" smtClean="0"/>
          </a:p>
          <a:p>
            <a:pPr marL="0" indent="0">
              <a:buNone/>
            </a:pPr>
            <a:r>
              <a:rPr lang="en-GB" dirty="0"/>
              <a:t>Patton, P. </a:t>
            </a:r>
            <a:r>
              <a:rPr lang="en-GB" i="1" dirty="0"/>
              <a:t>New Formations. </a:t>
            </a:r>
            <a:r>
              <a:rPr lang="en-GB" dirty="0"/>
              <a:t>Foucault’s ‘Critique’ of neoliberalism: Rawls and the Genealogy of Public Reason. 80/81 (2013), 39-51.</a:t>
            </a:r>
          </a:p>
          <a:p>
            <a:pPr marL="0" indent="0">
              <a:buNone/>
            </a:pPr>
            <a:endParaRPr lang="en-GB" b="1" dirty="0"/>
          </a:p>
        </p:txBody>
      </p:sp>
    </p:spTree>
    <p:extLst>
      <p:ext uri="{BB962C8B-B14F-4D97-AF65-F5344CB8AC3E}">
        <p14:creationId xmlns:p14="http://schemas.microsoft.com/office/powerpoint/2010/main" val="3313711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Commentary on well-being</a:t>
            </a:r>
            <a:endParaRPr lang="en-GB" dirty="0"/>
          </a:p>
        </p:txBody>
      </p:sp>
      <p:sp>
        <p:nvSpPr>
          <p:cNvPr id="3" name="Content Placeholder 2"/>
          <p:cNvSpPr>
            <a:spLocks noGrp="1"/>
          </p:cNvSpPr>
          <p:nvPr>
            <p:ph idx="1"/>
          </p:nvPr>
        </p:nvSpPr>
        <p:spPr/>
        <p:txBody>
          <a:bodyPr/>
          <a:lstStyle/>
          <a:p>
            <a:r>
              <a:rPr lang="en-GB" dirty="0" smtClean="0"/>
              <a:t>The well-being of </a:t>
            </a:r>
            <a:r>
              <a:rPr lang="en-GB" dirty="0" smtClean="0"/>
              <a:t>children and young </a:t>
            </a:r>
            <a:r>
              <a:rPr lang="en-GB" dirty="0" smtClean="0"/>
              <a:t>people is important not only for their own sake, but also for the future health of society. The debate around patterns and trends in young people’s well-being and their causes is marked by uncertainty and contradiction.</a:t>
            </a:r>
          </a:p>
          <a:p>
            <a:endParaRPr lang="en-GB" dirty="0"/>
          </a:p>
          <a:p>
            <a:r>
              <a:rPr lang="en-GB" dirty="0" smtClean="0"/>
              <a:t>Social changes in the last half century have harmed successive generations of young people because of their developmental vulnerability and these young people are carrying their burdens into later life.</a:t>
            </a:r>
          </a:p>
          <a:p>
            <a:pPr marL="0" indent="0" algn="r">
              <a:buNone/>
            </a:pPr>
            <a:r>
              <a:rPr lang="en-GB" dirty="0" smtClean="0"/>
              <a:t>Eckersley, 2010.</a:t>
            </a:r>
            <a:endParaRPr lang="en-GB" dirty="0"/>
          </a:p>
        </p:txBody>
      </p:sp>
    </p:spTree>
    <p:extLst>
      <p:ext uri="{BB962C8B-B14F-4D97-AF65-F5344CB8AC3E}">
        <p14:creationId xmlns:p14="http://schemas.microsoft.com/office/powerpoint/2010/main" val="2122699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pPr eaLnBrk="1" hangingPunct="1"/>
            <a:r>
              <a:rPr lang="en-GB" altLang="en-US" dirty="0" smtClean="0">
                <a:latin typeface="Calibri" panose="020F0502020204030204" pitchFamily="34" charset="0"/>
                <a:cs typeface="Calibri" panose="020F0502020204030204" pitchFamily="34" charset="0"/>
              </a:rPr>
              <a:t>Well-being, what is it?</a:t>
            </a:r>
            <a:endParaRPr lang="en-US" altLang="en-US"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838200" y="1600200"/>
            <a:ext cx="9372600" cy="4800600"/>
          </a:xfrm>
        </p:spPr>
        <p:txBody>
          <a:bodyPr rtlCol="0">
            <a:normAutofit/>
          </a:bodyPr>
          <a:lstStyle/>
          <a:p>
            <a:pPr>
              <a:defRPr/>
            </a:pPr>
            <a:r>
              <a:rPr lang="en-US" sz="4100" dirty="0"/>
              <a:t>Well-being has been defined as a dynamic process that gives people a sense of how their lives are going, through the interaction between their circumstances, activities and psychological resources or ‘mental capital’</a:t>
            </a:r>
          </a:p>
          <a:p>
            <a:pPr marL="0" indent="0">
              <a:buNone/>
              <a:defRPr/>
            </a:pPr>
            <a:endParaRPr lang="en-US" sz="3600" dirty="0"/>
          </a:p>
          <a:p>
            <a:pPr marL="0" indent="0" algn="r">
              <a:buNone/>
              <a:defRPr/>
            </a:pPr>
            <a:r>
              <a:rPr lang="en-GB" dirty="0"/>
              <a:t>New Economics Foundation (no date)</a:t>
            </a:r>
            <a:endParaRPr lang="en-US" dirty="0"/>
          </a:p>
        </p:txBody>
      </p:sp>
    </p:spTree>
    <p:extLst>
      <p:ext uri="{BB962C8B-B14F-4D97-AF65-F5344CB8AC3E}">
        <p14:creationId xmlns:p14="http://schemas.microsoft.com/office/powerpoint/2010/main" val="3560597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 and Ill-being</a:t>
            </a:r>
            <a:endParaRPr lang="en-GB" dirty="0"/>
          </a:p>
        </p:txBody>
      </p:sp>
      <p:sp>
        <p:nvSpPr>
          <p:cNvPr id="3" name="Content Placeholder 2"/>
          <p:cNvSpPr>
            <a:spLocks noGrp="1"/>
          </p:cNvSpPr>
          <p:nvPr>
            <p:ph sz="half" idx="1"/>
          </p:nvPr>
        </p:nvSpPr>
        <p:spPr/>
        <p:txBody>
          <a:bodyPr/>
          <a:lstStyle/>
          <a:p>
            <a:r>
              <a:rPr lang="en-GB" dirty="0" smtClean="0"/>
              <a:t>Material well-being: having enough</a:t>
            </a:r>
          </a:p>
          <a:p>
            <a:r>
              <a:rPr lang="en-GB" dirty="0" smtClean="0"/>
              <a:t>Bodily well-being: being and appearing well</a:t>
            </a:r>
          </a:p>
          <a:p>
            <a:r>
              <a:rPr lang="en-GB" dirty="0" smtClean="0"/>
              <a:t>Social well-being</a:t>
            </a:r>
          </a:p>
          <a:p>
            <a:r>
              <a:rPr lang="en-GB" dirty="0" smtClean="0"/>
              <a:t>Mental well-being</a:t>
            </a:r>
          </a:p>
          <a:p>
            <a:r>
              <a:rPr lang="en-GB" dirty="0" smtClean="0"/>
              <a:t>Subjective well-being: life satisfaction and happiness</a:t>
            </a:r>
            <a:endParaRPr lang="en-GB" dirty="0"/>
          </a:p>
        </p:txBody>
      </p:sp>
      <p:sp>
        <p:nvSpPr>
          <p:cNvPr id="4" name="Content Placeholder 3"/>
          <p:cNvSpPr>
            <a:spLocks noGrp="1"/>
          </p:cNvSpPr>
          <p:nvPr>
            <p:ph sz="half" idx="2"/>
          </p:nvPr>
        </p:nvSpPr>
        <p:spPr/>
        <p:txBody>
          <a:bodyPr/>
          <a:lstStyle/>
          <a:p>
            <a:r>
              <a:rPr lang="en-GB" dirty="0" smtClean="0"/>
              <a:t>Physical ill-being: hunger, pain, discomfort</a:t>
            </a:r>
          </a:p>
          <a:p>
            <a:r>
              <a:rPr lang="en-GB" dirty="0" smtClean="0"/>
              <a:t>Social exclusion: inability to benefit from social goods</a:t>
            </a:r>
          </a:p>
          <a:p>
            <a:r>
              <a:rPr lang="en-GB" dirty="0" smtClean="0"/>
              <a:t>Insecurity, vulnerability, worry and fear</a:t>
            </a:r>
          </a:p>
          <a:p>
            <a:r>
              <a:rPr lang="en-GB" dirty="0" smtClean="0"/>
              <a:t>Feelings of powerlessness </a:t>
            </a:r>
          </a:p>
          <a:p>
            <a:r>
              <a:rPr lang="en-GB" dirty="0" smtClean="0"/>
              <a:t>Mental ill-being</a:t>
            </a:r>
            <a:endParaRPr lang="en-GB" dirty="0"/>
          </a:p>
        </p:txBody>
      </p:sp>
    </p:spTree>
    <p:extLst>
      <p:ext uri="{BB962C8B-B14F-4D97-AF65-F5344CB8AC3E}">
        <p14:creationId xmlns:p14="http://schemas.microsoft.com/office/powerpoint/2010/main" val="2713278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sz="half" idx="1"/>
          </p:nvPr>
        </p:nvSpPr>
        <p:spPr/>
        <p:txBody>
          <a:bodyPr/>
          <a:lstStyle/>
          <a:p>
            <a:r>
              <a:rPr lang="en-GB" dirty="0" smtClean="0"/>
              <a:t>Danny Dorling article – why inequalities persist</a:t>
            </a:r>
            <a:endParaRPr lang="en-GB" dirty="0"/>
          </a:p>
        </p:txBody>
      </p:sp>
      <p:pic>
        <p:nvPicPr>
          <p:cNvPr id="6" name="Picture 5"/>
          <p:cNvPicPr>
            <a:picLocks noChangeAspect="1"/>
          </p:cNvPicPr>
          <p:nvPr/>
        </p:nvPicPr>
        <p:blipFill>
          <a:blip r:embed="rId2"/>
          <a:stretch>
            <a:fillRect/>
          </a:stretch>
        </p:blipFill>
        <p:spPr>
          <a:xfrm>
            <a:off x="4334742" y="2475635"/>
            <a:ext cx="7019058" cy="3509529"/>
          </a:xfrm>
          <a:prstGeom prst="rect">
            <a:avLst/>
          </a:prstGeom>
        </p:spPr>
      </p:pic>
    </p:spTree>
    <p:extLst>
      <p:ext uri="{BB962C8B-B14F-4D97-AF65-F5344CB8AC3E}">
        <p14:creationId xmlns:p14="http://schemas.microsoft.com/office/powerpoint/2010/main" val="1430882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Well-being of Future Generations (Wales) Act 2015</a:t>
            </a:r>
          </a:p>
        </p:txBody>
      </p:sp>
      <p:sp>
        <p:nvSpPr>
          <p:cNvPr id="3" name="Content Placeholder 2"/>
          <p:cNvSpPr>
            <a:spLocks noGrp="1"/>
          </p:cNvSpPr>
          <p:nvPr>
            <p:ph idx="1"/>
          </p:nvPr>
        </p:nvSpPr>
        <p:spPr/>
        <p:txBody>
          <a:bodyPr/>
          <a:lstStyle/>
          <a:p>
            <a:r>
              <a:rPr lang="en-GB" dirty="0" smtClean="0"/>
              <a:t>In pairs, take 15 minutes and discuss the core </a:t>
            </a:r>
            <a:r>
              <a:rPr lang="en-GB" dirty="0" smtClean="0"/>
              <a:t>requirements of the Act</a:t>
            </a:r>
          </a:p>
          <a:p>
            <a:pPr marL="0" indent="0">
              <a:buNone/>
            </a:pPr>
            <a:endParaRPr lang="en-GB" dirty="0" smtClean="0"/>
          </a:p>
          <a:p>
            <a:pPr lvl="1"/>
            <a:r>
              <a:rPr lang="en-GB" sz="3200" dirty="0" smtClean="0"/>
              <a:t>Building happier young people will contribute to:</a:t>
            </a:r>
          </a:p>
          <a:p>
            <a:pPr lvl="1"/>
            <a:r>
              <a:rPr lang="en-GB" sz="3200" dirty="0" smtClean="0"/>
              <a:t>A resilient Wales</a:t>
            </a:r>
          </a:p>
          <a:p>
            <a:pPr lvl="1"/>
            <a:r>
              <a:rPr lang="en-GB" sz="3200" dirty="0" smtClean="0"/>
              <a:t>A healthier Wales</a:t>
            </a:r>
          </a:p>
          <a:p>
            <a:pPr lvl="1"/>
            <a:r>
              <a:rPr lang="en-GB" sz="3200" dirty="0" smtClean="0"/>
              <a:t>A more equal Wales</a:t>
            </a:r>
          </a:p>
          <a:p>
            <a:pPr lvl="1"/>
            <a:r>
              <a:rPr lang="en-GB" sz="3200" dirty="0" smtClean="0"/>
              <a:t>A Wales of cohesive communities</a:t>
            </a:r>
            <a:endParaRPr lang="en-GB" sz="3200" dirty="0"/>
          </a:p>
        </p:txBody>
      </p:sp>
    </p:spTree>
    <p:extLst>
      <p:ext uri="{BB962C8B-B14F-4D97-AF65-F5344CB8AC3E}">
        <p14:creationId xmlns:p14="http://schemas.microsoft.com/office/powerpoint/2010/main" val="32278682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Neoliberal Policy Agenda</a:t>
            </a:r>
            <a:endParaRPr lang="en-GB" dirty="0"/>
          </a:p>
        </p:txBody>
      </p:sp>
      <p:sp>
        <p:nvSpPr>
          <p:cNvPr id="5" name="Content Placeholder 4"/>
          <p:cNvSpPr>
            <a:spLocks noGrp="1"/>
          </p:cNvSpPr>
          <p:nvPr>
            <p:ph sz="half" idx="1"/>
          </p:nvPr>
        </p:nvSpPr>
        <p:spPr>
          <a:xfrm>
            <a:off x="942110" y="1825624"/>
            <a:ext cx="4918364" cy="4575175"/>
          </a:xfrm>
        </p:spPr>
        <p:txBody>
          <a:bodyPr/>
          <a:lstStyle/>
          <a:p>
            <a:pPr marL="0" indent="0">
              <a:buNone/>
            </a:pPr>
            <a:r>
              <a:rPr lang="en-GB" dirty="0"/>
              <a:t>There is no such thing as society.  There are individual men and women, and there are families, and no Government can do anything except through the people, and people must look to themselves.  It is our duty to look after ourselves and then to look after our neighbour (Thatcher, 1987)</a:t>
            </a:r>
          </a:p>
          <a:p>
            <a:pPr marL="0" indent="0">
              <a:buNone/>
            </a:pPr>
            <a:endParaRPr lang="en-GB" dirty="0"/>
          </a:p>
        </p:txBody>
      </p:sp>
      <p:pic>
        <p:nvPicPr>
          <p:cNvPr id="8" name="Content Placeholder 7"/>
          <p:cNvPicPr>
            <a:picLocks noGrp="1" noChangeAspect="1"/>
          </p:cNvPicPr>
          <p:nvPr>
            <p:ph sz="half" idx="2"/>
          </p:nvPr>
        </p:nvPicPr>
        <p:blipFill>
          <a:blip r:embed="rId2"/>
          <a:stretch>
            <a:fillRect/>
          </a:stretch>
        </p:blipFill>
        <p:spPr>
          <a:xfrm>
            <a:off x="7130665" y="889750"/>
            <a:ext cx="3966826" cy="5287213"/>
          </a:xfrm>
          <a:prstGeom prst="rect">
            <a:avLst/>
          </a:prstGeom>
        </p:spPr>
      </p:pic>
    </p:spTree>
    <p:extLst>
      <p:ext uri="{BB962C8B-B14F-4D97-AF65-F5344CB8AC3E}">
        <p14:creationId xmlns:p14="http://schemas.microsoft.com/office/powerpoint/2010/main" val="1426682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 of Neoliberalism</a:t>
            </a:r>
            <a:endParaRPr lang="en-GB" dirty="0"/>
          </a:p>
        </p:txBody>
      </p:sp>
      <p:sp>
        <p:nvSpPr>
          <p:cNvPr id="3" name="Content Placeholder 2"/>
          <p:cNvSpPr>
            <a:spLocks noGrp="1"/>
          </p:cNvSpPr>
          <p:nvPr>
            <p:ph sz="half" idx="1"/>
          </p:nvPr>
        </p:nvSpPr>
        <p:spPr>
          <a:xfrm>
            <a:off x="838200" y="1825625"/>
            <a:ext cx="4315691" cy="4351338"/>
          </a:xfrm>
        </p:spPr>
        <p:txBody>
          <a:bodyPr>
            <a:normAutofit lnSpcReduction="10000"/>
          </a:bodyPr>
          <a:lstStyle/>
          <a:p>
            <a:pPr marL="0" indent="0">
              <a:buNone/>
            </a:pPr>
            <a:r>
              <a:rPr lang="en-GB" dirty="0" smtClean="0"/>
              <a:t>Resulting </a:t>
            </a:r>
            <a:r>
              <a:rPr lang="en-GB" dirty="0"/>
              <a:t>from the work of von Mises and Hayek, the effects of which have been summed </a:t>
            </a:r>
            <a:r>
              <a:rPr lang="en-GB" dirty="0" smtClean="0"/>
              <a:t>up as </a:t>
            </a:r>
            <a:r>
              <a:rPr lang="en-GB" dirty="0"/>
              <a:t>‘massive tax cuts for the rich, the crushing of trade unions, deregulation, privatisation, outsourcing and competition in public services’ </a:t>
            </a:r>
            <a:endParaRPr lang="en-GB" dirty="0" smtClean="0"/>
          </a:p>
          <a:p>
            <a:pPr marL="0" indent="0">
              <a:buNone/>
            </a:pPr>
            <a:r>
              <a:rPr lang="en-GB" dirty="0" smtClean="0"/>
              <a:t>(</a:t>
            </a:r>
            <a:r>
              <a:rPr lang="en-GB" dirty="0"/>
              <a:t>Monbiot, 2016, np).</a:t>
            </a:r>
          </a:p>
          <a:p>
            <a:pPr marL="0" indent="0">
              <a:buNone/>
            </a:pPr>
            <a:endParaRPr lang="en-GB" dirty="0"/>
          </a:p>
        </p:txBody>
      </p:sp>
      <p:pic>
        <p:nvPicPr>
          <p:cNvPr id="2050" name="Picture 2" descr="Image result for NEOLIBERAL"/>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72193" y="1825625"/>
            <a:ext cx="6400545" cy="378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861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2"/>
          </p:nvPr>
        </p:nvPicPr>
        <p:blipFill>
          <a:blip r:embed="rId2"/>
          <a:stretch>
            <a:fillRect/>
          </a:stretch>
        </p:blipFill>
        <p:spPr>
          <a:xfrm>
            <a:off x="6172200" y="2169714"/>
            <a:ext cx="5181600" cy="3663160"/>
          </a:xfrm>
          <a:prstGeom prst="rect">
            <a:avLst/>
          </a:prstGeom>
        </p:spPr>
      </p:pic>
      <p:sp>
        <p:nvSpPr>
          <p:cNvPr id="2" name="Title 1"/>
          <p:cNvSpPr>
            <a:spLocks noGrp="1"/>
          </p:cNvSpPr>
          <p:nvPr>
            <p:ph type="title"/>
          </p:nvPr>
        </p:nvSpPr>
        <p:spPr>
          <a:xfrm>
            <a:off x="838200" y="219651"/>
            <a:ext cx="10515600" cy="1325563"/>
          </a:xfrm>
        </p:spPr>
        <p:txBody>
          <a:bodyPr/>
          <a:lstStyle/>
          <a:p>
            <a:r>
              <a:rPr lang="en-GB" dirty="0" smtClean="0"/>
              <a:t>Impacts</a:t>
            </a:r>
            <a:endParaRPr lang="en-GB" dirty="0"/>
          </a:p>
        </p:txBody>
      </p:sp>
      <p:sp>
        <p:nvSpPr>
          <p:cNvPr id="3" name="Content Placeholder 2"/>
          <p:cNvSpPr>
            <a:spLocks noGrp="1"/>
          </p:cNvSpPr>
          <p:nvPr>
            <p:ph sz="half" idx="1"/>
          </p:nvPr>
        </p:nvSpPr>
        <p:spPr>
          <a:xfrm>
            <a:off x="838199" y="1392380"/>
            <a:ext cx="7266710" cy="5195455"/>
          </a:xfrm>
        </p:spPr>
        <p:txBody>
          <a:bodyPr>
            <a:noAutofit/>
          </a:bodyPr>
          <a:lstStyle/>
          <a:p>
            <a:pPr marL="0" indent="0">
              <a:buNone/>
            </a:pPr>
            <a:r>
              <a:rPr lang="en-GB" sz="2200" dirty="0" smtClean="0"/>
              <a:t>Influences, </a:t>
            </a:r>
            <a:r>
              <a:rPr lang="en-GB" sz="2200" dirty="0"/>
              <a:t>stemming from the free market are having an undue impact </a:t>
            </a:r>
            <a:r>
              <a:rPr lang="en-GB" sz="2200" dirty="0" smtClean="0"/>
              <a:t>upon society and therefore, </a:t>
            </a:r>
            <a:r>
              <a:rPr lang="en-GB" sz="2200" dirty="0"/>
              <a:t>young people growing up in this </a:t>
            </a:r>
            <a:r>
              <a:rPr lang="en-GB" sz="2200" dirty="0" smtClean="0"/>
              <a:t>context</a:t>
            </a:r>
            <a:r>
              <a:rPr lang="en-GB" sz="2200" dirty="0"/>
              <a:t>.  </a:t>
            </a:r>
          </a:p>
          <a:p>
            <a:pPr marL="0" indent="0">
              <a:buNone/>
            </a:pPr>
            <a:r>
              <a:rPr lang="en-GB" sz="2200" dirty="0" smtClean="0"/>
              <a:t>Between 2012 and 2016 a 100% increase in demand for CAMHS services in Wales</a:t>
            </a:r>
          </a:p>
          <a:p>
            <a:pPr marL="0" indent="0">
              <a:buNone/>
            </a:pPr>
            <a:r>
              <a:rPr lang="en-GB" sz="2200" dirty="0" smtClean="0"/>
              <a:t>Young people awaiting outpatient’s treatment has the highest numbers (2,410) compared to adults (1,291) and those in later life (682)</a:t>
            </a:r>
          </a:p>
          <a:p>
            <a:pPr marL="0" indent="0">
              <a:buNone/>
            </a:pPr>
            <a:r>
              <a:rPr lang="en-GB" sz="2200" dirty="0" smtClean="0"/>
              <a:t>Welsh Government statistics on spend per person in 2012- 13 showed spending to be £200.87 per person on mental health problems. Of this £13.94 was spent on child and adolescent mental health</a:t>
            </a:r>
          </a:p>
          <a:p>
            <a:pPr marL="0" indent="0">
              <a:buNone/>
            </a:pPr>
            <a:r>
              <a:rPr lang="en-GB" sz="2200" dirty="0" smtClean="0"/>
              <a:t>Between 2013 and 2014 more than 1,500 patients aged 10-19 were treated at Welsh hospitals with 1,223 girls being treated for self-harm compared with 319 boys.</a:t>
            </a:r>
            <a:endParaRPr lang="en-GB" sz="2200" dirty="0"/>
          </a:p>
        </p:txBody>
      </p:sp>
      <p:sp>
        <p:nvSpPr>
          <p:cNvPr id="4" name="TextBox 3"/>
          <p:cNvSpPr txBox="1"/>
          <p:nvPr/>
        </p:nvSpPr>
        <p:spPr>
          <a:xfrm>
            <a:off x="8104909" y="6180375"/>
            <a:ext cx="2899955" cy="276999"/>
          </a:xfrm>
          <a:prstGeom prst="rect">
            <a:avLst/>
          </a:prstGeom>
          <a:noFill/>
        </p:spPr>
        <p:txBody>
          <a:bodyPr wrap="square" rtlCol="0">
            <a:spAutoFit/>
          </a:bodyPr>
          <a:lstStyle/>
          <a:p>
            <a:r>
              <a:rPr lang="en-GB" sz="1200" dirty="0" smtClean="0"/>
              <a:t>Mental Health Foundation, (2016, pg 6).</a:t>
            </a:r>
            <a:endParaRPr lang="en-GB" sz="1200" dirty="0"/>
          </a:p>
        </p:txBody>
      </p:sp>
    </p:spTree>
    <p:extLst>
      <p:ext uri="{BB962C8B-B14F-4D97-AF65-F5344CB8AC3E}">
        <p14:creationId xmlns:p14="http://schemas.microsoft.com/office/powerpoint/2010/main" val="1739536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a:t>
            </a:r>
            <a:endParaRPr lang="en-GB" dirty="0"/>
          </a:p>
        </p:txBody>
      </p:sp>
      <p:graphicFrame>
        <p:nvGraphicFramePr>
          <p:cNvPr id="5" name="Content Placeholder 4"/>
          <p:cNvGraphicFramePr>
            <a:graphicFrameLocks noGrp="1"/>
          </p:cNvGraphicFramePr>
          <p:nvPr>
            <p:ph sz="half" idx="1"/>
            <p:extLst/>
          </p:nvPr>
        </p:nvGraphicFramePr>
        <p:xfrm>
          <a:off x="838200" y="1986145"/>
          <a:ext cx="5033012" cy="3322470"/>
        </p:xfrm>
        <a:graphic>
          <a:graphicData uri="http://schemas.openxmlformats.org/drawingml/2006/table">
            <a:tbl>
              <a:tblPr firstRow="1" firstCol="1" bandRow="1">
                <a:tableStyleId>{5C22544A-7EE6-4342-B048-85BDC9FD1C3A}</a:tableStyleId>
              </a:tblPr>
              <a:tblGrid>
                <a:gridCol w="1258253">
                  <a:extLst>
                    <a:ext uri="{9D8B030D-6E8A-4147-A177-3AD203B41FA5}">
                      <a16:colId xmlns:a16="http://schemas.microsoft.com/office/drawing/2014/main" val="2161584534"/>
                    </a:ext>
                  </a:extLst>
                </a:gridCol>
                <a:gridCol w="1258253">
                  <a:extLst>
                    <a:ext uri="{9D8B030D-6E8A-4147-A177-3AD203B41FA5}">
                      <a16:colId xmlns:a16="http://schemas.microsoft.com/office/drawing/2014/main" val="3478988732"/>
                    </a:ext>
                  </a:extLst>
                </a:gridCol>
                <a:gridCol w="1258253">
                  <a:extLst>
                    <a:ext uri="{9D8B030D-6E8A-4147-A177-3AD203B41FA5}">
                      <a16:colId xmlns:a16="http://schemas.microsoft.com/office/drawing/2014/main" val="1838517304"/>
                    </a:ext>
                  </a:extLst>
                </a:gridCol>
                <a:gridCol w="1258253">
                  <a:extLst>
                    <a:ext uri="{9D8B030D-6E8A-4147-A177-3AD203B41FA5}">
                      <a16:colId xmlns:a16="http://schemas.microsoft.com/office/drawing/2014/main" val="430037785"/>
                    </a:ext>
                  </a:extLst>
                </a:gridCol>
              </a:tblGrid>
              <a:tr h="713509">
                <a:tc>
                  <a:txBody>
                    <a:bodyPr/>
                    <a:lstStyle/>
                    <a:p>
                      <a:pPr fontAlgn="base">
                        <a:lnSpc>
                          <a:spcPct val="107000"/>
                        </a:lnSpc>
                        <a:spcBef>
                          <a:spcPts val="1350"/>
                        </a:spcBef>
                        <a:spcAft>
                          <a:spcPts val="0"/>
                        </a:spcAft>
                      </a:pPr>
                      <a:r>
                        <a:rPr lang="en-GB" sz="2800" dirty="0">
                          <a:effectLst/>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600" dirty="0">
                          <a:effectLst/>
                        </a:rPr>
                        <a:t>Maths</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600" dirty="0">
                          <a:effectLst/>
                        </a:rPr>
                        <a:t>Reading</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600" dirty="0">
                          <a:effectLst/>
                        </a:rPr>
                        <a:t>Science</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897167"/>
                  </a:ext>
                </a:extLst>
              </a:tr>
              <a:tr h="713509">
                <a:tc>
                  <a:txBody>
                    <a:bodyPr/>
                    <a:lstStyle/>
                    <a:p>
                      <a:pPr fontAlgn="base">
                        <a:lnSpc>
                          <a:spcPct val="107000"/>
                        </a:lnSpc>
                        <a:spcBef>
                          <a:spcPts val="1350"/>
                        </a:spcBef>
                        <a:spcAft>
                          <a:spcPts val="0"/>
                        </a:spcAft>
                      </a:pPr>
                      <a:r>
                        <a:rPr lang="en-GB" sz="2400" dirty="0" smtClean="0">
                          <a:effectLst/>
                          <a:latin typeface="+mn-lt"/>
                          <a:ea typeface="+mn-ea"/>
                          <a:cs typeface="+mn-cs"/>
                        </a:rPr>
                        <a:t>Wales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478 (30+)</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477 (30+)</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485 (30+)</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33638820"/>
                  </a:ext>
                </a:extLst>
              </a:tr>
              <a:tr h="713509">
                <a:tc>
                  <a:txBody>
                    <a:bodyPr/>
                    <a:lstStyle/>
                    <a:p>
                      <a:pPr fontAlgn="base">
                        <a:lnSpc>
                          <a:spcPct val="107000"/>
                        </a:lnSpc>
                        <a:spcBef>
                          <a:spcPts val="1350"/>
                        </a:spcBef>
                        <a:spcAft>
                          <a:spcPts val="0"/>
                        </a:spcAft>
                      </a:pPr>
                      <a:r>
                        <a:rPr lang="en-GB" sz="2400" dirty="0">
                          <a:effectLst/>
                        </a:rPr>
                        <a:t>Norway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502 (19th)</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513 (9th)</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fontAlgn="base">
                        <a:lnSpc>
                          <a:spcPct val="107000"/>
                        </a:lnSpc>
                        <a:spcBef>
                          <a:spcPts val="1350"/>
                        </a:spcBef>
                        <a:spcAft>
                          <a:spcPts val="0"/>
                        </a:spcAft>
                      </a:pPr>
                      <a:r>
                        <a:rPr lang="en-GB" sz="2800" dirty="0" smtClean="0">
                          <a:effectLst/>
                        </a:rPr>
                        <a:t>498</a:t>
                      </a:r>
                      <a:r>
                        <a:rPr lang="en-GB" sz="2800" baseline="0" dirty="0" smtClean="0">
                          <a:effectLst/>
                          <a:latin typeface="Calibri" panose="020F0502020204030204" pitchFamily="34" charset="0"/>
                          <a:cs typeface="Times New Roman" panose="02020603050405020304" pitchFamily="18" charset="0"/>
                        </a:rPr>
                        <a:t> (24th)</a:t>
                      </a:r>
                      <a:endParaRPr lang="en-GB" sz="2800" dirty="0" smtClean="0">
                        <a:effectLst/>
                      </a:endParaRPr>
                    </a:p>
                  </a:txBody>
                  <a:tcPr marL="68580" marR="68580" marT="0" marB="0"/>
                </a:tc>
                <a:extLst>
                  <a:ext uri="{0D108BD9-81ED-4DB2-BD59-A6C34878D82A}">
                    <a16:rowId xmlns:a16="http://schemas.microsoft.com/office/drawing/2014/main" val="3887730189"/>
                  </a:ext>
                </a:extLst>
              </a:tr>
              <a:tr h="713509">
                <a:tc gridSpan="4">
                  <a:txBody>
                    <a:bodyPr/>
                    <a:lstStyle/>
                    <a:p>
                      <a:pPr fontAlgn="base">
                        <a:lnSpc>
                          <a:spcPct val="107000"/>
                        </a:lnSpc>
                        <a:spcBef>
                          <a:spcPts val="1350"/>
                        </a:spcBef>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OECD</a:t>
                      </a:r>
                      <a:r>
                        <a:rPr lang="en-GB" sz="2400" baseline="0" dirty="0" smtClean="0">
                          <a:effectLst/>
                          <a:latin typeface="Calibri" panose="020F0502020204030204" pitchFamily="34" charset="0"/>
                          <a:ea typeface="Calibri" panose="020F0502020204030204" pitchFamily="34" charset="0"/>
                          <a:cs typeface="Times New Roman" panose="02020603050405020304" pitchFamily="18" charset="0"/>
                        </a:rPr>
                        <a:t> (2018) </a:t>
                      </a:r>
                      <a:r>
                        <a:rPr lang="en-GB" sz="2400" i="1" baseline="0" dirty="0" smtClean="0">
                          <a:effectLst/>
                          <a:latin typeface="Calibri" panose="020F0502020204030204" pitchFamily="34" charset="0"/>
                          <a:ea typeface="Calibri" panose="020F0502020204030204" pitchFamily="34" charset="0"/>
                          <a:cs typeface="Times New Roman" panose="02020603050405020304" pitchFamily="18" charset="0"/>
                        </a:rPr>
                        <a:t>Pisa Results (Programme for International Student Assessment).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fontAlgn="base">
                        <a:lnSpc>
                          <a:spcPct val="107000"/>
                        </a:lnSpc>
                        <a:spcBef>
                          <a:spcPts val="1350"/>
                        </a:spcBef>
                        <a:spcAft>
                          <a:spcPts val="0"/>
                        </a:spcAft>
                      </a:pP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fontAlgn="base">
                        <a:lnSpc>
                          <a:spcPct val="107000"/>
                        </a:lnSpc>
                        <a:spcBef>
                          <a:spcPts val="1350"/>
                        </a:spcBef>
                        <a:spcAft>
                          <a:spcPts val="0"/>
                        </a:spcAft>
                      </a:pP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fontAlgn="base">
                        <a:lnSpc>
                          <a:spcPct val="107000"/>
                        </a:lnSpc>
                        <a:spcBef>
                          <a:spcPts val="1350"/>
                        </a:spcBef>
                        <a:spcAft>
                          <a:spcPts val="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2579074"/>
                  </a:ext>
                </a:extLst>
              </a:tr>
            </a:tbl>
          </a:graphicData>
        </a:graphic>
      </p:graphicFrame>
      <p:sp>
        <p:nvSpPr>
          <p:cNvPr id="4" name="Content Placeholder 3"/>
          <p:cNvSpPr>
            <a:spLocks noGrp="1"/>
          </p:cNvSpPr>
          <p:nvPr>
            <p:ph sz="half" idx="2"/>
          </p:nvPr>
        </p:nvSpPr>
        <p:spPr>
          <a:xfrm>
            <a:off x="6172200" y="1123406"/>
            <a:ext cx="5181600" cy="5053557"/>
          </a:xfrm>
        </p:spPr>
        <p:txBody>
          <a:bodyPr>
            <a:normAutofit lnSpcReduction="10000"/>
          </a:bodyPr>
          <a:lstStyle/>
          <a:p>
            <a:r>
              <a:rPr lang="en-GB" dirty="0" smtClean="0"/>
              <a:t>Critique – too much focus on attainment.  This is a considerable source of anxiety for children and young people in Wales.</a:t>
            </a:r>
          </a:p>
          <a:p>
            <a:pPr marL="0" indent="0">
              <a:buNone/>
            </a:pPr>
            <a:endParaRPr lang="en-GB" dirty="0" smtClean="0"/>
          </a:p>
          <a:p>
            <a:r>
              <a:rPr lang="en-GB" i="1" dirty="0" smtClean="0"/>
              <a:t>Why do we put our children and young people through this?</a:t>
            </a:r>
          </a:p>
          <a:p>
            <a:r>
              <a:rPr lang="en-GB" i="1" dirty="0" smtClean="0"/>
              <a:t>In small groups, take 15 minutes to discuss both where and when young people are supported to be happy.</a:t>
            </a:r>
            <a:endParaRPr lang="en-GB" i="1" dirty="0"/>
          </a:p>
        </p:txBody>
      </p:sp>
    </p:spTree>
    <p:extLst>
      <p:ext uri="{BB962C8B-B14F-4D97-AF65-F5344CB8AC3E}">
        <p14:creationId xmlns:p14="http://schemas.microsoft.com/office/powerpoint/2010/main" val="601711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conundrum</a:t>
            </a:r>
            <a:endParaRPr lang="en-GB" dirty="0"/>
          </a:p>
        </p:txBody>
      </p:sp>
      <p:sp>
        <p:nvSpPr>
          <p:cNvPr id="3" name="Content Placeholder 2"/>
          <p:cNvSpPr>
            <a:spLocks noGrp="1"/>
          </p:cNvSpPr>
          <p:nvPr>
            <p:ph sz="half" idx="1"/>
          </p:nvPr>
        </p:nvSpPr>
        <p:spPr>
          <a:xfrm>
            <a:off x="838200" y="1825625"/>
            <a:ext cx="4440382" cy="4720648"/>
          </a:xfrm>
        </p:spPr>
        <p:txBody>
          <a:bodyPr>
            <a:normAutofit fontScale="92500" lnSpcReduction="20000"/>
          </a:bodyPr>
          <a:lstStyle/>
          <a:p>
            <a:pPr marL="0" indent="0">
              <a:buNone/>
            </a:pPr>
            <a:r>
              <a:rPr lang="en-GB" dirty="0" smtClean="0"/>
              <a:t>Evidence </a:t>
            </a:r>
            <a:r>
              <a:rPr lang="en-GB" dirty="0"/>
              <a:t>of impact is both unavoidable and </a:t>
            </a:r>
            <a:r>
              <a:rPr lang="en-GB" dirty="0" smtClean="0"/>
              <a:t>necessary (Maitland Hudson, 2017), </a:t>
            </a:r>
            <a:r>
              <a:rPr lang="en-GB" dirty="0"/>
              <a:t>the debate we are all involved in </a:t>
            </a:r>
            <a:r>
              <a:rPr lang="en-GB" dirty="0" smtClean="0"/>
              <a:t>can </a:t>
            </a:r>
            <a:r>
              <a:rPr lang="en-GB" dirty="0"/>
              <a:t>be summarised by an ‘impact movement’ and ‘the resistance’, think the Empire (the New Order) and the Resistance (</a:t>
            </a:r>
            <a:r>
              <a:rPr lang="en-GB" dirty="0" smtClean="0"/>
              <a:t>Jedi et. al.) </a:t>
            </a:r>
            <a:r>
              <a:rPr lang="en-GB" dirty="0"/>
              <a:t>where one party </a:t>
            </a:r>
            <a:r>
              <a:rPr lang="en-GB" dirty="0" smtClean="0"/>
              <a:t>rejects </a:t>
            </a:r>
            <a:r>
              <a:rPr lang="en-GB" dirty="0"/>
              <a:t>the existence of the efficacy of something that can’t be seen or counted (the Force), while the other party holds a spiritual connection and commitment to its effectiveness. </a:t>
            </a:r>
          </a:p>
          <a:p>
            <a:pPr marL="0" indent="0">
              <a:buNone/>
            </a:pPr>
            <a:endParaRPr lang="en-GB" dirty="0"/>
          </a:p>
        </p:txBody>
      </p:sp>
      <p:pic>
        <p:nvPicPr>
          <p:cNvPr id="8" name="Content Placeholder 7"/>
          <p:cNvPicPr>
            <a:picLocks noGrp="1" noChangeAspect="1"/>
          </p:cNvPicPr>
          <p:nvPr>
            <p:ph sz="half" idx="2"/>
          </p:nvPr>
        </p:nvPicPr>
        <p:blipFill>
          <a:blip r:embed="rId2"/>
          <a:stretch>
            <a:fillRect/>
          </a:stretch>
        </p:blipFill>
        <p:spPr>
          <a:xfrm>
            <a:off x="5278582" y="1825625"/>
            <a:ext cx="6628062" cy="3485078"/>
          </a:xfrm>
          <a:prstGeom prst="rect">
            <a:avLst/>
          </a:prstGeom>
        </p:spPr>
      </p:pic>
    </p:spTree>
    <p:extLst>
      <p:ext uri="{BB962C8B-B14F-4D97-AF65-F5344CB8AC3E}">
        <p14:creationId xmlns:p14="http://schemas.microsoft.com/office/powerpoint/2010/main" val="1008724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evidence is there?</a:t>
            </a:r>
            <a:endParaRPr lang="en-GB" dirty="0"/>
          </a:p>
        </p:txBody>
      </p:sp>
      <p:sp>
        <p:nvSpPr>
          <p:cNvPr id="3" name="Content Placeholder 2"/>
          <p:cNvSpPr>
            <a:spLocks noGrp="1"/>
          </p:cNvSpPr>
          <p:nvPr>
            <p:ph sz="half" idx="1"/>
          </p:nvPr>
        </p:nvSpPr>
        <p:spPr/>
        <p:txBody>
          <a:bodyPr/>
          <a:lstStyle/>
          <a:p>
            <a:r>
              <a:rPr lang="en-GB" dirty="0" smtClean="0"/>
              <a:t>Time-trend analysis, malaise, youth suicide rates, referrals to mental health services and general psychological distress.</a:t>
            </a:r>
          </a:p>
          <a:p>
            <a:pPr marL="0" indent="0">
              <a:buNone/>
            </a:pPr>
            <a:endParaRPr lang="en-GB" dirty="0" smtClean="0"/>
          </a:p>
          <a:p>
            <a:r>
              <a:rPr lang="en-GB" dirty="0" smtClean="0"/>
              <a:t>Cross sectional studies, self harm; mental health problems; mental disorders which are the main burden of disease among young people.</a:t>
            </a:r>
            <a:endParaRPr lang="en-GB" dirty="0"/>
          </a:p>
        </p:txBody>
      </p:sp>
      <p:pic>
        <p:nvPicPr>
          <p:cNvPr id="7" name="Content Placeholder 6"/>
          <p:cNvPicPr>
            <a:picLocks noGrp="1" noChangeAspect="1"/>
          </p:cNvPicPr>
          <p:nvPr>
            <p:ph sz="half" idx="2"/>
          </p:nvPr>
        </p:nvPicPr>
        <p:blipFill>
          <a:blip r:embed="rId2"/>
          <a:stretch>
            <a:fillRect/>
          </a:stretch>
        </p:blipFill>
        <p:spPr>
          <a:xfrm>
            <a:off x="6213765" y="1309255"/>
            <a:ext cx="4831746" cy="5258738"/>
          </a:xfrm>
          <a:prstGeom prst="rect">
            <a:avLst/>
          </a:prstGeom>
        </p:spPr>
      </p:pic>
    </p:spTree>
    <p:extLst>
      <p:ext uri="{BB962C8B-B14F-4D97-AF65-F5344CB8AC3E}">
        <p14:creationId xmlns:p14="http://schemas.microsoft.com/office/powerpoint/2010/main" val="1682077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dilemma</a:t>
            </a:r>
            <a:endParaRPr lang="en-GB" dirty="0"/>
          </a:p>
        </p:txBody>
      </p:sp>
      <p:sp>
        <p:nvSpPr>
          <p:cNvPr id="3" name="Content Placeholder 2"/>
          <p:cNvSpPr>
            <a:spLocks noGrp="1"/>
          </p:cNvSpPr>
          <p:nvPr>
            <p:ph sz="half" idx="1"/>
          </p:nvPr>
        </p:nvSpPr>
        <p:spPr>
          <a:xfrm>
            <a:off x="838200" y="1672142"/>
            <a:ext cx="5334000" cy="4837839"/>
          </a:xfrm>
        </p:spPr>
        <p:txBody>
          <a:bodyPr>
            <a:normAutofit fontScale="77500" lnSpcReduction="20000"/>
          </a:bodyPr>
          <a:lstStyle/>
          <a:p>
            <a:r>
              <a:rPr lang="en-GB" dirty="0" smtClean="0"/>
              <a:t>The search for data and evidence drives </a:t>
            </a:r>
            <a:r>
              <a:rPr lang="en-GB" dirty="0"/>
              <a:t>an approach to </a:t>
            </a:r>
            <a:r>
              <a:rPr lang="en-GB" dirty="0" smtClean="0"/>
              <a:t>what might be regarded as </a:t>
            </a:r>
            <a:r>
              <a:rPr lang="en-GB" dirty="0"/>
              <a:t>passive </a:t>
            </a:r>
            <a:r>
              <a:rPr lang="en-GB" dirty="0" smtClean="0"/>
              <a:t>services </a:t>
            </a:r>
            <a:r>
              <a:rPr lang="en-GB" dirty="0"/>
              <a:t>which perpetuates the discourse </a:t>
            </a:r>
            <a:r>
              <a:rPr lang="en-GB" dirty="0" smtClean="0"/>
              <a:t>where children and </a:t>
            </a:r>
            <a:r>
              <a:rPr lang="en-GB" dirty="0"/>
              <a:t>young people and their communities are </a:t>
            </a:r>
            <a:r>
              <a:rPr lang="en-GB" dirty="0" smtClean="0"/>
              <a:t>deficient, needing a job, needing</a:t>
            </a:r>
            <a:r>
              <a:rPr lang="en-GB" dirty="0"/>
              <a:t> </a:t>
            </a:r>
            <a:r>
              <a:rPr lang="en-GB" dirty="0" smtClean="0"/>
              <a:t>intervention, needing broader horizons.</a:t>
            </a:r>
          </a:p>
          <a:p>
            <a:endParaRPr lang="en-GB" dirty="0" smtClean="0"/>
          </a:p>
          <a:p>
            <a:r>
              <a:rPr lang="en-GB" dirty="0" smtClean="0"/>
              <a:t>This has become the predominant social discourse over the last 20 years.</a:t>
            </a:r>
          </a:p>
          <a:p>
            <a:pPr marL="0" indent="0">
              <a:buNone/>
            </a:pPr>
            <a:endParaRPr lang="en-GB" dirty="0"/>
          </a:p>
          <a:p>
            <a:r>
              <a:rPr lang="en-GB" dirty="0"/>
              <a:t>What is needed is a </a:t>
            </a:r>
            <a:r>
              <a:rPr lang="en-GB" dirty="0" smtClean="0"/>
              <a:t>radical, pragmatic transformational </a:t>
            </a:r>
            <a:r>
              <a:rPr lang="en-GB" dirty="0"/>
              <a:t>approach to </a:t>
            </a:r>
            <a:r>
              <a:rPr lang="en-GB" dirty="0" smtClean="0"/>
              <a:t>contemporary practice where </a:t>
            </a:r>
            <a:r>
              <a:rPr lang="en-GB" dirty="0"/>
              <a:t>the sector stands up for young people who are getting a raw </a:t>
            </a:r>
            <a:r>
              <a:rPr lang="en-GB" dirty="0" smtClean="0"/>
              <a:t>deal from the status quo. </a:t>
            </a:r>
            <a:endParaRPr lang="en-GB" dirty="0"/>
          </a:p>
          <a:p>
            <a:pPr marL="0" indent="0">
              <a:buNone/>
            </a:pPr>
            <a:endParaRPr lang="en-GB" dirty="0"/>
          </a:p>
        </p:txBody>
      </p:sp>
      <p:pic>
        <p:nvPicPr>
          <p:cNvPr id="7" name="Content Placeholder 6"/>
          <p:cNvPicPr>
            <a:picLocks noGrp="1" noChangeAspect="1"/>
          </p:cNvPicPr>
          <p:nvPr>
            <p:ph sz="half" idx="2"/>
          </p:nvPr>
        </p:nvPicPr>
        <p:blipFill>
          <a:blip r:embed="rId2"/>
          <a:stretch>
            <a:fillRect/>
          </a:stretch>
        </p:blipFill>
        <p:spPr>
          <a:xfrm>
            <a:off x="6691745" y="1685929"/>
            <a:ext cx="4788594" cy="3800471"/>
          </a:xfrm>
          <a:prstGeom prst="rect">
            <a:avLst/>
          </a:prstGeom>
        </p:spPr>
      </p:pic>
    </p:spTree>
    <p:extLst>
      <p:ext uri="{BB962C8B-B14F-4D97-AF65-F5344CB8AC3E}">
        <p14:creationId xmlns:p14="http://schemas.microsoft.com/office/powerpoint/2010/main" val="772331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is asking questions? Where does the power lie?</a:t>
            </a:r>
            <a:endParaRPr lang="en-GB" dirty="0"/>
          </a:p>
        </p:txBody>
      </p:sp>
      <p:sp>
        <p:nvSpPr>
          <p:cNvPr id="3" name="Content Placeholder 2"/>
          <p:cNvSpPr>
            <a:spLocks noGrp="1"/>
          </p:cNvSpPr>
          <p:nvPr>
            <p:ph sz="half" idx="1"/>
          </p:nvPr>
        </p:nvSpPr>
        <p:spPr/>
        <p:txBody>
          <a:bodyPr>
            <a:normAutofit/>
          </a:bodyPr>
          <a:lstStyle/>
          <a:p>
            <a:pPr marL="0" indent="0">
              <a:buNone/>
            </a:pPr>
            <a:r>
              <a:rPr lang="en-GB" dirty="0" smtClean="0"/>
              <a:t>Something </a:t>
            </a:r>
            <a:r>
              <a:rPr lang="en-GB" dirty="0"/>
              <a:t>is happening in society, on our watch, which is impacting on the lives of </a:t>
            </a:r>
            <a:r>
              <a:rPr lang="en-GB" dirty="0" smtClean="0"/>
              <a:t>many children and </a:t>
            </a:r>
            <a:r>
              <a:rPr lang="en-GB" dirty="0"/>
              <a:t>young people and, that all this despite apparent material progress ‘real GDP in the UK has typically increased every year.. the UK economy experienced sixteen consecutive years of growth before output fell in 2008’ (Office for National Statistics, 2015).</a:t>
            </a:r>
          </a:p>
          <a:p>
            <a:pPr marL="0" indent="0">
              <a:buNone/>
            </a:pPr>
            <a:endParaRPr lang="en-GB" dirty="0"/>
          </a:p>
        </p:txBody>
      </p:sp>
      <p:graphicFrame>
        <p:nvGraphicFramePr>
          <p:cNvPr id="30" name="Content Placeholder 29"/>
          <p:cNvGraphicFramePr>
            <a:graphicFrameLocks noGrp="1"/>
          </p:cNvGraphicFramePr>
          <p:nvPr>
            <p:ph sz="half" idx="2"/>
            <p:extLst/>
          </p:nvPr>
        </p:nvGraphicFramePr>
        <p:xfrm>
          <a:off x="6213475" y="789709"/>
          <a:ext cx="5694507" cy="5757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 name="TextBox 30"/>
          <p:cNvSpPr txBox="1"/>
          <p:nvPr/>
        </p:nvSpPr>
        <p:spPr>
          <a:xfrm>
            <a:off x="6380018" y="5860473"/>
            <a:ext cx="4973782" cy="877163"/>
          </a:xfrm>
          <a:prstGeom prst="rect">
            <a:avLst/>
          </a:prstGeom>
          <a:noFill/>
        </p:spPr>
        <p:txBody>
          <a:bodyPr wrap="square" rtlCol="0">
            <a:spAutoFit/>
          </a:bodyPr>
          <a:lstStyle/>
          <a:p>
            <a:r>
              <a:rPr lang="en-GB" sz="1100" dirty="0"/>
              <a:t>Adapted from: Stanton-Salazar, R.D. A Social Capital Framework for the Study of Institutional Agents and Their Role in the Empowerment of Low-Status Students and Youth. </a:t>
            </a:r>
            <a:r>
              <a:rPr lang="en-GB" sz="1100" i="1" dirty="0"/>
              <a:t>Youth &amp; Society</a:t>
            </a:r>
            <a:r>
              <a:rPr lang="en-GB" sz="1100" dirty="0"/>
              <a:t>, 2011,</a:t>
            </a:r>
            <a:r>
              <a:rPr lang="en-GB" sz="1100" i="1" dirty="0"/>
              <a:t> </a:t>
            </a:r>
            <a:r>
              <a:rPr lang="en-GB" sz="1100" dirty="0"/>
              <a:t>43(3) 1066–1109.</a:t>
            </a:r>
          </a:p>
          <a:p>
            <a:endParaRPr lang="en-GB" dirty="0"/>
          </a:p>
        </p:txBody>
      </p:sp>
    </p:spTree>
    <p:extLst>
      <p:ext uri="{BB962C8B-B14F-4D97-AF65-F5344CB8AC3E}">
        <p14:creationId xmlns:p14="http://schemas.microsoft.com/office/powerpoint/2010/main" val="2288328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Who’s steering the ship?</a:t>
            </a:r>
            <a:endParaRPr lang="en-GB" dirty="0"/>
          </a:p>
        </p:txBody>
      </p:sp>
      <p:sp>
        <p:nvSpPr>
          <p:cNvPr id="3" name="Content Placeholder 2"/>
          <p:cNvSpPr>
            <a:spLocks noGrp="1"/>
          </p:cNvSpPr>
          <p:nvPr>
            <p:ph sz="half" idx="1"/>
          </p:nvPr>
        </p:nvSpPr>
        <p:spPr>
          <a:xfrm>
            <a:off x="838200" y="1825625"/>
            <a:ext cx="5181600" cy="4741430"/>
          </a:xfrm>
        </p:spPr>
        <p:txBody>
          <a:bodyPr>
            <a:normAutofit lnSpcReduction="10000"/>
          </a:bodyPr>
          <a:lstStyle/>
          <a:p>
            <a:r>
              <a:rPr lang="en-GB" dirty="0" smtClean="0"/>
              <a:t>MA is </a:t>
            </a:r>
            <a:r>
              <a:rPr lang="en-GB" dirty="0"/>
              <a:t>timely – lots of mention of the well-being of </a:t>
            </a:r>
            <a:r>
              <a:rPr lang="en-GB" dirty="0" smtClean="0"/>
              <a:t>children and young </a:t>
            </a:r>
            <a:r>
              <a:rPr lang="en-GB" dirty="0"/>
              <a:t>people in policy </a:t>
            </a:r>
            <a:r>
              <a:rPr lang="en-GB" dirty="0" smtClean="0"/>
              <a:t>discourse.</a:t>
            </a:r>
          </a:p>
          <a:p>
            <a:pPr marL="0" indent="0">
              <a:buNone/>
            </a:pPr>
            <a:endParaRPr lang="en-GB" dirty="0" smtClean="0"/>
          </a:p>
          <a:p>
            <a:r>
              <a:rPr lang="en-GB" dirty="0" smtClean="0"/>
              <a:t>Backdrop, reduction in spending on some services of 30% between 2010 and 2017 at the same time as a reduction in young people in contact with the service concerned of 23% (Welsh Government, 2018)</a:t>
            </a:r>
            <a:endParaRPr lang="en-GB" dirty="0"/>
          </a:p>
          <a:p>
            <a:endParaRPr lang="en-GB" dirty="0"/>
          </a:p>
        </p:txBody>
      </p:sp>
      <p:pic>
        <p:nvPicPr>
          <p:cNvPr id="8" name="Content Placeholder 7"/>
          <p:cNvPicPr>
            <a:picLocks noGrp="1" noChangeAspect="1"/>
          </p:cNvPicPr>
          <p:nvPr>
            <p:ph sz="half" idx="2"/>
          </p:nvPr>
        </p:nvPicPr>
        <p:blipFill>
          <a:blip r:embed="rId2"/>
          <a:stretch>
            <a:fillRect/>
          </a:stretch>
        </p:blipFill>
        <p:spPr>
          <a:xfrm>
            <a:off x="6107182" y="1825625"/>
            <a:ext cx="5729382" cy="4055630"/>
          </a:xfrm>
          <a:prstGeom prst="rect">
            <a:avLst/>
          </a:prstGeom>
        </p:spPr>
      </p:pic>
    </p:spTree>
    <p:extLst>
      <p:ext uri="{BB962C8B-B14F-4D97-AF65-F5344CB8AC3E}">
        <p14:creationId xmlns:p14="http://schemas.microsoft.com/office/powerpoint/2010/main" val="1537931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Being Pragmatic</a:t>
            </a:r>
            <a:endParaRPr lang="en-GB" dirty="0"/>
          </a:p>
        </p:txBody>
      </p:sp>
      <p:sp>
        <p:nvSpPr>
          <p:cNvPr id="3" name="Content Placeholder 2"/>
          <p:cNvSpPr>
            <a:spLocks noGrp="1"/>
          </p:cNvSpPr>
          <p:nvPr>
            <p:ph sz="half" idx="1"/>
          </p:nvPr>
        </p:nvSpPr>
        <p:spPr>
          <a:xfrm>
            <a:off x="838200" y="1475509"/>
            <a:ext cx="4904394" cy="4778248"/>
          </a:xfrm>
        </p:spPr>
        <p:txBody>
          <a:bodyPr/>
          <a:lstStyle/>
          <a:p>
            <a:pPr marL="0" indent="0">
              <a:buNone/>
            </a:pPr>
            <a:r>
              <a:rPr lang="en-GB" dirty="0" smtClean="0"/>
              <a:t>The pragmatist turns </a:t>
            </a:r>
            <a:r>
              <a:rPr lang="en-GB" dirty="0"/>
              <a:t>away from abstraction and insufficiency, from verbal solutions, from bad </a:t>
            </a:r>
            <a:r>
              <a:rPr lang="en-GB" i="1" dirty="0"/>
              <a:t>a priori</a:t>
            </a:r>
            <a:r>
              <a:rPr lang="en-GB" dirty="0"/>
              <a:t> reasons, from fixed principles, closed systems, and pretended absolutes and origins. He turns towards concreteness and adequacy, towards facts, towards action and towards </a:t>
            </a:r>
            <a:r>
              <a:rPr lang="en-GB" dirty="0" smtClean="0"/>
              <a:t>power (James, 1904). </a:t>
            </a:r>
            <a:endParaRPr lang="en-GB" dirty="0"/>
          </a:p>
        </p:txBody>
      </p:sp>
      <p:pic>
        <p:nvPicPr>
          <p:cNvPr id="8" name="Content Placeholder 7"/>
          <p:cNvPicPr>
            <a:picLocks noGrp="1" noChangeAspect="1"/>
          </p:cNvPicPr>
          <p:nvPr>
            <p:ph sz="half" idx="2"/>
          </p:nvPr>
        </p:nvPicPr>
        <p:blipFill>
          <a:blip r:embed="rId2"/>
          <a:stretch>
            <a:fillRect/>
          </a:stretch>
        </p:blipFill>
        <p:spPr>
          <a:xfrm>
            <a:off x="6463147" y="851583"/>
            <a:ext cx="4170100" cy="5402174"/>
          </a:xfrm>
          <a:prstGeom prst="rect">
            <a:avLst/>
          </a:prstGeom>
        </p:spPr>
      </p:pic>
    </p:spTree>
    <p:extLst>
      <p:ext uri="{BB962C8B-B14F-4D97-AF65-F5344CB8AC3E}">
        <p14:creationId xmlns:p14="http://schemas.microsoft.com/office/powerpoint/2010/main" val="3219047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has the vision?</a:t>
            </a:r>
            <a:endParaRPr lang="en-GB" dirty="0"/>
          </a:p>
        </p:txBody>
      </p:sp>
      <p:sp>
        <p:nvSpPr>
          <p:cNvPr id="3" name="Content Placeholder 2"/>
          <p:cNvSpPr>
            <a:spLocks noGrp="1"/>
          </p:cNvSpPr>
          <p:nvPr>
            <p:ph sz="half" idx="1"/>
          </p:nvPr>
        </p:nvSpPr>
        <p:spPr>
          <a:xfrm>
            <a:off x="547252" y="1825625"/>
            <a:ext cx="4876803" cy="4351338"/>
          </a:xfrm>
        </p:spPr>
        <p:txBody>
          <a:bodyPr/>
          <a:lstStyle/>
          <a:p>
            <a:r>
              <a:rPr lang="en-GB" dirty="0" smtClean="0"/>
              <a:t>Often, in </a:t>
            </a:r>
            <a:r>
              <a:rPr lang="en-GB" dirty="0"/>
              <a:t>relation to policy making and subsequent resource allocation for children and young people the dominant paradigm which guides investment is one of risk assessment, where investment is put in place if results are judged to be potentially worth that investment (Piper, 2008).</a:t>
            </a:r>
          </a:p>
        </p:txBody>
      </p:sp>
      <p:pic>
        <p:nvPicPr>
          <p:cNvPr id="5" name="Content Placeholder 4"/>
          <p:cNvPicPr>
            <a:picLocks noGrp="1" noChangeAspect="1"/>
          </p:cNvPicPr>
          <p:nvPr>
            <p:ph sz="half" idx="2"/>
          </p:nvPr>
        </p:nvPicPr>
        <p:blipFill>
          <a:blip r:embed="rId2"/>
          <a:stretch>
            <a:fillRect/>
          </a:stretch>
        </p:blipFill>
        <p:spPr>
          <a:xfrm>
            <a:off x="5546893" y="1870365"/>
            <a:ext cx="5806907" cy="3262744"/>
          </a:xfrm>
          <a:prstGeom prst="rect">
            <a:avLst/>
          </a:prstGeom>
        </p:spPr>
      </p:pic>
    </p:spTree>
    <p:extLst>
      <p:ext uri="{BB962C8B-B14F-4D97-AF65-F5344CB8AC3E}">
        <p14:creationId xmlns:p14="http://schemas.microsoft.com/office/powerpoint/2010/main" val="282844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Case study of impact – young pregnancy</a:t>
            </a:r>
            <a:br>
              <a:rPr lang="en-GB" dirty="0" smtClean="0"/>
            </a:br>
            <a:endParaRPr lang="en-GB" dirty="0"/>
          </a:p>
        </p:txBody>
      </p:sp>
      <p:sp>
        <p:nvSpPr>
          <p:cNvPr id="3" name="Content Placeholder 2"/>
          <p:cNvSpPr>
            <a:spLocks noGrp="1"/>
          </p:cNvSpPr>
          <p:nvPr>
            <p:ph sz="half" idx="1"/>
          </p:nvPr>
        </p:nvSpPr>
        <p:spPr>
          <a:xfrm>
            <a:off x="838200" y="1825625"/>
            <a:ext cx="4844143" cy="4679084"/>
          </a:xfrm>
        </p:spPr>
        <p:txBody>
          <a:bodyPr>
            <a:normAutofit fontScale="70000" lnSpcReduction="20000"/>
          </a:bodyPr>
          <a:lstStyle/>
          <a:p>
            <a:r>
              <a:rPr lang="en-GB" sz="2900" dirty="0" smtClean="0"/>
              <a:t>Generally </a:t>
            </a:r>
            <a:r>
              <a:rPr lang="en-GB" sz="2900" dirty="0"/>
              <a:t>regarded that some young people make a conscious choice to become pregnant, however teenage pregnancy has been linked with poor outcomes for the mother and </a:t>
            </a:r>
            <a:r>
              <a:rPr lang="en-GB" sz="2900" dirty="0" smtClean="0"/>
              <a:t>child.</a:t>
            </a:r>
          </a:p>
          <a:p>
            <a:pPr marL="0" indent="0">
              <a:buNone/>
            </a:pPr>
            <a:endParaRPr lang="en-GB" dirty="0"/>
          </a:p>
          <a:p>
            <a:r>
              <a:rPr lang="en-GB" dirty="0"/>
              <a:t>Policy </a:t>
            </a:r>
            <a:r>
              <a:rPr lang="en-GB" dirty="0" smtClean="0"/>
              <a:t>response?</a:t>
            </a:r>
          </a:p>
          <a:p>
            <a:pPr marL="0" indent="0">
              <a:buNone/>
            </a:pPr>
            <a:endParaRPr lang="en-GB" dirty="0"/>
          </a:p>
          <a:p>
            <a:r>
              <a:rPr lang="en-GB" sz="3100" dirty="0"/>
              <a:t>There </a:t>
            </a:r>
            <a:r>
              <a:rPr lang="en-GB" sz="3100" dirty="0" smtClean="0"/>
              <a:t>are a </a:t>
            </a:r>
            <a:r>
              <a:rPr lang="en-GB" sz="3100" dirty="0"/>
              <a:t>number of partners working in close collaboration and providing support in delivery of the schemes such as; youth services, outreach services, </a:t>
            </a:r>
            <a:r>
              <a:rPr lang="en-GB" sz="3100" dirty="0" smtClean="0"/>
              <a:t>youth </a:t>
            </a:r>
            <a:r>
              <a:rPr lang="en-GB" sz="3100" dirty="0"/>
              <a:t>offending teams, general practitioners, schools nurses and within colleges (</a:t>
            </a:r>
            <a:r>
              <a:rPr lang="en-GB" sz="3100" dirty="0" err="1"/>
              <a:t>Șimșek</a:t>
            </a:r>
            <a:r>
              <a:rPr lang="en-GB" sz="3100" dirty="0"/>
              <a:t>, 2014, pg. 8). </a:t>
            </a:r>
          </a:p>
          <a:p>
            <a:endParaRPr lang="en-GB" dirty="0"/>
          </a:p>
        </p:txBody>
      </p:sp>
      <p:sp>
        <p:nvSpPr>
          <p:cNvPr id="4" name="Content Placeholder 3"/>
          <p:cNvSpPr>
            <a:spLocks noGrp="1"/>
          </p:cNvSpPr>
          <p:nvPr>
            <p:ph sz="half" idx="2"/>
          </p:nvPr>
        </p:nvSpPr>
        <p:spPr>
          <a:xfrm>
            <a:off x="6172199" y="1690688"/>
            <a:ext cx="5382491" cy="4959493"/>
          </a:xfrm>
        </p:spPr>
        <p:txBody>
          <a:bodyPr>
            <a:normAutofit fontScale="70000" lnSpcReduction="20000"/>
          </a:bodyPr>
          <a:lstStyle/>
          <a:p>
            <a:r>
              <a:rPr lang="en-GB" sz="3100" dirty="0" smtClean="0"/>
              <a:t>Evidence of impact:</a:t>
            </a:r>
          </a:p>
          <a:p>
            <a:pPr marL="0" indent="0">
              <a:buNone/>
            </a:pPr>
            <a:endParaRPr lang="en-GB" sz="3100" dirty="0" smtClean="0"/>
          </a:p>
          <a:p>
            <a:r>
              <a:rPr lang="en-GB" sz="3100" dirty="0" smtClean="0"/>
              <a:t>In 1997, the UK was the highest ranked among European Union countries for teenage pregnancy.</a:t>
            </a:r>
          </a:p>
          <a:p>
            <a:pPr marL="0" indent="0">
              <a:buNone/>
            </a:pPr>
            <a:endParaRPr lang="en-GB" sz="3100" dirty="0" smtClean="0"/>
          </a:p>
          <a:p>
            <a:r>
              <a:rPr lang="en-GB" sz="3100" dirty="0" smtClean="0"/>
              <a:t>Pregnancy among girls aged under 16 in Wales fell by 50% from around 11 per thousand girls aged 13-15 in the late 1990’s to 5.5 in 2013.</a:t>
            </a:r>
          </a:p>
          <a:p>
            <a:pPr marL="0" indent="0">
              <a:buNone/>
            </a:pPr>
            <a:endParaRPr lang="en-GB" sz="3100" dirty="0" smtClean="0"/>
          </a:p>
          <a:p>
            <a:r>
              <a:rPr lang="en-GB" sz="3100" dirty="0" smtClean="0"/>
              <a:t>Among girls aged under 18, levels fell by nearly 27%, from nearly 37 per thousand aged 15-17 in 2010, to 27.3 in 2013.</a:t>
            </a:r>
          </a:p>
          <a:p>
            <a:pPr marL="0" indent="0" algn="r">
              <a:buNone/>
            </a:pPr>
            <a:endParaRPr lang="en-GB" i="1" dirty="0" smtClean="0"/>
          </a:p>
          <a:p>
            <a:pPr marL="0" indent="0" algn="r">
              <a:buNone/>
            </a:pPr>
            <a:r>
              <a:rPr lang="en-GB" dirty="0" smtClean="0"/>
              <a:t>Public </a:t>
            </a:r>
            <a:r>
              <a:rPr lang="en-GB" dirty="0"/>
              <a:t>Health Network Cymru (2015</a:t>
            </a:r>
            <a:endParaRPr lang="en-GB" sz="3100" dirty="0" smtClean="0"/>
          </a:p>
          <a:p>
            <a:endParaRPr lang="en-GB" dirty="0"/>
          </a:p>
        </p:txBody>
      </p:sp>
    </p:spTree>
    <p:extLst>
      <p:ext uri="{BB962C8B-B14F-4D97-AF65-F5344CB8AC3E}">
        <p14:creationId xmlns:p14="http://schemas.microsoft.com/office/powerpoint/2010/main" val="2682415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Charles Murray and the Underclass</a:t>
            </a:r>
            <a:endParaRPr lang="en-GB" dirty="0"/>
          </a:p>
        </p:txBody>
      </p:sp>
      <p:sp>
        <p:nvSpPr>
          <p:cNvPr id="3" name="Content Placeholder 2"/>
          <p:cNvSpPr>
            <a:spLocks noGrp="1"/>
          </p:cNvSpPr>
          <p:nvPr>
            <p:ph sz="half" idx="1"/>
          </p:nvPr>
        </p:nvSpPr>
        <p:spPr/>
        <p:txBody>
          <a:bodyPr/>
          <a:lstStyle/>
          <a:p>
            <a:r>
              <a:rPr lang="en-GB" dirty="0">
                <a:hlinkClick r:id="rId2"/>
              </a:rPr>
              <a:t>https://youtu.be/-</a:t>
            </a:r>
            <a:r>
              <a:rPr lang="en-GB" dirty="0" smtClean="0">
                <a:hlinkClick r:id="rId2"/>
              </a:rPr>
              <a:t>S9Qv29fOLY</a:t>
            </a:r>
            <a:r>
              <a:rPr lang="en-GB" dirty="0" smtClean="0"/>
              <a:t> </a:t>
            </a:r>
            <a:endParaRPr lang="en-GB" dirty="0"/>
          </a:p>
        </p:txBody>
      </p:sp>
      <p:pic>
        <p:nvPicPr>
          <p:cNvPr id="6" name="Content Placeholder 5"/>
          <p:cNvPicPr>
            <a:picLocks noGrp="1" noChangeAspect="1"/>
          </p:cNvPicPr>
          <p:nvPr>
            <p:ph sz="half" idx="2"/>
          </p:nvPr>
        </p:nvPicPr>
        <p:blipFill>
          <a:blip r:embed="rId3"/>
          <a:stretch>
            <a:fillRect/>
          </a:stretch>
        </p:blipFill>
        <p:spPr>
          <a:xfrm>
            <a:off x="6873736" y="1690688"/>
            <a:ext cx="3780606" cy="4618672"/>
          </a:xfrm>
          <a:prstGeom prst="rect">
            <a:avLst/>
          </a:prstGeom>
        </p:spPr>
      </p:pic>
    </p:spTree>
    <p:extLst>
      <p:ext uri="{BB962C8B-B14F-4D97-AF65-F5344CB8AC3E}">
        <p14:creationId xmlns:p14="http://schemas.microsoft.com/office/powerpoint/2010/main" val="3281834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Alternative voices</a:t>
            </a:r>
            <a:endParaRPr lang="en-GB" dirty="0"/>
          </a:p>
        </p:txBody>
      </p:sp>
      <p:sp>
        <p:nvSpPr>
          <p:cNvPr id="3" name="Content Placeholder 2"/>
          <p:cNvSpPr>
            <a:spLocks noGrp="1"/>
          </p:cNvSpPr>
          <p:nvPr>
            <p:ph sz="half" idx="1"/>
          </p:nvPr>
        </p:nvSpPr>
        <p:spPr/>
        <p:txBody>
          <a:bodyPr/>
          <a:lstStyle/>
          <a:p>
            <a:pPr marL="0" indent="0">
              <a:buNone/>
            </a:pPr>
            <a:r>
              <a:rPr lang="en-GB" dirty="0">
                <a:hlinkClick r:id="rId2"/>
              </a:rPr>
              <a:t>https://</a:t>
            </a:r>
            <a:r>
              <a:rPr lang="en-GB" dirty="0" smtClean="0">
                <a:hlinkClick r:id="rId2"/>
              </a:rPr>
              <a:t>www.bbc.co.uk/programmes/p0682yvl</a:t>
            </a:r>
            <a:r>
              <a:rPr lang="en-GB" dirty="0" smtClean="0"/>
              <a:t> </a:t>
            </a:r>
          </a:p>
          <a:p>
            <a:pPr marL="0" indent="0">
              <a:buNone/>
            </a:pPr>
            <a:endParaRPr lang="en-GB" dirty="0"/>
          </a:p>
          <a:p>
            <a:pPr marL="0" indent="0">
              <a:buNone/>
            </a:pPr>
            <a:r>
              <a:rPr lang="en-GB" smtClean="0"/>
              <a:t>Britain’s Forgotten Men</a:t>
            </a:r>
            <a:endParaRPr lang="en-GB" dirty="0"/>
          </a:p>
        </p:txBody>
      </p:sp>
      <p:sp>
        <p:nvSpPr>
          <p:cNvPr id="4" name="Content Placeholder 3"/>
          <p:cNvSpPr>
            <a:spLocks noGrp="1"/>
          </p:cNvSpPr>
          <p:nvPr>
            <p:ph sz="half" idx="2"/>
          </p:nvPr>
        </p:nvSpPr>
        <p:spPr/>
        <p:txBody>
          <a:bodyPr/>
          <a:lstStyle/>
          <a:p>
            <a:r>
              <a:rPr lang="en-GB" dirty="0" err="1"/>
              <a:t>Lavalette</a:t>
            </a:r>
            <a:r>
              <a:rPr lang="en-GB" dirty="0"/>
              <a:t>, M. Social Work in Crisis During Crisis: Whose side are we on? </a:t>
            </a:r>
            <a:r>
              <a:rPr lang="en-GB" i="1" dirty="0"/>
              <a:t>Canadian Social Work Review. </a:t>
            </a:r>
            <a:r>
              <a:rPr lang="en-GB" dirty="0"/>
              <a:t>Vol. 28. Issue 1 (2011) 7-24.</a:t>
            </a:r>
          </a:p>
          <a:p>
            <a:endParaRPr lang="en-GB" dirty="0"/>
          </a:p>
        </p:txBody>
      </p:sp>
    </p:spTree>
    <p:extLst>
      <p:ext uri="{BB962C8B-B14F-4D97-AF65-F5344CB8AC3E}">
        <p14:creationId xmlns:p14="http://schemas.microsoft.com/office/powerpoint/2010/main" val="459919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Paradox	</a:t>
            </a:r>
            <a:endParaRPr lang="en-GB" dirty="0"/>
          </a:p>
        </p:txBody>
      </p:sp>
      <p:sp>
        <p:nvSpPr>
          <p:cNvPr id="3" name="Content Placeholder 2"/>
          <p:cNvSpPr>
            <a:spLocks noGrp="1"/>
          </p:cNvSpPr>
          <p:nvPr>
            <p:ph idx="1"/>
          </p:nvPr>
        </p:nvSpPr>
        <p:spPr>
          <a:xfrm>
            <a:off x="838200" y="1473200"/>
            <a:ext cx="10515600" cy="4978400"/>
          </a:xfrm>
        </p:spPr>
        <p:txBody>
          <a:bodyPr>
            <a:normAutofit fontScale="92500" lnSpcReduction="20000"/>
          </a:bodyPr>
          <a:lstStyle/>
          <a:p>
            <a:pPr marL="0" indent="0">
              <a:buNone/>
            </a:pPr>
            <a:r>
              <a:rPr lang="en-GB" dirty="0" smtClean="0"/>
              <a:t>So, we have evidence of the impacts of the efficacy of recent social change, policy and practice. As a nation we now know what we spend on our children and young people.  </a:t>
            </a:r>
            <a:endParaRPr lang="en-GB" dirty="0"/>
          </a:p>
          <a:p>
            <a:pPr marL="0" indent="0">
              <a:buNone/>
            </a:pPr>
            <a:endParaRPr lang="en-GB" dirty="0" smtClean="0"/>
          </a:p>
          <a:p>
            <a:pPr marL="0" indent="0">
              <a:buNone/>
            </a:pPr>
            <a:r>
              <a:rPr lang="en-GB" dirty="0" smtClean="0"/>
              <a:t>We increasingly </a:t>
            </a:r>
            <a:r>
              <a:rPr lang="en-GB" i="1" dirty="0" smtClean="0"/>
              <a:t>know</a:t>
            </a:r>
            <a:r>
              <a:rPr lang="en-GB" dirty="0" smtClean="0"/>
              <a:t> what impact this is having on our children and young people.</a:t>
            </a:r>
          </a:p>
          <a:p>
            <a:pPr marL="0" indent="0">
              <a:buNone/>
            </a:pPr>
            <a:endParaRPr lang="en-GB" dirty="0" smtClean="0"/>
          </a:p>
          <a:p>
            <a:pPr marL="0" indent="0">
              <a:buNone/>
            </a:pPr>
            <a:r>
              <a:rPr lang="en-GB" dirty="0" smtClean="0"/>
              <a:t>There is a gap between our </a:t>
            </a:r>
            <a:r>
              <a:rPr lang="en-GB" i="1" dirty="0" smtClean="0"/>
              <a:t>investment </a:t>
            </a:r>
            <a:r>
              <a:rPr lang="en-GB" dirty="0" smtClean="0"/>
              <a:t>in children and young people and the return on that investment (PISA, ONS, Young Minds). </a:t>
            </a:r>
          </a:p>
          <a:p>
            <a:pPr marL="0" indent="0">
              <a:buNone/>
            </a:pPr>
            <a:endParaRPr lang="en-GB" dirty="0" smtClean="0"/>
          </a:p>
          <a:p>
            <a:pPr marL="0" indent="0">
              <a:buNone/>
            </a:pPr>
            <a:r>
              <a:rPr lang="en-GB" dirty="0"/>
              <a:t>I</a:t>
            </a:r>
            <a:r>
              <a:rPr lang="en-GB" dirty="0" smtClean="0"/>
              <a:t>n relation to both the well-being of our children and young people and also their educational attainment, evidence </a:t>
            </a:r>
            <a:r>
              <a:rPr lang="en-GB" dirty="0" smtClean="0">
                <a:effectLst/>
              </a:rPr>
              <a:t>shows how Wales' PISA scores have failed to improve in Maths and Reading for 10 years, while falling back significantly in Science.</a:t>
            </a:r>
            <a:r>
              <a:rPr lang="en-GB" dirty="0" smtClean="0"/>
              <a:t>(OECD, 2011; OECD, 2016). </a:t>
            </a:r>
            <a:endParaRPr lang="en-GB" dirty="0"/>
          </a:p>
        </p:txBody>
      </p:sp>
    </p:spTree>
    <p:extLst>
      <p:ext uri="{BB962C8B-B14F-4D97-AF65-F5344CB8AC3E}">
        <p14:creationId xmlns:p14="http://schemas.microsoft.com/office/powerpoint/2010/main" val="35222906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800" dirty="0" smtClean="0"/>
              <a:t>UK Public Investment in Children and Young People</a:t>
            </a:r>
            <a:endParaRPr lang="en-GB" sz="3800" dirty="0"/>
          </a:p>
        </p:txBody>
      </p:sp>
      <p:sp>
        <p:nvSpPr>
          <p:cNvPr id="3" name="Content Placeholder 2"/>
          <p:cNvSpPr>
            <a:spLocks noGrp="1"/>
          </p:cNvSpPr>
          <p:nvPr>
            <p:ph idx="1"/>
          </p:nvPr>
        </p:nvSpPr>
        <p:spPr>
          <a:xfrm>
            <a:off x="838200" y="1690688"/>
            <a:ext cx="10515600" cy="4906055"/>
          </a:xfrm>
        </p:spPr>
        <p:txBody>
          <a:bodyPr>
            <a:normAutofit fontScale="77500" lnSpcReduction="20000"/>
          </a:bodyPr>
          <a:lstStyle/>
          <a:p>
            <a:r>
              <a:rPr lang="en-GB" dirty="0"/>
              <a:t>A</a:t>
            </a:r>
            <a:r>
              <a:rPr lang="en-GB" dirty="0" smtClean="0"/>
              <a:t> </a:t>
            </a:r>
            <a:r>
              <a:rPr lang="en-GB" dirty="0"/>
              <a:t>UNICEF report in 2007 placed the UK at the bottom of the league table for child well-being across 21 industrialised nations and that whilst economic output has nearly doubled in the last 30 years, life satisfaction levels in the UK have remained steady (UNICEF, 2007). ‘High public spending on child welfare and education in the UK is failing to produce results in many key areas’ (OECD, 2009, p1), specifically that: </a:t>
            </a:r>
          </a:p>
          <a:p>
            <a:endParaRPr lang="en-GB" dirty="0" smtClean="0"/>
          </a:p>
          <a:p>
            <a:r>
              <a:rPr lang="en-GB" dirty="0" smtClean="0"/>
              <a:t>OECD Doing better for families study found that: </a:t>
            </a:r>
          </a:p>
          <a:p>
            <a:endParaRPr lang="en-GB" dirty="0"/>
          </a:p>
          <a:p>
            <a:r>
              <a:rPr lang="en-GB" dirty="0" smtClean="0"/>
              <a:t>The UK spends more on each child than most other OECD countries, more than £138,000 from birth up to the age of 18, compared to an OECD average of £95,000 (OECD, 2011).</a:t>
            </a:r>
          </a:p>
          <a:p>
            <a:pPr marL="0" indent="0">
              <a:buNone/>
            </a:pPr>
            <a:endParaRPr lang="en-GB" dirty="0" smtClean="0"/>
          </a:p>
          <a:p>
            <a:r>
              <a:rPr lang="en-GB" dirty="0" smtClean="0"/>
              <a:t>The spending though is skewed, in terms of ranking, the UK is 4</a:t>
            </a:r>
            <a:r>
              <a:rPr lang="en-GB" baseline="30000" dirty="0" smtClean="0"/>
              <a:t>th</a:t>
            </a:r>
            <a:r>
              <a:rPr lang="en-GB" dirty="0" smtClean="0"/>
              <a:t> on public spending in relation to 0-5 year olds, 7</a:t>
            </a:r>
            <a:r>
              <a:rPr lang="en-GB" baseline="30000" dirty="0" smtClean="0"/>
              <a:t>th</a:t>
            </a:r>
            <a:r>
              <a:rPr lang="en-GB" dirty="0" smtClean="0"/>
              <a:t> in spending on 6-11 year olds and slips to 10</a:t>
            </a:r>
            <a:r>
              <a:rPr lang="en-GB" baseline="30000" dirty="0" smtClean="0"/>
              <a:t>th</a:t>
            </a:r>
            <a:r>
              <a:rPr lang="en-GB" dirty="0" smtClean="0"/>
              <a:t> position for spending on 12-17 year olds (OECD, 2011).</a:t>
            </a:r>
            <a:endParaRPr lang="en-GB" dirty="0"/>
          </a:p>
        </p:txBody>
      </p:sp>
    </p:spTree>
    <p:extLst>
      <p:ext uri="{BB962C8B-B14F-4D97-AF65-F5344CB8AC3E}">
        <p14:creationId xmlns:p14="http://schemas.microsoft.com/office/powerpoint/2010/main" val="10711981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Happy Countries</a:t>
            </a:r>
            <a:endParaRPr lang="en-GB" dirty="0"/>
          </a:p>
        </p:txBody>
      </p:sp>
      <p:sp>
        <p:nvSpPr>
          <p:cNvPr id="3" name="Content Placeholder 2"/>
          <p:cNvSpPr>
            <a:spLocks noGrp="1"/>
          </p:cNvSpPr>
          <p:nvPr>
            <p:ph sz="half" idx="1"/>
          </p:nvPr>
        </p:nvSpPr>
        <p:spPr/>
        <p:txBody>
          <a:bodyPr/>
          <a:lstStyle/>
          <a:p>
            <a:pPr marL="0" indent="0">
              <a:buNone/>
            </a:pPr>
            <a:r>
              <a:rPr lang="en-GB" dirty="0">
                <a:hlinkClick r:id="rId2"/>
              </a:rPr>
              <a:t>https://vimeo.com/202941838</a:t>
            </a:r>
            <a:r>
              <a:rPr lang="en-GB" dirty="0"/>
              <a:t> </a:t>
            </a:r>
          </a:p>
          <a:p>
            <a:pPr marL="0" indent="0">
              <a:buNone/>
            </a:pPr>
            <a:endParaRPr lang="en-GB" dirty="0" smtClean="0"/>
          </a:p>
          <a:p>
            <a:pPr marL="0" indent="0">
              <a:buNone/>
            </a:pPr>
            <a:r>
              <a:rPr lang="en-GB" dirty="0" smtClean="0"/>
              <a:t>In the UK, 57% of the Generation Z young people surveyed rated themselves as ‘Happy’. </a:t>
            </a:r>
          </a:p>
          <a:p>
            <a:pPr marL="0" indent="0">
              <a:buNone/>
            </a:pPr>
            <a:endParaRPr lang="en-GB" i="1" dirty="0"/>
          </a:p>
          <a:p>
            <a:pPr marL="0" indent="0">
              <a:buNone/>
            </a:pPr>
            <a:r>
              <a:rPr lang="en-GB" i="1" dirty="0" smtClean="0"/>
              <a:t>What of the other 43%</a:t>
            </a:r>
            <a:endParaRPr lang="en-GB" i="1" dirty="0"/>
          </a:p>
          <a:p>
            <a:pPr marL="0" indent="0">
              <a:buNone/>
            </a:pPr>
            <a:endParaRPr lang="en-GB" dirty="0"/>
          </a:p>
        </p:txBody>
      </p:sp>
      <p:pic>
        <p:nvPicPr>
          <p:cNvPr id="5" name="Content Placeholder 4"/>
          <p:cNvPicPr>
            <a:picLocks noGrp="1" noChangeAspect="1"/>
          </p:cNvPicPr>
          <p:nvPr>
            <p:ph sz="half" idx="2"/>
          </p:nvPr>
        </p:nvPicPr>
        <p:blipFill>
          <a:blip r:embed="rId3"/>
          <a:stretch>
            <a:fillRect/>
          </a:stretch>
        </p:blipFill>
        <p:spPr>
          <a:xfrm>
            <a:off x="5844233" y="2286000"/>
            <a:ext cx="5496393" cy="3657600"/>
          </a:xfrm>
          <a:prstGeom prst="rect">
            <a:avLst/>
          </a:prstGeom>
        </p:spPr>
      </p:pic>
    </p:spTree>
    <p:extLst>
      <p:ext uri="{BB962C8B-B14F-4D97-AF65-F5344CB8AC3E}">
        <p14:creationId xmlns:p14="http://schemas.microsoft.com/office/powerpoint/2010/main" val="5512083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young people feel unhappy? </a:t>
            </a:r>
            <a:endParaRPr lang="en-GB" dirty="0"/>
          </a:p>
        </p:txBody>
      </p:sp>
      <p:sp>
        <p:nvSpPr>
          <p:cNvPr id="3" name="Content Placeholder 2"/>
          <p:cNvSpPr>
            <a:spLocks noGrp="1"/>
          </p:cNvSpPr>
          <p:nvPr>
            <p:ph sz="half" idx="1"/>
          </p:nvPr>
        </p:nvSpPr>
        <p:spPr>
          <a:xfrm>
            <a:off x="838200" y="1825625"/>
            <a:ext cx="4045527" cy="4351338"/>
          </a:xfrm>
        </p:spPr>
        <p:txBody>
          <a:bodyPr>
            <a:normAutofit/>
          </a:bodyPr>
          <a:lstStyle/>
          <a:p>
            <a:pPr marL="0" indent="0">
              <a:buNone/>
            </a:pPr>
            <a:r>
              <a:rPr lang="en-GB" sz="3200" dirty="0"/>
              <a:t>More than half of young people in the UK (54%) said money worries were among their top three causes of anxiety. </a:t>
            </a:r>
            <a:r>
              <a:rPr lang="en-GB" sz="3200" dirty="0" smtClean="0"/>
              <a:t> Next stressors were school, and health.</a:t>
            </a:r>
          </a:p>
          <a:p>
            <a:pPr marL="0" indent="0" algn="r">
              <a:buNone/>
            </a:pPr>
            <a:r>
              <a:rPr lang="en-GB" dirty="0" smtClean="0"/>
              <a:t>(</a:t>
            </a:r>
            <a:r>
              <a:rPr lang="en-GB" dirty="0" err="1" smtClean="0"/>
              <a:t>Varkey</a:t>
            </a:r>
            <a:r>
              <a:rPr lang="en-GB" dirty="0" smtClean="0"/>
              <a:t> Foundation, 2017)</a:t>
            </a:r>
            <a:endParaRPr lang="en-GB" dirty="0"/>
          </a:p>
        </p:txBody>
      </p:sp>
      <p:graphicFrame>
        <p:nvGraphicFramePr>
          <p:cNvPr id="9" name="Content Placeholder 8"/>
          <p:cNvGraphicFramePr>
            <a:graphicFrameLocks noGrp="1"/>
          </p:cNvGraphicFramePr>
          <p:nvPr>
            <p:ph sz="half" idx="2"/>
            <p:extLst/>
          </p:nvPr>
        </p:nvGraphicFramePr>
        <p:xfrm>
          <a:off x="5278582" y="1825625"/>
          <a:ext cx="6075218"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878862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sz="half" idx="1"/>
          </p:nvPr>
        </p:nvSpPr>
        <p:spPr>
          <a:xfrm>
            <a:off x="838199" y="1690688"/>
            <a:ext cx="5614851" cy="4932181"/>
          </a:xfrm>
        </p:spPr>
        <p:txBody>
          <a:bodyPr>
            <a:normAutofit fontScale="85000" lnSpcReduction="20000"/>
          </a:bodyPr>
          <a:lstStyle/>
          <a:p>
            <a:r>
              <a:rPr lang="en-GB" dirty="0" smtClean="0"/>
              <a:t>Most young people in Wales are happy, have good levels of well-being</a:t>
            </a:r>
          </a:p>
          <a:p>
            <a:r>
              <a:rPr lang="en-GB" dirty="0" smtClean="0"/>
              <a:t>Society is placing new demands and pressures on children and young people which are poorly understood</a:t>
            </a:r>
          </a:p>
          <a:p>
            <a:r>
              <a:rPr lang="en-GB" dirty="0" smtClean="0"/>
              <a:t>Radical work has a unique position to represent children and young people powerfully</a:t>
            </a:r>
          </a:p>
          <a:p>
            <a:r>
              <a:rPr lang="en-GB" dirty="0" smtClean="0"/>
              <a:t>Praxis has a unique selling point, we can offer </a:t>
            </a:r>
            <a:r>
              <a:rPr lang="en-GB" dirty="0" smtClean="0"/>
              <a:t>children young </a:t>
            </a:r>
            <a:r>
              <a:rPr lang="en-GB" dirty="0" smtClean="0"/>
              <a:t>people accessible and affordable </a:t>
            </a:r>
            <a:r>
              <a:rPr lang="en-GB" i="1" dirty="0" smtClean="0"/>
              <a:t>‘favourable </a:t>
            </a:r>
            <a:r>
              <a:rPr lang="en-GB" i="1" dirty="0" smtClean="0"/>
              <a:t>adolescent and childhood </a:t>
            </a:r>
            <a:r>
              <a:rPr lang="en-GB" i="1" dirty="0" smtClean="0"/>
              <a:t>experiences’</a:t>
            </a:r>
          </a:p>
          <a:p>
            <a:r>
              <a:rPr lang="en-GB" dirty="0" smtClean="0"/>
              <a:t>The sector needs to engage more effectively, adopting a radical pragmatic approach to broker more effectively for the children and young people of Wales </a:t>
            </a:r>
            <a:endParaRPr lang="en-GB" dirty="0"/>
          </a:p>
        </p:txBody>
      </p:sp>
      <p:pic>
        <p:nvPicPr>
          <p:cNvPr id="5" name="Content Placeholder 4"/>
          <p:cNvPicPr>
            <a:picLocks noGrp="1" noChangeAspect="1"/>
          </p:cNvPicPr>
          <p:nvPr>
            <p:ph sz="half" idx="2"/>
          </p:nvPr>
        </p:nvPicPr>
        <p:blipFill>
          <a:blip r:embed="rId2"/>
          <a:stretch>
            <a:fillRect/>
          </a:stretch>
        </p:blipFill>
        <p:spPr>
          <a:xfrm>
            <a:off x="6662056" y="1690688"/>
            <a:ext cx="5016837" cy="4261631"/>
          </a:xfrm>
          <a:prstGeom prst="rect">
            <a:avLst/>
          </a:prstGeom>
        </p:spPr>
      </p:pic>
    </p:spTree>
    <p:extLst>
      <p:ext uri="{BB962C8B-B14F-4D97-AF65-F5344CB8AC3E}">
        <p14:creationId xmlns:p14="http://schemas.microsoft.com/office/powerpoint/2010/main" val="209362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9439"/>
          </a:xfrm>
        </p:spPr>
        <p:txBody>
          <a:bodyPr>
            <a:normAutofit/>
          </a:bodyPr>
          <a:lstStyle/>
          <a:p>
            <a:r>
              <a:rPr lang="en-GB" sz="2000" dirty="0" smtClean="0"/>
              <a:t>Bibliography</a:t>
            </a:r>
            <a:endParaRPr lang="en-GB" sz="2000" dirty="0"/>
          </a:p>
        </p:txBody>
      </p:sp>
      <p:sp>
        <p:nvSpPr>
          <p:cNvPr id="3" name="Content Placeholder 2"/>
          <p:cNvSpPr>
            <a:spLocks noGrp="1"/>
          </p:cNvSpPr>
          <p:nvPr>
            <p:ph idx="1"/>
          </p:nvPr>
        </p:nvSpPr>
        <p:spPr>
          <a:xfrm>
            <a:off x="838200" y="1184565"/>
            <a:ext cx="10515600" cy="5424054"/>
          </a:xfrm>
        </p:spPr>
        <p:txBody>
          <a:bodyPr>
            <a:normAutofit fontScale="32500" lnSpcReduction="20000"/>
          </a:bodyPr>
          <a:lstStyle/>
          <a:p>
            <a:pPr marL="0" indent="0">
              <a:buNone/>
            </a:pPr>
            <a:r>
              <a:rPr lang="en-GB" sz="3200" dirty="0" smtClean="0"/>
              <a:t>Conger </a:t>
            </a:r>
            <a:r>
              <a:rPr lang="en-GB" sz="3200" dirty="0"/>
              <a:t>R.D., Conger K.J. (2008) Understanding the processes through which economic hardship influences families and children, </a:t>
            </a:r>
            <a:r>
              <a:rPr lang="en-GB" sz="3200" i="1" dirty="0"/>
              <a:t>Handbook of families and poverty</a:t>
            </a:r>
            <a:r>
              <a:rPr lang="en-GB" sz="3200" dirty="0"/>
              <a:t>. Crane DR, Heaton TB, editors. Thousand Oaks, CA: Sage.</a:t>
            </a:r>
          </a:p>
          <a:p>
            <a:pPr marL="0" indent="0">
              <a:buNone/>
            </a:pPr>
            <a:r>
              <a:rPr lang="en-GB" sz="3200" dirty="0"/>
              <a:t>Eckersley, R. Commentary on </a:t>
            </a:r>
            <a:r>
              <a:rPr lang="en-GB" sz="3200" dirty="0" err="1"/>
              <a:t>Trzesniewski</a:t>
            </a:r>
            <a:r>
              <a:rPr lang="en-GB" sz="3200" dirty="0"/>
              <a:t> and Donnellan (2010): A Transdisciplinary Perspective on Young People’s Well-Being. </a:t>
            </a:r>
            <a:r>
              <a:rPr lang="en-GB" sz="3200" i="1" dirty="0"/>
              <a:t>Perspectives on Psychological Science, </a:t>
            </a:r>
            <a:r>
              <a:rPr lang="en-GB" sz="3200" dirty="0"/>
              <a:t>5(1) pp. 76-80.</a:t>
            </a:r>
          </a:p>
          <a:p>
            <a:pPr marL="0" indent="0">
              <a:buNone/>
            </a:pPr>
            <a:r>
              <a:rPr lang="en-GB" sz="3200" dirty="0"/>
              <a:t>James, W. (1904) What is Pragmatism, from series of eight lectures dedicated to the memory of John Stuart Mill, </a:t>
            </a:r>
            <a:r>
              <a:rPr lang="en-GB" sz="3200" i="1" dirty="0"/>
              <a:t>A New Name for Some Old Ways of Thinking</a:t>
            </a:r>
            <a:r>
              <a:rPr lang="en-GB" sz="3200" dirty="0"/>
              <a:t>, in December 1904, from William James, Writings 1902-1920, The Library of America.</a:t>
            </a:r>
            <a:r>
              <a:rPr lang="en-GB" sz="3200" i="1" dirty="0"/>
              <a:t> </a:t>
            </a:r>
            <a:endParaRPr lang="en-GB" sz="3200" i="1" dirty="0" smtClean="0"/>
          </a:p>
          <a:p>
            <a:pPr marL="0" indent="0">
              <a:buNone/>
            </a:pPr>
            <a:r>
              <a:rPr lang="en-GB" sz="3200" i="1" dirty="0" smtClean="0"/>
              <a:t>Maitland </a:t>
            </a:r>
            <a:r>
              <a:rPr lang="en-GB" sz="3200" i="1" dirty="0"/>
              <a:t>Hudson, G. (2017) The ins and outs of evidence: making sense of different perspectives on impact measurement. Centre for Youth Impact. </a:t>
            </a:r>
            <a:r>
              <a:rPr lang="en-GB" sz="3200" i="1" u="sng" dirty="0">
                <a:hlinkClick r:id="rId2"/>
              </a:rPr>
              <a:t>http://www.youthimpact.uk/evaluation</a:t>
            </a:r>
            <a:r>
              <a:rPr lang="en-GB" sz="3200" i="1" dirty="0"/>
              <a:t> </a:t>
            </a:r>
          </a:p>
          <a:p>
            <a:pPr marL="0" indent="0">
              <a:buNone/>
            </a:pPr>
            <a:r>
              <a:rPr lang="en-GB" sz="3200" dirty="0" smtClean="0"/>
              <a:t>Mental Health Foundation (2016) </a:t>
            </a:r>
            <a:r>
              <a:rPr lang="en-GB" sz="3200" i="1" dirty="0" smtClean="0"/>
              <a:t>Mental Health in Wales, Fundamental Facts 2016. </a:t>
            </a:r>
            <a:endParaRPr lang="en-GB" sz="3200" dirty="0" smtClean="0"/>
          </a:p>
          <a:p>
            <a:pPr marL="0" indent="0">
              <a:buNone/>
            </a:pPr>
            <a:r>
              <a:rPr lang="en-GB" sz="3200" i="1" dirty="0" smtClean="0"/>
              <a:t>Monbiot</a:t>
            </a:r>
            <a:r>
              <a:rPr lang="en-GB" sz="3200" i="1" dirty="0"/>
              <a:t>, G. (2016) Neoliberalism, the ideology at the root of all our problems. The Guardian (online) </a:t>
            </a:r>
            <a:r>
              <a:rPr lang="en-GB" sz="3200" i="1" u="sng" dirty="0">
                <a:hlinkClick r:id="rId3"/>
              </a:rPr>
              <a:t>https://www.theguardian.com/books/2016/apr/15/neoliberalism-ideology-problem-george-monbiot</a:t>
            </a:r>
            <a:r>
              <a:rPr lang="en-GB" sz="3200" i="1" dirty="0"/>
              <a:t> (Accessed 05.01.17)</a:t>
            </a:r>
          </a:p>
          <a:p>
            <a:pPr marL="0" indent="0">
              <a:buNone/>
            </a:pPr>
            <a:r>
              <a:rPr lang="en-GB" sz="3200" i="1" dirty="0"/>
              <a:t>National Assembly for Wales, Children, Young People and Education Committee. (2014). Inquiry into Child and Adolescent Mental Health Services (CAMHS), [Online] Available at: http:// </a:t>
            </a:r>
            <a:r>
              <a:rPr lang="en-GB" sz="3200" i="1" u="sng" dirty="0">
                <a:hlinkClick r:id="rId4"/>
              </a:rPr>
              <a:t>www.assembly.wales</a:t>
            </a:r>
            <a:r>
              <a:rPr lang="en-GB" sz="3200" i="1" dirty="0"/>
              <a:t> [Accessed: 19/08/2016]. </a:t>
            </a:r>
          </a:p>
          <a:p>
            <a:pPr marL="0" indent="0">
              <a:buNone/>
            </a:pPr>
            <a:r>
              <a:rPr lang="en-GB" sz="3200" i="1" dirty="0"/>
              <a:t>New Economics Foundation (no date) National Accounts of Wellbeing (online) </a:t>
            </a:r>
            <a:r>
              <a:rPr lang="en-GB" sz="3200" i="1" u="sng" dirty="0">
                <a:hlinkClick r:id="rId5"/>
              </a:rPr>
              <a:t>http://www.nationalaccountsofwellbeing.org/learn/what-is-well-being.html</a:t>
            </a:r>
            <a:r>
              <a:rPr lang="en-GB" sz="3200" i="1" dirty="0"/>
              <a:t> </a:t>
            </a:r>
          </a:p>
          <a:p>
            <a:pPr marL="0" indent="0">
              <a:buNone/>
            </a:pPr>
            <a:r>
              <a:rPr lang="en-GB" sz="3200" i="1" dirty="0" smtClean="0"/>
              <a:t>OECD (2009) ‘Doing better for Children, UK Country Highlights’, [Online]. Available at www.oecd.org/els/social/childwellbeing (Accessed 31 October 2009).</a:t>
            </a:r>
          </a:p>
          <a:p>
            <a:pPr marL="0" indent="0">
              <a:buNone/>
            </a:pPr>
            <a:r>
              <a:rPr lang="en-GB" sz="3200" i="1" dirty="0" smtClean="0"/>
              <a:t>Organisation </a:t>
            </a:r>
            <a:r>
              <a:rPr lang="en-GB" sz="3200" i="1" dirty="0"/>
              <a:t>for Economic Cooperation and Development (2011).  PF1.6: Public spending by age of children (Online) Available at: </a:t>
            </a:r>
            <a:r>
              <a:rPr lang="en-GB" sz="3200" i="1" u="sng" dirty="0">
                <a:hlinkClick r:id="rId6"/>
              </a:rPr>
              <a:t>http://www.oecd.org/social/family/PF1_6_Public_spending_by_age_of_children.pdf</a:t>
            </a:r>
            <a:r>
              <a:rPr lang="en-GB" sz="3200" i="1" dirty="0"/>
              <a:t> </a:t>
            </a:r>
          </a:p>
          <a:p>
            <a:pPr marL="0" indent="0">
              <a:buNone/>
            </a:pPr>
            <a:r>
              <a:rPr lang="en-GB" sz="3200" i="1" dirty="0"/>
              <a:t>Organisations for Economic Cooperation and Development (2013). Your Better Life Index Data access: http://stats.oecd.org/Index.aspx?DataSetCode=BLI Index website: </a:t>
            </a:r>
            <a:r>
              <a:rPr lang="en-GB" sz="3200" i="1" u="sng" dirty="0">
                <a:hlinkClick r:id="rId7"/>
              </a:rPr>
              <a:t>http://www.oecdbetterlifeindex.org/</a:t>
            </a:r>
            <a:r>
              <a:rPr lang="en-GB" sz="3200" i="1" dirty="0"/>
              <a:t> </a:t>
            </a:r>
          </a:p>
          <a:p>
            <a:pPr marL="0" indent="0">
              <a:buNone/>
            </a:pPr>
            <a:r>
              <a:rPr lang="en-GB" sz="3200" i="1" dirty="0"/>
              <a:t>OECD (2018) PISA Results [Online] </a:t>
            </a:r>
            <a:r>
              <a:rPr lang="en-GB" sz="3200" i="1" u="sng" dirty="0">
                <a:hlinkClick r:id="rId8"/>
              </a:rPr>
              <a:t>https://www.oecd.org/pisa/pisa-2015-results-in-focus.pdf</a:t>
            </a:r>
            <a:r>
              <a:rPr lang="en-GB" sz="3200" i="1" dirty="0"/>
              <a:t> </a:t>
            </a:r>
          </a:p>
          <a:p>
            <a:pPr marL="0" indent="0">
              <a:buNone/>
            </a:pPr>
            <a:r>
              <a:rPr lang="en-GB" sz="3200" i="1" dirty="0"/>
              <a:t>Piper, C. (2008) Investing in Children, Policy, law and practice in context. Devon: </a:t>
            </a:r>
            <a:r>
              <a:rPr lang="en-GB" sz="3200" i="1" dirty="0" err="1"/>
              <a:t>Willan</a:t>
            </a:r>
            <a:r>
              <a:rPr lang="en-GB" sz="3200" i="1" dirty="0"/>
              <a:t> Publishing.</a:t>
            </a:r>
          </a:p>
          <a:p>
            <a:pPr marL="0" indent="0">
              <a:buNone/>
            </a:pPr>
            <a:r>
              <a:rPr lang="en-GB" sz="3200" i="1" dirty="0"/>
              <a:t>Public Health Network Cymru (2015) Teenage Conception. [Online] </a:t>
            </a:r>
            <a:r>
              <a:rPr lang="en-GB" sz="3200" i="1" u="sng" dirty="0">
                <a:hlinkClick r:id="rId9"/>
              </a:rPr>
              <a:t>https://www.publichealthnetwork.cymru/en/topics/sexual-health/teenage-conception/</a:t>
            </a:r>
            <a:r>
              <a:rPr lang="en-GB" sz="3200" i="1" dirty="0"/>
              <a:t> </a:t>
            </a:r>
          </a:p>
          <a:p>
            <a:pPr marL="0" indent="0">
              <a:buNone/>
            </a:pPr>
            <a:r>
              <a:rPr lang="en-GB" sz="3200" i="1" dirty="0" err="1"/>
              <a:t>Șimșek</a:t>
            </a:r>
            <a:r>
              <a:rPr lang="en-GB" sz="3200" i="1" dirty="0"/>
              <a:t>, A. (2014) An Evaluation of the All Wales C-Card Standards, Public Health Wales.</a:t>
            </a:r>
          </a:p>
          <a:p>
            <a:pPr marL="0" indent="0">
              <a:buNone/>
            </a:pPr>
            <a:r>
              <a:rPr lang="en-GB" sz="3200" i="1" dirty="0"/>
              <a:t>Thatcher, M. (1987) Interview with Woman’s Own. [Online] Available at: </a:t>
            </a:r>
            <a:r>
              <a:rPr lang="en-GB" sz="3200" i="1" u="sng" dirty="0">
                <a:hlinkClick r:id="rId10"/>
              </a:rPr>
              <a:t>https://www.margaretthatcher.org/document/106689</a:t>
            </a:r>
            <a:r>
              <a:rPr lang="en-GB" sz="3200" i="1" dirty="0"/>
              <a:t> </a:t>
            </a:r>
          </a:p>
          <a:p>
            <a:pPr marL="0" indent="0">
              <a:buNone/>
            </a:pPr>
            <a:r>
              <a:rPr lang="en-GB" sz="3200" i="1" dirty="0" err="1"/>
              <a:t>Varkey</a:t>
            </a:r>
            <a:r>
              <a:rPr lang="en-GB" sz="3200" i="1" dirty="0"/>
              <a:t> Foundation (2017) What the World’s Young People Think and Feel. [Online] </a:t>
            </a:r>
            <a:r>
              <a:rPr lang="en-GB" sz="3200" i="1" u="sng" dirty="0">
                <a:hlinkClick r:id="rId11"/>
              </a:rPr>
              <a:t>https://www.varkeyfoundation.org</a:t>
            </a:r>
            <a:r>
              <a:rPr lang="en-GB" sz="3200" i="1" dirty="0"/>
              <a:t> </a:t>
            </a:r>
          </a:p>
          <a:p>
            <a:pPr marL="0" indent="0">
              <a:buNone/>
            </a:pPr>
            <a:r>
              <a:rPr lang="en-GB" sz="3200" i="1" dirty="0"/>
              <a:t>Welsh Government. (2015) Talk to Me 2: Suicide and Self Harm reduction strategy for Wales Suicide and Self Harm Prevention Strategy for Wales 2015-2020, [Online] Available at: http://gov. wales/docs/</a:t>
            </a:r>
            <a:r>
              <a:rPr lang="en-GB" sz="3200" i="1" dirty="0" err="1"/>
              <a:t>dhss</a:t>
            </a:r>
            <a:r>
              <a:rPr lang="en-GB" sz="3200" i="1" dirty="0"/>
              <a:t>/publications/150716strategyen.pdf  [Accessed on: 18/07/2016].</a:t>
            </a:r>
          </a:p>
          <a:p>
            <a:pPr marL="0" indent="0">
              <a:buNone/>
            </a:pPr>
            <a:r>
              <a:rPr lang="en-GB" sz="3200" i="1" dirty="0"/>
              <a:t>Welsh Government (2018) Youth Work, [Online] </a:t>
            </a:r>
            <a:r>
              <a:rPr lang="en-GB" sz="3200" i="1" u="sng" dirty="0">
                <a:hlinkClick r:id="rId12"/>
              </a:rPr>
              <a:t>https://gov.wales/statistics-and-research/youth-services/?lang=en</a:t>
            </a:r>
            <a:r>
              <a:rPr lang="en-GB" sz="3200" i="1" dirty="0"/>
              <a:t> </a:t>
            </a:r>
          </a:p>
          <a:p>
            <a:pPr marL="0" indent="0">
              <a:buNone/>
            </a:pPr>
            <a:r>
              <a:rPr lang="en-GB" sz="3200" i="1" dirty="0"/>
              <a:t>Wylie, T. (2010) Youth Work in a Cold Climate, Youth and Policy, No. 105, 1-8, November 2010. Blaydon on Tyne: Youth and Policy.</a:t>
            </a:r>
          </a:p>
          <a:p>
            <a:pPr marL="0" indent="0">
              <a:buNone/>
            </a:pPr>
            <a:endParaRPr lang="en-GB" dirty="0"/>
          </a:p>
        </p:txBody>
      </p:sp>
    </p:spTree>
    <p:extLst>
      <p:ext uri="{BB962C8B-B14F-4D97-AF65-F5344CB8AC3E}">
        <p14:creationId xmlns:p14="http://schemas.microsoft.com/office/powerpoint/2010/main" val="3830267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TotalTime>
  <Words>2060</Words>
  <Application>Microsoft Office PowerPoint</Application>
  <PresentationFormat>Widescreen</PresentationFormat>
  <Paragraphs>173</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Times New Roman</vt:lpstr>
      <vt:lpstr>Office Theme</vt:lpstr>
      <vt:lpstr>  Children and Young People, Resilience and Well-being:</vt:lpstr>
      <vt:lpstr>A Holistic View</vt:lpstr>
      <vt:lpstr>Contemporary issues facing families, children and young people</vt:lpstr>
      <vt:lpstr>Commentary on well-being</vt:lpstr>
      <vt:lpstr>Well-being, what is it?</vt:lpstr>
      <vt:lpstr>Well-being and Ill-being</vt:lpstr>
      <vt:lpstr>Reading</vt:lpstr>
      <vt:lpstr>Well-being of Future Generations (Wales) Act 2015</vt:lpstr>
      <vt:lpstr>Neoliberal Policy Agenda</vt:lpstr>
      <vt:lpstr>Results of Neoliberalism</vt:lpstr>
      <vt:lpstr>Impacts</vt:lpstr>
      <vt:lpstr>Impact</vt:lpstr>
      <vt:lpstr>Impact conundrum</vt:lpstr>
      <vt:lpstr>What evidence is there?</vt:lpstr>
      <vt:lpstr>Data dilemma</vt:lpstr>
      <vt:lpstr>Who is asking questions? Where does the power lie?</vt:lpstr>
      <vt:lpstr>Who’s steering the ship?</vt:lpstr>
      <vt:lpstr>Being Pragmatic</vt:lpstr>
      <vt:lpstr>Who has the vision?</vt:lpstr>
      <vt:lpstr> Case study of impact – young pregnancy </vt:lpstr>
      <vt:lpstr>Charles Murray and the Underclass</vt:lpstr>
      <vt:lpstr>Alternative voices</vt:lpstr>
      <vt:lpstr>Paradox </vt:lpstr>
      <vt:lpstr>UK Public Investment in Children and Young People</vt:lpstr>
      <vt:lpstr>Happy Countries</vt:lpstr>
      <vt:lpstr>What makes young people feel unhappy? </vt:lpstr>
      <vt:lpstr>Summary</vt:lpstr>
      <vt:lpstr>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Young People, Resilience and Well-being: Issues for contemporary practice</dc:title>
  <dc:creator>Darrel Williams</dc:creator>
  <cp:lastModifiedBy>Darrel Williams</cp:lastModifiedBy>
  <cp:revision>14</cp:revision>
  <dcterms:created xsi:type="dcterms:W3CDTF">2018-10-03T06:12:51Z</dcterms:created>
  <dcterms:modified xsi:type="dcterms:W3CDTF">2018-10-07T08:10:55Z</dcterms:modified>
</cp:coreProperties>
</file>