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5" r:id="rId4"/>
  </p:sldMasterIdLst>
  <p:sldIdLst>
    <p:sldId id="256" r:id="rId5"/>
    <p:sldId id="259" r:id="rId6"/>
    <p:sldId id="258" r:id="rId7"/>
    <p:sldId id="257" r:id="rId8"/>
    <p:sldId id="260" r:id="rId9"/>
    <p:sldId id="261" r:id="rId10"/>
    <p:sldId id="262" r:id="rId11"/>
    <p:sldId id="263" r:id="rId12"/>
    <p:sldId id="270" r:id="rId13"/>
    <p:sldId id="264" r:id="rId14"/>
    <p:sldId id="265" r:id="rId15"/>
    <p:sldId id="266" r:id="rId16"/>
    <p:sldId id="269" r:id="rId17"/>
    <p:sldId id="268" r:id="rId18"/>
    <p:sldId id="267" r:id="rId19"/>
    <p:sldId id="271" r:id="rId20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25315E-2CB0-4467-C439-A99E589D5997}" v="2" dt="2021-05-16T20:38:11.05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645" autoAdjust="0"/>
    <p:restoredTop sz="94660"/>
  </p:normalViewPr>
  <p:slideViewPr>
    <p:cSldViewPr snapToGrid="0">
      <p:cViewPr varScale="1">
        <p:scale>
          <a:sx n="63" d="100"/>
          <a:sy n="63" d="100"/>
        </p:scale>
        <p:origin x="142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93535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4821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1419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20117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5/23/2021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48425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5/23/2021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1716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5/23/2021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071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74181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6690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7319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9652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5/23/2021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8760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8517A-4F30-47AB-8FAC-9CFE9B0120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360785"/>
            <a:ext cx="7772400" cy="1470025"/>
          </a:xfrm>
        </p:spPr>
        <p:txBody>
          <a:bodyPr>
            <a:noAutofit/>
          </a:bodyPr>
          <a:lstStyle/>
          <a:p>
            <a:r>
              <a:rPr lang="en-GB" sz="8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Effective Team Working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D0C79E-D649-4973-B479-73C1B06148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6904" y="3291840"/>
            <a:ext cx="6400800" cy="34594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4400" dirty="0">
                <a:latin typeface="Arial"/>
                <a:cs typeface="Arial"/>
              </a:rPr>
              <a:t>Presentation 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400" dirty="0">
                <a:latin typeface="Arial"/>
                <a:cs typeface="Arial"/>
              </a:rPr>
              <a:t>by</a:t>
            </a:r>
          </a:p>
          <a:p>
            <a:endParaRPr lang="en-GB" sz="4400" dirty="0">
              <a:latin typeface="Arial"/>
              <a:cs typeface="Arial"/>
            </a:endParaRPr>
          </a:p>
          <a:p>
            <a:r>
              <a:rPr lang="en-GB" sz="4800" b="1" dirty="0" err="1">
                <a:latin typeface="Arial"/>
                <a:cs typeface="Arial"/>
              </a:rPr>
              <a:t>Laurentiu</a:t>
            </a:r>
            <a:r>
              <a:rPr lang="en-GB" sz="4800" b="1" dirty="0">
                <a:latin typeface="Arial"/>
                <a:cs typeface="Arial"/>
              </a:rPr>
              <a:t> Corodescu</a:t>
            </a:r>
          </a:p>
          <a:p>
            <a:endParaRPr lang="en-GB" sz="4400" dirty="0">
              <a:latin typeface="Arial"/>
              <a:cs typeface="Arial"/>
            </a:endParaRPr>
          </a:p>
          <a:p>
            <a:endParaRPr lang="en-GB" sz="3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557454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DC8C0-D292-4A11-AA74-058B75972A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Aim and Objectives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39E554-B927-433E-BF3D-16DC2D20E7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079" y="1809860"/>
            <a:ext cx="8229600" cy="48805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  <a:r>
              <a:rPr lang="en-GB" sz="4000" b="1" dirty="0">
                <a:latin typeface="Arial" panose="020B0604020202020204" pitchFamily="34" charset="0"/>
                <a:cs typeface="Calibri"/>
              </a:rPr>
              <a:t>:</a:t>
            </a:r>
          </a:p>
          <a:p>
            <a:pPr>
              <a:buFontTx/>
              <a:buChar char="-"/>
            </a:pPr>
            <a:r>
              <a:rPr lang="en-GB" b="1" dirty="0">
                <a:latin typeface="Arial" panose="020B0604020202020204" pitchFamily="34" charset="0"/>
                <a:cs typeface="Calibri"/>
              </a:rPr>
              <a:t>Analyse what is effective team working and why is playing an important role in achieving success</a:t>
            </a:r>
            <a:endParaRPr lang="en-GB" dirty="0">
              <a:cs typeface="Calibri"/>
            </a:endParaRPr>
          </a:p>
          <a:p>
            <a:pPr marL="0" indent="0">
              <a:buNone/>
            </a:pP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Objectives: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Understand the importance of the team roles discovered by Belbin</a:t>
            </a:r>
          </a:p>
          <a:p>
            <a:pPr>
              <a:buFontTx/>
              <a:buChar char="-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Evaluate key elements of a good working relationship</a:t>
            </a:r>
          </a:p>
          <a:p>
            <a:pPr>
              <a:buFontTx/>
              <a:buChar char="-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Compare Group vs Team</a:t>
            </a:r>
          </a:p>
          <a:p>
            <a:pPr marL="0" indent="0">
              <a:buNone/>
            </a:pP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21292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ABA84-22AD-4B9E-BD0D-C7B44F9A0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904" y="150505"/>
            <a:ext cx="8052148" cy="1327775"/>
          </a:xfrm>
        </p:spPr>
        <p:txBody>
          <a:bodyPr>
            <a:noAutofit/>
          </a:bodyPr>
          <a:lstStyle/>
          <a:p>
            <a:pPr algn="ctr"/>
            <a:r>
              <a:rPr lang="en-GB" sz="7200" b="1" dirty="0"/>
              <a:t>Presentation Plan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A6908FA-851C-47B0-B7D6-728CD65332E0}"/>
              </a:ext>
            </a:extLst>
          </p:cNvPr>
          <p:cNvSpPr txBox="1"/>
          <p:nvPr/>
        </p:nvSpPr>
        <p:spPr>
          <a:xfrm>
            <a:off x="0" y="1783080"/>
            <a:ext cx="91440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>
                <a:latin typeface="Arial" panose="020B0604020202020204" pitchFamily="34" charset="0"/>
              </a:rPr>
              <a:t>Presentation title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>
                <a:latin typeface="Arial" panose="020B0604020202020204" pitchFamily="34" charset="0"/>
              </a:rPr>
              <a:t>Aim &amp; Objectives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>
                <a:latin typeface="Arial" panose="020B0604020202020204" pitchFamily="34" charset="0"/>
              </a:rPr>
              <a:t>Introduction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>
                <a:latin typeface="Arial" panose="020B0604020202020204" pitchFamily="34" charset="0"/>
              </a:rPr>
              <a:t>Effective teamwork and team roles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>
                <a:latin typeface="Arial" panose="020B0604020202020204" pitchFamily="34" charset="0"/>
              </a:rPr>
              <a:t>Key elements of a good working relationship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>
                <a:latin typeface="Arial" panose="020B0604020202020204" pitchFamily="34" charset="0"/>
              </a:rPr>
              <a:t>Group vs Team definitions and comparison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>
                <a:latin typeface="Arial" panose="020B0604020202020204" pitchFamily="34" charset="0"/>
              </a:rPr>
              <a:t>Conclusion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>
                <a:latin typeface="Arial" panose="020B0604020202020204" pitchFamily="34" charset="0"/>
              </a:rPr>
              <a:t>Questions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>
                <a:latin typeface="Arial" panose="020B060402020202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3915137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ABA84-22AD-4B9E-BD0D-C7B44F9A0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8" y="279446"/>
            <a:ext cx="8229600" cy="60318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Presentation Feedback</a:t>
            </a:r>
          </a:p>
        </p:txBody>
      </p:sp>
      <p:graphicFrame>
        <p:nvGraphicFramePr>
          <p:cNvPr id="6" name="Content Placeholder 4">
            <a:extLst>
              <a:ext uri="{FF2B5EF4-FFF2-40B4-BE49-F238E27FC236}">
                <a16:creationId xmlns:a16="http://schemas.microsoft.com/office/drawing/2014/main" id="{EE2E35CC-67B2-4196-B513-0D4A9C0DA5E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3777029"/>
              </p:ext>
            </p:extLst>
          </p:nvPr>
        </p:nvGraphicFramePr>
        <p:xfrm>
          <a:off x="457200" y="1363399"/>
          <a:ext cx="8229598" cy="4758804"/>
        </p:xfrm>
        <a:graphic>
          <a:graphicData uri="http://schemas.openxmlformats.org/drawingml/2006/table">
            <a:tbl>
              <a:tblPr/>
              <a:tblGrid>
                <a:gridCol w="3495984">
                  <a:extLst>
                    <a:ext uri="{9D8B030D-6E8A-4147-A177-3AD203B41FA5}">
                      <a16:colId xmlns:a16="http://schemas.microsoft.com/office/drawing/2014/main" val="3249051138"/>
                    </a:ext>
                  </a:extLst>
                </a:gridCol>
                <a:gridCol w="1202188">
                  <a:extLst>
                    <a:ext uri="{9D8B030D-6E8A-4147-A177-3AD203B41FA5}">
                      <a16:colId xmlns:a16="http://schemas.microsoft.com/office/drawing/2014/main" val="2046261523"/>
                    </a:ext>
                  </a:extLst>
                </a:gridCol>
                <a:gridCol w="1202188">
                  <a:extLst>
                    <a:ext uri="{9D8B030D-6E8A-4147-A177-3AD203B41FA5}">
                      <a16:colId xmlns:a16="http://schemas.microsoft.com/office/drawing/2014/main" val="3362770079"/>
                    </a:ext>
                  </a:extLst>
                </a:gridCol>
                <a:gridCol w="1314893">
                  <a:extLst>
                    <a:ext uri="{9D8B030D-6E8A-4147-A177-3AD203B41FA5}">
                      <a16:colId xmlns:a16="http://schemas.microsoft.com/office/drawing/2014/main" val="1981831586"/>
                    </a:ext>
                  </a:extLst>
                </a:gridCol>
                <a:gridCol w="1014345">
                  <a:extLst>
                    <a:ext uri="{9D8B030D-6E8A-4147-A177-3AD203B41FA5}">
                      <a16:colId xmlns:a16="http://schemas.microsoft.com/office/drawing/2014/main" val="1296643282"/>
                    </a:ext>
                  </a:extLst>
                </a:gridCol>
              </a:tblGrid>
              <a:tr h="219072">
                <a:tc gridSpan="5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 dirty="0">
                          <a:effectLst/>
                          <a:latin typeface="+mj-lt"/>
                          <a:cs typeface="Arial" panose="020B0604020202020204" pitchFamily="34" charset="0"/>
                        </a:rPr>
                        <a:t>Presentation Evaluation Sheet </a:t>
                      </a:r>
                      <a:endParaRPr lang="en-GB" sz="1100" b="0" i="0" u="none" strike="noStrike" dirty="0">
                        <a:effectLst/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ctr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3158154"/>
                  </a:ext>
                </a:extLst>
              </a:tr>
              <a:tr h="219072">
                <a:tc gridSpan="5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 dirty="0">
                          <a:effectLst/>
                          <a:latin typeface="+mj-lt"/>
                          <a:cs typeface="Arial" panose="020B0604020202020204" pitchFamily="34" charset="0"/>
                        </a:rPr>
                        <a:t>Module: BMSK4002    Part 1: Effective Team Working  </a:t>
                      </a:r>
                      <a:endParaRPr lang="en-GB" sz="1100" b="0" i="0" u="none" strike="noStrike" dirty="0">
                        <a:effectLst/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ctr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803555"/>
                  </a:ext>
                </a:extLst>
              </a:tr>
              <a:tr h="23881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Date </a:t>
                      </a: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ctr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 gridSpan="4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Name of Presenter:    </a:t>
                      </a: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ctr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0933361"/>
                  </a:ext>
                </a:extLst>
              </a:tr>
              <a:tr h="21907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 gridSpan="4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Feedback </a:t>
                      </a: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ctr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1423178"/>
                  </a:ext>
                </a:extLst>
              </a:tr>
              <a:tr h="21919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 </a:t>
                      </a: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Fair </a:t>
                      </a: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Good </a:t>
                      </a: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Excellent </a:t>
                      </a: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63674996"/>
                  </a:ext>
                </a:extLst>
              </a:tr>
              <a:tr h="21907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Prepared for Presentation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 dirty="0">
                          <a:effectLst/>
                        </a:rPr>
                        <a:t>  </a:t>
                      </a: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95881"/>
                  </a:ext>
                </a:extLst>
              </a:tr>
              <a:tr h="21907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Presented in an interesting way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1617489"/>
                  </a:ext>
                </a:extLst>
              </a:tr>
              <a:tr h="21086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Objectives of the presentation are clear </a:t>
                      </a: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 dirty="0">
                          <a:effectLst/>
                        </a:rPr>
                        <a:t>  </a:t>
                      </a: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7227309"/>
                  </a:ext>
                </a:extLst>
              </a:tr>
              <a:tr h="21907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Used visual aids effectively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5442292"/>
                  </a:ext>
                </a:extLst>
              </a:tr>
              <a:tr h="25020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Organised the presentation logically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9787320"/>
                  </a:ext>
                </a:extLst>
              </a:tr>
              <a:tr h="21907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Spoke loudly enough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6554702"/>
                  </a:ext>
                </a:extLst>
              </a:tr>
              <a:tr h="21907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Spoke slowly and clearly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5957375"/>
                  </a:ext>
                </a:extLst>
              </a:tr>
              <a:tr h="21907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Presented within appropriate time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6201966"/>
                  </a:ext>
                </a:extLst>
              </a:tr>
              <a:tr h="14711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Responded to questions accurately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9071552"/>
                  </a:ext>
                </a:extLst>
              </a:tr>
              <a:tr h="66340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b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1100" u="sng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can I do better next time?</a:t>
                      </a:r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 gridSpan="4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b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1100" u="sng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went well?</a:t>
                      </a:r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38776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05924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FEDCB53-F397-4BAF-AF75-CC54C4A58E9B}"/>
              </a:ext>
            </a:extLst>
          </p:cNvPr>
          <p:cNvSpPr txBox="1"/>
          <p:nvPr/>
        </p:nvSpPr>
        <p:spPr>
          <a:xfrm>
            <a:off x="1188720" y="670560"/>
            <a:ext cx="72847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latin typeface="Arial" panose="020B0604020202020204" pitchFamily="34" charset="0"/>
              </a:rPr>
              <a:t>Effective Team Work</a:t>
            </a:r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6A6E0871-FE70-42D3-BED1-60DABC881186}"/>
              </a:ext>
            </a:extLst>
          </p:cNvPr>
          <p:cNvSpPr/>
          <p:nvPr/>
        </p:nvSpPr>
        <p:spPr>
          <a:xfrm>
            <a:off x="4236720" y="3093720"/>
            <a:ext cx="484632" cy="978408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5C9166-EE9B-45D3-9DF0-0446E3A0B542}"/>
              </a:ext>
            </a:extLst>
          </p:cNvPr>
          <p:cNvSpPr txBox="1"/>
          <p:nvPr/>
        </p:nvSpPr>
        <p:spPr>
          <a:xfrm>
            <a:off x="1051560" y="5751266"/>
            <a:ext cx="6705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Arial" panose="020B0604020202020204" pitchFamily="34" charset="0"/>
              </a:rPr>
              <a:t>        </a:t>
            </a:r>
            <a:r>
              <a:rPr lang="en-GB" sz="6000" b="1" dirty="0">
                <a:latin typeface="Arial" panose="020B0604020202020204" pitchFamily="34" charset="0"/>
              </a:rPr>
              <a:t>Success</a:t>
            </a:r>
            <a:endParaRPr lang="en-GB" b="1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9680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0E5D26A-1C69-4FC6-8764-04A8C0F420C1}"/>
              </a:ext>
            </a:extLst>
          </p:cNvPr>
          <p:cNvSpPr txBox="1"/>
          <p:nvPr/>
        </p:nvSpPr>
        <p:spPr>
          <a:xfrm>
            <a:off x="822960" y="167640"/>
            <a:ext cx="7848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Arial" panose="020B0604020202020204" pitchFamily="34" charset="0"/>
              </a:rPr>
              <a:t>Dr. Meredith Belbin’s team roles: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A35F6D2-F29C-4931-BCFB-62905C5A6A2A}"/>
              </a:ext>
            </a:extLst>
          </p:cNvPr>
          <p:cNvSpPr txBox="1"/>
          <p:nvPr/>
        </p:nvSpPr>
        <p:spPr>
          <a:xfrm>
            <a:off x="1760220" y="1127760"/>
            <a:ext cx="597408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3600" dirty="0">
                <a:latin typeface="Arial" panose="020B0604020202020204" pitchFamily="34" charset="0"/>
              </a:rPr>
              <a:t>Resource investigator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600" dirty="0">
                <a:latin typeface="Arial" panose="020B0604020202020204" pitchFamily="34" charset="0"/>
              </a:rPr>
              <a:t>Team worker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600" dirty="0">
                <a:latin typeface="Arial" panose="020B0604020202020204" pitchFamily="34" charset="0"/>
              </a:rPr>
              <a:t>Coordinator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600" dirty="0">
                <a:latin typeface="Arial" panose="020B0604020202020204" pitchFamily="34" charset="0"/>
              </a:rPr>
              <a:t>Plant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600" dirty="0">
                <a:latin typeface="Arial" panose="020B0604020202020204" pitchFamily="34" charset="0"/>
              </a:rPr>
              <a:t>Monitor evaluator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600" dirty="0">
                <a:latin typeface="Arial" panose="020B0604020202020204" pitchFamily="34" charset="0"/>
              </a:rPr>
              <a:t>Shaper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600" dirty="0">
                <a:latin typeface="Arial" panose="020B0604020202020204" pitchFamily="34" charset="0"/>
              </a:rPr>
              <a:t>Completer finisher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600" dirty="0">
                <a:latin typeface="Arial" panose="020B0604020202020204" pitchFamily="34" charset="0"/>
              </a:rPr>
              <a:t>Specialist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3600" dirty="0">
                <a:latin typeface="Arial" panose="020B0604020202020204" pitchFamily="34" charset="0"/>
              </a:rPr>
              <a:t>Implementer</a:t>
            </a:r>
          </a:p>
        </p:txBody>
      </p:sp>
    </p:spTree>
    <p:extLst>
      <p:ext uri="{BB962C8B-B14F-4D97-AF65-F5344CB8AC3E}">
        <p14:creationId xmlns:p14="http://schemas.microsoft.com/office/powerpoint/2010/main" val="3502979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E17AF5C-E128-4354-B26F-F5F8C9CD2D87}"/>
              </a:ext>
            </a:extLst>
          </p:cNvPr>
          <p:cNvSpPr txBox="1"/>
          <p:nvPr/>
        </p:nvSpPr>
        <p:spPr>
          <a:xfrm>
            <a:off x="0" y="579120"/>
            <a:ext cx="9144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i="0" dirty="0">
                <a:solidFill>
                  <a:srgbClr val="212121"/>
                </a:solidFill>
                <a:effectLst/>
                <a:latin typeface="Arial" panose="020B0604020202020204" pitchFamily="34" charset="0"/>
              </a:rPr>
              <a:t>8 Key Elements of a Good Working Relationship:</a:t>
            </a:r>
          </a:p>
          <a:p>
            <a:pPr algn="ctr"/>
            <a:endParaRPr lang="en-GB" sz="4000" dirty="0">
              <a:latin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F8CAF6-EFBC-4F93-8967-78671A47D7F5}"/>
              </a:ext>
            </a:extLst>
          </p:cNvPr>
          <p:cNvSpPr txBox="1"/>
          <p:nvPr/>
        </p:nvSpPr>
        <p:spPr>
          <a:xfrm>
            <a:off x="243840" y="2304752"/>
            <a:ext cx="8900160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b="1" i="0" dirty="0">
                <a:solidFill>
                  <a:srgbClr val="212121"/>
                </a:solidFill>
                <a:effectLst/>
                <a:latin typeface="Arial" panose="020B0604020202020204" pitchFamily="34" charset="0"/>
              </a:rPr>
              <a:t>“Keep a close personal player relationship, but keep their respect. Be sincerely interested in their personal problems and easy to approach.”</a:t>
            </a:r>
          </a:p>
          <a:p>
            <a:endParaRPr lang="en-GB" sz="2800" b="1" i="0" dirty="0">
              <a:solidFill>
                <a:srgbClr val="212121"/>
              </a:solidFill>
              <a:effectLst/>
              <a:latin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b="1" i="0" dirty="0">
                <a:solidFill>
                  <a:srgbClr val="212121"/>
                </a:solidFill>
                <a:effectLst/>
                <a:latin typeface="Arial" panose="020B0604020202020204" pitchFamily="34" charset="0"/>
              </a:rPr>
              <a:t>“Maintain discipline without being dictatorial. Be fair and lead rather than drive.”</a:t>
            </a:r>
          </a:p>
          <a:p>
            <a:endParaRPr lang="en-GB" sz="2800" b="1" i="0" dirty="0">
              <a:solidFill>
                <a:srgbClr val="212121"/>
              </a:solidFill>
              <a:effectLst/>
              <a:latin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b="1" i="0" dirty="0">
                <a:solidFill>
                  <a:srgbClr val="212121"/>
                </a:solidFill>
                <a:effectLst/>
                <a:latin typeface="Arial" panose="020B0604020202020204" pitchFamily="34" charset="0"/>
              </a:rPr>
              <a:t>“Study and respect the individuality of each player and work with them accordingly. Treat each man as he deserves to be treated.”</a:t>
            </a:r>
            <a:endParaRPr lang="en-GB" sz="2800" b="0" i="0" dirty="0">
              <a:solidFill>
                <a:srgbClr val="212121"/>
              </a:solidFill>
              <a:effectLst/>
              <a:latin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3200" b="0" i="0" dirty="0">
              <a:solidFill>
                <a:srgbClr val="212121"/>
              </a:solidFill>
              <a:effectLst/>
              <a:latin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b="0" i="0" dirty="0">
              <a:solidFill>
                <a:srgbClr val="212121"/>
              </a:solidFill>
              <a:effectLst/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863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87CB2B0-0E50-46D5-8824-F8DF78D97BFF}"/>
              </a:ext>
            </a:extLst>
          </p:cNvPr>
          <p:cNvSpPr txBox="1"/>
          <p:nvPr/>
        </p:nvSpPr>
        <p:spPr>
          <a:xfrm>
            <a:off x="0" y="457200"/>
            <a:ext cx="8991600" cy="683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i="0" dirty="0">
                <a:solidFill>
                  <a:srgbClr val="212121"/>
                </a:solidFill>
                <a:effectLst/>
                <a:latin typeface="Arial" panose="020B0604020202020204" pitchFamily="34" charset="0"/>
              </a:rPr>
              <a:t>“Try to develop the same sense of responsibility in all.”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b="1" dirty="0">
              <a:solidFill>
                <a:srgbClr val="212121"/>
              </a:solidFill>
              <a:latin typeface="Arial" panose="020B0604020202020204" pitchFamily="34" charset="0"/>
            </a:endParaRPr>
          </a:p>
          <a:p>
            <a:endParaRPr lang="en-GB" sz="2800" b="1" i="0" dirty="0">
              <a:solidFill>
                <a:srgbClr val="212121"/>
              </a:solidFill>
              <a:effectLst/>
              <a:latin typeface="Arial" panose="020B0604020202020204" pitchFamily="34" charset="0"/>
            </a:endParaRPr>
          </a:p>
          <a:p>
            <a:endParaRPr lang="en-GB" sz="2800" b="1" i="0" dirty="0">
              <a:solidFill>
                <a:srgbClr val="212121"/>
              </a:solidFill>
              <a:effectLst/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i="0" dirty="0">
                <a:solidFill>
                  <a:srgbClr val="212121"/>
                </a:solidFill>
                <a:effectLst/>
                <a:latin typeface="Arial" panose="020B0604020202020204" pitchFamily="34" charset="0"/>
              </a:rPr>
              <a:t>“Analyse yourself as well as your players and be governed accordingly.”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b="1" dirty="0">
              <a:solidFill>
                <a:srgbClr val="212121"/>
              </a:solidFill>
              <a:latin typeface="Arial" panose="020B0604020202020204" pitchFamily="34" charset="0"/>
            </a:endParaRPr>
          </a:p>
          <a:p>
            <a:endParaRPr lang="en-GB" sz="2800" b="1" i="0" dirty="0">
              <a:solidFill>
                <a:srgbClr val="212121"/>
              </a:solidFill>
              <a:effectLst/>
              <a:latin typeface="Arial" panose="020B0604020202020204" pitchFamily="34" charset="0"/>
            </a:endParaRPr>
          </a:p>
          <a:p>
            <a:endParaRPr lang="en-GB" sz="2800" b="1" i="0" dirty="0">
              <a:solidFill>
                <a:srgbClr val="212121"/>
              </a:solidFill>
              <a:effectLst/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i="0" dirty="0">
                <a:solidFill>
                  <a:srgbClr val="212121"/>
                </a:solidFill>
                <a:effectLst/>
                <a:latin typeface="Arial" panose="020B0604020202020204" pitchFamily="34" charset="0"/>
              </a:rPr>
              <a:t>“Approval is a great motivator. Use the ‘pat on the back,’ especially after severe criticism.”</a:t>
            </a:r>
          </a:p>
          <a:p>
            <a:endParaRPr lang="en-GB" sz="2800" b="0" i="0" dirty="0">
              <a:solidFill>
                <a:srgbClr val="212121"/>
              </a:solidFill>
              <a:effectLst/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b="0" i="0" dirty="0">
              <a:solidFill>
                <a:srgbClr val="212121"/>
              </a:solidFill>
              <a:effectLst/>
              <a:latin typeface="Arial" panose="020B0604020202020204" pitchFamily="34" charset="0"/>
            </a:endParaRPr>
          </a:p>
          <a:p>
            <a:endParaRPr lang="en-GB" sz="2800" b="0" i="0" dirty="0">
              <a:solidFill>
                <a:srgbClr val="212121"/>
              </a:solidFill>
              <a:effectLst/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3212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D1C6D84-8917-4981-9666-EFEC8ED1D1CE}"/>
              </a:ext>
            </a:extLst>
          </p:cNvPr>
          <p:cNvSpPr txBox="1"/>
          <p:nvPr/>
        </p:nvSpPr>
        <p:spPr>
          <a:xfrm>
            <a:off x="990600" y="659011"/>
            <a:ext cx="7406640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i="1" dirty="0">
                <a:solidFill>
                  <a:srgbClr val="212121"/>
                </a:solidFill>
                <a:effectLst/>
                <a:latin typeface="Arial" panose="020B0604020202020204" pitchFamily="34" charset="0"/>
              </a:rPr>
              <a:t>“</a:t>
            </a:r>
            <a:r>
              <a:rPr lang="en-GB" sz="2800" b="1" i="0" dirty="0">
                <a:solidFill>
                  <a:srgbClr val="212121"/>
                </a:solidFill>
                <a:effectLst/>
                <a:latin typeface="Arial" panose="020B0604020202020204" pitchFamily="34" charset="0"/>
              </a:rPr>
              <a:t>If you teach loyalty, honesty and respect for the rights of others, you will be taking a big step toward a cooperative team with proper team spirit. Jealousy, egotism, envy, criticism and razzing of each other can ruin this.”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b="1" dirty="0">
              <a:solidFill>
                <a:srgbClr val="212121"/>
              </a:solidFill>
              <a:latin typeface="Arial" panose="020B0604020202020204" pitchFamily="34" charset="0"/>
            </a:endParaRPr>
          </a:p>
          <a:p>
            <a:endParaRPr lang="en-GB" sz="2800" b="1" i="0" dirty="0">
              <a:solidFill>
                <a:srgbClr val="212121"/>
              </a:solidFill>
              <a:effectLst/>
              <a:latin typeface="Arial" panose="020B0604020202020204" pitchFamily="34" charset="0"/>
            </a:endParaRPr>
          </a:p>
          <a:p>
            <a:endParaRPr lang="en-GB" sz="2800" b="1" i="0" dirty="0">
              <a:solidFill>
                <a:srgbClr val="212121"/>
              </a:solidFill>
              <a:effectLst/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i="0" dirty="0">
                <a:solidFill>
                  <a:srgbClr val="212121"/>
                </a:solidFill>
                <a:effectLst/>
                <a:latin typeface="Arial" panose="020B0604020202020204" pitchFamily="34" charset="0"/>
              </a:rPr>
              <a:t>“Consider the team first, but don’t sacrifice a boy just to prove a point.”</a:t>
            </a:r>
            <a:endParaRPr lang="en-GB" sz="2800" b="0" i="0" dirty="0">
              <a:solidFill>
                <a:srgbClr val="212121"/>
              </a:solidFill>
              <a:effectLst/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2114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0A9CCCA-5CBC-4650-9CB7-DA4B3EA9C9E5}"/>
              </a:ext>
            </a:extLst>
          </p:cNvPr>
          <p:cNvSpPr txBox="1"/>
          <p:nvPr/>
        </p:nvSpPr>
        <p:spPr>
          <a:xfrm>
            <a:off x="1154045" y="396240"/>
            <a:ext cx="683591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7200" b="1" dirty="0">
                <a:latin typeface="Arial" panose="020B0604020202020204" pitchFamily="34" charset="0"/>
              </a:rPr>
              <a:t>Group vs Team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84A475-1755-4D22-ADE3-26AB6B401097}"/>
              </a:ext>
            </a:extLst>
          </p:cNvPr>
          <p:cNvSpPr txBox="1"/>
          <p:nvPr/>
        </p:nvSpPr>
        <p:spPr>
          <a:xfrm>
            <a:off x="457200" y="2042160"/>
            <a:ext cx="910044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latin typeface="Arial" panose="020B0604020202020204" pitchFamily="34" charset="0"/>
              </a:rPr>
              <a:t>Group = 2 or more individuals</a:t>
            </a:r>
          </a:p>
          <a:p>
            <a:endParaRPr lang="en-GB" sz="4400" b="1" dirty="0">
              <a:latin typeface="Arial" panose="020B0604020202020204" pitchFamily="34" charset="0"/>
            </a:endParaRPr>
          </a:p>
          <a:p>
            <a:r>
              <a:rPr lang="en-GB" sz="3600" b="1" dirty="0">
                <a:latin typeface="Arial" panose="020B0604020202020204" pitchFamily="34" charset="0"/>
              </a:rPr>
              <a:t>- Formal Group</a:t>
            </a:r>
          </a:p>
          <a:p>
            <a:pPr marL="571500" indent="-571500">
              <a:buFontTx/>
              <a:buChar char="-"/>
            </a:pPr>
            <a:endParaRPr lang="en-GB" sz="3600" b="1" dirty="0">
              <a:latin typeface="Arial" panose="020B0604020202020204" pitchFamily="34" charset="0"/>
            </a:endParaRPr>
          </a:p>
          <a:p>
            <a:endParaRPr lang="en-GB" sz="3600" b="1" dirty="0">
              <a:latin typeface="Arial" panose="020B0604020202020204" pitchFamily="34" charset="0"/>
            </a:endParaRPr>
          </a:p>
          <a:p>
            <a:r>
              <a:rPr lang="en-GB" sz="3600" b="1" dirty="0">
                <a:latin typeface="Arial" panose="020B0604020202020204" pitchFamily="34" charset="0"/>
              </a:rPr>
              <a:t>- Informal Group</a:t>
            </a:r>
          </a:p>
          <a:p>
            <a:endParaRPr lang="en-GB" sz="3600" dirty="0">
              <a:latin typeface="Arial" panose="020B0604020202020204" pitchFamily="34" charset="0"/>
            </a:endParaRPr>
          </a:p>
          <a:p>
            <a:endParaRPr lang="en-GB" sz="4400" b="1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2472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D1A7114-267A-4A0A-9280-CAA4DC1C9F88}"/>
              </a:ext>
            </a:extLst>
          </p:cNvPr>
          <p:cNvSpPr txBox="1"/>
          <p:nvPr/>
        </p:nvSpPr>
        <p:spPr>
          <a:xfrm>
            <a:off x="1112520" y="899160"/>
            <a:ext cx="708660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Arial" panose="020B0604020202020204" pitchFamily="34" charset="0"/>
              </a:rPr>
              <a:t>Team = assembly of people</a:t>
            </a:r>
          </a:p>
          <a:p>
            <a:endParaRPr lang="en-GB" sz="4400" dirty="0">
              <a:latin typeface="Arial" panose="020B0604020202020204" pitchFamily="34" charset="0"/>
            </a:endParaRPr>
          </a:p>
          <a:p>
            <a:pPr marL="571500" indent="-571500">
              <a:buFontTx/>
              <a:buChar char="-"/>
            </a:pPr>
            <a:r>
              <a:rPr lang="en-GB" sz="4400" dirty="0">
                <a:latin typeface="Arial" panose="020B0604020202020204" pitchFamily="34" charset="0"/>
              </a:rPr>
              <a:t>Cohesion</a:t>
            </a:r>
          </a:p>
          <a:p>
            <a:pPr marL="571500" indent="-571500">
              <a:buFontTx/>
              <a:buChar char="-"/>
            </a:pPr>
            <a:endParaRPr lang="en-GB" sz="4400" dirty="0">
              <a:latin typeface="Arial" panose="020B0604020202020204" pitchFamily="34" charset="0"/>
            </a:endParaRPr>
          </a:p>
          <a:p>
            <a:pPr marL="571500" indent="-571500">
              <a:buFontTx/>
              <a:buChar char="-"/>
            </a:pPr>
            <a:r>
              <a:rPr lang="en-GB" sz="4400" dirty="0">
                <a:latin typeface="Arial" panose="020B0604020202020204" pitchFamily="34" charset="0"/>
              </a:rPr>
              <a:t>Confrontation</a:t>
            </a:r>
          </a:p>
          <a:p>
            <a:pPr marL="571500" indent="-571500">
              <a:buFontTx/>
              <a:buChar char="-"/>
            </a:pPr>
            <a:endParaRPr lang="en-GB" sz="4400" dirty="0">
              <a:latin typeface="Arial" panose="020B0604020202020204" pitchFamily="34" charset="0"/>
            </a:endParaRPr>
          </a:p>
          <a:p>
            <a:pPr marL="571500" indent="-571500">
              <a:buFontTx/>
              <a:buChar char="-"/>
            </a:pPr>
            <a:r>
              <a:rPr lang="en-GB" sz="4400" dirty="0">
                <a:latin typeface="Arial" panose="020B0604020202020204" pitchFamily="34" charset="0"/>
              </a:rPr>
              <a:t>Collaboration </a:t>
            </a:r>
          </a:p>
        </p:txBody>
      </p:sp>
    </p:spTree>
    <p:extLst>
      <p:ext uri="{BB962C8B-B14F-4D97-AF65-F5344CB8AC3E}">
        <p14:creationId xmlns:p14="http://schemas.microsoft.com/office/powerpoint/2010/main" val="3265797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1A60A84-9994-48E1-831B-96452958D38A}"/>
              </a:ext>
            </a:extLst>
          </p:cNvPr>
          <p:cNvSpPr txBox="1"/>
          <p:nvPr/>
        </p:nvSpPr>
        <p:spPr>
          <a:xfrm>
            <a:off x="99060" y="0"/>
            <a:ext cx="894588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latin typeface="Arial" panose="020B0604020202020204" pitchFamily="34" charset="0"/>
              </a:rPr>
              <a:t>Key Differences Between Group and Team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86004115-8768-445A-95E9-49FE49EB849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6366171"/>
              </p:ext>
            </p:extLst>
          </p:nvPr>
        </p:nvGraphicFramePr>
        <p:xfrm>
          <a:off x="944880" y="1397000"/>
          <a:ext cx="7345680" cy="49276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672840">
                  <a:extLst>
                    <a:ext uri="{9D8B030D-6E8A-4147-A177-3AD203B41FA5}">
                      <a16:colId xmlns:a16="http://schemas.microsoft.com/office/drawing/2014/main" val="655670248"/>
                    </a:ext>
                  </a:extLst>
                </a:gridCol>
                <a:gridCol w="3672840">
                  <a:extLst>
                    <a:ext uri="{9D8B030D-6E8A-4147-A177-3AD203B41FA5}">
                      <a16:colId xmlns:a16="http://schemas.microsoft.com/office/drawing/2014/main" val="731554063"/>
                    </a:ext>
                  </a:extLst>
                </a:gridCol>
              </a:tblGrid>
              <a:tr h="4927600">
                <a:tc>
                  <a:txBody>
                    <a:bodyPr/>
                    <a:lstStyle/>
                    <a:p>
                      <a:r>
                        <a:rPr lang="en-GB" sz="40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</a:t>
                      </a:r>
                      <a:r>
                        <a:rPr lang="en-GB" sz="4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Group</a:t>
                      </a:r>
                    </a:p>
                    <a:p>
                      <a:endParaRPr lang="en-GB" sz="4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457200" indent="-457200">
                        <a:buFontTx/>
                        <a:buChar char="-"/>
                      </a:pPr>
                      <a:r>
                        <a:rPr lang="en-GB" sz="3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One leader</a:t>
                      </a:r>
                    </a:p>
                    <a:p>
                      <a:pPr marL="457200" indent="-457200">
                        <a:buFontTx/>
                        <a:buChar char="-"/>
                      </a:pPr>
                      <a:endParaRPr lang="en-GB" sz="32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457200" indent="-457200">
                        <a:buFontTx/>
                        <a:buChar char="-"/>
                      </a:pPr>
                      <a:r>
                        <a:rPr lang="en-GB" sz="3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 not share responsibility</a:t>
                      </a:r>
                    </a:p>
                    <a:p>
                      <a:pPr marL="457200" indent="-457200">
                        <a:buFontTx/>
                        <a:buChar char="-"/>
                      </a:pPr>
                      <a:endParaRPr lang="en-GB" sz="32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457200" indent="-457200">
                        <a:buFontTx/>
                        <a:buChar char="-"/>
                      </a:pPr>
                      <a:r>
                        <a:rPr lang="en-GB" sz="3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Individual goals       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            </a:t>
                      </a:r>
                      <a:r>
                        <a:rPr lang="en-GB" sz="4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Team</a:t>
                      </a:r>
                    </a:p>
                    <a:p>
                      <a:endParaRPr lang="en-GB" sz="4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457200" indent="-457200">
                        <a:buFontTx/>
                        <a:buChar char="-"/>
                      </a:pPr>
                      <a:r>
                        <a:rPr lang="en-GB" sz="3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More than one</a:t>
                      </a:r>
                    </a:p>
                    <a:p>
                      <a:pPr marL="457200" indent="-457200">
                        <a:buFontTx/>
                        <a:buChar char="-"/>
                      </a:pPr>
                      <a:endParaRPr lang="en-GB" sz="32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457200" indent="-457200">
                        <a:buFontTx/>
                        <a:buChar char="-"/>
                      </a:pPr>
                      <a:r>
                        <a:rPr lang="en-GB" sz="3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Share responsibility</a:t>
                      </a:r>
                    </a:p>
                    <a:p>
                      <a:pPr marL="457200" indent="-457200">
                        <a:buFontTx/>
                        <a:buChar char="-"/>
                      </a:pPr>
                      <a:endParaRPr lang="en-GB" sz="32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457200" indent="-457200">
                        <a:buFontTx/>
                        <a:buChar char="-"/>
                      </a:pPr>
                      <a:r>
                        <a:rPr lang="en-GB" sz="3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Team goals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78458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41618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8C49DC0B-D007-46D5-BA97-E13ED61C8C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5364792"/>
              </p:ext>
            </p:extLst>
          </p:nvPr>
        </p:nvGraphicFramePr>
        <p:xfrm>
          <a:off x="15240" y="167640"/>
          <a:ext cx="9144000" cy="65227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572000">
                  <a:extLst>
                    <a:ext uri="{9D8B030D-6E8A-4147-A177-3AD203B41FA5}">
                      <a16:colId xmlns:a16="http://schemas.microsoft.com/office/drawing/2014/main" val="1452373116"/>
                    </a:ext>
                  </a:extLst>
                </a:gridCol>
                <a:gridCol w="4572000">
                  <a:extLst>
                    <a:ext uri="{9D8B030D-6E8A-4147-A177-3AD203B41FA5}">
                      <a16:colId xmlns:a16="http://schemas.microsoft.com/office/drawing/2014/main" val="3590006796"/>
                    </a:ext>
                  </a:extLst>
                </a:gridCol>
              </a:tblGrid>
              <a:tr h="6522720">
                <a:tc>
                  <a:txBody>
                    <a:bodyPr/>
                    <a:lstStyle/>
                    <a:p>
                      <a:r>
                        <a:rPr lang="en-GB" sz="4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Group</a:t>
                      </a:r>
                    </a:p>
                    <a:p>
                      <a:endParaRPr lang="en-GB" sz="4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457200" indent="-457200">
                        <a:buFontTx/>
                        <a:buChar char="-"/>
                      </a:pPr>
                      <a:r>
                        <a:rPr lang="en-GB" sz="3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Individual work products</a:t>
                      </a:r>
                    </a:p>
                    <a:p>
                      <a:pPr marL="457200" indent="-457200">
                        <a:buFontTx/>
                        <a:buChar char="-"/>
                      </a:pPr>
                      <a:endParaRPr lang="en-GB" sz="32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457200" indent="-457200">
                        <a:buFontTx/>
                        <a:buChar char="-"/>
                      </a:pPr>
                      <a:r>
                        <a:rPr lang="en-GB" sz="3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Discuss, determine and pass on to individual</a:t>
                      </a:r>
                    </a:p>
                    <a:p>
                      <a:pPr marL="457200" indent="-457200">
                        <a:buFontTx/>
                        <a:buChar char="-"/>
                      </a:pPr>
                      <a:endParaRPr lang="en-GB" sz="32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457200" indent="-457200">
                        <a:buFontTx/>
                        <a:buChar char="-"/>
                      </a:pPr>
                      <a:r>
                        <a:rPr lang="en-GB" sz="3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Independent</a:t>
                      </a:r>
                    </a:p>
                    <a:p>
                      <a:pPr marL="0" indent="0">
                        <a:buFontTx/>
                        <a:buNone/>
                      </a:pPr>
                      <a:endParaRPr lang="en-GB" sz="32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4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Team</a:t>
                      </a:r>
                    </a:p>
                    <a:p>
                      <a:endParaRPr lang="en-GB" sz="4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457200" indent="-457200">
                        <a:buFontTx/>
                        <a:buChar char="-"/>
                      </a:pPr>
                      <a:r>
                        <a:rPr lang="en-GB" sz="3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Collective work products</a:t>
                      </a:r>
                    </a:p>
                    <a:p>
                      <a:pPr marL="457200" indent="-457200">
                        <a:buFontTx/>
                        <a:buChar char="-"/>
                      </a:pPr>
                      <a:endParaRPr lang="en-GB" sz="32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457200" indent="-457200">
                        <a:buFontTx/>
                        <a:buChar char="-"/>
                      </a:pPr>
                      <a:r>
                        <a:rPr lang="en-GB" sz="3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Discuss, determine and do it collectively</a:t>
                      </a:r>
                    </a:p>
                    <a:p>
                      <a:pPr marL="457200" indent="-457200">
                        <a:buFontTx/>
                        <a:buChar char="-"/>
                      </a:pPr>
                      <a:endParaRPr lang="en-GB" sz="32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457200" indent="-457200">
                        <a:buFontTx/>
                        <a:buChar char="-"/>
                      </a:pPr>
                      <a:r>
                        <a:rPr lang="en-GB" sz="3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Interdependent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45503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84062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E8D9149-71D3-446B-82FB-FF5E2B630FBD}"/>
              </a:ext>
            </a:extLst>
          </p:cNvPr>
          <p:cNvSpPr txBox="1"/>
          <p:nvPr/>
        </p:nvSpPr>
        <p:spPr>
          <a:xfrm>
            <a:off x="2362200" y="640080"/>
            <a:ext cx="43586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latin typeface="Arial" panose="020B0604020202020204" pitchFamily="34" charset="0"/>
              </a:rPr>
              <a:t>Similarities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2B1CB2-A3D2-4347-B8E6-A04E3825BFD5}"/>
              </a:ext>
            </a:extLst>
          </p:cNvPr>
          <p:cNvSpPr txBox="1"/>
          <p:nvPr/>
        </p:nvSpPr>
        <p:spPr>
          <a:xfrm>
            <a:off x="944880" y="2080081"/>
            <a:ext cx="775716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</a:rPr>
              <a:t>Two or more than two members</a:t>
            </a:r>
          </a:p>
          <a:p>
            <a:endParaRPr lang="en-GB" sz="2800" dirty="0"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</a:rPr>
              <a:t>Interaction of members</a:t>
            </a:r>
          </a:p>
          <a:p>
            <a:endParaRPr lang="en-GB" sz="2800" dirty="0"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</a:rPr>
              <a:t>Face to face interrelation</a:t>
            </a:r>
          </a:p>
          <a:p>
            <a:endParaRPr lang="en-GB" sz="2800" dirty="0"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</a:rPr>
              <a:t>Focus on the fulfilment of an objective</a:t>
            </a:r>
          </a:p>
          <a:p>
            <a:endParaRPr lang="en-GB" sz="2800" dirty="0"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</a:rPr>
              <a:t>Sharing of information and resources</a:t>
            </a:r>
          </a:p>
        </p:txBody>
      </p:sp>
    </p:spTree>
    <p:extLst>
      <p:ext uri="{BB962C8B-B14F-4D97-AF65-F5344CB8AC3E}">
        <p14:creationId xmlns:p14="http://schemas.microsoft.com/office/powerpoint/2010/main" val="1814033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phic 8" descr="Cheers with solid fill">
            <a:extLst>
              <a:ext uri="{FF2B5EF4-FFF2-40B4-BE49-F238E27FC236}">
                <a16:creationId xmlns:a16="http://schemas.microsoft.com/office/drawing/2014/main" id="{FFA3B4F8-60D6-4583-A11A-E39309FE5D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029200" y="1783080"/>
            <a:ext cx="3154680" cy="2941320"/>
          </a:xfrm>
          <a:prstGeom prst="rect">
            <a:avLst/>
          </a:prstGeom>
        </p:spPr>
      </p:pic>
      <p:pic>
        <p:nvPicPr>
          <p:cNvPr id="11" name="Graphic 10" descr="Group of men with solid fill">
            <a:extLst>
              <a:ext uri="{FF2B5EF4-FFF2-40B4-BE49-F238E27FC236}">
                <a16:creationId xmlns:a16="http://schemas.microsoft.com/office/drawing/2014/main" id="{401B363C-4BCA-4F6F-903E-9DF9B82AE6C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60120" y="1729740"/>
            <a:ext cx="2468880" cy="294132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43E369A-69AD-434F-8048-0B9A27C656F9}"/>
              </a:ext>
            </a:extLst>
          </p:cNvPr>
          <p:cNvSpPr txBox="1"/>
          <p:nvPr/>
        </p:nvSpPr>
        <p:spPr>
          <a:xfrm>
            <a:off x="960120" y="167640"/>
            <a:ext cx="22124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408111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812BE4A-C86B-41B2-8347-D102758EDB55}"/>
              </a:ext>
            </a:extLst>
          </p:cNvPr>
          <p:cNvSpPr txBox="1"/>
          <p:nvPr/>
        </p:nvSpPr>
        <p:spPr>
          <a:xfrm>
            <a:off x="426720" y="274320"/>
            <a:ext cx="7696200" cy="70788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0" dirty="0">
                <a:effectLst/>
                <a:latin typeface="Arial" panose="020B0604020202020204" pitchFamily="34" charset="0"/>
              </a:rPr>
              <a:t>References</a:t>
            </a:r>
          </a:p>
          <a:p>
            <a:endParaRPr lang="en-GB" sz="2000" dirty="0">
              <a:latin typeface="Arial" panose="020B0604020202020204" pitchFamily="34" charset="0"/>
            </a:endParaRPr>
          </a:p>
          <a:p>
            <a:r>
              <a:rPr lang="en-GB" sz="2000" b="0" dirty="0">
                <a:effectLst/>
                <a:latin typeface="Arial" panose="020B0604020202020204" pitchFamily="34" charset="0"/>
              </a:rPr>
              <a:t>British Broadcasting Company (2021) </a:t>
            </a:r>
            <a:r>
              <a:rPr lang="en-GB" sz="2000" i="1" dirty="0">
                <a:effectLst/>
                <a:latin typeface="Arial" panose="020B0604020202020204" pitchFamily="34" charset="0"/>
              </a:rPr>
              <a:t>Effective teamwork. </a:t>
            </a:r>
            <a:r>
              <a:rPr lang="en-GB" sz="2000" dirty="0">
                <a:effectLst/>
                <a:latin typeface="Arial" panose="020B0604020202020204" pitchFamily="34" charset="0"/>
              </a:rPr>
              <a:t>Available at: </a:t>
            </a:r>
            <a:r>
              <a:rPr lang="en-GB" sz="2000" dirty="0">
                <a:latin typeface="Arial" panose="020B0604020202020204" pitchFamily="34" charset="0"/>
              </a:rPr>
              <a:t>https://www.bbc.co.uk/bitesize/guides/z9qc9qt/revision/3 (Accessed: 22 May 2021).</a:t>
            </a:r>
            <a:r>
              <a:rPr lang="en-GB" sz="2000" dirty="0">
                <a:effectLst/>
                <a:latin typeface="Arial" panose="020B0604020202020204" pitchFamily="34" charset="0"/>
              </a:rPr>
              <a:t> </a:t>
            </a:r>
          </a:p>
          <a:p>
            <a:endParaRPr lang="en-GB" sz="2000" dirty="0">
              <a:latin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</a:rPr>
              <a:t>Impelman, C. (2017) </a:t>
            </a:r>
            <a:r>
              <a:rPr lang="en-GB" sz="2000" b="0" i="1" dirty="0">
                <a:effectLst/>
                <a:latin typeface="Arial" panose="020B0604020202020204" pitchFamily="34" charset="0"/>
              </a:rPr>
              <a:t>8 Key Elements of a Good Working Relationship. </a:t>
            </a:r>
            <a:r>
              <a:rPr lang="en-GB" sz="2000" b="0" dirty="0">
                <a:effectLst/>
                <a:latin typeface="Arial" panose="020B0604020202020204" pitchFamily="34" charset="0"/>
              </a:rPr>
              <a:t>Available at: </a:t>
            </a:r>
            <a:r>
              <a:rPr lang="en-GB" sz="2000" dirty="0">
                <a:latin typeface="Arial" panose="020B0604020202020204" pitchFamily="34" charset="0"/>
              </a:rPr>
              <a:t>https://www.success.com/8-key-elements-of-a-good-working-relationship/ (Accessed:</a:t>
            </a:r>
            <a:r>
              <a:rPr lang="en-GB" sz="2000" b="0" dirty="0">
                <a:effectLst/>
                <a:latin typeface="Arial" panose="020B0604020202020204" pitchFamily="34" charset="0"/>
              </a:rPr>
              <a:t> 22 May 2021). </a:t>
            </a:r>
          </a:p>
          <a:p>
            <a:r>
              <a:rPr lang="en-GB" sz="2000" dirty="0">
                <a:latin typeface="Arial" panose="020B0604020202020204" pitchFamily="34" charset="0"/>
              </a:rPr>
              <a:t> </a:t>
            </a:r>
          </a:p>
          <a:p>
            <a:r>
              <a:rPr lang="en-GB" sz="2000" b="0" dirty="0">
                <a:effectLst/>
                <a:latin typeface="Arial" panose="020B0604020202020204" pitchFamily="34" charset="0"/>
              </a:rPr>
              <a:t>Lukic, M. (2020) </a:t>
            </a:r>
            <a:r>
              <a:rPr lang="en-GB" sz="2000" b="0" i="1" dirty="0">
                <a:effectLst/>
                <a:latin typeface="Arial" panose="020B0604020202020204" pitchFamily="34" charset="0"/>
              </a:rPr>
              <a:t>Top 10 Characteristics of Effective Teamwork. ActiveCollab, 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[blog]. 6 August.</a:t>
            </a:r>
            <a:r>
              <a:rPr lang="en-GB" sz="2000" b="0" i="1" dirty="0">
                <a:effectLst/>
                <a:latin typeface="Arial" panose="020B0604020202020204" pitchFamily="34" charset="0"/>
              </a:rPr>
              <a:t> </a:t>
            </a:r>
            <a:r>
              <a:rPr lang="en-GB" sz="2000" b="0" dirty="0">
                <a:effectLst/>
                <a:latin typeface="Arial" panose="020B0604020202020204" pitchFamily="34" charset="0"/>
              </a:rPr>
              <a:t>Available at: </a:t>
            </a:r>
            <a:r>
              <a:rPr lang="en-GB" sz="2000" dirty="0">
                <a:latin typeface="Arial" panose="020B0604020202020204" pitchFamily="34" charset="0"/>
              </a:rPr>
              <a:t>https://activecollab.com/blog/collaboration/top-10-characteristics-of-effective-teamwork</a:t>
            </a:r>
            <a:r>
              <a:rPr lang="en-GB" sz="2000" b="0" dirty="0">
                <a:effectLst/>
                <a:latin typeface="Arial" panose="020B0604020202020204" pitchFamily="34" charset="0"/>
              </a:rPr>
              <a:t> (Accessed: 22 May 2021).</a:t>
            </a:r>
          </a:p>
          <a:p>
            <a:endParaRPr lang="en-GB" sz="2000" b="0" i="1" dirty="0">
              <a:effectLst/>
              <a:latin typeface="Arial" panose="020B0604020202020204" pitchFamily="34" charset="0"/>
            </a:endParaRPr>
          </a:p>
          <a:p>
            <a:r>
              <a:rPr lang="en-GB" sz="2000" b="0" dirty="0">
                <a:effectLst/>
                <a:latin typeface="Arial" panose="020B0604020202020204" pitchFamily="34" charset="0"/>
              </a:rPr>
              <a:t>Surbhi, S. (2018) </a:t>
            </a:r>
            <a:r>
              <a:rPr lang="en-GB" sz="2000" b="0" i="1" dirty="0">
                <a:effectLst/>
                <a:latin typeface="Arial" panose="020B0604020202020204" pitchFamily="34" charset="0"/>
              </a:rPr>
              <a:t>Difference Between Group and Team. </a:t>
            </a:r>
            <a:r>
              <a:rPr lang="en-GB" sz="2000" b="0" dirty="0">
                <a:effectLst/>
                <a:latin typeface="Arial" panose="020B0604020202020204" pitchFamily="34" charset="0"/>
              </a:rPr>
              <a:t>Available at: </a:t>
            </a:r>
            <a:r>
              <a:rPr lang="en-GB" sz="2000" dirty="0">
                <a:latin typeface="Arial" panose="020B0604020202020204" pitchFamily="34" charset="0"/>
              </a:rPr>
              <a:t>https://keydifferences.com/difference-between-group-and-team.html</a:t>
            </a:r>
            <a:r>
              <a:rPr lang="en-GB" sz="2000" b="0" dirty="0">
                <a:effectLst/>
                <a:latin typeface="Arial" panose="020B0604020202020204" pitchFamily="34" charset="0"/>
              </a:rPr>
              <a:t> (Accessed: 22 May 2021).</a:t>
            </a:r>
          </a:p>
          <a:p>
            <a:endParaRPr lang="en-GB" sz="20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endParaRPr lang="en-GB" sz="2000" b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endParaRPr lang="en-GB" sz="1400" b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48046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453CF9BBC06C4798B066C4E860B459" ma:contentTypeVersion="12" ma:contentTypeDescription="Create a new document." ma:contentTypeScope="" ma:versionID="c1306d1873e587b50dc6216ea9d72d56">
  <xsd:schema xmlns:xsd="http://www.w3.org/2001/XMLSchema" xmlns:xs="http://www.w3.org/2001/XMLSchema" xmlns:p="http://schemas.microsoft.com/office/2006/metadata/properties" xmlns:ns2="920a86f2-4e7f-4c35-b78c-004ab25ef739" xmlns:ns3="00876e07-ceca-4387-ad41-c2f73250e1e2" targetNamespace="http://schemas.microsoft.com/office/2006/metadata/properties" ma:root="true" ma:fieldsID="3a7f6bfaab17b0669b47f523967f1db6" ns2:_="" ns3:_="">
    <xsd:import namespace="920a86f2-4e7f-4c35-b78c-004ab25ef739"/>
    <xsd:import namespace="00876e07-ceca-4387-ad41-c2f73250e1e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0a86f2-4e7f-4c35-b78c-004ab25ef73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76e07-ceca-4387-ad41-c2f73250e1e2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BE75757-A758-40F0-9756-6FE11003D20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D084BF0-8EF5-4992-8083-14612D5B886F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920a86f2-4e7f-4c35-b78c-004ab25ef739"/>
    <ds:schemaRef ds:uri="00876e07-ceca-4387-ad41-c2f73250e1e2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5C25A82-A65B-4BD2-AFE6-211D0A430936}">
  <ds:schemaRefs>
    <ds:schemaRef ds:uri="http://schemas.microsoft.com/office/2006/metadata/properties"/>
    <ds:schemaRef ds:uri="http://www.w3.org/2000/xmlns/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Swansea BMSK</Template>
  <TotalTime>749</TotalTime>
  <Words>657</Words>
  <Application>Microsoft Office PowerPoint</Application>
  <PresentationFormat>On-screen Show (4:3)</PresentationFormat>
  <Paragraphs>184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Trebuchet MS</vt:lpstr>
      <vt:lpstr>Office Theme</vt:lpstr>
      <vt:lpstr>Effective Team Working </vt:lpstr>
      <vt:lpstr>Aim and Objectives </vt:lpstr>
      <vt:lpstr>Presentation Plan</vt:lpstr>
      <vt:lpstr>Presentation Feedback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 Working</dc:title>
  <dc:creator>Julia Ault</dc:creator>
  <cp:lastModifiedBy>Lorenzo Corodescu (2024420)</cp:lastModifiedBy>
  <cp:revision>46</cp:revision>
  <dcterms:created xsi:type="dcterms:W3CDTF">2021-04-23T15:20:19Z</dcterms:created>
  <dcterms:modified xsi:type="dcterms:W3CDTF">2021-05-23T11:56:44Z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0x0101006A453CF9BBC06C4798B066C4E860B459</vt:lpwstr>
  </property>
</Properties>
</file>