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57" r:id="rId3"/>
    <p:sldId id="259" r:id="rId4"/>
    <p:sldId id="260" r:id="rId5"/>
    <p:sldId id="283" r:id="rId6"/>
    <p:sldId id="277" r:id="rId7"/>
    <p:sldId id="274" r:id="rId8"/>
    <p:sldId id="261" r:id="rId9"/>
    <p:sldId id="285" r:id="rId10"/>
    <p:sldId id="262" r:id="rId11"/>
    <p:sldId id="264" r:id="rId12"/>
    <p:sldId id="275" r:id="rId13"/>
    <p:sldId id="276" r:id="rId14"/>
    <p:sldId id="265" r:id="rId15"/>
    <p:sldId id="266" r:id="rId16"/>
    <p:sldId id="268" r:id="rId17"/>
    <p:sldId id="269" r:id="rId18"/>
    <p:sldId id="284" r:id="rId19"/>
    <p:sldId id="286" r:id="rId20"/>
    <p:sldId id="287" r:id="rId21"/>
    <p:sldId id="273" r:id="rId22"/>
    <p:sldId id="280" r:id="rId23"/>
    <p:sldId id="281" r:id="rId24"/>
    <p:sldId id="282" r:id="rId25"/>
    <p:sldId id="278" r:id="rId26"/>
    <p:sldId id="258" r:id="rId27"/>
    <p:sldId id="263" r:id="rId28"/>
    <p:sldId id="267" r:id="rId29"/>
    <p:sldId id="27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93" autoAdjust="0"/>
    <p:restoredTop sz="94660"/>
  </p:normalViewPr>
  <p:slideViewPr>
    <p:cSldViewPr snapToGrid="0">
      <p:cViewPr varScale="1">
        <p:scale>
          <a:sx n="88" d="100"/>
          <a:sy n="88" d="100"/>
        </p:scale>
        <p:origin x="55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7872B0-C3C3-447E-A45B-43B334C36ED1}"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7BB76C-E8ED-4F00-A5E8-FDAD55626611}" type="slidenum">
              <a:rPr lang="en-GB" smtClean="0"/>
              <a:t>‹#›</a:t>
            </a:fld>
            <a:endParaRPr lang="en-GB"/>
          </a:p>
        </p:txBody>
      </p:sp>
    </p:spTree>
    <p:extLst>
      <p:ext uri="{BB962C8B-B14F-4D97-AF65-F5344CB8AC3E}">
        <p14:creationId xmlns:p14="http://schemas.microsoft.com/office/powerpoint/2010/main" val="451051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a:t>
            </a:fld>
            <a:endParaRPr lang="en-GB"/>
          </a:p>
        </p:txBody>
      </p:sp>
    </p:spTree>
    <p:extLst>
      <p:ext uri="{BB962C8B-B14F-4D97-AF65-F5344CB8AC3E}">
        <p14:creationId xmlns:p14="http://schemas.microsoft.com/office/powerpoint/2010/main" val="2648147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a:t>
            </a:fld>
            <a:endParaRPr lang="en-GB"/>
          </a:p>
        </p:txBody>
      </p:sp>
    </p:spTree>
    <p:extLst>
      <p:ext uri="{BB962C8B-B14F-4D97-AF65-F5344CB8AC3E}">
        <p14:creationId xmlns:p14="http://schemas.microsoft.com/office/powerpoint/2010/main" val="2590665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3</a:t>
            </a:fld>
            <a:endParaRPr lang="en-GB"/>
          </a:p>
        </p:txBody>
      </p:sp>
    </p:spTree>
    <p:extLst>
      <p:ext uri="{BB962C8B-B14F-4D97-AF65-F5344CB8AC3E}">
        <p14:creationId xmlns:p14="http://schemas.microsoft.com/office/powerpoint/2010/main" val="3862215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4</a:t>
            </a:fld>
            <a:endParaRPr lang="en-GB"/>
          </a:p>
        </p:txBody>
      </p:sp>
    </p:spTree>
    <p:extLst>
      <p:ext uri="{BB962C8B-B14F-4D97-AF65-F5344CB8AC3E}">
        <p14:creationId xmlns:p14="http://schemas.microsoft.com/office/powerpoint/2010/main" val="907379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5</a:t>
            </a:fld>
            <a:endParaRPr lang="en-GB"/>
          </a:p>
        </p:txBody>
      </p:sp>
    </p:spTree>
    <p:extLst>
      <p:ext uri="{BB962C8B-B14F-4D97-AF65-F5344CB8AC3E}">
        <p14:creationId xmlns:p14="http://schemas.microsoft.com/office/powerpoint/2010/main" val="1906401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6</a:t>
            </a:fld>
            <a:endParaRPr lang="en-GB"/>
          </a:p>
        </p:txBody>
      </p:sp>
    </p:spTree>
    <p:extLst>
      <p:ext uri="{BB962C8B-B14F-4D97-AF65-F5344CB8AC3E}">
        <p14:creationId xmlns:p14="http://schemas.microsoft.com/office/powerpoint/2010/main" val="1259702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7</a:t>
            </a:fld>
            <a:endParaRPr lang="en-GB"/>
          </a:p>
        </p:txBody>
      </p:sp>
    </p:spTree>
    <p:extLst>
      <p:ext uri="{BB962C8B-B14F-4D97-AF65-F5344CB8AC3E}">
        <p14:creationId xmlns:p14="http://schemas.microsoft.com/office/powerpoint/2010/main" val="2950275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8</a:t>
            </a:fld>
            <a:endParaRPr lang="en-GB"/>
          </a:p>
        </p:txBody>
      </p:sp>
    </p:spTree>
    <p:extLst>
      <p:ext uri="{BB962C8B-B14F-4D97-AF65-F5344CB8AC3E}">
        <p14:creationId xmlns:p14="http://schemas.microsoft.com/office/powerpoint/2010/main" val="3688804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9</a:t>
            </a:fld>
            <a:endParaRPr lang="en-GB"/>
          </a:p>
        </p:txBody>
      </p:sp>
    </p:spTree>
    <p:extLst>
      <p:ext uri="{BB962C8B-B14F-4D97-AF65-F5344CB8AC3E}">
        <p14:creationId xmlns:p14="http://schemas.microsoft.com/office/powerpoint/2010/main" val="1427097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10</a:t>
            </a:fld>
            <a:endParaRPr lang="en-GB"/>
          </a:p>
        </p:txBody>
      </p:sp>
    </p:spTree>
    <p:extLst>
      <p:ext uri="{BB962C8B-B14F-4D97-AF65-F5344CB8AC3E}">
        <p14:creationId xmlns:p14="http://schemas.microsoft.com/office/powerpoint/2010/main" val="2773917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11</a:t>
            </a:fld>
            <a:endParaRPr lang="en-GB"/>
          </a:p>
        </p:txBody>
      </p:sp>
    </p:spTree>
    <p:extLst>
      <p:ext uri="{BB962C8B-B14F-4D97-AF65-F5344CB8AC3E}">
        <p14:creationId xmlns:p14="http://schemas.microsoft.com/office/powerpoint/2010/main" val="2212417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12</a:t>
            </a:fld>
            <a:endParaRPr lang="en-GB"/>
          </a:p>
        </p:txBody>
      </p:sp>
    </p:spTree>
    <p:extLst>
      <p:ext uri="{BB962C8B-B14F-4D97-AF65-F5344CB8AC3E}">
        <p14:creationId xmlns:p14="http://schemas.microsoft.com/office/powerpoint/2010/main" val="36038050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13</a:t>
            </a:fld>
            <a:endParaRPr lang="en-GB"/>
          </a:p>
        </p:txBody>
      </p:sp>
    </p:spTree>
    <p:extLst>
      <p:ext uri="{BB962C8B-B14F-4D97-AF65-F5344CB8AC3E}">
        <p14:creationId xmlns:p14="http://schemas.microsoft.com/office/powerpoint/2010/main" val="25075621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14</a:t>
            </a:fld>
            <a:endParaRPr lang="en-GB"/>
          </a:p>
        </p:txBody>
      </p:sp>
    </p:spTree>
    <p:extLst>
      <p:ext uri="{BB962C8B-B14F-4D97-AF65-F5344CB8AC3E}">
        <p14:creationId xmlns:p14="http://schemas.microsoft.com/office/powerpoint/2010/main" val="150638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15</a:t>
            </a:fld>
            <a:endParaRPr lang="en-GB"/>
          </a:p>
        </p:txBody>
      </p:sp>
    </p:spTree>
    <p:extLst>
      <p:ext uri="{BB962C8B-B14F-4D97-AF65-F5344CB8AC3E}">
        <p14:creationId xmlns:p14="http://schemas.microsoft.com/office/powerpoint/2010/main" val="2582845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16</a:t>
            </a:fld>
            <a:endParaRPr lang="en-GB"/>
          </a:p>
        </p:txBody>
      </p:sp>
    </p:spTree>
    <p:extLst>
      <p:ext uri="{BB962C8B-B14F-4D97-AF65-F5344CB8AC3E}">
        <p14:creationId xmlns:p14="http://schemas.microsoft.com/office/powerpoint/2010/main" val="40856172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17</a:t>
            </a:fld>
            <a:endParaRPr lang="en-GB"/>
          </a:p>
        </p:txBody>
      </p:sp>
    </p:spTree>
    <p:extLst>
      <p:ext uri="{BB962C8B-B14F-4D97-AF65-F5344CB8AC3E}">
        <p14:creationId xmlns:p14="http://schemas.microsoft.com/office/powerpoint/2010/main" val="3807712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18</a:t>
            </a:fld>
            <a:endParaRPr lang="en-GB"/>
          </a:p>
        </p:txBody>
      </p:sp>
    </p:spTree>
    <p:extLst>
      <p:ext uri="{BB962C8B-B14F-4D97-AF65-F5344CB8AC3E}">
        <p14:creationId xmlns:p14="http://schemas.microsoft.com/office/powerpoint/2010/main" val="9993806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19</a:t>
            </a:fld>
            <a:endParaRPr lang="en-GB"/>
          </a:p>
        </p:txBody>
      </p:sp>
    </p:spTree>
    <p:extLst>
      <p:ext uri="{BB962C8B-B14F-4D97-AF65-F5344CB8AC3E}">
        <p14:creationId xmlns:p14="http://schemas.microsoft.com/office/powerpoint/2010/main" val="29338312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20</a:t>
            </a:fld>
            <a:endParaRPr lang="en-GB"/>
          </a:p>
        </p:txBody>
      </p:sp>
    </p:spTree>
    <p:extLst>
      <p:ext uri="{BB962C8B-B14F-4D97-AF65-F5344CB8AC3E}">
        <p14:creationId xmlns:p14="http://schemas.microsoft.com/office/powerpoint/2010/main" val="18895155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21</a:t>
            </a:fld>
            <a:endParaRPr lang="en-GB"/>
          </a:p>
        </p:txBody>
      </p:sp>
    </p:spTree>
    <p:extLst>
      <p:ext uri="{BB962C8B-B14F-4D97-AF65-F5344CB8AC3E}">
        <p14:creationId xmlns:p14="http://schemas.microsoft.com/office/powerpoint/2010/main" val="34099094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22</a:t>
            </a:fld>
            <a:endParaRPr lang="en-GB"/>
          </a:p>
        </p:txBody>
      </p:sp>
    </p:spTree>
    <p:extLst>
      <p:ext uri="{BB962C8B-B14F-4D97-AF65-F5344CB8AC3E}">
        <p14:creationId xmlns:p14="http://schemas.microsoft.com/office/powerpoint/2010/main" val="1039677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23</a:t>
            </a:fld>
            <a:endParaRPr lang="en-GB"/>
          </a:p>
        </p:txBody>
      </p:sp>
    </p:spTree>
    <p:extLst>
      <p:ext uri="{BB962C8B-B14F-4D97-AF65-F5344CB8AC3E}">
        <p14:creationId xmlns:p14="http://schemas.microsoft.com/office/powerpoint/2010/main" val="16346179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24</a:t>
            </a:fld>
            <a:endParaRPr lang="en-GB"/>
          </a:p>
        </p:txBody>
      </p:sp>
    </p:spTree>
    <p:extLst>
      <p:ext uri="{BB962C8B-B14F-4D97-AF65-F5344CB8AC3E}">
        <p14:creationId xmlns:p14="http://schemas.microsoft.com/office/powerpoint/2010/main" val="35298771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25</a:t>
            </a:fld>
            <a:endParaRPr lang="en-GB"/>
          </a:p>
        </p:txBody>
      </p:sp>
    </p:spTree>
    <p:extLst>
      <p:ext uri="{BB962C8B-B14F-4D97-AF65-F5344CB8AC3E}">
        <p14:creationId xmlns:p14="http://schemas.microsoft.com/office/powerpoint/2010/main" val="21826147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26</a:t>
            </a:fld>
            <a:endParaRPr lang="en-GB"/>
          </a:p>
        </p:txBody>
      </p:sp>
    </p:spTree>
    <p:extLst>
      <p:ext uri="{BB962C8B-B14F-4D97-AF65-F5344CB8AC3E}">
        <p14:creationId xmlns:p14="http://schemas.microsoft.com/office/powerpoint/2010/main" val="6525889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27</a:t>
            </a:fld>
            <a:endParaRPr lang="en-GB"/>
          </a:p>
        </p:txBody>
      </p:sp>
    </p:spTree>
    <p:extLst>
      <p:ext uri="{BB962C8B-B14F-4D97-AF65-F5344CB8AC3E}">
        <p14:creationId xmlns:p14="http://schemas.microsoft.com/office/powerpoint/2010/main" val="35714636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28</a:t>
            </a:fld>
            <a:endParaRPr lang="en-GB"/>
          </a:p>
        </p:txBody>
      </p:sp>
    </p:spTree>
    <p:extLst>
      <p:ext uri="{BB962C8B-B14F-4D97-AF65-F5344CB8AC3E}">
        <p14:creationId xmlns:p14="http://schemas.microsoft.com/office/powerpoint/2010/main" val="2278070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29</a:t>
            </a:fld>
            <a:endParaRPr lang="en-GB"/>
          </a:p>
        </p:txBody>
      </p:sp>
    </p:spTree>
    <p:extLst>
      <p:ext uri="{BB962C8B-B14F-4D97-AF65-F5344CB8AC3E}">
        <p14:creationId xmlns:p14="http://schemas.microsoft.com/office/powerpoint/2010/main" val="26804888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3/14/2022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3/14/2022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3/14/2022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3/14/2022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educare.co.uk/news/how-can-children-and-young-people-be-protected-from-county-lines"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aS1tlx47-uc&amp;t=6s" TargetMode="External"/><Relationship Id="rId7"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youtube.com/watch?v=HA767IsVZqs" TargetMode="External"/><Relationship Id="rId5" Type="http://schemas.openxmlformats.org/officeDocument/2006/relationships/hyperlink" Target="https://www.youtube.com/watch?v=f8el6zPPHIA" TargetMode="External"/><Relationship Id="rId4" Type="http://schemas.openxmlformats.org/officeDocument/2006/relationships/hyperlink" Target="https://www.youtube.com/watch?v=75s6lKRvjB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thelancet.com/journals/lanpub/article/PIIS2468-2667(17)30118-4/fulltext?fbclid=IwAR1Qzix_3SpPUiYBuZJ_po7lB73kM42SPC6T8BIt9g1bBqUDmu9G5e-W3Kg"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nationalcrimeagency.gov.uk/who-we-are/publications/257-county-lines-drug-supply-vulnerability-and-harm-2018/file"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hyperlink" Target="https://assets.publishing.service.gov.uk/government/uploads/system/uploads/attachment_data/file/756031/Protecting_children_from_criminal_exploitation_human_trafficking_modern_slavery_addendum_141118.pdf" TargetMode="External"/><Relationship Id="rId4" Type="http://schemas.openxmlformats.org/officeDocument/2006/relationships/hyperlink" Target="https://www.safeguardingchildren.co.uk/parents-carers/child-exploitation/"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dirty="0" err="1" smtClean="0"/>
              <a:t>ECYW6003</a:t>
            </a:r>
            <a:r>
              <a:rPr lang="en-GB" dirty="0" smtClean="0"/>
              <a:t/>
            </a:r>
            <a:br>
              <a:rPr lang="en-GB" dirty="0" smtClean="0"/>
            </a:br>
            <a:r>
              <a:rPr lang="en-GB" dirty="0" smtClean="0"/>
              <a:t>Young People in Focus</a:t>
            </a:r>
            <a:br>
              <a:rPr lang="en-GB" dirty="0" smtClean="0"/>
            </a:br>
            <a:r>
              <a:rPr lang="en-GB" dirty="0" smtClean="0"/>
              <a:t>1807298</a:t>
            </a:r>
            <a:endParaRPr lang="en-GB" dirty="0"/>
          </a:p>
        </p:txBody>
      </p:sp>
      <p:sp>
        <p:nvSpPr>
          <p:cNvPr id="3" name="Subtitle 2"/>
          <p:cNvSpPr>
            <a:spLocks noGrp="1"/>
          </p:cNvSpPr>
          <p:nvPr>
            <p:ph type="subTitle" idx="1"/>
          </p:nvPr>
        </p:nvSpPr>
        <p:spPr/>
        <p:txBody>
          <a:bodyPr/>
          <a:lstStyle/>
          <a:p>
            <a:pPr algn="ctr"/>
            <a:r>
              <a:rPr lang="en-GB" dirty="0" smtClean="0"/>
              <a:t>Julie Bevington</a:t>
            </a:r>
            <a:endParaRPr lang="en-GB" dirty="0"/>
          </a:p>
        </p:txBody>
      </p:sp>
    </p:spTree>
    <p:extLst>
      <p:ext uri="{BB962C8B-B14F-4D97-AF65-F5344CB8AC3E}">
        <p14:creationId xmlns:p14="http://schemas.microsoft.com/office/powerpoint/2010/main" val="29625338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02971" y="1976846"/>
            <a:ext cx="9318172" cy="3046988"/>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North Yorkshire Safeguarding Children Partnership (2021, no page number) define child exploitation as: </a:t>
            </a:r>
          </a:p>
          <a:p>
            <a:endParaRPr lang="en-GB" sz="2400" dirty="0">
              <a:latin typeface="Arial" panose="020B0604020202020204" pitchFamily="34" charset="0"/>
              <a:cs typeface="Arial" panose="020B0604020202020204" pitchFamily="34" charset="0"/>
            </a:endParaRPr>
          </a:p>
          <a:p>
            <a:pPr lvl="1" algn="just"/>
            <a:r>
              <a:rPr lang="en-GB" sz="2400" dirty="0" smtClean="0">
                <a:latin typeface="Arial" panose="020B0604020202020204" pitchFamily="34" charset="0"/>
                <a:cs typeface="Arial" panose="020B0604020202020204" pitchFamily="34" charset="0"/>
              </a:rPr>
              <a:t>“Child </a:t>
            </a:r>
            <a:r>
              <a:rPr lang="en-GB" sz="2400" dirty="0">
                <a:latin typeface="Arial" panose="020B0604020202020204" pitchFamily="34" charset="0"/>
                <a:cs typeface="Arial" panose="020B0604020202020204" pitchFamily="34" charset="0"/>
              </a:rPr>
              <a:t>Exploitation is a type of abuse. When a child or young person is exploited they’re groomed by being given things, like gifts, drugs, money, status and affection. This is usually in exchange for carrying out a criminal activity, known as Child Criminal </a:t>
            </a:r>
            <a:r>
              <a:rPr lang="en-GB" sz="2400" dirty="0" smtClean="0">
                <a:latin typeface="Arial" panose="020B0604020202020204" pitchFamily="34" charset="0"/>
                <a:cs typeface="Arial" panose="020B0604020202020204" pitchFamily="34" charset="0"/>
              </a:rPr>
              <a:t>Exploitation.”</a:t>
            </a:r>
            <a:endParaRPr lang="en-GB" sz="2400" dirty="0">
              <a:latin typeface="Arial" panose="020B0604020202020204" pitchFamily="34" charset="0"/>
              <a:cs typeface="Arial" panose="020B0604020202020204" pitchFamily="34" charset="0"/>
            </a:endParaRPr>
          </a:p>
        </p:txBody>
      </p:sp>
      <p:pic>
        <p:nvPicPr>
          <p:cNvPr id="1028" name="Picture 4" descr="NYSC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250" y="4676365"/>
            <a:ext cx="1656516" cy="1654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73583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68137" y="1715589"/>
            <a:ext cx="8856617" cy="3508653"/>
          </a:xfrm>
          <a:prstGeom prst="rect">
            <a:avLst/>
          </a:prstGeom>
          <a:noFill/>
        </p:spPr>
        <p:txBody>
          <a:bodyPr wrap="square" rtlCol="0">
            <a:spAutoFit/>
          </a:bodyPr>
          <a:lstStyle/>
          <a:p>
            <a:r>
              <a:rPr lang="en-GB" sz="2400" i="1" dirty="0" smtClean="0">
                <a:latin typeface="Arial" panose="020B0604020202020204" pitchFamily="34" charset="0"/>
                <a:cs typeface="Arial" panose="020B0604020202020204" pitchFamily="34" charset="0"/>
              </a:rPr>
              <a:t>“County </a:t>
            </a:r>
            <a:r>
              <a:rPr lang="en-GB" sz="2400" i="1" dirty="0">
                <a:latin typeface="Arial" panose="020B0604020202020204" pitchFamily="34" charset="0"/>
                <a:cs typeface="Arial" panose="020B0604020202020204" pitchFamily="34" charset="0"/>
              </a:rPr>
              <a:t>lines is a 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a:t>
            </a:r>
            <a:r>
              <a:rPr lang="en-GB" sz="2400" i="1" dirty="0" smtClean="0">
                <a:latin typeface="Arial" panose="020B0604020202020204" pitchFamily="34" charset="0"/>
                <a:cs typeface="Arial" panose="020B0604020202020204" pitchFamily="34" charset="0"/>
              </a:rPr>
              <a:t>weapons”. </a:t>
            </a:r>
          </a:p>
          <a:p>
            <a:endParaRPr lang="en-GB" i="1" dirty="0">
              <a:latin typeface="Arial" panose="020B0604020202020204" pitchFamily="34" charset="0"/>
              <a:cs typeface="Arial" panose="020B0604020202020204" pitchFamily="34" charset="0"/>
            </a:endParaRPr>
          </a:p>
          <a:p>
            <a:endParaRPr lang="en-GB" i="1" dirty="0" smtClean="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UK Government, (2022, no page number)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76352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540" y="582720"/>
            <a:ext cx="14009463" cy="3416320"/>
          </a:xfrm>
          <a:prstGeom prst="rect">
            <a:avLst/>
          </a:prstGeom>
          <a:noFill/>
        </p:spPr>
        <p:txBody>
          <a:bodyPr wrap="square" rtlCol="0">
            <a:spAutoFit/>
          </a:bodyPr>
          <a:lstStyle/>
          <a:p>
            <a:endParaRPr lang="en-GB" u="sng" dirty="0" smtClean="0">
              <a:hlinkClick r:id="rId3"/>
            </a:endParaRPr>
          </a:p>
          <a:p>
            <a:endParaRPr lang="en-GB" u="sng" dirty="0">
              <a:hlinkClick r:id="rId3"/>
            </a:endParaRPr>
          </a:p>
          <a:p>
            <a:endParaRPr lang="en-GB" u="sng" dirty="0" smtClean="0">
              <a:hlinkClick r:id="rId3"/>
            </a:endParaRPr>
          </a:p>
          <a:p>
            <a:endParaRPr lang="en-GB" u="sng" dirty="0">
              <a:hlinkClick r:id="rId3"/>
            </a:endParaRPr>
          </a:p>
          <a:p>
            <a:endParaRPr lang="en-GB" u="sng" dirty="0" smtClean="0">
              <a:hlinkClick r:id="rId3"/>
            </a:endParaRPr>
          </a:p>
          <a:p>
            <a:endParaRPr lang="en-GB" u="sng" dirty="0">
              <a:hlinkClick r:id="rId3"/>
            </a:endParaRPr>
          </a:p>
          <a:p>
            <a:endParaRPr lang="en-GB" u="sng" dirty="0" smtClean="0">
              <a:hlinkClick r:id="rId3"/>
            </a:endParaRPr>
          </a:p>
          <a:p>
            <a:endParaRPr lang="en-GB" u="sng" dirty="0">
              <a:hlinkClick r:id="rId3"/>
            </a:endParaRPr>
          </a:p>
          <a:p>
            <a:r>
              <a:rPr lang="en-GB" u="sng" dirty="0" smtClean="0">
                <a:hlinkClick r:id="rId3"/>
              </a:rPr>
              <a:t>https</a:t>
            </a:r>
            <a:r>
              <a:rPr lang="en-GB" u="sng" dirty="0">
                <a:hlinkClick r:id="rId3"/>
              </a:rPr>
              <a:t>://</a:t>
            </a:r>
            <a:r>
              <a:rPr lang="en-GB" u="sng" dirty="0" err="1">
                <a:hlinkClick r:id="rId3"/>
              </a:rPr>
              <a:t>www.educare.co.uk</a:t>
            </a:r>
            <a:r>
              <a:rPr lang="en-GB" u="sng" dirty="0">
                <a:hlinkClick r:id="rId3"/>
              </a:rPr>
              <a:t>/news/how-can-children-and-young-people-be-protected-from-county-lines</a:t>
            </a:r>
            <a:r>
              <a:rPr lang="en-GB" dirty="0"/>
              <a:t> </a:t>
            </a:r>
            <a:endParaRPr lang="en-GB" dirty="0" smtClean="0"/>
          </a:p>
          <a:p>
            <a:endParaRPr lang="en-GB" dirty="0"/>
          </a:p>
          <a:p>
            <a:r>
              <a:rPr lang="en-GB" dirty="0"/>
              <a:t>	</a:t>
            </a:r>
            <a:r>
              <a:rPr lang="en-GB" dirty="0" smtClean="0"/>
              <a:t>										</a:t>
            </a:r>
            <a:r>
              <a:rPr lang="en-GB" dirty="0"/>
              <a:t>	</a:t>
            </a:r>
            <a:r>
              <a:rPr lang="en-GB" dirty="0" smtClean="0"/>
              <a:t>		</a:t>
            </a:r>
            <a:endParaRPr lang="en-GB" dirty="0"/>
          </a:p>
          <a:p>
            <a:r>
              <a:rPr lang="en-GB" dirty="0" smtClean="0"/>
              <a:t>													(</a:t>
            </a:r>
            <a:r>
              <a:rPr lang="en-GB" dirty="0" err="1" smtClean="0"/>
              <a:t>Educare</a:t>
            </a:r>
            <a:r>
              <a:rPr lang="en-GB" dirty="0" smtClean="0"/>
              <a:t>, 2022)						</a:t>
            </a:r>
            <a:endParaRPr lang="en-GB" dirty="0"/>
          </a:p>
        </p:txBody>
      </p:sp>
    </p:spTree>
    <p:extLst>
      <p:ext uri="{BB962C8B-B14F-4D97-AF65-F5344CB8AC3E}">
        <p14:creationId xmlns:p14="http://schemas.microsoft.com/office/powerpoint/2010/main" val="19144281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6023" y="1689463"/>
            <a:ext cx="8473440" cy="4647426"/>
          </a:xfrm>
          <a:prstGeom prst="rect">
            <a:avLst/>
          </a:prstGeom>
          <a:noFill/>
        </p:spPr>
        <p:txBody>
          <a:bodyPr wrap="square" rtlCol="0">
            <a:spAutoFit/>
          </a:bodyPr>
          <a:lstStyle/>
          <a:p>
            <a:r>
              <a:rPr lang="en-GB" sz="4000" u="sng" dirty="0">
                <a:latin typeface="Arial" panose="020B0604020202020204" pitchFamily="34" charset="0"/>
                <a:cs typeface="Arial" panose="020B0604020202020204" pitchFamily="34" charset="0"/>
                <a:hlinkClick r:id="rId3"/>
              </a:rPr>
              <a:t>Video links to county lines for further watching:</a:t>
            </a:r>
          </a:p>
          <a:p>
            <a:endParaRPr lang="en-GB" u="sng" dirty="0">
              <a:latin typeface="Arial" panose="020B0604020202020204" pitchFamily="34" charset="0"/>
              <a:cs typeface="Arial" panose="020B0604020202020204" pitchFamily="34" charset="0"/>
              <a:hlinkClick r:id="rId3"/>
            </a:endParaRPr>
          </a:p>
          <a:p>
            <a:r>
              <a:rPr lang="en-GB" u="sng" dirty="0">
                <a:latin typeface="Arial" panose="020B0604020202020204" pitchFamily="34" charset="0"/>
                <a:cs typeface="Arial" panose="020B0604020202020204" pitchFamily="34" charset="0"/>
              </a:rPr>
              <a:t>Running the lines</a:t>
            </a:r>
          </a:p>
          <a:p>
            <a:r>
              <a:rPr lang="en-GB" u="sng" dirty="0">
                <a:latin typeface="Arial" panose="020B0604020202020204" pitchFamily="34" charset="0"/>
                <a:cs typeface="Arial" panose="020B0604020202020204" pitchFamily="34" charset="0"/>
                <a:hlinkClick r:id="rId3"/>
              </a:rPr>
              <a:t>https://</a:t>
            </a:r>
            <a:r>
              <a:rPr lang="en-GB" u="sng" dirty="0" err="1">
                <a:latin typeface="Arial" panose="020B0604020202020204" pitchFamily="34" charset="0"/>
                <a:cs typeface="Arial" panose="020B0604020202020204" pitchFamily="34" charset="0"/>
                <a:hlinkClick r:id="rId3"/>
              </a:rPr>
              <a:t>www.youtube.com</a:t>
            </a:r>
            <a:r>
              <a:rPr lang="en-GB" u="sng" dirty="0">
                <a:latin typeface="Arial" panose="020B0604020202020204" pitchFamily="34" charset="0"/>
                <a:cs typeface="Arial" panose="020B0604020202020204" pitchFamily="34" charset="0"/>
                <a:hlinkClick r:id="rId3"/>
              </a:rPr>
              <a:t>/</a:t>
            </a:r>
            <a:r>
              <a:rPr lang="en-GB" u="sng" dirty="0" err="1">
                <a:latin typeface="Arial" panose="020B0604020202020204" pitchFamily="34" charset="0"/>
                <a:cs typeface="Arial" panose="020B0604020202020204" pitchFamily="34" charset="0"/>
                <a:hlinkClick r:id="rId3"/>
              </a:rPr>
              <a:t>watch?v</a:t>
            </a:r>
            <a:r>
              <a:rPr lang="en-GB" u="sng" dirty="0">
                <a:latin typeface="Arial" panose="020B0604020202020204" pitchFamily="34" charset="0"/>
                <a:cs typeface="Arial" panose="020B0604020202020204" pitchFamily="34" charset="0"/>
                <a:hlinkClick r:id="rId3"/>
              </a:rPr>
              <a:t>=</a:t>
            </a:r>
            <a:r>
              <a:rPr lang="en-GB" u="sng" dirty="0" err="1">
                <a:latin typeface="Arial" panose="020B0604020202020204" pitchFamily="34" charset="0"/>
                <a:cs typeface="Arial" panose="020B0604020202020204" pitchFamily="34" charset="0"/>
                <a:hlinkClick r:id="rId3"/>
              </a:rPr>
              <a:t>aS1tlx47-uc&amp;t</a:t>
            </a:r>
            <a:r>
              <a:rPr lang="en-GB" u="sng" dirty="0">
                <a:latin typeface="Arial" panose="020B0604020202020204" pitchFamily="34" charset="0"/>
                <a:cs typeface="Arial" panose="020B0604020202020204" pitchFamily="34" charset="0"/>
                <a:hlinkClick r:id="rId3"/>
              </a:rPr>
              <a:t>=6s</a:t>
            </a: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rPr>
              <a:t>Running the lines- Evan’s Story</a:t>
            </a:r>
          </a:p>
          <a:p>
            <a:r>
              <a:rPr lang="en-GB" dirty="0">
                <a:latin typeface="Arial" panose="020B0604020202020204" pitchFamily="34" charset="0"/>
                <a:cs typeface="Arial" panose="020B0604020202020204" pitchFamily="34" charset="0"/>
                <a:hlinkClick r:id="rId4"/>
              </a:rPr>
              <a:t>https://</a:t>
            </a:r>
            <a:r>
              <a:rPr lang="en-GB" dirty="0" err="1">
                <a:latin typeface="Arial" panose="020B0604020202020204" pitchFamily="34" charset="0"/>
                <a:cs typeface="Arial" panose="020B0604020202020204" pitchFamily="34" charset="0"/>
                <a:hlinkClick r:id="rId4"/>
              </a:rPr>
              <a:t>www.youtube.com</a:t>
            </a:r>
            <a:r>
              <a:rPr lang="en-GB" dirty="0">
                <a:latin typeface="Arial" panose="020B0604020202020204" pitchFamily="34" charset="0"/>
                <a:cs typeface="Arial" panose="020B0604020202020204" pitchFamily="34" charset="0"/>
                <a:hlinkClick r:id="rId4"/>
              </a:rPr>
              <a:t>/</a:t>
            </a:r>
            <a:r>
              <a:rPr lang="en-GB" dirty="0" err="1">
                <a:latin typeface="Arial" panose="020B0604020202020204" pitchFamily="34" charset="0"/>
                <a:cs typeface="Arial" panose="020B0604020202020204" pitchFamily="34" charset="0"/>
                <a:hlinkClick r:id="rId4"/>
              </a:rPr>
              <a:t>watch?v</a:t>
            </a:r>
            <a:r>
              <a:rPr lang="en-GB" dirty="0">
                <a:latin typeface="Arial" panose="020B0604020202020204" pitchFamily="34" charset="0"/>
                <a:cs typeface="Arial" panose="020B0604020202020204" pitchFamily="34" charset="0"/>
                <a:hlinkClick r:id="rId4"/>
              </a:rPr>
              <a:t>=</a:t>
            </a:r>
            <a:r>
              <a:rPr lang="en-GB" dirty="0" err="1">
                <a:latin typeface="Arial" panose="020B0604020202020204" pitchFamily="34" charset="0"/>
                <a:cs typeface="Arial" panose="020B0604020202020204" pitchFamily="34" charset="0"/>
                <a:hlinkClick r:id="rId4"/>
              </a:rPr>
              <a:t>75s6lKRvjBM</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Rosie’s story</a:t>
            </a:r>
          </a:p>
          <a:p>
            <a:r>
              <a:rPr lang="en-GB" dirty="0">
                <a:latin typeface="Arial" panose="020B0604020202020204" pitchFamily="34" charset="0"/>
                <a:cs typeface="Arial" panose="020B0604020202020204" pitchFamily="34" charset="0"/>
                <a:hlinkClick r:id="rId5"/>
              </a:rPr>
              <a:t>https://</a:t>
            </a:r>
            <a:r>
              <a:rPr lang="en-GB" dirty="0" err="1">
                <a:latin typeface="Arial" panose="020B0604020202020204" pitchFamily="34" charset="0"/>
                <a:cs typeface="Arial" panose="020B0604020202020204" pitchFamily="34" charset="0"/>
                <a:hlinkClick r:id="rId5"/>
              </a:rPr>
              <a:t>www.youtube.com</a:t>
            </a:r>
            <a:r>
              <a:rPr lang="en-GB" dirty="0">
                <a:latin typeface="Arial" panose="020B0604020202020204" pitchFamily="34" charset="0"/>
                <a:cs typeface="Arial" panose="020B0604020202020204" pitchFamily="34" charset="0"/>
                <a:hlinkClick r:id="rId5"/>
              </a:rPr>
              <a:t>/</a:t>
            </a:r>
            <a:r>
              <a:rPr lang="en-GB" dirty="0" err="1">
                <a:latin typeface="Arial" panose="020B0604020202020204" pitchFamily="34" charset="0"/>
                <a:cs typeface="Arial" panose="020B0604020202020204" pitchFamily="34" charset="0"/>
                <a:hlinkClick r:id="rId5"/>
              </a:rPr>
              <a:t>watch?v</a:t>
            </a:r>
            <a:r>
              <a:rPr lang="en-GB" dirty="0">
                <a:latin typeface="Arial" panose="020B0604020202020204" pitchFamily="34" charset="0"/>
                <a:cs typeface="Arial" panose="020B0604020202020204" pitchFamily="34" charset="0"/>
                <a:hlinkClick r:id="rId5"/>
              </a:rPr>
              <a:t>=</a:t>
            </a:r>
            <a:r>
              <a:rPr lang="en-GB" dirty="0" err="1">
                <a:latin typeface="Arial" panose="020B0604020202020204" pitchFamily="34" charset="0"/>
                <a:cs typeface="Arial" panose="020B0604020202020204" pitchFamily="34" charset="0"/>
                <a:hlinkClick r:id="rId5"/>
              </a:rPr>
              <a:t>f8el6zPPHIA</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Cuckooing</a:t>
            </a:r>
          </a:p>
          <a:p>
            <a:r>
              <a:rPr lang="en-GB" dirty="0">
                <a:latin typeface="Arial" panose="020B0604020202020204" pitchFamily="34" charset="0"/>
                <a:cs typeface="Arial" panose="020B0604020202020204" pitchFamily="34" charset="0"/>
                <a:hlinkClick r:id="rId6"/>
              </a:rPr>
              <a:t>https://</a:t>
            </a:r>
            <a:r>
              <a:rPr lang="en-GB" dirty="0" err="1">
                <a:latin typeface="Arial" panose="020B0604020202020204" pitchFamily="34" charset="0"/>
                <a:cs typeface="Arial" panose="020B0604020202020204" pitchFamily="34" charset="0"/>
                <a:hlinkClick r:id="rId6"/>
              </a:rPr>
              <a:t>www.youtube.com</a:t>
            </a:r>
            <a:r>
              <a:rPr lang="en-GB" dirty="0">
                <a:latin typeface="Arial" panose="020B0604020202020204" pitchFamily="34" charset="0"/>
                <a:cs typeface="Arial" panose="020B0604020202020204" pitchFamily="34" charset="0"/>
                <a:hlinkClick r:id="rId6"/>
              </a:rPr>
              <a:t>/</a:t>
            </a:r>
            <a:r>
              <a:rPr lang="en-GB" dirty="0" err="1">
                <a:latin typeface="Arial" panose="020B0604020202020204" pitchFamily="34" charset="0"/>
                <a:cs typeface="Arial" panose="020B0604020202020204" pitchFamily="34" charset="0"/>
                <a:hlinkClick r:id="rId6"/>
              </a:rPr>
              <a:t>watch?v</a:t>
            </a:r>
            <a:r>
              <a:rPr lang="en-GB" dirty="0">
                <a:latin typeface="Arial" panose="020B0604020202020204" pitchFamily="34" charset="0"/>
                <a:cs typeface="Arial" panose="020B0604020202020204" pitchFamily="34" charset="0"/>
                <a:hlinkClick r:id="rId6"/>
              </a:rPr>
              <a:t>=</a:t>
            </a:r>
            <a:r>
              <a:rPr lang="en-GB" dirty="0" err="1">
                <a:latin typeface="Arial" panose="020B0604020202020204" pitchFamily="34" charset="0"/>
                <a:cs typeface="Arial" panose="020B0604020202020204" pitchFamily="34" charset="0"/>
                <a:hlinkClick r:id="rId6"/>
              </a:rPr>
              <a:t>HA767IsVZqs</a:t>
            </a:r>
            <a:endParaRPr lang="en-GB" dirty="0"/>
          </a:p>
        </p:txBody>
      </p:sp>
      <p:pic>
        <p:nvPicPr>
          <p:cNvPr id="3" name="Picture 8" descr="YouTube Adds Links to Buy Movie on Movie Scene Fan Video Upload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67759" y="4013176"/>
            <a:ext cx="2962275" cy="1543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000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ssets.publishing.service.gov.uk/government/uploads/system/uploads/image_data/file/114068/2_Flowchar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3429" y="935040"/>
            <a:ext cx="6696890" cy="44645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055429" y="5652181"/>
            <a:ext cx="5111931" cy="369332"/>
          </a:xfrm>
          <a:prstGeom prst="rect">
            <a:avLst/>
          </a:prstGeom>
          <a:noFill/>
        </p:spPr>
        <p:txBody>
          <a:bodyPr wrap="square" rtlCol="0">
            <a:spAutoFit/>
          </a:bodyPr>
          <a:lstStyle/>
          <a:p>
            <a:r>
              <a:rPr lang="en-GB" dirty="0" smtClean="0"/>
              <a:t>UK Government (2021, </a:t>
            </a:r>
            <a:r>
              <a:rPr lang="en-GB" dirty="0" err="1" smtClean="0"/>
              <a:t>p4</a:t>
            </a:r>
            <a:r>
              <a:rPr lang="en-GB" dirty="0" smtClean="0"/>
              <a:t>.)</a:t>
            </a:r>
            <a:endParaRPr lang="en-GB" dirty="0"/>
          </a:p>
        </p:txBody>
      </p:sp>
    </p:spTree>
    <p:extLst>
      <p:ext uri="{BB962C8B-B14F-4D97-AF65-F5344CB8AC3E}">
        <p14:creationId xmlns:p14="http://schemas.microsoft.com/office/powerpoint/2010/main" val="24887512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7211" y="1489166"/>
            <a:ext cx="8604069" cy="5632311"/>
          </a:xfrm>
          <a:prstGeom prst="rect">
            <a:avLst/>
          </a:prstGeom>
          <a:noFill/>
        </p:spPr>
        <p:txBody>
          <a:bodyPr wrap="square" rtlCol="0">
            <a:spAutoFit/>
          </a:bodyPr>
          <a:lstStyle/>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Prepare</a:t>
            </a:r>
          </a:p>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Store</a:t>
            </a:r>
          </a:p>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Sell</a:t>
            </a:r>
          </a:p>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Deliver</a:t>
            </a:r>
          </a:p>
          <a:p>
            <a:pPr marL="285750" indent="-285750">
              <a:buFont typeface="Wingdings" panose="05000000000000000000" pitchFamily="2" charset="2"/>
              <a:buChar char="Ø"/>
            </a:pPr>
            <a:endParaRPr lang="en-GB" sz="3600" dirty="0">
              <a:latin typeface="Arial" panose="020B0604020202020204" pitchFamily="34" charset="0"/>
              <a:cs typeface="Arial" panose="020B0604020202020204" pitchFamily="34" charset="0"/>
            </a:endParaRPr>
          </a:p>
          <a:p>
            <a:r>
              <a:rPr lang="en-GB" sz="3600" dirty="0" smtClean="0">
                <a:latin typeface="Arial" panose="020B0604020202020204" pitchFamily="34" charset="0"/>
                <a:cs typeface="Arial" panose="020B0604020202020204" pitchFamily="34" charset="0"/>
              </a:rPr>
              <a:t>Drugs across the country or in their communities</a:t>
            </a:r>
            <a:r>
              <a:rPr lang="en-GB" dirty="0" smtClean="0"/>
              <a:t>.</a:t>
            </a:r>
          </a:p>
          <a:p>
            <a:endParaRPr lang="en-GB" dirty="0" smtClean="0"/>
          </a:p>
          <a:p>
            <a:r>
              <a:rPr lang="en-GB" dirty="0"/>
              <a:t>	</a:t>
            </a:r>
            <a:r>
              <a:rPr lang="en-GB" dirty="0" smtClean="0"/>
              <a:t>					</a:t>
            </a:r>
          </a:p>
          <a:p>
            <a:endParaRPr lang="en-GB" dirty="0"/>
          </a:p>
          <a:p>
            <a:r>
              <a:rPr lang="en-GB" dirty="0" smtClean="0"/>
              <a:t>	Parents </a:t>
            </a:r>
            <a:r>
              <a:rPr lang="en-GB" dirty="0"/>
              <a:t>Against Child Exploitation (Pace) </a:t>
            </a:r>
            <a:r>
              <a:rPr lang="en-GB" dirty="0" smtClean="0"/>
              <a:t>UK (2022, no page number)</a:t>
            </a:r>
          </a:p>
          <a:p>
            <a:r>
              <a:rPr lang="en-GB" dirty="0" smtClean="0"/>
              <a:t>													</a:t>
            </a: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413664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7246" y="1123405"/>
            <a:ext cx="9204960" cy="5632311"/>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having prior experience of neglect, physical and/or sexual abuse</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lack of a safe/stable home environment, now or in the past (domestic violence or parental substance misuse, mental health issues or criminality, for example)</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social isolation or social difficulties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economic vulnerability</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homelessness or insecure accommodation status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connections with other people involved in gangs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having a physical or learning disability</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having mental health or substance misuse issues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being in care (particularly those in residential care and those with interrupted care histories)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being excluded from mainstream education, in particular attending a Pupil Referral </a:t>
            </a:r>
            <a:r>
              <a:rPr lang="en-GB" sz="2400" dirty="0" smtClean="0">
                <a:latin typeface="Arial" panose="020B0604020202020204" pitchFamily="34" charset="0"/>
                <a:cs typeface="Arial" panose="020B0604020202020204" pitchFamily="34" charset="0"/>
              </a:rPr>
              <a:t>Unit</a:t>
            </a:r>
          </a:p>
          <a:p>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UK Government (2022, no page number)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85487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8963" y="4926564"/>
            <a:ext cx="9909110" cy="1200329"/>
          </a:xfrm>
          <a:prstGeom prst="rect">
            <a:avLst/>
          </a:prstGeom>
          <a:noFill/>
        </p:spPr>
        <p:txBody>
          <a:bodyPr wrap="square" rtlCol="0">
            <a:spAutoFit/>
          </a:bodyPr>
          <a:lstStyle/>
          <a:p>
            <a:r>
              <a:rPr lang="en-GB" dirty="0" smtClean="0"/>
              <a:t>“Adolescence </a:t>
            </a:r>
            <a:r>
              <a:rPr lang="en-GB" dirty="0"/>
              <a:t>is the period of transition between childhood and adulthood. Children who are entering adolescence are going through many changes (</a:t>
            </a:r>
            <a:r>
              <a:rPr lang="en-GB" dirty="0" smtClean="0"/>
              <a:t>physically, intellectually, emotionally and socially). </a:t>
            </a:r>
            <a:r>
              <a:rPr lang="en-GB" dirty="0"/>
              <a:t>Adolescence begins at puberty, which now occurs earlier, on average, than in the </a:t>
            </a:r>
            <a:r>
              <a:rPr lang="en-GB" dirty="0" smtClean="0"/>
              <a:t>past”.</a:t>
            </a:r>
            <a:r>
              <a:rPr lang="en-GB" dirty="0"/>
              <a:t> </a:t>
            </a:r>
          </a:p>
        </p:txBody>
      </p:sp>
      <p:sp>
        <p:nvSpPr>
          <p:cNvPr id="3" name="TextBox 2"/>
          <p:cNvSpPr txBox="1"/>
          <p:nvPr/>
        </p:nvSpPr>
        <p:spPr>
          <a:xfrm>
            <a:off x="7268547" y="6126893"/>
            <a:ext cx="3909526" cy="276999"/>
          </a:xfrm>
          <a:prstGeom prst="rect">
            <a:avLst/>
          </a:prstGeom>
          <a:noFill/>
        </p:spPr>
        <p:txBody>
          <a:bodyPr wrap="square" rtlCol="0">
            <a:spAutoFit/>
          </a:bodyPr>
          <a:lstStyle/>
          <a:p>
            <a:r>
              <a:rPr lang="en-GB" sz="1200" dirty="0" smtClean="0"/>
              <a:t>Cleveland Clinic(2022, no page number)</a:t>
            </a:r>
            <a:endParaRPr lang="en-GB" sz="1200" dirty="0"/>
          </a:p>
        </p:txBody>
      </p:sp>
      <p:pic>
        <p:nvPicPr>
          <p:cNvPr id="1028" name="Picture 4" descr="Harnessing the Incredible Learning Potential of the Adolescent Brain | KQED"/>
          <p:cNvPicPr>
            <a:picLocks noChangeAspect="1" noChangeArrowheads="1"/>
          </p:cNvPicPr>
          <p:nvPr/>
        </p:nvPicPr>
        <p:blipFill rotWithShape="1">
          <a:blip r:embed="rId3">
            <a:extLst>
              <a:ext uri="{28A0092B-C50C-407E-A947-70E740481C1C}">
                <a14:useLocalDpi xmlns:a14="http://schemas.microsoft.com/office/drawing/2010/main" val="0"/>
              </a:ext>
            </a:extLst>
          </a:blip>
          <a:srcRect l="17907" r="17679"/>
          <a:stretch/>
        </p:blipFill>
        <p:spPr bwMode="auto">
          <a:xfrm>
            <a:off x="4665580" y="2460720"/>
            <a:ext cx="2640563" cy="23058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rot="1655782">
            <a:off x="1072541" y="2562585"/>
            <a:ext cx="3664786" cy="646331"/>
          </a:xfrm>
          <a:prstGeom prst="rect">
            <a:avLst/>
          </a:prstGeom>
          <a:noFill/>
        </p:spPr>
        <p:txBody>
          <a:bodyPr wrap="none" lIns="91440" tIns="45720" rIns="91440" bIns="45720">
            <a:spAutoFit/>
          </a:bodyPr>
          <a:lstStyle/>
          <a:p>
            <a:pPr algn="ctr"/>
            <a:r>
              <a:rPr lang="en-US" sz="36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Risky Behaviour</a:t>
            </a:r>
            <a:endPar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6" name="Rectangle 5"/>
          <p:cNvSpPr/>
          <p:nvPr/>
        </p:nvSpPr>
        <p:spPr>
          <a:xfrm rot="19251797">
            <a:off x="7229014" y="2243066"/>
            <a:ext cx="3988591" cy="584775"/>
          </a:xfrm>
          <a:prstGeom prst="rect">
            <a:avLst/>
          </a:prstGeom>
          <a:noFill/>
        </p:spPr>
        <p:txBody>
          <a:bodyPr wrap="none" lIns="91440" tIns="45720" rIns="91440" bIns="45720">
            <a:spAutoFit/>
          </a:bodyPr>
          <a:lstStyle/>
          <a:p>
            <a:pPr algn="ctr"/>
            <a:r>
              <a:rPr lang="en-US" sz="32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Sense of belonging</a:t>
            </a:r>
            <a:endParaRPr lang="en-US" sz="3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7" name="Rectangle 6"/>
          <p:cNvSpPr/>
          <p:nvPr/>
        </p:nvSpPr>
        <p:spPr>
          <a:xfrm>
            <a:off x="3835475" y="1231978"/>
            <a:ext cx="3905235" cy="646331"/>
          </a:xfrm>
          <a:prstGeom prst="rect">
            <a:avLst/>
          </a:prstGeom>
          <a:noFill/>
        </p:spPr>
        <p:txBody>
          <a:bodyPr wrap="none" lIns="91440" tIns="45720" rIns="91440" bIns="45720">
            <a:spAutoFit/>
          </a:bodyPr>
          <a:lstStyle/>
          <a:p>
            <a:pPr algn="ctr"/>
            <a:r>
              <a:rPr lang="en-US" sz="36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Conflict at home</a:t>
            </a:r>
            <a:endPar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2376802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14697" y="2229395"/>
            <a:ext cx="10284822"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Ford, Butler, Hughes, </a:t>
            </a:r>
            <a:r>
              <a:rPr lang="en-GB" sz="2400" dirty="0" err="1" smtClean="0">
                <a:latin typeface="Arial" panose="020B0604020202020204" pitchFamily="34" charset="0"/>
                <a:cs typeface="Arial" panose="020B0604020202020204" pitchFamily="34" charset="0"/>
              </a:rPr>
              <a:t>Quigg</a:t>
            </a:r>
            <a:r>
              <a:rPr lang="en-GB" sz="2400" dirty="0" smtClean="0">
                <a:latin typeface="Arial" panose="020B0604020202020204" pitchFamily="34" charset="0"/>
                <a:cs typeface="Arial" panose="020B0604020202020204" pitchFamily="34" charset="0"/>
              </a:rPr>
              <a:t> and Bellis </a:t>
            </a:r>
            <a:r>
              <a:rPr lang="en-GB" sz="2400" dirty="0">
                <a:latin typeface="Arial" panose="020B0604020202020204" pitchFamily="34" charset="0"/>
                <a:cs typeface="Arial" panose="020B0604020202020204" pitchFamily="34" charset="0"/>
              </a:rPr>
              <a:t>(</a:t>
            </a:r>
            <a:r>
              <a:rPr lang="en-GB" sz="2400" dirty="0" smtClean="0">
                <a:latin typeface="Arial" panose="020B0604020202020204" pitchFamily="34" charset="0"/>
                <a:cs typeface="Arial" panose="020B0604020202020204" pitchFamily="34" charset="0"/>
              </a:rPr>
              <a:t>2016, </a:t>
            </a:r>
            <a:r>
              <a:rPr lang="en-GB" sz="2400" dirty="0" err="1" smtClean="0">
                <a:latin typeface="Arial" panose="020B0604020202020204" pitchFamily="34" charset="0"/>
                <a:cs typeface="Arial" panose="020B0604020202020204" pitchFamily="34" charset="0"/>
              </a:rPr>
              <a:t>p7</a:t>
            </a:r>
            <a:r>
              <a:rPr lang="en-GB" sz="2400" dirty="0" smtClean="0">
                <a:latin typeface="Arial" panose="020B0604020202020204" pitchFamily="34" charset="0"/>
                <a:cs typeface="Arial" panose="020B0604020202020204" pitchFamily="34" charset="0"/>
              </a:rPr>
              <a:t>.) explain “</a:t>
            </a:r>
            <a:r>
              <a:rPr lang="en-GB" sz="2400" b="1" dirty="0" smtClean="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term adverse childhood experiences (ACEs) incorporates a wide range of stressful events that children can be exposed to whilst growing </a:t>
            </a:r>
            <a:r>
              <a:rPr lang="en-GB" sz="2400" b="1" dirty="0" smtClean="0">
                <a:latin typeface="Arial" panose="020B0604020202020204" pitchFamily="34" charset="0"/>
                <a:cs typeface="Arial" panose="020B0604020202020204" pitchFamily="34" charset="0"/>
              </a:rPr>
              <a:t>up</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3728" y="4316621"/>
            <a:ext cx="3828306" cy="1994548"/>
          </a:xfrm>
          <a:prstGeom prst="rect">
            <a:avLst/>
          </a:prstGeom>
        </p:spPr>
      </p:pic>
    </p:spTree>
    <p:extLst>
      <p:ext uri="{BB962C8B-B14F-4D97-AF65-F5344CB8AC3E}">
        <p14:creationId xmlns:p14="http://schemas.microsoft.com/office/powerpoint/2010/main" val="10562597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9167" y="1127340"/>
            <a:ext cx="9625366" cy="4611609"/>
          </a:xfrm>
          <a:prstGeom prst="rect">
            <a:avLst/>
          </a:prstGeom>
        </p:spPr>
      </p:pic>
      <p:sp>
        <p:nvSpPr>
          <p:cNvPr id="3" name="TextBox 2"/>
          <p:cNvSpPr txBox="1"/>
          <p:nvPr/>
        </p:nvSpPr>
        <p:spPr>
          <a:xfrm>
            <a:off x="6435634" y="5965371"/>
            <a:ext cx="4911635"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Robert </a:t>
            </a:r>
            <a:r>
              <a:rPr lang="en-GB" sz="1200" dirty="0">
                <a:latin typeface="Arial" panose="020B0604020202020204" pitchFamily="34" charset="0"/>
                <a:cs typeface="Arial" panose="020B0604020202020204" pitchFamily="34" charset="0"/>
              </a:rPr>
              <a:t>Wood Johnson </a:t>
            </a:r>
            <a:r>
              <a:rPr lang="en-GB" sz="1200" dirty="0" smtClean="0">
                <a:latin typeface="Arial" panose="020B0604020202020204" pitchFamily="34" charset="0"/>
                <a:cs typeface="Arial" panose="020B0604020202020204" pitchFamily="34" charset="0"/>
              </a:rPr>
              <a:t>Foundation (2013, no page number)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14510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ig2.Public Health Wales, ‘The Welsh Adverse Childhood Experiences (ACE) Study’ (20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254" y="1289438"/>
            <a:ext cx="9376546" cy="45888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111931" y="6000206"/>
            <a:ext cx="611137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Public Health Wales, ‘The Welsh Adverse Childhood Experiences (ACE) Study’ (2016)</a:t>
            </a:r>
          </a:p>
        </p:txBody>
      </p:sp>
    </p:spTree>
    <p:extLst>
      <p:ext uri="{BB962C8B-B14F-4D97-AF65-F5344CB8AC3E}">
        <p14:creationId xmlns:p14="http://schemas.microsoft.com/office/powerpoint/2010/main" val="36655674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oJ scraps legal aid restrictions for victims of domestic violence |  Domestic violence | The Guardian"/>
          <p:cNvPicPr>
            <a:picLocks noChangeAspect="1" noChangeArrowheads="1"/>
          </p:cNvPicPr>
          <p:nvPr/>
        </p:nvPicPr>
        <p:blipFill rotWithShape="1">
          <a:blip r:embed="rId3">
            <a:extLst>
              <a:ext uri="{28A0092B-C50C-407E-A947-70E740481C1C}">
                <a14:useLocalDpi xmlns:a14="http://schemas.microsoft.com/office/drawing/2010/main" val="0"/>
              </a:ext>
            </a:extLst>
          </a:blip>
          <a:srcRect l="8075" r="16030"/>
          <a:stretch/>
        </p:blipFill>
        <p:spPr bwMode="auto">
          <a:xfrm>
            <a:off x="609600" y="4282759"/>
            <a:ext cx="2055223" cy="16247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domestic violence law in Poland to immediately remove perpetrators from  the home | Notes From Pol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709" y="4276452"/>
            <a:ext cx="2631114" cy="163108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rug Abuse &amp;amp; Addiction Symptoms, Facts on Health Effects &amp;amp; Treatmen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3165" y="4276451"/>
            <a:ext cx="2400372" cy="163108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ocio-Legal Perspective of Suicide Laws in India | ProBono Ind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9905" y="4276451"/>
            <a:ext cx="2889351" cy="163108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00572" y="1556547"/>
            <a:ext cx="1237839"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7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6" name="Rectangle 5"/>
          <p:cNvSpPr/>
          <p:nvPr/>
        </p:nvSpPr>
        <p:spPr>
          <a:xfrm>
            <a:off x="3656989" y="1556547"/>
            <a:ext cx="1237839"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8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p:cNvSpPr/>
          <p:nvPr/>
        </p:nvSpPr>
        <p:spPr>
          <a:xfrm>
            <a:off x="6702611" y="1556547"/>
            <a:ext cx="1625766"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10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p:cNvSpPr/>
          <p:nvPr/>
        </p:nvSpPr>
        <p:spPr>
          <a:xfrm>
            <a:off x="9794158" y="1556547"/>
            <a:ext cx="1625766"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30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9" name="Up Arrow 8"/>
          <p:cNvSpPr/>
          <p:nvPr/>
        </p:nvSpPr>
        <p:spPr>
          <a:xfrm>
            <a:off x="1184359" y="2982685"/>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Up Arrow 13"/>
          <p:cNvSpPr/>
          <p:nvPr/>
        </p:nvSpPr>
        <p:spPr>
          <a:xfrm>
            <a:off x="4049482" y="2982685"/>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Up Arrow 14"/>
          <p:cNvSpPr/>
          <p:nvPr/>
        </p:nvSpPr>
        <p:spPr>
          <a:xfrm>
            <a:off x="7416925" y="2956559"/>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Up Arrow 15"/>
          <p:cNvSpPr/>
          <p:nvPr/>
        </p:nvSpPr>
        <p:spPr>
          <a:xfrm>
            <a:off x="10380615" y="2922972"/>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98120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ad Cartoon Dp Images pictures fre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9529" y="3913322"/>
            <a:ext cx="2439579" cy="243957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177361" y="2245399"/>
            <a:ext cx="5936241"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Incarcerated family member</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3" name="Rectangle 2"/>
          <p:cNvSpPr/>
          <p:nvPr/>
        </p:nvSpPr>
        <p:spPr>
          <a:xfrm>
            <a:off x="336484" y="2934115"/>
            <a:ext cx="2885726"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Sexual Abuse</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4" name="Rectangle 3"/>
          <p:cNvSpPr/>
          <p:nvPr/>
        </p:nvSpPr>
        <p:spPr>
          <a:xfrm>
            <a:off x="8498088" y="5431861"/>
            <a:ext cx="3190297"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Physical Abuse</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5" name="Rectangle 4"/>
          <p:cNvSpPr/>
          <p:nvPr/>
        </p:nvSpPr>
        <p:spPr>
          <a:xfrm>
            <a:off x="6750655" y="3328547"/>
            <a:ext cx="3494866"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Emotional abuse</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7" name="Rectangle 6"/>
          <p:cNvSpPr/>
          <p:nvPr/>
        </p:nvSpPr>
        <p:spPr>
          <a:xfrm>
            <a:off x="3707556" y="775176"/>
            <a:ext cx="3453189"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Physical neglect</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8" name="Rectangle 7"/>
          <p:cNvSpPr/>
          <p:nvPr/>
        </p:nvSpPr>
        <p:spPr>
          <a:xfrm>
            <a:off x="395449" y="6016636"/>
            <a:ext cx="3789819"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Emotional neglect</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9" name="Rectangle 8"/>
          <p:cNvSpPr/>
          <p:nvPr/>
        </p:nvSpPr>
        <p:spPr>
          <a:xfrm>
            <a:off x="1373629" y="4548336"/>
            <a:ext cx="3070071" cy="584775"/>
          </a:xfrm>
          <a:prstGeom prst="rect">
            <a:avLst/>
          </a:prstGeom>
          <a:noFill/>
        </p:spPr>
        <p:txBody>
          <a:bodyPr wrap="none" lIns="91440" tIns="45720" rIns="91440" bIns="45720">
            <a:spAutoFit/>
          </a:bodyPr>
          <a:lstStyle/>
          <a:p>
            <a:pPr algn="ctr"/>
            <a:r>
              <a:rPr lang="en-US" sz="32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Substance use</a:t>
            </a:r>
            <a:endParaRPr lang="en-US" sz="32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0" name="Rectangle 9"/>
          <p:cNvSpPr/>
          <p:nvPr/>
        </p:nvSpPr>
        <p:spPr>
          <a:xfrm>
            <a:off x="1779347" y="1834617"/>
            <a:ext cx="3887603" cy="584775"/>
          </a:xfrm>
          <a:prstGeom prst="rect">
            <a:avLst/>
          </a:prstGeom>
          <a:noFill/>
        </p:spPr>
        <p:txBody>
          <a:bodyPr wrap="none" lIns="91440" tIns="45720" rIns="91440" bIns="45720">
            <a:spAutoFit/>
          </a:bodyPr>
          <a:lstStyle/>
          <a:p>
            <a:pPr algn="ctr"/>
            <a:r>
              <a:rPr lang="en-US" sz="32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Domestic violence</a:t>
            </a:r>
            <a:endParaRPr lang="en-US" sz="32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Rectangle 11"/>
          <p:cNvSpPr/>
          <p:nvPr/>
        </p:nvSpPr>
        <p:spPr>
          <a:xfrm>
            <a:off x="9006145" y="4370822"/>
            <a:ext cx="2836033" cy="584775"/>
          </a:xfrm>
          <a:prstGeom prst="rect">
            <a:avLst/>
          </a:prstGeom>
          <a:noFill/>
        </p:spPr>
        <p:txBody>
          <a:bodyPr wrap="none" lIns="91440" tIns="45720" rIns="91440" bIns="45720">
            <a:spAutoFit/>
          </a:bodyPr>
          <a:lstStyle/>
          <a:p>
            <a:pPr algn="ctr"/>
            <a:r>
              <a:rPr lang="en-US" sz="32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Mental illness</a:t>
            </a:r>
            <a:endParaRPr lang="en-US" sz="32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14668458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40526" y="1576251"/>
            <a:ext cx="10084525" cy="369332"/>
          </a:xfrm>
          <a:prstGeom prst="rect">
            <a:avLst/>
          </a:prstGeom>
          <a:noFill/>
        </p:spPr>
        <p:txBody>
          <a:bodyPr wrap="square" rtlCol="0">
            <a:spAutoFit/>
          </a:bodyPr>
          <a:lstStyle/>
          <a:p>
            <a:endParaRPr lang="en-GB" dirty="0"/>
          </a:p>
        </p:txBody>
      </p:sp>
      <p:pic>
        <p:nvPicPr>
          <p:cNvPr id="4098" name="Picture 2" descr="Sad Boy Png Photo - Alone Sad Anime Boy, Transparent Png , Transparent Png  Image - PNGi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66" y="1651045"/>
            <a:ext cx="4033489" cy="4854258"/>
          </a:xfrm>
          <a:prstGeom prst="rect">
            <a:avLst/>
          </a:prstGeom>
          <a:noFill/>
          <a:extLst>
            <a:ext uri="{909E8E84-426E-40DD-AFC4-6F175D3DCCD1}">
              <a14:hiddenFill xmlns:a14="http://schemas.microsoft.com/office/drawing/2010/main">
                <a:solidFill>
                  <a:srgbClr val="FFFFFF"/>
                </a:solidFill>
              </a14:hiddenFill>
            </a:ext>
          </a:extLst>
        </p:spPr>
      </p:pic>
      <p:sp>
        <p:nvSpPr>
          <p:cNvPr id="3" name="Left Arrow 2"/>
          <p:cNvSpPr/>
          <p:nvPr/>
        </p:nvSpPr>
        <p:spPr>
          <a:xfrm>
            <a:off x="5643154" y="1324166"/>
            <a:ext cx="5599612" cy="13985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4" name="TextBox 3"/>
          <p:cNvSpPr txBox="1"/>
          <p:nvPr/>
        </p:nvSpPr>
        <p:spPr>
          <a:xfrm>
            <a:off x="6544491" y="1706119"/>
            <a:ext cx="4528457" cy="584775"/>
          </a:xfrm>
          <a:prstGeom prst="rect">
            <a:avLst/>
          </a:prstGeom>
          <a:noFill/>
        </p:spPr>
        <p:txBody>
          <a:bodyPr wrap="square" rtlCol="0">
            <a:spAutoFit/>
          </a:bodyPr>
          <a:lstStyle/>
          <a:p>
            <a:r>
              <a:rPr lang="en-GB" sz="3200" b="1" dirty="0" smtClean="0"/>
              <a:t> Violence in the home</a:t>
            </a:r>
            <a:endParaRPr lang="en-GB" sz="3200" b="1" dirty="0"/>
          </a:p>
        </p:txBody>
      </p:sp>
      <p:sp>
        <p:nvSpPr>
          <p:cNvPr id="6" name="Left Arrow 5"/>
          <p:cNvSpPr/>
          <p:nvPr/>
        </p:nvSpPr>
        <p:spPr>
          <a:xfrm>
            <a:off x="5643154" y="2996289"/>
            <a:ext cx="5599612" cy="13985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Left Arrow 6"/>
          <p:cNvSpPr/>
          <p:nvPr/>
        </p:nvSpPr>
        <p:spPr>
          <a:xfrm>
            <a:off x="5643154" y="4668412"/>
            <a:ext cx="5599612" cy="13985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5" name="TextBox 4"/>
          <p:cNvSpPr txBox="1"/>
          <p:nvPr/>
        </p:nvSpPr>
        <p:spPr>
          <a:xfrm>
            <a:off x="6592389" y="3495488"/>
            <a:ext cx="4432662" cy="400110"/>
          </a:xfrm>
          <a:prstGeom prst="rect">
            <a:avLst/>
          </a:prstGeom>
          <a:noFill/>
        </p:spPr>
        <p:txBody>
          <a:bodyPr wrap="square" rtlCol="0">
            <a:spAutoFit/>
          </a:bodyPr>
          <a:lstStyle/>
          <a:p>
            <a:r>
              <a:rPr lang="en-GB" sz="2000" b="1" dirty="0" smtClean="0"/>
              <a:t>Young people with welfare needs</a:t>
            </a:r>
            <a:endParaRPr lang="en-GB" sz="2000" b="1" dirty="0"/>
          </a:p>
        </p:txBody>
      </p:sp>
      <p:sp>
        <p:nvSpPr>
          <p:cNvPr id="8" name="TextBox 7"/>
          <p:cNvSpPr txBox="1"/>
          <p:nvPr/>
        </p:nvSpPr>
        <p:spPr>
          <a:xfrm>
            <a:off x="6544491" y="4990552"/>
            <a:ext cx="4606835" cy="707886"/>
          </a:xfrm>
          <a:prstGeom prst="rect">
            <a:avLst/>
          </a:prstGeom>
          <a:noFill/>
        </p:spPr>
        <p:txBody>
          <a:bodyPr wrap="square" rtlCol="0">
            <a:spAutoFit/>
          </a:bodyPr>
          <a:lstStyle/>
          <a:p>
            <a:r>
              <a:rPr lang="en-GB" sz="2000" b="1" dirty="0" smtClean="0"/>
              <a:t>Caregivers with mental health or substance dependency</a:t>
            </a:r>
            <a:endParaRPr lang="en-GB" sz="2000" b="1" dirty="0"/>
          </a:p>
        </p:txBody>
      </p:sp>
      <p:sp>
        <p:nvSpPr>
          <p:cNvPr id="9" name="TextBox 8"/>
          <p:cNvSpPr txBox="1"/>
          <p:nvPr/>
        </p:nvSpPr>
        <p:spPr>
          <a:xfrm>
            <a:off x="8442960" y="6165669"/>
            <a:ext cx="3339737" cy="276999"/>
          </a:xfrm>
          <a:prstGeom prst="rect">
            <a:avLst/>
          </a:prstGeom>
          <a:noFill/>
        </p:spPr>
        <p:txBody>
          <a:bodyPr wrap="square" rtlCol="0">
            <a:spAutoFit/>
          </a:bodyPr>
          <a:lstStyle/>
          <a:p>
            <a:r>
              <a:rPr lang="en-GB" sz="1200" dirty="0" err="1" smtClean="0">
                <a:latin typeface="Arial" panose="020B0604020202020204" pitchFamily="34" charset="0"/>
                <a:cs typeface="Arial" panose="020B0604020202020204" pitchFamily="34" charset="0"/>
              </a:rPr>
              <a:t>Coomber</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and Moyle (</a:t>
            </a:r>
            <a:r>
              <a:rPr lang="en-GB" sz="1200" dirty="0" smtClean="0">
                <a:latin typeface="Arial" panose="020B0604020202020204" pitchFamily="34" charset="0"/>
                <a:cs typeface="Arial" panose="020B0604020202020204" pitchFamily="34" charset="0"/>
              </a:rPr>
              <a:t>2012, </a:t>
            </a:r>
            <a:r>
              <a:rPr lang="en-GB" sz="1200" dirty="0" err="1" smtClean="0">
                <a:latin typeface="Arial" panose="020B0604020202020204" pitchFamily="34" charset="0"/>
                <a:cs typeface="Arial" panose="020B0604020202020204" pitchFamily="34" charset="0"/>
              </a:rPr>
              <a:t>p7</a:t>
            </a:r>
            <a:r>
              <a:rPr lang="en-GB" sz="1200" dirty="0" smtClean="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8383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ounty lines – EMCYP"/>
          <p:cNvPicPr>
            <a:picLocks noChangeAspect="1" noChangeArrowheads="1"/>
          </p:cNvPicPr>
          <p:nvPr/>
        </p:nvPicPr>
        <p:blipFill rotWithShape="1">
          <a:blip r:embed="rId3">
            <a:extLst>
              <a:ext uri="{28A0092B-C50C-407E-A947-70E740481C1C}">
                <a14:useLocalDpi xmlns:a14="http://schemas.microsoft.com/office/drawing/2010/main" val="0"/>
              </a:ext>
            </a:extLst>
          </a:blip>
          <a:srcRect l="7877" r="45267"/>
          <a:stretch/>
        </p:blipFill>
        <p:spPr bwMode="auto">
          <a:xfrm>
            <a:off x="296092" y="2282598"/>
            <a:ext cx="2856411" cy="304800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258963" y="642147"/>
            <a:ext cx="7140096"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Who are </a:t>
            </a:r>
            <a:r>
              <a:rPr lang="en-US" sz="5400" b="1" cap="none" spc="0" dirty="0" smtClean="0">
                <a:ln w="22225">
                  <a:solidFill>
                    <a:schemeClr val="accent2"/>
                  </a:solidFill>
                  <a:prstDash val="solid"/>
                </a:ln>
                <a:solidFill>
                  <a:schemeClr val="accent2">
                    <a:lumMod val="40000"/>
                    <a:lumOff val="60000"/>
                  </a:schemeClr>
                </a:solidFill>
                <a:effectLst/>
              </a:rPr>
              <a:t>vulnerable?</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 name="TextBox 2"/>
          <p:cNvSpPr txBox="1"/>
          <p:nvPr/>
        </p:nvSpPr>
        <p:spPr>
          <a:xfrm>
            <a:off x="4423954" y="1820091"/>
            <a:ext cx="7149738" cy="4524315"/>
          </a:xfrm>
          <a:prstGeom prst="rect">
            <a:avLst/>
          </a:prstGeom>
          <a:noFill/>
        </p:spPr>
        <p:txBody>
          <a:bodyPr wrap="square" rtlCol="0">
            <a:spAutoFit/>
          </a:bodyPr>
          <a:lstStyle/>
          <a:p>
            <a:endParaRPr lang="en-GB" dirty="0"/>
          </a:p>
          <a:p>
            <a:pPr marL="285750" indent="-285750">
              <a:buFont typeface="Wingdings" panose="05000000000000000000" pitchFamily="2" charset="2"/>
              <a:buChar char="Ø"/>
            </a:pPr>
            <a:r>
              <a:rPr lang="en-GB" dirty="0" smtClean="0">
                <a:latin typeface="Arial" panose="020B0604020202020204" pitchFamily="34" charset="0"/>
                <a:cs typeface="Arial" panose="020B0604020202020204" pitchFamily="34" charset="0"/>
              </a:rPr>
              <a:t>Young people </a:t>
            </a:r>
            <a:r>
              <a:rPr lang="en-GB" dirty="0" smtClean="0">
                <a:latin typeface="Arial" panose="020B0604020202020204" pitchFamily="34" charset="0"/>
                <a:cs typeface="Arial" panose="020B0604020202020204" pitchFamily="34" charset="0"/>
              </a:rPr>
              <a:t>commonly aged </a:t>
            </a:r>
            <a:r>
              <a:rPr lang="en-GB" dirty="0" smtClean="0">
                <a:latin typeface="Arial" panose="020B0604020202020204" pitchFamily="34" charset="0"/>
                <a:cs typeface="Arial" panose="020B0604020202020204" pitchFamily="34" charset="0"/>
              </a:rPr>
              <a:t>15-16 are the </a:t>
            </a:r>
            <a:r>
              <a:rPr lang="en-GB" dirty="0" smtClean="0">
                <a:latin typeface="Arial" panose="020B0604020202020204" pitchFamily="34" charset="0"/>
                <a:cs typeface="Arial" panose="020B0604020202020204" pitchFamily="34" charset="0"/>
              </a:rPr>
              <a:t>most vulnerable, </a:t>
            </a:r>
            <a:r>
              <a:rPr lang="en-GB" dirty="0" smtClean="0">
                <a:latin typeface="Arial" panose="020B0604020202020204" pitchFamily="34" charset="0"/>
                <a:cs typeface="Arial" panose="020B0604020202020204" pitchFamily="34" charset="0"/>
              </a:rPr>
              <a:t>however children as young as 12 are being used as runners. </a:t>
            </a:r>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a:t>
            </a:r>
            <a:r>
              <a:rPr lang="en-GB" dirty="0" smtClean="0">
                <a:latin typeface="Arial" panose="020B0604020202020204" pitchFamily="34" charset="0"/>
                <a:cs typeface="Arial" panose="020B0604020202020204" pitchFamily="34" charset="0"/>
              </a:rPr>
              <a:t>oth </a:t>
            </a:r>
            <a:r>
              <a:rPr lang="en-GB" dirty="0">
                <a:latin typeface="Arial" panose="020B0604020202020204" pitchFamily="34" charset="0"/>
                <a:cs typeface="Arial" panose="020B0604020202020204" pitchFamily="34" charset="0"/>
              </a:rPr>
              <a:t>males and </a:t>
            </a:r>
            <a:r>
              <a:rPr lang="en-GB" dirty="0" smtClean="0">
                <a:latin typeface="Arial" panose="020B0604020202020204" pitchFamily="34" charset="0"/>
                <a:cs typeface="Arial" panose="020B0604020202020204" pitchFamily="34" charset="0"/>
              </a:rPr>
              <a:t>females exploited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smtClean="0">
                <a:latin typeface="Arial" panose="020B0604020202020204" pitchFamily="34" charset="0"/>
                <a:cs typeface="Arial" panose="020B0604020202020204" pitchFamily="34" charset="0"/>
              </a:rPr>
              <a:t>White </a:t>
            </a:r>
            <a:r>
              <a:rPr lang="en-GB" dirty="0">
                <a:latin typeface="Arial" panose="020B0604020202020204" pitchFamily="34" charset="0"/>
                <a:cs typeface="Arial" panose="020B0604020202020204" pitchFamily="34" charset="0"/>
              </a:rPr>
              <a:t>British children being targeted because gangs perceive they are more likely to </a:t>
            </a:r>
            <a:r>
              <a:rPr lang="en-GB" dirty="0" smtClean="0">
                <a:latin typeface="Arial" panose="020B0604020202020204" pitchFamily="34" charset="0"/>
                <a:cs typeface="Arial" panose="020B0604020202020204" pitchFamily="34" charset="0"/>
              </a:rPr>
              <a:t>avoid </a:t>
            </a:r>
            <a:r>
              <a:rPr lang="en-GB" dirty="0">
                <a:latin typeface="Arial" panose="020B0604020202020204" pitchFamily="34" charset="0"/>
                <a:cs typeface="Arial" panose="020B0604020202020204" pitchFamily="34" charset="0"/>
              </a:rPr>
              <a:t>police detection but a person of any ethnicity or nationality may be exploited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smtClean="0">
                <a:latin typeface="Arial" panose="020B0604020202020204" pitchFamily="34" charset="0"/>
                <a:cs typeface="Arial" panose="020B0604020202020204" pitchFamily="34" charset="0"/>
              </a:rPr>
              <a:t>Children using social media as gangs use social </a:t>
            </a:r>
            <a:r>
              <a:rPr lang="en-GB" dirty="0">
                <a:latin typeface="Arial" panose="020B0604020202020204" pitchFamily="34" charset="0"/>
                <a:cs typeface="Arial" panose="020B0604020202020204" pitchFamily="34" charset="0"/>
              </a:rPr>
              <a:t>media to make initial contact with children and young people </a:t>
            </a:r>
          </a:p>
          <a:p>
            <a:endParaRPr lang="en-GB"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C</a:t>
            </a:r>
            <a:r>
              <a:rPr lang="en-GB" dirty="0" smtClean="0">
                <a:latin typeface="Arial" panose="020B0604020202020204" pitchFamily="34" charset="0"/>
                <a:cs typeface="Arial" panose="020B0604020202020204" pitchFamily="34" charset="0"/>
              </a:rPr>
              <a:t>lass </a:t>
            </a:r>
            <a:r>
              <a:rPr lang="en-GB" dirty="0">
                <a:latin typeface="Arial" panose="020B0604020202020204" pitchFamily="34" charset="0"/>
                <a:cs typeface="Arial" panose="020B0604020202020204" pitchFamily="34" charset="0"/>
              </a:rPr>
              <a:t>A drug users being targeted </a:t>
            </a:r>
            <a:r>
              <a:rPr lang="en-GB" dirty="0" smtClean="0">
                <a:latin typeface="Arial" panose="020B0604020202020204" pitchFamily="34" charset="0"/>
                <a:cs typeface="Arial" panose="020B0604020202020204" pitchFamily="34" charset="0"/>
              </a:rPr>
              <a:t>for cuckooing purposes</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UK Government (2022, no page number)</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38840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62742"/>
            <a:ext cx="11652491" cy="1754326"/>
          </a:xfrm>
          <a:prstGeom prst="rect">
            <a:avLst/>
          </a:prstGeom>
          <a:noFill/>
        </p:spPr>
        <p:txBody>
          <a:bodyPr wrap="squar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Why are these young people targeted?</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 name="Rounded Rectangular Callout 2"/>
          <p:cNvSpPr/>
          <p:nvPr/>
        </p:nvSpPr>
        <p:spPr>
          <a:xfrm>
            <a:off x="1750423" y="3213463"/>
            <a:ext cx="8908868" cy="2917371"/>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latin typeface="Arial" panose="020B0604020202020204" pitchFamily="34" charset="0"/>
                <a:cs typeface="Arial" panose="020B0604020202020204" pitchFamily="34" charset="0"/>
              </a:rPr>
              <a:t>“Children </a:t>
            </a:r>
            <a:r>
              <a:rPr lang="en-GB" sz="2400" dirty="0">
                <a:latin typeface="Arial" panose="020B0604020202020204" pitchFamily="34" charset="0"/>
                <a:cs typeface="Arial" panose="020B0604020202020204" pitchFamily="34" charset="0"/>
              </a:rPr>
              <a:t>and young people may be exploited because they represent a cheap, </a:t>
            </a:r>
            <a:r>
              <a:rPr lang="en-GB" sz="2400" dirty="0" smtClean="0">
                <a:latin typeface="Arial" panose="020B0604020202020204" pitchFamily="34" charset="0"/>
                <a:cs typeface="Arial" panose="020B0604020202020204" pitchFamily="34" charset="0"/>
              </a:rPr>
              <a:t>easily recruited </a:t>
            </a:r>
            <a:r>
              <a:rPr lang="en-GB" sz="2400" dirty="0">
                <a:latin typeface="Arial" panose="020B0604020202020204" pitchFamily="34" charset="0"/>
                <a:cs typeface="Arial" panose="020B0604020202020204" pitchFamily="34" charset="0"/>
              </a:rPr>
              <a:t>workforce who can absorb the risks related to street-level sales and are </a:t>
            </a:r>
            <a:r>
              <a:rPr lang="en-GB" sz="2400" dirty="0" smtClean="0">
                <a:latin typeface="Arial" panose="020B0604020202020204" pitchFamily="34" charset="0"/>
                <a:cs typeface="Arial" panose="020B0604020202020204" pitchFamily="34" charset="0"/>
              </a:rPr>
              <a:t>considered disposable </a:t>
            </a:r>
            <a:r>
              <a:rPr lang="en-GB" sz="2400" dirty="0">
                <a:latin typeface="Arial" panose="020B0604020202020204" pitchFamily="34" charset="0"/>
                <a:cs typeface="Arial" panose="020B0604020202020204" pitchFamily="34" charset="0"/>
              </a:rPr>
              <a:t>to </a:t>
            </a:r>
            <a:r>
              <a:rPr lang="en-GB" sz="2400" dirty="0" smtClean="0">
                <a:latin typeface="Arial" panose="020B0604020202020204" pitchFamily="34" charset="0"/>
                <a:cs typeface="Arial" panose="020B0604020202020204" pitchFamily="34" charset="0"/>
              </a:rPr>
              <a:t>out of town dealers”.</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Coomber</a:t>
            </a:r>
            <a:r>
              <a:rPr lang="en-GB" sz="2400" dirty="0" smtClean="0">
                <a:latin typeface="Arial" panose="020B0604020202020204" pitchFamily="34" charset="0"/>
                <a:cs typeface="Arial" panose="020B0604020202020204" pitchFamily="34" charset="0"/>
              </a:rPr>
              <a:t> and Moyle (2012)</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76534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69211" y="302512"/>
            <a:ext cx="4980852" cy="923330"/>
          </a:xfrm>
          <a:prstGeom prst="rect">
            <a:avLst/>
          </a:prstGeom>
          <a:noFill/>
        </p:spPr>
        <p:txBody>
          <a:bodyPr wrap="none" lIns="91440" tIns="45720" rIns="91440" bIns="45720">
            <a:spAutoFit/>
          </a:bodyPr>
          <a:lstStyle/>
          <a:p>
            <a:pPr algn="ctr"/>
            <a:r>
              <a:rPr lang="en-US" sz="54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Potential Signs</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3" name="TextBox 2"/>
          <p:cNvSpPr txBox="1"/>
          <p:nvPr/>
        </p:nvSpPr>
        <p:spPr>
          <a:xfrm>
            <a:off x="513806" y="1375954"/>
            <a:ext cx="11329851" cy="5078313"/>
          </a:xfrm>
          <a:prstGeom prst="rect">
            <a:avLst/>
          </a:prstGeom>
          <a:noFill/>
        </p:spPr>
        <p:txBody>
          <a:bodyPr wrap="square" rtlCol="0">
            <a:spAutoFit/>
          </a:bodyPr>
          <a:lstStyle/>
          <a:p>
            <a:r>
              <a:rPr lang="en-GB" dirty="0"/>
              <a:t>Children and young people may:</a:t>
            </a: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be </a:t>
            </a:r>
            <a:r>
              <a:rPr lang="en-GB" dirty="0"/>
              <a:t>frequently missing from home, placement or school and may often be found out of the home area – may often go missing without explanation.</a:t>
            </a:r>
          </a:p>
          <a:p>
            <a:pPr marL="285750" indent="-285750">
              <a:buFont typeface="Wingdings" panose="05000000000000000000" pitchFamily="2" charset="2"/>
              <a:buChar char="Ø"/>
            </a:pPr>
            <a:r>
              <a:rPr lang="en-GB" dirty="0"/>
              <a:t>suddenly have significant amounts of money, new phones, new clothing which is out of character.</a:t>
            </a:r>
          </a:p>
          <a:p>
            <a:pPr marL="285750" indent="-285750">
              <a:buFont typeface="Wingdings" panose="05000000000000000000" pitchFamily="2" charset="2"/>
              <a:buChar char="Ø"/>
            </a:pPr>
            <a:r>
              <a:rPr lang="en-GB" dirty="0"/>
              <a:t>be carrying a number of mobile phones, receive constant calls / text messages.</a:t>
            </a:r>
          </a:p>
          <a:p>
            <a:pPr marL="285750" indent="-285750">
              <a:buFont typeface="Wingdings" panose="05000000000000000000" pitchFamily="2" charset="2"/>
              <a:buChar char="Ø"/>
            </a:pPr>
            <a:r>
              <a:rPr lang="en-GB" dirty="0"/>
              <a:t>be linked to groups of young people / young adults who are older or controlling.</a:t>
            </a:r>
          </a:p>
          <a:p>
            <a:pPr marL="285750" indent="-285750">
              <a:buFont typeface="Wingdings" panose="05000000000000000000" pitchFamily="2" charset="2"/>
              <a:buChar char="Ø"/>
            </a:pPr>
            <a:r>
              <a:rPr lang="en-GB" dirty="0"/>
              <a:t>have unexplained injuries or starting to self-harm.</a:t>
            </a:r>
          </a:p>
          <a:p>
            <a:pPr marL="285750" indent="-285750">
              <a:buFont typeface="Wingdings" panose="05000000000000000000" pitchFamily="2" charset="2"/>
              <a:buChar char="Ø"/>
            </a:pPr>
            <a:r>
              <a:rPr lang="en-GB" dirty="0"/>
              <a:t>have poor attendance / achievement at school or show an unexpected decline in their academic work.</a:t>
            </a:r>
          </a:p>
          <a:p>
            <a:pPr marL="285750" indent="-285750">
              <a:buFont typeface="Wingdings" panose="05000000000000000000" pitchFamily="2" charset="2"/>
              <a:buChar char="Ø"/>
            </a:pPr>
            <a:r>
              <a:rPr lang="en-GB" dirty="0"/>
              <a:t>be isolated from their normal peer group / become secretive about their actions.</a:t>
            </a:r>
          </a:p>
          <a:p>
            <a:pPr marL="285750" indent="-285750">
              <a:buFont typeface="Wingdings" panose="05000000000000000000" pitchFamily="2" charset="2"/>
              <a:buChar char="Ø"/>
            </a:pPr>
            <a:r>
              <a:rPr lang="en-GB" dirty="0"/>
              <a:t>become withdrawn or alternatively have unexplained outbursts which are out of character (e.g. increasing stressed / anxious / angry).</a:t>
            </a:r>
          </a:p>
          <a:p>
            <a:pPr marL="285750" indent="-285750">
              <a:buFont typeface="Wingdings" panose="05000000000000000000" pitchFamily="2" charset="2"/>
              <a:buChar char="Ø"/>
            </a:pPr>
            <a:r>
              <a:rPr lang="en-GB" dirty="0"/>
              <a:t>have unexplained bus or train tickets.</a:t>
            </a:r>
          </a:p>
          <a:p>
            <a:pPr marL="285750" indent="-285750">
              <a:buFont typeface="Wingdings" panose="05000000000000000000" pitchFamily="2" charset="2"/>
              <a:buChar char="Ø"/>
            </a:pPr>
            <a:r>
              <a:rPr lang="en-GB" dirty="0"/>
              <a:t>be using unusual terms </a:t>
            </a:r>
            <a:r>
              <a:rPr lang="en-GB" dirty="0" smtClean="0"/>
              <a:t>(trapping, going country, trap house, deal line, drug debt)</a:t>
            </a:r>
          </a:p>
          <a:p>
            <a:pPr marL="285750" indent="-285750">
              <a:buFont typeface="Wingdings" panose="05000000000000000000" pitchFamily="2" charset="2"/>
              <a:buChar char="Ø"/>
            </a:pPr>
            <a:r>
              <a:rPr lang="en-GB" dirty="0" smtClean="0"/>
              <a:t>not </a:t>
            </a:r>
            <a:r>
              <a:rPr lang="en-GB" dirty="0"/>
              <a:t>want to go to specific areas without explanation.</a:t>
            </a:r>
          </a:p>
          <a:p>
            <a:pPr marL="285750" indent="-285750">
              <a:buFont typeface="Wingdings" panose="05000000000000000000" pitchFamily="2" charset="2"/>
              <a:buChar char="Ø"/>
            </a:pPr>
            <a:r>
              <a:rPr lang="en-GB" dirty="0"/>
              <a:t>have keys / hotel cards for unknown places.</a:t>
            </a:r>
            <a:endParaRPr lang="en-GB" sz="1600" dirty="0"/>
          </a:p>
        </p:txBody>
      </p:sp>
      <p:sp>
        <p:nvSpPr>
          <p:cNvPr id="4" name="TextBox 3"/>
          <p:cNvSpPr txBox="1"/>
          <p:nvPr/>
        </p:nvSpPr>
        <p:spPr>
          <a:xfrm>
            <a:off x="5669280" y="6322423"/>
            <a:ext cx="5721531" cy="369332"/>
          </a:xfrm>
          <a:prstGeom prst="rect">
            <a:avLst/>
          </a:prstGeom>
          <a:noFill/>
        </p:spPr>
        <p:txBody>
          <a:bodyPr wrap="square" rtlCol="0">
            <a:spAutoFit/>
          </a:bodyPr>
          <a:lstStyle/>
          <a:p>
            <a:r>
              <a:rPr lang="en-GB" dirty="0"/>
              <a:t> </a:t>
            </a:r>
            <a:r>
              <a:rPr lang="en-GB" dirty="0" smtClean="0"/>
              <a:t>                       </a:t>
            </a:r>
            <a:r>
              <a:rPr lang="en-GB" sz="1200" dirty="0"/>
              <a:t>Safeguarding </a:t>
            </a:r>
            <a:r>
              <a:rPr lang="en-GB" sz="1200" dirty="0" smtClean="0"/>
              <a:t>Network (2022, no page number)</a:t>
            </a:r>
            <a:endParaRPr lang="en-GB" sz="1200" dirty="0"/>
          </a:p>
        </p:txBody>
      </p:sp>
    </p:spTree>
    <p:extLst>
      <p:ext uri="{BB962C8B-B14F-4D97-AF65-F5344CB8AC3E}">
        <p14:creationId xmlns:p14="http://schemas.microsoft.com/office/powerpoint/2010/main" val="5837006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39347" y="2696747"/>
            <a:ext cx="7669763" cy="2369880"/>
          </a:xfrm>
          <a:prstGeom prst="rect">
            <a:avLst/>
          </a:prstGeom>
        </p:spPr>
        <p:txBody>
          <a:bodyPr wrap="square">
            <a:spAutoFit/>
          </a:bodyPr>
          <a:lstStyle/>
          <a:p>
            <a:r>
              <a:rPr lang="en-GB" sz="2800" dirty="0" smtClean="0">
                <a:solidFill>
                  <a:srgbClr val="2C2D30"/>
                </a:solidFill>
                <a:latin typeface="Proxima Nova Regular"/>
              </a:rPr>
              <a:t>“ Well-being </a:t>
            </a:r>
            <a:r>
              <a:rPr lang="en-GB" sz="2800" dirty="0">
                <a:solidFill>
                  <a:srgbClr val="2C2D30"/>
                </a:solidFill>
                <a:latin typeface="Proxima Nova Regular"/>
              </a:rPr>
              <a:t>is the experience of health, </a:t>
            </a:r>
            <a:r>
              <a:rPr lang="en-GB" sz="2800" dirty="0" smtClean="0">
                <a:solidFill>
                  <a:srgbClr val="2C2D30"/>
                </a:solidFill>
                <a:latin typeface="Proxima Nova Regular"/>
              </a:rPr>
              <a:t>happiness, </a:t>
            </a:r>
            <a:r>
              <a:rPr lang="en-GB" sz="2800" dirty="0">
                <a:solidFill>
                  <a:srgbClr val="2C2D30"/>
                </a:solidFill>
                <a:latin typeface="Proxima Nova Regular"/>
              </a:rPr>
              <a:t>and prosperity. It includes having good mental health, high life satisfaction, a sense of meaning or </a:t>
            </a:r>
            <a:r>
              <a:rPr lang="en-GB" sz="2800" dirty="0" smtClean="0">
                <a:solidFill>
                  <a:srgbClr val="2C2D30"/>
                </a:solidFill>
                <a:latin typeface="Proxima Nova Regular"/>
              </a:rPr>
              <a:t>purpose”.</a:t>
            </a:r>
          </a:p>
          <a:p>
            <a:endParaRPr lang="en-GB" dirty="0">
              <a:solidFill>
                <a:srgbClr val="2C2D30"/>
              </a:solidFill>
              <a:latin typeface="Proxima Nova Regular"/>
            </a:endParaRPr>
          </a:p>
          <a:p>
            <a:r>
              <a:rPr lang="en-GB" dirty="0" smtClean="0">
                <a:solidFill>
                  <a:srgbClr val="2C2D30"/>
                </a:solidFill>
                <a:latin typeface="Proxima Nova Regular"/>
              </a:rPr>
              <a:t>								</a:t>
            </a:r>
            <a:r>
              <a:rPr lang="en-GB" dirty="0"/>
              <a:t> </a:t>
            </a:r>
            <a:r>
              <a:rPr lang="en-GB" dirty="0" smtClean="0"/>
              <a:t>Davis (2019, no page number)</a:t>
            </a:r>
            <a:endParaRPr lang="en-GB" dirty="0"/>
          </a:p>
        </p:txBody>
      </p:sp>
      <p:pic>
        <p:nvPicPr>
          <p:cNvPr id="1026" name="Picture 2" descr="Defining workplace wellbeing. Why you don't want to miss this important  step. - Improve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9092" y="557549"/>
            <a:ext cx="3920036" cy="2397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83520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4278" y="1670180"/>
            <a:ext cx="9507893"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“Connecting with other people” – having meaningful conversations, feeling listened to.</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“Being physically active” – going for a small walk if you can not face running</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“Learning a new skill” – learn how to cook, sew, knit, language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Give to others – whether that is helping out in your local youth club or helping a member of the community it gives a sense of purpose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Mindfulness </a:t>
            </a:r>
            <a:r>
              <a:rPr lang="en-GB" dirty="0" smtClean="0"/>
              <a:t>– paying attention to the now, what can you be grateful for?</a:t>
            </a:r>
          </a:p>
          <a:p>
            <a:pPr marL="285750" indent="-285750">
              <a:buFont typeface="Wingdings" panose="05000000000000000000" pitchFamily="2" charset="2"/>
              <a:buChar char="Ø"/>
            </a:pPr>
            <a:endParaRPr lang="en-GB" dirty="0"/>
          </a:p>
          <a:p>
            <a:endParaRPr lang="en-GB" dirty="0" smtClean="0"/>
          </a:p>
          <a:p>
            <a:pPr lvl="1"/>
            <a:r>
              <a:rPr lang="en-GB" dirty="0"/>
              <a:t>	</a:t>
            </a:r>
            <a:r>
              <a:rPr lang="en-GB" dirty="0" smtClean="0"/>
              <a:t>										NHS (2020, no page number)</a:t>
            </a:r>
            <a:endParaRPr lang="en-GB" dirty="0"/>
          </a:p>
        </p:txBody>
      </p:sp>
    </p:spTree>
    <p:extLst>
      <p:ext uri="{BB962C8B-B14F-4D97-AF65-F5344CB8AC3E}">
        <p14:creationId xmlns:p14="http://schemas.microsoft.com/office/powerpoint/2010/main" val="9519975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8911976" y="374469"/>
            <a:ext cx="3030583" cy="182009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458590" y="841023"/>
            <a:ext cx="572593"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8" name="Rectangle 7"/>
          <p:cNvSpPr/>
          <p:nvPr/>
        </p:nvSpPr>
        <p:spPr>
          <a:xfrm>
            <a:off x="10100764" y="841023"/>
            <a:ext cx="572593"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9" name="Rectangle 8"/>
          <p:cNvSpPr/>
          <p:nvPr/>
        </p:nvSpPr>
        <p:spPr>
          <a:xfrm>
            <a:off x="10742938" y="841023"/>
            <a:ext cx="572593"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10" name="TextBox 9"/>
          <p:cNvSpPr txBox="1"/>
          <p:nvPr/>
        </p:nvSpPr>
        <p:spPr>
          <a:xfrm>
            <a:off x="409303" y="1764353"/>
            <a:ext cx="8212183" cy="5632311"/>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Delivering workshops to young people to educate them on county lines and dangers of being involved.</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Offering safe welcoming spaces in our open access provisions to take part in group activities which gives the young people somewhere to go so they are not on the street.  </a:t>
            </a:r>
            <a:r>
              <a:rPr lang="en-GB" dirty="0"/>
              <a:t>O</a:t>
            </a:r>
            <a:r>
              <a:rPr lang="en-GB" dirty="0" smtClean="0"/>
              <a:t>ffering safe spaces and activities helps young people to “thrive”,  Welsh Government (2019, </a:t>
            </a:r>
            <a:r>
              <a:rPr lang="en-GB" dirty="0" err="1" smtClean="0"/>
              <a:t>p65</a:t>
            </a:r>
            <a:r>
              <a:rPr lang="en-GB" dirty="0" smtClean="0"/>
              <a: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Deliver outreach and detached youth work sessions to area’s that have been identified as having a gang presence.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Engage with young people and deliver activities that will improve their well-being and mental health.</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endParaRPr lang="en-GB" dirty="0"/>
          </a:p>
          <a:p>
            <a:endParaRPr lang="en-GB" dirty="0" smtClean="0"/>
          </a:p>
          <a:p>
            <a:endParaRPr lang="en-GB" dirty="0"/>
          </a:p>
        </p:txBody>
      </p:sp>
      <p:sp>
        <p:nvSpPr>
          <p:cNvPr id="2" name="Rectangle 1"/>
          <p:cNvSpPr/>
          <p:nvPr/>
        </p:nvSpPr>
        <p:spPr>
          <a:xfrm>
            <a:off x="4479176" y="511518"/>
            <a:ext cx="3719288"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Prevention</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9108957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5394" y="1602377"/>
            <a:ext cx="10598332" cy="369332"/>
          </a:xfrm>
          <a:prstGeom prst="rect">
            <a:avLst/>
          </a:prstGeom>
          <a:noFill/>
        </p:spPr>
        <p:txBody>
          <a:bodyPr wrap="square" rtlCol="0">
            <a:spAutoFit/>
          </a:bodyPr>
          <a:lstStyle/>
          <a:p>
            <a:pPr marL="285750" indent="-285750">
              <a:buFont typeface="Wingdings" panose="05000000000000000000" pitchFamily="2" charset="2"/>
              <a:buChar char="Ø"/>
            </a:pPr>
            <a:endParaRPr lang="en-GB" dirty="0"/>
          </a:p>
        </p:txBody>
      </p:sp>
      <p:sp>
        <p:nvSpPr>
          <p:cNvPr id="3" name="TextBox 2"/>
          <p:cNvSpPr txBox="1"/>
          <p:nvPr/>
        </p:nvSpPr>
        <p:spPr>
          <a:xfrm>
            <a:off x="5634445" y="7178838"/>
            <a:ext cx="7315226" cy="3532179"/>
          </a:xfrm>
          <a:prstGeom prst="rect">
            <a:avLst/>
          </a:prstGeom>
          <a:noFill/>
        </p:spPr>
        <p:txBody>
          <a:bodyPr wrap="square" rtlCol="0">
            <a:spAutoFit/>
          </a:bodyPr>
          <a:lstStyle/>
          <a:p>
            <a:endParaRPr lang="en-GB" dirty="0"/>
          </a:p>
        </p:txBody>
      </p:sp>
      <p:sp>
        <p:nvSpPr>
          <p:cNvPr id="5" name="TextBox 4"/>
          <p:cNvSpPr txBox="1"/>
          <p:nvPr/>
        </p:nvSpPr>
        <p:spPr>
          <a:xfrm>
            <a:off x="1410789" y="2995749"/>
            <a:ext cx="9222377" cy="1200329"/>
          </a:xfrm>
          <a:prstGeom prst="rect">
            <a:avLst/>
          </a:prstGeom>
          <a:noFill/>
        </p:spPr>
        <p:txBody>
          <a:bodyPr wrap="square" rtlCol="0">
            <a:spAutoFit/>
          </a:bodyPr>
          <a:lstStyle/>
          <a:p>
            <a:r>
              <a:rPr lang="en-GB" dirty="0" smtClean="0"/>
              <a:t>“In </a:t>
            </a:r>
            <a:r>
              <a:rPr lang="en-GB" dirty="0"/>
              <a:t>the first year people they trained said they felt more confident in spotting the signs and reporting cases of county lines”. </a:t>
            </a:r>
            <a:endParaRPr lang="en-GB" dirty="0" smtClean="0"/>
          </a:p>
          <a:p>
            <a:endParaRPr lang="en-GB" dirty="0" smtClean="0"/>
          </a:p>
          <a:p>
            <a:r>
              <a:rPr lang="en-GB" dirty="0"/>
              <a:t>	</a:t>
            </a:r>
            <a:r>
              <a:rPr lang="en-GB" dirty="0" smtClean="0"/>
              <a:t>									</a:t>
            </a:r>
            <a:r>
              <a:rPr lang="en-GB" sz="1200" dirty="0" smtClean="0"/>
              <a:t>(The Children’s Society, 2022, no page number)</a:t>
            </a:r>
            <a:endParaRPr lang="en-GB" sz="1200" dirty="0"/>
          </a:p>
        </p:txBody>
      </p:sp>
      <p:pic>
        <p:nvPicPr>
          <p:cNvPr id="1028" name="Picture 4" descr="Community | St Stephen&amp;amp;#39;s C of E Primary Sch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7656" y="273928"/>
            <a:ext cx="3333750" cy="22098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arge Bus Clip Art Free PNG Image｜Illustoon"/>
          <p:cNvPicPr>
            <a:picLocks noChangeAspect="1" noChangeArrowheads="1"/>
          </p:cNvPicPr>
          <p:nvPr/>
        </p:nvPicPr>
        <p:blipFill rotWithShape="1">
          <a:blip r:embed="rId4">
            <a:extLst>
              <a:ext uri="{28A0092B-C50C-407E-A947-70E740481C1C}">
                <a14:useLocalDpi xmlns:a14="http://schemas.microsoft.com/office/drawing/2010/main" val="0"/>
              </a:ext>
            </a:extLst>
          </a:blip>
          <a:srcRect b="25992"/>
          <a:stretch/>
        </p:blipFill>
        <p:spPr bwMode="auto">
          <a:xfrm>
            <a:off x="435428" y="4823414"/>
            <a:ext cx="2143125" cy="158609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ondon black cab clipart - Clip Art Librar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49494" y="5065150"/>
            <a:ext cx="2023281" cy="145065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odern Train PNG Clip Art - Best WEB Clipar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51232" y="5065150"/>
            <a:ext cx="3057525" cy="1495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1444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7909" y="1820091"/>
            <a:ext cx="9866811"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Work with other partners and agencies to provide a weekly drop in group counselling service at the café in the youth centre.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Provide a safe confidential space for 1:1 counselling sessions</a:t>
            </a:r>
            <a:r>
              <a:rPr lang="en-GB" dirty="0" smtClean="0"/>
              <a: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Deliver </a:t>
            </a:r>
            <a:r>
              <a:rPr lang="en-GB" dirty="0"/>
              <a:t>designated group sessions for the victims of </a:t>
            </a:r>
            <a:r>
              <a:rPr lang="en-GB" dirty="0" smtClean="0"/>
              <a:t>exploitation </a:t>
            </a:r>
            <a:r>
              <a:rPr lang="en-GB" dirty="0"/>
              <a:t>to take part in sessions to “promote their emotional well being and mental health” in accordance with The National Occupational Standards for Youth Work, </a:t>
            </a:r>
            <a:r>
              <a:rPr lang="en-GB" dirty="0" err="1" smtClean="0"/>
              <a:t>CLD</a:t>
            </a:r>
            <a:r>
              <a:rPr lang="en-GB" dirty="0" smtClean="0"/>
              <a:t> </a:t>
            </a:r>
            <a:r>
              <a:rPr lang="en-GB" dirty="0"/>
              <a:t>Standards Council </a:t>
            </a:r>
            <a:r>
              <a:rPr lang="en-GB" dirty="0" smtClean="0"/>
              <a:t>Scotland (2019</a:t>
            </a:r>
            <a:r>
              <a:rPr lang="en-GB" dirty="0"/>
              <a: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20045833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1909" y="988091"/>
            <a:ext cx="7686720" cy="1107996"/>
          </a:xfrm>
          <a:prstGeom prst="rect">
            <a:avLst/>
          </a:prstGeom>
          <a:noFill/>
        </p:spPr>
        <p:txBody>
          <a:bodyPr wrap="none" lIns="91440" tIns="45720" rIns="91440" bIns="45720">
            <a:spAutoFit/>
          </a:bodyPr>
          <a:lstStyle/>
          <a:p>
            <a:pPr algn="ctr"/>
            <a:r>
              <a:rPr lang="en-US" sz="66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NEXT GENERATION</a:t>
            </a:r>
            <a:endParaRPr lang="en-US" sz="6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8098969" y="6061165"/>
            <a:ext cx="4720048" cy="276999"/>
          </a:xfrm>
          <a:prstGeom prst="rect">
            <a:avLst/>
          </a:prstGeom>
          <a:noFill/>
        </p:spPr>
        <p:txBody>
          <a:bodyPr wrap="square" rtlCol="0">
            <a:spAutoFit/>
          </a:bodyPr>
          <a:lstStyle/>
          <a:p>
            <a:r>
              <a:rPr lang="en-GB" sz="1200" dirty="0" smtClean="0"/>
              <a:t>The Children’s Society (2022, no page number)</a:t>
            </a:r>
            <a:endParaRPr lang="en-GB" sz="1200" dirty="0"/>
          </a:p>
        </p:txBody>
      </p:sp>
      <p:sp>
        <p:nvSpPr>
          <p:cNvPr id="4" name="Down Arrow 3"/>
          <p:cNvSpPr/>
          <p:nvPr/>
        </p:nvSpPr>
        <p:spPr>
          <a:xfrm>
            <a:off x="1733006" y="2734491"/>
            <a:ext cx="1942011" cy="26038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926394" y="5507167"/>
            <a:ext cx="1555234" cy="923330"/>
          </a:xfrm>
          <a:prstGeom prst="rect">
            <a:avLst/>
          </a:prstGeom>
          <a:noFill/>
        </p:spPr>
        <p:txBody>
          <a:bodyPr wrap="none" lIns="91440" tIns="45720" rIns="91440" bIns="45720">
            <a:spAutoFit/>
          </a:bodyPr>
          <a:lstStyle/>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85%</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Down Arrow 5"/>
          <p:cNvSpPr/>
          <p:nvPr/>
        </p:nvSpPr>
        <p:spPr>
          <a:xfrm rot="10800000">
            <a:off x="5551714" y="2547257"/>
            <a:ext cx="1942011" cy="26038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551713" y="5427506"/>
            <a:ext cx="1943161" cy="923330"/>
          </a:xfrm>
          <a:prstGeom prst="rect">
            <a:avLst/>
          </a:prstGeom>
          <a:noFill/>
        </p:spPr>
        <p:txBody>
          <a:bodyPr wrap="none" lIns="91440" tIns="45720" rIns="91440" bIns="45720">
            <a:spAutoFit/>
          </a:bodyPr>
          <a:lstStyle/>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100%</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6998061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07436" y="1486878"/>
            <a:ext cx="7611379" cy="923330"/>
          </a:xfrm>
          <a:prstGeom prst="rect">
            <a:avLst/>
          </a:prstGeom>
          <a:noFill/>
        </p:spPr>
        <p:txBody>
          <a:bodyPr wrap="none" lIns="91440" tIns="45720" rIns="91440" bIns="45720">
            <a:spAutoFit/>
          </a:bodyPr>
          <a:lstStyle/>
          <a:p>
            <a:pPr algn="ctr"/>
            <a:r>
              <a:rPr lang="en-US" sz="54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Thank you for listening</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3" name="Rectangle 2"/>
          <p:cNvSpPr/>
          <p:nvPr/>
        </p:nvSpPr>
        <p:spPr>
          <a:xfrm>
            <a:off x="3467717" y="2967335"/>
            <a:ext cx="5256567"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232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2000"/>
                                        <p:tgtEl>
                                          <p:spTgt spid="3"/>
                                        </p:tgtEl>
                                      </p:cBhvr>
                                    </p:animEffect>
                                    <p:anim calcmode="lin" valueType="num">
                                      <p:cBhvr>
                                        <p:cTn id="14" dur="2000" fill="hold"/>
                                        <p:tgtEl>
                                          <p:spTgt spid="3"/>
                                        </p:tgtEl>
                                        <p:attrNameLst>
                                          <p:attrName>ppt_w</p:attrName>
                                        </p:attrNameLst>
                                      </p:cBhvr>
                                      <p:tavLst>
                                        <p:tav tm="0" fmla="#ppt_w*sin(2.5*pi*$)">
                                          <p:val>
                                            <p:fltVal val="0"/>
                                          </p:val>
                                        </p:tav>
                                        <p:tav tm="100000">
                                          <p:val>
                                            <p:fltVal val="1"/>
                                          </p:val>
                                        </p:tav>
                                      </p:tavLst>
                                    </p:anim>
                                    <p:anim calcmode="lin" valueType="num">
                                      <p:cBhvr>
                                        <p:cTn id="15"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9200" y="1341121"/>
            <a:ext cx="10067109" cy="5478423"/>
          </a:xfrm>
          <a:prstGeom prst="rect">
            <a:avLst/>
          </a:prstGeom>
          <a:noFill/>
        </p:spPr>
        <p:txBody>
          <a:bodyPr wrap="square" rtlCol="0">
            <a:spAutoFit/>
          </a:bodyPr>
          <a:lstStyle/>
          <a:p>
            <a:r>
              <a:rPr lang="en-GB" dirty="0" smtClean="0"/>
              <a:t>Reference list</a:t>
            </a:r>
          </a:p>
          <a:p>
            <a:endParaRPr lang="en-GB" dirty="0"/>
          </a:p>
          <a:p>
            <a:r>
              <a:rPr lang="en-GB" sz="1400" dirty="0" err="1"/>
              <a:t>Childrenssociety.org.uk</a:t>
            </a:r>
            <a:r>
              <a:rPr lang="en-GB" sz="1400" dirty="0"/>
              <a:t>. 2022. </a:t>
            </a:r>
            <a:r>
              <a:rPr lang="en-GB" sz="1400" i="1" dirty="0"/>
              <a:t>What Is County Lines? | The Children's Society</a:t>
            </a:r>
            <a:r>
              <a:rPr lang="en-GB" sz="1400" dirty="0"/>
              <a:t>. [online] Available at: &lt;https://</a:t>
            </a:r>
            <a:r>
              <a:rPr lang="en-GB" sz="1400" dirty="0" err="1"/>
              <a:t>www.childrenssociety.org.uk</a:t>
            </a:r>
            <a:r>
              <a:rPr lang="en-GB" sz="1400" dirty="0"/>
              <a:t>/what-we-do/our-work/child-criminal-exploitation-and-county-lines/what-is-county-lines&gt; [Accessed 12 February 2022</a:t>
            </a:r>
            <a:r>
              <a:rPr lang="en-GB" sz="1400" dirty="0" smtClean="0"/>
              <a:t>].</a:t>
            </a:r>
          </a:p>
          <a:p>
            <a:endParaRPr lang="en-GB" sz="1400" dirty="0"/>
          </a:p>
          <a:p>
            <a:r>
              <a:rPr lang="en-GB" sz="1400" dirty="0" err="1"/>
              <a:t>Childrenssociety.org.uk</a:t>
            </a:r>
            <a:r>
              <a:rPr lang="en-GB" sz="1400" dirty="0"/>
              <a:t>. 2022. </a:t>
            </a:r>
            <a:r>
              <a:rPr lang="en-GB" sz="1400" i="1" dirty="0"/>
              <a:t>County Lines &amp; Child Exploitation | The Children's Society</a:t>
            </a:r>
            <a:r>
              <a:rPr lang="en-GB" sz="1400" dirty="0"/>
              <a:t>. [online] Available at: &lt;https://</a:t>
            </a:r>
            <a:r>
              <a:rPr lang="en-GB" sz="1400" dirty="0" err="1"/>
              <a:t>www.childrenssociety.org.uk</a:t>
            </a:r>
            <a:r>
              <a:rPr lang="en-GB" sz="1400" dirty="0"/>
              <a:t>/what-we-do/our-work/child-criminal-exploitation-and-county-lines&gt; [Accessed 3 March 2022].</a:t>
            </a:r>
            <a:endParaRPr lang="en-GB" sz="1400" dirty="0" smtClean="0"/>
          </a:p>
          <a:p>
            <a:endParaRPr lang="en-GB" sz="1400" dirty="0"/>
          </a:p>
          <a:p>
            <a:r>
              <a:rPr lang="en-GB" sz="1400" dirty="0" err="1"/>
              <a:t>CLD</a:t>
            </a:r>
            <a:r>
              <a:rPr lang="en-GB" sz="1400" dirty="0"/>
              <a:t> Standards Council Scotland. (2019) </a:t>
            </a:r>
            <a:r>
              <a:rPr lang="en-GB" sz="1400" i="1" dirty="0"/>
              <a:t>Youth Work National Occupational Standards</a:t>
            </a:r>
            <a:r>
              <a:rPr lang="en-GB" sz="1400" dirty="0"/>
              <a:t>, Glasgow: </a:t>
            </a:r>
            <a:r>
              <a:rPr lang="en-GB" sz="1400" dirty="0" err="1"/>
              <a:t>CLD</a:t>
            </a:r>
            <a:r>
              <a:rPr lang="en-GB" sz="1400" dirty="0"/>
              <a:t> Standards Council Scotland.</a:t>
            </a:r>
          </a:p>
          <a:p>
            <a:endParaRPr lang="en-GB" sz="1400" dirty="0"/>
          </a:p>
          <a:p>
            <a:r>
              <a:rPr lang="en-GB" sz="1400" dirty="0"/>
              <a:t> </a:t>
            </a:r>
          </a:p>
          <a:p>
            <a:r>
              <a:rPr lang="en-GB" sz="1400" dirty="0"/>
              <a:t>Commuting, holidaying and cuckooing drug dealers across ‘County lines’. </a:t>
            </a:r>
            <a:r>
              <a:rPr lang="en-GB" sz="1400" i="1" dirty="0"/>
              <a:t>The British Journal of</a:t>
            </a:r>
            <a:endParaRPr lang="en-GB" sz="1400" dirty="0"/>
          </a:p>
          <a:p>
            <a:r>
              <a:rPr lang="en-GB" sz="1400" dirty="0" err="1"/>
              <a:t>Coomber</a:t>
            </a:r>
            <a:r>
              <a:rPr lang="en-GB" sz="1400" dirty="0"/>
              <a:t> R and Moyle L (2012) </a:t>
            </a:r>
            <a:r>
              <a:rPr lang="en-GB" sz="1400" i="1" dirty="0"/>
              <a:t>A Rapid Appraisal of the Illicit Drug Market in Southend-on-Sea, Essex</a:t>
            </a:r>
            <a:r>
              <a:rPr lang="en-GB" sz="1400" dirty="0"/>
              <a:t>.</a:t>
            </a:r>
          </a:p>
          <a:p>
            <a:r>
              <a:rPr lang="en-GB" sz="1400" dirty="0"/>
              <a:t> </a:t>
            </a:r>
          </a:p>
          <a:p>
            <a:r>
              <a:rPr lang="en-GB" sz="1400" dirty="0" err="1"/>
              <a:t>Coomber</a:t>
            </a:r>
            <a:r>
              <a:rPr lang="en-GB" sz="1400" dirty="0"/>
              <a:t> R and Moyle L (2018) The changing shape of street-level heroin and crack supply in England:</a:t>
            </a:r>
          </a:p>
          <a:p>
            <a:r>
              <a:rPr lang="en-GB" sz="1400" i="1" dirty="0"/>
              <a:t>Criminology </a:t>
            </a:r>
            <a:r>
              <a:rPr lang="en-GB" sz="1400" dirty="0"/>
              <a:t>58(56): 1323–1342.</a:t>
            </a:r>
          </a:p>
          <a:p>
            <a:r>
              <a:rPr lang="en-GB" sz="1400" dirty="0"/>
              <a:t> </a:t>
            </a:r>
          </a:p>
          <a:p>
            <a:r>
              <a:rPr lang="en-GB" sz="1400" dirty="0" err="1"/>
              <a:t>Educare</a:t>
            </a:r>
            <a:r>
              <a:rPr lang="en-GB" sz="1400" dirty="0"/>
              <a:t>, 2022. </a:t>
            </a:r>
            <a:r>
              <a:rPr lang="en-GB" sz="1400" i="1" dirty="0"/>
              <a:t>What is county lines?</a:t>
            </a:r>
            <a:r>
              <a:rPr lang="en-GB" sz="1400" dirty="0"/>
              <a:t>. [video] Available at: &lt;https://</a:t>
            </a:r>
            <a:r>
              <a:rPr lang="en-GB" sz="1400" dirty="0" err="1"/>
              <a:t>www.educare.co.uk</a:t>
            </a:r>
            <a:r>
              <a:rPr lang="en-GB" sz="1400" dirty="0"/>
              <a:t>/news/how-can-children-and-young-people-be-protected-from-county-lines&gt; [Accessed 12 February 2022]. </a:t>
            </a:r>
          </a:p>
          <a:p>
            <a:r>
              <a:rPr lang="en-GB" sz="1600" dirty="0"/>
              <a:t> </a:t>
            </a:r>
          </a:p>
          <a:p>
            <a:endParaRPr lang="en-GB" dirty="0"/>
          </a:p>
        </p:txBody>
      </p:sp>
    </p:spTree>
    <p:extLst>
      <p:ext uri="{BB962C8B-B14F-4D97-AF65-F5344CB8AC3E}">
        <p14:creationId xmlns:p14="http://schemas.microsoft.com/office/powerpoint/2010/main" val="37638572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7680" y="1358537"/>
            <a:ext cx="11120846" cy="6401753"/>
          </a:xfrm>
          <a:prstGeom prst="rect">
            <a:avLst/>
          </a:prstGeom>
          <a:noFill/>
        </p:spPr>
        <p:txBody>
          <a:bodyPr wrap="square" rtlCol="0">
            <a:spAutoFit/>
          </a:bodyPr>
          <a:lstStyle/>
          <a:p>
            <a:r>
              <a:rPr lang="en-GB" sz="1600" dirty="0"/>
              <a:t>Ford, K., Butler, N., Hughes, K., </a:t>
            </a:r>
            <a:r>
              <a:rPr lang="en-GB" sz="1600" dirty="0" err="1"/>
              <a:t>Quigg</a:t>
            </a:r>
            <a:r>
              <a:rPr lang="en-GB" sz="1600" dirty="0"/>
              <a:t>, z. and Bellis, A., </a:t>
            </a:r>
            <a:r>
              <a:rPr lang="en-GB" sz="1600" dirty="0" smtClean="0"/>
              <a:t>2016.</a:t>
            </a:r>
            <a:r>
              <a:rPr lang="en-GB" sz="1600" dirty="0"/>
              <a:t> </a:t>
            </a:r>
            <a:r>
              <a:rPr lang="en-GB" sz="1600" i="1" dirty="0"/>
              <a:t>Adverse Childhood Experiences (ACEs) in Hertfordshire, Luton and Northamptonshire</a:t>
            </a:r>
            <a:r>
              <a:rPr lang="en-GB" sz="1600" dirty="0"/>
              <a:t>. [online] Liverpool: Liverpool John </a:t>
            </a:r>
            <a:r>
              <a:rPr lang="en-GB" sz="1600" dirty="0" err="1"/>
              <a:t>Moores</a:t>
            </a:r>
            <a:r>
              <a:rPr lang="en-GB" sz="1600" dirty="0"/>
              <a:t> University, </a:t>
            </a:r>
            <a:r>
              <a:rPr lang="en-GB" sz="1600" dirty="0" err="1"/>
              <a:t>p.7</a:t>
            </a:r>
            <a:r>
              <a:rPr lang="en-GB" sz="1600" dirty="0"/>
              <a:t>. Available at: &lt;https://</a:t>
            </a:r>
            <a:r>
              <a:rPr lang="en-GB" sz="1600" dirty="0" err="1"/>
              <a:t>www.ljmu.ac.uk</a:t>
            </a:r>
            <a:r>
              <a:rPr lang="en-GB" sz="1600" dirty="0"/>
              <a:t>/~/media/phi-reports/pdf/2016-05-adverse-childhood-experiences-in-hertfordshire-luton-and-northamptonshire.pdf&gt; [Accessed 12 February 2022</a:t>
            </a:r>
            <a:r>
              <a:rPr lang="en-GB" sz="1600" dirty="0" smtClean="0"/>
              <a:t>].</a:t>
            </a:r>
          </a:p>
          <a:p>
            <a:endParaRPr lang="en-GB" sz="1600" dirty="0"/>
          </a:p>
          <a:p>
            <a:r>
              <a:rPr lang="en-GB" sz="1600" dirty="0"/>
              <a:t>Home Office, 2018. </a:t>
            </a:r>
            <a:r>
              <a:rPr lang="en-GB" sz="1600" i="1" dirty="0"/>
              <a:t>County Lines Gangs</a:t>
            </a:r>
            <a:r>
              <a:rPr lang="en-GB" sz="1600" dirty="0"/>
              <a:t>. [image] Available at: &lt;https://</a:t>
            </a:r>
            <a:r>
              <a:rPr lang="en-GB" sz="1600" dirty="0" err="1"/>
              <a:t>www.gov.uk</a:t>
            </a:r>
            <a:r>
              <a:rPr lang="en-GB" sz="1600" dirty="0"/>
              <a:t>/government/collections/county-lines-criminal-exploitation-of-children-and-vulnerable-adults&gt; [Accessed 25 February 2022].</a:t>
            </a:r>
          </a:p>
          <a:p>
            <a:r>
              <a:rPr lang="en-GB" sz="1600" dirty="0"/>
              <a:t> </a:t>
            </a:r>
          </a:p>
          <a:p>
            <a:r>
              <a:rPr lang="en-GB" sz="1600" dirty="0"/>
              <a:t>Hughes, K., Bellis, M., </a:t>
            </a:r>
            <a:r>
              <a:rPr lang="en-GB" sz="1600" dirty="0" err="1"/>
              <a:t>Hardcastle</a:t>
            </a:r>
            <a:r>
              <a:rPr lang="en-GB" sz="1600" dirty="0"/>
              <a:t>, K., </a:t>
            </a:r>
            <a:r>
              <a:rPr lang="en-GB" sz="1600" dirty="0" err="1"/>
              <a:t>Sethi</a:t>
            </a:r>
            <a:r>
              <a:rPr lang="en-GB" sz="1600" dirty="0"/>
              <a:t>, D., </a:t>
            </a:r>
            <a:r>
              <a:rPr lang="en-GB" sz="1600" dirty="0" err="1"/>
              <a:t>Butchart</a:t>
            </a:r>
            <a:r>
              <a:rPr lang="en-GB" sz="1600" dirty="0"/>
              <a:t>, A., </a:t>
            </a:r>
            <a:r>
              <a:rPr lang="en-GB" sz="1600" dirty="0" err="1"/>
              <a:t>Mikton</a:t>
            </a:r>
            <a:r>
              <a:rPr lang="en-GB" sz="1600" dirty="0"/>
              <a:t>, C., Jones, L. and Dunne, M., 2017. The effect of multiple adverse childhood experiences on health: a systematic review and meta-analysis. </a:t>
            </a:r>
            <a:r>
              <a:rPr lang="en-GB" sz="1600" i="1" dirty="0"/>
              <a:t>The Lancet Public Health</a:t>
            </a:r>
            <a:r>
              <a:rPr lang="en-GB" sz="1600" dirty="0"/>
              <a:t>, [online] 2(8), </a:t>
            </a:r>
            <a:r>
              <a:rPr lang="en-GB" sz="1600" dirty="0" err="1"/>
              <a:t>pp.e356-e366</a:t>
            </a:r>
            <a:r>
              <a:rPr lang="en-GB" sz="1600" dirty="0"/>
              <a:t>. Available at: </a:t>
            </a:r>
            <a:r>
              <a:rPr lang="en-GB" sz="1600" u="sng" dirty="0">
                <a:hlinkClick r:id="rId3"/>
              </a:rPr>
              <a:t>https://</a:t>
            </a:r>
            <a:r>
              <a:rPr lang="en-GB" sz="1600" u="sng" dirty="0" err="1">
                <a:hlinkClick r:id="rId3"/>
              </a:rPr>
              <a:t>www.thelancet.com</a:t>
            </a:r>
            <a:r>
              <a:rPr lang="en-GB" sz="1600" u="sng" dirty="0">
                <a:hlinkClick r:id="rId3"/>
              </a:rPr>
              <a:t>/journals/</a:t>
            </a:r>
            <a:r>
              <a:rPr lang="en-GB" sz="1600" u="sng" dirty="0" err="1">
                <a:hlinkClick r:id="rId3"/>
              </a:rPr>
              <a:t>lanpub</a:t>
            </a:r>
            <a:r>
              <a:rPr lang="en-GB" sz="1600" u="sng" dirty="0">
                <a:hlinkClick r:id="rId3"/>
              </a:rPr>
              <a:t>/article/</a:t>
            </a:r>
            <a:r>
              <a:rPr lang="en-GB" sz="1600" u="sng" dirty="0" err="1">
                <a:hlinkClick r:id="rId3"/>
              </a:rPr>
              <a:t>PIIS2468</a:t>
            </a:r>
            <a:r>
              <a:rPr lang="en-GB" sz="1600" u="sng" dirty="0">
                <a:hlinkClick r:id="rId3"/>
              </a:rPr>
              <a:t>-2667(17)30118-4/</a:t>
            </a:r>
            <a:r>
              <a:rPr lang="en-GB" sz="1600" u="sng" dirty="0" err="1">
                <a:hlinkClick r:id="rId3"/>
              </a:rPr>
              <a:t>fulltext?fbclid</a:t>
            </a:r>
            <a:r>
              <a:rPr lang="en-GB" sz="1600" u="sng" dirty="0">
                <a:hlinkClick r:id="rId3"/>
              </a:rPr>
              <a:t>=</a:t>
            </a:r>
            <a:r>
              <a:rPr lang="en-GB" sz="1600" u="sng" dirty="0" err="1">
                <a:hlinkClick r:id="rId3"/>
              </a:rPr>
              <a:t>IwAR1Qzix_3SpPUiYBuZJ_po7lB73kM42SPC6T8BIt9g1bBqUDmu9G5e-W3Kg</a:t>
            </a:r>
            <a:r>
              <a:rPr lang="en-GB" sz="1600" dirty="0"/>
              <a:t>  [Accessed 18 February 2022].</a:t>
            </a:r>
          </a:p>
          <a:p>
            <a:r>
              <a:rPr lang="en-GB" sz="1600" dirty="0"/>
              <a:t> </a:t>
            </a:r>
          </a:p>
          <a:p>
            <a:r>
              <a:rPr lang="en-GB" sz="1600" dirty="0"/>
              <a:t>Maxwell, N., Wallace, C., Cummings, A., Bayfield, H. and Morgan, H., 2019. </a:t>
            </a:r>
            <a:r>
              <a:rPr lang="en-GB" sz="1600" i="1" dirty="0"/>
              <a:t>A systematic map and synthesis review of Child Criminal Exploitation October 2019</a:t>
            </a:r>
            <a:r>
              <a:rPr lang="en-GB" sz="1600" dirty="0"/>
              <a:t>. [online] Cardiff: Cardiff University, </a:t>
            </a:r>
            <a:r>
              <a:rPr lang="en-GB" sz="1600" dirty="0" err="1"/>
              <a:t>p.9</a:t>
            </a:r>
            <a:r>
              <a:rPr lang="en-GB" sz="1600" dirty="0"/>
              <a:t>. Available at: &lt;https://</a:t>
            </a:r>
            <a:r>
              <a:rPr lang="en-GB" sz="1600" dirty="0" err="1"/>
              <a:t>cascadewales.org</a:t>
            </a:r>
            <a:r>
              <a:rPr lang="en-GB" sz="1600" dirty="0"/>
              <a:t>/</a:t>
            </a:r>
            <a:r>
              <a:rPr lang="en-GB" sz="1600" dirty="0" err="1"/>
              <a:t>wp</a:t>
            </a:r>
            <a:r>
              <a:rPr lang="en-GB" sz="1600" dirty="0"/>
              <a:t>-content/uploads/sites/3/2020/11/A-systematic-map-and-synthesis-review-of-Child-Criminal-Exploitation-October-2019-1.pdf&gt; [Accessed 12 February 2022].</a:t>
            </a:r>
          </a:p>
          <a:p>
            <a:r>
              <a:rPr lang="en-GB" dirty="0"/>
              <a:t> </a:t>
            </a:r>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6360995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486" y="1306285"/>
            <a:ext cx="9509760" cy="5262979"/>
          </a:xfrm>
          <a:prstGeom prst="rect">
            <a:avLst/>
          </a:prstGeom>
          <a:noFill/>
        </p:spPr>
        <p:txBody>
          <a:bodyPr wrap="square" rtlCol="0">
            <a:spAutoFit/>
          </a:bodyPr>
          <a:lstStyle/>
          <a:p>
            <a:r>
              <a:rPr lang="en-GB" sz="1600" dirty="0"/>
              <a:t>National Crime Agency: </a:t>
            </a:r>
            <a:r>
              <a:rPr lang="en-GB" sz="1600" u="sng" dirty="0">
                <a:hlinkClick r:id="rId3"/>
              </a:rPr>
              <a:t>Intelligence Assessment – County Lines Drugs Supply, Vulnerability and Harm</a:t>
            </a:r>
            <a:r>
              <a:rPr lang="en-GB" sz="1600" dirty="0"/>
              <a:t> (2018</a:t>
            </a:r>
            <a:r>
              <a:rPr lang="en-GB" sz="1600" dirty="0" smtClean="0"/>
              <a:t>)</a:t>
            </a:r>
          </a:p>
          <a:p>
            <a:endParaRPr lang="en-GB" sz="1600" dirty="0"/>
          </a:p>
          <a:p>
            <a:r>
              <a:rPr lang="en-GB" sz="1600" dirty="0"/>
              <a:t>North Yorkshire Safeguarding Children Partnership. 2021. </a:t>
            </a:r>
            <a:r>
              <a:rPr lang="en-GB" sz="1600" i="1" dirty="0"/>
              <a:t>Child Exploitation - North Yorkshire</a:t>
            </a:r>
            <a:r>
              <a:rPr lang="en-GB" sz="1600" dirty="0"/>
              <a:t>. [online] Available at: </a:t>
            </a:r>
            <a:r>
              <a:rPr lang="en-GB" sz="1600" u="sng" dirty="0">
                <a:hlinkClick r:id="rId4"/>
              </a:rPr>
              <a:t>https://</a:t>
            </a:r>
            <a:r>
              <a:rPr lang="en-GB" sz="1600" u="sng" dirty="0" err="1">
                <a:hlinkClick r:id="rId4"/>
              </a:rPr>
              <a:t>www.safeguardingchildren.co.uk</a:t>
            </a:r>
            <a:r>
              <a:rPr lang="en-GB" sz="1600" u="sng" dirty="0">
                <a:hlinkClick r:id="rId4"/>
              </a:rPr>
              <a:t>/parents-carers/child-exploitation/</a:t>
            </a:r>
            <a:r>
              <a:rPr lang="en-GB" sz="1600" dirty="0"/>
              <a:t>  [Accessed 12 February 2022</a:t>
            </a:r>
            <a:r>
              <a:rPr lang="en-GB" sz="1600" dirty="0" smtClean="0"/>
              <a:t>].</a:t>
            </a:r>
          </a:p>
          <a:p>
            <a:endParaRPr lang="en-GB" sz="1600" dirty="0"/>
          </a:p>
          <a:p>
            <a:r>
              <a:rPr lang="en-GB" sz="1600" dirty="0"/>
              <a:t>Ofsted (2018) Protecting children from criminal exploitation, human trafficking and modern slavery. Available at: </a:t>
            </a:r>
            <a:r>
              <a:rPr lang="en-GB" sz="1600" u="sng" dirty="0">
                <a:hlinkClick r:id="rId5"/>
              </a:rPr>
              <a:t>https://</a:t>
            </a:r>
            <a:r>
              <a:rPr lang="en-GB" sz="1600" u="sng" dirty="0" err="1">
                <a:hlinkClick r:id="rId5"/>
              </a:rPr>
              <a:t>assets.publishing.service.gov.uk</a:t>
            </a:r>
            <a:r>
              <a:rPr lang="en-GB" sz="1600" u="sng" dirty="0">
                <a:hlinkClick r:id="rId5"/>
              </a:rPr>
              <a:t>/government/uploads/system/uploads/</a:t>
            </a:r>
            <a:r>
              <a:rPr lang="en-GB" sz="1600" u="sng" dirty="0" err="1">
                <a:hlinkClick r:id="rId5"/>
              </a:rPr>
              <a:t>attachment_data</a:t>
            </a:r>
            <a:r>
              <a:rPr lang="en-GB" sz="1600" u="sng" dirty="0">
                <a:hlinkClick r:id="rId5"/>
              </a:rPr>
              <a:t>/file/756031/Protecting_children_from_criminal_exploitation_human_trafficking_modern_slavery_addendum_141118.pdf</a:t>
            </a:r>
            <a:r>
              <a:rPr lang="en-GB" sz="1600" dirty="0"/>
              <a:t> </a:t>
            </a:r>
          </a:p>
          <a:p>
            <a:r>
              <a:rPr lang="en-GB" sz="1600" dirty="0"/>
              <a:t> </a:t>
            </a:r>
          </a:p>
          <a:p>
            <a:r>
              <a:rPr lang="en-GB" sz="1600" dirty="0" err="1"/>
              <a:t>Paceuk.info</a:t>
            </a:r>
            <a:r>
              <a:rPr lang="en-GB" sz="1600" dirty="0"/>
              <a:t>. 2022. </a:t>
            </a:r>
            <a:r>
              <a:rPr lang="en-GB" sz="1600" i="1" dirty="0"/>
              <a:t>What is county lines? - Parents Against Child Exploitation (Pace) UK</a:t>
            </a:r>
            <a:r>
              <a:rPr lang="en-GB" sz="1600" dirty="0"/>
              <a:t>. [online] Available at: &lt;https://</a:t>
            </a:r>
            <a:r>
              <a:rPr lang="en-GB" sz="1600" dirty="0" err="1"/>
              <a:t>paceuk.info</a:t>
            </a:r>
            <a:r>
              <a:rPr lang="en-GB" sz="1600" dirty="0"/>
              <a:t>/criminal-exploitation/what-is-county-lines/&gt; [Accessed 12 February 2022].</a:t>
            </a:r>
          </a:p>
          <a:p>
            <a:r>
              <a:rPr lang="en-GB" sz="1600" dirty="0"/>
              <a:t> </a:t>
            </a:r>
          </a:p>
          <a:p>
            <a:r>
              <a:rPr lang="en-GB" sz="1600" dirty="0" smtClean="0"/>
              <a:t>Public </a:t>
            </a:r>
            <a:r>
              <a:rPr lang="en-GB" sz="1600" dirty="0"/>
              <a:t>Health Wales, ‘The Welsh Adverse Childhood Experiences (ACE) Study’ (2016)</a:t>
            </a:r>
          </a:p>
          <a:p>
            <a:r>
              <a:rPr lang="en-GB" sz="1600" dirty="0"/>
              <a:t>Robert Wood Johnson Foundation, 2013. </a:t>
            </a:r>
            <a:r>
              <a:rPr lang="en-GB" sz="1600" i="1" dirty="0"/>
              <a:t>The three types of ACE's</a:t>
            </a:r>
            <a:r>
              <a:rPr lang="en-GB" sz="1600" dirty="0"/>
              <a:t>. [image] Available at: &lt;https://</a:t>
            </a:r>
            <a:r>
              <a:rPr lang="en-GB" sz="1600" dirty="0" err="1"/>
              <a:t>www.rwjf.org</a:t>
            </a:r>
            <a:r>
              <a:rPr lang="en-GB" sz="1600" dirty="0"/>
              <a:t>/</a:t>
            </a:r>
            <a:r>
              <a:rPr lang="en-GB" sz="1600" dirty="0" err="1"/>
              <a:t>en</a:t>
            </a:r>
            <a:r>
              <a:rPr lang="en-GB" sz="1600" dirty="0"/>
              <a:t>/library/infographics/the-truth-about-</a:t>
            </a:r>
            <a:r>
              <a:rPr lang="en-GB" sz="1600" dirty="0" err="1"/>
              <a:t>aces.html</a:t>
            </a:r>
            <a:r>
              <a:rPr lang="en-GB" sz="1600" dirty="0"/>
              <a:t>&gt; [Accessed 12 February 2022]. </a:t>
            </a:r>
          </a:p>
        </p:txBody>
      </p:sp>
    </p:spTree>
    <p:extLst>
      <p:ext uri="{BB962C8B-B14F-4D97-AF65-F5344CB8AC3E}">
        <p14:creationId xmlns:p14="http://schemas.microsoft.com/office/powerpoint/2010/main" val="315548221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6618" y="1489166"/>
            <a:ext cx="9744891" cy="4555093"/>
          </a:xfrm>
          <a:prstGeom prst="rect">
            <a:avLst/>
          </a:prstGeom>
          <a:noFill/>
        </p:spPr>
        <p:txBody>
          <a:bodyPr wrap="square" rtlCol="0">
            <a:spAutoFit/>
          </a:bodyPr>
          <a:lstStyle/>
          <a:p>
            <a:endParaRPr lang="en-GB" dirty="0" smtClean="0"/>
          </a:p>
          <a:p>
            <a:r>
              <a:rPr lang="en-GB" sz="1600" dirty="0"/>
              <a:t>Safeguarding Network. 2022. </a:t>
            </a:r>
            <a:r>
              <a:rPr lang="en-GB" sz="1600" i="1" dirty="0"/>
              <a:t>County lines – Safeguarding Network</a:t>
            </a:r>
            <a:r>
              <a:rPr lang="en-GB" sz="1600" dirty="0"/>
              <a:t>. [online] Available at: &lt;https://</a:t>
            </a:r>
            <a:r>
              <a:rPr lang="en-GB" sz="1600" dirty="0" err="1"/>
              <a:t>safeguarding.network</a:t>
            </a:r>
            <a:r>
              <a:rPr lang="en-GB" sz="1600" dirty="0"/>
              <a:t>/content/safeguarding-resources/child-criminal-exploitation/county-lines/&gt; [Accessed 10 March 2022].</a:t>
            </a:r>
          </a:p>
          <a:p>
            <a:endParaRPr lang="en-GB" sz="1600" dirty="0" smtClean="0"/>
          </a:p>
          <a:p>
            <a:r>
              <a:rPr lang="en-GB" sz="1600" dirty="0" err="1" smtClean="0"/>
              <a:t>Sturrock</a:t>
            </a:r>
            <a:r>
              <a:rPr lang="en-GB" sz="1600" dirty="0" smtClean="0"/>
              <a:t> </a:t>
            </a:r>
            <a:r>
              <a:rPr lang="en-GB" sz="1600" dirty="0"/>
              <a:t>R and Holmes L (2015) </a:t>
            </a:r>
            <a:r>
              <a:rPr lang="en-GB" sz="1600" i="1" dirty="0"/>
              <a:t>Running the Risks: The Links between Gang Involvement and Young People Going Missing</a:t>
            </a:r>
            <a:r>
              <a:rPr lang="en-GB" sz="1600" dirty="0"/>
              <a:t>. London: Catch 22.</a:t>
            </a:r>
          </a:p>
          <a:p>
            <a:r>
              <a:rPr lang="en-GB" sz="1600" dirty="0"/>
              <a:t> </a:t>
            </a:r>
          </a:p>
          <a:p>
            <a:r>
              <a:rPr lang="en-GB" sz="1600" dirty="0"/>
              <a:t>UK Government, 2021. </a:t>
            </a:r>
            <a:r>
              <a:rPr lang="en-GB" sz="1600" i="1" dirty="0"/>
              <a:t>County Lines exploitation: applying All Our Health</a:t>
            </a:r>
            <a:r>
              <a:rPr lang="en-GB" sz="1600" dirty="0"/>
              <a:t>. London: UK Government, </a:t>
            </a:r>
            <a:r>
              <a:rPr lang="en-GB" sz="1600" dirty="0" err="1"/>
              <a:t>p.4</a:t>
            </a:r>
            <a:r>
              <a:rPr lang="en-GB" sz="1600" dirty="0"/>
              <a:t>.</a:t>
            </a:r>
          </a:p>
          <a:p>
            <a:r>
              <a:rPr lang="en-GB" sz="1600" dirty="0"/>
              <a:t> </a:t>
            </a:r>
          </a:p>
          <a:p>
            <a:r>
              <a:rPr lang="en-GB" sz="1600" dirty="0"/>
              <a:t>UK Government, 2022. </a:t>
            </a:r>
            <a:r>
              <a:rPr lang="en-GB" sz="1600" i="1" dirty="0"/>
              <a:t>Criminal Exploitation of children and vulnerable adults: County Lines guidance</a:t>
            </a:r>
            <a:r>
              <a:rPr lang="en-GB" sz="1600" dirty="0"/>
              <a:t>. London: Home office, </a:t>
            </a:r>
            <a:r>
              <a:rPr lang="en-GB" sz="1600" dirty="0" err="1"/>
              <a:t>p.2</a:t>
            </a:r>
            <a:r>
              <a:rPr lang="en-GB" sz="1600" dirty="0"/>
              <a:t>.</a:t>
            </a:r>
          </a:p>
          <a:p>
            <a:r>
              <a:rPr lang="en-GB" sz="1600" dirty="0"/>
              <a:t> </a:t>
            </a:r>
          </a:p>
          <a:p>
            <a:r>
              <a:rPr lang="en-GB" sz="1600" dirty="0"/>
              <a:t>Welsh Government, 2019. </a:t>
            </a:r>
            <a:r>
              <a:rPr lang="en-GB" sz="1600" i="1" dirty="0"/>
              <a:t>Youth Work Strategy for Wales</a:t>
            </a:r>
            <a:r>
              <a:rPr lang="en-GB" sz="1600" dirty="0"/>
              <a:t>. Cardiff: Welsh Government, </a:t>
            </a:r>
            <a:r>
              <a:rPr lang="en-GB" sz="1600" dirty="0" err="1"/>
              <a:t>p.12</a:t>
            </a:r>
            <a:r>
              <a:rPr lang="en-GB" sz="1600" dirty="0" smtClean="0"/>
              <a:t>.</a:t>
            </a:r>
          </a:p>
          <a:p>
            <a:endParaRPr lang="en-GB" sz="1600" dirty="0"/>
          </a:p>
          <a:p>
            <a:r>
              <a:rPr lang="en-GB" sz="1600" dirty="0" err="1"/>
              <a:t>Windle</a:t>
            </a:r>
            <a:r>
              <a:rPr lang="en-GB" sz="1600" dirty="0"/>
              <a:t>, J., Moyle, L. and </a:t>
            </a:r>
            <a:r>
              <a:rPr lang="en-GB" sz="1600" dirty="0" err="1"/>
              <a:t>Coomber</a:t>
            </a:r>
            <a:r>
              <a:rPr lang="en-GB" sz="1600" dirty="0"/>
              <a:t>, R., 2020. ‘Vulnerable’ Kids Going Country: Children and Young People’s Involvement in County Lines Drug Dealing. </a:t>
            </a:r>
            <a:r>
              <a:rPr lang="en-GB" sz="1600" i="1" dirty="0"/>
              <a:t>Youth Justice</a:t>
            </a:r>
            <a:r>
              <a:rPr lang="en-GB" sz="1600" dirty="0"/>
              <a:t>, 20(1-2), </a:t>
            </a:r>
            <a:r>
              <a:rPr lang="en-GB" sz="1600" dirty="0" err="1"/>
              <a:t>pp.64</a:t>
            </a:r>
            <a:r>
              <a:rPr lang="en-GB" sz="1600" dirty="0"/>
              <a:t>-78.</a:t>
            </a:r>
          </a:p>
        </p:txBody>
      </p:sp>
    </p:spTree>
    <p:extLst>
      <p:ext uri="{BB962C8B-B14F-4D97-AF65-F5344CB8AC3E}">
        <p14:creationId xmlns:p14="http://schemas.microsoft.com/office/powerpoint/2010/main" val="2361186881"/>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1340</TotalTime>
  <Words>2151</Words>
  <Application>Microsoft Office PowerPoint</Application>
  <PresentationFormat>Widescreen</PresentationFormat>
  <Paragraphs>241</Paragraphs>
  <Slides>29</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Century Gothic</vt:lpstr>
      <vt:lpstr>Proxima Nova Regular</vt:lpstr>
      <vt:lpstr>Wingdings</vt:lpstr>
      <vt:lpstr>Vapor Trail</vt:lpstr>
      <vt:lpstr>ECYW6003 Young People in Focus 1807298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 1807298</dc:title>
  <dc:creator>Bevington, Julie</dc:creator>
  <cp:lastModifiedBy>Bevington, Julie</cp:lastModifiedBy>
  <cp:revision>88</cp:revision>
  <dcterms:created xsi:type="dcterms:W3CDTF">2022-02-12T12:36:44Z</dcterms:created>
  <dcterms:modified xsi:type="dcterms:W3CDTF">2022-03-14T13:47:02Z</dcterms:modified>
</cp:coreProperties>
</file>