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4"/>
  </p:sldMasterIdLst>
  <p:notesMasterIdLst>
    <p:notesMasterId r:id="rId19"/>
  </p:notesMasterIdLst>
  <p:sldIdLst>
    <p:sldId id="256" r:id="rId5"/>
    <p:sldId id="257" r:id="rId6"/>
    <p:sldId id="276" r:id="rId7"/>
    <p:sldId id="275" r:id="rId8"/>
    <p:sldId id="258" r:id="rId9"/>
    <p:sldId id="259" r:id="rId10"/>
    <p:sldId id="260" r:id="rId11"/>
    <p:sldId id="261" r:id="rId12"/>
    <p:sldId id="262" r:id="rId13"/>
    <p:sldId id="263" r:id="rId14"/>
    <p:sldId id="264" r:id="rId15"/>
    <p:sldId id="265" r:id="rId16"/>
    <p:sldId id="266" r:id="rId17"/>
    <p:sldId id="26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87BED0-83A3-A080-E326-A87613250FF4}" v="5" dt="2026-03-03T14:33:09.108"/>
    <p1510:client id="{059D20D1-7A36-28CE-7851-673AED69B58A}" v="1" dt="2026-03-03T14:14:36.173"/>
    <p1510:client id="{4EBA70DD-12B9-B00A-F10E-716AD7CD4DCE}" v="2" dt="2026-03-02T11:49:29.224"/>
    <p1510:client id="{50B45015-724B-DA7B-7E66-E470923548C1}" v="76" dt="2026-03-03T16:28:18.416"/>
    <p1510:client id="{CC0B50E0-89C0-2C6D-7A3E-C90563E327D8}" v="34" dt="2026-03-04T10:43:02.244"/>
    <p1510:client id="{DDF27690-61A7-54E6-4970-9915C27AC669}" v="94" dt="2026-03-03T16:02:53.2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4381" autoAdjust="0"/>
  </p:normalViewPr>
  <p:slideViewPr>
    <p:cSldViewPr snapToGrid="0">
      <p:cViewPr varScale="1">
        <p:scale>
          <a:sx n="58" d="100"/>
          <a:sy n="58" d="100"/>
        </p:scale>
        <p:origin x="12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y Tetteh (2321029)" userId="S::2321029@student.uwtsd.ac.uk::032c2b11-11f0-458f-86f4-f6d6ff498281" providerId="AD" clId="Web-{4EBA70DD-12B9-B00A-F10E-716AD7CD4DCE}"/>
    <pc:docChg chg="sldOrd">
      <pc:chgData name="Mary Tetteh (2321029)" userId="S::2321029@student.uwtsd.ac.uk::032c2b11-11f0-458f-86f4-f6d6ff498281" providerId="AD" clId="Web-{4EBA70DD-12B9-B00A-F10E-716AD7CD4DCE}" dt="2026-03-02T11:49:29.224" v="1"/>
      <pc:docMkLst>
        <pc:docMk/>
      </pc:docMkLst>
      <pc:sldChg chg="ord">
        <pc:chgData name="Mary Tetteh (2321029)" userId="S::2321029@student.uwtsd.ac.uk::032c2b11-11f0-458f-86f4-f6d6ff498281" providerId="AD" clId="Web-{4EBA70DD-12B9-B00A-F10E-716AD7CD4DCE}" dt="2026-03-02T11:49:29.224" v="1"/>
        <pc:sldMkLst>
          <pc:docMk/>
          <pc:sldMk cId="1263417026" sldId="265"/>
        </pc:sldMkLst>
      </pc:sldChg>
    </pc:docChg>
  </pc:docChgLst>
  <pc:docChgLst>
    <pc:chgData name="Mary Tetteh (2321029)" userId="S::2321029@student.uwtsd.ac.uk::032c2b11-11f0-458f-86f4-f6d6ff498281" providerId="AD" clId="Web-{DDF27690-61A7-54E6-4970-9915C27AC669}"/>
    <pc:docChg chg="modSld">
      <pc:chgData name="Mary Tetteh (2321029)" userId="S::2321029@student.uwtsd.ac.uk::032c2b11-11f0-458f-86f4-f6d6ff498281" providerId="AD" clId="Web-{DDF27690-61A7-54E6-4970-9915C27AC669}" dt="2026-03-03T16:02:53.219" v="91" actId="20577"/>
      <pc:docMkLst>
        <pc:docMk/>
      </pc:docMkLst>
      <pc:sldChg chg="modSp">
        <pc:chgData name="Mary Tetteh (2321029)" userId="S::2321029@student.uwtsd.ac.uk::032c2b11-11f0-458f-86f4-f6d6ff498281" providerId="AD" clId="Web-{DDF27690-61A7-54E6-4970-9915C27AC669}" dt="2026-03-03T15:42:59.813" v="24" actId="20577"/>
        <pc:sldMkLst>
          <pc:docMk/>
          <pc:sldMk cId="1318167333" sldId="256"/>
        </pc:sldMkLst>
        <pc:spChg chg="mod">
          <ac:chgData name="Mary Tetteh (2321029)" userId="S::2321029@student.uwtsd.ac.uk::032c2b11-11f0-458f-86f4-f6d6ff498281" providerId="AD" clId="Web-{DDF27690-61A7-54E6-4970-9915C27AC669}" dt="2026-03-03T15:42:59.813" v="24" actId="20577"/>
          <ac:spMkLst>
            <pc:docMk/>
            <pc:sldMk cId="1318167333" sldId="256"/>
            <ac:spMk id="4" creationId="{00000000-0000-0000-0000-000000000000}"/>
          </ac:spMkLst>
        </pc:spChg>
        <pc:picChg chg="mod">
          <ac:chgData name="Mary Tetteh (2321029)" userId="S::2321029@student.uwtsd.ac.uk::032c2b11-11f0-458f-86f4-f6d6ff498281" providerId="AD" clId="Web-{DDF27690-61A7-54E6-4970-9915C27AC669}" dt="2026-03-03T15:40:44.858" v="7" actId="1076"/>
          <ac:picMkLst>
            <pc:docMk/>
            <pc:sldMk cId="1318167333" sldId="256"/>
            <ac:picMk id="5" creationId="{00000000-0000-0000-0000-000000000000}"/>
          </ac:picMkLst>
        </pc:picChg>
      </pc:sldChg>
      <pc:sldChg chg="modSp">
        <pc:chgData name="Mary Tetteh (2321029)" userId="S::2321029@student.uwtsd.ac.uk::032c2b11-11f0-458f-86f4-f6d6ff498281" providerId="AD" clId="Web-{DDF27690-61A7-54E6-4970-9915C27AC669}" dt="2026-03-03T15:46:35.630" v="31" actId="20577"/>
        <pc:sldMkLst>
          <pc:docMk/>
          <pc:sldMk cId="3478497107" sldId="258"/>
        </pc:sldMkLst>
        <pc:spChg chg="mod">
          <ac:chgData name="Mary Tetteh (2321029)" userId="S::2321029@student.uwtsd.ac.uk::032c2b11-11f0-458f-86f4-f6d6ff498281" providerId="AD" clId="Web-{DDF27690-61A7-54E6-4970-9915C27AC669}" dt="2026-03-03T15:46:35.630" v="31" actId="20577"/>
          <ac:spMkLst>
            <pc:docMk/>
            <pc:sldMk cId="3478497107" sldId="258"/>
            <ac:spMk id="2" creationId="{00000000-0000-0000-0000-000000000000}"/>
          </ac:spMkLst>
        </pc:spChg>
      </pc:sldChg>
      <pc:sldChg chg="modSp">
        <pc:chgData name="Mary Tetteh (2321029)" userId="S::2321029@student.uwtsd.ac.uk::032c2b11-11f0-458f-86f4-f6d6ff498281" providerId="AD" clId="Web-{DDF27690-61A7-54E6-4970-9915C27AC669}" dt="2026-03-03T15:47:06.678" v="32" actId="20577"/>
        <pc:sldMkLst>
          <pc:docMk/>
          <pc:sldMk cId="1339269392" sldId="259"/>
        </pc:sldMkLst>
        <pc:spChg chg="mod">
          <ac:chgData name="Mary Tetteh (2321029)" userId="S::2321029@student.uwtsd.ac.uk::032c2b11-11f0-458f-86f4-f6d6ff498281" providerId="AD" clId="Web-{DDF27690-61A7-54E6-4970-9915C27AC669}" dt="2026-03-03T15:47:06.678" v="32" actId="20577"/>
          <ac:spMkLst>
            <pc:docMk/>
            <pc:sldMk cId="1339269392" sldId="259"/>
            <ac:spMk id="2" creationId="{00000000-0000-0000-0000-000000000000}"/>
          </ac:spMkLst>
        </pc:spChg>
      </pc:sldChg>
      <pc:sldChg chg="modSp">
        <pc:chgData name="Mary Tetteh (2321029)" userId="S::2321029@student.uwtsd.ac.uk::032c2b11-11f0-458f-86f4-f6d6ff498281" providerId="AD" clId="Web-{DDF27690-61A7-54E6-4970-9915C27AC669}" dt="2026-03-03T16:00:53.092" v="86" actId="14100"/>
        <pc:sldMkLst>
          <pc:docMk/>
          <pc:sldMk cId="412568417" sldId="260"/>
        </pc:sldMkLst>
        <pc:spChg chg="mod">
          <ac:chgData name="Mary Tetteh (2321029)" userId="S::2321029@student.uwtsd.ac.uk::032c2b11-11f0-458f-86f4-f6d6ff498281" providerId="AD" clId="Web-{DDF27690-61A7-54E6-4970-9915C27AC669}" dt="2026-03-03T15:47:58.821" v="34" actId="20577"/>
          <ac:spMkLst>
            <pc:docMk/>
            <pc:sldMk cId="412568417" sldId="260"/>
            <ac:spMk id="2" creationId="{00000000-0000-0000-0000-000000000000}"/>
          </ac:spMkLst>
        </pc:spChg>
        <pc:spChg chg="mod">
          <ac:chgData name="Mary Tetteh (2321029)" userId="S::2321029@student.uwtsd.ac.uk::032c2b11-11f0-458f-86f4-f6d6ff498281" providerId="AD" clId="Web-{DDF27690-61A7-54E6-4970-9915C27AC669}" dt="2026-03-03T16:00:53.092" v="86" actId="14100"/>
          <ac:spMkLst>
            <pc:docMk/>
            <pc:sldMk cId="412568417" sldId="260"/>
            <ac:spMk id="3" creationId="{00000000-0000-0000-0000-000000000000}"/>
          </ac:spMkLst>
        </pc:spChg>
      </pc:sldChg>
      <pc:sldChg chg="modSp">
        <pc:chgData name="Mary Tetteh (2321029)" userId="S::2321029@student.uwtsd.ac.uk::032c2b11-11f0-458f-86f4-f6d6ff498281" providerId="AD" clId="Web-{DDF27690-61A7-54E6-4970-9915C27AC669}" dt="2026-03-03T15:49:02.858" v="36" actId="20577"/>
        <pc:sldMkLst>
          <pc:docMk/>
          <pc:sldMk cId="3117553871" sldId="261"/>
        </pc:sldMkLst>
        <pc:spChg chg="mod">
          <ac:chgData name="Mary Tetteh (2321029)" userId="S::2321029@student.uwtsd.ac.uk::032c2b11-11f0-458f-86f4-f6d6ff498281" providerId="AD" clId="Web-{DDF27690-61A7-54E6-4970-9915C27AC669}" dt="2026-03-03T15:49:02.858" v="36" actId="20577"/>
          <ac:spMkLst>
            <pc:docMk/>
            <pc:sldMk cId="3117553871" sldId="261"/>
            <ac:spMk id="2" creationId="{00000000-0000-0000-0000-000000000000}"/>
          </ac:spMkLst>
        </pc:spChg>
      </pc:sldChg>
      <pc:sldChg chg="modSp">
        <pc:chgData name="Mary Tetteh (2321029)" userId="S::2321029@student.uwtsd.ac.uk::032c2b11-11f0-458f-86f4-f6d6ff498281" providerId="AD" clId="Web-{DDF27690-61A7-54E6-4970-9915C27AC669}" dt="2026-03-03T16:02:03.671" v="88" actId="20577"/>
        <pc:sldMkLst>
          <pc:docMk/>
          <pc:sldMk cId="1737483017" sldId="262"/>
        </pc:sldMkLst>
        <pc:spChg chg="mod">
          <ac:chgData name="Mary Tetteh (2321029)" userId="S::2321029@student.uwtsd.ac.uk::032c2b11-11f0-458f-86f4-f6d6ff498281" providerId="AD" clId="Web-{DDF27690-61A7-54E6-4970-9915C27AC669}" dt="2026-03-03T15:49:35.294" v="37" actId="20577"/>
          <ac:spMkLst>
            <pc:docMk/>
            <pc:sldMk cId="1737483017" sldId="262"/>
            <ac:spMk id="2" creationId="{00000000-0000-0000-0000-000000000000}"/>
          </ac:spMkLst>
        </pc:spChg>
        <pc:spChg chg="mod">
          <ac:chgData name="Mary Tetteh (2321029)" userId="S::2321029@student.uwtsd.ac.uk::032c2b11-11f0-458f-86f4-f6d6ff498281" providerId="AD" clId="Web-{DDF27690-61A7-54E6-4970-9915C27AC669}" dt="2026-03-03T16:02:03.671" v="88" actId="20577"/>
          <ac:spMkLst>
            <pc:docMk/>
            <pc:sldMk cId="1737483017" sldId="262"/>
            <ac:spMk id="3" creationId="{00000000-0000-0000-0000-000000000000}"/>
          </ac:spMkLst>
        </pc:spChg>
      </pc:sldChg>
      <pc:sldChg chg="modSp">
        <pc:chgData name="Mary Tetteh (2321029)" userId="S::2321029@student.uwtsd.ac.uk::032c2b11-11f0-458f-86f4-f6d6ff498281" providerId="AD" clId="Web-{DDF27690-61A7-54E6-4970-9915C27AC669}" dt="2026-03-03T16:02:53.219" v="91" actId="20577"/>
        <pc:sldMkLst>
          <pc:docMk/>
          <pc:sldMk cId="1261259748" sldId="263"/>
        </pc:sldMkLst>
        <pc:spChg chg="mod">
          <ac:chgData name="Mary Tetteh (2321029)" userId="S::2321029@student.uwtsd.ac.uk::032c2b11-11f0-458f-86f4-f6d6ff498281" providerId="AD" clId="Web-{DDF27690-61A7-54E6-4970-9915C27AC669}" dt="2026-03-03T15:50:28.327" v="39" actId="20577"/>
          <ac:spMkLst>
            <pc:docMk/>
            <pc:sldMk cId="1261259748" sldId="263"/>
            <ac:spMk id="2" creationId="{00000000-0000-0000-0000-000000000000}"/>
          </ac:spMkLst>
        </pc:spChg>
        <pc:spChg chg="mod">
          <ac:chgData name="Mary Tetteh (2321029)" userId="S::2321029@student.uwtsd.ac.uk::032c2b11-11f0-458f-86f4-f6d6ff498281" providerId="AD" clId="Web-{DDF27690-61A7-54E6-4970-9915C27AC669}" dt="2026-03-03T16:02:53.219" v="91" actId="20577"/>
          <ac:spMkLst>
            <pc:docMk/>
            <pc:sldMk cId="1261259748" sldId="263"/>
            <ac:spMk id="3" creationId="{00000000-0000-0000-0000-000000000000}"/>
          </ac:spMkLst>
        </pc:spChg>
      </pc:sldChg>
      <pc:sldChg chg="modSp">
        <pc:chgData name="Mary Tetteh (2321029)" userId="S::2321029@student.uwtsd.ac.uk::032c2b11-11f0-458f-86f4-f6d6ff498281" providerId="AD" clId="Web-{DDF27690-61A7-54E6-4970-9915C27AC669}" dt="2026-03-03T15:53:00.502" v="47" actId="20577"/>
        <pc:sldMkLst>
          <pc:docMk/>
          <pc:sldMk cId="1429580526" sldId="264"/>
        </pc:sldMkLst>
        <pc:spChg chg="mod">
          <ac:chgData name="Mary Tetteh (2321029)" userId="S::2321029@student.uwtsd.ac.uk::032c2b11-11f0-458f-86f4-f6d6ff498281" providerId="AD" clId="Web-{DDF27690-61A7-54E6-4970-9915C27AC669}" dt="2026-03-03T15:52:07.766" v="41" actId="14100"/>
          <ac:spMkLst>
            <pc:docMk/>
            <pc:sldMk cId="1429580526" sldId="264"/>
            <ac:spMk id="2" creationId="{00000000-0000-0000-0000-000000000000}"/>
          </ac:spMkLst>
        </pc:spChg>
        <pc:spChg chg="mod">
          <ac:chgData name="Mary Tetteh (2321029)" userId="S::2321029@student.uwtsd.ac.uk::032c2b11-11f0-458f-86f4-f6d6ff498281" providerId="AD" clId="Web-{DDF27690-61A7-54E6-4970-9915C27AC669}" dt="2026-03-03T15:53:00.502" v="47" actId="20577"/>
          <ac:spMkLst>
            <pc:docMk/>
            <pc:sldMk cId="1429580526" sldId="264"/>
            <ac:spMk id="3" creationId="{00000000-0000-0000-0000-000000000000}"/>
          </ac:spMkLst>
        </pc:spChg>
      </pc:sldChg>
      <pc:sldChg chg="modSp">
        <pc:chgData name="Mary Tetteh (2321029)" userId="S::2321029@student.uwtsd.ac.uk::032c2b11-11f0-458f-86f4-f6d6ff498281" providerId="AD" clId="Web-{DDF27690-61A7-54E6-4970-9915C27AC669}" dt="2026-03-03T15:59:11.934" v="82" actId="20577"/>
        <pc:sldMkLst>
          <pc:docMk/>
          <pc:sldMk cId="1263417026" sldId="265"/>
        </pc:sldMkLst>
        <pc:spChg chg="mod">
          <ac:chgData name="Mary Tetteh (2321029)" userId="S::2321029@student.uwtsd.ac.uk::032c2b11-11f0-458f-86f4-f6d6ff498281" providerId="AD" clId="Web-{DDF27690-61A7-54E6-4970-9915C27AC669}" dt="2026-03-03T15:55:59.976" v="77" actId="20577"/>
          <ac:spMkLst>
            <pc:docMk/>
            <pc:sldMk cId="1263417026" sldId="265"/>
            <ac:spMk id="2" creationId="{00000000-0000-0000-0000-000000000000}"/>
          </ac:spMkLst>
        </pc:spChg>
        <pc:spChg chg="mod">
          <ac:chgData name="Mary Tetteh (2321029)" userId="S::2321029@student.uwtsd.ac.uk::032c2b11-11f0-458f-86f4-f6d6ff498281" providerId="AD" clId="Web-{DDF27690-61A7-54E6-4970-9915C27AC669}" dt="2026-03-03T15:59:11.934" v="82" actId="20577"/>
          <ac:spMkLst>
            <pc:docMk/>
            <pc:sldMk cId="1263417026" sldId="265"/>
            <ac:spMk id="3" creationId="{00000000-0000-0000-0000-000000000000}"/>
          </ac:spMkLst>
        </pc:spChg>
      </pc:sldChg>
      <pc:sldChg chg="modSp">
        <pc:chgData name="Mary Tetteh (2321029)" userId="S::2321029@student.uwtsd.ac.uk::032c2b11-11f0-458f-86f4-f6d6ff498281" providerId="AD" clId="Web-{DDF27690-61A7-54E6-4970-9915C27AC669}" dt="2026-03-03T15:56:51.727" v="79" actId="20577"/>
        <pc:sldMkLst>
          <pc:docMk/>
          <pc:sldMk cId="252505753" sldId="266"/>
        </pc:sldMkLst>
        <pc:spChg chg="mod">
          <ac:chgData name="Mary Tetteh (2321029)" userId="S::2321029@student.uwtsd.ac.uk::032c2b11-11f0-458f-86f4-f6d6ff498281" providerId="AD" clId="Web-{DDF27690-61A7-54E6-4970-9915C27AC669}" dt="2026-03-03T15:56:51.727" v="79" actId="20577"/>
          <ac:spMkLst>
            <pc:docMk/>
            <pc:sldMk cId="252505753" sldId="266"/>
            <ac:spMk id="2" creationId="{00000000-0000-0000-0000-000000000000}"/>
          </ac:spMkLst>
        </pc:spChg>
      </pc:sldChg>
      <pc:sldChg chg="modSp">
        <pc:chgData name="Mary Tetteh (2321029)" userId="S::2321029@student.uwtsd.ac.uk::032c2b11-11f0-458f-86f4-f6d6ff498281" providerId="AD" clId="Web-{DDF27690-61A7-54E6-4970-9915C27AC669}" dt="2026-03-03T15:57:12.916" v="80" actId="20577"/>
        <pc:sldMkLst>
          <pc:docMk/>
          <pc:sldMk cId="2332223850" sldId="267"/>
        </pc:sldMkLst>
        <pc:spChg chg="mod">
          <ac:chgData name="Mary Tetteh (2321029)" userId="S::2321029@student.uwtsd.ac.uk::032c2b11-11f0-458f-86f4-f6d6ff498281" providerId="AD" clId="Web-{DDF27690-61A7-54E6-4970-9915C27AC669}" dt="2026-03-03T15:57:12.916" v="80" actId="20577"/>
          <ac:spMkLst>
            <pc:docMk/>
            <pc:sldMk cId="2332223850" sldId="267"/>
            <ac:spMk id="2" creationId="{00000000-0000-0000-0000-000000000000}"/>
          </ac:spMkLst>
        </pc:spChg>
      </pc:sldChg>
      <pc:sldChg chg="modSp">
        <pc:chgData name="Mary Tetteh (2321029)" userId="S::2321029@student.uwtsd.ac.uk::032c2b11-11f0-458f-86f4-f6d6ff498281" providerId="AD" clId="Web-{DDF27690-61A7-54E6-4970-9915C27AC669}" dt="2026-03-03T15:45:34.815" v="27" actId="20577"/>
        <pc:sldMkLst>
          <pc:docMk/>
          <pc:sldMk cId="82950130" sldId="275"/>
        </pc:sldMkLst>
        <pc:spChg chg="mod">
          <ac:chgData name="Mary Tetteh (2321029)" userId="S::2321029@student.uwtsd.ac.uk::032c2b11-11f0-458f-86f4-f6d6ff498281" providerId="AD" clId="Web-{DDF27690-61A7-54E6-4970-9915C27AC669}" dt="2026-03-03T15:45:34.815" v="27" actId="20577"/>
          <ac:spMkLst>
            <pc:docMk/>
            <pc:sldMk cId="82950130" sldId="275"/>
            <ac:spMk id="2" creationId="{00000000-0000-0000-0000-000000000000}"/>
          </ac:spMkLst>
        </pc:spChg>
      </pc:sldChg>
      <pc:sldChg chg="modSp">
        <pc:chgData name="Mary Tetteh (2321029)" userId="S::2321029@student.uwtsd.ac.uk::032c2b11-11f0-458f-86f4-f6d6ff498281" providerId="AD" clId="Web-{DDF27690-61A7-54E6-4970-9915C27AC669}" dt="2026-03-03T16:00:19.779" v="84" actId="14100"/>
        <pc:sldMkLst>
          <pc:docMk/>
          <pc:sldMk cId="1245754990" sldId="276"/>
        </pc:sldMkLst>
        <pc:spChg chg="mod">
          <ac:chgData name="Mary Tetteh (2321029)" userId="S::2321029@student.uwtsd.ac.uk::032c2b11-11f0-458f-86f4-f6d6ff498281" providerId="AD" clId="Web-{DDF27690-61A7-54E6-4970-9915C27AC669}" dt="2026-03-03T16:00:03.138" v="83" actId="14100"/>
          <ac:spMkLst>
            <pc:docMk/>
            <pc:sldMk cId="1245754990" sldId="276"/>
            <ac:spMk id="2" creationId="{00000000-0000-0000-0000-000000000000}"/>
          </ac:spMkLst>
        </pc:spChg>
        <pc:spChg chg="mod">
          <ac:chgData name="Mary Tetteh (2321029)" userId="S::2321029@student.uwtsd.ac.uk::032c2b11-11f0-458f-86f4-f6d6ff498281" providerId="AD" clId="Web-{DDF27690-61A7-54E6-4970-9915C27AC669}" dt="2026-03-03T16:00:19.779" v="84" actId="14100"/>
          <ac:spMkLst>
            <pc:docMk/>
            <pc:sldMk cId="1245754990" sldId="276"/>
            <ac:spMk id="3" creationId="{00000000-0000-0000-0000-000000000000}"/>
          </ac:spMkLst>
        </pc:spChg>
      </pc:sldChg>
    </pc:docChg>
  </pc:docChgLst>
  <pc:docChgLst>
    <pc:chgData name="Mary Tetteh (2321029)" userId="S::2321029@student.uwtsd.ac.uk::032c2b11-11f0-458f-86f4-f6d6ff498281" providerId="AD" clId="Web-{CC0B50E0-89C0-2C6D-7A3E-C90563E327D8}"/>
    <pc:docChg chg="modSld">
      <pc:chgData name="Mary Tetteh (2321029)" userId="S::2321029@student.uwtsd.ac.uk::032c2b11-11f0-458f-86f4-f6d6ff498281" providerId="AD" clId="Web-{CC0B50E0-89C0-2C6D-7A3E-C90563E327D8}" dt="2026-03-04T10:43:02.244" v="16" actId="20577"/>
      <pc:docMkLst>
        <pc:docMk/>
      </pc:docMkLst>
      <pc:sldChg chg="modSp">
        <pc:chgData name="Mary Tetteh (2321029)" userId="S::2321029@student.uwtsd.ac.uk::032c2b11-11f0-458f-86f4-f6d6ff498281" providerId="AD" clId="Web-{CC0B50E0-89C0-2C6D-7A3E-C90563E327D8}" dt="2026-03-04T10:43:02.244" v="16" actId="20577"/>
        <pc:sldMkLst>
          <pc:docMk/>
          <pc:sldMk cId="1318167333" sldId="256"/>
        </pc:sldMkLst>
        <pc:spChg chg="mod">
          <ac:chgData name="Mary Tetteh (2321029)" userId="S::2321029@student.uwtsd.ac.uk::032c2b11-11f0-458f-86f4-f6d6ff498281" providerId="AD" clId="Web-{CC0B50E0-89C0-2C6D-7A3E-C90563E327D8}" dt="2026-03-04T10:43:02.244" v="16" actId="20577"/>
          <ac:spMkLst>
            <pc:docMk/>
            <pc:sldMk cId="1318167333" sldId="256"/>
            <ac:spMk id="4" creationId="{00000000-0000-0000-0000-000000000000}"/>
          </ac:spMkLst>
        </pc:spChg>
      </pc:sldChg>
    </pc:docChg>
  </pc:docChgLst>
  <pc:docChgLst>
    <pc:chgData name="Mary Tetteh (2321029)" userId="S::2321029@student.uwtsd.ac.uk::032c2b11-11f0-458f-86f4-f6d6ff498281" providerId="AD" clId="Web-{0487BED0-83A3-A080-E326-A87613250FF4}"/>
    <pc:docChg chg="mod modSld addMainMaster delMainMaster">
      <pc:chgData name="Mary Tetteh (2321029)" userId="S::2321029@student.uwtsd.ac.uk::032c2b11-11f0-458f-86f4-f6d6ff498281" providerId="AD" clId="Web-{0487BED0-83A3-A080-E326-A87613250FF4}" dt="2026-03-03T14:33:09.108" v="4"/>
      <pc:docMkLst>
        <pc:docMk/>
      </pc:docMkLst>
      <pc:sldChg chg="mod modClrScheme chgLayout">
        <pc:chgData name="Mary Tetteh (2321029)" userId="S::2321029@student.uwtsd.ac.uk::032c2b11-11f0-458f-86f4-f6d6ff498281" providerId="AD" clId="Web-{0487BED0-83A3-A080-E326-A87613250FF4}" dt="2026-03-03T14:33:09.108" v="4"/>
        <pc:sldMkLst>
          <pc:docMk/>
          <pc:sldMk cId="1318167333" sldId="256"/>
        </pc:sldMkLst>
      </pc:sldChg>
      <pc:sldChg chg="modSp mod modClrScheme chgLayout">
        <pc:chgData name="Mary Tetteh (2321029)" userId="S::2321029@student.uwtsd.ac.uk::032c2b11-11f0-458f-86f4-f6d6ff498281" providerId="AD" clId="Web-{0487BED0-83A3-A080-E326-A87613250FF4}" dt="2026-03-03T14:33:09.108" v="4"/>
        <pc:sldMkLst>
          <pc:docMk/>
          <pc:sldMk cId="2358825879" sldId="257"/>
        </pc:sldMkLst>
        <pc:spChg chg="mod ord">
          <ac:chgData name="Mary Tetteh (2321029)" userId="S::2321029@student.uwtsd.ac.uk::032c2b11-11f0-458f-86f4-f6d6ff498281" providerId="AD" clId="Web-{0487BED0-83A3-A080-E326-A87613250FF4}" dt="2026-03-03T14:33:09.108" v="4"/>
          <ac:spMkLst>
            <pc:docMk/>
            <pc:sldMk cId="2358825879" sldId="257"/>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3478497107" sldId="258"/>
        </pc:sldMkLst>
        <pc:spChg chg="mod ord">
          <ac:chgData name="Mary Tetteh (2321029)" userId="S::2321029@student.uwtsd.ac.uk::032c2b11-11f0-458f-86f4-f6d6ff498281" providerId="AD" clId="Web-{0487BED0-83A3-A080-E326-A87613250FF4}" dt="2026-03-03T14:33:09.108" v="4"/>
          <ac:spMkLst>
            <pc:docMk/>
            <pc:sldMk cId="3478497107" sldId="258"/>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3478497107" sldId="258"/>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1339269392" sldId="259"/>
        </pc:sldMkLst>
        <pc:spChg chg="mod ord">
          <ac:chgData name="Mary Tetteh (2321029)" userId="S::2321029@student.uwtsd.ac.uk::032c2b11-11f0-458f-86f4-f6d6ff498281" providerId="AD" clId="Web-{0487BED0-83A3-A080-E326-A87613250FF4}" dt="2026-03-03T14:33:09.108" v="4"/>
          <ac:spMkLst>
            <pc:docMk/>
            <pc:sldMk cId="1339269392" sldId="259"/>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1339269392" sldId="259"/>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412568417" sldId="260"/>
        </pc:sldMkLst>
        <pc:spChg chg="mod ord">
          <ac:chgData name="Mary Tetteh (2321029)" userId="S::2321029@student.uwtsd.ac.uk::032c2b11-11f0-458f-86f4-f6d6ff498281" providerId="AD" clId="Web-{0487BED0-83A3-A080-E326-A87613250FF4}" dt="2026-03-03T14:33:09.108" v="4"/>
          <ac:spMkLst>
            <pc:docMk/>
            <pc:sldMk cId="412568417" sldId="260"/>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412568417" sldId="260"/>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3117553871" sldId="261"/>
        </pc:sldMkLst>
        <pc:spChg chg="mod ord">
          <ac:chgData name="Mary Tetteh (2321029)" userId="S::2321029@student.uwtsd.ac.uk::032c2b11-11f0-458f-86f4-f6d6ff498281" providerId="AD" clId="Web-{0487BED0-83A3-A080-E326-A87613250FF4}" dt="2026-03-03T14:33:09.108" v="4"/>
          <ac:spMkLst>
            <pc:docMk/>
            <pc:sldMk cId="3117553871" sldId="261"/>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3117553871" sldId="261"/>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1737483017" sldId="262"/>
        </pc:sldMkLst>
        <pc:spChg chg="mod ord">
          <ac:chgData name="Mary Tetteh (2321029)" userId="S::2321029@student.uwtsd.ac.uk::032c2b11-11f0-458f-86f4-f6d6ff498281" providerId="AD" clId="Web-{0487BED0-83A3-A080-E326-A87613250FF4}" dt="2026-03-03T14:33:09.108" v="4"/>
          <ac:spMkLst>
            <pc:docMk/>
            <pc:sldMk cId="1737483017" sldId="262"/>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1737483017" sldId="262"/>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1261259748" sldId="263"/>
        </pc:sldMkLst>
        <pc:spChg chg="mod ord">
          <ac:chgData name="Mary Tetteh (2321029)" userId="S::2321029@student.uwtsd.ac.uk::032c2b11-11f0-458f-86f4-f6d6ff498281" providerId="AD" clId="Web-{0487BED0-83A3-A080-E326-A87613250FF4}" dt="2026-03-03T14:33:09.108" v="4"/>
          <ac:spMkLst>
            <pc:docMk/>
            <pc:sldMk cId="1261259748" sldId="263"/>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1261259748" sldId="263"/>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1429580526" sldId="264"/>
        </pc:sldMkLst>
        <pc:spChg chg="mod ord">
          <ac:chgData name="Mary Tetteh (2321029)" userId="S::2321029@student.uwtsd.ac.uk::032c2b11-11f0-458f-86f4-f6d6ff498281" providerId="AD" clId="Web-{0487BED0-83A3-A080-E326-A87613250FF4}" dt="2026-03-03T14:33:09.108" v="4"/>
          <ac:spMkLst>
            <pc:docMk/>
            <pc:sldMk cId="1429580526" sldId="264"/>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1429580526" sldId="264"/>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1263417026" sldId="265"/>
        </pc:sldMkLst>
        <pc:spChg chg="mod ord">
          <ac:chgData name="Mary Tetteh (2321029)" userId="S::2321029@student.uwtsd.ac.uk::032c2b11-11f0-458f-86f4-f6d6ff498281" providerId="AD" clId="Web-{0487BED0-83A3-A080-E326-A87613250FF4}" dt="2026-03-03T14:33:09.108" v="4"/>
          <ac:spMkLst>
            <pc:docMk/>
            <pc:sldMk cId="1263417026" sldId="265"/>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1263417026" sldId="265"/>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252505753" sldId="266"/>
        </pc:sldMkLst>
        <pc:spChg chg="mod ord">
          <ac:chgData name="Mary Tetteh (2321029)" userId="S::2321029@student.uwtsd.ac.uk::032c2b11-11f0-458f-86f4-f6d6ff498281" providerId="AD" clId="Web-{0487BED0-83A3-A080-E326-A87613250FF4}" dt="2026-03-03T14:33:09.108" v="4"/>
          <ac:spMkLst>
            <pc:docMk/>
            <pc:sldMk cId="252505753" sldId="266"/>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252505753" sldId="266"/>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2332223850" sldId="267"/>
        </pc:sldMkLst>
        <pc:spChg chg="mod ord">
          <ac:chgData name="Mary Tetteh (2321029)" userId="S::2321029@student.uwtsd.ac.uk::032c2b11-11f0-458f-86f4-f6d6ff498281" providerId="AD" clId="Web-{0487BED0-83A3-A080-E326-A87613250FF4}" dt="2026-03-03T14:33:09.108" v="4"/>
          <ac:spMkLst>
            <pc:docMk/>
            <pc:sldMk cId="2332223850" sldId="267"/>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2332223850" sldId="267"/>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82950130" sldId="275"/>
        </pc:sldMkLst>
        <pc:spChg chg="mod ord">
          <ac:chgData name="Mary Tetteh (2321029)" userId="S::2321029@student.uwtsd.ac.uk::032c2b11-11f0-458f-86f4-f6d6ff498281" providerId="AD" clId="Web-{0487BED0-83A3-A080-E326-A87613250FF4}" dt="2026-03-03T14:33:09.108" v="4"/>
          <ac:spMkLst>
            <pc:docMk/>
            <pc:sldMk cId="82950130" sldId="275"/>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82950130" sldId="275"/>
            <ac:spMk id="3" creationId="{00000000-0000-0000-0000-000000000000}"/>
          </ac:spMkLst>
        </pc:spChg>
      </pc:sldChg>
      <pc:sldChg chg="modSp mod modClrScheme chgLayout">
        <pc:chgData name="Mary Tetteh (2321029)" userId="S::2321029@student.uwtsd.ac.uk::032c2b11-11f0-458f-86f4-f6d6ff498281" providerId="AD" clId="Web-{0487BED0-83A3-A080-E326-A87613250FF4}" dt="2026-03-03T14:33:09.108" v="4"/>
        <pc:sldMkLst>
          <pc:docMk/>
          <pc:sldMk cId="1245754990" sldId="276"/>
        </pc:sldMkLst>
        <pc:spChg chg="mod ord">
          <ac:chgData name="Mary Tetteh (2321029)" userId="S::2321029@student.uwtsd.ac.uk::032c2b11-11f0-458f-86f4-f6d6ff498281" providerId="AD" clId="Web-{0487BED0-83A3-A080-E326-A87613250FF4}" dt="2026-03-03T14:33:09.108" v="4"/>
          <ac:spMkLst>
            <pc:docMk/>
            <pc:sldMk cId="1245754990" sldId="276"/>
            <ac:spMk id="2" creationId="{00000000-0000-0000-0000-000000000000}"/>
          </ac:spMkLst>
        </pc:spChg>
        <pc:spChg chg="mod ord">
          <ac:chgData name="Mary Tetteh (2321029)" userId="S::2321029@student.uwtsd.ac.uk::032c2b11-11f0-458f-86f4-f6d6ff498281" providerId="AD" clId="Web-{0487BED0-83A3-A080-E326-A87613250FF4}" dt="2026-03-03T14:33:09.108" v="4"/>
          <ac:spMkLst>
            <pc:docMk/>
            <pc:sldMk cId="1245754990" sldId="276"/>
            <ac:spMk id="3" creationId="{00000000-0000-0000-0000-000000000000}"/>
          </ac:spMkLst>
        </pc:spChg>
      </pc:sldChg>
      <pc:sldMasterChg chg="add del addSldLayout delSldLayout">
        <pc:chgData name="Mary Tetteh (2321029)" userId="S::2321029@student.uwtsd.ac.uk::032c2b11-11f0-458f-86f4-f6d6ff498281" providerId="AD" clId="Web-{0487BED0-83A3-A080-E326-A87613250FF4}" dt="2026-03-03T14:33:09.108" v="4"/>
        <pc:sldMasterMkLst>
          <pc:docMk/>
          <pc:sldMasterMk cId="1753712709" sldId="2147483695"/>
        </pc:sldMasterMkLst>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3706472523" sldId="2147483696"/>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1745369022" sldId="2147483697"/>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2635657559" sldId="2147483698"/>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2964696050" sldId="2147483699"/>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2699423728" sldId="2147483700"/>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3395677877" sldId="2147483701"/>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3994776305" sldId="2147483702"/>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808788504" sldId="2147483703"/>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2452679073" sldId="2147483704"/>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687111778" sldId="2147483705"/>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2040616124" sldId="2147483706"/>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3220211050" sldId="2147483707"/>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1087487364" sldId="2147483708"/>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243465440" sldId="2147483709"/>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3967238346" sldId="2147483710"/>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4221724316" sldId="2147483711"/>
          </pc:sldLayoutMkLst>
        </pc:sldLayoutChg>
        <pc:sldLayoutChg chg="add del">
          <pc:chgData name="Mary Tetteh (2321029)" userId="S::2321029@student.uwtsd.ac.uk::032c2b11-11f0-458f-86f4-f6d6ff498281" providerId="AD" clId="Web-{0487BED0-83A3-A080-E326-A87613250FF4}" dt="2026-03-03T14:33:09.108" v="4"/>
          <pc:sldLayoutMkLst>
            <pc:docMk/>
            <pc:sldMasterMk cId="1753712709" sldId="2147483695"/>
            <pc:sldLayoutMk cId="629429562" sldId="2147483712"/>
          </pc:sldLayoutMkLst>
        </pc:sldLayoutChg>
      </pc:sldMasterChg>
      <pc:sldMasterChg chg="add del addSldLayout delSldLayout modSldLayout">
        <pc:chgData name="Mary Tetteh (2321029)" userId="S::2321029@student.uwtsd.ac.uk::032c2b11-11f0-458f-86f4-f6d6ff498281" providerId="AD" clId="Web-{0487BED0-83A3-A080-E326-A87613250FF4}" dt="2026-03-03T14:32:54.622" v="3"/>
        <pc:sldMasterMkLst>
          <pc:docMk/>
          <pc:sldMasterMk cId="430767697" sldId="2147483713"/>
        </pc:sldMasterMkLst>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897316555" sldId="2147483714"/>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3204844105" sldId="2147483715"/>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3546822816" sldId="2147483716"/>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3451659881" sldId="2147483717"/>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4246289553" sldId="2147483718"/>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3860379231" sldId="2147483719"/>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3957671019" sldId="2147483720"/>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4076537883" sldId="2147483721"/>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2337376726" sldId="2147483722"/>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3887147482" sldId="2147483723"/>
          </pc:sldLayoutMkLst>
        </pc:sldLayoutChg>
        <pc:sldLayoutChg chg="add del mod replId">
          <pc:chgData name="Mary Tetteh (2321029)" userId="S::2321029@student.uwtsd.ac.uk::032c2b11-11f0-458f-86f4-f6d6ff498281" providerId="AD" clId="Web-{0487BED0-83A3-A080-E326-A87613250FF4}" dt="2026-03-03T14:32:54.622" v="3"/>
          <pc:sldLayoutMkLst>
            <pc:docMk/>
            <pc:sldMasterMk cId="430767697" sldId="2147483713"/>
            <pc:sldLayoutMk cId="2378264081" sldId="2147483724"/>
          </pc:sldLayoutMkLst>
        </pc:sldLayoutChg>
      </pc:sldMasterChg>
      <pc:sldMasterChg chg="add addSldLayout modSldLayout">
        <pc:chgData name="Mary Tetteh (2321029)" userId="S::2321029@student.uwtsd.ac.uk::032c2b11-11f0-458f-86f4-f6d6ff498281" providerId="AD" clId="Web-{0487BED0-83A3-A080-E326-A87613250FF4}" dt="2026-03-03T14:33:09.108" v="4"/>
        <pc:sldMasterMkLst>
          <pc:docMk/>
          <pc:sldMasterMk cId="3050658236" sldId="2147483713"/>
        </pc:sldMasterMkLst>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3320517239" sldId="2147483714"/>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2233462396" sldId="2147483715"/>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2192945126" sldId="2147483716"/>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4064005324" sldId="2147483717"/>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3544856307" sldId="2147483718"/>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3966148241" sldId="2147483719"/>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3668269430" sldId="2147483720"/>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3181033361" sldId="2147483721"/>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3893978227" sldId="2147483722"/>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1484859362" sldId="2147483723"/>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1719393548" sldId="2147483724"/>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4214961742" sldId="2147483725"/>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465718862" sldId="2147483726"/>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3632375445" sldId="2147483727"/>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3616790909" sldId="2147483728"/>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686139026" sldId="2147483729"/>
          </pc:sldLayoutMkLst>
        </pc:sldLayoutChg>
        <pc:sldLayoutChg chg="add mod replId">
          <pc:chgData name="Mary Tetteh (2321029)" userId="S::2321029@student.uwtsd.ac.uk::032c2b11-11f0-458f-86f4-f6d6ff498281" providerId="AD" clId="Web-{0487BED0-83A3-A080-E326-A87613250FF4}" dt="2026-03-03T14:33:09.108" v="4"/>
          <pc:sldLayoutMkLst>
            <pc:docMk/>
            <pc:sldMasterMk cId="3050658236" sldId="2147483713"/>
            <pc:sldLayoutMk cId="1357342746" sldId="2147483730"/>
          </pc:sldLayoutMkLst>
        </pc:sldLayoutChg>
      </pc:sldMasterChg>
    </pc:docChg>
  </pc:docChgLst>
  <pc:docChgLst>
    <pc:chgData name="Mary Tetteh (2321029)" userId="S::2321029@student.uwtsd.ac.uk::032c2b11-11f0-458f-86f4-f6d6ff498281" providerId="AD" clId="Web-{15CF2D1E-5FB5-109C-2FDD-FDC25E10E0C0}"/>
    <pc:docChg chg="modSld">
      <pc:chgData name="Mary Tetteh (2321029)" userId="S::2321029@student.uwtsd.ac.uk::032c2b11-11f0-458f-86f4-f6d6ff498281" providerId="AD" clId="Web-{15CF2D1E-5FB5-109C-2FDD-FDC25E10E0C0}" dt="2026-02-23T23:35:52.222" v="7" actId="20577"/>
      <pc:docMkLst>
        <pc:docMk/>
      </pc:docMkLst>
      <pc:sldChg chg="modSp">
        <pc:chgData name="Mary Tetteh (2321029)" userId="S::2321029@student.uwtsd.ac.uk::032c2b11-11f0-458f-86f4-f6d6ff498281" providerId="AD" clId="Web-{15CF2D1E-5FB5-109C-2FDD-FDC25E10E0C0}" dt="2026-02-23T23:33:45.705" v="4" actId="1076"/>
        <pc:sldMkLst>
          <pc:docMk/>
          <pc:sldMk cId="1318167333" sldId="256"/>
        </pc:sldMkLst>
        <pc:spChg chg="mod">
          <ac:chgData name="Mary Tetteh (2321029)" userId="S::2321029@student.uwtsd.ac.uk::032c2b11-11f0-458f-86f4-f6d6ff498281" providerId="AD" clId="Web-{15CF2D1E-5FB5-109C-2FDD-FDC25E10E0C0}" dt="2026-02-23T23:33:45.705" v="4" actId="1076"/>
          <ac:spMkLst>
            <pc:docMk/>
            <pc:sldMk cId="1318167333" sldId="256"/>
            <ac:spMk id="4" creationId="{00000000-0000-0000-0000-000000000000}"/>
          </ac:spMkLst>
        </pc:spChg>
        <pc:picChg chg="mod">
          <ac:chgData name="Mary Tetteh (2321029)" userId="S::2321029@student.uwtsd.ac.uk::032c2b11-11f0-458f-86f4-f6d6ff498281" providerId="AD" clId="Web-{15CF2D1E-5FB5-109C-2FDD-FDC25E10E0C0}" dt="2026-02-23T23:33:16.220" v="1" actId="1076"/>
          <ac:picMkLst>
            <pc:docMk/>
            <pc:sldMk cId="1318167333" sldId="256"/>
            <ac:picMk id="5" creationId="{00000000-0000-0000-0000-000000000000}"/>
          </ac:picMkLst>
        </pc:picChg>
      </pc:sldChg>
      <pc:sldChg chg="modSp">
        <pc:chgData name="Mary Tetteh (2321029)" userId="S::2321029@student.uwtsd.ac.uk::032c2b11-11f0-458f-86f4-f6d6ff498281" providerId="AD" clId="Web-{15CF2D1E-5FB5-109C-2FDD-FDC25E10E0C0}" dt="2026-02-23T23:35:52.222" v="7" actId="20577"/>
        <pc:sldMkLst>
          <pc:docMk/>
          <pc:sldMk cId="1263417026" sldId="265"/>
        </pc:sldMkLst>
        <pc:spChg chg="mod">
          <ac:chgData name="Mary Tetteh (2321029)" userId="S::2321029@student.uwtsd.ac.uk::032c2b11-11f0-458f-86f4-f6d6ff498281" providerId="AD" clId="Web-{15CF2D1E-5FB5-109C-2FDD-FDC25E10E0C0}" dt="2026-02-23T23:35:52.222" v="7" actId="20577"/>
          <ac:spMkLst>
            <pc:docMk/>
            <pc:sldMk cId="1263417026" sldId="265"/>
            <ac:spMk id="3" creationId="{00000000-0000-0000-0000-000000000000}"/>
          </ac:spMkLst>
        </pc:spChg>
      </pc:sldChg>
    </pc:docChg>
  </pc:docChgLst>
  <pc:docChgLst>
    <pc:chgData name="Mary Tetteh (2321029)" userId="S::2321029@student.uwtsd.ac.uk::032c2b11-11f0-458f-86f4-f6d6ff498281" providerId="AD" clId="Web-{4DB2A4F5-1641-C801-31EB-87D6C6308C90}"/>
    <pc:docChg chg="addSld delSld modSld">
      <pc:chgData name="Mary Tetteh (2321029)" userId="S::2321029@student.uwtsd.ac.uk::032c2b11-11f0-458f-86f4-f6d6ff498281" providerId="AD" clId="Web-{4DB2A4F5-1641-C801-31EB-87D6C6308C90}" dt="2026-03-01T22:30:57.898" v="802" actId="20577"/>
      <pc:docMkLst>
        <pc:docMk/>
      </pc:docMkLst>
      <pc:sldChg chg="modSp">
        <pc:chgData name="Mary Tetteh (2321029)" userId="S::2321029@student.uwtsd.ac.uk::032c2b11-11f0-458f-86f4-f6d6ff498281" providerId="AD" clId="Web-{4DB2A4F5-1641-C801-31EB-87D6C6308C90}" dt="2026-03-01T22:11:23.727" v="386" actId="14100"/>
        <pc:sldMkLst>
          <pc:docMk/>
          <pc:sldMk cId="1318167333" sldId="256"/>
        </pc:sldMkLst>
        <pc:spChg chg="mod">
          <ac:chgData name="Mary Tetteh (2321029)" userId="S::2321029@student.uwtsd.ac.uk::032c2b11-11f0-458f-86f4-f6d6ff498281" providerId="AD" clId="Web-{4DB2A4F5-1641-C801-31EB-87D6C6308C90}" dt="2026-03-01T22:11:23.727" v="386" actId="14100"/>
          <ac:spMkLst>
            <pc:docMk/>
            <pc:sldMk cId="1318167333" sldId="256"/>
            <ac:spMk id="4" creationId="{00000000-0000-0000-0000-000000000000}"/>
          </ac:spMkLst>
        </pc:spChg>
        <pc:picChg chg="mod">
          <ac:chgData name="Mary Tetteh (2321029)" userId="S::2321029@student.uwtsd.ac.uk::032c2b11-11f0-458f-86f4-f6d6ff498281" providerId="AD" clId="Web-{4DB2A4F5-1641-C801-31EB-87D6C6308C90}" dt="2026-03-01T22:11:00.977" v="385" actId="1076"/>
          <ac:picMkLst>
            <pc:docMk/>
            <pc:sldMk cId="1318167333" sldId="256"/>
            <ac:picMk id="5" creationId="{00000000-0000-0000-0000-000000000000}"/>
          </ac:picMkLst>
        </pc:picChg>
      </pc:sldChg>
    </pc:docChg>
  </pc:docChgLst>
  <pc:docChgLst>
    <pc:chgData name="Mary Tetteh (2321029)" userId="S::2321029@student.uwtsd.ac.uk::032c2b11-11f0-458f-86f4-f6d6ff498281" providerId="AD" clId="Web-{50B45015-724B-DA7B-7E66-E470923548C1}"/>
    <pc:docChg chg="modSld">
      <pc:chgData name="Mary Tetteh (2321029)" userId="S::2321029@student.uwtsd.ac.uk::032c2b11-11f0-458f-86f4-f6d6ff498281" providerId="AD" clId="Web-{50B45015-724B-DA7B-7E66-E470923548C1}" dt="2026-03-03T16:28:18.416" v="37" actId="20577"/>
      <pc:docMkLst>
        <pc:docMk/>
      </pc:docMkLst>
      <pc:sldChg chg="modSp">
        <pc:chgData name="Mary Tetteh (2321029)" userId="S::2321029@student.uwtsd.ac.uk::032c2b11-11f0-458f-86f4-f6d6ff498281" providerId="AD" clId="Web-{50B45015-724B-DA7B-7E66-E470923548C1}" dt="2026-03-03T16:28:18.416" v="37" actId="20577"/>
        <pc:sldMkLst>
          <pc:docMk/>
          <pc:sldMk cId="1318167333" sldId="256"/>
        </pc:sldMkLst>
        <pc:spChg chg="mod">
          <ac:chgData name="Mary Tetteh (2321029)" userId="S::2321029@student.uwtsd.ac.uk::032c2b11-11f0-458f-86f4-f6d6ff498281" providerId="AD" clId="Web-{50B45015-724B-DA7B-7E66-E470923548C1}" dt="2026-03-03T16:28:18.416" v="37" actId="20577"/>
          <ac:spMkLst>
            <pc:docMk/>
            <pc:sldMk cId="1318167333" sldId="256"/>
            <ac:spMk id="4" creationId="{00000000-0000-0000-0000-000000000000}"/>
          </ac:spMkLst>
        </pc:spChg>
      </pc:sldChg>
    </pc:docChg>
  </pc:docChgLst>
  <pc:docChgLst>
    <pc:chgData name="Mary Tetteh (2321029)" userId="S::2321029@student.uwtsd.ac.uk::032c2b11-11f0-458f-86f4-f6d6ff498281" providerId="AD" clId="Web-{059D20D1-7A36-28CE-7851-673AED69B58A}"/>
    <pc:docChg chg="delSld">
      <pc:chgData name="Mary Tetteh (2321029)" userId="S::2321029@student.uwtsd.ac.uk::032c2b11-11f0-458f-86f4-f6d6ff498281" providerId="AD" clId="Web-{059D20D1-7A36-28CE-7851-673AED69B58A}" dt="2026-03-03T14:14:36.173" v="0"/>
      <pc:docMkLst>
        <pc:docMk/>
      </pc:docMkLst>
      <pc:sldChg chg="del">
        <pc:chgData name="Mary Tetteh (2321029)" userId="S::2321029@student.uwtsd.ac.uk::032c2b11-11f0-458f-86f4-f6d6ff498281" providerId="AD" clId="Web-{059D20D1-7A36-28CE-7851-673AED69B58A}" dt="2026-03-03T14:14:36.173" v="0"/>
        <pc:sldMkLst>
          <pc:docMk/>
          <pc:sldMk cId="669873517" sldId="27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0FF890-11BA-477A-AB3D-7B123B1D13E3}" type="datetimeFigureOut">
              <a:rPr lang="en-GB" smtClean="0"/>
              <a:t>04/03/2026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7E2071-B4CF-4249-B921-167859F51993}" type="slidenum">
              <a:rPr lang="en-GB" smtClean="0"/>
              <a:t>‹#›</a:t>
            </a:fld>
            <a:endParaRPr lang="en-GB"/>
          </a:p>
        </p:txBody>
      </p:sp>
    </p:spTree>
    <p:extLst>
      <p:ext uri="{BB962C8B-B14F-4D97-AF65-F5344CB8AC3E}">
        <p14:creationId xmlns:p14="http://schemas.microsoft.com/office/powerpoint/2010/main" val="1932260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2</a:t>
            </a:fld>
            <a:endParaRPr lang="en-GB"/>
          </a:p>
        </p:txBody>
      </p:sp>
    </p:spTree>
    <p:extLst>
      <p:ext uri="{BB962C8B-B14F-4D97-AF65-F5344CB8AC3E}">
        <p14:creationId xmlns:p14="http://schemas.microsoft.com/office/powerpoint/2010/main" val="30954601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This presentation will discuss the NHS App as a significant digital innovation that was launched to streamline the procurement of health and social care services in the UK. The app is responsible for minimising the administrative load, increasing patient access, and improving the efficiency of the services. Instead of outlining the way the app works, this presentation will critically analyse its actual effect on the real world. The analysis is centred on four major areas, which include the workforce, service delivery, patients or service users, and the wider community. The advantages and disadvantages will be discussed to evaluate in terms of whether the NHS App adds to the equitable, sustainable and high-quality care.</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2276164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The NHS App is a patient-centred digital platform that is aimed at centralising access to basic NHS services (</a:t>
            </a:r>
            <a:r>
              <a:rPr lang="en-GB" sz="1200" dirty="0" err="1">
                <a:effectLst/>
                <a:latin typeface="Times New Roman" panose="02020603050405020304" pitchFamily="18" charset="0"/>
                <a:ea typeface="Times New Roman" panose="02020603050405020304" pitchFamily="18" charset="0"/>
              </a:rPr>
              <a:t>Reidy</a:t>
            </a:r>
            <a:r>
              <a:rPr lang="en-GB" sz="1200" dirty="0">
                <a:effectLst/>
                <a:latin typeface="Times New Roman" panose="02020603050405020304" pitchFamily="18" charset="0"/>
                <a:ea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rPr>
              <a:t>et al.</a:t>
            </a:r>
            <a:r>
              <a:rPr lang="en-GB" sz="1200" dirty="0">
                <a:effectLst/>
                <a:latin typeface="Times New Roman" panose="02020603050405020304" pitchFamily="18" charset="0"/>
                <a:ea typeface="Times New Roman" panose="02020603050405020304" pitchFamily="18" charset="0"/>
              </a:rPr>
              <a:t>, 2025). It empowers patients to conduct simple healthcare-related activities like appointments with GPs, prescriptions, and selected health records. The main aim of the app is to make it accessible with ease without additional burden on the administrative personnel, as well as clinical personnel. The NHS App also facilitates efficiency by transforming interactions. Nevertheless, it is efficient only when the patients are engaged and integrated with the system, but not with technology. </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4</a:t>
            </a:fld>
            <a:endParaRPr lang="en-GB"/>
          </a:p>
        </p:txBody>
      </p:sp>
    </p:spTree>
    <p:extLst>
      <p:ext uri="{BB962C8B-B14F-4D97-AF65-F5344CB8AC3E}">
        <p14:creationId xmlns:p14="http://schemas.microsoft.com/office/powerpoint/2010/main" val="4246472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The NHS App links to the current GP and hospital information systems, wherein a patient will be able to access and manage services online (Zhang </a:t>
            </a:r>
            <a:r>
              <a:rPr lang="en-GB" sz="1200" i="1" dirty="0">
                <a:effectLst/>
                <a:latin typeface="Times New Roman" panose="02020603050405020304" pitchFamily="18" charset="0"/>
                <a:ea typeface="Times New Roman" panose="02020603050405020304" pitchFamily="18" charset="0"/>
              </a:rPr>
              <a:t>et al.</a:t>
            </a:r>
            <a:r>
              <a:rPr lang="en-GB" sz="1200" dirty="0">
                <a:effectLst/>
                <a:latin typeface="Times New Roman" panose="02020603050405020304" pitchFamily="18" charset="0"/>
                <a:ea typeface="Times New Roman" panose="02020603050405020304" pitchFamily="18" charset="0"/>
              </a:rPr>
              <a:t>, 2023). The app is used in England both in primary and secondary care settings throughout the whole country, although managing features may vary depending on the location. This variation indicates a difference in the local digital infrastructures and interoperability. That also emphasises the fact that user experience largely relies on the integration of a backend system.</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5</a:t>
            </a:fld>
            <a:endParaRPr lang="en-GB"/>
          </a:p>
        </p:txBody>
      </p:sp>
    </p:spTree>
    <p:extLst>
      <p:ext uri="{BB962C8B-B14F-4D97-AF65-F5344CB8AC3E}">
        <p14:creationId xmlns:p14="http://schemas.microsoft.com/office/powerpoint/2010/main" val="3254767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NHS App has also changed workforce practice significantly, as manual administrative processes of booking appointments and requesting prescriptions are minimised (Ferreira, 2024). This has enhanced the efficiency of operations and data precision, especially in primary care, and helps to support personnel who currently operate under the continued workforce shortfall. It is proven that staff have become more responsible for using digital systems in addition to their clinical duties. Digital change has also been reported to be resisted, especially in environments that have poor systems integration. This issue can be overcome by providing a secure continuing professional development time and using digital champions as prescribed by NHS England.</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6</a:t>
            </a:fld>
            <a:endParaRPr lang="en-GB"/>
          </a:p>
        </p:txBody>
      </p:sp>
    </p:spTree>
    <p:extLst>
      <p:ext uri="{BB962C8B-B14F-4D97-AF65-F5344CB8AC3E}">
        <p14:creationId xmlns:p14="http://schemas.microsoft.com/office/powerpoint/2010/main" val="602542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The NHS App enhanced the delivery of services within the hospital. This has improved conversation and the improved utilisation of clinical time, particularly in the primary care set-up (Dodson </a:t>
            </a:r>
            <a:r>
              <a:rPr lang="en-GB" sz="1200" i="1" dirty="0">
                <a:effectLst/>
                <a:latin typeface="Times New Roman" panose="02020603050405020304" pitchFamily="18" charset="0"/>
                <a:ea typeface="Times New Roman" panose="02020603050405020304" pitchFamily="18" charset="0"/>
              </a:rPr>
              <a:t>et al.</a:t>
            </a:r>
            <a:r>
              <a:rPr lang="en-GB" sz="1200" dirty="0">
                <a:effectLst/>
                <a:latin typeface="Times New Roman" panose="02020603050405020304" pitchFamily="18" charset="0"/>
                <a:ea typeface="Times New Roman" panose="02020603050405020304" pitchFamily="18" charset="0"/>
              </a:rPr>
              <a:t>, 2024). According to NHS England records, there has been an incredible increase in the number of interactions made through the app. Conversely, IT systems among GP practices and hospital trusts restrict functionality and reduce the efficiency gains. The lack of proper integration of the systems is one of the largest challenges. This should be defeated as a way to have a national establishment of digital standards and progressive integration to suit sustainable service redesign.</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7</a:t>
            </a:fld>
            <a:endParaRPr lang="en-GB"/>
          </a:p>
        </p:txBody>
      </p:sp>
    </p:spTree>
    <p:extLst>
      <p:ext uri="{BB962C8B-B14F-4D97-AF65-F5344CB8AC3E}">
        <p14:creationId xmlns:p14="http://schemas.microsoft.com/office/powerpoint/2010/main" val="2013962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The NHS App has improved patient engagement and consumer healthcare services by providing one digital location for appointments, prescriptions, and health records. This has eased convenience and enhances patient autonomy and self-control in the case of individuals who have to deal with any long-term illness (</a:t>
            </a:r>
            <a:r>
              <a:rPr lang="en-GB" sz="1200" dirty="0" err="1">
                <a:effectLst/>
                <a:latin typeface="Times New Roman" panose="02020603050405020304" pitchFamily="18" charset="0"/>
                <a:ea typeface="Times New Roman" panose="02020603050405020304" pitchFamily="18" charset="0"/>
              </a:rPr>
              <a:t>Oskrochi</a:t>
            </a:r>
            <a:r>
              <a:rPr lang="en-GB" sz="1200" dirty="0">
                <a:effectLst/>
                <a:latin typeface="Times New Roman" panose="02020603050405020304" pitchFamily="18" charset="0"/>
                <a:ea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rPr>
              <a:t>et al.</a:t>
            </a:r>
            <a:r>
              <a:rPr lang="en-GB" sz="1200" dirty="0">
                <a:effectLst/>
                <a:latin typeface="Times New Roman" panose="02020603050405020304" pitchFamily="18" charset="0"/>
                <a:ea typeface="Times New Roman" panose="02020603050405020304" pitchFamily="18" charset="0"/>
              </a:rPr>
              <a:t>, 2025). However, challenges remain. Digital inequality impacts elderly and disabled people, as well as socioeconomically disadvantaged populations, whereas data privacy and trust issues eliminate engagement. This can be overcome through hybrid service models and by providing digital support to people.</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8</a:t>
            </a:fld>
            <a:endParaRPr lang="en-GB"/>
          </a:p>
        </p:txBody>
      </p:sp>
    </p:spTree>
    <p:extLst>
      <p:ext uri="{BB962C8B-B14F-4D97-AF65-F5344CB8AC3E}">
        <p14:creationId xmlns:p14="http://schemas.microsoft.com/office/powerpoint/2010/main" val="40786670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The provision of health services to the community was improved through the NHS App since fewer physical meetings were required in rural and underserved areas to provide healthcare (Lyne </a:t>
            </a:r>
            <a:r>
              <a:rPr lang="en-GB" sz="1200" i="1" dirty="0">
                <a:effectLst/>
                <a:latin typeface="Times New Roman" panose="02020603050405020304" pitchFamily="18" charset="0"/>
                <a:ea typeface="Times New Roman" panose="02020603050405020304" pitchFamily="18" charset="0"/>
              </a:rPr>
              <a:t>et al.</a:t>
            </a:r>
            <a:r>
              <a:rPr lang="en-GB" sz="1200" dirty="0">
                <a:effectLst/>
                <a:latin typeface="Times New Roman" panose="02020603050405020304" pitchFamily="18" charset="0"/>
                <a:ea typeface="Times New Roman" panose="02020603050405020304" pitchFamily="18" charset="0"/>
              </a:rPr>
              <a:t>, 2022). Standard digital access to appointment, prescription and health records can reduce a physical barrier to travelling as well as enhance continuity of care. The other challenge that needs to be addressed is the absence of digital connectivity and access, which could be overcome with the aid of special community digital inclusion programmes and investments in local digital infrastructure.</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9</a:t>
            </a:fld>
            <a:endParaRPr lang="en-GB"/>
          </a:p>
        </p:txBody>
      </p:sp>
    </p:spTree>
    <p:extLst>
      <p:ext uri="{BB962C8B-B14F-4D97-AF65-F5344CB8AC3E}">
        <p14:creationId xmlns:p14="http://schemas.microsoft.com/office/powerpoint/2010/main" val="40221825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The NHS App has some major challenges that make its overall effectiveness rather restricted. The workforce issues also remain as staff are subjected to more digital work and a lack of training, which may cause resistance and stress (Wilson </a:t>
            </a:r>
            <a:r>
              <a:rPr lang="en-GB" sz="1200" i="1" dirty="0">
                <a:effectLst/>
                <a:latin typeface="Times New Roman" panose="02020603050405020304" pitchFamily="18" charset="0"/>
                <a:ea typeface="Times New Roman" panose="02020603050405020304" pitchFamily="18" charset="0"/>
              </a:rPr>
              <a:t>et al.</a:t>
            </a:r>
            <a:r>
              <a:rPr lang="en-GB" sz="1200" dirty="0">
                <a:effectLst/>
                <a:latin typeface="Times New Roman" panose="02020603050405020304" pitchFamily="18" charset="0"/>
                <a:ea typeface="Times New Roman" panose="02020603050405020304" pitchFamily="18" charset="0"/>
              </a:rPr>
              <a:t>, 2024). Moreover, the presence of fragmented IT systems within the NHS organisations inhibits interoperability, and this inequality leads to dissimilar functionality and poor efficiency. Lastly, there are short-term funding demands and infrastructure constraints that slow long-term transformation to the digital.</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10</a:t>
            </a:fld>
            <a:endParaRPr lang="en-GB"/>
          </a:p>
        </p:txBody>
      </p:sp>
    </p:spTree>
    <p:extLst>
      <p:ext uri="{BB962C8B-B14F-4D97-AF65-F5344CB8AC3E}">
        <p14:creationId xmlns:p14="http://schemas.microsoft.com/office/powerpoint/2010/main" val="28281463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The hybrid service models would be helpful for reducing digital exclusion. Staff digital skills training can decrease workload pressures and change resistance (</a:t>
            </a:r>
            <a:r>
              <a:rPr lang="en-GB" sz="1200" dirty="0" err="1">
                <a:effectLst/>
                <a:latin typeface="Times New Roman" panose="02020603050405020304" pitchFamily="18" charset="0"/>
                <a:ea typeface="Times New Roman" panose="02020603050405020304" pitchFamily="18" charset="0"/>
              </a:rPr>
              <a:t>Kar</a:t>
            </a:r>
            <a:r>
              <a:rPr lang="en-GB" sz="1200" dirty="0">
                <a:effectLst/>
                <a:latin typeface="Times New Roman" panose="02020603050405020304" pitchFamily="18" charset="0"/>
                <a:ea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rPr>
              <a:t>et al.</a:t>
            </a:r>
            <a:r>
              <a:rPr lang="en-GB" sz="1200" dirty="0">
                <a:effectLst/>
                <a:latin typeface="Times New Roman" panose="02020603050405020304" pitchFamily="18" charset="0"/>
                <a:ea typeface="Times New Roman" panose="02020603050405020304" pitchFamily="18" charset="0"/>
              </a:rPr>
              <a:t>, 2024). Implementing national interoperability would enhance uniformity and effectiveness in the services of the NHS. Ring-fenced funding should be done in the long term as a means of sustaining digital infrastructure as opposed to short-term projects.  Inequalities can be reduced through increasing community-based digital inclusion programmes by alleviating access, skills, and confidence in the disadvantaged groups to enable equitable digital transformation, both in health and social care.</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11</a:t>
            </a:fld>
            <a:endParaRPr lang="en-GB"/>
          </a:p>
        </p:txBody>
      </p:sp>
    </p:spTree>
    <p:extLst>
      <p:ext uri="{BB962C8B-B14F-4D97-AF65-F5344CB8AC3E}">
        <p14:creationId xmlns:p14="http://schemas.microsoft.com/office/powerpoint/2010/main" val="2230257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0"/>
              </a:spcAft>
            </a:pPr>
            <a:r>
              <a:rPr lang="en-GB" sz="1200" dirty="0">
                <a:effectLst/>
                <a:latin typeface="Times New Roman" panose="02020603050405020304" pitchFamily="18" charset="0"/>
                <a:ea typeface="Times New Roman" panose="02020603050405020304" pitchFamily="18" charset="0"/>
              </a:rPr>
              <a:t>The NHS App can be discussed as a significant move towards the digitalisation of health and social care in England. The NHS App optimise the service delivery, patient access and engagement. It has demonstrated in this presentation that digital innovation is not sufficient without simultaneous investment in people and infrastructure, as well as inclusive service design. The NHS App can play a significant role in making the healthcare system more sustainable, fair, and patient-focused.</a:t>
            </a:r>
            <a:endParaRPr lang="en-IN" sz="1200" dirty="0">
              <a:effectLst/>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12</a:t>
            </a:fld>
            <a:endParaRPr lang="en-GB"/>
          </a:p>
        </p:txBody>
      </p:sp>
    </p:spTree>
    <p:extLst>
      <p:ext uri="{BB962C8B-B14F-4D97-AF65-F5344CB8AC3E}">
        <p14:creationId xmlns:p14="http://schemas.microsoft.com/office/powerpoint/2010/main" val="696527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13</a:t>
            </a:fld>
            <a:endParaRPr lang="en-GB"/>
          </a:p>
        </p:txBody>
      </p:sp>
    </p:spTree>
    <p:extLst>
      <p:ext uri="{BB962C8B-B14F-4D97-AF65-F5344CB8AC3E}">
        <p14:creationId xmlns:p14="http://schemas.microsoft.com/office/powerpoint/2010/main" val="3493087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17E2071-B4CF-4249-B921-167859F51993}" type="slidenum">
              <a:rPr lang="en-GB" smtClean="0"/>
              <a:t>14</a:t>
            </a:fld>
            <a:endParaRPr lang="en-GB"/>
          </a:p>
        </p:txBody>
      </p:sp>
    </p:spTree>
    <p:extLst>
      <p:ext uri="{BB962C8B-B14F-4D97-AF65-F5344CB8AC3E}">
        <p14:creationId xmlns:p14="http://schemas.microsoft.com/office/powerpoint/2010/main" val="3152654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dirty="0"/>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20517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33462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dirty="0"/>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92945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64005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44856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66148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68269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81033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93978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84859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19393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149617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657188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6323754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167909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861390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57342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3/4/2026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50658236"/>
      </p:ext>
    </p:extLst>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2914" y="521323"/>
            <a:ext cx="8773638" cy="5324535"/>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r>
              <a:rPr lang="en-IN" sz="2000" b="1">
                <a:latin typeface="Times New Roman"/>
                <a:cs typeface="Times New Roman"/>
              </a:rPr>
              <a:t>Student Name:      Mary Tetteh</a:t>
            </a:r>
            <a:endParaRPr lang="en-IN" sz="2000" b="1">
              <a:latin typeface="Times New Roman" panose="02020603050405020304" pitchFamily="18" charset="0"/>
              <a:cs typeface="Times New Roman" panose="02020603050405020304" pitchFamily="18" charset="0"/>
            </a:endParaRPr>
          </a:p>
          <a:p>
            <a:endParaRPr lang="en-IN" sz="2000" b="1" dirty="0">
              <a:latin typeface="Times New Roman"/>
              <a:cs typeface="Times New Roman"/>
            </a:endParaRPr>
          </a:p>
          <a:p>
            <a:r>
              <a:rPr lang="en-IN" sz="2000" b="1">
                <a:latin typeface="Times New Roman"/>
                <a:cs typeface="Times New Roman"/>
              </a:rPr>
              <a:t>Student Number:   2321029</a:t>
            </a:r>
            <a:endParaRPr lang="en-IN" sz="2000" b="1">
              <a:latin typeface="Times New Roman" panose="02020603050405020304" pitchFamily="18" charset="0"/>
              <a:cs typeface="Times New Roman" panose="02020603050405020304" pitchFamily="18" charset="0"/>
            </a:endParaRPr>
          </a:p>
          <a:p>
            <a:endParaRPr lang="en-IN" sz="2000" b="1" dirty="0">
              <a:latin typeface="Times New Roman"/>
              <a:cs typeface="Times New Roman"/>
            </a:endParaRPr>
          </a:p>
          <a:p>
            <a:r>
              <a:rPr lang="en-IN" sz="2000" b="1">
                <a:latin typeface="Times New Roman"/>
                <a:cs typeface="Times New Roman"/>
              </a:rPr>
              <a:t>Programme:         BSc (Hons) Health and Social Care</a:t>
            </a:r>
            <a:endParaRPr lang="en-IN" sz="2000" b="1">
              <a:latin typeface="Times New Roman" panose="02020603050405020304" pitchFamily="18" charset="0"/>
              <a:cs typeface="Times New Roman" panose="02020603050405020304" pitchFamily="18" charset="0"/>
            </a:endParaRPr>
          </a:p>
          <a:p>
            <a:endParaRPr lang="en-IN" sz="2000" b="1" dirty="0">
              <a:latin typeface="Times New Roman"/>
              <a:cs typeface="Times New Roman"/>
            </a:endParaRPr>
          </a:p>
          <a:p>
            <a:r>
              <a:rPr lang="en-IN" sz="2000" b="1">
                <a:latin typeface="Times New Roman"/>
                <a:cs typeface="Times New Roman"/>
              </a:rPr>
              <a:t>Module:         Digital Transformation</a:t>
            </a:r>
            <a:r>
              <a:rPr lang="en-IN" sz="2000" b="1" dirty="0">
                <a:latin typeface="Times New Roman"/>
                <a:cs typeface="Times New Roman"/>
              </a:rPr>
              <a:t> in the Health and Care Professions</a:t>
            </a:r>
            <a:endParaRPr lang="en-IN" sz="2000" b="1" dirty="0">
              <a:latin typeface="Times New Roman" panose="02020603050405020304" pitchFamily="18" charset="0"/>
              <a:cs typeface="Times New Roman" panose="02020603050405020304" pitchFamily="18" charset="0"/>
            </a:endParaRPr>
          </a:p>
          <a:p>
            <a:endParaRPr lang="en-IN" sz="2000" b="1" dirty="0">
              <a:latin typeface="Times New Roman"/>
              <a:cs typeface="Times New Roman"/>
            </a:endParaRPr>
          </a:p>
          <a:p>
            <a:r>
              <a:rPr lang="en-IN" sz="2000" b="1">
                <a:latin typeface="Times New Roman"/>
                <a:cs typeface="Times New Roman"/>
              </a:rPr>
              <a:t>Module Code:           BMHP6026</a:t>
            </a:r>
            <a:endParaRPr lang="en-IN" sz="2000" b="1">
              <a:latin typeface="Times New Roman" panose="02020603050405020304" pitchFamily="18" charset="0"/>
              <a:cs typeface="Times New Roman" panose="02020603050405020304" pitchFamily="18" charset="0"/>
            </a:endParaRPr>
          </a:p>
          <a:p>
            <a:endParaRPr lang="en-IN" sz="2000" b="1" dirty="0">
              <a:latin typeface="Times New Roman"/>
              <a:cs typeface="Times New Roman"/>
            </a:endParaRPr>
          </a:p>
          <a:p>
            <a:r>
              <a:rPr lang="en-IN" sz="2000" b="1">
                <a:latin typeface="Times New Roman"/>
                <a:cs typeface="Times New Roman"/>
              </a:rPr>
              <a:t>Lecturer:                    Martin Svejda</a:t>
            </a:r>
            <a:endParaRPr lang="en-IN" sz="2000" b="1">
              <a:latin typeface="Times New Roman" panose="02020603050405020304" pitchFamily="18" charset="0"/>
              <a:cs typeface="Times New Roman" panose="02020603050405020304" pitchFamily="18" charset="0"/>
            </a:endParaRPr>
          </a:p>
          <a:p>
            <a:endParaRPr lang="en-IN" sz="2000" b="1" dirty="0">
              <a:latin typeface="Times New Roman"/>
              <a:cs typeface="Times New Roman"/>
            </a:endParaRPr>
          </a:p>
          <a:p>
            <a:r>
              <a:rPr lang="en-IN" sz="2000" b="1">
                <a:latin typeface="Times New Roman"/>
                <a:cs typeface="Times New Roman"/>
              </a:rPr>
              <a:t>Assignment Title:      Component  2 : Viva Voce (Oral Presentation)</a:t>
            </a:r>
            <a:endParaRPr lang="en-IN" sz="2000" b="1">
              <a:latin typeface="Times New Roman" panose="02020603050405020304" pitchFamily="18" charset="0"/>
              <a:cs typeface="Times New Roman" panose="02020603050405020304" pitchFamily="18" charset="0"/>
            </a:endParaRPr>
          </a:p>
          <a:p>
            <a:endParaRPr lang="en-IN" sz="2000" b="1" dirty="0">
              <a:latin typeface="Times New Roman"/>
              <a:cs typeface="Times New Roman"/>
            </a:endParaRPr>
          </a:p>
          <a:p>
            <a:r>
              <a:rPr lang="en-IN" sz="2000" b="1">
                <a:latin typeface="Times New Roman"/>
                <a:cs typeface="Times New Roman"/>
              </a:rPr>
              <a:t>Submission Deadline:     slides Due: Sunday 8th March 2026</a:t>
            </a:r>
            <a:endParaRPr lang="en-IN" sz="2000" b="1">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pPr algn="ctr"/>
            <a:endParaRPr lang="en-IN" sz="20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8996740" y="128786"/>
            <a:ext cx="2762250" cy="1589057"/>
          </a:xfrm>
          <a:prstGeom prst="rect">
            <a:avLst/>
          </a:prstGeom>
        </p:spPr>
      </p:pic>
    </p:spTree>
    <p:extLst>
      <p:ext uri="{BB962C8B-B14F-4D97-AF65-F5344CB8AC3E}">
        <p14:creationId xmlns:p14="http://schemas.microsoft.com/office/powerpoint/2010/main" val="1318167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11872" y="2581597"/>
            <a:ext cx="10159048" cy="1426524"/>
          </a:xfrm>
        </p:spPr>
        <p:style>
          <a:lnRef idx="2">
            <a:schemeClr val="accent6"/>
          </a:lnRef>
          <a:fillRef idx="1">
            <a:schemeClr val="lt1"/>
          </a:fillRef>
          <a:effectRef idx="0">
            <a:schemeClr val="accent6"/>
          </a:effectRef>
          <a:fontRef idx="minor">
            <a:schemeClr val="dk1"/>
          </a:fontRef>
        </p:style>
        <p:txBody>
          <a:bodyPr/>
          <a:lstStyle/>
          <a:p>
            <a:pPr algn="ctr">
              <a:lnSpc>
                <a:spcPct val="150000"/>
              </a:lnSpc>
            </a:pPr>
            <a:r>
              <a:rPr lang="en-GB" sz="2800" b="1" i="1" dirty="0">
                <a:latin typeface="Times New Roman" panose="02020603050405020304" pitchFamily="18" charset="0"/>
                <a:ea typeface="Times New Roman" panose="02020603050405020304" pitchFamily="18" charset="0"/>
              </a:rPr>
              <a:t>Title: The NHS App as a Digital Innovation: Impacts on Workforce, Service Delivery, and Patients</a:t>
            </a:r>
            <a:endParaRPr lang="en-IN" sz="2800" b="1" i="1"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8825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1616" y="437478"/>
            <a:ext cx="9404723" cy="621271"/>
          </a:xfrm>
        </p:spPr>
        <p:txBody>
          <a:bodyPr>
            <a:normAutofit fontScale="90000"/>
          </a:bodyPr>
          <a:lstStyle/>
          <a:p>
            <a:pPr algn="ctr"/>
            <a:r>
              <a:rPr lang="en-GB" sz="4000" b="1" dirty="0">
                <a:solidFill>
                  <a:schemeClr val="bg1"/>
                </a:solidFill>
                <a:latin typeface="Times New Roman"/>
                <a:cs typeface="Times New Roman"/>
              </a:rPr>
              <a:t>Introduction</a:t>
            </a:r>
          </a:p>
        </p:txBody>
      </p:sp>
      <p:sp>
        <p:nvSpPr>
          <p:cNvPr id="3" name="Content Placeholder 2"/>
          <p:cNvSpPr>
            <a:spLocks noGrp="1"/>
          </p:cNvSpPr>
          <p:nvPr>
            <p:ph idx="1"/>
          </p:nvPr>
        </p:nvSpPr>
        <p:spPr>
          <a:xfrm>
            <a:off x="304800" y="1173768"/>
            <a:ext cx="8122920" cy="5272752"/>
          </a:xfrm>
        </p:spPr>
        <p:style>
          <a:lnRef idx="2">
            <a:schemeClr val="accent6"/>
          </a:lnRef>
          <a:fillRef idx="1">
            <a:schemeClr val="lt1"/>
          </a:fillRef>
          <a:effectRef idx="0">
            <a:schemeClr val="accent6"/>
          </a:effectRef>
          <a:fontRef idx="minor">
            <a:schemeClr val="dk1"/>
          </a:fontRef>
        </p:style>
        <p:txBody>
          <a:bodyPr>
            <a:normAutofit lnSpcReduction="10000"/>
          </a:bodyPr>
          <a:lstStyle/>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This presentation introduces the NHS App as a key digital innovation in UK health and social care.</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Innovation matters because it supports improved access, efficiency, and system sustainability.</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presentation will provide a critical evaluation rather than a descriptive overview.</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It will analyse the impact on the workforce, service delivery, patients, and service users.</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It will evaluate wider community implications, including digital inclusion and inequality.</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564880" y="2743200"/>
            <a:ext cx="3444486" cy="2290718"/>
          </a:xfrm>
          <a:prstGeom prst="rect">
            <a:avLst/>
          </a:prstGeom>
        </p:spPr>
      </p:pic>
    </p:spTree>
    <p:extLst>
      <p:ext uri="{BB962C8B-B14F-4D97-AF65-F5344CB8AC3E}">
        <p14:creationId xmlns:p14="http://schemas.microsoft.com/office/powerpoint/2010/main" val="1245754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4711" y="452718"/>
            <a:ext cx="9404723" cy="1400530"/>
          </a:xfrm>
        </p:spPr>
        <p:txBody>
          <a:bodyPr/>
          <a:lstStyle/>
          <a:p>
            <a:pPr algn="ctr"/>
            <a:r>
              <a:rPr lang="en-GB" sz="4000" b="1" dirty="0">
                <a:solidFill>
                  <a:schemeClr val="bg1"/>
                </a:solidFill>
                <a:latin typeface="Times New Roman"/>
                <a:cs typeface="Times New Roman"/>
              </a:rPr>
              <a:t>Overview of the Innovation</a:t>
            </a:r>
          </a:p>
        </p:txBody>
      </p:sp>
      <p:sp>
        <p:nvSpPr>
          <p:cNvPr id="3" name="Content Placeholder 2"/>
          <p:cNvSpPr>
            <a:spLocks noGrp="1"/>
          </p:cNvSpPr>
          <p:nvPr>
            <p:ph idx="1"/>
          </p:nvPr>
        </p:nvSpPr>
        <p:spPr>
          <a:xfrm>
            <a:off x="341312" y="1575756"/>
            <a:ext cx="6394768" cy="4825044"/>
          </a:xfrm>
        </p:spPr>
        <p:style>
          <a:lnRef idx="2">
            <a:schemeClr val="accent6"/>
          </a:lnRef>
          <a:fillRef idx="1">
            <a:schemeClr val="lt1"/>
          </a:fillRef>
          <a:effectRef idx="0">
            <a:schemeClr val="accent6"/>
          </a:effectRef>
          <a:fontRef idx="minor">
            <a:schemeClr val="dk1"/>
          </a:fontRef>
        </p:style>
        <p:txBody>
          <a:bodyPr>
            <a:normAutofit/>
          </a:bodyPr>
          <a:lstStyle/>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NHS App is a national digital platform developed by NHS England to support patient self-service (NHS, 2024).</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It allows users to book GP appointments, request repeat prescriptions, and access health information.</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app aims to reduce administrative workload and improve patient access.</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It functions as the NHS’s official digital front door.</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757159" y="1721008"/>
            <a:ext cx="3543354" cy="4424785"/>
          </a:xfrm>
          <a:prstGeom prst="rect">
            <a:avLst/>
          </a:prstGeom>
        </p:spPr>
      </p:pic>
    </p:spTree>
    <p:extLst>
      <p:ext uri="{BB962C8B-B14F-4D97-AF65-F5344CB8AC3E}">
        <p14:creationId xmlns:p14="http://schemas.microsoft.com/office/powerpoint/2010/main" val="82950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9125" y="998194"/>
            <a:ext cx="9404723" cy="379739"/>
          </a:xfrm>
        </p:spPr>
        <p:txBody>
          <a:bodyPr>
            <a:normAutofit fontScale="90000"/>
          </a:bodyPr>
          <a:lstStyle/>
          <a:p>
            <a:pPr algn="ctr">
              <a:lnSpc>
                <a:spcPct val="150000"/>
              </a:lnSpc>
              <a:spcAft>
                <a:spcPts val="0"/>
              </a:spcAft>
            </a:pPr>
            <a:r>
              <a:rPr lang="en-GB" sz="4000" b="1" dirty="0">
                <a:solidFill>
                  <a:schemeClr val="bg1"/>
                </a:solidFill>
                <a:latin typeface="Times New Roman"/>
                <a:ea typeface="Times New Roman" panose="02020603050405020304" pitchFamily="18" charset="0"/>
                <a:cs typeface="Times New Roman"/>
              </a:rPr>
              <a:t>Overview of the Innovation (Contd.)</a:t>
            </a:r>
            <a:br>
              <a:rPr lang="en-IN" sz="4000" dirty="0">
                <a:solidFill>
                  <a:schemeClr val="bg1"/>
                </a:solidFill>
                <a:latin typeface="Times New Roman" panose="02020603050405020304" pitchFamily="18" charset="0"/>
                <a:ea typeface="Times New Roman" panose="02020603050405020304" pitchFamily="18" charset="0"/>
              </a:rPr>
            </a:br>
            <a:endParaRPr lang="en-GB" sz="40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56552" y="1655128"/>
            <a:ext cx="6638608" cy="4658717"/>
          </a:xfrm>
        </p:spPr>
        <p:style>
          <a:lnRef idx="2">
            <a:schemeClr val="accent6"/>
          </a:lnRef>
          <a:fillRef idx="1">
            <a:schemeClr val="lt1"/>
          </a:fillRef>
          <a:effectRef idx="0">
            <a:schemeClr val="accent6"/>
          </a:effectRef>
          <a:fontRef idx="minor">
            <a:schemeClr val="dk1"/>
          </a:fontRef>
        </p:style>
        <p:txBody>
          <a:bodyPr>
            <a:normAutofit/>
          </a:bodyPr>
          <a:lstStyle/>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NHS App works by connecting users to existing GP and hospital IT systems.</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It is used across primary and secondary care services in England (Faulkner-</a:t>
            </a:r>
            <a:r>
              <a:rPr lang="en-GB" dirty="0" err="1">
                <a:latin typeface="Times New Roman" panose="02020603050405020304" pitchFamily="18" charset="0"/>
                <a:ea typeface="Times New Roman" panose="02020603050405020304" pitchFamily="18" charset="0"/>
              </a:rPr>
              <a:t>Gurstein</a:t>
            </a:r>
            <a:r>
              <a:rPr lang="en-GB" dirty="0">
                <a:latin typeface="Times New Roman" panose="02020603050405020304" pitchFamily="18" charset="0"/>
                <a:ea typeface="Times New Roman" panose="02020603050405020304" pitchFamily="18" charset="0"/>
              </a:rPr>
              <a:t> and Wyatt, 2022).</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Functionality varies depending on local system integration and digital maturity.</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Visual examples include the NHS App interface and service-access dashboard.</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421144" y="1838008"/>
            <a:ext cx="4405669" cy="4405669"/>
          </a:xfrm>
          <a:prstGeom prst="rect">
            <a:avLst/>
          </a:prstGeom>
        </p:spPr>
      </p:pic>
    </p:spTree>
    <p:extLst>
      <p:ext uri="{BB962C8B-B14F-4D97-AF65-F5344CB8AC3E}">
        <p14:creationId xmlns:p14="http://schemas.microsoft.com/office/powerpoint/2010/main" val="3478497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1616" y="346038"/>
            <a:ext cx="9404723" cy="1056042"/>
          </a:xfrm>
        </p:spPr>
        <p:txBody>
          <a:bodyPr/>
          <a:lstStyle/>
          <a:p>
            <a:pPr algn="ctr"/>
            <a:r>
              <a:rPr lang="en-GB" sz="4000" b="1" dirty="0">
                <a:solidFill>
                  <a:schemeClr val="bg1"/>
                </a:solidFill>
                <a:latin typeface="Times New Roman"/>
                <a:cs typeface="Times New Roman"/>
              </a:rPr>
              <a:t>Impact on Workforce</a:t>
            </a:r>
          </a:p>
        </p:txBody>
      </p:sp>
      <p:sp>
        <p:nvSpPr>
          <p:cNvPr id="3" name="Content Placeholder 2"/>
          <p:cNvSpPr>
            <a:spLocks noGrp="1"/>
          </p:cNvSpPr>
          <p:nvPr>
            <p:ph idx="1"/>
          </p:nvPr>
        </p:nvSpPr>
        <p:spPr>
          <a:xfrm>
            <a:off x="554672" y="1590996"/>
            <a:ext cx="6410008" cy="4779324"/>
          </a:xfrm>
        </p:spPr>
        <p:style>
          <a:lnRef idx="2">
            <a:schemeClr val="accent6"/>
          </a:lnRef>
          <a:fillRef idx="1">
            <a:schemeClr val="lt1"/>
          </a:fillRef>
          <a:effectRef idx="0">
            <a:schemeClr val="accent6"/>
          </a:effectRef>
          <a:fontRef idx="minor">
            <a:schemeClr val="dk1"/>
          </a:fontRef>
        </p:style>
        <p:txBody>
          <a:bodyPr>
            <a:normAutofit/>
          </a:bodyPr>
          <a:lstStyle/>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NHS App has changed workforce practice by shifting routine administrative tasks to digital self-service (Zhou </a:t>
            </a:r>
            <a:r>
              <a:rPr lang="en-GB" i="1" dirty="0">
                <a:latin typeface="Times New Roman" panose="02020603050405020304" pitchFamily="18" charset="0"/>
                <a:ea typeface="Times New Roman" panose="02020603050405020304" pitchFamily="18" charset="0"/>
              </a:rPr>
              <a:t>et al.</a:t>
            </a:r>
            <a:r>
              <a:rPr lang="en-GB" dirty="0">
                <a:latin typeface="Times New Roman" panose="02020603050405020304" pitchFamily="18" charset="0"/>
                <a:ea typeface="Times New Roman" panose="02020603050405020304" pitchFamily="18" charset="0"/>
              </a:rPr>
              <a:t>, 2025).</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This improves efficiency and data accuracy but increases digital workload for staff.</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Some staff experience skill gaps and resistance to change.</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b="1" dirty="0">
                <a:latin typeface="Times New Roman" panose="02020603050405020304" pitchFamily="18" charset="0"/>
                <a:ea typeface="Times New Roman" panose="02020603050405020304" pitchFamily="18" charset="0"/>
              </a:rPr>
              <a:t>Barrier</a:t>
            </a:r>
            <a:r>
              <a:rPr lang="en-GB" dirty="0">
                <a:latin typeface="Times New Roman" panose="02020603050405020304" pitchFamily="18" charset="0"/>
                <a:ea typeface="Times New Roman" panose="02020603050405020304" pitchFamily="18" charset="0"/>
              </a:rPr>
              <a:t>: Limited digital skills.</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b="1" dirty="0">
                <a:latin typeface="Times New Roman" panose="02020603050405020304" pitchFamily="18" charset="0"/>
                <a:ea typeface="Times New Roman" panose="02020603050405020304" pitchFamily="18" charset="0"/>
              </a:rPr>
              <a:t>Solution</a:t>
            </a:r>
            <a:r>
              <a:rPr lang="en-GB" dirty="0">
                <a:latin typeface="Times New Roman" panose="02020603050405020304" pitchFamily="18" charset="0"/>
                <a:ea typeface="Times New Roman" panose="02020603050405020304" pitchFamily="18" charset="0"/>
              </a:rPr>
              <a:t>: Protected CPD time and digital champions.</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223760" y="1603218"/>
            <a:ext cx="4754880" cy="4754880"/>
          </a:xfrm>
          <a:prstGeom prst="rect">
            <a:avLst/>
          </a:prstGeom>
        </p:spPr>
      </p:pic>
    </p:spTree>
    <p:extLst>
      <p:ext uri="{BB962C8B-B14F-4D97-AF65-F5344CB8AC3E}">
        <p14:creationId xmlns:p14="http://schemas.microsoft.com/office/powerpoint/2010/main" val="1339269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9031" y="467958"/>
            <a:ext cx="9404723" cy="726226"/>
          </a:xfrm>
        </p:spPr>
        <p:txBody>
          <a:bodyPr/>
          <a:lstStyle/>
          <a:p>
            <a:pPr algn="ctr"/>
            <a:r>
              <a:rPr lang="en-GB" sz="4000" b="1" dirty="0">
                <a:solidFill>
                  <a:schemeClr val="bg1"/>
                </a:solidFill>
                <a:latin typeface="Times New Roman"/>
                <a:cs typeface="Times New Roman"/>
              </a:rPr>
              <a:t>Impact on Service Delivery</a:t>
            </a:r>
          </a:p>
        </p:txBody>
      </p:sp>
      <p:sp>
        <p:nvSpPr>
          <p:cNvPr id="3" name="Content Placeholder 2"/>
          <p:cNvSpPr>
            <a:spLocks noGrp="1"/>
          </p:cNvSpPr>
          <p:nvPr>
            <p:ph idx="1"/>
          </p:nvPr>
        </p:nvSpPr>
        <p:spPr>
          <a:xfrm>
            <a:off x="493712" y="1179807"/>
            <a:ext cx="7047212" cy="5245437"/>
          </a:xfrm>
        </p:spPr>
        <p:style>
          <a:lnRef idx="2">
            <a:schemeClr val="accent6"/>
          </a:lnRef>
          <a:fillRef idx="1">
            <a:schemeClr val="lt1"/>
          </a:fillRef>
          <a:effectRef idx="0">
            <a:schemeClr val="accent6"/>
          </a:effectRef>
          <a:fontRef idx="minor">
            <a:schemeClr val="dk1"/>
          </a:fontRef>
        </p:style>
        <p:txBody>
          <a:bodyPr>
            <a:normAutofit/>
          </a:bodyPr>
          <a:lstStyle/>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NHS App has changed service delivery by enabling digital-first access to routine NHS services (</a:t>
            </a:r>
            <a:r>
              <a:rPr lang="en-GB" dirty="0" err="1">
                <a:latin typeface="Times New Roman" panose="02020603050405020304" pitchFamily="18" charset="0"/>
                <a:ea typeface="Times New Roman" panose="02020603050405020304" pitchFamily="18" charset="0"/>
              </a:rPr>
              <a:t>Salway</a:t>
            </a:r>
            <a:r>
              <a:rPr lang="en-GB" dirty="0">
                <a:latin typeface="Times New Roman" panose="02020603050405020304" pitchFamily="18" charset="0"/>
                <a:ea typeface="Times New Roman" panose="02020603050405020304" pitchFamily="18" charset="0"/>
              </a:rPr>
              <a:t> </a:t>
            </a:r>
            <a:r>
              <a:rPr lang="en-GB" i="1" dirty="0">
                <a:latin typeface="Times New Roman" panose="02020603050405020304" pitchFamily="18" charset="0"/>
                <a:ea typeface="Times New Roman" panose="02020603050405020304" pitchFamily="18" charset="0"/>
              </a:rPr>
              <a:t>et al.</a:t>
            </a:r>
            <a:r>
              <a:rPr lang="en-GB" dirty="0">
                <a:latin typeface="Times New Roman" panose="02020603050405020304" pitchFamily="18" charset="0"/>
                <a:ea typeface="Times New Roman" panose="02020603050405020304" pitchFamily="18" charset="0"/>
              </a:rPr>
              <a:t>, 2024).</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It improves efficiency, communication, and appointment management across primary and secondary care.</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However, system fragmentation and inconsistent integration limit full effectiveness.</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b="1" dirty="0">
                <a:latin typeface="Times New Roman" panose="02020603050405020304" pitchFamily="18" charset="0"/>
                <a:ea typeface="Times New Roman" panose="02020603050405020304" pitchFamily="18" charset="0"/>
              </a:rPr>
              <a:t>Barrier</a:t>
            </a:r>
            <a:r>
              <a:rPr lang="en-GB" dirty="0">
                <a:latin typeface="Times New Roman" panose="02020603050405020304" pitchFamily="18" charset="0"/>
                <a:ea typeface="Times New Roman" panose="02020603050405020304" pitchFamily="18" charset="0"/>
              </a:rPr>
              <a:t>: Poor interoperability.</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b="1" dirty="0">
                <a:latin typeface="Times New Roman" panose="02020603050405020304" pitchFamily="18" charset="0"/>
                <a:ea typeface="Times New Roman" panose="02020603050405020304" pitchFamily="18" charset="0"/>
              </a:rPr>
              <a:t>Solution</a:t>
            </a:r>
            <a:r>
              <a:rPr lang="en-GB" dirty="0">
                <a:latin typeface="Times New Roman" panose="02020603050405020304" pitchFamily="18" charset="0"/>
                <a:ea typeface="Times New Roman" panose="02020603050405020304" pitchFamily="18" charset="0"/>
              </a:rPr>
              <a:t>: National digital standards and phased integration.</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7539857" y="2214282"/>
            <a:ext cx="4306505" cy="3229879"/>
          </a:xfrm>
          <a:prstGeom prst="rect">
            <a:avLst/>
          </a:prstGeom>
        </p:spPr>
      </p:pic>
    </p:spTree>
    <p:extLst>
      <p:ext uri="{BB962C8B-B14F-4D97-AF65-F5344CB8AC3E}">
        <p14:creationId xmlns:p14="http://schemas.microsoft.com/office/powerpoint/2010/main" val="412568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9511" y="376518"/>
            <a:ext cx="9404723" cy="1071282"/>
          </a:xfrm>
        </p:spPr>
        <p:txBody>
          <a:bodyPr>
            <a:normAutofit fontScale="90000"/>
          </a:bodyPr>
          <a:lstStyle/>
          <a:p>
            <a:pPr algn="ctr"/>
            <a:r>
              <a:rPr lang="en-GB" sz="4000" b="1" dirty="0">
                <a:solidFill>
                  <a:schemeClr val="bg1"/>
                </a:solidFill>
                <a:latin typeface="Times New Roman"/>
                <a:cs typeface="Times New Roman"/>
              </a:rPr>
              <a:t>Impact on Patients/Service Users</a:t>
            </a:r>
          </a:p>
        </p:txBody>
      </p:sp>
      <p:sp>
        <p:nvSpPr>
          <p:cNvPr id="3" name="Content Placeholder 2"/>
          <p:cNvSpPr>
            <a:spLocks noGrp="1"/>
          </p:cNvSpPr>
          <p:nvPr>
            <p:ph idx="1"/>
          </p:nvPr>
        </p:nvSpPr>
        <p:spPr>
          <a:xfrm>
            <a:off x="508952" y="1447800"/>
            <a:ext cx="6608128" cy="5120640"/>
          </a:xfrm>
        </p:spPr>
        <p:style>
          <a:lnRef idx="2">
            <a:schemeClr val="accent6"/>
          </a:lnRef>
          <a:fillRef idx="1">
            <a:schemeClr val="lt1"/>
          </a:fillRef>
          <a:effectRef idx="0">
            <a:schemeClr val="accent6"/>
          </a:effectRef>
          <a:fontRef idx="minor">
            <a:schemeClr val="dk1"/>
          </a:fontRef>
        </p:style>
        <p:txBody>
          <a:bodyPr>
            <a:normAutofit lnSpcReduction="10000"/>
          </a:bodyPr>
          <a:lstStyle/>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NHS App has improved patient access by enabling digital booking, prescriptions, and record viewing (Kaya </a:t>
            </a:r>
            <a:r>
              <a:rPr lang="en-GB" i="1" dirty="0">
                <a:latin typeface="Times New Roman" panose="02020603050405020304" pitchFamily="18" charset="0"/>
                <a:ea typeface="Times New Roman" panose="02020603050405020304" pitchFamily="18" charset="0"/>
              </a:rPr>
              <a:t>et al.</a:t>
            </a:r>
            <a:r>
              <a:rPr lang="en-GB" dirty="0">
                <a:latin typeface="Times New Roman" panose="02020603050405020304" pitchFamily="18" charset="0"/>
                <a:ea typeface="Times New Roman" panose="02020603050405020304" pitchFamily="18" charset="0"/>
              </a:rPr>
              <a:t>, 2023).</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It supports convenience, self-management, and patient empowerment.</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However, digital exclusion and data privacy concerns limit equitable access.</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b="1" dirty="0">
                <a:latin typeface="Times New Roman" panose="02020603050405020304" pitchFamily="18" charset="0"/>
                <a:ea typeface="Times New Roman" panose="02020603050405020304" pitchFamily="18" charset="0"/>
              </a:rPr>
              <a:t>Barrier</a:t>
            </a:r>
            <a:r>
              <a:rPr lang="en-GB" dirty="0">
                <a:latin typeface="Times New Roman" panose="02020603050405020304" pitchFamily="18" charset="0"/>
                <a:ea typeface="Times New Roman" panose="02020603050405020304" pitchFamily="18" charset="0"/>
              </a:rPr>
              <a:t>: Low digital literacy. </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b="1" dirty="0">
                <a:latin typeface="Times New Roman" panose="02020603050405020304" pitchFamily="18" charset="0"/>
                <a:ea typeface="Times New Roman" panose="02020603050405020304" pitchFamily="18" charset="0"/>
              </a:rPr>
              <a:t>Solution</a:t>
            </a:r>
            <a:r>
              <a:rPr lang="en-GB" dirty="0">
                <a:latin typeface="Times New Roman" panose="02020603050405020304" pitchFamily="18" charset="0"/>
                <a:ea typeface="Times New Roman" panose="02020603050405020304" pitchFamily="18" charset="0"/>
              </a:rPr>
              <a:t>: Hybrid access models and targeted digital support.</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330440" y="2722245"/>
            <a:ext cx="4572000" cy="2571750"/>
          </a:xfrm>
          <a:prstGeom prst="rect">
            <a:avLst/>
          </a:prstGeom>
        </p:spPr>
      </p:pic>
    </p:spTree>
    <p:extLst>
      <p:ext uri="{BB962C8B-B14F-4D97-AF65-F5344CB8AC3E}">
        <p14:creationId xmlns:p14="http://schemas.microsoft.com/office/powerpoint/2010/main" val="3117553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1616" y="361278"/>
            <a:ext cx="9404723" cy="1071282"/>
          </a:xfrm>
        </p:spPr>
        <p:txBody>
          <a:bodyPr/>
          <a:lstStyle/>
          <a:p>
            <a:pPr algn="ctr"/>
            <a:r>
              <a:rPr lang="en-GB" sz="4000" b="1" dirty="0">
                <a:solidFill>
                  <a:schemeClr val="bg1"/>
                </a:solidFill>
                <a:latin typeface="Times New Roman"/>
                <a:cs typeface="Times New Roman"/>
              </a:rPr>
              <a:t>Impact on Community</a:t>
            </a:r>
          </a:p>
        </p:txBody>
      </p:sp>
      <p:sp>
        <p:nvSpPr>
          <p:cNvPr id="3" name="Content Placeholder 2"/>
          <p:cNvSpPr>
            <a:spLocks noGrp="1"/>
          </p:cNvSpPr>
          <p:nvPr>
            <p:ph idx="1"/>
          </p:nvPr>
        </p:nvSpPr>
        <p:spPr>
          <a:xfrm>
            <a:off x="508952" y="1432560"/>
            <a:ext cx="7263448" cy="4948277"/>
          </a:xfrm>
        </p:spPr>
        <p:style>
          <a:lnRef idx="2">
            <a:schemeClr val="accent6"/>
          </a:lnRef>
          <a:fillRef idx="1">
            <a:schemeClr val="lt1"/>
          </a:fillRef>
          <a:effectRef idx="0">
            <a:schemeClr val="accent6"/>
          </a:effectRef>
          <a:fontRef idx="minor">
            <a:schemeClr val="dk1"/>
          </a:fontRef>
        </p:style>
        <p:txBody>
          <a:bodyPr>
            <a:normAutofit/>
          </a:bodyPr>
          <a:lstStyle/>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NHS App has improved community-level access by supporting remote service use and reducing travel (Russell </a:t>
            </a:r>
            <a:r>
              <a:rPr lang="en-GB" i="1" dirty="0">
                <a:latin typeface="Times New Roman" panose="02020603050405020304" pitchFamily="18" charset="0"/>
                <a:ea typeface="Times New Roman" panose="02020603050405020304" pitchFamily="18" charset="0"/>
              </a:rPr>
              <a:t>et al.</a:t>
            </a:r>
            <a:r>
              <a:rPr lang="en-GB" dirty="0">
                <a:latin typeface="Times New Roman" panose="02020603050405020304" pitchFamily="18" charset="0"/>
                <a:ea typeface="Times New Roman" panose="02020603050405020304" pitchFamily="18" charset="0"/>
              </a:rPr>
              <a:t>, 2025).</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a:latin typeface="Times New Roman"/>
                <a:ea typeface="Times New Roman" panose="02020603050405020304" pitchFamily="18" charset="0"/>
                <a:cs typeface="Times New Roman"/>
              </a:rPr>
              <a:t>It Benefits</a:t>
            </a:r>
            <a:r>
              <a:rPr lang="en-GB" dirty="0">
                <a:latin typeface="Times New Roman"/>
                <a:ea typeface="Times New Roman" panose="02020603050405020304" pitchFamily="18" charset="0"/>
                <a:cs typeface="Times New Roman"/>
              </a:rPr>
              <a:t> rural and underserved communities through digital access to routine care.</a:t>
            </a:r>
            <a:endParaRPr lang="en-IN" dirty="0">
              <a:latin typeface="Times New Roman"/>
              <a:ea typeface="Times New Roman" panose="02020603050405020304" pitchFamily="18" charset="0"/>
              <a:cs typeface="Times New Roman"/>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However, unequal digital infrastructure risks widening health inequalities.</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b="1" dirty="0">
                <a:latin typeface="Times New Roman" panose="02020603050405020304" pitchFamily="18" charset="0"/>
                <a:ea typeface="Times New Roman" panose="02020603050405020304" pitchFamily="18" charset="0"/>
              </a:rPr>
              <a:t>Barrier</a:t>
            </a:r>
            <a:r>
              <a:rPr lang="en-GB" dirty="0">
                <a:latin typeface="Times New Roman" panose="02020603050405020304" pitchFamily="18" charset="0"/>
                <a:ea typeface="Times New Roman" panose="02020603050405020304" pitchFamily="18" charset="0"/>
              </a:rPr>
              <a:t>: Poor connectivity and access. </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b="1" dirty="0">
                <a:latin typeface="Times New Roman" panose="02020603050405020304" pitchFamily="18" charset="0"/>
                <a:ea typeface="Times New Roman" panose="02020603050405020304" pitchFamily="18" charset="0"/>
              </a:rPr>
              <a:t>Solution</a:t>
            </a:r>
            <a:r>
              <a:rPr lang="en-GB" dirty="0">
                <a:latin typeface="Times New Roman" panose="02020603050405020304" pitchFamily="18" charset="0"/>
                <a:ea typeface="Times New Roman" panose="02020603050405020304" pitchFamily="18" charset="0"/>
              </a:rPr>
              <a:t>: Community digital inclusion programmes.</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991057" y="1905059"/>
            <a:ext cx="3993832" cy="3993832"/>
          </a:xfrm>
          <a:prstGeom prst="rect">
            <a:avLst/>
          </a:prstGeom>
        </p:spPr>
      </p:pic>
    </p:spTree>
    <p:extLst>
      <p:ext uri="{BB962C8B-B14F-4D97-AF65-F5344CB8AC3E}">
        <p14:creationId xmlns:p14="http://schemas.microsoft.com/office/powerpoint/2010/main" val="1737483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734" y="-744"/>
            <a:ext cx="9404723" cy="1400530"/>
          </a:xfrm>
        </p:spPr>
        <p:txBody>
          <a:bodyPr/>
          <a:lstStyle/>
          <a:p>
            <a:pPr algn="ctr"/>
            <a:r>
              <a:rPr lang="en-IN" sz="4000" b="1" dirty="0">
                <a:solidFill>
                  <a:schemeClr val="bg1"/>
                </a:solidFill>
                <a:latin typeface="Times New Roman"/>
                <a:cs typeface="Times New Roman"/>
              </a:rPr>
              <a:t>Challenges for implementing this innovation</a:t>
            </a:r>
            <a:endParaRPr lang="en-GB" sz="4000" b="1">
              <a:solidFill>
                <a:schemeClr val="bg1"/>
              </a:solidFill>
              <a:latin typeface="Times New Roman"/>
              <a:cs typeface="Times New Roman"/>
            </a:endParaRPr>
          </a:p>
        </p:txBody>
      </p:sp>
      <p:sp>
        <p:nvSpPr>
          <p:cNvPr id="3" name="Content Placeholder 2"/>
          <p:cNvSpPr>
            <a:spLocks noGrp="1"/>
          </p:cNvSpPr>
          <p:nvPr>
            <p:ph idx="1"/>
          </p:nvPr>
        </p:nvSpPr>
        <p:spPr>
          <a:xfrm>
            <a:off x="371792" y="1708028"/>
            <a:ext cx="6943408" cy="4829932"/>
          </a:xfrm>
        </p:spPr>
        <p:style>
          <a:lnRef idx="2">
            <a:schemeClr val="accent6"/>
          </a:lnRef>
          <a:fillRef idx="1">
            <a:schemeClr val="lt1"/>
          </a:fillRef>
          <a:effectRef idx="0">
            <a:schemeClr val="accent6"/>
          </a:effectRef>
          <a:fontRef idx="minor">
            <a:schemeClr val="dk1"/>
          </a:fontRef>
        </p:style>
        <p:txBody>
          <a:bodyPr>
            <a:normAutofit/>
          </a:bodyPr>
          <a:lstStyle/>
          <a:p>
            <a:pPr lvl="0" algn="just">
              <a:lnSpc>
                <a:spcPct val="150000"/>
              </a:lnSpc>
              <a:buFont typeface="Arial" panose="020B0604020202020204" pitchFamily="34" charset="0"/>
              <a:buChar char="●"/>
            </a:pPr>
            <a:r>
              <a:rPr lang="en-GB">
                <a:latin typeface="Times New Roman"/>
                <a:ea typeface="Times New Roman" panose="02020603050405020304" pitchFamily="18" charset="0"/>
                <a:cs typeface="Times New Roman"/>
              </a:rPr>
              <a:t>Digital exclusion limits Equitable</a:t>
            </a:r>
            <a:r>
              <a:rPr lang="en-GB" dirty="0">
                <a:latin typeface="Times New Roman"/>
                <a:ea typeface="Times New Roman" panose="02020603050405020304" pitchFamily="18" charset="0"/>
                <a:cs typeface="Times New Roman"/>
              </a:rPr>
              <a:t> access for older adults, </a:t>
            </a:r>
            <a:r>
              <a:rPr lang="en-GB">
                <a:latin typeface="Times New Roman"/>
                <a:ea typeface="Times New Roman" panose="02020603050405020304" pitchFamily="18" charset="0"/>
                <a:cs typeface="Times New Roman"/>
              </a:rPr>
              <a:t>disadvantaged groups, and some communities (</a:t>
            </a:r>
            <a:r>
              <a:rPr lang="en-GB" err="1">
                <a:latin typeface="Times New Roman"/>
                <a:ea typeface="Times New Roman" panose="02020603050405020304" pitchFamily="18" charset="0"/>
                <a:cs typeface="Times New Roman"/>
              </a:rPr>
              <a:t>Mee</a:t>
            </a:r>
            <a:r>
              <a:rPr lang="en-GB" dirty="0">
                <a:latin typeface="Times New Roman"/>
                <a:ea typeface="Times New Roman" panose="02020603050405020304" pitchFamily="18" charset="0"/>
                <a:cs typeface="Times New Roman"/>
              </a:rPr>
              <a:t> </a:t>
            </a:r>
            <a:r>
              <a:rPr lang="en-GB" i="1" dirty="0">
                <a:latin typeface="Times New Roman"/>
                <a:ea typeface="Times New Roman" panose="02020603050405020304" pitchFamily="18" charset="0"/>
                <a:cs typeface="Times New Roman"/>
              </a:rPr>
              <a:t>et al.</a:t>
            </a:r>
            <a:r>
              <a:rPr lang="en-GB" dirty="0">
                <a:latin typeface="Times New Roman"/>
                <a:ea typeface="Times New Roman" panose="02020603050405020304" pitchFamily="18" charset="0"/>
                <a:cs typeface="Times New Roman"/>
              </a:rPr>
              <a:t>, 2024).</a:t>
            </a:r>
            <a:endParaRPr lang="en-IN" dirty="0">
              <a:latin typeface="Times New Roman"/>
              <a:ea typeface="Times New Roman" panose="02020603050405020304" pitchFamily="18" charset="0"/>
              <a:cs typeface="Times New Roman"/>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Workforce capacity and digital skills gaps increase workload and resistance to change.</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Fragmented IT systems and poor interoperability reduce service efficiency and consistency.</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Ongoing funding and infrastructure constraints delay sustainable digital transformation.</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881937" y="2041844"/>
            <a:ext cx="3471316" cy="4334828"/>
          </a:xfrm>
          <a:prstGeom prst="rect">
            <a:avLst/>
          </a:prstGeom>
        </p:spPr>
      </p:pic>
    </p:spTree>
    <p:extLst>
      <p:ext uri="{BB962C8B-B14F-4D97-AF65-F5344CB8AC3E}">
        <p14:creationId xmlns:p14="http://schemas.microsoft.com/office/powerpoint/2010/main" val="1261259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1951" y="7020"/>
            <a:ext cx="9404723" cy="1456883"/>
          </a:xfrm>
        </p:spPr>
        <p:txBody>
          <a:bodyPr/>
          <a:lstStyle/>
          <a:p>
            <a:pPr algn="ctr"/>
            <a:r>
              <a:rPr lang="en-GB" sz="4000" b="1" dirty="0">
                <a:solidFill>
                  <a:schemeClr val="bg1"/>
                </a:solidFill>
                <a:latin typeface="Times New Roman"/>
                <a:cs typeface="Times New Roman"/>
              </a:rPr>
              <a:t>Recommendations </a:t>
            </a:r>
          </a:p>
        </p:txBody>
      </p:sp>
      <p:sp>
        <p:nvSpPr>
          <p:cNvPr id="3" name="Content Placeholder 2"/>
          <p:cNvSpPr>
            <a:spLocks noGrp="1"/>
          </p:cNvSpPr>
          <p:nvPr>
            <p:ph idx="1"/>
          </p:nvPr>
        </p:nvSpPr>
        <p:spPr>
          <a:xfrm>
            <a:off x="402272" y="1478280"/>
            <a:ext cx="7293928" cy="5074920"/>
          </a:xfrm>
        </p:spPr>
        <p:style>
          <a:lnRef idx="2">
            <a:schemeClr val="accent6"/>
          </a:lnRef>
          <a:fillRef idx="1">
            <a:schemeClr val="lt1"/>
          </a:fillRef>
          <a:effectRef idx="0">
            <a:schemeClr val="accent6"/>
          </a:effectRef>
          <a:fontRef idx="minor">
            <a:schemeClr val="dk1"/>
          </a:fontRef>
        </p:style>
        <p:txBody>
          <a:bodyPr>
            <a:normAutofit lnSpcReduction="10000"/>
          </a:bodyPr>
          <a:lstStyle/>
          <a:p>
            <a:pPr algn="just">
              <a:lnSpc>
                <a:spcPct val="150000"/>
              </a:lnSpc>
              <a:buFont typeface="Arial" panose="020B0604020202020204" pitchFamily="34" charset="0"/>
              <a:buChar char="●"/>
            </a:pPr>
            <a:r>
              <a:rPr lang="en-GB" dirty="0">
                <a:latin typeface="Times New Roman"/>
                <a:ea typeface="Times New Roman" panose="02020603050405020304" pitchFamily="18" charset="0"/>
                <a:cs typeface="Times New Roman"/>
              </a:rPr>
              <a:t>Hybrid service models should be </a:t>
            </a:r>
            <a:r>
              <a:rPr lang="en-GB">
                <a:latin typeface="Times New Roman"/>
                <a:ea typeface="Times New Roman" panose="02020603050405020304" pitchFamily="18" charset="0"/>
                <a:cs typeface="Times New Roman"/>
              </a:rPr>
              <a:t>maintained </a:t>
            </a:r>
            <a:r>
              <a:rPr lang="en-GB" dirty="0">
                <a:latin typeface="Times New Roman"/>
                <a:ea typeface="Times New Roman" panose="02020603050405020304" pitchFamily="18" charset="0"/>
                <a:cs typeface="Times New Roman"/>
              </a:rPr>
              <a:t> to reduce digital </a:t>
            </a:r>
            <a:r>
              <a:rPr lang="en-GB">
                <a:latin typeface="Times New Roman"/>
                <a:ea typeface="Times New Roman" panose="02020603050405020304" pitchFamily="18" charset="0"/>
                <a:cs typeface="Times New Roman"/>
              </a:rPr>
              <a:t>exclusion (</a:t>
            </a:r>
            <a:r>
              <a:rPr lang="en-GB" err="1">
                <a:latin typeface="Times New Roman"/>
                <a:ea typeface="Times New Roman" panose="02020603050405020304" pitchFamily="18" charset="0"/>
                <a:cs typeface="Times New Roman"/>
              </a:rPr>
              <a:t>Kar</a:t>
            </a:r>
            <a:r>
              <a:rPr lang="en-GB" dirty="0">
                <a:latin typeface="Times New Roman"/>
                <a:ea typeface="Times New Roman" panose="02020603050405020304" pitchFamily="18" charset="0"/>
                <a:cs typeface="Times New Roman"/>
              </a:rPr>
              <a:t> </a:t>
            </a:r>
            <a:r>
              <a:rPr lang="en-GB" i="1" dirty="0">
                <a:latin typeface="Times New Roman"/>
                <a:ea typeface="Times New Roman" panose="02020603050405020304" pitchFamily="18" charset="0"/>
                <a:cs typeface="Times New Roman"/>
              </a:rPr>
              <a:t>et al.</a:t>
            </a:r>
            <a:r>
              <a:rPr lang="en-GB" dirty="0">
                <a:latin typeface="Times New Roman"/>
                <a:ea typeface="Times New Roman" panose="02020603050405020304" pitchFamily="18" charset="0"/>
                <a:cs typeface="Times New Roman"/>
              </a:rPr>
              <a:t>, 2024).</a:t>
            </a:r>
            <a:endParaRPr lang="en-IN" dirty="0">
              <a:latin typeface="Times New Roman"/>
              <a:ea typeface="Times New Roman" panose="02020603050405020304" pitchFamily="18" charset="0"/>
              <a:cs typeface="Times New Roman"/>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Targeted digital skills training should be provided for the NHS workforce.</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National interoperability standards should be enforced across NHS systems.</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Long-term, ring-fenced digital funding should support infrastructure development.</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Community-based digital inclusion programmes should be expanded nationally.</a:t>
            </a:r>
            <a:endParaRPr lang="en-IN" dirty="0">
              <a:latin typeface="Times New Roman" panose="02020603050405020304" pitchFamily="18" charset="0"/>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696200" y="1661160"/>
            <a:ext cx="4511040" cy="4511040"/>
          </a:xfrm>
          <a:prstGeom prst="rect">
            <a:avLst/>
          </a:prstGeom>
        </p:spPr>
      </p:pic>
    </p:spTree>
    <p:extLst>
      <p:ext uri="{BB962C8B-B14F-4D97-AF65-F5344CB8AC3E}">
        <p14:creationId xmlns:p14="http://schemas.microsoft.com/office/powerpoint/2010/main" val="1429580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9991" y="376518"/>
            <a:ext cx="9404723" cy="1208442"/>
          </a:xfrm>
        </p:spPr>
        <p:txBody>
          <a:bodyPr/>
          <a:lstStyle/>
          <a:p>
            <a:pPr algn="ctr"/>
            <a:r>
              <a:rPr lang="en-GB" sz="4000" b="1" dirty="0">
                <a:solidFill>
                  <a:schemeClr val="bg1"/>
                </a:solidFill>
                <a:latin typeface="Times New Roman"/>
                <a:cs typeface="Times New Roman"/>
              </a:rPr>
              <a:t>Conclusion</a:t>
            </a:r>
          </a:p>
        </p:txBody>
      </p:sp>
      <p:sp>
        <p:nvSpPr>
          <p:cNvPr id="3" name="Content Placeholder 2"/>
          <p:cNvSpPr>
            <a:spLocks noGrp="1"/>
          </p:cNvSpPr>
          <p:nvPr>
            <p:ph idx="1"/>
          </p:nvPr>
        </p:nvSpPr>
        <p:spPr>
          <a:xfrm>
            <a:off x="493712" y="1584960"/>
            <a:ext cx="7187248" cy="4933037"/>
          </a:xfrm>
        </p:spPr>
        <p:style>
          <a:lnRef idx="2">
            <a:schemeClr val="accent6"/>
          </a:lnRef>
          <a:fillRef idx="1">
            <a:schemeClr val="lt1"/>
          </a:fillRef>
          <a:effectRef idx="0">
            <a:schemeClr val="accent6"/>
          </a:effectRef>
          <a:fontRef idx="minor">
            <a:schemeClr val="dk1"/>
          </a:fontRef>
        </p:style>
        <p:txBody>
          <a:bodyPr vert="horz" lIns="91440" tIns="45720" rIns="91440" bIns="45720" rtlCol="0" anchor="t">
            <a:normAutofit/>
          </a:bodyPr>
          <a:lstStyle/>
          <a:p>
            <a:pPr algn="just">
              <a:lnSpc>
                <a:spcPct val="150000"/>
              </a:lnSpc>
              <a:buFont typeface="Arial" panose="020B0604020202020204" pitchFamily="34" charset="0"/>
              <a:buChar char="●"/>
            </a:pPr>
            <a:r>
              <a:rPr lang="en-GB">
                <a:latin typeface="Times New Roman"/>
                <a:ea typeface="Times New Roman" panose="02020603050405020304" pitchFamily="18" charset="0"/>
                <a:cs typeface="Times New Roman"/>
              </a:rPr>
              <a:t>The NHS App Demonstrates</a:t>
            </a:r>
            <a:r>
              <a:rPr lang="en-GB" dirty="0">
                <a:latin typeface="Times New Roman"/>
                <a:ea typeface="Times New Roman" panose="02020603050405020304" pitchFamily="18" charset="0"/>
                <a:cs typeface="Times New Roman"/>
              </a:rPr>
              <a:t> significant potential to improve access, efficiency, and service coordination.</a:t>
            </a:r>
            <a:endParaRPr lang="en-IN" dirty="0">
              <a:latin typeface="Times New Roman"/>
              <a:ea typeface="Times New Roman" panose="02020603050405020304" pitchFamily="18" charset="0"/>
              <a:cs typeface="Times New Roman"/>
            </a:endParaRPr>
          </a:p>
          <a:p>
            <a:pPr algn="just">
              <a:lnSpc>
                <a:spcPct val="150000"/>
              </a:lnSpc>
              <a:buFont typeface="Arial" panose="020B0604020202020204" pitchFamily="34" charset="0"/>
              <a:buChar char="●"/>
            </a:pPr>
            <a:r>
              <a:rPr lang="en-GB" dirty="0">
                <a:latin typeface="Times New Roman"/>
                <a:ea typeface="Times New Roman" panose="02020603050405020304" pitchFamily="18" charset="0"/>
                <a:cs typeface="Times New Roman"/>
              </a:rPr>
              <a:t>Its benefits </a:t>
            </a:r>
            <a:r>
              <a:rPr lang="en-GB">
                <a:latin typeface="Times New Roman"/>
                <a:ea typeface="Times New Roman" panose="02020603050405020304" pitchFamily="18" charset="0"/>
                <a:cs typeface="Times New Roman"/>
              </a:rPr>
              <a:t>remain </a:t>
            </a:r>
            <a:r>
              <a:rPr lang="en-GB" dirty="0">
                <a:latin typeface="Times New Roman"/>
                <a:ea typeface="Times New Roman" panose="02020603050405020304" pitchFamily="18" charset="0"/>
                <a:cs typeface="Times New Roman"/>
              </a:rPr>
              <a:t> uneven due to digital exclusion, workforce pressures, and system fragmentation.</a:t>
            </a:r>
            <a:endParaRPr lang="en-IN" dirty="0">
              <a:latin typeface="Times New Roman"/>
              <a:ea typeface="Times New Roman" panose="02020603050405020304" pitchFamily="18" charset="0"/>
              <a:cs typeface="Times New Roman"/>
            </a:endParaRPr>
          </a:p>
          <a:p>
            <a:pPr lvl="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Effective implementation requires sustained investment, inclusive service design, and workforce support.</a:t>
            </a:r>
            <a:endParaRPr lang="en-IN" dirty="0">
              <a:latin typeface="Times New Roman" panose="02020603050405020304" pitchFamily="18" charset="0"/>
              <a:ea typeface="Times New Roman" panose="02020603050405020304" pitchFamily="18" charset="0"/>
            </a:endParaRPr>
          </a:p>
          <a:p>
            <a:pPr lvl="0" algn="just">
              <a:lnSpc>
                <a:spcPct val="150000"/>
              </a:lnSpc>
              <a:buFont typeface="Arial" panose="020B0604020202020204" pitchFamily="34" charset="0"/>
              <a:buChar char="●"/>
            </a:pPr>
            <a:r>
              <a:rPr lang="en-GB" dirty="0">
                <a:latin typeface="Times New Roman"/>
                <a:ea typeface="Times New Roman" panose="02020603050405020304" pitchFamily="18" charset="0"/>
                <a:cs typeface="Times New Roman"/>
              </a:rPr>
              <a:t>Overall, the NHS App can support sustainable transformation if </a:t>
            </a:r>
            <a:r>
              <a:rPr lang="en-GB">
                <a:latin typeface="Times New Roman"/>
                <a:ea typeface="Times New Roman" panose="02020603050405020304" pitchFamily="18" charset="0"/>
                <a:cs typeface="Times New Roman"/>
              </a:rPr>
              <a:t>these challenges are addressed.</a:t>
            </a:r>
            <a:endParaRPr lang="en-IN" dirty="0">
              <a:latin typeface="Times New Roman"/>
              <a:ea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397239" y="1440305"/>
            <a:ext cx="2941321" cy="5222345"/>
          </a:xfrm>
          <a:prstGeom prst="rect">
            <a:avLst/>
          </a:prstGeom>
        </p:spPr>
      </p:pic>
    </p:spTree>
    <p:extLst>
      <p:ext uri="{BB962C8B-B14F-4D97-AF65-F5344CB8AC3E}">
        <p14:creationId xmlns:p14="http://schemas.microsoft.com/office/powerpoint/2010/main" val="1263417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0471" y="315558"/>
            <a:ext cx="9404723" cy="954832"/>
          </a:xfrm>
        </p:spPr>
        <p:txBody>
          <a:bodyPr/>
          <a:lstStyle/>
          <a:p>
            <a:pPr algn="ctr"/>
            <a:r>
              <a:rPr lang="en-GB" sz="4000" b="1" dirty="0">
                <a:solidFill>
                  <a:schemeClr val="bg1"/>
                </a:solidFill>
                <a:latin typeface="Times New Roman"/>
                <a:cs typeface="Times New Roman"/>
              </a:rPr>
              <a:t>Reference List</a:t>
            </a:r>
          </a:p>
        </p:txBody>
      </p:sp>
      <p:sp>
        <p:nvSpPr>
          <p:cNvPr id="3" name="Content Placeholder 2"/>
          <p:cNvSpPr>
            <a:spLocks noGrp="1"/>
          </p:cNvSpPr>
          <p:nvPr>
            <p:ph idx="1"/>
          </p:nvPr>
        </p:nvSpPr>
        <p:spPr>
          <a:xfrm>
            <a:off x="381000" y="1264920"/>
            <a:ext cx="11430000" cy="5227320"/>
          </a:xfrm>
        </p:spPr>
        <p:style>
          <a:lnRef idx="2">
            <a:schemeClr val="accent6"/>
          </a:lnRef>
          <a:fillRef idx="1">
            <a:schemeClr val="lt1"/>
          </a:fillRef>
          <a:effectRef idx="0">
            <a:schemeClr val="accent6"/>
          </a:effectRef>
          <a:fontRef idx="minor">
            <a:schemeClr val="dk1"/>
          </a:fontRef>
        </p:style>
        <p:txBody>
          <a:bodyPr>
            <a:normAutofit fontScale="85000" lnSpcReduction="20000"/>
          </a:bodyPr>
          <a:lstStyle/>
          <a:p>
            <a:r>
              <a:rPr lang="en-GB" dirty="0">
                <a:latin typeface="Times New Roman" panose="02020603050405020304" pitchFamily="18" charset="0"/>
                <a:cs typeface="Times New Roman" panose="02020603050405020304" pitchFamily="18" charset="0"/>
              </a:rPr>
              <a:t>Dodson, P., </a:t>
            </a:r>
            <a:r>
              <a:rPr lang="en-GB" dirty="0" err="1">
                <a:latin typeface="Times New Roman" panose="02020603050405020304" pitchFamily="18" charset="0"/>
                <a:cs typeface="Times New Roman" panose="02020603050405020304" pitchFamily="18" charset="0"/>
              </a:rPr>
              <a:t>Haase</a:t>
            </a:r>
            <a:r>
              <a:rPr lang="en-GB" dirty="0">
                <a:latin typeface="Times New Roman" panose="02020603050405020304" pitchFamily="18" charset="0"/>
                <a:cs typeface="Times New Roman" panose="02020603050405020304" pitchFamily="18" charset="0"/>
              </a:rPr>
              <a:t>, A.M., </a:t>
            </a:r>
            <a:r>
              <a:rPr lang="en-GB" dirty="0" err="1">
                <a:latin typeface="Times New Roman" panose="02020603050405020304" pitchFamily="18" charset="0"/>
                <a:cs typeface="Times New Roman" panose="02020603050405020304" pitchFamily="18" charset="0"/>
              </a:rPr>
              <a:t>Jeffreys</a:t>
            </a:r>
            <a:r>
              <a:rPr lang="en-GB" dirty="0">
                <a:latin typeface="Times New Roman" panose="02020603050405020304" pitchFamily="18" charset="0"/>
                <a:cs typeface="Times New Roman" panose="02020603050405020304" pitchFamily="18" charset="0"/>
              </a:rPr>
              <a:t>, M. and Hales, C. (2024) ‘Capturing patient experiences of care with digital technology to improve service delivery and quality of care: A scoping review’, </a:t>
            </a:r>
            <a:r>
              <a:rPr lang="en-GB" i="1" dirty="0">
                <a:latin typeface="Times New Roman" panose="02020603050405020304" pitchFamily="18" charset="0"/>
                <a:cs typeface="Times New Roman" panose="02020603050405020304" pitchFamily="18" charset="0"/>
              </a:rPr>
              <a:t>DIGITAL HEALTH</a:t>
            </a:r>
            <a:r>
              <a:rPr lang="en-GB" dirty="0">
                <a:latin typeface="Times New Roman" panose="02020603050405020304" pitchFamily="18" charset="0"/>
                <a:cs typeface="Times New Roman" panose="02020603050405020304" pitchFamily="18" charset="0"/>
              </a:rPr>
              <a:t>, 10(1), pp. 23–67. Available at: https://doi.org/10.1177/20552076241282900.</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Faulkner-</a:t>
            </a:r>
            <a:r>
              <a:rPr lang="en-GB" dirty="0" err="1">
                <a:latin typeface="Times New Roman" panose="02020603050405020304" pitchFamily="18" charset="0"/>
                <a:cs typeface="Times New Roman" panose="02020603050405020304" pitchFamily="18" charset="0"/>
              </a:rPr>
              <a:t>Gurstein</a:t>
            </a:r>
            <a:r>
              <a:rPr lang="en-GB" dirty="0">
                <a:latin typeface="Times New Roman" panose="02020603050405020304" pitchFamily="18" charset="0"/>
                <a:cs typeface="Times New Roman" panose="02020603050405020304" pitchFamily="18" charset="0"/>
              </a:rPr>
              <a:t>, R. and Wyatt, D. (2022) ‘Platform NHS: Reconfiguring a Public Service in the Age of Digital Capitalism’, </a:t>
            </a:r>
            <a:r>
              <a:rPr lang="en-GB" i="1" dirty="0">
                <a:latin typeface="Times New Roman" panose="02020603050405020304" pitchFamily="18" charset="0"/>
                <a:cs typeface="Times New Roman" panose="02020603050405020304" pitchFamily="18" charset="0"/>
              </a:rPr>
              <a:t>Science, Technology, &amp; Human Values</a:t>
            </a:r>
            <a:r>
              <a:rPr lang="en-GB" dirty="0">
                <a:latin typeface="Times New Roman" panose="02020603050405020304" pitchFamily="18" charset="0"/>
                <a:cs typeface="Times New Roman" panose="02020603050405020304" pitchFamily="18" charset="0"/>
              </a:rPr>
              <a:t>, 48(4), pp. 888–908. Available at: https://doi.org/10.1177/01622439211055697.</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Ferreira, T. (2024) ‘Escalating competition in NHS: implications for healthcare quality and workforce sustainability’, </a:t>
            </a:r>
            <a:r>
              <a:rPr lang="en-GB" i="1" dirty="0">
                <a:latin typeface="Times New Roman" panose="02020603050405020304" pitchFamily="18" charset="0"/>
                <a:cs typeface="Times New Roman" panose="02020603050405020304" pitchFamily="18" charset="0"/>
              </a:rPr>
              <a:t>Postgraduate Medical Journal</a:t>
            </a:r>
            <a:r>
              <a:rPr lang="en-GB" dirty="0">
                <a:latin typeface="Times New Roman" panose="02020603050405020304" pitchFamily="18" charset="0"/>
                <a:cs typeface="Times New Roman" panose="02020603050405020304" pitchFamily="18" charset="0"/>
              </a:rPr>
              <a:t>, 100(1184), pp. 34–90. Available at: https://doi.org/10.1093/postmj/qgad131.</a:t>
            </a:r>
            <a:endParaRPr lang="en-IN"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Kar</a:t>
            </a:r>
            <a:r>
              <a:rPr lang="en-GB" dirty="0">
                <a:latin typeface="Times New Roman" panose="02020603050405020304" pitchFamily="18" charset="0"/>
                <a:cs typeface="Times New Roman" panose="02020603050405020304" pitchFamily="18" charset="0"/>
              </a:rPr>
              <a:t>, E., </a:t>
            </a:r>
            <a:r>
              <a:rPr lang="en-GB" dirty="0" err="1">
                <a:latin typeface="Times New Roman" panose="02020603050405020304" pitchFamily="18" charset="0"/>
                <a:cs typeface="Times New Roman" panose="02020603050405020304" pitchFamily="18" charset="0"/>
              </a:rPr>
              <a:t>Fakhimi</a:t>
            </a:r>
            <a:r>
              <a:rPr lang="en-GB" dirty="0">
                <a:latin typeface="Times New Roman" panose="02020603050405020304" pitchFamily="18" charset="0"/>
                <a:cs typeface="Times New Roman" panose="02020603050405020304" pitchFamily="18" charset="0"/>
              </a:rPr>
              <a:t>, M., Turner, C. and </a:t>
            </a:r>
            <a:r>
              <a:rPr lang="en-GB" dirty="0" err="1">
                <a:latin typeface="Times New Roman" panose="02020603050405020304" pitchFamily="18" charset="0"/>
                <a:cs typeface="Times New Roman" panose="02020603050405020304" pitchFamily="18" charset="0"/>
              </a:rPr>
              <a:t>Eldabi</a:t>
            </a:r>
            <a:r>
              <a:rPr lang="en-GB" dirty="0">
                <a:latin typeface="Times New Roman" panose="02020603050405020304" pitchFamily="18" charset="0"/>
                <a:cs typeface="Times New Roman" panose="02020603050405020304" pitchFamily="18" charset="0"/>
              </a:rPr>
              <a:t>, T. (2024) ‘Hybrid simulation in healthcare: a systematic exploration of models, applications, and emerging trends’, </a:t>
            </a:r>
            <a:r>
              <a:rPr lang="en-GB" i="1" dirty="0">
                <a:latin typeface="Times New Roman" panose="02020603050405020304" pitchFamily="18" charset="0"/>
                <a:cs typeface="Times New Roman" panose="02020603050405020304" pitchFamily="18" charset="0"/>
              </a:rPr>
              <a:t>Journal of Simulation</a:t>
            </a:r>
            <a:r>
              <a:rPr lang="en-GB" dirty="0">
                <a:latin typeface="Times New Roman" panose="02020603050405020304" pitchFamily="18" charset="0"/>
                <a:cs typeface="Times New Roman" panose="02020603050405020304" pitchFamily="18" charset="0"/>
              </a:rPr>
              <a:t>, 5(9), pp. 1–19. Available at: https://doi.org/10.1080/17477778.2024.2354250.</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Kaya, G.K., </a:t>
            </a:r>
            <a:r>
              <a:rPr lang="en-GB" dirty="0" err="1">
                <a:latin typeface="Times New Roman" panose="02020603050405020304" pitchFamily="18" charset="0"/>
                <a:cs typeface="Times New Roman" panose="02020603050405020304" pitchFamily="18" charset="0"/>
              </a:rPr>
              <a:t>Üstebay</a:t>
            </a:r>
            <a:r>
              <a:rPr lang="en-GB" dirty="0">
                <a:latin typeface="Times New Roman" panose="02020603050405020304" pitchFamily="18" charset="0"/>
                <a:cs typeface="Times New Roman" panose="02020603050405020304" pitchFamily="18" charset="0"/>
              </a:rPr>
              <a:t>, S., Nixon, J., </a:t>
            </a:r>
            <a:r>
              <a:rPr lang="en-GB" dirty="0" err="1">
                <a:latin typeface="Times New Roman" panose="02020603050405020304" pitchFamily="18" charset="0"/>
                <a:cs typeface="Times New Roman" panose="02020603050405020304" pitchFamily="18" charset="0"/>
              </a:rPr>
              <a:t>Pilbeam</a:t>
            </a:r>
            <a:r>
              <a:rPr lang="en-GB" dirty="0">
                <a:latin typeface="Times New Roman" panose="02020603050405020304" pitchFamily="18" charset="0"/>
                <a:cs typeface="Times New Roman" panose="02020603050405020304" pitchFamily="18" charset="0"/>
              </a:rPr>
              <a:t>, C.J. and </a:t>
            </a:r>
            <a:r>
              <a:rPr lang="en-GB" dirty="0" err="1">
                <a:latin typeface="Times New Roman" panose="02020603050405020304" pitchFamily="18" charset="0"/>
                <a:cs typeface="Times New Roman" panose="02020603050405020304" pitchFamily="18" charset="0"/>
              </a:rPr>
              <a:t>Sujan</a:t>
            </a:r>
            <a:r>
              <a:rPr lang="en-GB" dirty="0">
                <a:latin typeface="Times New Roman" panose="02020603050405020304" pitchFamily="18" charset="0"/>
                <a:cs typeface="Times New Roman" panose="02020603050405020304" pitchFamily="18" charset="0"/>
              </a:rPr>
              <a:t>, M.-A. (2023) ‘Exploring the Impact of Safety Culture on Incident reporting: Lessons Learned from Machine Learning Analysis of NHS England Staff Survey and Incident Data’, </a:t>
            </a:r>
            <a:r>
              <a:rPr lang="en-GB" i="1" dirty="0">
                <a:latin typeface="Times New Roman" panose="02020603050405020304" pitchFamily="18" charset="0"/>
                <a:cs typeface="Times New Roman" panose="02020603050405020304" pitchFamily="18" charset="0"/>
              </a:rPr>
              <a:t>Safety Science</a:t>
            </a:r>
            <a:r>
              <a:rPr lang="en-GB" dirty="0">
                <a:latin typeface="Times New Roman" panose="02020603050405020304" pitchFamily="18" charset="0"/>
                <a:cs typeface="Times New Roman" panose="02020603050405020304" pitchFamily="18" charset="0"/>
              </a:rPr>
              <a:t>, 166(106260), pp. 106260–106260. Available at: https://doi.org/10.1016/j.ssci.2023.106260.</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Lyne, A., Ashley, P., </a:t>
            </a:r>
            <a:r>
              <a:rPr lang="en-GB" dirty="0" err="1">
                <a:latin typeface="Times New Roman" panose="02020603050405020304" pitchFamily="18" charset="0"/>
                <a:cs typeface="Times New Roman" panose="02020603050405020304" pitchFamily="18" charset="0"/>
              </a:rPr>
              <a:t>Johnstone</a:t>
            </a:r>
            <a:r>
              <a:rPr lang="en-GB" dirty="0">
                <a:latin typeface="Times New Roman" panose="02020603050405020304" pitchFamily="18" charset="0"/>
                <a:cs typeface="Times New Roman" panose="02020603050405020304" pitchFamily="18" charset="0"/>
              </a:rPr>
              <a:t>, M. and Duane, B. (2022) ‘The environmental impact of community caries prevention - part 1: fluoride varnish application’, </a:t>
            </a:r>
            <a:r>
              <a:rPr lang="en-GB" i="1" dirty="0">
                <a:latin typeface="Times New Roman" panose="02020603050405020304" pitchFamily="18" charset="0"/>
                <a:cs typeface="Times New Roman" panose="02020603050405020304" pitchFamily="18" charset="0"/>
              </a:rPr>
              <a:t>British Dental Journal</a:t>
            </a:r>
            <a:r>
              <a:rPr lang="en-GB" dirty="0">
                <a:latin typeface="Times New Roman" panose="02020603050405020304" pitchFamily="18" charset="0"/>
                <a:cs typeface="Times New Roman" panose="02020603050405020304" pitchFamily="18" charset="0"/>
              </a:rPr>
              <a:t>, 233(4), pp. 287–294. Available at: https://doi.org/10.1038/s41415-022-4901-7.</a:t>
            </a:r>
            <a:endParaRPr lang="en-IN"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Mee</a:t>
            </a:r>
            <a:r>
              <a:rPr lang="en-GB" dirty="0">
                <a:latin typeface="Times New Roman" panose="02020603050405020304" pitchFamily="18" charset="0"/>
                <a:cs typeface="Times New Roman" panose="02020603050405020304" pitchFamily="18" charset="0"/>
              </a:rPr>
              <a:t>, P., Gussy, M., Huntley, P., Kenny, A., </a:t>
            </a:r>
            <a:r>
              <a:rPr lang="en-GB" dirty="0" err="1">
                <a:latin typeface="Times New Roman" panose="02020603050405020304" pitchFamily="18" charset="0"/>
                <a:cs typeface="Times New Roman" panose="02020603050405020304" pitchFamily="18" charset="0"/>
              </a:rPr>
              <a:t>Jarratt</a:t>
            </a:r>
            <a:r>
              <a:rPr lang="en-GB" dirty="0">
                <a:latin typeface="Times New Roman" panose="02020603050405020304" pitchFamily="18" charset="0"/>
                <a:cs typeface="Times New Roman" panose="02020603050405020304" pitchFamily="18" charset="0"/>
              </a:rPr>
              <a:t>, T., </a:t>
            </a:r>
            <a:r>
              <a:rPr lang="en-GB" dirty="0" err="1">
                <a:latin typeface="Times New Roman" panose="02020603050405020304" pitchFamily="18" charset="0"/>
                <a:cs typeface="Times New Roman" panose="02020603050405020304" pitchFamily="18" charset="0"/>
              </a:rPr>
              <a:t>Kenward</a:t>
            </a:r>
            <a:r>
              <a:rPr lang="en-GB" dirty="0">
                <a:latin typeface="Times New Roman" panose="02020603050405020304" pitchFamily="18" charset="0"/>
                <a:cs typeface="Times New Roman" panose="02020603050405020304" pitchFamily="18" charset="0"/>
              </a:rPr>
              <a:t>, N., Ward, D. and Vaughan, A. (2024) ‘Digital exclusion as a barrier to accessing healthcare: a summary composite indicator and online tool to explore and quantify local differences in levels of exclusion’, </a:t>
            </a:r>
            <a:r>
              <a:rPr lang="en-GB" i="1" dirty="0">
                <a:latin typeface="Times New Roman" panose="02020603050405020304" pitchFamily="18" charset="0"/>
                <a:cs typeface="Times New Roman" panose="02020603050405020304" pitchFamily="18" charset="0"/>
              </a:rPr>
              <a:t>Universal Access in the Information Society</a:t>
            </a:r>
            <a:r>
              <a:rPr lang="en-GB" dirty="0">
                <a:latin typeface="Times New Roman" panose="02020603050405020304" pitchFamily="18" charset="0"/>
                <a:cs typeface="Times New Roman" panose="02020603050405020304" pitchFamily="18" charset="0"/>
              </a:rPr>
              <a:t>, 5(8), pp. 67–98. Available at: https://doi.org/10.1007/s10209-024-01148-5.</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505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7336" y="132678"/>
            <a:ext cx="9404723" cy="873162"/>
          </a:xfrm>
        </p:spPr>
        <p:txBody>
          <a:bodyPr/>
          <a:lstStyle/>
          <a:p>
            <a:pPr algn="ctr"/>
            <a:r>
              <a:rPr lang="en-GB" sz="4000" b="1" dirty="0">
                <a:solidFill>
                  <a:schemeClr val="bg1"/>
                </a:solidFill>
                <a:latin typeface="Times New Roman"/>
                <a:cs typeface="Times New Roman"/>
              </a:rPr>
              <a:t>Reference List</a:t>
            </a:r>
          </a:p>
        </p:txBody>
      </p:sp>
      <p:sp>
        <p:nvSpPr>
          <p:cNvPr id="3" name="Content Placeholder 2"/>
          <p:cNvSpPr>
            <a:spLocks noGrp="1"/>
          </p:cNvSpPr>
          <p:nvPr>
            <p:ph idx="1"/>
          </p:nvPr>
        </p:nvSpPr>
        <p:spPr>
          <a:xfrm>
            <a:off x="274320" y="1005840"/>
            <a:ext cx="11780520" cy="5623560"/>
          </a:xfrm>
        </p:spPr>
        <p:style>
          <a:lnRef idx="2">
            <a:schemeClr val="accent6"/>
          </a:lnRef>
          <a:fillRef idx="1">
            <a:schemeClr val="lt1"/>
          </a:fillRef>
          <a:effectRef idx="0">
            <a:schemeClr val="accent6"/>
          </a:effectRef>
          <a:fontRef idx="minor">
            <a:schemeClr val="dk1"/>
          </a:fontRef>
        </p:style>
        <p:txBody>
          <a:bodyPr>
            <a:noAutofit/>
          </a:bodyPr>
          <a:lstStyle/>
          <a:p>
            <a:r>
              <a:rPr lang="en-GB" sz="1400" dirty="0">
                <a:latin typeface="Times New Roman" panose="02020603050405020304" pitchFamily="18" charset="0"/>
                <a:cs typeface="Times New Roman" panose="02020603050405020304" pitchFamily="18" charset="0"/>
              </a:rPr>
              <a:t>NHS (2024) </a:t>
            </a:r>
            <a:r>
              <a:rPr lang="en-GB" sz="1400" i="1" dirty="0">
                <a:latin typeface="Times New Roman" panose="02020603050405020304" pitchFamily="18" charset="0"/>
                <a:cs typeface="Times New Roman" panose="02020603050405020304" pitchFamily="18" charset="0"/>
              </a:rPr>
              <a:t>NHS App</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NHS Digital</a:t>
            </a:r>
            <a:r>
              <a:rPr lang="en-GB" sz="1400" dirty="0">
                <a:latin typeface="Times New Roman" panose="02020603050405020304" pitchFamily="18" charset="0"/>
                <a:cs typeface="Times New Roman" panose="02020603050405020304" pitchFamily="18" charset="0"/>
              </a:rPr>
              <a:t>. Available at: https://digital.nhs.uk/services/nhs-app (Accessed: 3 February 2026).</a:t>
            </a:r>
            <a:endParaRPr lang="en-IN" sz="1400" dirty="0">
              <a:latin typeface="Times New Roman" panose="02020603050405020304" pitchFamily="18" charset="0"/>
              <a:cs typeface="Times New Roman" panose="02020603050405020304" pitchFamily="18" charset="0"/>
            </a:endParaRPr>
          </a:p>
          <a:p>
            <a:r>
              <a:rPr lang="en-GB" sz="1400" dirty="0" err="1">
                <a:latin typeface="Times New Roman" panose="02020603050405020304" pitchFamily="18" charset="0"/>
                <a:cs typeface="Times New Roman" panose="02020603050405020304" pitchFamily="18" charset="0"/>
              </a:rPr>
              <a:t>Oskrochi</a:t>
            </a:r>
            <a:r>
              <a:rPr lang="en-GB" sz="1400" dirty="0">
                <a:latin typeface="Times New Roman" panose="02020603050405020304" pitchFamily="18" charset="0"/>
                <a:cs typeface="Times New Roman" panose="02020603050405020304" pitchFamily="18" charset="0"/>
              </a:rPr>
              <a:t>, Y., Roy-</a:t>
            </a:r>
            <a:r>
              <a:rPr lang="en-GB" sz="1400" dirty="0" err="1">
                <a:latin typeface="Times New Roman" panose="02020603050405020304" pitchFamily="18" charset="0"/>
                <a:cs typeface="Times New Roman" panose="02020603050405020304" pitchFamily="18" charset="0"/>
              </a:rPr>
              <a:t>Highley</a:t>
            </a:r>
            <a:r>
              <a:rPr lang="en-GB" sz="1400" dirty="0">
                <a:latin typeface="Times New Roman" panose="02020603050405020304" pitchFamily="18" charset="0"/>
                <a:cs typeface="Times New Roman" panose="02020603050405020304" pitchFamily="18" charset="0"/>
              </a:rPr>
              <a:t>, E., Grimes, K. and Shah, S. (2025) ‘Digitally Unsafe? Digital health technology compliance with clinical safety standards within the NHS in England: a national cross-sectional study. (Preprint)’, </a:t>
            </a:r>
            <a:r>
              <a:rPr lang="en-GB" sz="1400" i="1" dirty="0">
                <a:latin typeface="Times New Roman" panose="02020603050405020304" pitchFamily="18" charset="0"/>
                <a:cs typeface="Times New Roman" panose="02020603050405020304" pitchFamily="18" charset="0"/>
              </a:rPr>
              <a:t>Journal of Medical Internet Research</a:t>
            </a:r>
            <a:r>
              <a:rPr lang="en-GB" sz="1400" dirty="0">
                <a:latin typeface="Times New Roman" panose="02020603050405020304" pitchFamily="18" charset="0"/>
                <a:cs typeface="Times New Roman" panose="02020603050405020304" pitchFamily="18" charset="0"/>
              </a:rPr>
              <a:t>, 5(8), pp. 54–67. Available at: https://doi.org/10.2196/80076.</a:t>
            </a:r>
            <a:endParaRPr lang="en-IN" sz="1400" dirty="0">
              <a:latin typeface="Times New Roman" panose="02020603050405020304" pitchFamily="18" charset="0"/>
              <a:cs typeface="Times New Roman" panose="02020603050405020304" pitchFamily="18" charset="0"/>
            </a:endParaRPr>
          </a:p>
          <a:p>
            <a:r>
              <a:rPr lang="en-GB" sz="1400" dirty="0" err="1">
                <a:latin typeface="Times New Roman" panose="02020603050405020304" pitchFamily="18" charset="0"/>
                <a:cs typeface="Times New Roman" panose="02020603050405020304" pitchFamily="18" charset="0"/>
              </a:rPr>
              <a:t>Reidy</a:t>
            </a:r>
            <a:r>
              <a:rPr lang="en-GB" sz="1400" dirty="0">
                <a:latin typeface="Times New Roman" panose="02020603050405020304" pitchFamily="18" charset="0"/>
                <a:cs typeface="Times New Roman" panose="02020603050405020304" pitchFamily="18" charset="0"/>
              </a:rPr>
              <a:t>, C., </a:t>
            </a:r>
            <a:r>
              <a:rPr lang="en-GB" sz="1400" dirty="0" err="1">
                <a:latin typeface="Times New Roman" panose="02020603050405020304" pitchFamily="18" charset="0"/>
                <a:cs typeface="Times New Roman" panose="02020603050405020304" pitchFamily="18" charset="0"/>
              </a:rPr>
              <a:t>Papoutsi</a:t>
            </a:r>
            <a:r>
              <a:rPr lang="en-GB" sz="1400" dirty="0">
                <a:latin typeface="Times New Roman" panose="02020603050405020304" pitchFamily="18" charset="0"/>
                <a:cs typeface="Times New Roman" panose="02020603050405020304" pitchFamily="18" charset="0"/>
              </a:rPr>
              <a:t>, C., KC, S., </a:t>
            </a:r>
            <a:r>
              <a:rPr lang="en-GB" sz="1400" dirty="0" err="1">
                <a:latin typeface="Times New Roman" panose="02020603050405020304" pitchFamily="18" charset="0"/>
                <a:cs typeface="Times New Roman" panose="02020603050405020304" pitchFamily="18" charset="0"/>
              </a:rPr>
              <a:t>Gudgin</a:t>
            </a:r>
            <a:r>
              <a:rPr lang="en-GB" sz="1400" dirty="0">
                <a:latin typeface="Times New Roman" panose="02020603050405020304" pitchFamily="18" charset="0"/>
                <a:cs typeface="Times New Roman" panose="02020603050405020304" pitchFamily="18" charset="0"/>
              </a:rPr>
              <a:t>, B., Laverty, A.A., Greaves, F. and Powell, J. (2025) ‘Qualitative evaluation of the implementation and national roll-out of the NHS App in England’, </a:t>
            </a:r>
            <a:r>
              <a:rPr lang="en-GB" sz="1400" i="1" dirty="0">
                <a:latin typeface="Times New Roman" panose="02020603050405020304" pitchFamily="18" charset="0"/>
                <a:cs typeface="Times New Roman" panose="02020603050405020304" pitchFamily="18" charset="0"/>
              </a:rPr>
              <a:t>BMC Medicine</a:t>
            </a:r>
            <a:r>
              <a:rPr lang="en-GB" sz="1400" dirty="0">
                <a:latin typeface="Times New Roman" panose="02020603050405020304" pitchFamily="18" charset="0"/>
                <a:cs typeface="Times New Roman" panose="02020603050405020304" pitchFamily="18" charset="0"/>
              </a:rPr>
              <a:t>, 23(1), pp. 23–87. Available at: https://doi.org/10.1186/s12916-024-03842-w.</a:t>
            </a:r>
            <a:endParaRPr lang="en-IN" sz="1400" dirty="0">
              <a:latin typeface="Times New Roman" panose="02020603050405020304" pitchFamily="18" charset="0"/>
              <a:cs typeface="Times New Roman" panose="02020603050405020304" pitchFamily="18" charset="0"/>
            </a:endParaRPr>
          </a:p>
          <a:p>
            <a:r>
              <a:rPr lang="en-GB" sz="1400" dirty="0">
                <a:latin typeface="Times New Roman" panose="02020603050405020304" pitchFamily="18" charset="0"/>
                <a:cs typeface="Times New Roman" panose="02020603050405020304" pitchFamily="18" charset="0"/>
              </a:rPr>
              <a:t>Russell, S., Stocker, R., </a:t>
            </a:r>
            <a:r>
              <a:rPr lang="en-GB" sz="1400" dirty="0" err="1">
                <a:latin typeface="Times New Roman" panose="02020603050405020304" pitchFamily="18" charset="0"/>
                <a:cs typeface="Times New Roman" panose="02020603050405020304" pitchFamily="18" charset="0"/>
              </a:rPr>
              <a:t>Cockshott</a:t>
            </a:r>
            <a:r>
              <a:rPr lang="en-GB" sz="1400" dirty="0">
                <a:latin typeface="Times New Roman" panose="02020603050405020304" pitchFamily="18" charset="0"/>
                <a:cs typeface="Times New Roman" panose="02020603050405020304" pitchFamily="18" charset="0"/>
              </a:rPr>
              <a:t>, Z., Mason, S., Knight, J., </a:t>
            </a:r>
            <a:r>
              <a:rPr lang="en-GB" sz="1400" dirty="0" err="1">
                <a:latin typeface="Times New Roman" panose="02020603050405020304" pitchFamily="18" charset="0"/>
                <a:cs typeface="Times New Roman" panose="02020603050405020304" pitchFamily="18" charset="0"/>
              </a:rPr>
              <a:t>Hanratty</a:t>
            </a:r>
            <a:r>
              <a:rPr lang="en-GB" sz="1400" dirty="0">
                <a:latin typeface="Times New Roman" panose="02020603050405020304" pitchFamily="18" charset="0"/>
                <a:cs typeface="Times New Roman" panose="02020603050405020304" pitchFamily="18" charset="0"/>
              </a:rPr>
              <a:t>, B. and Preston, N. (2025) ‘Use of a digital application to enhance communication and triage between care homes and national health service community services in the United Kingdom: a qualitative evaluation’, </a:t>
            </a:r>
            <a:r>
              <a:rPr lang="en-GB" sz="1400" i="1" dirty="0">
                <a:latin typeface="Times New Roman" panose="02020603050405020304" pitchFamily="18" charset="0"/>
                <a:cs typeface="Times New Roman" panose="02020603050405020304" pitchFamily="18" charset="0"/>
              </a:rPr>
              <a:t>BMC Geriatrics</a:t>
            </a:r>
            <a:r>
              <a:rPr lang="en-GB" sz="1400" dirty="0">
                <a:latin typeface="Times New Roman" panose="02020603050405020304" pitchFamily="18" charset="0"/>
                <a:cs typeface="Times New Roman" panose="02020603050405020304" pitchFamily="18" charset="0"/>
              </a:rPr>
              <a:t>, 25(1), pp. 56–87. Available at: https://doi.org/10.1186/s12877-025-06217-9.</a:t>
            </a:r>
            <a:endParaRPr lang="en-IN" sz="1400" dirty="0">
              <a:latin typeface="Times New Roman" panose="02020603050405020304" pitchFamily="18" charset="0"/>
              <a:cs typeface="Times New Roman" panose="02020603050405020304" pitchFamily="18" charset="0"/>
            </a:endParaRPr>
          </a:p>
          <a:p>
            <a:r>
              <a:rPr lang="en-GB" sz="1400" dirty="0" err="1">
                <a:latin typeface="Times New Roman" panose="02020603050405020304" pitchFamily="18" charset="0"/>
                <a:cs typeface="Times New Roman" panose="02020603050405020304" pitchFamily="18" charset="0"/>
              </a:rPr>
              <a:t>Salway</a:t>
            </a:r>
            <a:r>
              <a:rPr lang="en-GB" sz="1400" dirty="0">
                <a:latin typeface="Times New Roman" panose="02020603050405020304" pitchFamily="18" charset="0"/>
                <a:cs typeface="Times New Roman" panose="02020603050405020304" pitchFamily="18" charset="0"/>
              </a:rPr>
              <a:t>, R., </a:t>
            </a:r>
            <a:r>
              <a:rPr lang="en-GB" sz="1400" dirty="0" err="1">
                <a:latin typeface="Times New Roman" panose="02020603050405020304" pitchFamily="18" charset="0"/>
                <a:cs typeface="Times New Roman" panose="02020603050405020304" pitchFamily="18" charset="0"/>
              </a:rPr>
              <a:t>Sillero-Rejon</a:t>
            </a:r>
            <a:r>
              <a:rPr lang="en-GB" sz="1400" dirty="0">
                <a:latin typeface="Times New Roman" panose="02020603050405020304" pitchFamily="18" charset="0"/>
                <a:cs typeface="Times New Roman" panose="02020603050405020304" pitchFamily="18" charset="0"/>
              </a:rPr>
              <a:t>, C., Forte, C., Grey, E., </a:t>
            </a:r>
            <a:r>
              <a:rPr lang="en-GB" sz="1400" dirty="0" err="1">
                <a:latin typeface="Times New Roman" panose="02020603050405020304" pitchFamily="18" charset="0"/>
                <a:cs typeface="Times New Roman" panose="02020603050405020304" pitchFamily="18" charset="0"/>
              </a:rPr>
              <a:t>Jessiman</a:t>
            </a:r>
            <a:r>
              <a:rPr lang="en-GB" sz="1400" dirty="0">
                <a:latin typeface="Times New Roman" panose="02020603050405020304" pitchFamily="18" charset="0"/>
                <a:cs typeface="Times New Roman" panose="02020603050405020304" pitchFamily="18" charset="0"/>
              </a:rPr>
              <a:t>, P., McLeod, H., </a:t>
            </a:r>
            <a:r>
              <a:rPr lang="en-GB" sz="1400" dirty="0" err="1">
                <a:latin typeface="Times New Roman" panose="02020603050405020304" pitchFamily="18" charset="0"/>
                <a:cs typeface="Times New Roman" panose="02020603050405020304" pitchFamily="18" charset="0"/>
              </a:rPr>
              <a:t>Harkes</a:t>
            </a:r>
            <a:r>
              <a:rPr lang="en-GB" sz="1400" dirty="0">
                <a:latin typeface="Times New Roman" panose="02020603050405020304" pitchFamily="18" charset="0"/>
                <a:cs typeface="Times New Roman" panose="02020603050405020304" pitchFamily="18" charset="0"/>
              </a:rPr>
              <a:t>, R., Stokes, P., </a:t>
            </a:r>
            <a:r>
              <a:rPr lang="en-GB" sz="1400" dirty="0" err="1">
                <a:latin typeface="Times New Roman" panose="02020603050405020304" pitchFamily="18" charset="0"/>
                <a:cs typeface="Times New Roman" panose="02020603050405020304" pitchFamily="18" charset="0"/>
              </a:rPr>
              <a:t>Vocht</a:t>
            </a:r>
            <a:r>
              <a:rPr lang="en-GB" sz="1400" dirty="0">
                <a:latin typeface="Times New Roman" panose="02020603050405020304" pitchFamily="18" charset="0"/>
                <a:cs typeface="Times New Roman" panose="02020603050405020304" pitchFamily="18" charset="0"/>
              </a:rPr>
              <a:t>, F.D., Campbell, R. and </a:t>
            </a:r>
            <a:r>
              <a:rPr lang="en-GB" sz="1400" dirty="0" err="1">
                <a:latin typeface="Times New Roman" panose="02020603050405020304" pitchFamily="18" charset="0"/>
                <a:cs typeface="Times New Roman" panose="02020603050405020304" pitchFamily="18" charset="0"/>
              </a:rPr>
              <a:t>Jago</a:t>
            </a:r>
            <a:r>
              <a:rPr lang="en-GB" sz="1400" dirty="0">
                <a:latin typeface="Times New Roman" panose="02020603050405020304" pitchFamily="18" charset="0"/>
                <a:cs typeface="Times New Roman" panose="02020603050405020304" pitchFamily="18" charset="0"/>
              </a:rPr>
              <a:t>, R. (2024) ‘A service evaluation of the uptake and effectiveness of a digital delivery of the NHS health check service’, </a:t>
            </a:r>
            <a:r>
              <a:rPr lang="en-GB" sz="1400" i="1" dirty="0">
                <a:latin typeface="Times New Roman" panose="02020603050405020304" pitchFamily="18" charset="0"/>
                <a:cs typeface="Times New Roman" panose="02020603050405020304" pitchFamily="18" charset="0"/>
              </a:rPr>
              <a:t>BMJ Open</a:t>
            </a:r>
            <a:r>
              <a:rPr lang="en-GB" sz="1400" dirty="0">
                <a:latin typeface="Times New Roman" panose="02020603050405020304" pitchFamily="18" charset="0"/>
                <a:cs typeface="Times New Roman" panose="02020603050405020304" pitchFamily="18" charset="0"/>
              </a:rPr>
              <a:t>, 14(11), pp. 1417–1417. Available at: https://doi.org/10.1136/bmjopen-2024-091417.</a:t>
            </a:r>
            <a:endParaRPr lang="en-IN" sz="1400" dirty="0">
              <a:latin typeface="Times New Roman" panose="02020603050405020304" pitchFamily="18" charset="0"/>
              <a:cs typeface="Times New Roman" panose="02020603050405020304" pitchFamily="18" charset="0"/>
            </a:endParaRPr>
          </a:p>
          <a:p>
            <a:r>
              <a:rPr lang="en-GB" sz="1400" dirty="0">
                <a:latin typeface="Times New Roman" panose="02020603050405020304" pitchFamily="18" charset="0"/>
                <a:cs typeface="Times New Roman" panose="02020603050405020304" pitchFamily="18" charset="0"/>
              </a:rPr>
              <a:t>Wilson, S., </a:t>
            </a:r>
            <a:r>
              <a:rPr lang="en-GB" sz="1400" dirty="0" err="1">
                <a:latin typeface="Times New Roman" panose="02020603050405020304" pitchFamily="18" charset="0"/>
                <a:cs typeface="Times New Roman" panose="02020603050405020304" pitchFamily="18" charset="0"/>
              </a:rPr>
              <a:t>Tolley</a:t>
            </a:r>
            <a:r>
              <a:rPr lang="en-GB" sz="1400" dirty="0">
                <a:latin typeface="Times New Roman" panose="02020603050405020304" pitchFamily="18" charset="0"/>
                <a:cs typeface="Times New Roman" panose="02020603050405020304" pitchFamily="18" charset="0"/>
              </a:rPr>
              <a:t>, C., </a:t>
            </a:r>
            <a:r>
              <a:rPr lang="en-GB" sz="1400" dirty="0" err="1">
                <a:latin typeface="Times New Roman" panose="02020603050405020304" pitchFamily="18" charset="0"/>
                <a:cs typeface="Times New Roman" panose="02020603050405020304" pitchFamily="18" charset="0"/>
              </a:rPr>
              <a:t>McArdle</a:t>
            </a:r>
            <a:r>
              <a:rPr lang="en-GB" sz="1400" dirty="0">
                <a:latin typeface="Times New Roman" panose="02020603050405020304" pitchFamily="18" charset="0"/>
                <a:cs typeface="Times New Roman" panose="02020603050405020304" pitchFamily="18" charset="0"/>
              </a:rPr>
              <a:t>, R., Slight, R. and Slight, S. (2024) ‘Who is most at risk of digital exclusion within healthcare?’, </a:t>
            </a:r>
            <a:r>
              <a:rPr lang="en-GB" sz="1400" i="1" dirty="0">
                <a:latin typeface="Times New Roman" panose="02020603050405020304" pitchFamily="18" charset="0"/>
                <a:cs typeface="Times New Roman" panose="02020603050405020304" pitchFamily="18" charset="0"/>
              </a:rPr>
              <a:t>International Journal of Pharmacy Practice</a:t>
            </a:r>
            <a:r>
              <a:rPr lang="en-GB" sz="1400" dirty="0">
                <a:latin typeface="Times New Roman" panose="02020603050405020304" pitchFamily="18" charset="0"/>
                <a:cs typeface="Times New Roman" panose="02020603050405020304" pitchFamily="18" charset="0"/>
              </a:rPr>
              <a:t>, 32(4), pp. i3–i4. Available at: https://doi.org/10.1093/ijpp/riae013.004.</a:t>
            </a:r>
            <a:endParaRPr lang="en-IN" sz="1400" dirty="0">
              <a:latin typeface="Times New Roman" panose="02020603050405020304" pitchFamily="18" charset="0"/>
              <a:cs typeface="Times New Roman" panose="02020603050405020304" pitchFamily="18" charset="0"/>
            </a:endParaRPr>
          </a:p>
          <a:p>
            <a:r>
              <a:rPr lang="en-GB" sz="1400" dirty="0">
                <a:latin typeface="Times New Roman" panose="02020603050405020304" pitchFamily="18" charset="0"/>
                <a:cs typeface="Times New Roman" panose="02020603050405020304" pitchFamily="18" charset="0"/>
              </a:rPr>
              <a:t>Zhang, J., </a:t>
            </a:r>
            <a:r>
              <a:rPr lang="en-GB" sz="1400" dirty="0" err="1">
                <a:latin typeface="Times New Roman" panose="02020603050405020304" pitchFamily="18" charset="0"/>
                <a:cs typeface="Times New Roman" panose="02020603050405020304" pitchFamily="18" charset="0"/>
              </a:rPr>
              <a:t>Ashrafian</a:t>
            </a:r>
            <a:r>
              <a:rPr lang="en-GB" sz="1400" dirty="0">
                <a:latin typeface="Times New Roman" panose="02020603050405020304" pitchFamily="18" charset="0"/>
                <a:cs typeface="Times New Roman" panose="02020603050405020304" pitchFamily="18" charset="0"/>
              </a:rPr>
              <a:t>, H., Delaney, B. and </a:t>
            </a:r>
            <a:r>
              <a:rPr lang="en-GB" sz="1400" dirty="0" err="1">
                <a:latin typeface="Times New Roman" panose="02020603050405020304" pitchFamily="18" charset="0"/>
                <a:cs typeface="Times New Roman" panose="02020603050405020304" pitchFamily="18" charset="0"/>
              </a:rPr>
              <a:t>Darzi</a:t>
            </a:r>
            <a:r>
              <a:rPr lang="en-GB" sz="1400" dirty="0">
                <a:latin typeface="Times New Roman" panose="02020603050405020304" pitchFamily="18" charset="0"/>
                <a:cs typeface="Times New Roman" panose="02020603050405020304" pitchFamily="18" charset="0"/>
              </a:rPr>
              <a:t>, A. (2023) ‘Impact of primary to secondary care data sharing on care quality in NHS England hospitals’, </a:t>
            </a:r>
            <a:r>
              <a:rPr lang="en-GB" sz="1400" i="1" dirty="0" err="1">
                <a:latin typeface="Times New Roman" panose="02020603050405020304" pitchFamily="18" charset="0"/>
                <a:cs typeface="Times New Roman" panose="02020603050405020304" pitchFamily="18" charset="0"/>
              </a:rPr>
              <a:t>npj</a:t>
            </a:r>
            <a:r>
              <a:rPr lang="en-GB" sz="1400" i="1" dirty="0">
                <a:latin typeface="Times New Roman" panose="02020603050405020304" pitchFamily="18" charset="0"/>
                <a:cs typeface="Times New Roman" panose="02020603050405020304" pitchFamily="18" charset="0"/>
              </a:rPr>
              <a:t> digital medicine</a:t>
            </a:r>
            <a:r>
              <a:rPr lang="en-GB" sz="1400" dirty="0">
                <a:latin typeface="Times New Roman" panose="02020603050405020304" pitchFamily="18" charset="0"/>
                <a:cs typeface="Times New Roman" panose="02020603050405020304" pitchFamily="18" charset="0"/>
              </a:rPr>
              <a:t>, 6(1), pp. 23–98. Available at: https://doi.org/10.1038/s41746-023-00891-y.</a:t>
            </a:r>
            <a:endParaRPr lang="en-IN" sz="1400" dirty="0">
              <a:latin typeface="Times New Roman" panose="02020603050405020304" pitchFamily="18" charset="0"/>
              <a:cs typeface="Times New Roman" panose="02020603050405020304" pitchFamily="18" charset="0"/>
            </a:endParaRPr>
          </a:p>
          <a:p>
            <a:r>
              <a:rPr lang="en-GB" sz="1400" dirty="0">
                <a:latin typeface="Times New Roman" panose="02020603050405020304" pitchFamily="18" charset="0"/>
                <a:cs typeface="Times New Roman" panose="02020603050405020304" pitchFamily="18" charset="0"/>
              </a:rPr>
              <a:t>Zhou, X., </a:t>
            </a:r>
            <a:r>
              <a:rPr lang="en-GB" sz="1400" dirty="0" err="1">
                <a:latin typeface="Times New Roman" panose="02020603050405020304" pitchFamily="18" charset="0"/>
                <a:cs typeface="Times New Roman" panose="02020603050405020304" pitchFamily="18" charset="0"/>
              </a:rPr>
              <a:t>Leiva</a:t>
            </a:r>
            <a:r>
              <a:rPr lang="en-GB" sz="1400" dirty="0">
                <a:latin typeface="Times New Roman" panose="02020603050405020304" pitchFamily="18" charset="0"/>
                <a:cs typeface="Times New Roman" panose="02020603050405020304" pitchFamily="18" charset="0"/>
              </a:rPr>
              <a:t>-Granados, R., Yi, J., Yao, Z., Fang, J. and </a:t>
            </a:r>
            <a:r>
              <a:rPr lang="en-GB" sz="1400" dirty="0" err="1">
                <a:latin typeface="Times New Roman" panose="02020603050405020304" pitchFamily="18" charset="0"/>
                <a:cs typeface="Times New Roman" panose="02020603050405020304" pitchFamily="18" charset="0"/>
              </a:rPr>
              <a:t>Skordis</a:t>
            </a:r>
            <a:r>
              <a:rPr lang="en-GB" sz="1400" dirty="0">
                <a:latin typeface="Times New Roman" panose="02020603050405020304" pitchFamily="18" charset="0"/>
                <a:cs typeface="Times New Roman" panose="02020603050405020304" pitchFamily="18" charset="0"/>
              </a:rPr>
              <a:t>, J. (2025) ‘Staff Experience after Investment in Digital Technologies: a Difference-In-Differences Study in the English NHS’, </a:t>
            </a:r>
            <a:r>
              <a:rPr lang="en-GB" sz="1400" i="1" dirty="0">
                <a:latin typeface="Times New Roman" panose="02020603050405020304" pitchFamily="18" charset="0"/>
                <a:cs typeface="Times New Roman" panose="02020603050405020304" pitchFamily="18" charset="0"/>
              </a:rPr>
              <a:t>A difference-in-differences study in the English NHS</a:t>
            </a:r>
            <a:r>
              <a:rPr lang="en-GB" sz="1400" dirty="0">
                <a:latin typeface="Times New Roman" panose="02020603050405020304" pitchFamily="18" charset="0"/>
                <a:cs typeface="Times New Roman" panose="02020603050405020304" pitchFamily="18" charset="0"/>
              </a:rPr>
              <a:t>, 34(6). Available at: https://doi.org/10.2139/ssrn.5198150.</a:t>
            </a:r>
            <a:endParaRPr lang="en-IN"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222385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b6c735d2-3114-479d-9f38-f4e14bc1687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685D9A3F19FAA42827BE103508D067E" ma:contentTypeVersion="13" ma:contentTypeDescription="Create a new document." ma:contentTypeScope="" ma:versionID="9034e8c00ac8e292f950d1593da5ceb2">
  <xsd:schema xmlns:xsd="http://www.w3.org/2001/XMLSchema" xmlns:xs="http://www.w3.org/2001/XMLSchema" xmlns:p="http://schemas.microsoft.com/office/2006/metadata/properties" xmlns:ns3="b6c735d2-3114-479d-9f38-f4e14bc16876" xmlns:ns4="bd58668a-75ed-4e88-8b6f-7357ab2eb406" targetNamespace="http://schemas.microsoft.com/office/2006/metadata/properties" ma:root="true" ma:fieldsID="4c60a6be9a510ea7f62a5a48b427bbf7" ns3:_="" ns4:_="">
    <xsd:import namespace="b6c735d2-3114-479d-9f38-f4e14bc16876"/>
    <xsd:import namespace="bd58668a-75ed-4e88-8b6f-7357ab2eb406"/>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4:SharedWithUsers" minOccurs="0"/>
                <xsd:element ref="ns4:SharedWithDetails" minOccurs="0"/>
                <xsd:element ref="ns4:SharingHintHash" minOccurs="0"/>
                <xsd:element ref="ns3:_activity" minOccurs="0"/>
                <xsd:element ref="ns3:MediaServiceDateTaken" minOccurs="0"/>
                <xsd:element ref="ns3:MediaServiceSystemTags"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c735d2-3114-479d-9f38-f4e14bc168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5"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d58668a-75ed-4e88-8b6f-7357ab2eb40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A6F1540-CE6F-4535-8487-D5EEE5D21ABE}">
  <ds:schemaRefs>
    <ds:schemaRef ds:uri="http://schemas.microsoft.com/office/2006/documentManagement/types"/>
    <ds:schemaRef ds:uri="http://purl.org/dc/dcmitype/"/>
    <ds:schemaRef ds:uri="http://www.w3.org/XML/1998/namespace"/>
    <ds:schemaRef ds:uri="http://purl.org/dc/terms/"/>
    <ds:schemaRef ds:uri="http://schemas.openxmlformats.org/package/2006/metadata/core-properties"/>
    <ds:schemaRef ds:uri="http://schemas.microsoft.com/office/2006/metadata/properties"/>
    <ds:schemaRef ds:uri="http://schemas.microsoft.com/office/infopath/2007/PartnerControls"/>
    <ds:schemaRef ds:uri="bd58668a-75ed-4e88-8b6f-7357ab2eb406"/>
    <ds:schemaRef ds:uri="b6c735d2-3114-479d-9f38-f4e14bc16876"/>
    <ds:schemaRef ds:uri="http://purl.org/dc/elements/1.1/"/>
  </ds:schemaRefs>
</ds:datastoreItem>
</file>

<file path=customXml/itemProps2.xml><?xml version="1.0" encoding="utf-8"?>
<ds:datastoreItem xmlns:ds="http://schemas.openxmlformats.org/officeDocument/2006/customXml" ds:itemID="{3E761EC5-F99F-4D29-96A2-194632BAB2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6c735d2-3114-479d-9f38-f4e14bc16876"/>
    <ds:schemaRef ds:uri="bd58668a-75ed-4e88-8b6f-7357ab2eb4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9D72932-3FF1-4392-A99E-362F9F33438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34</TotalTime>
  <Words>2730</Words>
  <Application>Microsoft Office PowerPoint</Application>
  <PresentationFormat>Widescreen</PresentationFormat>
  <Paragraphs>107</Paragraphs>
  <Slides>14</Slides>
  <Notes>13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Slice</vt:lpstr>
      <vt:lpstr>PowerPoint Presentation</vt:lpstr>
      <vt:lpstr>PowerPoint Presentation</vt:lpstr>
      <vt:lpstr>Introduction</vt:lpstr>
      <vt:lpstr>Overview of the Innovation</vt:lpstr>
      <vt:lpstr>Overview of the Innovation (Contd.) </vt:lpstr>
      <vt:lpstr>Impact on Workforce</vt:lpstr>
      <vt:lpstr>Impact on Service Delivery</vt:lpstr>
      <vt:lpstr>Impact on Patients/Service Users</vt:lpstr>
      <vt:lpstr>Impact on Community</vt:lpstr>
      <vt:lpstr>Challenges for implementing this innovation</vt:lpstr>
      <vt:lpstr>Recommendations </vt:lpstr>
      <vt:lpstr>Conclusion</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Mary Tetteh (2321029)</cp:lastModifiedBy>
  <cp:revision>391</cp:revision>
  <dcterms:created xsi:type="dcterms:W3CDTF">2026-02-03T09:45:18Z</dcterms:created>
  <dcterms:modified xsi:type="dcterms:W3CDTF">2026-03-04T10:43:04Z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0x0101006685D9A3F19FAA42827BE103508D067E</vt:lpwstr>
  </property>
</Properties>
</file>