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y="5143500" cx="9144000"/>
  <p:notesSz cx="51435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0" roundtripDataSignature="AMtx7mifs3qDeMAawp2KCIWZN3sGmis2s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customschemas.google.com/relationships/presentationmetadata" Target="meta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slide" Target="slides/slide15.xml"/><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22885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2913063" y="0"/>
            <a:ext cx="222885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514350" y="4400550"/>
            <a:ext cx="41148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22885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2913063" y="8685213"/>
            <a:ext cx="222885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 name="Shape 19"/>
        <p:cNvGrpSpPr/>
        <p:nvPr/>
      </p:nvGrpSpPr>
      <p:grpSpPr>
        <a:xfrm>
          <a:off x="0" y="0"/>
          <a:ext cx="0" cy="0"/>
          <a:chOff x="0" y="0"/>
          <a:chExt cx="0" cy="0"/>
        </a:xfrm>
      </p:grpSpPr>
      <p:sp>
        <p:nvSpPr>
          <p:cNvPr id="20" name="Google Shape;20;p1:notes"/>
          <p:cNvSpPr/>
          <p:nvPr>
            <p:ph idx="2"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 name="Google Shape;21;p1:notes"/>
          <p:cNvSpPr txBox="1"/>
          <p:nvPr>
            <p:ph idx="1" type="body"/>
          </p:nvPr>
        </p:nvSpPr>
        <p:spPr>
          <a:xfrm>
            <a:off x="514350" y="4400550"/>
            <a:ext cx="41148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Good morning, everyone. My name is Tsion Abiyo, and today I will be presenting the NHS App as a digital innovation in health and social care. I will focus on three areas: service delivery, workforce and community, and I will pitch how the app should be developed from here.</a:t>
            </a:r>
            <a:endParaRPr/>
          </a:p>
        </p:txBody>
      </p:sp>
      <p:sp>
        <p:nvSpPr>
          <p:cNvPr id="22" name="Google Shape;22;p1:notes"/>
          <p:cNvSpPr txBox="1"/>
          <p:nvPr>
            <p:ph idx="12" type="sldNum"/>
          </p:nvPr>
        </p:nvSpPr>
        <p:spPr>
          <a:xfrm>
            <a:off x="2913063" y="8685213"/>
            <a:ext cx="222885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 name="Shape 30"/>
        <p:cNvGrpSpPr/>
        <p:nvPr/>
      </p:nvGrpSpPr>
      <p:grpSpPr>
        <a:xfrm>
          <a:off x="0" y="0"/>
          <a:ext cx="0" cy="0"/>
          <a:chOff x="0" y="0"/>
          <a:chExt cx="0" cy="0"/>
        </a:xfrm>
      </p:grpSpPr>
      <p:sp>
        <p:nvSpPr>
          <p:cNvPr id="31" name="Google Shape;31;p2:notes"/>
          <p:cNvSpPr/>
          <p:nvPr>
            <p:ph idx="2"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 name="Google Shape;32;p2:notes"/>
          <p:cNvSpPr txBox="1"/>
          <p:nvPr>
            <p:ph idx="1" type="body"/>
          </p:nvPr>
        </p:nvSpPr>
        <p:spPr>
          <a:xfrm>
            <a:off x="514350" y="4400550"/>
            <a:ext cx="41148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NHS App launched in December 2018 and had passed 30 million users by 2023, according to the Health and Social Care Committee. It is the national digital front door, and it sits within A Plan for Digital Health and Social Care, the What Good Looks Like framework, UK GDPR and the Data (Use and Access) Act 2025. So this is regulated national infrastructure, not just a consumer app.</a:t>
            </a:r>
            <a:br>
              <a:rPr lang="en-US"/>
            </a:br>
            <a:br>
              <a:rPr lang="en-US"/>
            </a:br>
            <a:r>
              <a:rPr lang="en-US"/>
              <a:t>The headline gains are large: NHS England estimates 2.6 million GP hours saved. But registrations are 25 per cent lower in the most deprived practices, according to KC and colleagues. That tension is my theme today. I will cover service delivery, workforce and community, and then finish with recommendations.</a:t>
            </a:r>
            <a:endParaRPr/>
          </a:p>
        </p:txBody>
      </p:sp>
      <p:sp>
        <p:nvSpPr>
          <p:cNvPr id="33" name="Google Shape;33;p2:notes"/>
          <p:cNvSpPr txBox="1"/>
          <p:nvPr>
            <p:ph idx="12" type="sldNum"/>
          </p:nvPr>
        </p:nvSpPr>
        <p:spPr>
          <a:xfrm>
            <a:off x="2913063" y="8685213"/>
            <a:ext cx="222885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3:notes"/>
          <p:cNvSpPr txBox="1"/>
          <p:nvPr>
            <p:ph idx="1" type="body"/>
          </p:nvPr>
        </p:nvSpPr>
        <p:spPr>
          <a:xfrm>
            <a:off x="514350" y="4400550"/>
            <a:ext cx="41148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2" name="Google Shape;52;p3:notes"/>
          <p:cNvSpPr/>
          <p:nvPr>
            <p:ph idx="2"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 name="Shape 61"/>
        <p:cNvGrpSpPr/>
        <p:nvPr/>
      </p:nvGrpSpPr>
      <p:grpSpPr>
        <a:xfrm>
          <a:off x="0" y="0"/>
          <a:ext cx="0" cy="0"/>
          <a:chOff x="0" y="0"/>
          <a:chExt cx="0" cy="0"/>
        </a:xfrm>
      </p:grpSpPr>
      <p:sp>
        <p:nvSpPr>
          <p:cNvPr id="62" name="Google Shape;62;p4:notes"/>
          <p:cNvSpPr/>
          <p:nvPr>
            <p:ph idx="2"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3" name="Google Shape;63;p4:notes"/>
          <p:cNvSpPr txBox="1"/>
          <p:nvPr>
            <p:ph idx="1" type="body"/>
          </p:nvPr>
        </p:nvSpPr>
        <p:spPr>
          <a:xfrm>
            <a:off x="514350" y="4400550"/>
            <a:ext cx="41148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So what is it? The app lets people order repeat prescriptions, view their GP record, manage appointments, and see hospital referrals and appointments in one place, as NHS Digital describes. It connects to GP systems through the GP Connect API, according to Digital Care Hub.</a:t>
            </a:r>
            <a:br>
              <a:rPr lang="en-US"/>
            </a:br>
            <a:br>
              <a:rPr lang="en-US"/>
            </a:br>
            <a:r>
              <a:rPr lang="en-US"/>
              <a:t>Two additions shaped uptake. The COVID Pass, added in May 2021, produced a fourfold increase in downloads, and proxy access from July 2021 let carers act for others, according to KC and colleagues and Reidy and colleagues. Push notifications have also removed 11 million paper letters, with over 40 million pounds in annual savings, according to NHS England. It is used across primary care, hospital trusts and, increasingly, shared social care records.</a:t>
            </a:r>
            <a:endParaRPr/>
          </a:p>
        </p:txBody>
      </p:sp>
      <p:sp>
        <p:nvSpPr>
          <p:cNvPr id="64" name="Google Shape;64;p4:notes"/>
          <p:cNvSpPr txBox="1"/>
          <p:nvPr>
            <p:ph idx="12" type="sldNum"/>
          </p:nvPr>
        </p:nvSpPr>
        <p:spPr>
          <a:xfrm>
            <a:off x="2913063" y="8685213"/>
            <a:ext cx="222885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p5:notes"/>
          <p:cNvSpPr/>
          <p:nvPr>
            <p:ph idx="2"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7" name="Google Shape;107;p5:notes"/>
          <p:cNvSpPr txBox="1"/>
          <p:nvPr>
            <p:ph idx="1" type="body"/>
          </p:nvPr>
        </p:nvSpPr>
        <p:spPr>
          <a:xfrm>
            <a:off x="514350" y="4400550"/>
            <a:ext cx="41148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Four policy anchors matter here. First, A Plan for Digital Health and Social Care sets the national direction, from the Department of Health and Social Care in 2022. Second, What Good Looks Like, from NHS England, defines seven success measures, including well led, support people and empower citizens.</a:t>
            </a:r>
            <a:br>
              <a:rPr lang="en-US"/>
            </a:br>
            <a:br>
              <a:rPr lang="en-US"/>
            </a:br>
            <a:r>
              <a:rPr lang="en-US"/>
              <a:t>Third, UK GDPR and the Data (Use and Access) Act 2025 govern how health data is used, and the NHS App privacy notice sets out how that applies in practice. Fourth, NHS England's framework for digital inclusion says digital services must sit alongside non-digital alternatives. I will return to that in my recommendations.</a:t>
            </a:r>
            <a:endParaRPr/>
          </a:p>
        </p:txBody>
      </p:sp>
      <p:sp>
        <p:nvSpPr>
          <p:cNvPr id="108" name="Google Shape;108;p5:notes"/>
          <p:cNvSpPr txBox="1"/>
          <p:nvPr>
            <p:ph idx="12" type="sldNum"/>
          </p:nvPr>
        </p:nvSpPr>
        <p:spPr>
          <a:xfrm>
            <a:off x="2913063" y="8685213"/>
            <a:ext cx="222885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6:notes"/>
          <p:cNvSpPr/>
          <p:nvPr>
            <p:ph idx="2"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8" name="Google Shape;138;p6:notes"/>
          <p:cNvSpPr txBox="1"/>
          <p:nvPr>
            <p:ph idx="1" type="body"/>
          </p:nvPr>
        </p:nvSpPr>
        <p:spPr>
          <a:xfrm>
            <a:off x="514350" y="4400550"/>
            <a:ext cx="41148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Starting with workforce. Roles have changed. GP receptionists now act as digital care navigators, managing online triage queues and helping patients register, according to the Department of Health and Social Care. On the benefit side, each digital repeat prescription saves around three minutes of GP time, and use is rising by over 25 per cent a year, according to NHS Digital. Overall, NHS England estimates 2.6 million GP hours saved.</a:t>
            </a:r>
            <a:br>
              <a:rPr lang="en-US"/>
            </a:br>
            <a:br>
              <a:rPr lang="en-US"/>
            </a:br>
            <a:r>
              <a:rPr lang="en-US"/>
              <a:t>But there are real challenges. A BMA survey found 55 per cent of practices reported a negative impact on patient care from unmanageable online requests, because easier access lowers the threshold for getting in touch. Kaihlanen and colleagues found that managers often under-recognise extra workload and duplicated documentation, and What Good Looks Like now expects baseline data literacy and cyber security knowledge.</a:t>
            </a:r>
            <a:br>
              <a:rPr lang="en-US"/>
            </a:br>
            <a:br>
              <a:rPr lang="en-US"/>
            </a:br>
            <a:r>
              <a:rPr lang="en-US"/>
              <a:t>My barrier and solution example: limited digital skills and learning time. The solution is protected CPD covering informatics, ethics and privacy, supported by Nazeha and colleagues and Azzopardi Meli and colleagues, plus digital navigator roles, as Wisniewski and colleagues describe.</a:t>
            </a:r>
            <a:endParaRPr/>
          </a:p>
        </p:txBody>
      </p:sp>
      <p:sp>
        <p:nvSpPr>
          <p:cNvPr id="139" name="Google Shape;139;p6:notes"/>
          <p:cNvSpPr txBox="1"/>
          <p:nvPr>
            <p:ph idx="12" type="sldNum"/>
          </p:nvPr>
        </p:nvSpPr>
        <p:spPr>
          <a:xfrm>
            <a:off x="2913063" y="8685213"/>
            <a:ext cx="222885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7:notes"/>
          <p:cNvSpPr/>
          <p:nvPr>
            <p:ph idx="2"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9" name="Google Shape;159;p7:notes"/>
          <p:cNvSpPr txBox="1"/>
          <p:nvPr>
            <p:ph idx="1" type="body"/>
          </p:nvPr>
        </p:nvSpPr>
        <p:spPr>
          <a:xfrm>
            <a:off x="514350" y="4400550"/>
            <a:ext cx="41148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Moving to service delivery. NHS England reports 2.6 million GP hours saved, 11 million fewer paper letters, over 40 million pounds in annual savings from push notifications, and a 28 per cent reduction in discharge delays in shared social care record pilots. Russell and colleagues found a similar care home tool shortened referral times. Kraus and colleagues remind us, however, that gains like these depend on participatory design and organisational change.</a:t>
            </a:r>
            <a:br>
              <a:rPr lang="en-US"/>
            </a:br>
            <a:br>
              <a:rPr lang="en-US"/>
            </a:br>
            <a:r>
              <a:rPr lang="en-US"/>
              <a:t>The challenges are mostly about integration. Primary, secondary and social care systems remain siloed, and when APIs fail, patients fall back to telephone queues and the burden shifts to staff, according to the PHG Foundation and the Health Foundation. Bennion and colleagues found only 17 per cent of trusts disclosed interoperability standards, and most used HL7 rather than FHIR. Cost matters too: Cresswell and Williams record 12.7 billion pounds for the National Programme for IT.</a:t>
            </a:r>
            <a:br>
              <a:rPr lang="en-US"/>
            </a:br>
            <a:br>
              <a:rPr lang="en-US"/>
            </a:br>
            <a:r>
              <a:rPr lang="en-US"/>
              <a:t>The barrier is fragmented systems. The solution is a commitment to FHIR standards and open source, designed together with the people who use them.</a:t>
            </a:r>
            <a:endParaRPr/>
          </a:p>
        </p:txBody>
      </p:sp>
      <p:sp>
        <p:nvSpPr>
          <p:cNvPr id="160" name="Google Shape;160;p7:notes"/>
          <p:cNvSpPr txBox="1"/>
          <p:nvPr>
            <p:ph idx="12" type="sldNum"/>
          </p:nvPr>
        </p:nvSpPr>
        <p:spPr>
          <a:xfrm>
            <a:off x="2913063" y="8685213"/>
            <a:ext cx="222885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p8:notes"/>
          <p:cNvSpPr/>
          <p:nvPr>
            <p:ph idx="2"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9" name="Google Shape;189;p8:notes"/>
          <p:cNvSpPr txBox="1"/>
          <p:nvPr>
            <p:ph idx="1" type="body"/>
          </p:nvPr>
        </p:nvSpPr>
        <p:spPr>
          <a:xfrm>
            <a:off x="514350" y="4400550"/>
            <a:ext cx="41148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Now community. The chart shows differences in registrations by type of practice, from KC and colleagues. Registrations were 25 per cent lower in the most deprived practices, and 36 per cent higher where the proportion of White patients was highest. Zhang and colleagues estimate 4.27 million patients in the two most deprived quintiles are less likely to activate the app, which fits what they call a digital inverse care law.</a:t>
            </a:r>
            <a:br>
              <a:rPr lang="en-US"/>
            </a:br>
            <a:br>
              <a:rPr lang="en-US"/>
            </a:br>
            <a:r>
              <a:rPr lang="en-US"/>
              <a:t>Language is another barrier: the app is English only, according to Reidy and colleagues. There are benefits: proxy access supports carers, but Reidy found that obtaining it could take over six months. Co-production is also limited. Staff described top-down implementation, and the patient and public involvement group in Greaves and colleagues noted that patients were not asked how they would like to use the app.</a:t>
            </a:r>
            <a:br>
              <a:rPr lang="en-US"/>
            </a:br>
            <a:br>
              <a:rPr lang="en-US"/>
            </a:br>
            <a:r>
              <a:rPr lang="en-US"/>
              <a:t>My barrier and solution example: language and exclusion. The solution is a multilingual interface, non-digital alternatives and community partnerships, as NHS England's inclusion framework recommends.</a:t>
            </a:r>
            <a:endParaRPr/>
          </a:p>
        </p:txBody>
      </p:sp>
      <p:sp>
        <p:nvSpPr>
          <p:cNvPr id="190" name="Google Shape;190;p8:notes"/>
          <p:cNvSpPr txBox="1"/>
          <p:nvPr>
            <p:ph idx="12" type="sldNum"/>
          </p:nvPr>
        </p:nvSpPr>
        <p:spPr>
          <a:xfrm>
            <a:off x="2913063" y="8685213"/>
            <a:ext cx="222885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3" name="Shape 203"/>
        <p:cNvGrpSpPr/>
        <p:nvPr/>
      </p:nvGrpSpPr>
      <p:grpSpPr>
        <a:xfrm>
          <a:off x="0" y="0"/>
          <a:ext cx="0" cy="0"/>
          <a:chOff x="0" y="0"/>
          <a:chExt cx="0" cy="0"/>
        </a:xfrm>
      </p:grpSpPr>
      <p:sp>
        <p:nvSpPr>
          <p:cNvPr id="204" name="Google Shape;204;p9:notes"/>
          <p:cNvSpPr/>
          <p:nvPr>
            <p:ph idx="2"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5" name="Google Shape;205;p9:notes"/>
          <p:cNvSpPr txBox="1"/>
          <p:nvPr>
            <p:ph idx="1" type="body"/>
          </p:nvPr>
        </p:nvSpPr>
        <p:spPr>
          <a:xfrm>
            <a:off x="514350" y="4400550"/>
            <a:ext cx="41148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Taking a critical view, the evidence is strong on uptake but weaker on proof of impact. On the positive side, the efficiency gains are measurable and adoption was rapid. But much of the headline saving comes from an NHS England board paper rather than an independent evaluation.</a:t>
            </a:r>
            <a:br>
              <a:rPr lang="en-US"/>
            </a:br>
            <a:br>
              <a:rPr lang="en-US"/>
            </a:br>
            <a:r>
              <a:rPr lang="en-US"/>
              <a:t>KC and colleagues' analyses were ecological, using aggregated rather than person-level data, and Greaves and colleagues note that the technology changed during the study. So I treat the gains as promising rather than proven. And the findings from Zhang and colleagues tell us that inclusion has to be designed in from the start.</a:t>
            </a:r>
            <a:endParaRPr/>
          </a:p>
        </p:txBody>
      </p:sp>
      <p:sp>
        <p:nvSpPr>
          <p:cNvPr id="206" name="Google Shape;206;p9:notes"/>
          <p:cNvSpPr txBox="1"/>
          <p:nvPr>
            <p:ph idx="12" type="sldNum"/>
          </p:nvPr>
        </p:nvSpPr>
        <p:spPr>
          <a:xfrm>
            <a:off x="2913063" y="8685213"/>
            <a:ext cx="222885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8" name="Shape 218"/>
        <p:cNvGrpSpPr/>
        <p:nvPr/>
      </p:nvGrpSpPr>
      <p:grpSpPr>
        <a:xfrm>
          <a:off x="0" y="0"/>
          <a:ext cx="0" cy="0"/>
          <a:chOff x="0" y="0"/>
          <a:chExt cx="0" cy="0"/>
        </a:xfrm>
      </p:grpSpPr>
      <p:sp>
        <p:nvSpPr>
          <p:cNvPr id="219" name="Google Shape;219;p10:notes"/>
          <p:cNvSpPr/>
          <p:nvPr>
            <p:ph idx="2"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0" name="Google Shape;220;p10:notes"/>
          <p:cNvSpPr txBox="1"/>
          <p:nvPr>
            <p:ph idx="1" type="body"/>
          </p:nvPr>
        </p:nvSpPr>
        <p:spPr>
          <a:xfrm>
            <a:off x="514350" y="4400550"/>
            <a:ext cx="41148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That leads to three recommendations. One: mandate digital inclusion strategies. The barrier is deprivation, language and age gaps; the solution is multilingual access, non-digital routes and outreach with community organisations, drawing on NHS England and KC and colleagues.</a:t>
            </a:r>
            <a:br>
              <a:rPr lang="en-US"/>
            </a:br>
            <a:br>
              <a:rPr lang="en-US"/>
            </a:br>
            <a:r>
              <a:rPr lang="en-US"/>
              <a:t>Two: co-produce with frontline staff. The barrier is top-down roll-out with no learning time, according to Reidy and colleagues; the solution is protected CPD and digital champions or navigators, as Wisniewski and colleagues suggest.</a:t>
            </a:r>
            <a:br>
              <a:rPr lang="en-US"/>
            </a:br>
            <a:br>
              <a:rPr lang="en-US"/>
            </a:br>
            <a:r>
              <a:rPr lang="en-US"/>
              <a:t>Three: invest in interoperability. The barrier is siloed systems and cost; the solution is FHIR standards, open source and shared budgets across organisations, drawing on Bennion and colleagues and the Health Foundation. Together these address delivery, workforce and community.</a:t>
            </a:r>
            <a:endParaRPr/>
          </a:p>
        </p:txBody>
      </p:sp>
      <p:sp>
        <p:nvSpPr>
          <p:cNvPr id="221" name="Google Shape;221;p10:notes"/>
          <p:cNvSpPr txBox="1"/>
          <p:nvPr>
            <p:ph idx="12" type="sldNum"/>
          </p:nvPr>
        </p:nvSpPr>
        <p:spPr>
          <a:xfrm>
            <a:off x="2913063" y="8685213"/>
            <a:ext cx="222885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2" name="Shape 252"/>
        <p:cNvGrpSpPr/>
        <p:nvPr/>
      </p:nvGrpSpPr>
      <p:grpSpPr>
        <a:xfrm>
          <a:off x="0" y="0"/>
          <a:ext cx="0" cy="0"/>
          <a:chOff x="0" y="0"/>
          <a:chExt cx="0" cy="0"/>
        </a:xfrm>
      </p:grpSpPr>
      <p:sp>
        <p:nvSpPr>
          <p:cNvPr id="253" name="Google Shape;253;p11:notes"/>
          <p:cNvSpPr/>
          <p:nvPr>
            <p:ph idx="2"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4" name="Google Shape;254;p11:notes"/>
          <p:cNvSpPr txBox="1"/>
          <p:nvPr>
            <p:ph idx="1" type="body"/>
          </p:nvPr>
        </p:nvSpPr>
        <p:spPr>
          <a:xfrm>
            <a:off x="514350" y="4400550"/>
            <a:ext cx="41148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To conclude. In service delivery, the app delivers real efficiency, 2.6 million GP hours and fewer discharge delays, but siloed systems hold it back. In workforce, new digital roles are emerging, yet training and co-production lag behind, as Kaihlanen and Reidy show. In community, inequalities persist, with registrations 25 per cent lower in deprived practices, according to KC and colleagues.</a:t>
            </a:r>
            <a:br>
              <a:rPr lang="en-US"/>
            </a:br>
            <a:br>
              <a:rPr lang="en-US"/>
            </a:br>
            <a:r>
              <a:rPr lang="en-US"/>
              <a:t>My overall judgement is that the NHS App is a significant and positive innovation, but an unevenly distributed one. With inclusion, co-production and interoperability, it can become a sustainable and equitable front door to care. Thank you. I am happy to take questions.</a:t>
            </a:r>
            <a:endParaRPr/>
          </a:p>
        </p:txBody>
      </p:sp>
      <p:sp>
        <p:nvSpPr>
          <p:cNvPr id="255" name="Google Shape;255;p11:notes"/>
          <p:cNvSpPr txBox="1"/>
          <p:nvPr>
            <p:ph idx="12" type="sldNum"/>
          </p:nvPr>
        </p:nvSpPr>
        <p:spPr>
          <a:xfrm>
            <a:off x="2913063" y="8685213"/>
            <a:ext cx="222885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9" name="Shape 269"/>
        <p:cNvGrpSpPr/>
        <p:nvPr/>
      </p:nvGrpSpPr>
      <p:grpSpPr>
        <a:xfrm>
          <a:off x="0" y="0"/>
          <a:ext cx="0" cy="0"/>
          <a:chOff x="0" y="0"/>
          <a:chExt cx="0" cy="0"/>
        </a:xfrm>
      </p:grpSpPr>
      <p:sp>
        <p:nvSpPr>
          <p:cNvPr id="270" name="Google Shape;270;p12:notes"/>
          <p:cNvSpPr/>
          <p:nvPr>
            <p:ph idx="2"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1" name="Google Shape;271;p12:notes"/>
          <p:cNvSpPr txBox="1"/>
          <p:nvPr>
            <p:ph idx="1" type="body"/>
          </p:nvPr>
        </p:nvSpPr>
        <p:spPr>
          <a:xfrm>
            <a:off x="514350" y="4400550"/>
            <a:ext cx="41148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Leave the reference slides on screen during questions. Refer to them if asked for a source.</a:t>
            </a:r>
            <a:endParaRPr/>
          </a:p>
        </p:txBody>
      </p:sp>
      <p:sp>
        <p:nvSpPr>
          <p:cNvPr id="272" name="Google Shape;272;p12:notes"/>
          <p:cNvSpPr txBox="1"/>
          <p:nvPr>
            <p:ph idx="12" type="sldNum"/>
          </p:nvPr>
        </p:nvSpPr>
        <p:spPr>
          <a:xfrm>
            <a:off x="2913063" y="8685213"/>
            <a:ext cx="222885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7" name="Shape 277"/>
        <p:cNvGrpSpPr/>
        <p:nvPr/>
      </p:nvGrpSpPr>
      <p:grpSpPr>
        <a:xfrm>
          <a:off x="0" y="0"/>
          <a:ext cx="0" cy="0"/>
          <a:chOff x="0" y="0"/>
          <a:chExt cx="0" cy="0"/>
        </a:xfrm>
      </p:grpSpPr>
      <p:sp>
        <p:nvSpPr>
          <p:cNvPr id="278" name="Google Shape;278;p13:notes"/>
          <p:cNvSpPr/>
          <p:nvPr>
            <p:ph idx="2"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9" name="Google Shape;279;p13:notes"/>
          <p:cNvSpPr txBox="1"/>
          <p:nvPr>
            <p:ph idx="1" type="body"/>
          </p:nvPr>
        </p:nvSpPr>
        <p:spPr>
          <a:xfrm>
            <a:off x="514350" y="4400550"/>
            <a:ext cx="41148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0" name="Google Shape;280;p13:notes"/>
          <p:cNvSpPr txBox="1"/>
          <p:nvPr>
            <p:ph idx="12" type="sldNum"/>
          </p:nvPr>
        </p:nvSpPr>
        <p:spPr>
          <a:xfrm>
            <a:off x="2913063" y="8685213"/>
            <a:ext cx="222885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5" name="Shape 285"/>
        <p:cNvGrpSpPr/>
        <p:nvPr/>
      </p:nvGrpSpPr>
      <p:grpSpPr>
        <a:xfrm>
          <a:off x="0" y="0"/>
          <a:ext cx="0" cy="0"/>
          <a:chOff x="0" y="0"/>
          <a:chExt cx="0" cy="0"/>
        </a:xfrm>
      </p:grpSpPr>
      <p:sp>
        <p:nvSpPr>
          <p:cNvPr id="286" name="Google Shape;286;p14:notes"/>
          <p:cNvSpPr/>
          <p:nvPr>
            <p:ph idx="2"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7" name="Google Shape;287;p14:notes"/>
          <p:cNvSpPr txBox="1"/>
          <p:nvPr>
            <p:ph idx="1" type="body"/>
          </p:nvPr>
        </p:nvSpPr>
        <p:spPr>
          <a:xfrm>
            <a:off x="514350" y="4400550"/>
            <a:ext cx="41148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8" name="Google Shape;288;p14:notes"/>
          <p:cNvSpPr txBox="1"/>
          <p:nvPr>
            <p:ph idx="12" type="sldNum"/>
          </p:nvPr>
        </p:nvSpPr>
        <p:spPr>
          <a:xfrm>
            <a:off x="2913063" y="8685213"/>
            <a:ext cx="222885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3" name="Shape 293"/>
        <p:cNvGrpSpPr/>
        <p:nvPr/>
      </p:nvGrpSpPr>
      <p:grpSpPr>
        <a:xfrm>
          <a:off x="0" y="0"/>
          <a:ext cx="0" cy="0"/>
          <a:chOff x="0" y="0"/>
          <a:chExt cx="0" cy="0"/>
        </a:xfrm>
      </p:grpSpPr>
      <p:sp>
        <p:nvSpPr>
          <p:cNvPr id="294" name="Google Shape;294;p15:notes"/>
          <p:cNvSpPr/>
          <p:nvPr>
            <p:ph idx="2" type="sldImg"/>
          </p:nvPr>
        </p:nvSpPr>
        <p:spPr>
          <a:xfrm>
            <a:off x="-17145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5" name="Google Shape;295;p15:notes"/>
          <p:cNvSpPr txBox="1"/>
          <p:nvPr>
            <p:ph idx="1" type="body"/>
          </p:nvPr>
        </p:nvSpPr>
        <p:spPr>
          <a:xfrm>
            <a:off x="514350" y="4400550"/>
            <a:ext cx="41148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6" name="Google Shape;296;p15:notes"/>
          <p:cNvSpPr txBox="1"/>
          <p:nvPr>
            <p:ph idx="12" type="sldNum"/>
          </p:nvPr>
        </p:nvSpPr>
        <p:spPr>
          <a:xfrm>
            <a:off x="2913063" y="8685213"/>
            <a:ext cx="222885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DARK">
  <p:cSld name="TITLE_DARK">
    <p:bg>
      <p:bgPr>
        <a:solidFill>
          <a:srgbClr val="003087"/>
        </a:solidFill>
      </p:bgPr>
    </p:bg>
    <p:spTree>
      <p:nvGrpSpPr>
        <p:cNvPr id="11" name="Shape 11"/>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p:cSld name="CONTENT">
    <p:bg>
      <p:bgPr>
        <a:solidFill>
          <a:srgbClr val="FFFFFF"/>
        </a:solidFill>
      </p:bgPr>
    </p:bg>
    <p:spTree>
      <p:nvGrpSpPr>
        <p:cNvPr id="12" name="Shape 12"/>
        <p:cNvGrpSpPr/>
        <p:nvPr/>
      </p:nvGrpSpPr>
      <p:grpSpPr>
        <a:xfrm>
          <a:off x="0" y="0"/>
          <a:ext cx="0" cy="0"/>
          <a:chOff x="0" y="0"/>
          <a:chExt cx="0" cy="0"/>
        </a:xfrm>
      </p:grpSpPr>
      <p:sp>
        <p:nvSpPr>
          <p:cNvPr id="13" name="Google Shape;13;p18"/>
          <p:cNvSpPr txBox="1"/>
          <p:nvPr>
            <p:ph type="title"/>
          </p:nvPr>
        </p:nvSpPr>
        <p:spPr>
          <a:xfrm>
            <a:off x="457200" y="274320"/>
            <a:ext cx="8229600" cy="6858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Clr>
                <a:schemeClr val="dk2"/>
              </a:buClr>
              <a:buSzPts val="3000"/>
              <a:buFont typeface="Arial"/>
              <a:buNone/>
              <a:defRPr b="1" i="0" sz="3000" u="none" cap="none" strike="noStrike">
                <a:solidFill>
                  <a:schemeClr val="dk2"/>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4" name="Google Shape;14;p18"/>
          <p:cNvSpPr txBox="1"/>
          <p:nvPr>
            <p:ph idx="12"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lvl1pPr indent="0" lvl="0" marL="0" marR="0" algn="l">
              <a:spcBef>
                <a:spcPts val="0"/>
              </a:spcBef>
              <a:buNone/>
              <a:defRPr b="0" i="0" sz="1000" u="none" cap="none" strike="noStrike">
                <a:solidFill>
                  <a:schemeClr val="accent6"/>
                </a:solidFill>
                <a:latin typeface="Arial"/>
                <a:ea typeface="Arial"/>
                <a:cs typeface="Arial"/>
                <a:sym typeface="Arial"/>
              </a:defRPr>
            </a:lvl1pPr>
            <a:lvl2pPr indent="0" lvl="1" marL="0" marR="0" algn="l">
              <a:spcBef>
                <a:spcPts val="0"/>
              </a:spcBef>
              <a:buNone/>
              <a:defRPr b="0" i="0" sz="1000" u="none" cap="none" strike="noStrike">
                <a:solidFill>
                  <a:schemeClr val="accent6"/>
                </a:solidFill>
                <a:latin typeface="Arial"/>
                <a:ea typeface="Arial"/>
                <a:cs typeface="Arial"/>
                <a:sym typeface="Arial"/>
              </a:defRPr>
            </a:lvl2pPr>
            <a:lvl3pPr indent="0" lvl="2" marL="0" marR="0" algn="l">
              <a:spcBef>
                <a:spcPts val="0"/>
              </a:spcBef>
              <a:buNone/>
              <a:defRPr b="0" i="0" sz="1000" u="none" cap="none" strike="noStrike">
                <a:solidFill>
                  <a:schemeClr val="accent6"/>
                </a:solidFill>
                <a:latin typeface="Arial"/>
                <a:ea typeface="Arial"/>
                <a:cs typeface="Arial"/>
                <a:sym typeface="Arial"/>
              </a:defRPr>
            </a:lvl3pPr>
            <a:lvl4pPr indent="0" lvl="3" marL="0" marR="0" algn="l">
              <a:spcBef>
                <a:spcPts val="0"/>
              </a:spcBef>
              <a:buNone/>
              <a:defRPr b="0" i="0" sz="1000" u="none" cap="none" strike="noStrike">
                <a:solidFill>
                  <a:schemeClr val="accent6"/>
                </a:solidFill>
                <a:latin typeface="Arial"/>
                <a:ea typeface="Arial"/>
                <a:cs typeface="Arial"/>
                <a:sym typeface="Arial"/>
              </a:defRPr>
            </a:lvl4pPr>
            <a:lvl5pPr indent="0" lvl="4" marL="0" marR="0" algn="l">
              <a:spcBef>
                <a:spcPts val="0"/>
              </a:spcBef>
              <a:buNone/>
              <a:defRPr b="0" i="0" sz="1000" u="none" cap="none" strike="noStrike">
                <a:solidFill>
                  <a:schemeClr val="accent6"/>
                </a:solidFill>
                <a:latin typeface="Arial"/>
                <a:ea typeface="Arial"/>
                <a:cs typeface="Arial"/>
                <a:sym typeface="Arial"/>
              </a:defRPr>
            </a:lvl5pPr>
            <a:lvl6pPr indent="0" lvl="5" marL="0" marR="0" algn="l">
              <a:spcBef>
                <a:spcPts val="0"/>
              </a:spcBef>
              <a:buNone/>
              <a:defRPr b="0" i="0" sz="1000" u="none" cap="none" strike="noStrike">
                <a:solidFill>
                  <a:schemeClr val="accent6"/>
                </a:solidFill>
                <a:latin typeface="Arial"/>
                <a:ea typeface="Arial"/>
                <a:cs typeface="Arial"/>
                <a:sym typeface="Arial"/>
              </a:defRPr>
            </a:lvl6pPr>
            <a:lvl7pPr indent="0" lvl="6" marL="0" marR="0" algn="l">
              <a:spcBef>
                <a:spcPts val="0"/>
              </a:spcBef>
              <a:buNone/>
              <a:defRPr b="0" i="0" sz="1000" u="none" cap="none" strike="noStrike">
                <a:solidFill>
                  <a:schemeClr val="accent6"/>
                </a:solidFill>
                <a:latin typeface="Arial"/>
                <a:ea typeface="Arial"/>
                <a:cs typeface="Arial"/>
                <a:sym typeface="Arial"/>
              </a:defRPr>
            </a:lvl7pPr>
            <a:lvl8pPr indent="0" lvl="7" marL="0" marR="0" algn="l">
              <a:spcBef>
                <a:spcPts val="0"/>
              </a:spcBef>
              <a:buNone/>
              <a:defRPr b="0" i="0" sz="1000" u="none" cap="none" strike="noStrike">
                <a:solidFill>
                  <a:schemeClr val="accent6"/>
                </a:solidFill>
                <a:latin typeface="Arial"/>
                <a:ea typeface="Arial"/>
                <a:cs typeface="Arial"/>
                <a:sym typeface="Arial"/>
              </a:defRPr>
            </a:lvl8pPr>
            <a:lvl9pPr indent="0" lvl="8" marL="0" marR="0" algn="l">
              <a:spcBef>
                <a:spcPts val="0"/>
              </a:spcBef>
              <a:buNone/>
              <a:defRPr b="0" i="0" sz="1000" u="none" cap="none" strike="noStrike">
                <a:solidFill>
                  <a:schemeClr val="accent6"/>
                </a:solidFill>
                <a:latin typeface="Arial"/>
                <a:ea typeface="Arial"/>
                <a:cs typeface="Arial"/>
                <a:sym typeface="Arial"/>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LOSE_DARK">
  <p:cSld name="CLOSE_DARK">
    <p:bg>
      <p:bgPr>
        <a:solidFill>
          <a:srgbClr val="003087"/>
        </a:solidFill>
      </p:bgPr>
    </p:bg>
    <p:spTree>
      <p:nvGrpSpPr>
        <p:cNvPr id="15" name="Shape 15"/>
        <p:cNvGrpSpPr/>
        <p:nvPr/>
      </p:nvGrpSpPr>
      <p:grpSpPr>
        <a:xfrm>
          <a:off x="0" y="0"/>
          <a:ext cx="0" cy="0"/>
          <a:chOff x="0" y="0"/>
          <a:chExt cx="0" cy="0"/>
        </a:xfrm>
      </p:grpSpPr>
      <p:sp>
        <p:nvSpPr>
          <p:cNvPr id="16" name="Google Shape;16;p19"/>
          <p:cNvSpPr txBox="1"/>
          <p:nvPr>
            <p:ph type="title"/>
          </p:nvPr>
        </p:nvSpPr>
        <p:spPr>
          <a:xfrm>
            <a:off x="457200" y="274320"/>
            <a:ext cx="8229600" cy="6858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Clr>
                <a:schemeClr val="lt1"/>
              </a:buClr>
              <a:buSzPts val="3000"/>
              <a:buFont typeface="Arial"/>
              <a:buNone/>
              <a:defRPr b="1" i="0" sz="3000" u="none" cap="none" strike="noStrike">
                <a:solidFill>
                  <a:schemeClr val="lt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7" name="Google Shape;17;p19"/>
          <p:cNvSpPr txBox="1"/>
          <p:nvPr>
            <p:ph idx="12"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lvl1pPr indent="0" lvl="0" marL="0" marR="0" algn="l">
              <a:spcBef>
                <a:spcPts val="0"/>
              </a:spcBef>
              <a:buNone/>
              <a:defRPr b="0" sz="1000">
                <a:solidFill>
                  <a:schemeClr val="lt2"/>
                </a:solidFill>
                <a:latin typeface="Arial"/>
                <a:ea typeface="Arial"/>
                <a:cs typeface="Arial"/>
                <a:sym typeface="Arial"/>
              </a:defRPr>
            </a:lvl1pPr>
            <a:lvl2pPr indent="0" lvl="1" marL="0" marR="0" algn="l">
              <a:spcBef>
                <a:spcPts val="0"/>
              </a:spcBef>
              <a:buNone/>
              <a:defRPr b="0" sz="1000">
                <a:solidFill>
                  <a:schemeClr val="lt2"/>
                </a:solidFill>
                <a:latin typeface="Arial"/>
                <a:ea typeface="Arial"/>
                <a:cs typeface="Arial"/>
                <a:sym typeface="Arial"/>
              </a:defRPr>
            </a:lvl2pPr>
            <a:lvl3pPr indent="0" lvl="2" marL="0" marR="0" algn="l">
              <a:spcBef>
                <a:spcPts val="0"/>
              </a:spcBef>
              <a:buNone/>
              <a:defRPr b="0" sz="1000">
                <a:solidFill>
                  <a:schemeClr val="lt2"/>
                </a:solidFill>
                <a:latin typeface="Arial"/>
                <a:ea typeface="Arial"/>
                <a:cs typeface="Arial"/>
                <a:sym typeface="Arial"/>
              </a:defRPr>
            </a:lvl3pPr>
            <a:lvl4pPr indent="0" lvl="3" marL="0" marR="0" algn="l">
              <a:spcBef>
                <a:spcPts val="0"/>
              </a:spcBef>
              <a:buNone/>
              <a:defRPr b="0" sz="1000">
                <a:solidFill>
                  <a:schemeClr val="lt2"/>
                </a:solidFill>
                <a:latin typeface="Arial"/>
                <a:ea typeface="Arial"/>
                <a:cs typeface="Arial"/>
                <a:sym typeface="Arial"/>
              </a:defRPr>
            </a:lvl4pPr>
            <a:lvl5pPr indent="0" lvl="4" marL="0" marR="0" algn="l">
              <a:spcBef>
                <a:spcPts val="0"/>
              </a:spcBef>
              <a:buNone/>
              <a:defRPr b="0" sz="1000">
                <a:solidFill>
                  <a:schemeClr val="lt2"/>
                </a:solidFill>
                <a:latin typeface="Arial"/>
                <a:ea typeface="Arial"/>
                <a:cs typeface="Arial"/>
                <a:sym typeface="Arial"/>
              </a:defRPr>
            </a:lvl5pPr>
            <a:lvl6pPr indent="0" lvl="5" marL="0" marR="0" algn="l">
              <a:spcBef>
                <a:spcPts val="0"/>
              </a:spcBef>
              <a:buNone/>
              <a:defRPr b="0" sz="1000">
                <a:solidFill>
                  <a:schemeClr val="lt2"/>
                </a:solidFill>
                <a:latin typeface="Arial"/>
                <a:ea typeface="Arial"/>
                <a:cs typeface="Arial"/>
                <a:sym typeface="Arial"/>
              </a:defRPr>
            </a:lvl6pPr>
            <a:lvl7pPr indent="0" lvl="6" marL="0" marR="0" algn="l">
              <a:spcBef>
                <a:spcPts val="0"/>
              </a:spcBef>
              <a:buNone/>
              <a:defRPr b="0" sz="1000">
                <a:solidFill>
                  <a:schemeClr val="lt2"/>
                </a:solidFill>
                <a:latin typeface="Arial"/>
                <a:ea typeface="Arial"/>
                <a:cs typeface="Arial"/>
                <a:sym typeface="Arial"/>
              </a:defRPr>
            </a:lvl7pPr>
            <a:lvl8pPr indent="0" lvl="7" marL="0" marR="0" algn="l">
              <a:spcBef>
                <a:spcPts val="0"/>
              </a:spcBef>
              <a:buNone/>
              <a:defRPr b="0" sz="1000">
                <a:solidFill>
                  <a:schemeClr val="lt2"/>
                </a:solidFill>
                <a:latin typeface="Arial"/>
                <a:ea typeface="Arial"/>
                <a:cs typeface="Arial"/>
                <a:sym typeface="Arial"/>
              </a:defRPr>
            </a:lvl8pPr>
            <a:lvl9pPr indent="0" lvl="8" marL="0" marR="0" algn="l">
              <a:spcBef>
                <a:spcPts val="0"/>
              </a:spcBef>
              <a:buNone/>
              <a:defRPr b="0" sz="1000">
                <a:solidFill>
                  <a:schemeClr val="lt2"/>
                </a:solidFill>
                <a:latin typeface="Arial"/>
                <a:ea typeface="Arial"/>
                <a:cs typeface="Arial"/>
                <a:sym typeface="Arial"/>
              </a:defRPr>
            </a:lvl9pPr>
          </a:lstStyle>
          <a:p>
            <a:pPr indent="0" lvl="0" marL="0" rtl="0" algn="l">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8" name="Shape 18"/>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6"/>
          <p:cNvSpPr txBox="1"/>
          <p:nvPr>
            <p:ph idx="12"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lvl1pPr indent="0" lvl="0" marL="0" marR="0" rtl="0" algn="l">
              <a:spcBef>
                <a:spcPts val="0"/>
              </a:spcBef>
              <a:buNone/>
              <a:defRPr b="0" i="0" sz="1000" u="none" cap="none" strike="noStrike">
                <a:solidFill>
                  <a:schemeClr val="accent6"/>
                </a:solidFill>
                <a:latin typeface="Arial"/>
                <a:ea typeface="Arial"/>
                <a:cs typeface="Arial"/>
                <a:sym typeface="Arial"/>
              </a:defRPr>
            </a:lvl1pPr>
            <a:lvl2pPr indent="0" lvl="1" marL="0" marR="0" rtl="0" algn="l">
              <a:spcBef>
                <a:spcPts val="0"/>
              </a:spcBef>
              <a:buNone/>
              <a:defRPr b="0" i="0" sz="1000" u="none" cap="none" strike="noStrike">
                <a:solidFill>
                  <a:schemeClr val="accent6"/>
                </a:solidFill>
                <a:latin typeface="Arial"/>
                <a:ea typeface="Arial"/>
                <a:cs typeface="Arial"/>
                <a:sym typeface="Arial"/>
              </a:defRPr>
            </a:lvl2pPr>
            <a:lvl3pPr indent="0" lvl="2" marL="0" marR="0" rtl="0" algn="l">
              <a:spcBef>
                <a:spcPts val="0"/>
              </a:spcBef>
              <a:buNone/>
              <a:defRPr b="0" i="0" sz="1000" u="none" cap="none" strike="noStrike">
                <a:solidFill>
                  <a:schemeClr val="accent6"/>
                </a:solidFill>
                <a:latin typeface="Arial"/>
                <a:ea typeface="Arial"/>
                <a:cs typeface="Arial"/>
                <a:sym typeface="Arial"/>
              </a:defRPr>
            </a:lvl3pPr>
            <a:lvl4pPr indent="0" lvl="3" marL="0" marR="0" rtl="0" algn="l">
              <a:spcBef>
                <a:spcPts val="0"/>
              </a:spcBef>
              <a:buNone/>
              <a:defRPr b="0" i="0" sz="1000" u="none" cap="none" strike="noStrike">
                <a:solidFill>
                  <a:schemeClr val="accent6"/>
                </a:solidFill>
                <a:latin typeface="Arial"/>
                <a:ea typeface="Arial"/>
                <a:cs typeface="Arial"/>
                <a:sym typeface="Arial"/>
              </a:defRPr>
            </a:lvl4pPr>
            <a:lvl5pPr indent="0" lvl="4" marL="0" marR="0" rtl="0" algn="l">
              <a:spcBef>
                <a:spcPts val="0"/>
              </a:spcBef>
              <a:buNone/>
              <a:defRPr b="0" i="0" sz="1000" u="none" cap="none" strike="noStrike">
                <a:solidFill>
                  <a:schemeClr val="accent6"/>
                </a:solidFill>
                <a:latin typeface="Arial"/>
                <a:ea typeface="Arial"/>
                <a:cs typeface="Arial"/>
                <a:sym typeface="Arial"/>
              </a:defRPr>
            </a:lvl5pPr>
            <a:lvl6pPr indent="0" lvl="5" marL="0" marR="0" rtl="0" algn="l">
              <a:spcBef>
                <a:spcPts val="0"/>
              </a:spcBef>
              <a:buNone/>
              <a:defRPr b="0" i="0" sz="1000" u="none" cap="none" strike="noStrike">
                <a:solidFill>
                  <a:schemeClr val="accent6"/>
                </a:solidFill>
                <a:latin typeface="Arial"/>
                <a:ea typeface="Arial"/>
                <a:cs typeface="Arial"/>
                <a:sym typeface="Arial"/>
              </a:defRPr>
            </a:lvl6pPr>
            <a:lvl7pPr indent="0" lvl="6" marL="0" marR="0" rtl="0" algn="l">
              <a:spcBef>
                <a:spcPts val="0"/>
              </a:spcBef>
              <a:buNone/>
              <a:defRPr b="0" i="0" sz="1000" u="none" cap="none" strike="noStrike">
                <a:solidFill>
                  <a:schemeClr val="accent6"/>
                </a:solidFill>
                <a:latin typeface="Arial"/>
                <a:ea typeface="Arial"/>
                <a:cs typeface="Arial"/>
                <a:sym typeface="Arial"/>
              </a:defRPr>
            </a:lvl7pPr>
            <a:lvl8pPr indent="0" lvl="7" marL="0" marR="0" rtl="0" algn="l">
              <a:spcBef>
                <a:spcPts val="0"/>
              </a:spcBef>
              <a:buNone/>
              <a:defRPr b="0" i="0" sz="1000" u="none" cap="none" strike="noStrike">
                <a:solidFill>
                  <a:schemeClr val="accent6"/>
                </a:solidFill>
                <a:latin typeface="Arial"/>
                <a:ea typeface="Arial"/>
                <a:cs typeface="Arial"/>
                <a:sym typeface="Arial"/>
              </a:defRPr>
            </a:lvl8pPr>
            <a:lvl9pPr indent="0" lvl="8" marL="0" marR="0" rtl="0" algn="l">
              <a:spcBef>
                <a:spcPts val="0"/>
              </a:spcBef>
              <a:buNone/>
              <a:defRPr b="0" i="0" sz="1000" u="none" cap="none" strike="noStrike">
                <a:solidFill>
                  <a:schemeClr val="accent6"/>
                </a:solidFill>
                <a:latin typeface="Arial"/>
                <a:ea typeface="Arial"/>
                <a:cs typeface="Arial"/>
                <a:sym typeface="Arial"/>
              </a:defRPr>
            </a:lvl9pPr>
          </a:lstStyle>
          <a:p>
            <a:pPr indent="0" lvl="0" marL="0" rtl="0" algn="l">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png"/><Relationship Id="rId4" Type="http://schemas.openxmlformats.org/officeDocument/2006/relationships/image" Target="../media/image7.png"/><Relationship Id="rId5" Type="http://schemas.openxmlformats.org/officeDocument/2006/relationships/image" Target="../media/image6.png"/><Relationship Id="rId6" Type="http://schemas.openxmlformats.org/officeDocument/2006/relationships/image" Target="../media/image4.png"/><Relationship Id="rId7" Type="http://schemas.openxmlformats.org/officeDocument/2006/relationships/image" Target="../media/image5.png"/><Relationship Id="rId8"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 name="Shape 23"/>
        <p:cNvGrpSpPr/>
        <p:nvPr/>
      </p:nvGrpSpPr>
      <p:grpSpPr>
        <a:xfrm>
          <a:off x="0" y="0"/>
          <a:ext cx="0" cy="0"/>
          <a:chOff x="0" y="0"/>
          <a:chExt cx="0" cy="0"/>
        </a:xfrm>
      </p:grpSpPr>
      <p:sp>
        <p:nvSpPr>
          <p:cNvPr id="24" name="Google Shape;24;p1"/>
          <p:cNvSpPr/>
          <p:nvPr/>
        </p:nvSpPr>
        <p:spPr>
          <a:xfrm>
            <a:off x="5760720" y="539496"/>
            <a:ext cx="4206240" cy="4206240"/>
          </a:xfrm>
          <a:prstGeom prst="ellipse">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1"/>
          <p:cNvSpPr/>
          <p:nvPr/>
        </p:nvSpPr>
        <p:spPr>
          <a:xfrm>
            <a:off x="6492240" y="1280160"/>
            <a:ext cx="2743200" cy="2743200"/>
          </a:xfrm>
          <a:prstGeom prst="ellipse">
            <a:avLst/>
          </a:prstGeom>
          <a:solidFill>
            <a:srgbClr val="41B6E6">
              <a:alpha val="45098"/>
            </a:srgbClr>
          </a:solidFill>
          <a:ln cap="flat" cmpd="sng" w="12700">
            <a:solidFill>
              <a:srgbClr val="41B6E6"/>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Mobile phone icon" id="26" name="Google Shape;26;p1"/>
          <p:cNvPicPr preferRelativeResize="0"/>
          <p:nvPr/>
        </p:nvPicPr>
        <p:blipFill rotWithShape="1">
          <a:blip r:embed="rId3">
            <a:alphaModFix/>
          </a:blip>
          <a:srcRect b="0" l="0" r="0" t="0"/>
          <a:stretch/>
        </p:blipFill>
        <p:spPr>
          <a:xfrm>
            <a:off x="7086600" y="1783080"/>
            <a:ext cx="1554480" cy="1554480"/>
          </a:xfrm>
          <a:prstGeom prst="rect">
            <a:avLst/>
          </a:prstGeom>
          <a:noFill/>
          <a:ln>
            <a:noFill/>
          </a:ln>
        </p:spPr>
      </p:pic>
      <p:sp>
        <p:nvSpPr>
          <p:cNvPr id="27" name="Google Shape;27;p1"/>
          <p:cNvSpPr txBox="1"/>
          <p:nvPr/>
        </p:nvSpPr>
        <p:spPr>
          <a:xfrm>
            <a:off x="457200" y="822960"/>
            <a:ext cx="566928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lt1"/>
              </a:buClr>
              <a:buSzPts val="4400"/>
              <a:buFont typeface="Arial"/>
              <a:buNone/>
            </a:pPr>
            <a:r>
              <a:rPr b="1" i="0" lang="en-US" sz="4400" u="none" cap="none" strike="noStrike">
                <a:solidFill>
                  <a:schemeClr val="lt1"/>
                </a:solidFill>
                <a:latin typeface="Arial"/>
                <a:ea typeface="Arial"/>
                <a:cs typeface="Arial"/>
                <a:sym typeface="Arial"/>
              </a:rPr>
              <a:t>The NHS App</a:t>
            </a:r>
            <a:endParaRPr b="0" i="0" sz="4400" u="none" cap="none" strike="noStrike">
              <a:solidFill>
                <a:schemeClr val="dk1"/>
              </a:solidFill>
              <a:latin typeface="Arial"/>
              <a:ea typeface="Arial"/>
              <a:cs typeface="Arial"/>
              <a:sym typeface="Arial"/>
            </a:endParaRPr>
          </a:p>
        </p:txBody>
      </p:sp>
      <p:sp>
        <p:nvSpPr>
          <p:cNvPr id="28" name="Google Shape;28;p1"/>
          <p:cNvSpPr txBox="1"/>
          <p:nvPr/>
        </p:nvSpPr>
        <p:spPr>
          <a:xfrm>
            <a:off x="457200" y="1691640"/>
            <a:ext cx="5303520" cy="10972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lt1"/>
              </a:buClr>
              <a:buSzPts val="2200"/>
              <a:buFont typeface="Arial"/>
              <a:buNone/>
            </a:pPr>
            <a:r>
              <a:rPr b="0" i="0" lang="en-US" sz="2200" u="none" cap="none" strike="noStrike">
                <a:solidFill>
                  <a:schemeClr val="lt1"/>
                </a:solidFill>
                <a:latin typeface="Arial"/>
                <a:ea typeface="Arial"/>
                <a:cs typeface="Arial"/>
                <a:sym typeface="Arial"/>
              </a:rPr>
              <a:t>Transforming service delivery, workforce and community in health and social care</a:t>
            </a:r>
            <a:endParaRPr b="0" i="0" sz="2200" u="none" cap="none" strike="noStrike">
              <a:solidFill>
                <a:schemeClr val="dk1"/>
              </a:solidFill>
              <a:latin typeface="Arial"/>
              <a:ea typeface="Arial"/>
              <a:cs typeface="Arial"/>
              <a:sym typeface="Arial"/>
            </a:endParaRPr>
          </a:p>
        </p:txBody>
      </p:sp>
      <p:sp>
        <p:nvSpPr>
          <p:cNvPr id="29" name="Google Shape;29;p1"/>
          <p:cNvSpPr txBox="1"/>
          <p:nvPr/>
        </p:nvSpPr>
        <p:spPr>
          <a:xfrm>
            <a:off x="457200" y="3154680"/>
            <a:ext cx="5303520" cy="13716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lt1"/>
              </a:buClr>
              <a:buSzPts val="1400"/>
              <a:buFont typeface="Arial"/>
              <a:buNone/>
            </a:pPr>
            <a:r>
              <a:rPr b="1" i="0" lang="en-US" sz="1400" u="none" cap="none" strike="noStrike">
                <a:solidFill>
                  <a:schemeClr val="lt1"/>
                </a:solidFill>
                <a:latin typeface="Arial"/>
                <a:ea typeface="Arial"/>
                <a:cs typeface="Arial"/>
                <a:sym typeface="Arial"/>
              </a:rPr>
              <a:t>Tsion Abiyo</a:t>
            </a:r>
            <a:endParaRPr b="0" i="0" sz="1400" u="none" cap="none" strike="noStrike">
              <a:solidFill>
                <a:schemeClr val="dk1"/>
              </a:solidFill>
              <a:latin typeface="Arial"/>
              <a:ea typeface="Arial"/>
              <a:cs typeface="Arial"/>
              <a:sym typeface="Arial"/>
            </a:endParaRPr>
          </a:p>
          <a:p>
            <a:pPr indent="0" lvl="0" marL="0" marR="0" rtl="0" algn="l">
              <a:spcBef>
                <a:spcPts val="400"/>
              </a:spcBef>
              <a:spcAft>
                <a:spcPts val="0"/>
              </a:spcAft>
              <a:buClr>
                <a:schemeClr val="lt1"/>
              </a:buClr>
              <a:buSzPts val="1400"/>
              <a:buFont typeface="Arial"/>
              <a:buNone/>
            </a:pPr>
            <a:r>
              <a:rPr b="0" i="0" lang="en-US" sz="1400" u="none" cap="none" strike="noStrike">
                <a:solidFill>
                  <a:schemeClr val="lt1"/>
                </a:solidFill>
                <a:latin typeface="Arial"/>
                <a:ea typeface="Arial"/>
                <a:cs typeface="Arial"/>
                <a:sym typeface="Arial"/>
              </a:rPr>
              <a:t>Student number: 2328768</a:t>
            </a:r>
            <a:endParaRPr b="0" i="0" sz="1400" u="none" cap="none" strike="noStrike">
              <a:solidFill>
                <a:schemeClr val="dk1"/>
              </a:solidFill>
              <a:latin typeface="Arial"/>
              <a:ea typeface="Arial"/>
              <a:cs typeface="Arial"/>
              <a:sym typeface="Arial"/>
            </a:endParaRPr>
          </a:p>
          <a:p>
            <a:pPr indent="0" lvl="0" marL="0" marR="0" rtl="0" algn="l">
              <a:spcBef>
                <a:spcPts val="400"/>
              </a:spcBef>
              <a:spcAft>
                <a:spcPts val="0"/>
              </a:spcAft>
              <a:buClr>
                <a:schemeClr val="lt1"/>
              </a:buClr>
              <a:buSzPts val="1400"/>
              <a:buFont typeface="Arial"/>
              <a:buNone/>
            </a:pPr>
            <a:r>
              <a:rPr b="0" i="0" lang="en-US" sz="1400" u="none" cap="none" strike="noStrike">
                <a:solidFill>
                  <a:schemeClr val="lt1"/>
                </a:solidFill>
                <a:latin typeface="Arial"/>
                <a:ea typeface="Arial"/>
                <a:cs typeface="Arial"/>
                <a:sym typeface="Arial"/>
              </a:rPr>
              <a:t>BMHP6026 Digital Transformation in the Health and Care Professions</a:t>
            </a:r>
            <a:endParaRPr b="0" i="0" sz="1400" u="none" cap="none" strike="noStrike">
              <a:solidFill>
                <a:schemeClr val="dk1"/>
              </a:solidFill>
              <a:latin typeface="Arial"/>
              <a:ea typeface="Arial"/>
              <a:cs typeface="Arial"/>
              <a:sym typeface="Arial"/>
            </a:endParaRPr>
          </a:p>
          <a:p>
            <a:pPr indent="0" lvl="0" marL="0" marR="0" rtl="0" algn="l">
              <a:spcBef>
                <a:spcPts val="400"/>
              </a:spcBef>
              <a:spcAft>
                <a:spcPts val="0"/>
              </a:spcAft>
              <a:buClr>
                <a:schemeClr val="lt1"/>
              </a:buClr>
              <a:buSzPts val="1400"/>
              <a:buFont typeface="Arial"/>
              <a:buNone/>
            </a:pPr>
            <a:r>
              <a:t/>
            </a:r>
            <a:endParaRPr b="0" i="0" sz="1400" u="none" cap="none" strike="noStrike">
              <a:solidFill>
                <a:schemeClr val="dk1"/>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 name="Shape 34"/>
        <p:cNvGrpSpPr/>
        <p:nvPr/>
      </p:nvGrpSpPr>
      <p:grpSpPr>
        <a:xfrm>
          <a:off x="0" y="0"/>
          <a:ext cx="0" cy="0"/>
          <a:chOff x="0" y="0"/>
          <a:chExt cx="0" cy="0"/>
        </a:xfrm>
      </p:grpSpPr>
      <p:sp>
        <p:nvSpPr>
          <p:cNvPr id="35" name="Google Shape;35;p2"/>
          <p:cNvSpPr txBox="1"/>
          <p:nvPr>
            <p:ph type="title"/>
          </p:nvPr>
        </p:nvSpPr>
        <p:spPr>
          <a:xfrm>
            <a:off x="457200" y="274320"/>
            <a:ext cx="8229600" cy="6858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Clr>
                <a:schemeClr val="dk2"/>
              </a:buClr>
              <a:buSzPts val="3000"/>
              <a:buFont typeface="Arial"/>
              <a:buNone/>
            </a:pPr>
            <a:r>
              <a:rPr b="1" lang="en-US" sz="3000">
                <a:solidFill>
                  <a:schemeClr val="dk2"/>
                </a:solidFill>
              </a:rPr>
              <a:t>A digital front door at national scale</a:t>
            </a:r>
            <a:endParaRPr sz="3000"/>
          </a:p>
        </p:txBody>
      </p:sp>
      <p:sp>
        <p:nvSpPr>
          <p:cNvPr id="36" name="Google Shape;36;p2"/>
          <p:cNvSpPr/>
          <p:nvPr/>
        </p:nvSpPr>
        <p:spPr>
          <a:xfrm>
            <a:off x="457200" y="1143000"/>
            <a:ext cx="2651760" cy="1828800"/>
          </a:xfrm>
          <a:prstGeom prst="roundRect">
            <a:avLst>
              <a:gd fmla="val 4000"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2"/>
          <p:cNvSpPr txBox="1"/>
          <p:nvPr/>
        </p:nvSpPr>
        <p:spPr>
          <a:xfrm>
            <a:off x="733214" y="1234440"/>
            <a:ext cx="2286000" cy="7315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None/>
            </a:pPr>
            <a:r>
              <a:rPr b="1" i="0" lang="en-US" sz="2400" u="none" cap="none" strike="noStrike">
                <a:solidFill>
                  <a:srgbClr val="005EB8"/>
                </a:solidFill>
                <a:latin typeface="Arial"/>
                <a:ea typeface="Arial"/>
                <a:cs typeface="Arial"/>
                <a:sym typeface="Arial"/>
              </a:rPr>
              <a:t>30 million +</a:t>
            </a:r>
            <a:endParaRPr sz="2400">
              <a:solidFill>
                <a:schemeClr val="dk1"/>
              </a:solidFill>
              <a:latin typeface="Arial"/>
              <a:ea typeface="Arial"/>
              <a:cs typeface="Arial"/>
              <a:sym typeface="Arial"/>
            </a:endParaRPr>
          </a:p>
        </p:txBody>
      </p:sp>
      <p:sp>
        <p:nvSpPr>
          <p:cNvPr id="38" name="Google Shape;38;p2"/>
          <p:cNvSpPr txBox="1"/>
          <p:nvPr/>
        </p:nvSpPr>
        <p:spPr>
          <a:xfrm>
            <a:off x="640080" y="1965960"/>
            <a:ext cx="228600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400"/>
              <a:buFont typeface="Arial"/>
              <a:buNone/>
            </a:pPr>
            <a:r>
              <a:rPr lang="en-US" sz="1400">
                <a:solidFill>
                  <a:schemeClr val="dk1"/>
                </a:solidFill>
                <a:latin typeface="Arial"/>
                <a:ea typeface="Arial"/>
                <a:cs typeface="Arial"/>
                <a:sym typeface="Arial"/>
              </a:rPr>
              <a:t>users by 2023</a:t>
            </a:r>
            <a:endParaRPr sz="1400">
              <a:solidFill>
                <a:schemeClr val="dk1"/>
              </a:solidFill>
              <a:latin typeface="Arial"/>
              <a:ea typeface="Arial"/>
              <a:cs typeface="Arial"/>
              <a:sym typeface="Arial"/>
            </a:endParaRPr>
          </a:p>
        </p:txBody>
      </p:sp>
      <p:sp>
        <p:nvSpPr>
          <p:cNvPr id="39" name="Google Shape;39;p2"/>
          <p:cNvSpPr txBox="1"/>
          <p:nvPr/>
        </p:nvSpPr>
        <p:spPr>
          <a:xfrm>
            <a:off x="640080" y="2560320"/>
            <a:ext cx="2286000" cy="3200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accent6"/>
              </a:buClr>
              <a:buSzPts val="1100"/>
              <a:buFont typeface="Arial"/>
              <a:buNone/>
            </a:pPr>
            <a:r>
              <a:rPr i="1" lang="en-US" sz="1100">
                <a:solidFill>
                  <a:schemeClr val="accent6"/>
                </a:solidFill>
                <a:latin typeface="Arial"/>
                <a:ea typeface="Arial"/>
                <a:cs typeface="Arial"/>
                <a:sym typeface="Arial"/>
              </a:rPr>
              <a:t>Health and Social Care Committee, 2023</a:t>
            </a:r>
            <a:endParaRPr sz="1100">
              <a:solidFill>
                <a:schemeClr val="dk1"/>
              </a:solidFill>
              <a:latin typeface="Arial"/>
              <a:ea typeface="Arial"/>
              <a:cs typeface="Arial"/>
              <a:sym typeface="Arial"/>
            </a:endParaRPr>
          </a:p>
        </p:txBody>
      </p:sp>
      <p:sp>
        <p:nvSpPr>
          <p:cNvPr id="40" name="Google Shape;40;p2"/>
          <p:cNvSpPr/>
          <p:nvPr/>
        </p:nvSpPr>
        <p:spPr>
          <a:xfrm>
            <a:off x="3246120" y="1143000"/>
            <a:ext cx="2651760" cy="1828800"/>
          </a:xfrm>
          <a:prstGeom prst="roundRect">
            <a:avLst>
              <a:gd fmla="val 4000"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2"/>
          <p:cNvSpPr txBox="1"/>
          <p:nvPr/>
        </p:nvSpPr>
        <p:spPr>
          <a:xfrm>
            <a:off x="3429000" y="1399540"/>
            <a:ext cx="1782234" cy="5664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None/>
            </a:pPr>
            <a:r>
              <a:rPr b="1" lang="en-US" sz="2800">
                <a:solidFill>
                  <a:srgbClr val="007F3B"/>
                </a:solidFill>
                <a:latin typeface="Arial"/>
                <a:ea typeface="Arial"/>
                <a:cs typeface="Arial"/>
                <a:sym typeface="Arial"/>
              </a:rPr>
              <a:t>2.6 million</a:t>
            </a:r>
            <a:endParaRPr sz="2800">
              <a:solidFill>
                <a:schemeClr val="dk1"/>
              </a:solidFill>
              <a:latin typeface="Arial"/>
              <a:ea typeface="Arial"/>
              <a:cs typeface="Arial"/>
              <a:sym typeface="Arial"/>
            </a:endParaRPr>
          </a:p>
        </p:txBody>
      </p:sp>
      <p:sp>
        <p:nvSpPr>
          <p:cNvPr id="42" name="Google Shape;42;p2"/>
          <p:cNvSpPr txBox="1"/>
          <p:nvPr/>
        </p:nvSpPr>
        <p:spPr>
          <a:xfrm>
            <a:off x="3429000" y="1965960"/>
            <a:ext cx="228600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400"/>
              <a:buFont typeface="Arial"/>
              <a:buNone/>
            </a:pPr>
            <a:r>
              <a:rPr lang="en-US" sz="1400">
                <a:solidFill>
                  <a:schemeClr val="dk1"/>
                </a:solidFill>
                <a:latin typeface="Arial"/>
                <a:ea typeface="Arial"/>
                <a:cs typeface="Arial"/>
                <a:sym typeface="Arial"/>
              </a:rPr>
              <a:t>GP hours saved</a:t>
            </a:r>
            <a:endParaRPr sz="1400">
              <a:solidFill>
                <a:schemeClr val="dk1"/>
              </a:solidFill>
              <a:latin typeface="Arial"/>
              <a:ea typeface="Arial"/>
              <a:cs typeface="Arial"/>
              <a:sym typeface="Arial"/>
            </a:endParaRPr>
          </a:p>
        </p:txBody>
      </p:sp>
      <p:sp>
        <p:nvSpPr>
          <p:cNvPr id="43" name="Google Shape;43;p2"/>
          <p:cNvSpPr txBox="1"/>
          <p:nvPr/>
        </p:nvSpPr>
        <p:spPr>
          <a:xfrm>
            <a:off x="3429000" y="2560320"/>
            <a:ext cx="2286000" cy="3200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accent6"/>
              </a:buClr>
              <a:buSzPts val="1100"/>
              <a:buFont typeface="Arial"/>
              <a:buNone/>
            </a:pPr>
            <a:r>
              <a:rPr i="1" lang="en-US" sz="1100">
                <a:solidFill>
                  <a:schemeClr val="accent6"/>
                </a:solidFill>
                <a:latin typeface="Arial"/>
                <a:ea typeface="Arial"/>
                <a:cs typeface="Arial"/>
                <a:sym typeface="Arial"/>
              </a:rPr>
              <a:t>NHS England, 2025</a:t>
            </a:r>
            <a:endParaRPr sz="1100">
              <a:solidFill>
                <a:schemeClr val="dk1"/>
              </a:solidFill>
              <a:latin typeface="Arial"/>
              <a:ea typeface="Arial"/>
              <a:cs typeface="Arial"/>
              <a:sym typeface="Arial"/>
            </a:endParaRPr>
          </a:p>
        </p:txBody>
      </p:sp>
      <p:sp>
        <p:nvSpPr>
          <p:cNvPr id="44" name="Google Shape;44;p2"/>
          <p:cNvSpPr/>
          <p:nvPr/>
        </p:nvSpPr>
        <p:spPr>
          <a:xfrm>
            <a:off x="6035040" y="1143000"/>
            <a:ext cx="2651760" cy="1828800"/>
          </a:xfrm>
          <a:prstGeom prst="roundRect">
            <a:avLst>
              <a:gd fmla="val 4000"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2"/>
          <p:cNvSpPr txBox="1"/>
          <p:nvPr/>
        </p:nvSpPr>
        <p:spPr>
          <a:xfrm>
            <a:off x="6217920" y="1234440"/>
            <a:ext cx="2286000" cy="7315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C25E00"/>
              </a:buClr>
              <a:buSzPts val="4400"/>
              <a:buFont typeface="Arial"/>
              <a:buNone/>
            </a:pPr>
            <a:r>
              <a:rPr b="1" lang="en-US" sz="4400">
                <a:solidFill>
                  <a:srgbClr val="C25E00"/>
                </a:solidFill>
                <a:latin typeface="Arial"/>
                <a:ea typeface="Arial"/>
                <a:cs typeface="Arial"/>
                <a:sym typeface="Arial"/>
              </a:rPr>
              <a:t>25%</a:t>
            </a:r>
            <a:endParaRPr sz="4400">
              <a:solidFill>
                <a:schemeClr val="dk1"/>
              </a:solidFill>
              <a:latin typeface="Arial"/>
              <a:ea typeface="Arial"/>
              <a:cs typeface="Arial"/>
              <a:sym typeface="Arial"/>
            </a:endParaRPr>
          </a:p>
        </p:txBody>
      </p:sp>
      <p:sp>
        <p:nvSpPr>
          <p:cNvPr id="46" name="Google Shape;46;p2"/>
          <p:cNvSpPr txBox="1"/>
          <p:nvPr/>
        </p:nvSpPr>
        <p:spPr>
          <a:xfrm>
            <a:off x="6217920" y="1965960"/>
            <a:ext cx="228600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400"/>
              <a:buFont typeface="Arial"/>
              <a:buNone/>
            </a:pPr>
            <a:r>
              <a:rPr lang="en-US" sz="1400">
                <a:solidFill>
                  <a:schemeClr val="dk1"/>
                </a:solidFill>
                <a:latin typeface="Arial"/>
                <a:ea typeface="Arial"/>
                <a:cs typeface="Arial"/>
                <a:sym typeface="Arial"/>
              </a:rPr>
              <a:t>lower registrations in the most deprived practices</a:t>
            </a:r>
            <a:endParaRPr sz="1400">
              <a:solidFill>
                <a:schemeClr val="dk1"/>
              </a:solidFill>
              <a:latin typeface="Arial"/>
              <a:ea typeface="Arial"/>
              <a:cs typeface="Arial"/>
              <a:sym typeface="Arial"/>
            </a:endParaRPr>
          </a:p>
        </p:txBody>
      </p:sp>
      <p:sp>
        <p:nvSpPr>
          <p:cNvPr id="47" name="Google Shape;47;p2"/>
          <p:cNvSpPr txBox="1"/>
          <p:nvPr/>
        </p:nvSpPr>
        <p:spPr>
          <a:xfrm>
            <a:off x="6217920" y="2560320"/>
            <a:ext cx="2286000" cy="3200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accent6"/>
              </a:buClr>
              <a:buSzPts val="1100"/>
              <a:buFont typeface="Arial"/>
              <a:buNone/>
            </a:pPr>
            <a:r>
              <a:rPr i="1" lang="en-US" sz="1100">
                <a:solidFill>
                  <a:schemeClr val="accent6"/>
                </a:solidFill>
                <a:latin typeface="Arial"/>
                <a:ea typeface="Arial"/>
                <a:cs typeface="Arial"/>
                <a:sym typeface="Arial"/>
              </a:rPr>
              <a:t>KC et al., 2023</a:t>
            </a:r>
            <a:endParaRPr sz="1100">
              <a:solidFill>
                <a:schemeClr val="dk1"/>
              </a:solidFill>
              <a:latin typeface="Arial"/>
              <a:ea typeface="Arial"/>
              <a:cs typeface="Arial"/>
              <a:sym typeface="Arial"/>
            </a:endParaRPr>
          </a:p>
        </p:txBody>
      </p:sp>
      <p:sp>
        <p:nvSpPr>
          <p:cNvPr id="48" name="Google Shape;48;p2"/>
          <p:cNvSpPr txBox="1"/>
          <p:nvPr/>
        </p:nvSpPr>
        <p:spPr>
          <a:xfrm>
            <a:off x="457200" y="3505200"/>
            <a:ext cx="822960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200">
                <a:solidFill>
                  <a:srgbClr val="000000"/>
                </a:solidFill>
                <a:latin typeface="Arial"/>
                <a:ea typeface="Arial"/>
                <a:cs typeface="Arial"/>
                <a:sym typeface="Arial"/>
              </a:rPr>
              <a:t>The NHS App launched in December 2018 and had passed 30 million users by 2023, according to the Health and Social Care Committee. It is the national digital front door, and it sits within A Plan for Digital Health and Social Care, the What Good Looks Like framework, UK GDPR and the Data (Use and Access) Act 2025. So this is regulated national infrastructure, not just a consumer app.</a:t>
            </a:r>
            <a:r>
              <a:rPr lang="en-US" sz="1200">
                <a:solidFill>
                  <a:schemeClr val="dk1"/>
                </a:solidFill>
                <a:latin typeface="Arial"/>
                <a:ea typeface="Arial"/>
                <a:cs typeface="Arial"/>
                <a:sym typeface="Arial"/>
              </a:rPr>
              <a:t> the app is regulated national infrastructure that is reshaping how care is accessed, delivered and documented (Department of Health and Social Care, 2022).</a:t>
            </a:r>
            <a:endParaRPr sz="1200">
              <a:solidFill>
                <a:schemeClr val="dk1"/>
              </a:solidFill>
              <a:latin typeface="Arial"/>
              <a:ea typeface="Arial"/>
              <a:cs typeface="Arial"/>
              <a:sym typeface="Arial"/>
            </a:endParaRPr>
          </a:p>
        </p:txBody>
      </p:sp>
      <p:sp>
        <p:nvSpPr>
          <p:cNvPr id="49" name="Google Shape;49;p2"/>
          <p:cNvSpPr txBox="1"/>
          <p:nvPr>
            <p:ph idx="4294967295"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b="0" i="0" lang="en-US" sz="1000" u="none" cap="none" strike="noStrike">
                <a:solidFill>
                  <a:schemeClr val="accent6"/>
                </a:solidFill>
                <a:latin typeface="Arial"/>
                <a:ea typeface="Arial"/>
                <a:cs typeface="Arial"/>
                <a:sym typeface="Arial"/>
              </a:rPr>
              <a:t>‹#›</a:t>
            </a:fld>
            <a:endParaRPr b="0" i="0" sz="1000" u="none" cap="none" strike="noStrike">
              <a:solidFill>
                <a:schemeClr val="accent6"/>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3"/>
          <p:cNvSpPr txBox="1"/>
          <p:nvPr>
            <p:ph type="title"/>
          </p:nvPr>
        </p:nvSpPr>
        <p:spPr>
          <a:xfrm>
            <a:off x="457200" y="274320"/>
            <a:ext cx="8229600" cy="685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dk2"/>
              </a:buClr>
              <a:buSzPts val="2000"/>
              <a:buFont typeface="Arial"/>
              <a:buNone/>
            </a:pPr>
            <a:r>
              <a:rPr lang="en-US" sz="2000"/>
              <a:t>This presentation focuses on three areas:</a:t>
            </a:r>
            <a:endParaRPr b="0" sz="2000">
              <a:solidFill>
                <a:srgbClr val="000000"/>
              </a:solidFill>
            </a:endParaRPr>
          </a:p>
          <a:p>
            <a:pPr indent="0" lvl="0" marL="0" rtl="0" algn="l">
              <a:spcBef>
                <a:spcPts val="0"/>
              </a:spcBef>
              <a:spcAft>
                <a:spcPts val="0"/>
              </a:spcAft>
              <a:buClr>
                <a:schemeClr val="dk2"/>
              </a:buClr>
              <a:buSzPts val="3000"/>
              <a:buFont typeface="Arial"/>
              <a:buNone/>
            </a:pPr>
            <a:r>
              <a:t/>
            </a:r>
            <a:endParaRPr/>
          </a:p>
        </p:txBody>
      </p:sp>
      <p:sp>
        <p:nvSpPr>
          <p:cNvPr id="55" name="Google Shape;55;p3"/>
          <p:cNvSpPr/>
          <p:nvPr/>
        </p:nvSpPr>
        <p:spPr>
          <a:xfrm>
            <a:off x="934182" y="1132009"/>
            <a:ext cx="2033221" cy="648432"/>
          </a:xfrm>
          <a:prstGeom prst="roundRect">
            <a:avLst>
              <a:gd fmla="val 16667" name="adj"/>
            </a:avLst>
          </a:prstGeom>
          <a:solidFill>
            <a:schemeClr val="accent1"/>
          </a:solidFill>
          <a:ln cap="flat" cmpd="sng" w="12700">
            <a:solidFill>
              <a:srgbClr val="00274D"/>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6" name="Google Shape;56;p3"/>
          <p:cNvSpPr/>
          <p:nvPr/>
        </p:nvSpPr>
        <p:spPr>
          <a:xfrm>
            <a:off x="3461971" y="2846509"/>
            <a:ext cx="2132134" cy="846259"/>
          </a:xfrm>
          <a:prstGeom prst="roundRect">
            <a:avLst>
              <a:gd fmla="val 16667" name="adj"/>
            </a:avLst>
          </a:prstGeom>
          <a:solidFill>
            <a:schemeClr val="accent1"/>
          </a:solidFill>
          <a:ln cap="flat" cmpd="sng" w="12700">
            <a:solidFill>
              <a:srgbClr val="00274D"/>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7" name="Google Shape;57;p3"/>
          <p:cNvSpPr/>
          <p:nvPr/>
        </p:nvSpPr>
        <p:spPr>
          <a:xfrm>
            <a:off x="6055701" y="1153990"/>
            <a:ext cx="2220057" cy="879230"/>
          </a:xfrm>
          <a:prstGeom prst="roundRect">
            <a:avLst>
              <a:gd fmla="val 16667" name="adj"/>
            </a:avLst>
          </a:prstGeom>
          <a:solidFill>
            <a:schemeClr val="accent1"/>
          </a:solidFill>
          <a:ln cap="flat" cmpd="sng" w="12700">
            <a:solidFill>
              <a:srgbClr val="00274D"/>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8" name="Google Shape;58;p3"/>
          <p:cNvSpPr txBox="1"/>
          <p:nvPr/>
        </p:nvSpPr>
        <p:spPr>
          <a:xfrm>
            <a:off x="1009894" y="1284084"/>
            <a:ext cx="2051944"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lt1"/>
                </a:solidFill>
                <a:latin typeface="Arial"/>
                <a:ea typeface="Arial"/>
                <a:cs typeface="Arial"/>
                <a:sym typeface="Arial"/>
              </a:rPr>
              <a:t>Service delivery</a:t>
            </a:r>
            <a:endParaRPr/>
          </a:p>
        </p:txBody>
      </p:sp>
      <p:sp>
        <p:nvSpPr>
          <p:cNvPr id="59" name="Google Shape;59;p3"/>
          <p:cNvSpPr txBox="1"/>
          <p:nvPr/>
        </p:nvSpPr>
        <p:spPr>
          <a:xfrm>
            <a:off x="3824654" y="3187211"/>
            <a:ext cx="1560634"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lt1"/>
                </a:solidFill>
                <a:latin typeface="Arial"/>
                <a:ea typeface="Arial"/>
                <a:cs typeface="Arial"/>
                <a:sym typeface="Arial"/>
              </a:rPr>
              <a:t>Workforce</a:t>
            </a:r>
            <a:endParaRPr/>
          </a:p>
        </p:txBody>
      </p:sp>
      <p:sp>
        <p:nvSpPr>
          <p:cNvPr id="60" name="Google Shape;60;p3"/>
          <p:cNvSpPr txBox="1"/>
          <p:nvPr/>
        </p:nvSpPr>
        <p:spPr>
          <a:xfrm>
            <a:off x="6506307" y="1472711"/>
            <a:ext cx="1483701"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lt1"/>
                </a:solidFill>
                <a:latin typeface="Arial"/>
                <a:ea typeface="Arial"/>
                <a:cs typeface="Arial"/>
                <a:sym typeface="Arial"/>
              </a:rPr>
              <a:t>Community</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4"/>
          <p:cNvSpPr txBox="1"/>
          <p:nvPr>
            <p:ph type="title"/>
          </p:nvPr>
        </p:nvSpPr>
        <p:spPr>
          <a:xfrm>
            <a:off x="457200" y="274320"/>
            <a:ext cx="8229600" cy="6858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Clr>
                <a:schemeClr val="dk2"/>
              </a:buClr>
              <a:buSzPts val="3000"/>
              <a:buFont typeface="Arial"/>
              <a:buNone/>
            </a:pPr>
            <a:r>
              <a:rPr b="1" lang="en-US" sz="3000">
                <a:solidFill>
                  <a:schemeClr val="dk2"/>
                </a:solidFill>
              </a:rPr>
              <a:t>What the NHS App does</a:t>
            </a:r>
            <a:endParaRPr sz="3000"/>
          </a:p>
        </p:txBody>
      </p:sp>
      <p:sp>
        <p:nvSpPr>
          <p:cNvPr id="67" name="Google Shape;67;p4"/>
          <p:cNvSpPr txBox="1"/>
          <p:nvPr/>
        </p:nvSpPr>
        <p:spPr>
          <a:xfrm>
            <a:off x="457200" y="1188720"/>
            <a:ext cx="3383280" cy="3291840"/>
          </a:xfrm>
          <a:prstGeom prst="rect">
            <a:avLst/>
          </a:prstGeom>
          <a:noFill/>
          <a:ln>
            <a:noFill/>
          </a:ln>
        </p:spPr>
        <p:txBody>
          <a:bodyPr anchorCtr="0" anchor="t" bIns="0" lIns="0" spcFirstLastPara="1" rIns="0" wrap="square" tIns="0">
            <a:noAutofit/>
          </a:bodyPr>
          <a:lstStyle/>
          <a:p>
            <a:pPr indent="-69850" lvl="0" marL="0" marR="0" rtl="0" algn="l">
              <a:spcBef>
                <a:spcPts val="0"/>
              </a:spcBef>
              <a:spcAft>
                <a:spcPts val="0"/>
              </a:spcAft>
              <a:buClr>
                <a:schemeClr val="dk1"/>
              </a:buClr>
              <a:buSzPts val="1100"/>
              <a:buFont typeface="Arial"/>
              <a:buChar char="•"/>
            </a:pPr>
            <a:r>
              <a:rPr lang="en-US" sz="1100">
                <a:solidFill>
                  <a:schemeClr val="dk1"/>
                </a:solidFill>
                <a:highlight>
                  <a:srgbClr val="FFFFFF"/>
                </a:highlight>
                <a:latin typeface="Arial"/>
                <a:ea typeface="Arial"/>
                <a:cs typeface="Arial"/>
                <a:sym typeface="Arial"/>
              </a:rPr>
              <a:t> The app lets people order repeat prescriptions, view their GP record, manage appointments, and see hospital referrals and appointments in one place, as NHS Digital describes. It connects to GP systems through the GP Connect API.</a:t>
            </a:r>
            <a:endParaRPr sz="1100">
              <a:solidFill>
                <a:schemeClr val="dk1"/>
              </a:solidFill>
              <a:highlight>
                <a:srgbClr val="C6C6C6"/>
              </a:highlight>
              <a:latin typeface="Arial"/>
              <a:ea typeface="Arial"/>
              <a:cs typeface="Arial"/>
              <a:sym typeface="Arial"/>
            </a:endParaRPr>
          </a:p>
          <a:p>
            <a:pPr indent="0" lvl="0" marL="0" marR="0" rtl="0" algn="l">
              <a:spcBef>
                <a:spcPts val="0"/>
              </a:spcBef>
              <a:spcAft>
                <a:spcPts val="0"/>
              </a:spcAft>
              <a:buClr>
                <a:schemeClr val="dk1"/>
              </a:buClr>
              <a:buSzPts val="1100"/>
              <a:buFont typeface="Arial"/>
              <a:buNone/>
            </a:pPr>
            <a:r>
              <a:t/>
            </a:r>
            <a:endParaRPr sz="1100">
              <a:solidFill>
                <a:schemeClr val="dk1"/>
              </a:solidFill>
              <a:highlight>
                <a:srgbClr val="FFFFFF"/>
              </a:highlight>
              <a:latin typeface="Arial"/>
              <a:ea typeface="Arial"/>
              <a:cs typeface="Arial"/>
              <a:sym typeface="Arial"/>
            </a:endParaRPr>
          </a:p>
          <a:p>
            <a:pPr indent="0" lvl="0" marL="0" marR="0" rtl="0" algn="l">
              <a:spcBef>
                <a:spcPts val="0"/>
              </a:spcBef>
              <a:spcAft>
                <a:spcPts val="0"/>
              </a:spcAft>
              <a:buClr>
                <a:schemeClr val="dk1"/>
              </a:buClr>
              <a:buSzPts val="1100"/>
              <a:buFont typeface="Arial"/>
              <a:buNone/>
            </a:pPr>
            <a:r>
              <a:t/>
            </a:r>
            <a:endParaRPr sz="1100">
              <a:solidFill>
                <a:schemeClr val="dk1"/>
              </a:solidFill>
              <a:highlight>
                <a:srgbClr val="FFFFFF"/>
              </a:highlight>
              <a:latin typeface="Arial"/>
              <a:ea typeface="Arial"/>
              <a:cs typeface="Arial"/>
              <a:sym typeface="Arial"/>
            </a:endParaRPr>
          </a:p>
          <a:p>
            <a:pPr indent="-69850" lvl="0" marL="0" marR="0" rtl="0" algn="l">
              <a:spcBef>
                <a:spcPts val="0"/>
              </a:spcBef>
              <a:spcAft>
                <a:spcPts val="0"/>
              </a:spcAft>
              <a:buClr>
                <a:schemeClr val="dk1"/>
              </a:buClr>
              <a:buSzPts val="1100"/>
              <a:buFont typeface="Arial"/>
              <a:buChar char="•"/>
            </a:pPr>
            <a:r>
              <a:rPr lang="en-US" sz="1100">
                <a:solidFill>
                  <a:schemeClr val="dk1"/>
                </a:solidFill>
                <a:highlight>
                  <a:srgbClr val="FFFFFF"/>
                </a:highlight>
                <a:latin typeface="Arial"/>
                <a:ea typeface="Arial"/>
                <a:cs typeface="Arial"/>
                <a:sym typeface="Arial"/>
              </a:rPr>
              <a:t>Two additions shaped uptake. The COVID Pass, added in May 2021, produced a four fold increase in downloads, and proxy access from July 2021 let carers act for others.</a:t>
            </a:r>
            <a:endParaRPr sz="1600">
              <a:solidFill>
                <a:schemeClr val="dk1"/>
              </a:solidFill>
              <a:latin typeface="Arial"/>
              <a:ea typeface="Arial"/>
              <a:cs typeface="Arial"/>
              <a:sym typeface="Arial"/>
            </a:endParaRPr>
          </a:p>
          <a:p>
            <a:pPr indent="0" lvl="0" marL="0" marR="0" rtl="0" algn="l">
              <a:spcBef>
                <a:spcPts val="0"/>
              </a:spcBef>
              <a:spcAft>
                <a:spcPts val="0"/>
              </a:spcAft>
              <a:buClr>
                <a:schemeClr val="dk1"/>
              </a:buClr>
              <a:buSzPts val="1100"/>
              <a:buFont typeface="Arial"/>
              <a:buNone/>
            </a:pPr>
            <a:r>
              <a:t/>
            </a:r>
            <a:endParaRPr sz="1100">
              <a:solidFill>
                <a:schemeClr val="dk1"/>
              </a:solidFill>
              <a:highlight>
                <a:srgbClr val="FFFFFF"/>
              </a:highlight>
              <a:latin typeface="Arial"/>
              <a:ea typeface="Arial"/>
              <a:cs typeface="Arial"/>
              <a:sym typeface="Arial"/>
            </a:endParaRPr>
          </a:p>
          <a:p>
            <a:pPr indent="-69850" lvl="0" marL="0" marR="0" rtl="0" algn="l">
              <a:spcBef>
                <a:spcPts val="0"/>
              </a:spcBef>
              <a:spcAft>
                <a:spcPts val="0"/>
              </a:spcAft>
              <a:buClr>
                <a:srgbClr val="000000"/>
              </a:buClr>
              <a:buSzPts val="1100"/>
              <a:buFont typeface="Arial"/>
              <a:buChar char="•"/>
            </a:pPr>
            <a:r>
              <a:rPr lang="en-US" sz="1100">
                <a:solidFill>
                  <a:srgbClr val="000000"/>
                </a:solidFill>
                <a:highlight>
                  <a:srgbClr val="FFFFFF"/>
                </a:highlight>
                <a:latin typeface="Arial"/>
                <a:ea typeface="Arial"/>
                <a:cs typeface="Arial"/>
                <a:sym typeface="Arial"/>
              </a:rPr>
              <a:t>Push notifications have also removed 11 million paper letters, with over 40 million pounds in annual savings, according to NHS England. It is used across primary care, hospital trusts and, increasingly, shared social care records.</a:t>
            </a:r>
            <a:endParaRPr/>
          </a:p>
        </p:txBody>
      </p:sp>
      <p:sp>
        <p:nvSpPr>
          <p:cNvPr id="68" name="Google Shape;68;p4"/>
          <p:cNvSpPr/>
          <p:nvPr/>
        </p:nvSpPr>
        <p:spPr>
          <a:xfrm>
            <a:off x="4114800" y="1143000"/>
            <a:ext cx="2240280" cy="1051560"/>
          </a:xfrm>
          <a:prstGeom prst="roundRect">
            <a:avLst>
              <a:gd fmla="val 6957"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4"/>
          <p:cNvSpPr/>
          <p:nvPr/>
        </p:nvSpPr>
        <p:spPr>
          <a:xfrm>
            <a:off x="4224528" y="1271016"/>
            <a:ext cx="457200" cy="457200"/>
          </a:xfrm>
          <a:prstGeom prst="ellipse">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Repeat prescriptions icon" id="70" name="Google Shape;70;p4"/>
          <p:cNvPicPr preferRelativeResize="0"/>
          <p:nvPr/>
        </p:nvPicPr>
        <p:blipFill rotWithShape="1">
          <a:blip r:embed="rId3">
            <a:alphaModFix/>
          </a:blip>
          <a:srcRect b="0" l="0" r="0" t="0"/>
          <a:stretch/>
        </p:blipFill>
        <p:spPr>
          <a:xfrm>
            <a:off x="4338828" y="1385316"/>
            <a:ext cx="228600" cy="228600"/>
          </a:xfrm>
          <a:prstGeom prst="rect">
            <a:avLst/>
          </a:prstGeom>
          <a:noFill/>
          <a:ln>
            <a:noFill/>
          </a:ln>
        </p:spPr>
      </p:pic>
      <p:sp>
        <p:nvSpPr>
          <p:cNvPr id="71" name="Google Shape;71;p4"/>
          <p:cNvSpPr txBox="1"/>
          <p:nvPr/>
        </p:nvSpPr>
        <p:spPr>
          <a:xfrm>
            <a:off x="4754880" y="1216152"/>
            <a:ext cx="155448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2"/>
              </a:buClr>
              <a:buSzPts val="1400"/>
              <a:buFont typeface="Arial"/>
              <a:buNone/>
            </a:pPr>
            <a:r>
              <a:rPr b="1" lang="en-US" sz="1400">
                <a:solidFill>
                  <a:schemeClr val="dk2"/>
                </a:solidFill>
                <a:latin typeface="Arial"/>
                <a:ea typeface="Arial"/>
                <a:cs typeface="Arial"/>
                <a:sym typeface="Arial"/>
              </a:rPr>
              <a:t>Repeat prescriptions</a:t>
            </a:r>
            <a:endParaRPr sz="1400">
              <a:solidFill>
                <a:schemeClr val="dk1"/>
              </a:solidFill>
              <a:latin typeface="Arial"/>
              <a:ea typeface="Arial"/>
              <a:cs typeface="Arial"/>
              <a:sym typeface="Arial"/>
            </a:endParaRPr>
          </a:p>
        </p:txBody>
      </p:sp>
      <p:sp>
        <p:nvSpPr>
          <p:cNvPr id="72" name="Google Shape;72;p4"/>
          <p:cNvSpPr txBox="1"/>
          <p:nvPr/>
        </p:nvSpPr>
        <p:spPr>
          <a:xfrm>
            <a:off x="4224528" y="1746504"/>
            <a:ext cx="2057400" cy="2286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Order digitally; saves GP time</a:t>
            </a:r>
            <a:endParaRPr sz="1200">
              <a:solidFill>
                <a:schemeClr val="dk1"/>
              </a:solidFill>
              <a:latin typeface="Arial"/>
              <a:ea typeface="Arial"/>
              <a:cs typeface="Arial"/>
              <a:sym typeface="Arial"/>
            </a:endParaRPr>
          </a:p>
        </p:txBody>
      </p:sp>
      <p:sp>
        <p:nvSpPr>
          <p:cNvPr id="73" name="Google Shape;73;p4"/>
          <p:cNvSpPr txBox="1"/>
          <p:nvPr/>
        </p:nvSpPr>
        <p:spPr>
          <a:xfrm>
            <a:off x="4224528" y="1947672"/>
            <a:ext cx="2057400" cy="1828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6"/>
              </a:buClr>
              <a:buSzPts val="1000"/>
              <a:buFont typeface="Arial"/>
              <a:buNone/>
            </a:pPr>
            <a:r>
              <a:rPr i="1" lang="en-US" sz="1000">
                <a:solidFill>
                  <a:schemeClr val="accent6"/>
                </a:solidFill>
                <a:latin typeface="Arial"/>
                <a:ea typeface="Arial"/>
                <a:cs typeface="Arial"/>
                <a:sym typeface="Arial"/>
              </a:rPr>
              <a:t>NHS Digital, 2026b</a:t>
            </a:r>
            <a:endParaRPr sz="1000">
              <a:solidFill>
                <a:schemeClr val="dk1"/>
              </a:solidFill>
              <a:latin typeface="Arial"/>
              <a:ea typeface="Arial"/>
              <a:cs typeface="Arial"/>
              <a:sym typeface="Arial"/>
            </a:endParaRPr>
          </a:p>
        </p:txBody>
      </p:sp>
      <p:sp>
        <p:nvSpPr>
          <p:cNvPr id="74" name="Google Shape;74;p4"/>
          <p:cNvSpPr/>
          <p:nvPr/>
        </p:nvSpPr>
        <p:spPr>
          <a:xfrm>
            <a:off x="6446520" y="1143000"/>
            <a:ext cx="2240280" cy="1051560"/>
          </a:xfrm>
          <a:prstGeom prst="roundRect">
            <a:avLst>
              <a:gd fmla="val 6957"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4"/>
          <p:cNvSpPr/>
          <p:nvPr/>
        </p:nvSpPr>
        <p:spPr>
          <a:xfrm>
            <a:off x="6556248" y="1271016"/>
            <a:ext cx="457200" cy="457200"/>
          </a:xfrm>
          <a:prstGeom prst="ellipse">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GP health record icon" id="76" name="Google Shape;76;p4"/>
          <p:cNvPicPr preferRelativeResize="0"/>
          <p:nvPr/>
        </p:nvPicPr>
        <p:blipFill rotWithShape="1">
          <a:blip r:embed="rId4">
            <a:alphaModFix/>
          </a:blip>
          <a:srcRect b="0" l="0" r="0" t="0"/>
          <a:stretch/>
        </p:blipFill>
        <p:spPr>
          <a:xfrm>
            <a:off x="6670548" y="1385316"/>
            <a:ext cx="228600" cy="228600"/>
          </a:xfrm>
          <a:prstGeom prst="rect">
            <a:avLst/>
          </a:prstGeom>
          <a:noFill/>
          <a:ln>
            <a:noFill/>
          </a:ln>
        </p:spPr>
      </p:pic>
      <p:sp>
        <p:nvSpPr>
          <p:cNvPr id="77" name="Google Shape;77;p4"/>
          <p:cNvSpPr txBox="1"/>
          <p:nvPr/>
        </p:nvSpPr>
        <p:spPr>
          <a:xfrm>
            <a:off x="7086600" y="1216152"/>
            <a:ext cx="155448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2"/>
              </a:buClr>
              <a:buSzPts val="1400"/>
              <a:buFont typeface="Arial"/>
              <a:buNone/>
            </a:pPr>
            <a:r>
              <a:rPr b="1" lang="en-US" sz="1400">
                <a:solidFill>
                  <a:schemeClr val="dk2"/>
                </a:solidFill>
                <a:latin typeface="Arial"/>
                <a:ea typeface="Arial"/>
                <a:cs typeface="Arial"/>
                <a:sym typeface="Arial"/>
              </a:rPr>
              <a:t>GP health record</a:t>
            </a:r>
            <a:endParaRPr sz="1400">
              <a:solidFill>
                <a:schemeClr val="dk1"/>
              </a:solidFill>
              <a:latin typeface="Arial"/>
              <a:ea typeface="Arial"/>
              <a:cs typeface="Arial"/>
              <a:sym typeface="Arial"/>
            </a:endParaRPr>
          </a:p>
        </p:txBody>
      </p:sp>
      <p:sp>
        <p:nvSpPr>
          <p:cNvPr id="78" name="Google Shape;78;p4"/>
          <p:cNvSpPr txBox="1"/>
          <p:nvPr/>
        </p:nvSpPr>
        <p:spPr>
          <a:xfrm>
            <a:off x="6556248" y="1746504"/>
            <a:ext cx="2057400" cy="2286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View own record</a:t>
            </a:r>
            <a:endParaRPr sz="1200">
              <a:solidFill>
                <a:schemeClr val="dk1"/>
              </a:solidFill>
              <a:latin typeface="Arial"/>
              <a:ea typeface="Arial"/>
              <a:cs typeface="Arial"/>
              <a:sym typeface="Arial"/>
            </a:endParaRPr>
          </a:p>
        </p:txBody>
      </p:sp>
      <p:sp>
        <p:nvSpPr>
          <p:cNvPr id="79" name="Google Shape;79;p4"/>
          <p:cNvSpPr txBox="1"/>
          <p:nvPr/>
        </p:nvSpPr>
        <p:spPr>
          <a:xfrm>
            <a:off x="6556248" y="1947672"/>
            <a:ext cx="2057400" cy="1828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6"/>
              </a:buClr>
              <a:buSzPts val="1000"/>
              <a:buFont typeface="Arial"/>
              <a:buNone/>
            </a:pPr>
            <a:r>
              <a:rPr i="1" lang="en-US" sz="1000">
                <a:solidFill>
                  <a:schemeClr val="accent6"/>
                </a:solidFill>
                <a:latin typeface="Arial"/>
                <a:ea typeface="Arial"/>
                <a:cs typeface="Arial"/>
                <a:sym typeface="Arial"/>
              </a:rPr>
              <a:t>Reidy et al., 2025</a:t>
            </a:r>
            <a:endParaRPr sz="1000">
              <a:solidFill>
                <a:schemeClr val="dk1"/>
              </a:solidFill>
              <a:latin typeface="Arial"/>
              <a:ea typeface="Arial"/>
              <a:cs typeface="Arial"/>
              <a:sym typeface="Arial"/>
            </a:endParaRPr>
          </a:p>
        </p:txBody>
      </p:sp>
      <p:sp>
        <p:nvSpPr>
          <p:cNvPr id="80" name="Google Shape;80;p4"/>
          <p:cNvSpPr/>
          <p:nvPr/>
        </p:nvSpPr>
        <p:spPr>
          <a:xfrm>
            <a:off x="4114800" y="2286000"/>
            <a:ext cx="2240280" cy="1051560"/>
          </a:xfrm>
          <a:prstGeom prst="roundRect">
            <a:avLst>
              <a:gd fmla="val 6957"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4"/>
          <p:cNvSpPr/>
          <p:nvPr/>
        </p:nvSpPr>
        <p:spPr>
          <a:xfrm>
            <a:off x="4224528" y="2414016"/>
            <a:ext cx="457200" cy="457200"/>
          </a:xfrm>
          <a:prstGeom prst="ellipse">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Appointments icon" id="82" name="Google Shape;82;p4"/>
          <p:cNvPicPr preferRelativeResize="0"/>
          <p:nvPr/>
        </p:nvPicPr>
        <p:blipFill rotWithShape="1">
          <a:blip r:embed="rId5">
            <a:alphaModFix/>
          </a:blip>
          <a:srcRect b="0" l="0" r="0" t="0"/>
          <a:stretch/>
        </p:blipFill>
        <p:spPr>
          <a:xfrm>
            <a:off x="4338828" y="2528316"/>
            <a:ext cx="228600" cy="228600"/>
          </a:xfrm>
          <a:prstGeom prst="rect">
            <a:avLst/>
          </a:prstGeom>
          <a:noFill/>
          <a:ln>
            <a:noFill/>
          </a:ln>
        </p:spPr>
      </p:pic>
      <p:sp>
        <p:nvSpPr>
          <p:cNvPr id="83" name="Google Shape;83;p4"/>
          <p:cNvSpPr txBox="1"/>
          <p:nvPr/>
        </p:nvSpPr>
        <p:spPr>
          <a:xfrm>
            <a:off x="4754880" y="2359152"/>
            <a:ext cx="155448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2"/>
              </a:buClr>
              <a:buSzPts val="1400"/>
              <a:buFont typeface="Arial"/>
              <a:buNone/>
            </a:pPr>
            <a:r>
              <a:rPr b="1" lang="en-US" sz="1400">
                <a:solidFill>
                  <a:schemeClr val="dk2"/>
                </a:solidFill>
                <a:latin typeface="Arial"/>
                <a:ea typeface="Arial"/>
                <a:cs typeface="Arial"/>
                <a:sym typeface="Arial"/>
              </a:rPr>
              <a:t>Appointments</a:t>
            </a:r>
            <a:endParaRPr sz="1400">
              <a:solidFill>
                <a:schemeClr val="dk1"/>
              </a:solidFill>
              <a:latin typeface="Arial"/>
              <a:ea typeface="Arial"/>
              <a:cs typeface="Arial"/>
              <a:sym typeface="Arial"/>
            </a:endParaRPr>
          </a:p>
        </p:txBody>
      </p:sp>
      <p:sp>
        <p:nvSpPr>
          <p:cNvPr id="84" name="Google Shape;84;p4"/>
          <p:cNvSpPr txBox="1"/>
          <p:nvPr/>
        </p:nvSpPr>
        <p:spPr>
          <a:xfrm>
            <a:off x="4224528" y="2889504"/>
            <a:ext cx="2057400" cy="2286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Hospital referrals in one place</a:t>
            </a:r>
            <a:endParaRPr sz="1200">
              <a:solidFill>
                <a:schemeClr val="dk1"/>
              </a:solidFill>
              <a:latin typeface="Arial"/>
              <a:ea typeface="Arial"/>
              <a:cs typeface="Arial"/>
              <a:sym typeface="Arial"/>
            </a:endParaRPr>
          </a:p>
        </p:txBody>
      </p:sp>
      <p:sp>
        <p:nvSpPr>
          <p:cNvPr id="85" name="Google Shape;85;p4"/>
          <p:cNvSpPr txBox="1"/>
          <p:nvPr/>
        </p:nvSpPr>
        <p:spPr>
          <a:xfrm>
            <a:off x="4224528" y="3090672"/>
            <a:ext cx="2057400" cy="1828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6"/>
              </a:buClr>
              <a:buSzPts val="1000"/>
              <a:buFont typeface="Arial"/>
              <a:buNone/>
            </a:pPr>
            <a:r>
              <a:rPr i="1" lang="en-US" sz="1000">
                <a:solidFill>
                  <a:schemeClr val="accent6"/>
                </a:solidFill>
                <a:latin typeface="Arial"/>
                <a:ea typeface="Arial"/>
                <a:cs typeface="Arial"/>
                <a:sym typeface="Arial"/>
              </a:rPr>
              <a:t>NHS Digital, 2026a</a:t>
            </a:r>
            <a:endParaRPr sz="1000">
              <a:solidFill>
                <a:schemeClr val="dk1"/>
              </a:solidFill>
              <a:latin typeface="Arial"/>
              <a:ea typeface="Arial"/>
              <a:cs typeface="Arial"/>
              <a:sym typeface="Arial"/>
            </a:endParaRPr>
          </a:p>
        </p:txBody>
      </p:sp>
      <p:sp>
        <p:nvSpPr>
          <p:cNvPr id="86" name="Google Shape;86;p4"/>
          <p:cNvSpPr/>
          <p:nvPr/>
        </p:nvSpPr>
        <p:spPr>
          <a:xfrm>
            <a:off x="6446520" y="2286000"/>
            <a:ext cx="2240280" cy="1051560"/>
          </a:xfrm>
          <a:prstGeom prst="roundRect">
            <a:avLst>
              <a:gd fmla="val 6957"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4"/>
          <p:cNvSpPr/>
          <p:nvPr/>
        </p:nvSpPr>
        <p:spPr>
          <a:xfrm>
            <a:off x="6556248" y="2414016"/>
            <a:ext cx="457200" cy="457200"/>
          </a:xfrm>
          <a:prstGeom prst="ellipse">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COVID Pass (2021) icon" id="88" name="Google Shape;88;p4"/>
          <p:cNvPicPr preferRelativeResize="0"/>
          <p:nvPr/>
        </p:nvPicPr>
        <p:blipFill rotWithShape="1">
          <a:blip r:embed="rId6">
            <a:alphaModFix/>
          </a:blip>
          <a:srcRect b="0" l="0" r="0" t="0"/>
          <a:stretch/>
        </p:blipFill>
        <p:spPr>
          <a:xfrm>
            <a:off x="6670548" y="2528316"/>
            <a:ext cx="228600" cy="228600"/>
          </a:xfrm>
          <a:prstGeom prst="rect">
            <a:avLst/>
          </a:prstGeom>
          <a:noFill/>
          <a:ln>
            <a:noFill/>
          </a:ln>
        </p:spPr>
      </p:pic>
      <p:sp>
        <p:nvSpPr>
          <p:cNvPr id="89" name="Google Shape;89;p4"/>
          <p:cNvSpPr txBox="1"/>
          <p:nvPr/>
        </p:nvSpPr>
        <p:spPr>
          <a:xfrm>
            <a:off x="7086600" y="2359152"/>
            <a:ext cx="155448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2"/>
              </a:buClr>
              <a:buSzPts val="1400"/>
              <a:buFont typeface="Arial"/>
              <a:buNone/>
            </a:pPr>
            <a:r>
              <a:rPr b="1" lang="en-US" sz="1400">
                <a:solidFill>
                  <a:schemeClr val="dk2"/>
                </a:solidFill>
                <a:latin typeface="Arial"/>
                <a:ea typeface="Arial"/>
                <a:cs typeface="Arial"/>
                <a:sym typeface="Arial"/>
              </a:rPr>
              <a:t>COVID Pass (2021)</a:t>
            </a:r>
            <a:endParaRPr sz="1400">
              <a:solidFill>
                <a:schemeClr val="dk1"/>
              </a:solidFill>
              <a:latin typeface="Arial"/>
              <a:ea typeface="Arial"/>
              <a:cs typeface="Arial"/>
              <a:sym typeface="Arial"/>
            </a:endParaRPr>
          </a:p>
        </p:txBody>
      </p:sp>
      <p:sp>
        <p:nvSpPr>
          <p:cNvPr id="90" name="Google Shape;90;p4"/>
          <p:cNvSpPr txBox="1"/>
          <p:nvPr/>
        </p:nvSpPr>
        <p:spPr>
          <a:xfrm>
            <a:off x="6556248" y="2889504"/>
            <a:ext cx="2057400" cy="2286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None/>
            </a:pPr>
            <a:r>
              <a:rPr lang="en-US" sz="1200">
                <a:solidFill>
                  <a:schemeClr val="dk1"/>
                </a:solidFill>
                <a:latin typeface="Arial"/>
                <a:ea typeface="Arial"/>
                <a:cs typeface="Arial"/>
                <a:sym typeface="Arial"/>
              </a:rPr>
              <a:t>Four fold rise in downloads</a:t>
            </a:r>
            <a:endParaRPr/>
          </a:p>
        </p:txBody>
      </p:sp>
      <p:sp>
        <p:nvSpPr>
          <p:cNvPr id="91" name="Google Shape;91;p4"/>
          <p:cNvSpPr txBox="1"/>
          <p:nvPr/>
        </p:nvSpPr>
        <p:spPr>
          <a:xfrm>
            <a:off x="6556248" y="3090672"/>
            <a:ext cx="2057400" cy="1828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6"/>
              </a:buClr>
              <a:buSzPts val="1000"/>
              <a:buFont typeface="Arial"/>
              <a:buNone/>
            </a:pPr>
            <a:r>
              <a:rPr i="1" lang="en-US" sz="1000">
                <a:solidFill>
                  <a:schemeClr val="accent6"/>
                </a:solidFill>
                <a:latin typeface="Arial"/>
                <a:ea typeface="Arial"/>
                <a:cs typeface="Arial"/>
                <a:sym typeface="Arial"/>
              </a:rPr>
              <a:t>KC et al., 2023</a:t>
            </a:r>
            <a:endParaRPr sz="1000">
              <a:solidFill>
                <a:schemeClr val="dk1"/>
              </a:solidFill>
              <a:latin typeface="Arial"/>
              <a:ea typeface="Arial"/>
              <a:cs typeface="Arial"/>
              <a:sym typeface="Arial"/>
            </a:endParaRPr>
          </a:p>
        </p:txBody>
      </p:sp>
      <p:sp>
        <p:nvSpPr>
          <p:cNvPr id="92" name="Google Shape;92;p4"/>
          <p:cNvSpPr/>
          <p:nvPr/>
        </p:nvSpPr>
        <p:spPr>
          <a:xfrm>
            <a:off x="4114800" y="3429000"/>
            <a:ext cx="2240280" cy="1051560"/>
          </a:xfrm>
          <a:prstGeom prst="roundRect">
            <a:avLst>
              <a:gd fmla="val 6957"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4"/>
          <p:cNvSpPr/>
          <p:nvPr/>
        </p:nvSpPr>
        <p:spPr>
          <a:xfrm>
            <a:off x="4224528" y="3557016"/>
            <a:ext cx="457200" cy="457200"/>
          </a:xfrm>
          <a:prstGeom prst="ellipse">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oxy access icon" id="94" name="Google Shape;94;p4"/>
          <p:cNvPicPr preferRelativeResize="0"/>
          <p:nvPr/>
        </p:nvPicPr>
        <p:blipFill rotWithShape="1">
          <a:blip r:embed="rId7">
            <a:alphaModFix/>
          </a:blip>
          <a:srcRect b="0" l="0" r="0" t="0"/>
          <a:stretch/>
        </p:blipFill>
        <p:spPr>
          <a:xfrm>
            <a:off x="4338828" y="3671316"/>
            <a:ext cx="228600" cy="228600"/>
          </a:xfrm>
          <a:prstGeom prst="rect">
            <a:avLst/>
          </a:prstGeom>
          <a:noFill/>
          <a:ln>
            <a:noFill/>
          </a:ln>
        </p:spPr>
      </p:pic>
      <p:sp>
        <p:nvSpPr>
          <p:cNvPr id="95" name="Google Shape;95;p4"/>
          <p:cNvSpPr txBox="1"/>
          <p:nvPr/>
        </p:nvSpPr>
        <p:spPr>
          <a:xfrm>
            <a:off x="4754880" y="3502152"/>
            <a:ext cx="155448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2"/>
              </a:buClr>
              <a:buSzPts val="1400"/>
              <a:buFont typeface="Arial"/>
              <a:buNone/>
            </a:pPr>
            <a:r>
              <a:rPr b="1" lang="en-US" sz="1400">
                <a:solidFill>
                  <a:schemeClr val="dk2"/>
                </a:solidFill>
                <a:latin typeface="Arial"/>
                <a:ea typeface="Arial"/>
                <a:cs typeface="Arial"/>
                <a:sym typeface="Arial"/>
              </a:rPr>
              <a:t>Proxy access</a:t>
            </a:r>
            <a:endParaRPr sz="1400">
              <a:solidFill>
                <a:schemeClr val="dk1"/>
              </a:solidFill>
              <a:latin typeface="Arial"/>
              <a:ea typeface="Arial"/>
              <a:cs typeface="Arial"/>
              <a:sym typeface="Arial"/>
            </a:endParaRPr>
          </a:p>
        </p:txBody>
      </p:sp>
      <p:sp>
        <p:nvSpPr>
          <p:cNvPr id="96" name="Google Shape;96;p4"/>
          <p:cNvSpPr txBox="1"/>
          <p:nvPr/>
        </p:nvSpPr>
        <p:spPr>
          <a:xfrm>
            <a:off x="4224528" y="4032504"/>
            <a:ext cx="2057400" cy="2286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Carers act for others</a:t>
            </a:r>
            <a:endParaRPr sz="1200">
              <a:solidFill>
                <a:schemeClr val="dk1"/>
              </a:solidFill>
              <a:latin typeface="Arial"/>
              <a:ea typeface="Arial"/>
              <a:cs typeface="Arial"/>
              <a:sym typeface="Arial"/>
            </a:endParaRPr>
          </a:p>
        </p:txBody>
      </p:sp>
      <p:sp>
        <p:nvSpPr>
          <p:cNvPr id="97" name="Google Shape;97;p4"/>
          <p:cNvSpPr txBox="1"/>
          <p:nvPr/>
        </p:nvSpPr>
        <p:spPr>
          <a:xfrm>
            <a:off x="4224528" y="4233672"/>
            <a:ext cx="2057400" cy="1828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6"/>
              </a:buClr>
              <a:buSzPts val="1000"/>
              <a:buFont typeface="Arial"/>
              <a:buNone/>
            </a:pPr>
            <a:r>
              <a:rPr i="1" lang="en-US" sz="1000">
                <a:solidFill>
                  <a:schemeClr val="accent6"/>
                </a:solidFill>
                <a:latin typeface="Arial"/>
                <a:ea typeface="Arial"/>
                <a:cs typeface="Arial"/>
                <a:sym typeface="Arial"/>
              </a:rPr>
              <a:t>Reidy et al., 2025</a:t>
            </a:r>
            <a:endParaRPr sz="1000">
              <a:solidFill>
                <a:schemeClr val="dk1"/>
              </a:solidFill>
              <a:latin typeface="Arial"/>
              <a:ea typeface="Arial"/>
              <a:cs typeface="Arial"/>
              <a:sym typeface="Arial"/>
            </a:endParaRPr>
          </a:p>
        </p:txBody>
      </p:sp>
      <p:sp>
        <p:nvSpPr>
          <p:cNvPr id="98" name="Google Shape;98;p4"/>
          <p:cNvSpPr/>
          <p:nvPr/>
        </p:nvSpPr>
        <p:spPr>
          <a:xfrm>
            <a:off x="6446520" y="3429000"/>
            <a:ext cx="2240280" cy="1051560"/>
          </a:xfrm>
          <a:prstGeom prst="roundRect">
            <a:avLst>
              <a:gd fmla="val 6957"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4"/>
          <p:cNvSpPr/>
          <p:nvPr/>
        </p:nvSpPr>
        <p:spPr>
          <a:xfrm>
            <a:off x="6556248" y="3557016"/>
            <a:ext cx="457200" cy="457200"/>
          </a:xfrm>
          <a:prstGeom prst="ellipse">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ush notifications icon" id="100" name="Google Shape;100;p4"/>
          <p:cNvPicPr preferRelativeResize="0"/>
          <p:nvPr/>
        </p:nvPicPr>
        <p:blipFill rotWithShape="1">
          <a:blip r:embed="rId8">
            <a:alphaModFix/>
          </a:blip>
          <a:srcRect b="0" l="0" r="0" t="0"/>
          <a:stretch/>
        </p:blipFill>
        <p:spPr>
          <a:xfrm>
            <a:off x="6670548" y="3671316"/>
            <a:ext cx="228600" cy="228600"/>
          </a:xfrm>
          <a:prstGeom prst="rect">
            <a:avLst/>
          </a:prstGeom>
          <a:noFill/>
          <a:ln>
            <a:noFill/>
          </a:ln>
        </p:spPr>
      </p:pic>
      <p:sp>
        <p:nvSpPr>
          <p:cNvPr id="101" name="Google Shape;101;p4"/>
          <p:cNvSpPr txBox="1"/>
          <p:nvPr/>
        </p:nvSpPr>
        <p:spPr>
          <a:xfrm>
            <a:off x="7086600" y="3502152"/>
            <a:ext cx="155448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2"/>
              </a:buClr>
              <a:buSzPts val="1400"/>
              <a:buFont typeface="Arial"/>
              <a:buNone/>
            </a:pPr>
            <a:r>
              <a:rPr b="1" lang="en-US" sz="1400">
                <a:solidFill>
                  <a:schemeClr val="dk2"/>
                </a:solidFill>
                <a:latin typeface="Arial"/>
                <a:ea typeface="Arial"/>
                <a:cs typeface="Arial"/>
                <a:sym typeface="Arial"/>
              </a:rPr>
              <a:t>Push notifications</a:t>
            </a:r>
            <a:endParaRPr sz="1400">
              <a:solidFill>
                <a:schemeClr val="dk1"/>
              </a:solidFill>
              <a:latin typeface="Arial"/>
              <a:ea typeface="Arial"/>
              <a:cs typeface="Arial"/>
              <a:sym typeface="Arial"/>
            </a:endParaRPr>
          </a:p>
        </p:txBody>
      </p:sp>
      <p:sp>
        <p:nvSpPr>
          <p:cNvPr id="102" name="Google Shape;102;p4"/>
          <p:cNvSpPr txBox="1"/>
          <p:nvPr/>
        </p:nvSpPr>
        <p:spPr>
          <a:xfrm>
            <a:off x="6556248" y="4032504"/>
            <a:ext cx="2057400" cy="2286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11 million letters avoided</a:t>
            </a:r>
            <a:endParaRPr sz="1200">
              <a:solidFill>
                <a:schemeClr val="dk1"/>
              </a:solidFill>
              <a:latin typeface="Arial"/>
              <a:ea typeface="Arial"/>
              <a:cs typeface="Arial"/>
              <a:sym typeface="Arial"/>
            </a:endParaRPr>
          </a:p>
        </p:txBody>
      </p:sp>
      <p:sp>
        <p:nvSpPr>
          <p:cNvPr id="103" name="Google Shape;103;p4"/>
          <p:cNvSpPr txBox="1"/>
          <p:nvPr/>
        </p:nvSpPr>
        <p:spPr>
          <a:xfrm>
            <a:off x="6556248" y="4233672"/>
            <a:ext cx="2057400" cy="1828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6"/>
              </a:buClr>
              <a:buSzPts val="1000"/>
              <a:buFont typeface="Arial"/>
              <a:buNone/>
            </a:pPr>
            <a:r>
              <a:rPr i="1" lang="en-US" sz="1000">
                <a:solidFill>
                  <a:schemeClr val="accent6"/>
                </a:solidFill>
                <a:latin typeface="Arial"/>
                <a:ea typeface="Arial"/>
                <a:cs typeface="Arial"/>
                <a:sym typeface="Arial"/>
              </a:rPr>
              <a:t>NHS England, 2025</a:t>
            </a:r>
            <a:endParaRPr sz="1000">
              <a:solidFill>
                <a:schemeClr val="dk1"/>
              </a:solidFill>
              <a:latin typeface="Arial"/>
              <a:ea typeface="Arial"/>
              <a:cs typeface="Arial"/>
              <a:sym typeface="Arial"/>
            </a:endParaRPr>
          </a:p>
        </p:txBody>
      </p:sp>
      <p:sp>
        <p:nvSpPr>
          <p:cNvPr id="104" name="Google Shape;104;p4"/>
          <p:cNvSpPr txBox="1"/>
          <p:nvPr>
            <p:ph idx="4294967295"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b="0" lang="en-US" sz="1000">
                <a:solidFill>
                  <a:schemeClr val="accent6"/>
                </a:solidFill>
                <a:latin typeface="Arial"/>
                <a:ea typeface="Arial"/>
                <a:cs typeface="Arial"/>
                <a:sym typeface="Arial"/>
              </a:rPr>
              <a:t>‹#›</a:t>
            </a:fld>
            <a:endParaRPr sz="1000">
              <a:solidFill>
                <a:schemeClr val="accent6"/>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5"/>
          <p:cNvSpPr txBox="1"/>
          <p:nvPr>
            <p:ph type="title"/>
          </p:nvPr>
        </p:nvSpPr>
        <p:spPr>
          <a:xfrm>
            <a:off x="457200" y="274320"/>
            <a:ext cx="8229600" cy="6858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Clr>
                <a:schemeClr val="dk2"/>
              </a:buClr>
              <a:buSzPts val="3000"/>
              <a:buFont typeface="Arial"/>
              <a:buNone/>
            </a:pPr>
            <a:r>
              <a:rPr lang="en-US"/>
              <a:t>The four policy anchors at play are...</a:t>
            </a:r>
            <a:endParaRPr/>
          </a:p>
        </p:txBody>
      </p:sp>
      <p:sp>
        <p:nvSpPr>
          <p:cNvPr id="111" name="Google Shape;111;p5"/>
          <p:cNvSpPr/>
          <p:nvPr/>
        </p:nvSpPr>
        <p:spPr>
          <a:xfrm>
            <a:off x="677333" y="1366520"/>
            <a:ext cx="3583093" cy="1380067"/>
          </a:xfrm>
          <a:prstGeom prst="roundRect">
            <a:avLst>
              <a:gd fmla="val 4571"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5"/>
          <p:cNvSpPr/>
          <p:nvPr/>
        </p:nvSpPr>
        <p:spPr>
          <a:xfrm>
            <a:off x="830580" y="1578187"/>
            <a:ext cx="449580" cy="479214"/>
          </a:xfrm>
          <a:prstGeom prst="ellipse">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5"/>
          <p:cNvSpPr txBox="1"/>
          <p:nvPr/>
        </p:nvSpPr>
        <p:spPr>
          <a:xfrm>
            <a:off x="1378373" y="1552448"/>
            <a:ext cx="2880360" cy="5029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2"/>
              </a:buClr>
              <a:buSzPts val="1400"/>
              <a:buFont typeface="Arial"/>
              <a:buNone/>
            </a:pPr>
            <a:r>
              <a:rPr b="1" lang="en-US" sz="1400">
                <a:solidFill>
                  <a:schemeClr val="dk2"/>
                </a:solidFill>
                <a:latin typeface="Arial"/>
                <a:ea typeface="Arial"/>
                <a:cs typeface="Arial"/>
                <a:sym typeface="Arial"/>
              </a:rPr>
              <a:t>A Plan for Digital Health and Social Care</a:t>
            </a:r>
            <a:endParaRPr sz="1400">
              <a:solidFill>
                <a:schemeClr val="dk1"/>
              </a:solidFill>
              <a:latin typeface="Arial"/>
              <a:ea typeface="Arial"/>
              <a:cs typeface="Arial"/>
              <a:sym typeface="Arial"/>
            </a:endParaRPr>
          </a:p>
        </p:txBody>
      </p:sp>
      <p:sp>
        <p:nvSpPr>
          <p:cNvPr id="114" name="Google Shape;114;p5"/>
          <p:cNvSpPr txBox="1"/>
          <p:nvPr/>
        </p:nvSpPr>
        <p:spPr>
          <a:xfrm>
            <a:off x="1027007" y="2146300"/>
            <a:ext cx="288036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400">
                <a:solidFill>
                  <a:schemeClr val="dk1"/>
                </a:solidFill>
                <a:latin typeface="Arial"/>
                <a:ea typeface="Arial"/>
                <a:cs typeface="Arial"/>
                <a:sym typeface="Arial"/>
              </a:rPr>
              <a:t>This is the national direction for digital front doors and records</a:t>
            </a:r>
            <a:endParaRPr/>
          </a:p>
        </p:txBody>
      </p:sp>
      <p:sp>
        <p:nvSpPr>
          <p:cNvPr id="115" name="Google Shape;115;p5"/>
          <p:cNvSpPr txBox="1"/>
          <p:nvPr/>
        </p:nvSpPr>
        <p:spPr>
          <a:xfrm>
            <a:off x="1463040" y="2512060"/>
            <a:ext cx="288036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6"/>
              </a:buClr>
              <a:buSzPts val="1100"/>
              <a:buFont typeface="Arial"/>
              <a:buNone/>
            </a:pPr>
            <a:r>
              <a:rPr i="1" lang="en-US" sz="1100">
                <a:solidFill>
                  <a:schemeClr val="accent6"/>
                </a:solidFill>
                <a:latin typeface="Arial"/>
                <a:ea typeface="Arial"/>
                <a:cs typeface="Arial"/>
                <a:sym typeface="Arial"/>
              </a:rPr>
              <a:t>DHSC, 2022</a:t>
            </a:r>
            <a:endParaRPr sz="1100">
              <a:solidFill>
                <a:schemeClr val="dk1"/>
              </a:solidFill>
              <a:latin typeface="Arial"/>
              <a:ea typeface="Arial"/>
              <a:cs typeface="Arial"/>
              <a:sym typeface="Arial"/>
            </a:endParaRPr>
          </a:p>
        </p:txBody>
      </p:sp>
      <p:sp>
        <p:nvSpPr>
          <p:cNvPr id="116" name="Google Shape;116;p5"/>
          <p:cNvSpPr/>
          <p:nvPr/>
        </p:nvSpPr>
        <p:spPr>
          <a:xfrm>
            <a:off x="4722706" y="1366520"/>
            <a:ext cx="3964094" cy="1413934"/>
          </a:xfrm>
          <a:prstGeom prst="roundRect">
            <a:avLst>
              <a:gd fmla="val 4571"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5"/>
          <p:cNvSpPr/>
          <p:nvPr/>
        </p:nvSpPr>
        <p:spPr>
          <a:xfrm>
            <a:off x="4846320" y="1510453"/>
            <a:ext cx="521547" cy="419947"/>
          </a:xfrm>
          <a:prstGeom prst="ellipse">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5"/>
          <p:cNvSpPr txBox="1"/>
          <p:nvPr/>
        </p:nvSpPr>
        <p:spPr>
          <a:xfrm>
            <a:off x="5669280" y="1552448"/>
            <a:ext cx="2880360" cy="5029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2"/>
              </a:buClr>
              <a:buSzPts val="1400"/>
              <a:buFont typeface="Arial"/>
              <a:buNone/>
            </a:pPr>
            <a:r>
              <a:rPr b="1" lang="en-US" sz="1400">
                <a:solidFill>
                  <a:schemeClr val="dk2"/>
                </a:solidFill>
                <a:latin typeface="Arial"/>
                <a:ea typeface="Arial"/>
                <a:cs typeface="Arial"/>
                <a:sym typeface="Arial"/>
              </a:rPr>
              <a:t>What Good Looks Like</a:t>
            </a:r>
            <a:endParaRPr sz="1400">
              <a:solidFill>
                <a:schemeClr val="dk1"/>
              </a:solidFill>
              <a:latin typeface="Arial"/>
              <a:ea typeface="Arial"/>
              <a:cs typeface="Arial"/>
              <a:sym typeface="Arial"/>
            </a:endParaRPr>
          </a:p>
        </p:txBody>
      </p:sp>
      <p:sp>
        <p:nvSpPr>
          <p:cNvPr id="119" name="Google Shape;119;p5"/>
          <p:cNvSpPr txBox="1"/>
          <p:nvPr/>
        </p:nvSpPr>
        <p:spPr>
          <a:xfrm>
            <a:off x="5618480" y="1960033"/>
            <a:ext cx="288036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400">
                <a:solidFill>
                  <a:schemeClr val="dk1"/>
                </a:solidFill>
                <a:latin typeface="Arial"/>
                <a:ea typeface="Arial"/>
                <a:cs typeface="Arial"/>
                <a:sym typeface="Arial"/>
              </a:rPr>
              <a:t>This defines seven success measures, from 'well led' to 'empower citizens'</a:t>
            </a:r>
            <a:endParaRPr/>
          </a:p>
        </p:txBody>
      </p:sp>
      <p:sp>
        <p:nvSpPr>
          <p:cNvPr id="120" name="Google Shape;120;p5"/>
          <p:cNvSpPr txBox="1"/>
          <p:nvPr/>
        </p:nvSpPr>
        <p:spPr>
          <a:xfrm>
            <a:off x="5669280" y="2512060"/>
            <a:ext cx="288036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6"/>
              </a:buClr>
              <a:buSzPts val="1100"/>
              <a:buFont typeface="Arial"/>
              <a:buNone/>
            </a:pPr>
            <a:r>
              <a:rPr i="1" lang="en-US" sz="1100">
                <a:solidFill>
                  <a:schemeClr val="accent6"/>
                </a:solidFill>
                <a:latin typeface="Arial"/>
                <a:ea typeface="Arial"/>
                <a:cs typeface="Arial"/>
                <a:sym typeface="Arial"/>
              </a:rPr>
              <a:t>NHS England, 2021</a:t>
            </a:r>
            <a:endParaRPr sz="1100">
              <a:solidFill>
                <a:schemeClr val="dk1"/>
              </a:solidFill>
              <a:latin typeface="Arial"/>
              <a:ea typeface="Arial"/>
              <a:cs typeface="Arial"/>
              <a:sym typeface="Arial"/>
            </a:endParaRPr>
          </a:p>
        </p:txBody>
      </p:sp>
      <p:sp>
        <p:nvSpPr>
          <p:cNvPr id="121" name="Google Shape;121;p5"/>
          <p:cNvSpPr/>
          <p:nvPr/>
        </p:nvSpPr>
        <p:spPr>
          <a:xfrm>
            <a:off x="457200" y="2926080"/>
            <a:ext cx="4023360" cy="1600200"/>
          </a:xfrm>
          <a:prstGeom prst="roundRect">
            <a:avLst>
              <a:gd fmla="val 4571"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5"/>
          <p:cNvSpPr/>
          <p:nvPr/>
        </p:nvSpPr>
        <p:spPr>
          <a:xfrm>
            <a:off x="826346" y="3154680"/>
            <a:ext cx="474981" cy="470748"/>
          </a:xfrm>
          <a:prstGeom prst="ellipse">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5"/>
          <p:cNvSpPr txBox="1"/>
          <p:nvPr/>
        </p:nvSpPr>
        <p:spPr>
          <a:xfrm>
            <a:off x="1463040" y="3035808"/>
            <a:ext cx="2880360" cy="5029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2"/>
              </a:buClr>
              <a:buSzPts val="1400"/>
              <a:buFont typeface="Arial"/>
              <a:buNone/>
            </a:pPr>
            <a:r>
              <a:rPr b="1" lang="en-US" sz="1400">
                <a:solidFill>
                  <a:schemeClr val="dk2"/>
                </a:solidFill>
                <a:latin typeface="Arial"/>
                <a:ea typeface="Arial"/>
                <a:cs typeface="Arial"/>
                <a:sym typeface="Arial"/>
              </a:rPr>
              <a:t>UK GDPR and Data (Use and Access) Act 2025</a:t>
            </a:r>
            <a:endParaRPr sz="1400">
              <a:solidFill>
                <a:schemeClr val="dk1"/>
              </a:solidFill>
              <a:latin typeface="Arial"/>
              <a:ea typeface="Arial"/>
              <a:cs typeface="Arial"/>
              <a:sym typeface="Arial"/>
            </a:endParaRPr>
          </a:p>
        </p:txBody>
      </p:sp>
      <p:sp>
        <p:nvSpPr>
          <p:cNvPr id="124" name="Google Shape;124;p5"/>
          <p:cNvSpPr txBox="1"/>
          <p:nvPr/>
        </p:nvSpPr>
        <p:spPr>
          <a:xfrm>
            <a:off x="1463040" y="3566160"/>
            <a:ext cx="288036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400">
                <a:solidFill>
                  <a:schemeClr val="dk1"/>
                </a:solidFill>
                <a:latin typeface="Arial"/>
                <a:ea typeface="Arial"/>
                <a:cs typeface="Arial"/>
                <a:sym typeface="Arial"/>
              </a:rPr>
              <a:t>Which governs how health data is used and shared</a:t>
            </a:r>
            <a:endParaRPr/>
          </a:p>
        </p:txBody>
      </p:sp>
      <p:sp>
        <p:nvSpPr>
          <p:cNvPr id="125" name="Google Shape;125;p5"/>
          <p:cNvSpPr txBox="1"/>
          <p:nvPr/>
        </p:nvSpPr>
        <p:spPr>
          <a:xfrm>
            <a:off x="1463040" y="4160520"/>
            <a:ext cx="288036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6"/>
              </a:buClr>
              <a:buSzPts val="1100"/>
              <a:buFont typeface="Arial"/>
              <a:buNone/>
            </a:pPr>
            <a:r>
              <a:rPr i="1" lang="en-US" sz="1100">
                <a:solidFill>
                  <a:schemeClr val="accent6"/>
                </a:solidFill>
                <a:latin typeface="Arial"/>
                <a:ea typeface="Arial"/>
                <a:cs typeface="Arial"/>
                <a:sym typeface="Arial"/>
              </a:rPr>
              <a:t>UK Parliament, 2025; NHS, 2026</a:t>
            </a:r>
            <a:endParaRPr sz="1100">
              <a:solidFill>
                <a:schemeClr val="dk1"/>
              </a:solidFill>
              <a:latin typeface="Arial"/>
              <a:ea typeface="Arial"/>
              <a:cs typeface="Arial"/>
              <a:sym typeface="Arial"/>
            </a:endParaRPr>
          </a:p>
        </p:txBody>
      </p:sp>
      <p:sp>
        <p:nvSpPr>
          <p:cNvPr id="126" name="Google Shape;126;p5"/>
          <p:cNvSpPr/>
          <p:nvPr/>
        </p:nvSpPr>
        <p:spPr>
          <a:xfrm>
            <a:off x="4663440" y="2926080"/>
            <a:ext cx="4023360" cy="1600200"/>
          </a:xfrm>
          <a:prstGeom prst="roundRect">
            <a:avLst>
              <a:gd fmla="val 4571"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5"/>
          <p:cNvSpPr/>
          <p:nvPr/>
        </p:nvSpPr>
        <p:spPr>
          <a:xfrm>
            <a:off x="4846320" y="3154680"/>
            <a:ext cx="462280" cy="487681"/>
          </a:xfrm>
          <a:prstGeom prst="ellipse">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5"/>
          <p:cNvSpPr txBox="1"/>
          <p:nvPr/>
        </p:nvSpPr>
        <p:spPr>
          <a:xfrm>
            <a:off x="5669280" y="3035808"/>
            <a:ext cx="2880360" cy="5029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2"/>
              </a:buClr>
              <a:buSzPts val="1400"/>
              <a:buFont typeface="Arial"/>
              <a:buNone/>
            </a:pPr>
            <a:r>
              <a:rPr b="1" lang="en-US" sz="1400">
                <a:solidFill>
                  <a:schemeClr val="dk2"/>
                </a:solidFill>
                <a:latin typeface="Arial"/>
                <a:ea typeface="Arial"/>
                <a:cs typeface="Arial"/>
                <a:sym typeface="Arial"/>
              </a:rPr>
              <a:t>Framework for digital inclusion</a:t>
            </a:r>
            <a:endParaRPr sz="1400">
              <a:solidFill>
                <a:schemeClr val="dk1"/>
              </a:solidFill>
              <a:latin typeface="Arial"/>
              <a:ea typeface="Arial"/>
              <a:cs typeface="Arial"/>
              <a:sym typeface="Arial"/>
            </a:endParaRPr>
          </a:p>
        </p:txBody>
      </p:sp>
      <p:sp>
        <p:nvSpPr>
          <p:cNvPr id="129" name="Google Shape;129;p5"/>
          <p:cNvSpPr txBox="1"/>
          <p:nvPr/>
        </p:nvSpPr>
        <p:spPr>
          <a:xfrm>
            <a:off x="5669280" y="3566160"/>
            <a:ext cx="288036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400">
                <a:solidFill>
                  <a:schemeClr val="dk1"/>
                </a:solidFill>
                <a:latin typeface="Arial"/>
                <a:ea typeface="Arial"/>
                <a:cs typeface="Arial"/>
                <a:sym typeface="Arial"/>
              </a:rPr>
              <a:t>Which recommends that digital services must sit alongside non-digital routes and alternatives</a:t>
            </a:r>
            <a:endParaRPr sz="1400">
              <a:solidFill>
                <a:schemeClr val="dk1"/>
              </a:solidFill>
              <a:latin typeface="Arial"/>
              <a:ea typeface="Arial"/>
              <a:cs typeface="Arial"/>
              <a:sym typeface="Arial"/>
            </a:endParaRPr>
          </a:p>
        </p:txBody>
      </p:sp>
      <p:sp>
        <p:nvSpPr>
          <p:cNvPr id="130" name="Google Shape;130;p5"/>
          <p:cNvSpPr txBox="1"/>
          <p:nvPr/>
        </p:nvSpPr>
        <p:spPr>
          <a:xfrm>
            <a:off x="5669280" y="4160520"/>
            <a:ext cx="288036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6"/>
              </a:buClr>
              <a:buSzPts val="1100"/>
              <a:buFont typeface="Arial"/>
              <a:buNone/>
            </a:pPr>
            <a:r>
              <a:rPr i="1" lang="en-US" sz="1100">
                <a:solidFill>
                  <a:schemeClr val="accent6"/>
                </a:solidFill>
                <a:latin typeface="Arial"/>
                <a:ea typeface="Arial"/>
                <a:cs typeface="Arial"/>
                <a:sym typeface="Arial"/>
              </a:rPr>
              <a:t>NHS England, 2023</a:t>
            </a:r>
            <a:endParaRPr sz="1100">
              <a:solidFill>
                <a:schemeClr val="dk1"/>
              </a:solidFill>
              <a:latin typeface="Arial"/>
              <a:ea typeface="Arial"/>
              <a:cs typeface="Arial"/>
              <a:sym typeface="Arial"/>
            </a:endParaRPr>
          </a:p>
        </p:txBody>
      </p:sp>
      <p:sp>
        <p:nvSpPr>
          <p:cNvPr id="131" name="Google Shape;131;p5"/>
          <p:cNvSpPr txBox="1"/>
          <p:nvPr>
            <p:ph idx="4294967295"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b="0" lang="en-US" sz="1000">
                <a:solidFill>
                  <a:schemeClr val="accent6"/>
                </a:solidFill>
                <a:latin typeface="Arial"/>
                <a:ea typeface="Arial"/>
                <a:cs typeface="Arial"/>
                <a:sym typeface="Arial"/>
              </a:rPr>
              <a:t>‹#›</a:t>
            </a:fld>
            <a:endParaRPr sz="1000">
              <a:solidFill>
                <a:schemeClr val="accent6"/>
              </a:solidFill>
              <a:latin typeface="Arial"/>
              <a:ea typeface="Arial"/>
              <a:cs typeface="Arial"/>
              <a:sym typeface="Arial"/>
            </a:endParaRPr>
          </a:p>
        </p:txBody>
      </p:sp>
      <p:sp>
        <p:nvSpPr>
          <p:cNvPr id="132" name="Google Shape;132;p5"/>
          <p:cNvSpPr txBox="1"/>
          <p:nvPr/>
        </p:nvSpPr>
        <p:spPr>
          <a:xfrm>
            <a:off x="923192" y="1692518"/>
            <a:ext cx="241788"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Arial"/>
                <a:ea typeface="Arial"/>
                <a:cs typeface="Arial"/>
                <a:sym typeface="Arial"/>
              </a:rPr>
              <a:t>1</a:t>
            </a:r>
            <a:endParaRPr sz="1800">
              <a:solidFill>
                <a:schemeClr val="dk1"/>
              </a:solidFill>
              <a:latin typeface="Arial"/>
              <a:ea typeface="Arial"/>
              <a:cs typeface="Arial"/>
              <a:sym typeface="Arial"/>
            </a:endParaRPr>
          </a:p>
        </p:txBody>
      </p:sp>
      <p:sp>
        <p:nvSpPr>
          <p:cNvPr id="133" name="Google Shape;133;p5"/>
          <p:cNvSpPr txBox="1"/>
          <p:nvPr/>
        </p:nvSpPr>
        <p:spPr>
          <a:xfrm>
            <a:off x="5000625" y="1593605"/>
            <a:ext cx="241788"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Arial"/>
                <a:ea typeface="Arial"/>
                <a:cs typeface="Arial"/>
                <a:sym typeface="Arial"/>
              </a:rPr>
              <a:t>2</a:t>
            </a:r>
            <a:endParaRPr sz="1800">
              <a:solidFill>
                <a:schemeClr val="dk1"/>
              </a:solidFill>
              <a:latin typeface="Arial"/>
              <a:ea typeface="Arial"/>
              <a:cs typeface="Arial"/>
              <a:sym typeface="Arial"/>
            </a:endParaRPr>
          </a:p>
        </p:txBody>
      </p:sp>
      <p:sp>
        <p:nvSpPr>
          <p:cNvPr id="134" name="Google Shape;134;p5"/>
          <p:cNvSpPr txBox="1"/>
          <p:nvPr/>
        </p:nvSpPr>
        <p:spPr>
          <a:xfrm>
            <a:off x="912201" y="3264144"/>
            <a:ext cx="318721"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Arial"/>
                <a:ea typeface="Arial"/>
                <a:cs typeface="Arial"/>
                <a:sym typeface="Arial"/>
              </a:rPr>
              <a:t>3</a:t>
            </a:r>
            <a:endParaRPr sz="1800">
              <a:solidFill>
                <a:schemeClr val="dk1"/>
              </a:solidFill>
              <a:latin typeface="Arial"/>
              <a:ea typeface="Arial"/>
              <a:cs typeface="Arial"/>
              <a:sym typeface="Arial"/>
            </a:endParaRPr>
          </a:p>
        </p:txBody>
      </p:sp>
      <p:sp>
        <p:nvSpPr>
          <p:cNvPr id="135" name="Google Shape;135;p5"/>
          <p:cNvSpPr txBox="1"/>
          <p:nvPr/>
        </p:nvSpPr>
        <p:spPr>
          <a:xfrm>
            <a:off x="4989634" y="3308105"/>
            <a:ext cx="329711"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Arial"/>
                <a:ea typeface="Arial"/>
                <a:cs typeface="Arial"/>
                <a:sym typeface="Arial"/>
              </a:rPr>
              <a:t>4</a:t>
            </a:r>
            <a:endParaRPr sz="1800">
              <a:solidFill>
                <a:schemeClr val="dk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6"/>
          <p:cNvSpPr txBox="1"/>
          <p:nvPr>
            <p:ph type="title"/>
          </p:nvPr>
        </p:nvSpPr>
        <p:spPr>
          <a:xfrm>
            <a:off x="457200" y="274320"/>
            <a:ext cx="8229600" cy="6858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Clr>
                <a:schemeClr val="dk2"/>
              </a:buClr>
              <a:buSzPts val="3000"/>
              <a:buFont typeface="Arial"/>
              <a:buNone/>
            </a:pPr>
            <a:r>
              <a:rPr lang="en-US"/>
              <a:t>Focus area 1 - Workforce</a:t>
            </a:r>
            <a:endParaRPr sz="3000"/>
          </a:p>
        </p:txBody>
      </p:sp>
      <p:sp>
        <p:nvSpPr>
          <p:cNvPr id="142" name="Google Shape;142;p6"/>
          <p:cNvSpPr/>
          <p:nvPr/>
        </p:nvSpPr>
        <p:spPr>
          <a:xfrm>
            <a:off x="457200" y="1097280"/>
            <a:ext cx="4023360" cy="365760"/>
          </a:xfrm>
          <a:prstGeom prst="roundRect">
            <a:avLst>
              <a:gd fmla="val 20000" name="adj"/>
            </a:avLst>
          </a:prstGeom>
          <a:solidFill>
            <a:srgbClr val="007F3B"/>
          </a:solidFill>
          <a:ln cap="flat" cmpd="sng" w="12700">
            <a:solidFill>
              <a:srgbClr val="007F3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6"/>
          <p:cNvSpPr txBox="1"/>
          <p:nvPr/>
        </p:nvSpPr>
        <p:spPr>
          <a:xfrm>
            <a:off x="594360" y="1097280"/>
            <a:ext cx="374904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None/>
            </a:pPr>
            <a:r>
              <a:rPr b="1" lang="en-US" sz="1600">
                <a:solidFill>
                  <a:schemeClr val="lt1"/>
                </a:solidFill>
                <a:latin typeface="Arial"/>
                <a:ea typeface="Arial"/>
                <a:cs typeface="Arial"/>
                <a:sym typeface="Arial"/>
              </a:rPr>
              <a:t>Benefits to the work force</a:t>
            </a:r>
            <a:endParaRPr sz="1600">
              <a:solidFill>
                <a:schemeClr val="lt1"/>
              </a:solidFill>
              <a:latin typeface="Arial"/>
              <a:ea typeface="Arial"/>
              <a:cs typeface="Arial"/>
              <a:sym typeface="Arial"/>
            </a:endParaRPr>
          </a:p>
        </p:txBody>
      </p:sp>
      <p:sp>
        <p:nvSpPr>
          <p:cNvPr id="144" name="Google Shape;144;p6"/>
          <p:cNvSpPr/>
          <p:nvPr/>
        </p:nvSpPr>
        <p:spPr>
          <a:xfrm>
            <a:off x="457200" y="1463040"/>
            <a:ext cx="4023360" cy="2103120"/>
          </a:xfrm>
          <a:prstGeom prst="roundRect">
            <a:avLst>
              <a:gd fmla="val 3478"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6"/>
          <p:cNvSpPr txBox="1"/>
          <p:nvPr/>
        </p:nvSpPr>
        <p:spPr>
          <a:xfrm>
            <a:off x="594360" y="1554480"/>
            <a:ext cx="3749040" cy="2011680"/>
          </a:xfrm>
          <a:prstGeom prst="rect">
            <a:avLst/>
          </a:prstGeom>
          <a:noFill/>
          <a:ln>
            <a:noFill/>
          </a:ln>
        </p:spPr>
        <p:txBody>
          <a:bodyPr anchorCtr="0" anchor="t" bIns="0" lIns="0" spcFirstLastPara="1" rIns="0" wrap="square" tIns="0">
            <a:noAutofit/>
          </a:bodyPr>
          <a:lstStyle/>
          <a:p>
            <a:pPr indent="-177800" lvl="0" marL="177800" marR="0" rtl="0" algn="l">
              <a:spcBef>
                <a:spcPts val="0"/>
              </a:spcBef>
              <a:spcAft>
                <a:spcPts val="0"/>
              </a:spcAft>
              <a:buClr>
                <a:schemeClr val="dk1"/>
              </a:buClr>
              <a:buSzPts val="1500"/>
              <a:buFont typeface="Arial"/>
              <a:buChar char="•"/>
            </a:pPr>
            <a:r>
              <a:rPr lang="en-US" sz="1500">
                <a:solidFill>
                  <a:schemeClr val="dk1"/>
                </a:solidFill>
                <a:latin typeface="Arial"/>
                <a:ea typeface="Arial"/>
                <a:cs typeface="Arial"/>
                <a:sym typeface="Arial"/>
              </a:rPr>
              <a:t>3 minutes of GP time saved per digital repeat prescription </a:t>
            </a:r>
            <a:r>
              <a:rPr i="1" lang="en-US" sz="1400">
                <a:solidFill>
                  <a:schemeClr val="accent6"/>
                </a:solidFill>
                <a:latin typeface="Arial"/>
                <a:ea typeface="Arial"/>
                <a:cs typeface="Arial"/>
                <a:sym typeface="Arial"/>
              </a:rPr>
              <a:t>(NHS Digital, 2026b)</a:t>
            </a:r>
            <a:endParaRPr sz="1500">
              <a:solidFill>
                <a:schemeClr val="accent6"/>
              </a:solidFill>
              <a:latin typeface="Arial"/>
              <a:ea typeface="Arial"/>
              <a:cs typeface="Arial"/>
              <a:sym typeface="Arial"/>
            </a:endParaRPr>
          </a:p>
          <a:p>
            <a:pPr indent="-177800" lvl="0" marL="177800" marR="0" rtl="0" algn="l">
              <a:spcBef>
                <a:spcPts val="600"/>
              </a:spcBef>
              <a:spcAft>
                <a:spcPts val="0"/>
              </a:spcAft>
              <a:buClr>
                <a:schemeClr val="dk1"/>
              </a:buClr>
              <a:buSzPts val="1500"/>
              <a:buFont typeface="Arial"/>
              <a:buChar char="•"/>
            </a:pPr>
            <a:r>
              <a:rPr lang="en-US" sz="1500">
                <a:solidFill>
                  <a:schemeClr val="dk1"/>
                </a:solidFill>
                <a:latin typeface="Arial"/>
                <a:ea typeface="Arial"/>
                <a:cs typeface="Arial"/>
                <a:sym typeface="Arial"/>
              </a:rPr>
              <a:t>2.6 million GP hours saved </a:t>
            </a:r>
            <a:r>
              <a:rPr i="1" lang="en-US" sz="1400">
                <a:solidFill>
                  <a:schemeClr val="accent6"/>
                </a:solidFill>
                <a:latin typeface="Arial"/>
                <a:ea typeface="Arial"/>
                <a:cs typeface="Arial"/>
                <a:sym typeface="Arial"/>
              </a:rPr>
              <a:t>(NHS England, 2025)</a:t>
            </a:r>
            <a:endParaRPr sz="1500">
              <a:solidFill>
                <a:schemeClr val="dk1"/>
              </a:solidFill>
              <a:latin typeface="Arial"/>
              <a:ea typeface="Arial"/>
              <a:cs typeface="Arial"/>
              <a:sym typeface="Arial"/>
            </a:endParaRPr>
          </a:p>
          <a:p>
            <a:pPr indent="-177800" lvl="0" marL="177800" marR="0" rtl="0" algn="l">
              <a:spcBef>
                <a:spcPts val="600"/>
              </a:spcBef>
              <a:spcAft>
                <a:spcPts val="0"/>
              </a:spcAft>
              <a:buClr>
                <a:schemeClr val="dk1"/>
              </a:buClr>
              <a:buSzPts val="1500"/>
              <a:buFont typeface="Arial"/>
              <a:buChar char="•"/>
            </a:pPr>
            <a:r>
              <a:rPr lang="en-US" sz="1500">
                <a:solidFill>
                  <a:schemeClr val="dk1"/>
                </a:solidFill>
                <a:latin typeface="Arial"/>
                <a:ea typeface="Arial"/>
                <a:cs typeface="Arial"/>
                <a:sym typeface="Arial"/>
              </a:rPr>
              <a:t>New roles: receptionists become 'digital care navigators' </a:t>
            </a:r>
            <a:r>
              <a:rPr i="1" lang="en-US" sz="1400">
                <a:solidFill>
                  <a:schemeClr val="accent6"/>
                </a:solidFill>
                <a:latin typeface="Arial"/>
                <a:ea typeface="Arial"/>
                <a:cs typeface="Arial"/>
                <a:sym typeface="Arial"/>
              </a:rPr>
              <a:t>(DHSC, 2022)</a:t>
            </a:r>
            <a:endParaRPr sz="1500">
              <a:solidFill>
                <a:schemeClr val="dk1"/>
              </a:solidFill>
              <a:latin typeface="Arial"/>
              <a:ea typeface="Arial"/>
              <a:cs typeface="Arial"/>
              <a:sym typeface="Arial"/>
            </a:endParaRPr>
          </a:p>
        </p:txBody>
      </p:sp>
      <p:sp>
        <p:nvSpPr>
          <p:cNvPr id="146" name="Google Shape;146;p6"/>
          <p:cNvSpPr/>
          <p:nvPr/>
        </p:nvSpPr>
        <p:spPr>
          <a:xfrm>
            <a:off x="4663440" y="1097280"/>
            <a:ext cx="4023360" cy="365760"/>
          </a:xfrm>
          <a:prstGeom prst="roundRect">
            <a:avLst>
              <a:gd fmla="val 20000" name="adj"/>
            </a:avLst>
          </a:prstGeom>
          <a:solidFill>
            <a:srgbClr val="C25E00"/>
          </a:solidFill>
          <a:ln cap="flat" cmpd="sng" w="12700">
            <a:solidFill>
              <a:srgbClr val="C25E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6"/>
          <p:cNvSpPr txBox="1"/>
          <p:nvPr/>
        </p:nvSpPr>
        <p:spPr>
          <a:xfrm>
            <a:off x="4800600" y="1097280"/>
            <a:ext cx="374904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lt1"/>
              </a:buClr>
              <a:buSzPts val="1600"/>
              <a:buFont typeface="Arial"/>
              <a:buNone/>
            </a:pPr>
            <a:r>
              <a:rPr b="1" lang="en-US" sz="1600">
                <a:solidFill>
                  <a:schemeClr val="lt1"/>
                </a:solidFill>
                <a:latin typeface="Arial"/>
                <a:ea typeface="Arial"/>
                <a:cs typeface="Arial"/>
                <a:sym typeface="Arial"/>
              </a:rPr>
              <a:t>Challenges</a:t>
            </a:r>
            <a:endParaRPr sz="1600">
              <a:solidFill>
                <a:schemeClr val="dk1"/>
              </a:solidFill>
              <a:latin typeface="Arial"/>
              <a:ea typeface="Arial"/>
              <a:cs typeface="Arial"/>
              <a:sym typeface="Arial"/>
            </a:endParaRPr>
          </a:p>
        </p:txBody>
      </p:sp>
      <p:sp>
        <p:nvSpPr>
          <p:cNvPr id="148" name="Google Shape;148;p6"/>
          <p:cNvSpPr/>
          <p:nvPr/>
        </p:nvSpPr>
        <p:spPr>
          <a:xfrm>
            <a:off x="4663440" y="1463040"/>
            <a:ext cx="4023360" cy="2103120"/>
          </a:xfrm>
          <a:prstGeom prst="roundRect">
            <a:avLst>
              <a:gd fmla="val 3478"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6"/>
          <p:cNvSpPr txBox="1"/>
          <p:nvPr/>
        </p:nvSpPr>
        <p:spPr>
          <a:xfrm>
            <a:off x="4800600" y="1554480"/>
            <a:ext cx="3749040" cy="2011680"/>
          </a:xfrm>
          <a:prstGeom prst="rect">
            <a:avLst/>
          </a:prstGeom>
          <a:noFill/>
          <a:ln>
            <a:noFill/>
          </a:ln>
        </p:spPr>
        <p:txBody>
          <a:bodyPr anchorCtr="0" anchor="t" bIns="0" lIns="0" spcFirstLastPara="1" rIns="0" wrap="square" tIns="0">
            <a:noAutofit/>
          </a:bodyPr>
          <a:lstStyle/>
          <a:p>
            <a:pPr indent="-177800" lvl="0" marL="177800" marR="0" rtl="0" algn="l">
              <a:spcBef>
                <a:spcPts val="0"/>
              </a:spcBef>
              <a:spcAft>
                <a:spcPts val="0"/>
              </a:spcAft>
              <a:buClr>
                <a:schemeClr val="dk1"/>
              </a:buClr>
              <a:buSzPts val="1500"/>
              <a:buFont typeface="Arial"/>
              <a:buChar char="•"/>
            </a:pPr>
            <a:r>
              <a:rPr lang="en-US" sz="1500">
                <a:solidFill>
                  <a:schemeClr val="dk1"/>
                </a:solidFill>
                <a:latin typeface="Arial"/>
                <a:ea typeface="Arial"/>
                <a:cs typeface="Arial"/>
                <a:sym typeface="Arial"/>
              </a:rPr>
              <a:t>55% of practices report harm to patient care from unmanageable online requests </a:t>
            </a:r>
            <a:r>
              <a:rPr lang="en-US" sz="1500">
                <a:solidFill>
                  <a:srgbClr val="231F20"/>
                </a:solidFill>
                <a:latin typeface="Arial"/>
                <a:ea typeface="Arial"/>
                <a:cs typeface="Arial"/>
                <a:sym typeface="Arial"/>
              </a:rPr>
              <a:t>because easier access lowers the threshold for getting in touch</a:t>
            </a:r>
            <a:r>
              <a:rPr i="1" lang="en-US" sz="1400">
                <a:solidFill>
                  <a:schemeClr val="accent6"/>
                </a:solidFill>
                <a:latin typeface="Arial"/>
                <a:ea typeface="Arial"/>
                <a:cs typeface="Arial"/>
                <a:sym typeface="Arial"/>
              </a:rPr>
              <a:t>(BMA, 2025)</a:t>
            </a:r>
            <a:endParaRPr sz="1500">
              <a:solidFill>
                <a:schemeClr val="accent6"/>
              </a:solidFill>
              <a:latin typeface="Arial"/>
              <a:ea typeface="Arial"/>
              <a:cs typeface="Arial"/>
              <a:sym typeface="Arial"/>
            </a:endParaRPr>
          </a:p>
          <a:p>
            <a:pPr indent="-177800" lvl="0" marL="177800" marR="0" rtl="0" algn="l">
              <a:spcBef>
                <a:spcPts val="600"/>
              </a:spcBef>
              <a:spcAft>
                <a:spcPts val="0"/>
              </a:spcAft>
              <a:buClr>
                <a:schemeClr val="dk1"/>
              </a:buClr>
              <a:buSzPts val="1500"/>
              <a:buFont typeface="Arial"/>
              <a:buChar char="•"/>
            </a:pPr>
            <a:r>
              <a:rPr lang="en-US" sz="1500">
                <a:solidFill>
                  <a:schemeClr val="dk1"/>
                </a:solidFill>
                <a:latin typeface="Arial"/>
                <a:ea typeface="Arial"/>
                <a:cs typeface="Arial"/>
                <a:sym typeface="Arial"/>
              </a:rPr>
              <a:t>Extra workload and duplicated records under-recognised </a:t>
            </a:r>
            <a:r>
              <a:rPr i="1" lang="en-US" sz="1400">
                <a:solidFill>
                  <a:schemeClr val="accent6"/>
                </a:solidFill>
                <a:latin typeface="Arial"/>
                <a:ea typeface="Arial"/>
                <a:cs typeface="Arial"/>
                <a:sym typeface="Arial"/>
              </a:rPr>
              <a:t>(Kaihlanen et al., 2023)</a:t>
            </a:r>
            <a:endParaRPr sz="1500">
              <a:solidFill>
                <a:schemeClr val="accent6"/>
              </a:solidFill>
              <a:latin typeface="Arial"/>
              <a:ea typeface="Arial"/>
              <a:cs typeface="Arial"/>
              <a:sym typeface="Arial"/>
            </a:endParaRPr>
          </a:p>
          <a:p>
            <a:pPr indent="-177800" lvl="0" marL="177800" marR="0" rtl="0" algn="l">
              <a:spcBef>
                <a:spcPts val="600"/>
              </a:spcBef>
              <a:spcAft>
                <a:spcPts val="0"/>
              </a:spcAft>
              <a:buClr>
                <a:schemeClr val="dk1"/>
              </a:buClr>
              <a:buSzPts val="1500"/>
              <a:buFont typeface="Arial"/>
              <a:buChar char="•"/>
            </a:pPr>
            <a:r>
              <a:rPr lang="en-US" sz="1500">
                <a:solidFill>
                  <a:schemeClr val="dk1"/>
                </a:solidFill>
                <a:latin typeface="Arial"/>
                <a:ea typeface="Arial"/>
                <a:cs typeface="Arial"/>
                <a:sym typeface="Arial"/>
              </a:rPr>
              <a:t>Data literacy and cyber skills now expected </a:t>
            </a:r>
            <a:r>
              <a:rPr i="1" lang="en-US" sz="1400">
                <a:solidFill>
                  <a:schemeClr val="accent6"/>
                </a:solidFill>
                <a:latin typeface="Arial"/>
                <a:ea typeface="Arial"/>
                <a:cs typeface="Arial"/>
                <a:sym typeface="Arial"/>
              </a:rPr>
              <a:t>(Radar Healthcare, n.d.)</a:t>
            </a:r>
            <a:endParaRPr sz="1500">
              <a:solidFill>
                <a:schemeClr val="dk1"/>
              </a:solidFill>
              <a:latin typeface="Arial"/>
              <a:ea typeface="Arial"/>
              <a:cs typeface="Arial"/>
              <a:sym typeface="Arial"/>
            </a:endParaRPr>
          </a:p>
        </p:txBody>
      </p:sp>
      <p:sp>
        <p:nvSpPr>
          <p:cNvPr id="150" name="Google Shape;150;p6"/>
          <p:cNvSpPr/>
          <p:nvPr/>
        </p:nvSpPr>
        <p:spPr>
          <a:xfrm>
            <a:off x="457200" y="3703320"/>
            <a:ext cx="8229600" cy="960120"/>
          </a:xfrm>
          <a:prstGeom prst="roundRect">
            <a:avLst>
              <a:gd fmla="val 7619"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6"/>
          <p:cNvSpPr txBox="1"/>
          <p:nvPr/>
        </p:nvSpPr>
        <p:spPr>
          <a:xfrm>
            <a:off x="617220" y="3723132"/>
            <a:ext cx="2346960" cy="3276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None/>
            </a:pPr>
            <a:r>
              <a:rPr b="1" lang="en-US" sz="1400">
                <a:solidFill>
                  <a:schemeClr val="accent3"/>
                </a:solidFill>
                <a:latin typeface="Arial"/>
                <a:ea typeface="Arial"/>
                <a:cs typeface="Arial"/>
                <a:sym typeface="Arial"/>
              </a:rPr>
              <a:t>An example of a Barrier</a:t>
            </a:r>
            <a:endParaRPr sz="1800">
              <a:solidFill>
                <a:schemeClr val="accent3"/>
              </a:solidFill>
              <a:latin typeface="Arial"/>
              <a:ea typeface="Arial"/>
              <a:cs typeface="Arial"/>
              <a:sym typeface="Arial"/>
            </a:endParaRPr>
          </a:p>
        </p:txBody>
      </p:sp>
      <p:sp>
        <p:nvSpPr>
          <p:cNvPr id="152" name="Google Shape;152;p6"/>
          <p:cNvSpPr txBox="1"/>
          <p:nvPr/>
        </p:nvSpPr>
        <p:spPr>
          <a:xfrm>
            <a:off x="640080" y="4050792"/>
            <a:ext cx="2377440" cy="539496"/>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400"/>
              <a:buFont typeface="Arial"/>
              <a:buNone/>
            </a:pPr>
            <a:r>
              <a:rPr lang="en-US" sz="1400">
                <a:solidFill>
                  <a:schemeClr val="dk1"/>
                </a:solidFill>
                <a:latin typeface="Arial"/>
                <a:ea typeface="Arial"/>
                <a:cs typeface="Arial"/>
                <a:sym typeface="Arial"/>
              </a:rPr>
              <a:t>Limited digital skills and learning time</a:t>
            </a:r>
            <a:endParaRPr sz="1400">
              <a:solidFill>
                <a:schemeClr val="dk1"/>
              </a:solidFill>
              <a:latin typeface="Arial"/>
              <a:ea typeface="Arial"/>
              <a:cs typeface="Arial"/>
              <a:sym typeface="Arial"/>
            </a:endParaRPr>
          </a:p>
        </p:txBody>
      </p:sp>
      <p:sp>
        <p:nvSpPr>
          <p:cNvPr id="153" name="Google Shape;153;p6"/>
          <p:cNvSpPr txBox="1"/>
          <p:nvPr/>
        </p:nvSpPr>
        <p:spPr>
          <a:xfrm>
            <a:off x="3108960" y="3840480"/>
            <a:ext cx="457200" cy="6858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chemeClr val="accent1"/>
              </a:buClr>
              <a:buSzPts val="2800"/>
              <a:buFont typeface="Arial"/>
              <a:buNone/>
            </a:pPr>
            <a:r>
              <a:rPr b="1" lang="en-US" sz="2800">
                <a:solidFill>
                  <a:schemeClr val="accent1"/>
                </a:solidFill>
                <a:latin typeface="Arial"/>
                <a:ea typeface="Arial"/>
                <a:cs typeface="Arial"/>
                <a:sym typeface="Arial"/>
              </a:rPr>
              <a:t>→</a:t>
            </a:r>
            <a:endParaRPr sz="2800">
              <a:solidFill>
                <a:schemeClr val="dk1"/>
              </a:solidFill>
              <a:latin typeface="Arial"/>
              <a:ea typeface="Arial"/>
              <a:cs typeface="Arial"/>
              <a:sym typeface="Arial"/>
            </a:endParaRPr>
          </a:p>
        </p:txBody>
      </p:sp>
      <p:sp>
        <p:nvSpPr>
          <p:cNvPr id="154" name="Google Shape;154;p6"/>
          <p:cNvSpPr txBox="1"/>
          <p:nvPr/>
        </p:nvSpPr>
        <p:spPr>
          <a:xfrm>
            <a:off x="3657600" y="3776472"/>
            <a:ext cx="10972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2"/>
              </a:buClr>
              <a:buSzPts val="1400"/>
              <a:buFont typeface="Arial"/>
              <a:buNone/>
            </a:pPr>
            <a:r>
              <a:rPr b="1" lang="en-US" sz="1400">
                <a:solidFill>
                  <a:schemeClr val="accent2"/>
                </a:solidFill>
                <a:latin typeface="Arial"/>
                <a:ea typeface="Arial"/>
                <a:cs typeface="Arial"/>
                <a:sym typeface="Arial"/>
              </a:rPr>
              <a:t>Solution</a:t>
            </a:r>
            <a:endParaRPr sz="1400">
              <a:solidFill>
                <a:schemeClr val="dk1"/>
              </a:solidFill>
              <a:latin typeface="Arial"/>
              <a:ea typeface="Arial"/>
              <a:cs typeface="Arial"/>
              <a:sym typeface="Arial"/>
            </a:endParaRPr>
          </a:p>
        </p:txBody>
      </p:sp>
      <p:sp>
        <p:nvSpPr>
          <p:cNvPr id="155" name="Google Shape;155;p6"/>
          <p:cNvSpPr txBox="1"/>
          <p:nvPr/>
        </p:nvSpPr>
        <p:spPr>
          <a:xfrm>
            <a:off x="3657600" y="4050792"/>
            <a:ext cx="4846320" cy="539496"/>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400"/>
              <a:buFont typeface="Arial"/>
              <a:buNone/>
            </a:pPr>
            <a:r>
              <a:rPr lang="en-US" sz="1400">
                <a:solidFill>
                  <a:schemeClr val="dk1"/>
                </a:solidFill>
                <a:latin typeface="Arial"/>
                <a:ea typeface="Arial"/>
                <a:cs typeface="Arial"/>
                <a:sym typeface="Arial"/>
              </a:rPr>
              <a:t>Protected CPD in informatics, ethics and privacy; digital navigators </a:t>
            </a:r>
            <a:r>
              <a:rPr i="1" lang="en-US" sz="1200">
                <a:solidFill>
                  <a:schemeClr val="accent6"/>
                </a:solidFill>
                <a:latin typeface="Arial"/>
                <a:ea typeface="Arial"/>
                <a:cs typeface="Arial"/>
                <a:sym typeface="Arial"/>
              </a:rPr>
              <a:t>(Nazeha et al., 2020; Azzopardi Meli et al., 2026; Wisniewski et al., 2020)</a:t>
            </a:r>
            <a:endParaRPr sz="1400">
              <a:solidFill>
                <a:schemeClr val="dk1"/>
              </a:solidFill>
              <a:latin typeface="Arial"/>
              <a:ea typeface="Arial"/>
              <a:cs typeface="Arial"/>
              <a:sym typeface="Arial"/>
            </a:endParaRPr>
          </a:p>
        </p:txBody>
      </p:sp>
      <p:sp>
        <p:nvSpPr>
          <p:cNvPr id="156" name="Google Shape;156;p6"/>
          <p:cNvSpPr txBox="1"/>
          <p:nvPr>
            <p:ph idx="4294967295"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b="0" lang="en-US" sz="1000">
                <a:solidFill>
                  <a:schemeClr val="accent6"/>
                </a:solidFill>
                <a:latin typeface="Arial"/>
                <a:ea typeface="Arial"/>
                <a:cs typeface="Arial"/>
                <a:sym typeface="Arial"/>
              </a:rPr>
              <a:t>‹#›</a:t>
            </a:fld>
            <a:endParaRPr sz="1000">
              <a:solidFill>
                <a:schemeClr val="accent6"/>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7"/>
          <p:cNvSpPr txBox="1"/>
          <p:nvPr>
            <p:ph type="title"/>
          </p:nvPr>
        </p:nvSpPr>
        <p:spPr>
          <a:xfrm>
            <a:off x="457200" y="274320"/>
            <a:ext cx="8229600" cy="6858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Clr>
                <a:schemeClr val="dk2"/>
              </a:buClr>
              <a:buSzPts val="3000"/>
              <a:buFont typeface="Arial"/>
              <a:buNone/>
            </a:pPr>
            <a:r>
              <a:rPr lang="en-US"/>
              <a:t>Focus area 2 - Service</a:t>
            </a:r>
            <a:r>
              <a:rPr b="1" lang="en-US" sz="3000"/>
              <a:t> delivery</a:t>
            </a:r>
            <a:endParaRPr sz="3000"/>
          </a:p>
        </p:txBody>
      </p:sp>
      <p:sp>
        <p:nvSpPr>
          <p:cNvPr id="163" name="Google Shape;163;p7"/>
          <p:cNvSpPr/>
          <p:nvPr/>
        </p:nvSpPr>
        <p:spPr>
          <a:xfrm>
            <a:off x="457200" y="1097280"/>
            <a:ext cx="2011680" cy="1097280"/>
          </a:xfrm>
          <a:prstGeom prst="roundRect">
            <a:avLst>
              <a:gd fmla="val 6667"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7"/>
          <p:cNvSpPr txBox="1"/>
          <p:nvPr/>
        </p:nvSpPr>
        <p:spPr>
          <a:xfrm>
            <a:off x="594360" y="1143000"/>
            <a:ext cx="173736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7F3B"/>
              </a:buClr>
              <a:buSzPts val="3200"/>
              <a:buFont typeface="Arial"/>
              <a:buNone/>
            </a:pPr>
            <a:r>
              <a:rPr b="1" lang="en-US" sz="3200">
                <a:solidFill>
                  <a:srgbClr val="007F3B"/>
                </a:solidFill>
                <a:latin typeface="Arial"/>
                <a:ea typeface="Arial"/>
                <a:cs typeface="Arial"/>
                <a:sym typeface="Arial"/>
              </a:rPr>
              <a:t>2.6m</a:t>
            </a:r>
            <a:endParaRPr sz="3200">
              <a:solidFill>
                <a:schemeClr val="dk1"/>
              </a:solidFill>
              <a:latin typeface="Arial"/>
              <a:ea typeface="Arial"/>
              <a:cs typeface="Arial"/>
              <a:sym typeface="Arial"/>
            </a:endParaRPr>
          </a:p>
        </p:txBody>
      </p:sp>
      <p:sp>
        <p:nvSpPr>
          <p:cNvPr id="165" name="Google Shape;165;p7"/>
          <p:cNvSpPr txBox="1"/>
          <p:nvPr/>
        </p:nvSpPr>
        <p:spPr>
          <a:xfrm>
            <a:off x="594360" y="1691640"/>
            <a:ext cx="178308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GP hours saved</a:t>
            </a:r>
            <a:endParaRPr sz="1200">
              <a:solidFill>
                <a:schemeClr val="dk1"/>
              </a:solidFill>
              <a:latin typeface="Arial"/>
              <a:ea typeface="Arial"/>
              <a:cs typeface="Arial"/>
              <a:sym typeface="Arial"/>
            </a:endParaRPr>
          </a:p>
        </p:txBody>
      </p:sp>
      <p:sp>
        <p:nvSpPr>
          <p:cNvPr id="166" name="Google Shape;166;p7"/>
          <p:cNvSpPr/>
          <p:nvPr/>
        </p:nvSpPr>
        <p:spPr>
          <a:xfrm>
            <a:off x="2542032" y="1097280"/>
            <a:ext cx="2011680" cy="1097280"/>
          </a:xfrm>
          <a:prstGeom prst="roundRect">
            <a:avLst>
              <a:gd fmla="val 6667"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7"/>
          <p:cNvSpPr txBox="1"/>
          <p:nvPr/>
        </p:nvSpPr>
        <p:spPr>
          <a:xfrm>
            <a:off x="2679192" y="1143000"/>
            <a:ext cx="173736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7F3B"/>
              </a:buClr>
              <a:buSzPts val="3200"/>
              <a:buFont typeface="Arial"/>
              <a:buNone/>
            </a:pPr>
            <a:r>
              <a:rPr b="1" lang="en-US" sz="3200">
                <a:solidFill>
                  <a:srgbClr val="007F3B"/>
                </a:solidFill>
                <a:latin typeface="Arial"/>
                <a:ea typeface="Arial"/>
                <a:cs typeface="Arial"/>
                <a:sym typeface="Arial"/>
              </a:rPr>
              <a:t>11m</a:t>
            </a:r>
            <a:endParaRPr sz="3200">
              <a:solidFill>
                <a:schemeClr val="dk1"/>
              </a:solidFill>
              <a:latin typeface="Arial"/>
              <a:ea typeface="Arial"/>
              <a:cs typeface="Arial"/>
              <a:sym typeface="Arial"/>
            </a:endParaRPr>
          </a:p>
        </p:txBody>
      </p:sp>
      <p:sp>
        <p:nvSpPr>
          <p:cNvPr id="168" name="Google Shape;168;p7"/>
          <p:cNvSpPr txBox="1"/>
          <p:nvPr/>
        </p:nvSpPr>
        <p:spPr>
          <a:xfrm>
            <a:off x="2679192" y="1691640"/>
            <a:ext cx="178308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paper letters avoided</a:t>
            </a:r>
            <a:endParaRPr sz="1200">
              <a:solidFill>
                <a:schemeClr val="dk1"/>
              </a:solidFill>
              <a:latin typeface="Arial"/>
              <a:ea typeface="Arial"/>
              <a:cs typeface="Arial"/>
              <a:sym typeface="Arial"/>
            </a:endParaRPr>
          </a:p>
        </p:txBody>
      </p:sp>
      <p:sp>
        <p:nvSpPr>
          <p:cNvPr id="169" name="Google Shape;169;p7"/>
          <p:cNvSpPr/>
          <p:nvPr/>
        </p:nvSpPr>
        <p:spPr>
          <a:xfrm>
            <a:off x="4626864" y="1097280"/>
            <a:ext cx="2011680" cy="1097280"/>
          </a:xfrm>
          <a:prstGeom prst="roundRect">
            <a:avLst>
              <a:gd fmla="val 6667"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7"/>
          <p:cNvSpPr txBox="1"/>
          <p:nvPr/>
        </p:nvSpPr>
        <p:spPr>
          <a:xfrm>
            <a:off x="4764024" y="1143000"/>
            <a:ext cx="173736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7F3B"/>
              </a:buClr>
              <a:buSzPts val="3200"/>
              <a:buFont typeface="Arial"/>
              <a:buNone/>
            </a:pPr>
            <a:r>
              <a:rPr b="1" lang="en-US" sz="3200">
                <a:solidFill>
                  <a:srgbClr val="007F3B"/>
                </a:solidFill>
                <a:latin typeface="Arial"/>
                <a:ea typeface="Arial"/>
                <a:cs typeface="Arial"/>
                <a:sym typeface="Arial"/>
              </a:rPr>
              <a:t>£40m+</a:t>
            </a:r>
            <a:endParaRPr sz="3200">
              <a:solidFill>
                <a:schemeClr val="dk1"/>
              </a:solidFill>
              <a:latin typeface="Arial"/>
              <a:ea typeface="Arial"/>
              <a:cs typeface="Arial"/>
              <a:sym typeface="Arial"/>
            </a:endParaRPr>
          </a:p>
        </p:txBody>
      </p:sp>
      <p:sp>
        <p:nvSpPr>
          <p:cNvPr id="171" name="Google Shape;171;p7"/>
          <p:cNvSpPr txBox="1"/>
          <p:nvPr/>
        </p:nvSpPr>
        <p:spPr>
          <a:xfrm>
            <a:off x="4764024" y="1691640"/>
            <a:ext cx="178308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saved yearly by push notifications</a:t>
            </a:r>
            <a:endParaRPr sz="1200">
              <a:solidFill>
                <a:schemeClr val="dk1"/>
              </a:solidFill>
              <a:latin typeface="Arial"/>
              <a:ea typeface="Arial"/>
              <a:cs typeface="Arial"/>
              <a:sym typeface="Arial"/>
            </a:endParaRPr>
          </a:p>
        </p:txBody>
      </p:sp>
      <p:sp>
        <p:nvSpPr>
          <p:cNvPr id="172" name="Google Shape;172;p7"/>
          <p:cNvSpPr/>
          <p:nvPr/>
        </p:nvSpPr>
        <p:spPr>
          <a:xfrm>
            <a:off x="6711696" y="1097280"/>
            <a:ext cx="2011680" cy="1097280"/>
          </a:xfrm>
          <a:prstGeom prst="roundRect">
            <a:avLst>
              <a:gd fmla="val 6667"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7"/>
          <p:cNvSpPr txBox="1"/>
          <p:nvPr/>
        </p:nvSpPr>
        <p:spPr>
          <a:xfrm>
            <a:off x="6848856" y="1143000"/>
            <a:ext cx="173736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7F3B"/>
              </a:buClr>
              <a:buSzPts val="3200"/>
              <a:buFont typeface="Arial"/>
              <a:buNone/>
            </a:pPr>
            <a:r>
              <a:rPr b="1" lang="en-US" sz="3200">
                <a:solidFill>
                  <a:srgbClr val="007F3B"/>
                </a:solidFill>
                <a:latin typeface="Arial"/>
                <a:ea typeface="Arial"/>
                <a:cs typeface="Arial"/>
                <a:sym typeface="Arial"/>
              </a:rPr>
              <a:t>28%</a:t>
            </a:r>
            <a:endParaRPr sz="3200">
              <a:solidFill>
                <a:schemeClr val="dk1"/>
              </a:solidFill>
              <a:latin typeface="Arial"/>
              <a:ea typeface="Arial"/>
              <a:cs typeface="Arial"/>
              <a:sym typeface="Arial"/>
            </a:endParaRPr>
          </a:p>
        </p:txBody>
      </p:sp>
      <p:sp>
        <p:nvSpPr>
          <p:cNvPr id="174" name="Google Shape;174;p7"/>
          <p:cNvSpPr txBox="1"/>
          <p:nvPr/>
        </p:nvSpPr>
        <p:spPr>
          <a:xfrm>
            <a:off x="6848856" y="1691640"/>
            <a:ext cx="178308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fewer discharge delays (pilots)</a:t>
            </a:r>
            <a:endParaRPr sz="1200">
              <a:solidFill>
                <a:schemeClr val="dk1"/>
              </a:solidFill>
              <a:latin typeface="Arial"/>
              <a:ea typeface="Arial"/>
              <a:cs typeface="Arial"/>
              <a:sym typeface="Arial"/>
            </a:endParaRPr>
          </a:p>
        </p:txBody>
      </p:sp>
      <p:sp>
        <p:nvSpPr>
          <p:cNvPr id="175" name="Google Shape;175;p7"/>
          <p:cNvSpPr txBox="1"/>
          <p:nvPr/>
        </p:nvSpPr>
        <p:spPr>
          <a:xfrm>
            <a:off x="457200" y="2240280"/>
            <a:ext cx="82296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6"/>
              </a:buClr>
              <a:buSzPts val="1100"/>
              <a:buFont typeface="Arial"/>
              <a:buNone/>
            </a:pPr>
            <a:r>
              <a:rPr i="1" lang="en-US" sz="1100">
                <a:solidFill>
                  <a:schemeClr val="accent6"/>
                </a:solidFill>
                <a:latin typeface="Arial"/>
                <a:ea typeface="Arial"/>
                <a:cs typeface="Arial"/>
                <a:sym typeface="Arial"/>
              </a:rPr>
              <a:t>Source: NHS England, 2025. Similar care-home tools also shortened referral times (Russell et al., 2025).</a:t>
            </a:r>
            <a:endParaRPr sz="1100">
              <a:solidFill>
                <a:schemeClr val="dk1"/>
              </a:solidFill>
              <a:latin typeface="Arial"/>
              <a:ea typeface="Arial"/>
              <a:cs typeface="Arial"/>
              <a:sym typeface="Arial"/>
            </a:endParaRPr>
          </a:p>
        </p:txBody>
      </p:sp>
      <p:sp>
        <p:nvSpPr>
          <p:cNvPr id="176" name="Google Shape;176;p7"/>
          <p:cNvSpPr/>
          <p:nvPr/>
        </p:nvSpPr>
        <p:spPr>
          <a:xfrm>
            <a:off x="320040" y="2651760"/>
            <a:ext cx="4754880" cy="365760"/>
          </a:xfrm>
          <a:prstGeom prst="roundRect">
            <a:avLst>
              <a:gd fmla="val 20000" name="adj"/>
            </a:avLst>
          </a:prstGeom>
          <a:solidFill>
            <a:srgbClr val="C25E00"/>
          </a:solidFill>
          <a:ln cap="flat" cmpd="sng" w="12700">
            <a:solidFill>
              <a:srgbClr val="C25E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7"/>
          <p:cNvSpPr txBox="1"/>
          <p:nvPr/>
        </p:nvSpPr>
        <p:spPr>
          <a:xfrm>
            <a:off x="457200" y="2606040"/>
            <a:ext cx="448056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lt1"/>
              </a:buClr>
              <a:buSzPts val="1600"/>
              <a:buFont typeface="Arial"/>
              <a:buNone/>
            </a:pPr>
            <a:r>
              <a:rPr b="1" lang="en-US" sz="1600">
                <a:solidFill>
                  <a:schemeClr val="lt1"/>
                </a:solidFill>
                <a:latin typeface="Arial"/>
                <a:ea typeface="Arial"/>
                <a:cs typeface="Arial"/>
                <a:sym typeface="Arial"/>
              </a:rPr>
              <a:t>Challenges</a:t>
            </a:r>
            <a:endParaRPr sz="1600">
              <a:solidFill>
                <a:schemeClr val="dk1"/>
              </a:solidFill>
              <a:latin typeface="Arial"/>
              <a:ea typeface="Arial"/>
              <a:cs typeface="Arial"/>
              <a:sym typeface="Arial"/>
            </a:endParaRPr>
          </a:p>
        </p:txBody>
      </p:sp>
      <p:sp>
        <p:nvSpPr>
          <p:cNvPr id="178" name="Google Shape;178;p7"/>
          <p:cNvSpPr/>
          <p:nvPr/>
        </p:nvSpPr>
        <p:spPr>
          <a:xfrm>
            <a:off x="457200" y="2971800"/>
            <a:ext cx="4754880" cy="1691640"/>
          </a:xfrm>
          <a:prstGeom prst="roundRect">
            <a:avLst>
              <a:gd fmla="val 4324"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7"/>
          <p:cNvSpPr txBox="1"/>
          <p:nvPr/>
        </p:nvSpPr>
        <p:spPr>
          <a:xfrm>
            <a:off x="594360" y="3035808"/>
            <a:ext cx="4480560" cy="1600200"/>
          </a:xfrm>
          <a:prstGeom prst="rect">
            <a:avLst/>
          </a:prstGeom>
          <a:noFill/>
          <a:ln>
            <a:noFill/>
          </a:ln>
        </p:spPr>
        <p:txBody>
          <a:bodyPr anchorCtr="0" anchor="t" bIns="0" lIns="0" spcFirstLastPara="1" rIns="0" wrap="square" tIns="0">
            <a:noAutofit/>
          </a:bodyPr>
          <a:lstStyle/>
          <a:p>
            <a:pPr indent="-177800" lvl="0" marL="177800" marR="0" rtl="0" algn="l">
              <a:spcBef>
                <a:spcPts val="0"/>
              </a:spcBef>
              <a:spcAft>
                <a:spcPts val="0"/>
              </a:spcAft>
              <a:buClr>
                <a:srgbClr val="231F20"/>
              </a:buClr>
              <a:buSzPts val="1300"/>
              <a:buFont typeface="Arial"/>
              <a:buChar char="•"/>
            </a:pPr>
            <a:r>
              <a:rPr lang="en-US" sz="1300">
                <a:solidFill>
                  <a:srgbClr val="231F20"/>
                </a:solidFill>
                <a:latin typeface="Arial"/>
                <a:ea typeface="Arial"/>
                <a:cs typeface="Arial"/>
                <a:sym typeface="Arial"/>
              </a:rPr>
              <a:t>The challenges are mostly about integration. Primary, secondary and social care systems remain isolated</a:t>
            </a:r>
            <a:endParaRPr sz="1300">
              <a:solidFill>
                <a:srgbClr val="425563"/>
              </a:solidFill>
              <a:latin typeface="Arial"/>
              <a:ea typeface="Arial"/>
              <a:cs typeface="Arial"/>
              <a:sym typeface="Arial"/>
            </a:endParaRPr>
          </a:p>
          <a:p>
            <a:pPr indent="-177800" lvl="0" marL="177800" marR="0" rtl="0" algn="l">
              <a:spcBef>
                <a:spcPts val="600"/>
              </a:spcBef>
              <a:spcAft>
                <a:spcPts val="0"/>
              </a:spcAft>
              <a:buClr>
                <a:schemeClr val="dk1"/>
              </a:buClr>
              <a:buSzPts val="1300"/>
              <a:buFont typeface="Arial"/>
              <a:buChar char="•"/>
            </a:pPr>
            <a:r>
              <a:rPr lang="en-US" sz="1300">
                <a:solidFill>
                  <a:schemeClr val="dk1"/>
                </a:solidFill>
                <a:latin typeface="Arial"/>
                <a:ea typeface="Arial"/>
                <a:cs typeface="Arial"/>
                <a:sym typeface="Arial"/>
              </a:rPr>
              <a:t>Application interface failures push patients back to phone queues and burden</a:t>
            </a:r>
            <a:r>
              <a:rPr lang="en-US" sz="1300">
                <a:solidFill>
                  <a:srgbClr val="231F20"/>
                </a:solidFill>
                <a:latin typeface="Arial"/>
                <a:ea typeface="Arial"/>
                <a:cs typeface="Arial"/>
                <a:sym typeface="Arial"/>
              </a:rPr>
              <a:t> shift staff </a:t>
            </a:r>
            <a:r>
              <a:rPr i="1" lang="en-US" sz="1200">
                <a:solidFill>
                  <a:schemeClr val="accent6"/>
                </a:solidFill>
                <a:latin typeface="Arial"/>
                <a:ea typeface="Arial"/>
                <a:cs typeface="Arial"/>
                <a:sym typeface="Arial"/>
              </a:rPr>
              <a:t>(PHG Foundation, 2018; Health Foundation, 2025)</a:t>
            </a:r>
            <a:endParaRPr sz="1300">
              <a:solidFill>
                <a:schemeClr val="accent6"/>
              </a:solidFill>
              <a:latin typeface="Arial"/>
              <a:ea typeface="Arial"/>
              <a:cs typeface="Arial"/>
              <a:sym typeface="Arial"/>
            </a:endParaRPr>
          </a:p>
          <a:p>
            <a:pPr indent="-177800" lvl="0" marL="177800" marR="0" rtl="0" algn="l">
              <a:spcBef>
                <a:spcPts val="600"/>
              </a:spcBef>
              <a:spcAft>
                <a:spcPts val="0"/>
              </a:spcAft>
              <a:buClr>
                <a:schemeClr val="dk1"/>
              </a:buClr>
              <a:buSzPts val="1300"/>
              <a:buFont typeface="Arial"/>
              <a:buChar char="•"/>
            </a:pPr>
            <a:r>
              <a:rPr lang="en-US" sz="1300">
                <a:solidFill>
                  <a:schemeClr val="dk1"/>
                </a:solidFill>
                <a:latin typeface="Arial"/>
                <a:ea typeface="Arial"/>
                <a:cs typeface="Arial"/>
                <a:sym typeface="Arial"/>
              </a:rPr>
              <a:t>The national Programme for IT cost £12.7bn </a:t>
            </a:r>
            <a:r>
              <a:rPr i="1" lang="en-US" sz="1200">
                <a:solidFill>
                  <a:schemeClr val="accent6"/>
                </a:solidFill>
                <a:latin typeface="Arial"/>
                <a:ea typeface="Arial"/>
                <a:cs typeface="Arial"/>
                <a:sym typeface="Arial"/>
              </a:rPr>
              <a:t>(Cresswell and Williams, 2026)</a:t>
            </a:r>
            <a:endParaRPr sz="1300">
              <a:solidFill>
                <a:schemeClr val="accent6"/>
              </a:solidFill>
              <a:latin typeface="Arial"/>
              <a:ea typeface="Arial"/>
              <a:cs typeface="Arial"/>
              <a:sym typeface="Arial"/>
            </a:endParaRPr>
          </a:p>
        </p:txBody>
      </p:sp>
      <p:sp>
        <p:nvSpPr>
          <p:cNvPr id="180" name="Google Shape;180;p7"/>
          <p:cNvSpPr/>
          <p:nvPr/>
        </p:nvSpPr>
        <p:spPr>
          <a:xfrm>
            <a:off x="5394960" y="2606040"/>
            <a:ext cx="3291840" cy="2057400"/>
          </a:xfrm>
          <a:prstGeom prst="roundRect">
            <a:avLst>
              <a:gd fmla="val 3556"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7"/>
          <p:cNvSpPr txBox="1"/>
          <p:nvPr/>
        </p:nvSpPr>
        <p:spPr>
          <a:xfrm>
            <a:off x="5577840" y="2697480"/>
            <a:ext cx="29260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None/>
            </a:pPr>
            <a:r>
              <a:rPr b="1" lang="en-US" sz="1400">
                <a:solidFill>
                  <a:schemeClr val="accent3"/>
                </a:solidFill>
                <a:latin typeface="Arial"/>
                <a:ea typeface="Arial"/>
                <a:cs typeface="Arial"/>
                <a:sym typeface="Arial"/>
              </a:rPr>
              <a:t>The main Barrier is</a:t>
            </a:r>
            <a:endParaRPr b="1" sz="1400">
              <a:solidFill>
                <a:schemeClr val="accent3"/>
              </a:solidFill>
              <a:latin typeface="Arial"/>
              <a:ea typeface="Arial"/>
              <a:cs typeface="Arial"/>
              <a:sym typeface="Arial"/>
            </a:endParaRPr>
          </a:p>
        </p:txBody>
      </p:sp>
      <p:sp>
        <p:nvSpPr>
          <p:cNvPr id="182" name="Google Shape;182;p7"/>
          <p:cNvSpPr txBox="1"/>
          <p:nvPr/>
        </p:nvSpPr>
        <p:spPr>
          <a:xfrm>
            <a:off x="5577840" y="2971800"/>
            <a:ext cx="2926080" cy="5029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400"/>
              <a:buFont typeface="Arial"/>
              <a:buNone/>
            </a:pPr>
            <a:r>
              <a:rPr lang="en-US" sz="1400">
                <a:solidFill>
                  <a:schemeClr val="dk1"/>
                </a:solidFill>
                <a:latin typeface="Arial"/>
                <a:ea typeface="Arial"/>
                <a:cs typeface="Arial"/>
                <a:sym typeface="Arial"/>
              </a:rPr>
              <a:t>Fragmented systems and shifting objectives</a:t>
            </a:r>
            <a:endParaRPr sz="1400">
              <a:solidFill>
                <a:schemeClr val="dk1"/>
              </a:solidFill>
              <a:latin typeface="Arial"/>
              <a:ea typeface="Arial"/>
              <a:cs typeface="Arial"/>
              <a:sym typeface="Arial"/>
            </a:endParaRPr>
          </a:p>
        </p:txBody>
      </p:sp>
      <p:sp>
        <p:nvSpPr>
          <p:cNvPr id="183" name="Google Shape;183;p7"/>
          <p:cNvSpPr txBox="1"/>
          <p:nvPr/>
        </p:nvSpPr>
        <p:spPr>
          <a:xfrm>
            <a:off x="5577840" y="3566160"/>
            <a:ext cx="29260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None/>
            </a:pPr>
            <a:r>
              <a:rPr b="1" lang="en-US" sz="1400">
                <a:solidFill>
                  <a:schemeClr val="accent2"/>
                </a:solidFill>
                <a:latin typeface="Arial"/>
                <a:ea typeface="Arial"/>
                <a:cs typeface="Arial"/>
                <a:sym typeface="Arial"/>
              </a:rPr>
              <a:t>The solution is</a:t>
            </a:r>
            <a:endParaRPr sz="1800">
              <a:solidFill>
                <a:schemeClr val="dk1"/>
              </a:solidFill>
              <a:latin typeface="Arial"/>
              <a:ea typeface="Arial"/>
              <a:cs typeface="Arial"/>
              <a:sym typeface="Arial"/>
            </a:endParaRPr>
          </a:p>
        </p:txBody>
      </p:sp>
      <p:sp>
        <p:nvSpPr>
          <p:cNvPr id="184" name="Google Shape;184;p7"/>
          <p:cNvSpPr txBox="1"/>
          <p:nvPr/>
        </p:nvSpPr>
        <p:spPr>
          <a:xfrm>
            <a:off x="5577840" y="3840480"/>
            <a:ext cx="2926080" cy="7772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400">
                <a:solidFill>
                  <a:schemeClr val="dk1"/>
                </a:solidFill>
                <a:latin typeface="Arial"/>
                <a:ea typeface="Arial"/>
                <a:cs typeface="Arial"/>
                <a:sym typeface="Arial"/>
              </a:rPr>
              <a:t>Committing to the set standards, open source and </a:t>
            </a:r>
            <a:r>
              <a:rPr lang="en-US" sz="1100">
                <a:solidFill>
                  <a:srgbClr val="000000"/>
                </a:solidFill>
                <a:highlight>
                  <a:srgbClr val="FFFFFF"/>
                </a:highlight>
                <a:latin typeface="Arial"/>
                <a:ea typeface="Arial"/>
                <a:cs typeface="Arial"/>
                <a:sym typeface="Arial"/>
              </a:rPr>
              <a:t>designed together with the people who use them</a:t>
            </a:r>
            <a:r>
              <a:rPr lang="en-US" sz="1400">
                <a:solidFill>
                  <a:schemeClr val="dk1"/>
                </a:solidFill>
                <a:latin typeface="Arial"/>
                <a:ea typeface="Arial"/>
                <a:cs typeface="Arial"/>
                <a:sym typeface="Arial"/>
              </a:rPr>
              <a:t> </a:t>
            </a:r>
            <a:r>
              <a:rPr i="1" lang="en-US" sz="1200">
                <a:solidFill>
                  <a:schemeClr val="accent6"/>
                </a:solidFill>
                <a:latin typeface="Arial"/>
                <a:ea typeface="Arial"/>
                <a:cs typeface="Arial"/>
                <a:sym typeface="Arial"/>
              </a:rPr>
              <a:t>(Bennion et al., 2025; Kraus et al., 2021)</a:t>
            </a:r>
            <a:endParaRPr sz="1400">
              <a:solidFill>
                <a:schemeClr val="accent6"/>
              </a:solidFill>
              <a:latin typeface="Arial"/>
              <a:ea typeface="Arial"/>
              <a:cs typeface="Arial"/>
              <a:sym typeface="Arial"/>
            </a:endParaRPr>
          </a:p>
        </p:txBody>
      </p:sp>
      <p:sp>
        <p:nvSpPr>
          <p:cNvPr id="185" name="Google Shape;185;p7"/>
          <p:cNvSpPr txBox="1"/>
          <p:nvPr>
            <p:ph idx="4294967295"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b="0" lang="en-US" sz="1000">
                <a:solidFill>
                  <a:schemeClr val="accent6"/>
                </a:solidFill>
                <a:latin typeface="Arial"/>
                <a:ea typeface="Arial"/>
                <a:cs typeface="Arial"/>
                <a:sym typeface="Arial"/>
              </a:rPr>
              <a:t>‹#›</a:t>
            </a:fld>
            <a:endParaRPr sz="1000">
              <a:solidFill>
                <a:schemeClr val="accent6"/>
              </a:solidFill>
              <a:latin typeface="Arial"/>
              <a:ea typeface="Arial"/>
              <a:cs typeface="Arial"/>
              <a:sym typeface="Arial"/>
            </a:endParaRPr>
          </a:p>
        </p:txBody>
      </p:sp>
      <p:sp>
        <p:nvSpPr>
          <p:cNvPr id="186" name="Google Shape;186;p7"/>
          <p:cNvSpPr txBox="1"/>
          <p:nvPr/>
        </p:nvSpPr>
        <p:spPr>
          <a:xfrm>
            <a:off x="453736" y="920634"/>
            <a:ext cx="3255818" cy="369332"/>
          </a:xfrm>
          <a:prstGeom prst="rect">
            <a:avLst/>
          </a:prstGeom>
          <a:solidFill>
            <a:schemeClr val="accent2"/>
          </a:solid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lt2"/>
                </a:solidFill>
                <a:latin typeface="Arial"/>
                <a:ea typeface="Arial"/>
                <a:cs typeface="Arial"/>
                <a:sym typeface="Arial"/>
              </a:rPr>
              <a:t>Benefits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1" name="Shape 191"/>
        <p:cNvGrpSpPr/>
        <p:nvPr/>
      </p:nvGrpSpPr>
      <p:grpSpPr>
        <a:xfrm>
          <a:off x="0" y="0"/>
          <a:ext cx="0" cy="0"/>
          <a:chOff x="0" y="0"/>
          <a:chExt cx="0" cy="0"/>
        </a:xfrm>
      </p:grpSpPr>
      <p:sp>
        <p:nvSpPr>
          <p:cNvPr id="192" name="Google Shape;192;p8"/>
          <p:cNvSpPr txBox="1"/>
          <p:nvPr>
            <p:ph type="title"/>
          </p:nvPr>
        </p:nvSpPr>
        <p:spPr>
          <a:xfrm>
            <a:off x="457200" y="274320"/>
            <a:ext cx="8229600" cy="6858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Clr>
                <a:schemeClr val="dk2"/>
              </a:buClr>
              <a:buSzPts val="3000"/>
              <a:buFont typeface="Arial"/>
              <a:buNone/>
            </a:pPr>
            <a:r>
              <a:rPr lang="en-US"/>
              <a:t>Focus area 3 - Community</a:t>
            </a:r>
            <a:endParaRPr sz="3000"/>
          </a:p>
        </p:txBody>
      </p:sp>
      <p:sp>
        <p:nvSpPr>
          <p:cNvPr id="193" name="Google Shape;193;p8"/>
          <p:cNvSpPr txBox="1"/>
          <p:nvPr/>
        </p:nvSpPr>
        <p:spPr>
          <a:xfrm>
            <a:off x="457200" y="968649"/>
            <a:ext cx="8767321" cy="2913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None/>
            </a:pPr>
            <a:r>
              <a:rPr b="1" lang="en-US" sz="1300">
                <a:solidFill>
                  <a:schemeClr val="dk2"/>
                </a:solidFill>
                <a:latin typeface="Arial"/>
                <a:ea typeface="Arial"/>
                <a:cs typeface="Arial"/>
                <a:sym typeface="Arial"/>
              </a:rPr>
              <a:t>There are difference in registrations levels for the NHS app, leading to disproportionate uptake of the seervice. For instance...</a:t>
            </a:r>
            <a:endParaRPr sz="1300">
              <a:solidFill>
                <a:schemeClr val="dk2"/>
              </a:solidFill>
              <a:latin typeface="Arial"/>
              <a:ea typeface="Arial"/>
              <a:cs typeface="Arial"/>
              <a:sym typeface="Arial"/>
            </a:endParaRPr>
          </a:p>
        </p:txBody>
      </p:sp>
      <p:sp>
        <p:nvSpPr>
          <p:cNvPr id="194" name="Google Shape;194;p8"/>
          <p:cNvSpPr txBox="1"/>
          <p:nvPr/>
        </p:nvSpPr>
        <p:spPr>
          <a:xfrm>
            <a:off x="543791" y="4685607"/>
            <a:ext cx="4297680" cy="1828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6"/>
              </a:buClr>
              <a:buSzPts val="1000"/>
              <a:buFont typeface="Arial"/>
              <a:buNone/>
            </a:pPr>
            <a:r>
              <a:rPr i="1" lang="en-US" sz="1000">
                <a:solidFill>
                  <a:schemeClr val="accent6"/>
                </a:solidFill>
                <a:latin typeface="Arial"/>
                <a:ea typeface="Arial"/>
                <a:cs typeface="Arial"/>
                <a:sym typeface="Arial"/>
              </a:rPr>
              <a:t>Source: KC et al., 2023</a:t>
            </a:r>
            <a:endParaRPr sz="1000">
              <a:solidFill>
                <a:schemeClr val="dk1"/>
              </a:solidFill>
              <a:latin typeface="Arial"/>
              <a:ea typeface="Arial"/>
              <a:cs typeface="Arial"/>
              <a:sym typeface="Arial"/>
            </a:endParaRPr>
          </a:p>
        </p:txBody>
      </p:sp>
      <p:sp>
        <p:nvSpPr>
          <p:cNvPr id="195" name="Google Shape;195;p8"/>
          <p:cNvSpPr txBox="1"/>
          <p:nvPr/>
        </p:nvSpPr>
        <p:spPr>
          <a:xfrm>
            <a:off x="197257" y="1530255"/>
            <a:ext cx="8749144" cy="2743200"/>
          </a:xfrm>
          <a:prstGeom prst="rect">
            <a:avLst/>
          </a:prstGeom>
          <a:noFill/>
          <a:ln>
            <a:noFill/>
          </a:ln>
        </p:spPr>
        <p:txBody>
          <a:bodyPr anchorCtr="0" anchor="t" bIns="0" lIns="0" spcFirstLastPara="1" rIns="0" wrap="square" tIns="0">
            <a:noAutofit/>
          </a:bodyPr>
          <a:lstStyle/>
          <a:p>
            <a:pPr indent="-101600" lvl="0" marL="177800" marR="0" rtl="0" algn="l">
              <a:spcBef>
                <a:spcPts val="0"/>
              </a:spcBef>
              <a:spcAft>
                <a:spcPts val="0"/>
              </a:spcAft>
              <a:buClr>
                <a:schemeClr val="dk1"/>
              </a:buClr>
              <a:buSzPts val="1200"/>
              <a:buFont typeface="Arial"/>
              <a:buNone/>
            </a:pPr>
            <a:r>
              <a:t/>
            </a:r>
            <a:endParaRPr sz="1200">
              <a:solidFill>
                <a:schemeClr val="dk1"/>
              </a:solidFill>
              <a:latin typeface="Arial"/>
              <a:ea typeface="Arial"/>
              <a:cs typeface="Arial"/>
              <a:sym typeface="Arial"/>
            </a:endParaRPr>
          </a:p>
          <a:p>
            <a:pPr indent="-177800" lvl="0" marL="177800" marR="0" rtl="0" algn="l">
              <a:spcBef>
                <a:spcPts val="600"/>
              </a:spcBef>
              <a:spcAft>
                <a:spcPts val="0"/>
              </a:spcAft>
              <a:buClr>
                <a:schemeClr val="dk1"/>
              </a:buClr>
              <a:buSzPts val="1200"/>
              <a:buFont typeface="Arial"/>
              <a:buChar char="•"/>
            </a:pPr>
            <a:r>
              <a:rPr lang="en-US" sz="1200">
                <a:solidFill>
                  <a:schemeClr val="dk1"/>
                </a:solidFill>
                <a:latin typeface="Arial"/>
                <a:ea typeface="Arial"/>
                <a:cs typeface="Arial"/>
                <a:sym typeface="Arial"/>
              </a:rPr>
              <a:t>4.27 million patients in the two most deprived quintiles are less likely to activate the app</a:t>
            </a:r>
            <a:r>
              <a:rPr lang="en-US" sz="1200">
                <a:solidFill>
                  <a:srgbClr val="231F20"/>
                </a:solidFill>
                <a:latin typeface="Arial"/>
                <a:ea typeface="Arial"/>
                <a:cs typeface="Arial"/>
                <a:sym typeface="Arial"/>
              </a:rPr>
              <a:t> which follows the digital inverse care law which says digital transformation can compromise health equity unless inclusion is designed in from the start</a:t>
            </a:r>
            <a:r>
              <a:rPr i="1" lang="en-US" sz="1200">
                <a:solidFill>
                  <a:schemeClr val="accent6"/>
                </a:solidFill>
                <a:latin typeface="Arial"/>
                <a:ea typeface="Arial"/>
                <a:cs typeface="Arial"/>
                <a:sym typeface="Arial"/>
              </a:rPr>
              <a:t>(Zhang et al., 2023)</a:t>
            </a:r>
            <a:endParaRPr sz="1200">
              <a:solidFill>
                <a:schemeClr val="accent6"/>
              </a:solidFill>
              <a:latin typeface="Arial"/>
              <a:ea typeface="Arial"/>
              <a:cs typeface="Arial"/>
              <a:sym typeface="Arial"/>
            </a:endParaRPr>
          </a:p>
          <a:p>
            <a:pPr indent="-177800" lvl="0" marL="177800" marR="0" rtl="0" algn="l">
              <a:spcBef>
                <a:spcPts val="600"/>
              </a:spcBef>
              <a:spcAft>
                <a:spcPts val="0"/>
              </a:spcAft>
              <a:buClr>
                <a:srgbClr val="000000"/>
              </a:buClr>
              <a:buSzPts val="1200"/>
              <a:buFont typeface="Arial"/>
              <a:buChar char="•"/>
            </a:pPr>
            <a:r>
              <a:rPr lang="en-US" sz="1200">
                <a:solidFill>
                  <a:srgbClr val="000000"/>
                </a:solidFill>
                <a:latin typeface="Arial"/>
                <a:ea typeface="Arial"/>
                <a:cs typeface="Arial"/>
                <a:sym typeface="Arial"/>
              </a:rPr>
              <a:t>Registrations were 25 per cent lower in the most deprived practices, and 36 per cent higher where the proportion of White patients was highest.</a:t>
            </a:r>
            <a:endParaRPr sz="1200">
              <a:solidFill>
                <a:srgbClr val="000000"/>
              </a:solidFill>
              <a:highlight>
                <a:srgbClr val="FFFFFF"/>
              </a:highlight>
              <a:latin typeface="Arial"/>
              <a:ea typeface="Arial"/>
              <a:cs typeface="Arial"/>
              <a:sym typeface="Arial"/>
            </a:endParaRPr>
          </a:p>
          <a:p>
            <a:pPr indent="-177800" lvl="0" marL="177800" marR="0" rtl="0" algn="l">
              <a:spcBef>
                <a:spcPts val="600"/>
              </a:spcBef>
              <a:spcAft>
                <a:spcPts val="0"/>
              </a:spcAft>
              <a:buClr>
                <a:schemeClr val="dk1"/>
              </a:buClr>
              <a:buSzPts val="1200"/>
              <a:buFont typeface="Arial"/>
              <a:buChar char="•"/>
            </a:pPr>
            <a:r>
              <a:rPr lang="en-US" sz="1200">
                <a:solidFill>
                  <a:schemeClr val="dk1"/>
                </a:solidFill>
                <a:latin typeface="Arial"/>
                <a:ea typeface="Arial"/>
                <a:cs typeface="Arial"/>
                <a:sym typeface="Arial"/>
              </a:rPr>
              <a:t>English-only app creates language barriers </a:t>
            </a:r>
            <a:r>
              <a:rPr i="1" lang="en-US" sz="1200">
                <a:solidFill>
                  <a:schemeClr val="accent6"/>
                </a:solidFill>
                <a:latin typeface="Arial"/>
                <a:ea typeface="Arial"/>
                <a:cs typeface="Arial"/>
                <a:sym typeface="Arial"/>
              </a:rPr>
              <a:t>(Reidy et al., 2025)</a:t>
            </a:r>
            <a:endParaRPr sz="1200">
              <a:solidFill>
                <a:schemeClr val="accent6"/>
              </a:solidFill>
              <a:latin typeface="Arial"/>
              <a:ea typeface="Arial"/>
              <a:cs typeface="Arial"/>
              <a:sym typeface="Arial"/>
            </a:endParaRPr>
          </a:p>
          <a:p>
            <a:pPr indent="-177800" lvl="0" marL="177800" marR="0" rtl="0" algn="l">
              <a:spcBef>
                <a:spcPts val="600"/>
              </a:spcBef>
              <a:spcAft>
                <a:spcPts val="0"/>
              </a:spcAft>
              <a:buClr>
                <a:schemeClr val="dk1"/>
              </a:buClr>
              <a:buSzPts val="1200"/>
              <a:buFont typeface="Arial"/>
              <a:buChar char="•"/>
            </a:pPr>
            <a:r>
              <a:rPr lang="en-US" sz="1200">
                <a:solidFill>
                  <a:schemeClr val="dk1"/>
                </a:solidFill>
                <a:latin typeface="Arial"/>
                <a:ea typeface="Arial"/>
                <a:cs typeface="Arial"/>
                <a:sym typeface="Arial"/>
              </a:rPr>
              <a:t>Proxy access helps carers but obtaining access can take 6 months or more </a:t>
            </a:r>
            <a:r>
              <a:rPr i="1" lang="en-US" sz="1200">
                <a:solidFill>
                  <a:schemeClr val="accent6"/>
                </a:solidFill>
                <a:latin typeface="Arial"/>
                <a:ea typeface="Arial"/>
                <a:cs typeface="Arial"/>
                <a:sym typeface="Arial"/>
              </a:rPr>
              <a:t>(Reidy et al., 2025)</a:t>
            </a:r>
            <a:endParaRPr sz="1200">
              <a:solidFill>
                <a:schemeClr val="accent6"/>
              </a:solidFill>
              <a:latin typeface="Arial"/>
              <a:ea typeface="Arial"/>
              <a:cs typeface="Arial"/>
              <a:sym typeface="Arial"/>
            </a:endParaRPr>
          </a:p>
          <a:p>
            <a:pPr indent="-177800" lvl="0" marL="177800" marR="0" rtl="0" algn="l">
              <a:spcBef>
                <a:spcPts val="600"/>
              </a:spcBef>
              <a:spcAft>
                <a:spcPts val="0"/>
              </a:spcAft>
              <a:buClr>
                <a:schemeClr val="dk1"/>
              </a:buClr>
              <a:buSzPts val="1200"/>
              <a:buFont typeface="Arial"/>
              <a:buChar char="•"/>
            </a:pPr>
            <a:r>
              <a:rPr lang="en-US" sz="1200">
                <a:solidFill>
                  <a:schemeClr val="dk1"/>
                </a:solidFill>
                <a:latin typeface="Arial"/>
                <a:ea typeface="Arial"/>
                <a:cs typeface="Arial"/>
                <a:sym typeface="Arial"/>
              </a:rPr>
              <a:t>Limited co-production with staff and patients were not asked how they</a:t>
            </a:r>
            <a:r>
              <a:rPr lang="en-US" sz="1300">
                <a:solidFill>
                  <a:schemeClr val="dk1"/>
                </a:solidFill>
                <a:latin typeface="Arial"/>
                <a:ea typeface="Arial"/>
                <a:cs typeface="Arial"/>
                <a:sym typeface="Arial"/>
              </a:rPr>
              <a:t> would like to use the app</a:t>
            </a:r>
            <a:r>
              <a:rPr i="1" lang="en-US" sz="1200">
                <a:solidFill>
                  <a:schemeClr val="accent6"/>
                </a:solidFill>
                <a:latin typeface="Arial"/>
                <a:ea typeface="Arial"/>
                <a:cs typeface="Arial"/>
                <a:sym typeface="Arial"/>
              </a:rPr>
              <a:t> (Greaves et al., 2026)</a:t>
            </a:r>
            <a:endParaRPr sz="1300">
              <a:solidFill>
                <a:schemeClr val="accent6"/>
              </a:solidFill>
              <a:latin typeface="Arial"/>
              <a:ea typeface="Arial"/>
              <a:cs typeface="Arial"/>
              <a:sym typeface="Arial"/>
            </a:endParaRPr>
          </a:p>
        </p:txBody>
      </p:sp>
      <p:sp>
        <p:nvSpPr>
          <p:cNvPr id="196" name="Google Shape;196;p8"/>
          <p:cNvSpPr/>
          <p:nvPr/>
        </p:nvSpPr>
        <p:spPr>
          <a:xfrm>
            <a:off x="457200" y="3840480"/>
            <a:ext cx="8229600" cy="868680"/>
          </a:xfrm>
          <a:prstGeom prst="roundRect">
            <a:avLst>
              <a:gd fmla="val 8421"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8"/>
          <p:cNvSpPr txBox="1"/>
          <p:nvPr/>
        </p:nvSpPr>
        <p:spPr>
          <a:xfrm>
            <a:off x="588126" y="3904973"/>
            <a:ext cx="2767444" cy="32627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None/>
            </a:pPr>
            <a:r>
              <a:rPr b="1" lang="en-US" sz="1400">
                <a:solidFill>
                  <a:schemeClr val="accent3"/>
                </a:solidFill>
                <a:latin typeface="Arial"/>
                <a:ea typeface="Arial"/>
                <a:cs typeface="Arial"/>
                <a:sym typeface="Arial"/>
              </a:rPr>
              <a:t>The main barirer is</a:t>
            </a:r>
            <a:endParaRPr sz="1400">
              <a:solidFill>
                <a:schemeClr val="accent3"/>
              </a:solidFill>
              <a:latin typeface="Arial"/>
              <a:ea typeface="Arial"/>
              <a:cs typeface="Arial"/>
              <a:sym typeface="Arial"/>
            </a:endParaRPr>
          </a:p>
        </p:txBody>
      </p:sp>
      <p:sp>
        <p:nvSpPr>
          <p:cNvPr id="198" name="Google Shape;198;p8"/>
          <p:cNvSpPr txBox="1"/>
          <p:nvPr/>
        </p:nvSpPr>
        <p:spPr>
          <a:xfrm>
            <a:off x="640080" y="4187952"/>
            <a:ext cx="2377440" cy="448056"/>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400"/>
              <a:buFont typeface="Arial"/>
              <a:buNone/>
            </a:pPr>
            <a:r>
              <a:rPr lang="en-US" sz="1400">
                <a:solidFill>
                  <a:schemeClr val="dk1"/>
                </a:solidFill>
                <a:latin typeface="Arial"/>
                <a:ea typeface="Arial"/>
                <a:cs typeface="Arial"/>
                <a:sym typeface="Arial"/>
              </a:rPr>
              <a:t>Language barriers and digital exclusion</a:t>
            </a:r>
            <a:endParaRPr sz="1400">
              <a:solidFill>
                <a:schemeClr val="dk1"/>
              </a:solidFill>
              <a:latin typeface="Arial"/>
              <a:ea typeface="Arial"/>
              <a:cs typeface="Arial"/>
              <a:sym typeface="Arial"/>
            </a:endParaRPr>
          </a:p>
        </p:txBody>
      </p:sp>
      <p:sp>
        <p:nvSpPr>
          <p:cNvPr id="199" name="Google Shape;199;p8"/>
          <p:cNvSpPr txBox="1"/>
          <p:nvPr/>
        </p:nvSpPr>
        <p:spPr>
          <a:xfrm>
            <a:off x="3108960" y="3977640"/>
            <a:ext cx="457200" cy="59436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chemeClr val="accent1"/>
              </a:buClr>
              <a:buSzPts val="2800"/>
              <a:buFont typeface="Arial"/>
              <a:buNone/>
            </a:pPr>
            <a:r>
              <a:rPr b="1" lang="en-US" sz="2800">
                <a:solidFill>
                  <a:schemeClr val="accent1"/>
                </a:solidFill>
                <a:latin typeface="Arial"/>
                <a:ea typeface="Arial"/>
                <a:cs typeface="Arial"/>
                <a:sym typeface="Arial"/>
              </a:rPr>
              <a:t>→</a:t>
            </a:r>
            <a:endParaRPr sz="2800">
              <a:solidFill>
                <a:schemeClr val="dk1"/>
              </a:solidFill>
              <a:latin typeface="Arial"/>
              <a:ea typeface="Arial"/>
              <a:cs typeface="Arial"/>
              <a:sym typeface="Arial"/>
            </a:endParaRPr>
          </a:p>
        </p:txBody>
      </p:sp>
      <p:sp>
        <p:nvSpPr>
          <p:cNvPr id="200" name="Google Shape;200;p8"/>
          <p:cNvSpPr txBox="1"/>
          <p:nvPr/>
        </p:nvSpPr>
        <p:spPr>
          <a:xfrm>
            <a:off x="3614305" y="3835701"/>
            <a:ext cx="2647256" cy="3782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None/>
            </a:pPr>
            <a:r>
              <a:rPr b="1" lang="en-US" sz="1400">
                <a:solidFill>
                  <a:schemeClr val="accent2"/>
                </a:solidFill>
                <a:latin typeface="Arial"/>
                <a:ea typeface="Arial"/>
                <a:cs typeface="Arial"/>
                <a:sym typeface="Arial"/>
              </a:rPr>
              <a:t>The solution is</a:t>
            </a:r>
            <a:endParaRPr sz="1800">
              <a:solidFill>
                <a:schemeClr val="accent2"/>
              </a:solidFill>
              <a:latin typeface="Arial"/>
              <a:ea typeface="Arial"/>
              <a:cs typeface="Arial"/>
              <a:sym typeface="Arial"/>
            </a:endParaRPr>
          </a:p>
        </p:txBody>
      </p:sp>
      <p:sp>
        <p:nvSpPr>
          <p:cNvPr id="201" name="Google Shape;201;p8"/>
          <p:cNvSpPr txBox="1"/>
          <p:nvPr/>
        </p:nvSpPr>
        <p:spPr>
          <a:xfrm>
            <a:off x="3640282" y="4205270"/>
            <a:ext cx="5296592" cy="439397"/>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400">
                <a:solidFill>
                  <a:schemeClr val="dk1"/>
                </a:solidFill>
                <a:latin typeface="Arial"/>
                <a:ea typeface="Arial"/>
                <a:cs typeface="Arial"/>
                <a:sym typeface="Arial"/>
              </a:rPr>
              <a:t>Multilingual interface, non-digital alternatives, community partners as the NHS England's </a:t>
            </a:r>
            <a:r>
              <a:rPr lang="en-US" sz="1400">
                <a:solidFill>
                  <a:srgbClr val="231F20"/>
                </a:solidFill>
                <a:latin typeface="Arial"/>
                <a:ea typeface="Arial"/>
                <a:cs typeface="Arial"/>
                <a:sym typeface="Arial"/>
              </a:rPr>
              <a:t>inclusion framework recommends</a:t>
            </a:r>
            <a:r>
              <a:rPr i="1" lang="en-US" sz="1200">
                <a:solidFill>
                  <a:schemeClr val="accent6"/>
                </a:solidFill>
                <a:latin typeface="Arial"/>
                <a:ea typeface="Arial"/>
                <a:cs typeface="Arial"/>
                <a:sym typeface="Arial"/>
              </a:rPr>
              <a:t>(NHS England, 2023)</a:t>
            </a:r>
            <a:endParaRPr sz="1400">
              <a:solidFill>
                <a:schemeClr val="accent6"/>
              </a:solidFill>
              <a:latin typeface="Arial"/>
              <a:ea typeface="Arial"/>
              <a:cs typeface="Arial"/>
              <a:sym typeface="Arial"/>
            </a:endParaRPr>
          </a:p>
        </p:txBody>
      </p:sp>
      <p:sp>
        <p:nvSpPr>
          <p:cNvPr id="202" name="Google Shape;202;p8"/>
          <p:cNvSpPr txBox="1"/>
          <p:nvPr>
            <p:ph idx="4294967295"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b="0" lang="en-US" sz="1000">
                <a:solidFill>
                  <a:schemeClr val="accent6"/>
                </a:solidFill>
                <a:latin typeface="Arial"/>
                <a:ea typeface="Arial"/>
                <a:cs typeface="Arial"/>
                <a:sym typeface="Arial"/>
              </a:rPr>
              <a:t>‹#›</a:t>
            </a:fld>
            <a:endParaRPr sz="1000">
              <a:solidFill>
                <a:schemeClr val="accent6"/>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7" name="Shape 207"/>
        <p:cNvGrpSpPr/>
        <p:nvPr/>
      </p:nvGrpSpPr>
      <p:grpSpPr>
        <a:xfrm>
          <a:off x="0" y="0"/>
          <a:ext cx="0" cy="0"/>
          <a:chOff x="0" y="0"/>
          <a:chExt cx="0" cy="0"/>
        </a:xfrm>
      </p:grpSpPr>
      <p:sp>
        <p:nvSpPr>
          <p:cNvPr id="208" name="Google Shape;208;p9"/>
          <p:cNvSpPr txBox="1"/>
          <p:nvPr>
            <p:ph type="title"/>
          </p:nvPr>
        </p:nvSpPr>
        <p:spPr>
          <a:xfrm>
            <a:off x="457200" y="274320"/>
            <a:ext cx="8229600" cy="6858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Clr>
                <a:schemeClr val="dk2"/>
              </a:buClr>
              <a:buSzPts val="3000"/>
              <a:buFont typeface="Arial"/>
              <a:buNone/>
            </a:pPr>
            <a:r>
              <a:rPr lang="en-US"/>
              <a:t>Critical evaluation of evidence - there is strong</a:t>
            </a:r>
            <a:r>
              <a:rPr b="1" lang="en-US" sz="3000"/>
              <a:t> uptake, but the evidence has limits</a:t>
            </a:r>
            <a:endParaRPr sz="3000"/>
          </a:p>
        </p:txBody>
      </p:sp>
      <p:sp>
        <p:nvSpPr>
          <p:cNvPr id="209" name="Google Shape;209;p9"/>
          <p:cNvSpPr/>
          <p:nvPr/>
        </p:nvSpPr>
        <p:spPr>
          <a:xfrm>
            <a:off x="457200" y="1097280"/>
            <a:ext cx="4023360" cy="365760"/>
          </a:xfrm>
          <a:prstGeom prst="roundRect">
            <a:avLst>
              <a:gd fmla="val 20000" name="adj"/>
            </a:avLst>
          </a:prstGeom>
          <a:solidFill>
            <a:srgbClr val="007F3B"/>
          </a:solidFill>
          <a:ln cap="flat" cmpd="sng" w="12700">
            <a:solidFill>
              <a:srgbClr val="007F3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9"/>
          <p:cNvSpPr txBox="1"/>
          <p:nvPr/>
        </p:nvSpPr>
        <p:spPr>
          <a:xfrm>
            <a:off x="594360" y="1097280"/>
            <a:ext cx="374904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lt1"/>
              </a:buClr>
              <a:buSzPts val="1600"/>
              <a:buFont typeface="Arial"/>
              <a:buNone/>
            </a:pPr>
            <a:r>
              <a:rPr b="1" lang="en-US" sz="1600">
                <a:solidFill>
                  <a:schemeClr val="lt1"/>
                </a:solidFill>
                <a:latin typeface="Arial"/>
                <a:ea typeface="Arial"/>
                <a:cs typeface="Arial"/>
                <a:sym typeface="Arial"/>
              </a:rPr>
              <a:t>What the evidence shows</a:t>
            </a:r>
            <a:endParaRPr sz="1600">
              <a:solidFill>
                <a:schemeClr val="dk1"/>
              </a:solidFill>
              <a:latin typeface="Arial"/>
              <a:ea typeface="Arial"/>
              <a:cs typeface="Arial"/>
              <a:sym typeface="Arial"/>
            </a:endParaRPr>
          </a:p>
        </p:txBody>
      </p:sp>
      <p:sp>
        <p:nvSpPr>
          <p:cNvPr id="211" name="Google Shape;211;p9"/>
          <p:cNvSpPr/>
          <p:nvPr/>
        </p:nvSpPr>
        <p:spPr>
          <a:xfrm>
            <a:off x="457200" y="1463040"/>
            <a:ext cx="4023360" cy="2148840"/>
          </a:xfrm>
          <a:prstGeom prst="roundRect">
            <a:avLst>
              <a:gd fmla="val 3404"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9"/>
          <p:cNvSpPr txBox="1"/>
          <p:nvPr/>
        </p:nvSpPr>
        <p:spPr>
          <a:xfrm>
            <a:off x="594360" y="1554480"/>
            <a:ext cx="3749040" cy="2011680"/>
          </a:xfrm>
          <a:prstGeom prst="rect">
            <a:avLst/>
          </a:prstGeom>
          <a:noFill/>
          <a:ln>
            <a:noFill/>
          </a:ln>
        </p:spPr>
        <p:txBody>
          <a:bodyPr anchorCtr="0" anchor="t" bIns="0" lIns="0" spcFirstLastPara="1" rIns="0" wrap="square" tIns="0">
            <a:noAutofit/>
          </a:bodyPr>
          <a:lstStyle/>
          <a:p>
            <a:pPr indent="-177800" lvl="0" marL="177800" marR="0" rtl="0" algn="l">
              <a:spcBef>
                <a:spcPts val="0"/>
              </a:spcBef>
              <a:spcAft>
                <a:spcPts val="0"/>
              </a:spcAft>
              <a:buClr>
                <a:schemeClr val="dk1"/>
              </a:buClr>
              <a:buSzPts val="1500"/>
              <a:buFont typeface="Arial"/>
              <a:buChar char="•"/>
            </a:pPr>
            <a:r>
              <a:rPr lang="en-US" sz="1500">
                <a:solidFill>
                  <a:schemeClr val="dk1"/>
                </a:solidFill>
                <a:latin typeface="Arial"/>
                <a:ea typeface="Arial"/>
                <a:cs typeface="Arial"/>
                <a:sym typeface="Arial"/>
              </a:rPr>
              <a:t>Measurable gains in time, letters and discharge </a:t>
            </a:r>
            <a:r>
              <a:rPr i="1" lang="en-US" sz="1400">
                <a:solidFill>
                  <a:schemeClr val="accent6"/>
                </a:solidFill>
                <a:latin typeface="Arial"/>
                <a:ea typeface="Arial"/>
                <a:cs typeface="Arial"/>
                <a:sym typeface="Arial"/>
              </a:rPr>
              <a:t>(NHS England, 2025)</a:t>
            </a:r>
            <a:endParaRPr sz="1500">
              <a:solidFill>
                <a:schemeClr val="dk1"/>
              </a:solidFill>
              <a:latin typeface="Arial"/>
              <a:ea typeface="Arial"/>
              <a:cs typeface="Arial"/>
              <a:sym typeface="Arial"/>
            </a:endParaRPr>
          </a:p>
          <a:p>
            <a:pPr indent="-177800" lvl="0" marL="177800" marR="0" rtl="0" algn="l">
              <a:spcBef>
                <a:spcPts val="600"/>
              </a:spcBef>
              <a:spcAft>
                <a:spcPts val="0"/>
              </a:spcAft>
              <a:buClr>
                <a:schemeClr val="dk1"/>
              </a:buClr>
              <a:buSzPts val="1500"/>
              <a:buFont typeface="Arial"/>
              <a:buChar char="•"/>
            </a:pPr>
            <a:r>
              <a:rPr lang="en-US" sz="1500">
                <a:solidFill>
                  <a:schemeClr val="dk1"/>
                </a:solidFill>
                <a:latin typeface="Arial"/>
                <a:ea typeface="Arial"/>
                <a:cs typeface="Arial"/>
                <a:sym typeface="Arial"/>
              </a:rPr>
              <a:t>Rapid uptake; fourfold rise in downloads after COVID Pass </a:t>
            </a:r>
            <a:r>
              <a:rPr i="1" lang="en-US" sz="1400">
                <a:solidFill>
                  <a:schemeClr val="accent6"/>
                </a:solidFill>
                <a:latin typeface="Arial"/>
                <a:ea typeface="Arial"/>
                <a:cs typeface="Arial"/>
                <a:sym typeface="Arial"/>
              </a:rPr>
              <a:t>(KC et al., 2023)</a:t>
            </a:r>
            <a:endParaRPr sz="1500">
              <a:solidFill>
                <a:schemeClr val="dk1"/>
              </a:solidFill>
              <a:latin typeface="Arial"/>
              <a:ea typeface="Arial"/>
              <a:cs typeface="Arial"/>
              <a:sym typeface="Arial"/>
            </a:endParaRPr>
          </a:p>
          <a:p>
            <a:pPr indent="-177800" lvl="0" marL="177800" marR="0" rtl="0" algn="l">
              <a:spcBef>
                <a:spcPts val="600"/>
              </a:spcBef>
              <a:spcAft>
                <a:spcPts val="0"/>
              </a:spcAft>
              <a:buClr>
                <a:schemeClr val="dk1"/>
              </a:buClr>
              <a:buSzPts val="1500"/>
              <a:buFont typeface="Arial"/>
              <a:buChar char="•"/>
            </a:pPr>
            <a:r>
              <a:rPr lang="en-US" sz="1500">
                <a:solidFill>
                  <a:schemeClr val="dk1"/>
                </a:solidFill>
                <a:latin typeface="Arial"/>
                <a:ea typeface="Arial"/>
                <a:cs typeface="Arial"/>
                <a:sym typeface="Arial"/>
              </a:rPr>
              <a:t>Gains depend on participatory design and organisational change </a:t>
            </a:r>
            <a:r>
              <a:rPr i="1" lang="en-US" sz="1400">
                <a:solidFill>
                  <a:schemeClr val="accent6"/>
                </a:solidFill>
                <a:latin typeface="Arial"/>
                <a:ea typeface="Arial"/>
                <a:cs typeface="Arial"/>
                <a:sym typeface="Arial"/>
              </a:rPr>
              <a:t>(Kraus et al., 2021)</a:t>
            </a:r>
            <a:endParaRPr sz="1500">
              <a:solidFill>
                <a:schemeClr val="dk1"/>
              </a:solidFill>
              <a:latin typeface="Arial"/>
              <a:ea typeface="Arial"/>
              <a:cs typeface="Arial"/>
              <a:sym typeface="Arial"/>
            </a:endParaRPr>
          </a:p>
        </p:txBody>
      </p:sp>
      <p:sp>
        <p:nvSpPr>
          <p:cNvPr id="213" name="Google Shape;213;p9"/>
          <p:cNvSpPr/>
          <p:nvPr/>
        </p:nvSpPr>
        <p:spPr>
          <a:xfrm>
            <a:off x="4663440" y="1097280"/>
            <a:ext cx="4023360" cy="365760"/>
          </a:xfrm>
          <a:prstGeom prst="roundRect">
            <a:avLst>
              <a:gd fmla="val 20000" name="adj"/>
            </a:avLst>
          </a:prstGeom>
          <a:solidFill>
            <a:srgbClr val="C25E00"/>
          </a:solidFill>
          <a:ln cap="flat" cmpd="sng" w="12700">
            <a:solidFill>
              <a:srgbClr val="C25E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 name="Google Shape;214;p9"/>
          <p:cNvSpPr txBox="1"/>
          <p:nvPr/>
        </p:nvSpPr>
        <p:spPr>
          <a:xfrm>
            <a:off x="4800600" y="1097280"/>
            <a:ext cx="374904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lt1"/>
              </a:buClr>
              <a:buSzPts val="1600"/>
              <a:buFont typeface="Arial"/>
              <a:buNone/>
            </a:pPr>
            <a:r>
              <a:rPr b="1" lang="en-US" sz="1600">
                <a:solidFill>
                  <a:schemeClr val="lt1"/>
                </a:solidFill>
                <a:latin typeface="Arial"/>
                <a:ea typeface="Arial"/>
                <a:cs typeface="Arial"/>
                <a:sym typeface="Arial"/>
              </a:rPr>
              <a:t>Where it is weaker</a:t>
            </a:r>
            <a:endParaRPr sz="1600">
              <a:solidFill>
                <a:schemeClr val="dk1"/>
              </a:solidFill>
              <a:latin typeface="Arial"/>
              <a:ea typeface="Arial"/>
              <a:cs typeface="Arial"/>
              <a:sym typeface="Arial"/>
            </a:endParaRPr>
          </a:p>
        </p:txBody>
      </p:sp>
      <p:sp>
        <p:nvSpPr>
          <p:cNvPr id="215" name="Google Shape;215;p9"/>
          <p:cNvSpPr/>
          <p:nvPr/>
        </p:nvSpPr>
        <p:spPr>
          <a:xfrm>
            <a:off x="4663440" y="1463040"/>
            <a:ext cx="4023360" cy="2148840"/>
          </a:xfrm>
          <a:prstGeom prst="roundRect">
            <a:avLst>
              <a:gd fmla="val 3404"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9"/>
          <p:cNvSpPr txBox="1"/>
          <p:nvPr/>
        </p:nvSpPr>
        <p:spPr>
          <a:xfrm>
            <a:off x="4800600" y="1554480"/>
            <a:ext cx="3749040" cy="2011680"/>
          </a:xfrm>
          <a:prstGeom prst="rect">
            <a:avLst/>
          </a:prstGeom>
          <a:noFill/>
          <a:ln>
            <a:noFill/>
          </a:ln>
        </p:spPr>
        <p:txBody>
          <a:bodyPr anchorCtr="0" anchor="t" bIns="0" lIns="0" spcFirstLastPara="1" rIns="0" wrap="square" tIns="0">
            <a:noAutofit/>
          </a:bodyPr>
          <a:lstStyle/>
          <a:p>
            <a:pPr indent="-177800" lvl="0" marL="177800" marR="0" rtl="0" algn="l">
              <a:spcBef>
                <a:spcPts val="0"/>
              </a:spcBef>
              <a:spcAft>
                <a:spcPts val="0"/>
              </a:spcAft>
              <a:buClr>
                <a:schemeClr val="dk1"/>
              </a:buClr>
              <a:buSzPts val="1500"/>
              <a:buFont typeface="Arial"/>
              <a:buChar char="•"/>
            </a:pPr>
            <a:r>
              <a:rPr lang="en-US" sz="1500">
                <a:solidFill>
                  <a:schemeClr val="dk1"/>
                </a:solidFill>
                <a:latin typeface="Arial"/>
                <a:ea typeface="Arial"/>
                <a:cs typeface="Arial"/>
                <a:sym typeface="Arial"/>
              </a:rPr>
              <a:t>Headline savings come from an NHS England board paper, not independent evaluation </a:t>
            </a:r>
            <a:r>
              <a:rPr i="1" lang="en-US" sz="1400">
                <a:solidFill>
                  <a:schemeClr val="accent6"/>
                </a:solidFill>
                <a:latin typeface="Arial"/>
                <a:ea typeface="Arial"/>
                <a:cs typeface="Arial"/>
                <a:sym typeface="Arial"/>
              </a:rPr>
              <a:t>(NHS England, 2025)</a:t>
            </a:r>
            <a:endParaRPr sz="1500">
              <a:solidFill>
                <a:schemeClr val="dk1"/>
              </a:solidFill>
              <a:latin typeface="Arial"/>
              <a:ea typeface="Arial"/>
              <a:cs typeface="Arial"/>
              <a:sym typeface="Arial"/>
            </a:endParaRPr>
          </a:p>
          <a:p>
            <a:pPr indent="-177800" lvl="0" marL="177800" marR="0" rtl="0" algn="l">
              <a:spcBef>
                <a:spcPts val="600"/>
              </a:spcBef>
              <a:spcAft>
                <a:spcPts val="0"/>
              </a:spcAft>
              <a:buClr>
                <a:schemeClr val="dk1"/>
              </a:buClr>
              <a:buSzPts val="1500"/>
              <a:buFont typeface="Arial"/>
              <a:buChar char="•"/>
            </a:pPr>
            <a:r>
              <a:rPr lang="en-US" sz="1500">
                <a:solidFill>
                  <a:schemeClr val="dk1"/>
                </a:solidFill>
                <a:latin typeface="Arial"/>
                <a:ea typeface="Arial"/>
                <a:cs typeface="Arial"/>
                <a:sym typeface="Arial"/>
              </a:rPr>
              <a:t>Ecological analyses: aggregated, not person-level data </a:t>
            </a:r>
            <a:r>
              <a:rPr i="1" lang="en-US" sz="1400">
                <a:solidFill>
                  <a:schemeClr val="accent6"/>
                </a:solidFill>
                <a:latin typeface="Arial"/>
                <a:ea typeface="Arial"/>
                <a:cs typeface="Arial"/>
                <a:sym typeface="Arial"/>
              </a:rPr>
              <a:t>(KC et al., 2023)</a:t>
            </a:r>
            <a:endParaRPr sz="1500">
              <a:solidFill>
                <a:schemeClr val="dk1"/>
              </a:solidFill>
              <a:latin typeface="Arial"/>
              <a:ea typeface="Arial"/>
              <a:cs typeface="Arial"/>
              <a:sym typeface="Arial"/>
            </a:endParaRPr>
          </a:p>
          <a:p>
            <a:pPr indent="-177800" lvl="0" marL="177800" marR="0" rtl="0" algn="l">
              <a:spcBef>
                <a:spcPts val="600"/>
              </a:spcBef>
              <a:spcAft>
                <a:spcPts val="0"/>
              </a:spcAft>
              <a:buClr>
                <a:schemeClr val="dk1"/>
              </a:buClr>
              <a:buSzPts val="1500"/>
              <a:buFont typeface="Arial"/>
              <a:buChar char="•"/>
            </a:pPr>
            <a:r>
              <a:rPr lang="en-US" sz="1500">
                <a:solidFill>
                  <a:schemeClr val="dk1"/>
                </a:solidFill>
                <a:latin typeface="Arial"/>
                <a:ea typeface="Arial"/>
                <a:cs typeface="Arial"/>
                <a:sym typeface="Arial"/>
              </a:rPr>
              <a:t>Technology changed during the study </a:t>
            </a:r>
            <a:r>
              <a:rPr i="1" lang="en-US" sz="1400">
                <a:solidFill>
                  <a:schemeClr val="accent6"/>
                </a:solidFill>
                <a:latin typeface="Arial"/>
                <a:ea typeface="Arial"/>
                <a:cs typeface="Arial"/>
                <a:sym typeface="Arial"/>
              </a:rPr>
              <a:t>(Greaves et al., 2026)</a:t>
            </a:r>
            <a:endParaRPr sz="1500">
              <a:solidFill>
                <a:schemeClr val="dk1"/>
              </a:solidFill>
              <a:latin typeface="Arial"/>
              <a:ea typeface="Arial"/>
              <a:cs typeface="Arial"/>
              <a:sym typeface="Arial"/>
            </a:endParaRPr>
          </a:p>
        </p:txBody>
      </p:sp>
      <p:sp>
        <p:nvSpPr>
          <p:cNvPr id="217" name="Google Shape;217;p9"/>
          <p:cNvSpPr txBox="1"/>
          <p:nvPr>
            <p:ph idx="4294967295"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b="0" lang="en-US" sz="1000">
                <a:solidFill>
                  <a:schemeClr val="accent6"/>
                </a:solidFill>
                <a:latin typeface="Arial"/>
                <a:ea typeface="Arial"/>
                <a:cs typeface="Arial"/>
                <a:sym typeface="Arial"/>
              </a:rPr>
              <a:t>‹#›</a:t>
            </a:fld>
            <a:endParaRPr sz="1000">
              <a:solidFill>
                <a:schemeClr val="accent6"/>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sp>
        <p:nvSpPr>
          <p:cNvPr id="223" name="Google Shape;223;p10"/>
          <p:cNvSpPr txBox="1"/>
          <p:nvPr>
            <p:ph type="title"/>
          </p:nvPr>
        </p:nvSpPr>
        <p:spPr>
          <a:xfrm>
            <a:off x="457200" y="274320"/>
            <a:ext cx="8229600" cy="6858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Clr>
                <a:schemeClr val="dk2"/>
              </a:buClr>
              <a:buSzPts val="3000"/>
              <a:buFont typeface="Arial"/>
              <a:buNone/>
            </a:pPr>
            <a:r>
              <a:rPr b="1" lang="en-US" sz="3000">
                <a:solidFill>
                  <a:schemeClr val="dk2"/>
                </a:solidFill>
              </a:rPr>
              <a:t>Three evidence-based recommendations</a:t>
            </a:r>
            <a:endParaRPr sz="3000"/>
          </a:p>
        </p:txBody>
      </p:sp>
      <p:sp>
        <p:nvSpPr>
          <p:cNvPr id="224" name="Google Shape;224;p10"/>
          <p:cNvSpPr/>
          <p:nvPr/>
        </p:nvSpPr>
        <p:spPr>
          <a:xfrm>
            <a:off x="457200" y="1143000"/>
            <a:ext cx="2651760" cy="3520440"/>
          </a:xfrm>
          <a:prstGeom prst="roundRect">
            <a:avLst>
              <a:gd fmla="val 2759"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0"/>
          <p:cNvSpPr/>
          <p:nvPr/>
        </p:nvSpPr>
        <p:spPr>
          <a:xfrm>
            <a:off x="594360" y="1261872"/>
            <a:ext cx="457200" cy="457200"/>
          </a:xfrm>
          <a:prstGeom prst="ellipse">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10"/>
          <p:cNvSpPr txBox="1"/>
          <p:nvPr/>
        </p:nvSpPr>
        <p:spPr>
          <a:xfrm>
            <a:off x="594360" y="1261872"/>
            <a:ext cx="457200" cy="4572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chemeClr val="lt1"/>
              </a:buClr>
              <a:buSzPts val="1800"/>
              <a:buFont typeface="Arial"/>
              <a:buNone/>
            </a:pPr>
            <a:r>
              <a:rPr b="1" lang="en-US" sz="1800">
                <a:solidFill>
                  <a:schemeClr val="lt1"/>
                </a:solidFill>
                <a:latin typeface="Arial"/>
                <a:ea typeface="Arial"/>
                <a:cs typeface="Arial"/>
                <a:sym typeface="Arial"/>
              </a:rPr>
              <a:t>1</a:t>
            </a:r>
            <a:endParaRPr sz="1800">
              <a:solidFill>
                <a:schemeClr val="dk1"/>
              </a:solidFill>
              <a:latin typeface="Arial"/>
              <a:ea typeface="Arial"/>
              <a:cs typeface="Arial"/>
              <a:sym typeface="Arial"/>
            </a:endParaRPr>
          </a:p>
        </p:txBody>
      </p:sp>
      <p:sp>
        <p:nvSpPr>
          <p:cNvPr id="227" name="Google Shape;227;p10"/>
          <p:cNvSpPr txBox="1"/>
          <p:nvPr/>
        </p:nvSpPr>
        <p:spPr>
          <a:xfrm>
            <a:off x="1143000" y="1216152"/>
            <a:ext cx="187452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2"/>
              </a:buClr>
              <a:buSzPts val="1500"/>
              <a:buFont typeface="Arial"/>
              <a:buNone/>
            </a:pPr>
            <a:r>
              <a:rPr b="1" lang="en-US" sz="1500">
                <a:solidFill>
                  <a:schemeClr val="dk2"/>
                </a:solidFill>
                <a:latin typeface="Arial"/>
                <a:ea typeface="Arial"/>
                <a:cs typeface="Arial"/>
                <a:sym typeface="Arial"/>
              </a:rPr>
              <a:t>Mandate digital inclusion</a:t>
            </a:r>
            <a:endParaRPr sz="1500">
              <a:solidFill>
                <a:schemeClr val="dk1"/>
              </a:solidFill>
              <a:latin typeface="Arial"/>
              <a:ea typeface="Arial"/>
              <a:cs typeface="Arial"/>
              <a:sym typeface="Arial"/>
            </a:endParaRPr>
          </a:p>
        </p:txBody>
      </p:sp>
      <p:sp>
        <p:nvSpPr>
          <p:cNvPr id="228" name="Google Shape;228;p10"/>
          <p:cNvSpPr txBox="1"/>
          <p:nvPr/>
        </p:nvSpPr>
        <p:spPr>
          <a:xfrm>
            <a:off x="640080" y="1874520"/>
            <a:ext cx="2286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3"/>
              </a:buClr>
              <a:buSzPts val="1400"/>
              <a:buFont typeface="Arial"/>
              <a:buNone/>
            </a:pPr>
            <a:r>
              <a:rPr b="1" lang="en-US" sz="1400">
                <a:solidFill>
                  <a:schemeClr val="accent3"/>
                </a:solidFill>
                <a:latin typeface="Arial"/>
                <a:ea typeface="Arial"/>
                <a:cs typeface="Arial"/>
                <a:sym typeface="Arial"/>
              </a:rPr>
              <a:t>Barrier</a:t>
            </a:r>
            <a:endParaRPr sz="1400">
              <a:solidFill>
                <a:schemeClr val="dk1"/>
              </a:solidFill>
              <a:latin typeface="Arial"/>
              <a:ea typeface="Arial"/>
              <a:cs typeface="Arial"/>
              <a:sym typeface="Arial"/>
            </a:endParaRPr>
          </a:p>
        </p:txBody>
      </p:sp>
      <p:sp>
        <p:nvSpPr>
          <p:cNvPr id="229" name="Google Shape;229;p10"/>
          <p:cNvSpPr txBox="1"/>
          <p:nvPr/>
        </p:nvSpPr>
        <p:spPr>
          <a:xfrm>
            <a:off x="640080" y="2148840"/>
            <a:ext cx="2286000" cy="6400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400"/>
              <a:buFont typeface="Arial"/>
              <a:buNone/>
            </a:pPr>
            <a:r>
              <a:rPr lang="en-US" sz="1400">
                <a:solidFill>
                  <a:schemeClr val="dk1"/>
                </a:solidFill>
                <a:latin typeface="Arial"/>
                <a:ea typeface="Arial"/>
                <a:cs typeface="Arial"/>
                <a:sym typeface="Arial"/>
              </a:rPr>
              <a:t>Deprivation, language and age gaps</a:t>
            </a:r>
            <a:endParaRPr sz="1400">
              <a:solidFill>
                <a:schemeClr val="dk1"/>
              </a:solidFill>
              <a:latin typeface="Arial"/>
              <a:ea typeface="Arial"/>
              <a:cs typeface="Arial"/>
              <a:sym typeface="Arial"/>
            </a:endParaRPr>
          </a:p>
        </p:txBody>
      </p:sp>
      <p:sp>
        <p:nvSpPr>
          <p:cNvPr id="230" name="Google Shape;230;p10"/>
          <p:cNvSpPr txBox="1"/>
          <p:nvPr/>
        </p:nvSpPr>
        <p:spPr>
          <a:xfrm>
            <a:off x="640080" y="2834640"/>
            <a:ext cx="2286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2"/>
              </a:buClr>
              <a:buSzPts val="1400"/>
              <a:buFont typeface="Arial"/>
              <a:buNone/>
            </a:pPr>
            <a:r>
              <a:rPr b="1" lang="en-US" sz="1400">
                <a:solidFill>
                  <a:schemeClr val="accent2"/>
                </a:solidFill>
                <a:latin typeface="Arial"/>
                <a:ea typeface="Arial"/>
                <a:cs typeface="Arial"/>
                <a:sym typeface="Arial"/>
              </a:rPr>
              <a:t>Solution</a:t>
            </a:r>
            <a:endParaRPr sz="1400">
              <a:solidFill>
                <a:schemeClr val="dk1"/>
              </a:solidFill>
              <a:latin typeface="Arial"/>
              <a:ea typeface="Arial"/>
              <a:cs typeface="Arial"/>
              <a:sym typeface="Arial"/>
            </a:endParaRPr>
          </a:p>
        </p:txBody>
      </p:sp>
      <p:sp>
        <p:nvSpPr>
          <p:cNvPr id="231" name="Google Shape;231;p10"/>
          <p:cNvSpPr txBox="1"/>
          <p:nvPr/>
        </p:nvSpPr>
        <p:spPr>
          <a:xfrm>
            <a:off x="640080" y="3108960"/>
            <a:ext cx="2286000" cy="914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400"/>
              <a:buFont typeface="Arial"/>
              <a:buNone/>
            </a:pPr>
            <a:r>
              <a:rPr lang="en-US" sz="1400">
                <a:solidFill>
                  <a:schemeClr val="dk1"/>
                </a:solidFill>
                <a:latin typeface="Arial"/>
                <a:ea typeface="Arial"/>
                <a:cs typeface="Arial"/>
                <a:sym typeface="Arial"/>
              </a:rPr>
              <a:t>Multilingual access, non-digital routes, community outreach</a:t>
            </a:r>
            <a:endParaRPr sz="1400">
              <a:solidFill>
                <a:schemeClr val="dk1"/>
              </a:solidFill>
              <a:latin typeface="Arial"/>
              <a:ea typeface="Arial"/>
              <a:cs typeface="Arial"/>
              <a:sym typeface="Arial"/>
            </a:endParaRPr>
          </a:p>
        </p:txBody>
      </p:sp>
      <p:sp>
        <p:nvSpPr>
          <p:cNvPr id="232" name="Google Shape;232;p10"/>
          <p:cNvSpPr txBox="1"/>
          <p:nvPr/>
        </p:nvSpPr>
        <p:spPr>
          <a:xfrm>
            <a:off x="640080" y="4114800"/>
            <a:ext cx="228600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accent6"/>
              </a:buClr>
              <a:buSzPts val="1100"/>
              <a:buFont typeface="Arial"/>
              <a:buNone/>
            </a:pPr>
            <a:r>
              <a:rPr i="1" lang="en-US" sz="1100">
                <a:solidFill>
                  <a:schemeClr val="accent6"/>
                </a:solidFill>
                <a:latin typeface="Arial"/>
                <a:ea typeface="Arial"/>
                <a:cs typeface="Arial"/>
                <a:sym typeface="Arial"/>
              </a:rPr>
              <a:t>NHS England, 2023; KC et al., 2023</a:t>
            </a:r>
            <a:endParaRPr sz="1100">
              <a:solidFill>
                <a:schemeClr val="dk1"/>
              </a:solidFill>
              <a:latin typeface="Arial"/>
              <a:ea typeface="Arial"/>
              <a:cs typeface="Arial"/>
              <a:sym typeface="Arial"/>
            </a:endParaRPr>
          </a:p>
        </p:txBody>
      </p:sp>
      <p:sp>
        <p:nvSpPr>
          <p:cNvPr id="233" name="Google Shape;233;p10"/>
          <p:cNvSpPr/>
          <p:nvPr/>
        </p:nvSpPr>
        <p:spPr>
          <a:xfrm>
            <a:off x="3246120" y="1143000"/>
            <a:ext cx="2651760" cy="3520440"/>
          </a:xfrm>
          <a:prstGeom prst="roundRect">
            <a:avLst>
              <a:gd fmla="val 2759"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 name="Google Shape;234;p10"/>
          <p:cNvSpPr/>
          <p:nvPr/>
        </p:nvSpPr>
        <p:spPr>
          <a:xfrm>
            <a:off x="3383280" y="1261872"/>
            <a:ext cx="457200" cy="457200"/>
          </a:xfrm>
          <a:prstGeom prst="ellipse">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 name="Google Shape;235;p10"/>
          <p:cNvSpPr txBox="1"/>
          <p:nvPr/>
        </p:nvSpPr>
        <p:spPr>
          <a:xfrm>
            <a:off x="3383280" y="1261872"/>
            <a:ext cx="457200" cy="4572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chemeClr val="lt1"/>
              </a:buClr>
              <a:buSzPts val="1800"/>
              <a:buFont typeface="Arial"/>
              <a:buNone/>
            </a:pPr>
            <a:r>
              <a:rPr b="1" lang="en-US" sz="1800">
                <a:solidFill>
                  <a:schemeClr val="lt1"/>
                </a:solidFill>
                <a:latin typeface="Arial"/>
                <a:ea typeface="Arial"/>
                <a:cs typeface="Arial"/>
                <a:sym typeface="Arial"/>
              </a:rPr>
              <a:t>2</a:t>
            </a:r>
            <a:endParaRPr sz="1800">
              <a:solidFill>
                <a:schemeClr val="dk1"/>
              </a:solidFill>
              <a:latin typeface="Arial"/>
              <a:ea typeface="Arial"/>
              <a:cs typeface="Arial"/>
              <a:sym typeface="Arial"/>
            </a:endParaRPr>
          </a:p>
        </p:txBody>
      </p:sp>
      <p:sp>
        <p:nvSpPr>
          <p:cNvPr id="236" name="Google Shape;236;p10"/>
          <p:cNvSpPr txBox="1"/>
          <p:nvPr/>
        </p:nvSpPr>
        <p:spPr>
          <a:xfrm>
            <a:off x="3931920" y="1216152"/>
            <a:ext cx="187452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2"/>
              </a:buClr>
              <a:buSzPts val="1500"/>
              <a:buFont typeface="Arial"/>
              <a:buNone/>
            </a:pPr>
            <a:r>
              <a:rPr b="1" lang="en-US" sz="1500">
                <a:solidFill>
                  <a:schemeClr val="dk2"/>
                </a:solidFill>
                <a:latin typeface="Arial"/>
                <a:ea typeface="Arial"/>
                <a:cs typeface="Arial"/>
                <a:sym typeface="Arial"/>
              </a:rPr>
              <a:t>Co-produce with frontline staff</a:t>
            </a:r>
            <a:endParaRPr sz="1500">
              <a:solidFill>
                <a:schemeClr val="dk1"/>
              </a:solidFill>
              <a:latin typeface="Arial"/>
              <a:ea typeface="Arial"/>
              <a:cs typeface="Arial"/>
              <a:sym typeface="Arial"/>
            </a:endParaRPr>
          </a:p>
        </p:txBody>
      </p:sp>
      <p:sp>
        <p:nvSpPr>
          <p:cNvPr id="237" name="Google Shape;237;p10"/>
          <p:cNvSpPr txBox="1"/>
          <p:nvPr/>
        </p:nvSpPr>
        <p:spPr>
          <a:xfrm>
            <a:off x="3429000" y="1874520"/>
            <a:ext cx="2286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3"/>
              </a:buClr>
              <a:buSzPts val="1400"/>
              <a:buFont typeface="Arial"/>
              <a:buNone/>
            </a:pPr>
            <a:r>
              <a:rPr b="1" lang="en-US" sz="1400">
                <a:solidFill>
                  <a:schemeClr val="accent3"/>
                </a:solidFill>
                <a:latin typeface="Arial"/>
                <a:ea typeface="Arial"/>
                <a:cs typeface="Arial"/>
                <a:sym typeface="Arial"/>
              </a:rPr>
              <a:t>Barrier</a:t>
            </a:r>
            <a:endParaRPr sz="1400">
              <a:solidFill>
                <a:schemeClr val="dk1"/>
              </a:solidFill>
              <a:latin typeface="Arial"/>
              <a:ea typeface="Arial"/>
              <a:cs typeface="Arial"/>
              <a:sym typeface="Arial"/>
            </a:endParaRPr>
          </a:p>
        </p:txBody>
      </p:sp>
      <p:sp>
        <p:nvSpPr>
          <p:cNvPr id="238" name="Google Shape;238;p10"/>
          <p:cNvSpPr txBox="1"/>
          <p:nvPr/>
        </p:nvSpPr>
        <p:spPr>
          <a:xfrm>
            <a:off x="3429000" y="2148840"/>
            <a:ext cx="2286000" cy="6400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400"/>
              <a:buFont typeface="Arial"/>
              <a:buNone/>
            </a:pPr>
            <a:r>
              <a:rPr lang="en-US" sz="1400">
                <a:solidFill>
                  <a:schemeClr val="dk1"/>
                </a:solidFill>
                <a:latin typeface="Arial"/>
                <a:ea typeface="Arial"/>
                <a:cs typeface="Arial"/>
                <a:sym typeface="Arial"/>
              </a:rPr>
              <a:t>Top-down roll-out; no learning time</a:t>
            </a:r>
            <a:endParaRPr sz="1400">
              <a:solidFill>
                <a:schemeClr val="dk1"/>
              </a:solidFill>
              <a:latin typeface="Arial"/>
              <a:ea typeface="Arial"/>
              <a:cs typeface="Arial"/>
              <a:sym typeface="Arial"/>
            </a:endParaRPr>
          </a:p>
        </p:txBody>
      </p:sp>
      <p:sp>
        <p:nvSpPr>
          <p:cNvPr id="239" name="Google Shape;239;p10"/>
          <p:cNvSpPr txBox="1"/>
          <p:nvPr/>
        </p:nvSpPr>
        <p:spPr>
          <a:xfrm>
            <a:off x="3429000" y="2834640"/>
            <a:ext cx="2286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2"/>
              </a:buClr>
              <a:buSzPts val="1400"/>
              <a:buFont typeface="Arial"/>
              <a:buNone/>
            </a:pPr>
            <a:r>
              <a:rPr b="1" lang="en-US" sz="1400">
                <a:solidFill>
                  <a:schemeClr val="accent2"/>
                </a:solidFill>
                <a:latin typeface="Arial"/>
                <a:ea typeface="Arial"/>
                <a:cs typeface="Arial"/>
                <a:sym typeface="Arial"/>
              </a:rPr>
              <a:t>Solution</a:t>
            </a:r>
            <a:endParaRPr sz="1400">
              <a:solidFill>
                <a:schemeClr val="dk1"/>
              </a:solidFill>
              <a:latin typeface="Arial"/>
              <a:ea typeface="Arial"/>
              <a:cs typeface="Arial"/>
              <a:sym typeface="Arial"/>
            </a:endParaRPr>
          </a:p>
        </p:txBody>
      </p:sp>
      <p:sp>
        <p:nvSpPr>
          <p:cNvPr id="240" name="Google Shape;240;p10"/>
          <p:cNvSpPr txBox="1"/>
          <p:nvPr/>
        </p:nvSpPr>
        <p:spPr>
          <a:xfrm>
            <a:off x="3429000" y="3108960"/>
            <a:ext cx="2286000" cy="914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400">
                <a:solidFill>
                  <a:schemeClr val="dk1"/>
                </a:solidFill>
                <a:latin typeface="Arial"/>
                <a:ea typeface="Arial"/>
                <a:cs typeface="Arial"/>
                <a:sym typeface="Arial"/>
              </a:rPr>
              <a:t>Protected Continued Professional Development and digital champions and navigators</a:t>
            </a:r>
            <a:endParaRPr/>
          </a:p>
        </p:txBody>
      </p:sp>
      <p:sp>
        <p:nvSpPr>
          <p:cNvPr id="241" name="Google Shape;241;p10"/>
          <p:cNvSpPr txBox="1"/>
          <p:nvPr/>
        </p:nvSpPr>
        <p:spPr>
          <a:xfrm>
            <a:off x="3429000" y="4114800"/>
            <a:ext cx="228600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accent6"/>
              </a:buClr>
              <a:buSzPts val="1100"/>
              <a:buFont typeface="Arial"/>
              <a:buNone/>
            </a:pPr>
            <a:r>
              <a:rPr i="1" lang="en-US" sz="1100">
                <a:solidFill>
                  <a:schemeClr val="accent6"/>
                </a:solidFill>
                <a:latin typeface="Arial"/>
                <a:ea typeface="Arial"/>
                <a:cs typeface="Arial"/>
                <a:sym typeface="Arial"/>
              </a:rPr>
              <a:t>Reidy et al., 2025; Wisniewski et al., 2020</a:t>
            </a:r>
            <a:endParaRPr sz="1100">
              <a:solidFill>
                <a:schemeClr val="dk1"/>
              </a:solidFill>
              <a:latin typeface="Arial"/>
              <a:ea typeface="Arial"/>
              <a:cs typeface="Arial"/>
              <a:sym typeface="Arial"/>
            </a:endParaRPr>
          </a:p>
        </p:txBody>
      </p:sp>
      <p:sp>
        <p:nvSpPr>
          <p:cNvPr id="242" name="Google Shape;242;p10"/>
          <p:cNvSpPr/>
          <p:nvPr/>
        </p:nvSpPr>
        <p:spPr>
          <a:xfrm>
            <a:off x="6035040" y="1143000"/>
            <a:ext cx="2651760" cy="3520440"/>
          </a:xfrm>
          <a:prstGeom prst="roundRect">
            <a:avLst>
              <a:gd fmla="val 2759" name="adj"/>
            </a:avLst>
          </a:prstGeom>
          <a:solidFill>
            <a:schemeClr val="lt2"/>
          </a:solidFill>
          <a:ln cap="flat" cmpd="sng" w="127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 name="Google Shape;243;p10"/>
          <p:cNvSpPr/>
          <p:nvPr/>
        </p:nvSpPr>
        <p:spPr>
          <a:xfrm>
            <a:off x="6172200" y="1261872"/>
            <a:ext cx="457200" cy="457200"/>
          </a:xfrm>
          <a:prstGeom prst="ellipse">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 name="Google Shape;244;p10"/>
          <p:cNvSpPr txBox="1"/>
          <p:nvPr/>
        </p:nvSpPr>
        <p:spPr>
          <a:xfrm>
            <a:off x="6172200" y="1261872"/>
            <a:ext cx="457200" cy="4572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chemeClr val="lt1"/>
              </a:buClr>
              <a:buSzPts val="1800"/>
              <a:buFont typeface="Arial"/>
              <a:buNone/>
            </a:pPr>
            <a:r>
              <a:rPr b="1" lang="en-US" sz="1800">
                <a:solidFill>
                  <a:schemeClr val="lt1"/>
                </a:solidFill>
                <a:latin typeface="Arial"/>
                <a:ea typeface="Arial"/>
                <a:cs typeface="Arial"/>
                <a:sym typeface="Arial"/>
              </a:rPr>
              <a:t>3</a:t>
            </a:r>
            <a:endParaRPr sz="1800">
              <a:solidFill>
                <a:schemeClr val="dk1"/>
              </a:solidFill>
              <a:latin typeface="Arial"/>
              <a:ea typeface="Arial"/>
              <a:cs typeface="Arial"/>
              <a:sym typeface="Arial"/>
            </a:endParaRPr>
          </a:p>
        </p:txBody>
      </p:sp>
      <p:sp>
        <p:nvSpPr>
          <p:cNvPr id="245" name="Google Shape;245;p10"/>
          <p:cNvSpPr txBox="1"/>
          <p:nvPr/>
        </p:nvSpPr>
        <p:spPr>
          <a:xfrm>
            <a:off x="6720840" y="1216152"/>
            <a:ext cx="187452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dk2"/>
              </a:buClr>
              <a:buSzPts val="1500"/>
              <a:buFont typeface="Arial"/>
              <a:buNone/>
            </a:pPr>
            <a:r>
              <a:rPr b="1" lang="en-US" sz="1500">
                <a:solidFill>
                  <a:schemeClr val="dk2"/>
                </a:solidFill>
                <a:latin typeface="Arial"/>
                <a:ea typeface="Arial"/>
                <a:cs typeface="Arial"/>
                <a:sym typeface="Arial"/>
              </a:rPr>
              <a:t>Invest in interoperability</a:t>
            </a:r>
            <a:endParaRPr sz="1500">
              <a:solidFill>
                <a:schemeClr val="dk1"/>
              </a:solidFill>
              <a:latin typeface="Arial"/>
              <a:ea typeface="Arial"/>
              <a:cs typeface="Arial"/>
              <a:sym typeface="Arial"/>
            </a:endParaRPr>
          </a:p>
        </p:txBody>
      </p:sp>
      <p:sp>
        <p:nvSpPr>
          <p:cNvPr id="246" name="Google Shape;246;p10"/>
          <p:cNvSpPr txBox="1"/>
          <p:nvPr/>
        </p:nvSpPr>
        <p:spPr>
          <a:xfrm>
            <a:off x="6217920" y="1874520"/>
            <a:ext cx="2286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3"/>
              </a:buClr>
              <a:buSzPts val="1400"/>
              <a:buFont typeface="Arial"/>
              <a:buNone/>
            </a:pPr>
            <a:r>
              <a:rPr b="1" lang="en-US" sz="1400">
                <a:solidFill>
                  <a:schemeClr val="accent3"/>
                </a:solidFill>
                <a:latin typeface="Arial"/>
                <a:ea typeface="Arial"/>
                <a:cs typeface="Arial"/>
                <a:sym typeface="Arial"/>
              </a:rPr>
              <a:t>Barrier</a:t>
            </a:r>
            <a:endParaRPr sz="1400">
              <a:solidFill>
                <a:schemeClr val="dk1"/>
              </a:solidFill>
              <a:latin typeface="Arial"/>
              <a:ea typeface="Arial"/>
              <a:cs typeface="Arial"/>
              <a:sym typeface="Arial"/>
            </a:endParaRPr>
          </a:p>
        </p:txBody>
      </p:sp>
      <p:sp>
        <p:nvSpPr>
          <p:cNvPr id="247" name="Google Shape;247;p10"/>
          <p:cNvSpPr txBox="1"/>
          <p:nvPr/>
        </p:nvSpPr>
        <p:spPr>
          <a:xfrm>
            <a:off x="6217920" y="2148840"/>
            <a:ext cx="2286000" cy="6400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400">
                <a:solidFill>
                  <a:schemeClr val="dk1"/>
                </a:solidFill>
                <a:latin typeface="Arial"/>
                <a:ea typeface="Arial"/>
                <a:cs typeface="Arial"/>
                <a:sym typeface="Arial"/>
              </a:rPr>
              <a:t>Non integrated systems across heath care sectors such as primary, secondary and tertiary between and high cost</a:t>
            </a:r>
            <a:endParaRPr/>
          </a:p>
        </p:txBody>
      </p:sp>
      <p:sp>
        <p:nvSpPr>
          <p:cNvPr id="248" name="Google Shape;248;p10"/>
          <p:cNvSpPr txBox="1"/>
          <p:nvPr/>
        </p:nvSpPr>
        <p:spPr>
          <a:xfrm>
            <a:off x="6217920" y="3155026"/>
            <a:ext cx="2286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2"/>
              </a:buClr>
              <a:buSzPts val="1400"/>
              <a:buFont typeface="Arial"/>
              <a:buNone/>
            </a:pPr>
            <a:r>
              <a:rPr b="1" lang="en-US" sz="1400">
                <a:solidFill>
                  <a:schemeClr val="accent2"/>
                </a:solidFill>
                <a:latin typeface="Arial"/>
                <a:ea typeface="Arial"/>
                <a:cs typeface="Arial"/>
                <a:sym typeface="Arial"/>
              </a:rPr>
              <a:t>Solution</a:t>
            </a:r>
            <a:endParaRPr sz="1400">
              <a:solidFill>
                <a:schemeClr val="dk1"/>
              </a:solidFill>
              <a:latin typeface="Arial"/>
              <a:ea typeface="Arial"/>
              <a:cs typeface="Arial"/>
              <a:sym typeface="Arial"/>
            </a:endParaRPr>
          </a:p>
        </p:txBody>
      </p:sp>
      <p:sp>
        <p:nvSpPr>
          <p:cNvPr id="249" name="Google Shape;249;p10"/>
          <p:cNvSpPr txBox="1"/>
          <p:nvPr/>
        </p:nvSpPr>
        <p:spPr>
          <a:xfrm>
            <a:off x="6174625" y="3429346"/>
            <a:ext cx="2286000" cy="914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400">
                <a:solidFill>
                  <a:schemeClr val="dk1"/>
                </a:solidFill>
                <a:latin typeface="Arial"/>
                <a:ea typeface="Arial"/>
                <a:cs typeface="Arial"/>
                <a:sym typeface="Arial"/>
              </a:rPr>
              <a:t>FHIR standards must be met, open source and shared budgets across organisations</a:t>
            </a:r>
            <a:endParaRPr sz="1400">
              <a:solidFill>
                <a:schemeClr val="dk1"/>
              </a:solidFill>
              <a:latin typeface="Arial"/>
              <a:ea typeface="Arial"/>
              <a:cs typeface="Arial"/>
              <a:sym typeface="Arial"/>
            </a:endParaRPr>
          </a:p>
        </p:txBody>
      </p:sp>
      <p:sp>
        <p:nvSpPr>
          <p:cNvPr id="250" name="Google Shape;250;p10"/>
          <p:cNvSpPr txBox="1"/>
          <p:nvPr/>
        </p:nvSpPr>
        <p:spPr>
          <a:xfrm>
            <a:off x="6217920" y="4313959"/>
            <a:ext cx="228600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accent6"/>
              </a:buClr>
              <a:buSzPts val="1100"/>
              <a:buFont typeface="Arial"/>
              <a:buNone/>
            </a:pPr>
            <a:r>
              <a:rPr i="1" lang="en-US" sz="1100">
                <a:solidFill>
                  <a:schemeClr val="accent6"/>
                </a:solidFill>
                <a:latin typeface="Arial"/>
                <a:ea typeface="Arial"/>
                <a:cs typeface="Arial"/>
                <a:sym typeface="Arial"/>
              </a:rPr>
              <a:t>Bennion et al., 2025; Health Foundation, 2025</a:t>
            </a:r>
            <a:endParaRPr sz="1100">
              <a:solidFill>
                <a:schemeClr val="dk1"/>
              </a:solidFill>
              <a:latin typeface="Arial"/>
              <a:ea typeface="Arial"/>
              <a:cs typeface="Arial"/>
              <a:sym typeface="Arial"/>
            </a:endParaRPr>
          </a:p>
        </p:txBody>
      </p:sp>
      <p:sp>
        <p:nvSpPr>
          <p:cNvPr id="251" name="Google Shape;251;p10"/>
          <p:cNvSpPr txBox="1"/>
          <p:nvPr>
            <p:ph idx="4294967295"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b="0" lang="en-US" sz="1000">
                <a:solidFill>
                  <a:schemeClr val="accent6"/>
                </a:solidFill>
                <a:latin typeface="Arial"/>
                <a:ea typeface="Arial"/>
                <a:cs typeface="Arial"/>
                <a:sym typeface="Arial"/>
              </a:rPr>
              <a:t>‹#›</a:t>
            </a:fld>
            <a:endParaRPr sz="1000">
              <a:solidFill>
                <a:schemeClr val="accent6"/>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6" name="Shape 256"/>
        <p:cNvGrpSpPr/>
        <p:nvPr/>
      </p:nvGrpSpPr>
      <p:grpSpPr>
        <a:xfrm>
          <a:off x="0" y="0"/>
          <a:ext cx="0" cy="0"/>
          <a:chOff x="0" y="0"/>
          <a:chExt cx="0" cy="0"/>
        </a:xfrm>
      </p:grpSpPr>
      <p:sp>
        <p:nvSpPr>
          <p:cNvPr id="257" name="Google Shape;257;p11"/>
          <p:cNvSpPr txBox="1"/>
          <p:nvPr>
            <p:ph type="title"/>
          </p:nvPr>
        </p:nvSpPr>
        <p:spPr>
          <a:xfrm>
            <a:off x="457200" y="274320"/>
            <a:ext cx="8229600" cy="6858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Clr>
                <a:schemeClr val="lt1"/>
              </a:buClr>
              <a:buSzPts val="3000"/>
              <a:buFont typeface="Arial"/>
              <a:buNone/>
            </a:pPr>
            <a:r>
              <a:rPr b="1" lang="en-US" sz="3000"/>
              <a:t>Conclusion</a:t>
            </a:r>
            <a:r>
              <a:rPr lang="en-US"/>
              <a:t> for each focus area</a:t>
            </a:r>
            <a:endParaRPr sz="3000"/>
          </a:p>
        </p:txBody>
      </p:sp>
      <p:sp>
        <p:nvSpPr>
          <p:cNvPr id="258" name="Google Shape;258;p11"/>
          <p:cNvSpPr/>
          <p:nvPr/>
        </p:nvSpPr>
        <p:spPr>
          <a:xfrm>
            <a:off x="457200" y="1143000"/>
            <a:ext cx="8229600" cy="777240"/>
          </a:xfrm>
          <a:prstGeom prst="roundRect">
            <a:avLst>
              <a:gd fmla="val 9412" name="adj"/>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 name="Google Shape;259;p11"/>
          <p:cNvSpPr txBox="1"/>
          <p:nvPr/>
        </p:nvSpPr>
        <p:spPr>
          <a:xfrm>
            <a:off x="640080" y="1143000"/>
            <a:ext cx="20116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4"/>
              </a:buClr>
              <a:buSzPts val="1600"/>
              <a:buFont typeface="Arial"/>
              <a:buNone/>
            </a:pPr>
            <a:r>
              <a:rPr b="1" lang="en-US" sz="1600">
                <a:solidFill>
                  <a:schemeClr val="accent4"/>
                </a:solidFill>
                <a:latin typeface="Arial"/>
                <a:ea typeface="Arial"/>
                <a:cs typeface="Arial"/>
                <a:sym typeface="Arial"/>
              </a:rPr>
              <a:t>Service delivery</a:t>
            </a:r>
            <a:endParaRPr sz="1600">
              <a:solidFill>
                <a:schemeClr val="dk1"/>
              </a:solidFill>
              <a:latin typeface="Arial"/>
              <a:ea typeface="Arial"/>
              <a:cs typeface="Arial"/>
              <a:sym typeface="Arial"/>
            </a:endParaRPr>
          </a:p>
        </p:txBody>
      </p:sp>
      <p:sp>
        <p:nvSpPr>
          <p:cNvPr id="260" name="Google Shape;260;p11"/>
          <p:cNvSpPr txBox="1"/>
          <p:nvPr/>
        </p:nvSpPr>
        <p:spPr>
          <a:xfrm>
            <a:off x="2743200" y="1143000"/>
            <a:ext cx="576072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None/>
            </a:pPr>
            <a:r>
              <a:rPr lang="en-US" sz="1400">
                <a:solidFill>
                  <a:srgbClr val="FFFFFF"/>
                </a:solidFill>
                <a:latin typeface="Arial"/>
                <a:ea typeface="Arial"/>
                <a:cs typeface="Arial"/>
                <a:sym typeface="Arial"/>
              </a:rPr>
              <a:t>In service delivery, the app delivers real efficiency, 2.6 million GP hours and fewer discharge delays, but isolated systems hold it back.</a:t>
            </a:r>
            <a:endParaRPr sz="1800">
              <a:solidFill>
                <a:schemeClr val="dk1"/>
              </a:solidFill>
              <a:latin typeface="Arial"/>
              <a:ea typeface="Arial"/>
              <a:cs typeface="Arial"/>
              <a:sym typeface="Arial"/>
            </a:endParaRPr>
          </a:p>
          <a:p>
            <a:pPr indent="0" lvl="0" marL="0" marR="0" rtl="0" algn="l">
              <a:spcBef>
                <a:spcPts val="0"/>
              </a:spcBef>
              <a:spcAft>
                <a:spcPts val="0"/>
              </a:spcAft>
              <a:buClr>
                <a:schemeClr val="lt2"/>
              </a:buClr>
              <a:buSzPts val="1200"/>
              <a:buFont typeface="Arial"/>
              <a:buNone/>
            </a:pPr>
            <a:r>
              <a:rPr i="1" lang="en-US" sz="1200">
                <a:solidFill>
                  <a:schemeClr val="lt2"/>
                </a:solidFill>
                <a:latin typeface="Arial"/>
                <a:ea typeface="Arial"/>
                <a:cs typeface="Arial"/>
                <a:sym typeface="Arial"/>
              </a:rPr>
              <a:t>(NHS England, 2025; Bennion et al., 2025)</a:t>
            </a:r>
            <a:endParaRPr sz="1400">
              <a:solidFill>
                <a:schemeClr val="dk1"/>
              </a:solidFill>
              <a:latin typeface="Arial"/>
              <a:ea typeface="Arial"/>
              <a:cs typeface="Arial"/>
              <a:sym typeface="Arial"/>
            </a:endParaRPr>
          </a:p>
        </p:txBody>
      </p:sp>
      <p:sp>
        <p:nvSpPr>
          <p:cNvPr id="261" name="Google Shape;261;p11"/>
          <p:cNvSpPr/>
          <p:nvPr/>
        </p:nvSpPr>
        <p:spPr>
          <a:xfrm>
            <a:off x="457200" y="2011680"/>
            <a:ext cx="8229600" cy="777240"/>
          </a:xfrm>
          <a:prstGeom prst="roundRect">
            <a:avLst>
              <a:gd fmla="val 9412" name="adj"/>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11"/>
          <p:cNvSpPr txBox="1"/>
          <p:nvPr/>
        </p:nvSpPr>
        <p:spPr>
          <a:xfrm>
            <a:off x="640080" y="2011680"/>
            <a:ext cx="20116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4"/>
              </a:buClr>
              <a:buSzPts val="1600"/>
              <a:buFont typeface="Arial"/>
              <a:buNone/>
            </a:pPr>
            <a:r>
              <a:rPr b="1" lang="en-US" sz="1600">
                <a:solidFill>
                  <a:schemeClr val="accent4"/>
                </a:solidFill>
                <a:latin typeface="Arial"/>
                <a:ea typeface="Arial"/>
                <a:cs typeface="Arial"/>
                <a:sym typeface="Arial"/>
              </a:rPr>
              <a:t>Workforce</a:t>
            </a:r>
            <a:endParaRPr sz="1600">
              <a:solidFill>
                <a:schemeClr val="dk1"/>
              </a:solidFill>
              <a:latin typeface="Arial"/>
              <a:ea typeface="Arial"/>
              <a:cs typeface="Arial"/>
              <a:sym typeface="Arial"/>
            </a:endParaRPr>
          </a:p>
        </p:txBody>
      </p:sp>
      <p:sp>
        <p:nvSpPr>
          <p:cNvPr id="263" name="Google Shape;263;p11"/>
          <p:cNvSpPr txBox="1"/>
          <p:nvPr/>
        </p:nvSpPr>
        <p:spPr>
          <a:xfrm>
            <a:off x="2743200" y="2011680"/>
            <a:ext cx="576072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None/>
            </a:pPr>
            <a:r>
              <a:rPr lang="en-US" sz="1400">
                <a:solidFill>
                  <a:srgbClr val="FFFFFF"/>
                </a:solidFill>
                <a:latin typeface="Arial"/>
                <a:ea typeface="Arial"/>
                <a:cs typeface="Arial"/>
                <a:sym typeface="Arial"/>
              </a:rPr>
              <a:t>new digital roles are emerging, yet training and co-production lag behind,</a:t>
            </a:r>
            <a:endParaRPr sz="1800">
              <a:solidFill>
                <a:schemeClr val="dk1"/>
              </a:solidFill>
              <a:latin typeface="Arial"/>
              <a:ea typeface="Arial"/>
              <a:cs typeface="Arial"/>
              <a:sym typeface="Arial"/>
            </a:endParaRPr>
          </a:p>
          <a:p>
            <a:pPr indent="0" lvl="0" marL="0" marR="0" rtl="0" algn="l">
              <a:spcBef>
                <a:spcPts val="0"/>
              </a:spcBef>
              <a:spcAft>
                <a:spcPts val="0"/>
              </a:spcAft>
              <a:buClr>
                <a:schemeClr val="lt2"/>
              </a:buClr>
              <a:buSzPts val="1200"/>
              <a:buFont typeface="Arial"/>
              <a:buNone/>
            </a:pPr>
            <a:r>
              <a:rPr i="1" lang="en-US" sz="1200">
                <a:solidFill>
                  <a:schemeClr val="lt2"/>
                </a:solidFill>
                <a:latin typeface="Arial"/>
                <a:ea typeface="Arial"/>
                <a:cs typeface="Arial"/>
                <a:sym typeface="Arial"/>
              </a:rPr>
              <a:t>(Kaihlanen et al., 2023; Reidy et al., 2025)</a:t>
            </a:r>
            <a:endParaRPr sz="1400">
              <a:solidFill>
                <a:schemeClr val="dk1"/>
              </a:solidFill>
              <a:latin typeface="Arial"/>
              <a:ea typeface="Arial"/>
              <a:cs typeface="Arial"/>
              <a:sym typeface="Arial"/>
            </a:endParaRPr>
          </a:p>
        </p:txBody>
      </p:sp>
      <p:sp>
        <p:nvSpPr>
          <p:cNvPr id="264" name="Google Shape;264;p11"/>
          <p:cNvSpPr/>
          <p:nvPr/>
        </p:nvSpPr>
        <p:spPr>
          <a:xfrm>
            <a:off x="457200" y="2880360"/>
            <a:ext cx="8229600" cy="777240"/>
          </a:xfrm>
          <a:prstGeom prst="roundRect">
            <a:avLst>
              <a:gd fmla="val 9412" name="adj"/>
            </a:avLst>
          </a:prstGeom>
          <a:solidFill>
            <a:srgbClr val="005EB8"/>
          </a:solidFill>
          <a:ln cap="flat" cmpd="sng" w="12700">
            <a:solidFill>
              <a:srgbClr val="005EB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11"/>
          <p:cNvSpPr txBox="1"/>
          <p:nvPr/>
        </p:nvSpPr>
        <p:spPr>
          <a:xfrm>
            <a:off x="640080" y="2880360"/>
            <a:ext cx="20116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chemeClr val="accent4"/>
              </a:buClr>
              <a:buSzPts val="1600"/>
              <a:buFont typeface="Arial"/>
              <a:buNone/>
            </a:pPr>
            <a:r>
              <a:rPr b="1" lang="en-US" sz="1600">
                <a:solidFill>
                  <a:schemeClr val="accent4"/>
                </a:solidFill>
                <a:latin typeface="Arial"/>
                <a:ea typeface="Arial"/>
                <a:cs typeface="Arial"/>
                <a:sym typeface="Arial"/>
              </a:rPr>
              <a:t>Community</a:t>
            </a:r>
            <a:endParaRPr sz="1600">
              <a:solidFill>
                <a:schemeClr val="dk1"/>
              </a:solidFill>
              <a:latin typeface="Arial"/>
              <a:ea typeface="Arial"/>
              <a:cs typeface="Arial"/>
              <a:sym typeface="Arial"/>
            </a:endParaRPr>
          </a:p>
        </p:txBody>
      </p:sp>
      <p:sp>
        <p:nvSpPr>
          <p:cNvPr id="266" name="Google Shape;266;p11"/>
          <p:cNvSpPr txBox="1"/>
          <p:nvPr/>
        </p:nvSpPr>
        <p:spPr>
          <a:xfrm>
            <a:off x="2743200" y="2880360"/>
            <a:ext cx="576072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None/>
            </a:pPr>
            <a:r>
              <a:rPr lang="en-US" sz="1400">
                <a:solidFill>
                  <a:srgbClr val="FFFFFF"/>
                </a:solidFill>
                <a:latin typeface="Arial"/>
                <a:ea typeface="Arial"/>
                <a:cs typeface="Arial"/>
                <a:sym typeface="Arial"/>
              </a:rPr>
              <a:t>In community, inequalities persist, with registrations 25 per cent lower in deprived practices</a:t>
            </a:r>
            <a:endParaRPr sz="1800">
              <a:solidFill>
                <a:schemeClr val="dk1"/>
              </a:solidFill>
              <a:latin typeface="Arial"/>
              <a:ea typeface="Arial"/>
              <a:cs typeface="Arial"/>
              <a:sym typeface="Arial"/>
            </a:endParaRPr>
          </a:p>
          <a:p>
            <a:pPr indent="0" lvl="0" marL="0" marR="0" rtl="0" algn="l">
              <a:spcBef>
                <a:spcPts val="0"/>
              </a:spcBef>
              <a:spcAft>
                <a:spcPts val="0"/>
              </a:spcAft>
              <a:buClr>
                <a:schemeClr val="lt2"/>
              </a:buClr>
              <a:buSzPts val="1200"/>
              <a:buFont typeface="Arial"/>
              <a:buNone/>
            </a:pPr>
            <a:r>
              <a:rPr i="1" lang="en-US" sz="1200">
                <a:solidFill>
                  <a:schemeClr val="lt2"/>
                </a:solidFill>
                <a:latin typeface="Arial"/>
                <a:ea typeface="Arial"/>
                <a:cs typeface="Arial"/>
                <a:sym typeface="Arial"/>
              </a:rPr>
              <a:t>(KC et al., 2023)</a:t>
            </a:r>
            <a:endParaRPr sz="1400">
              <a:solidFill>
                <a:schemeClr val="dk1"/>
              </a:solidFill>
              <a:latin typeface="Arial"/>
              <a:ea typeface="Arial"/>
              <a:cs typeface="Arial"/>
              <a:sym typeface="Arial"/>
            </a:endParaRPr>
          </a:p>
        </p:txBody>
      </p:sp>
      <p:sp>
        <p:nvSpPr>
          <p:cNvPr id="267" name="Google Shape;267;p11"/>
          <p:cNvSpPr txBox="1"/>
          <p:nvPr/>
        </p:nvSpPr>
        <p:spPr>
          <a:xfrm>
            <a:off x="457200" y="4005002"/>
            <a:ext cx="82296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None/>
            </a:pPr>
            <a:r>
              <a:rPr b="1" i="1" lang="en-US" sz="1800">
                <a:solidFill>
                  <a:schemeClr val="lt1"/>
                </a:solidFill>
                <a:latin typeface="Arial"/>
                <a:ea typeface="Arial"/>
                <a:cs typeface="Arial"/>
                <a:sym typeface="Arial"/>
              </a:rPr>
              <a:t> My overall judgement is that the NHS App is a significant and positive innovation, but an unevenly distributed one. With inclusion of patient input and interoperability, it can become a sustainable and equitable front door to care. Thank you. I am happy to take questions.</a:t>
            </a:r>
            <a:endParaRPr b="1" i="1" sz="1800">
              <a:solidFill>
                <a:schemeClr val="lt1"/>
              </a:solidFill>
              <a:latin typeface="Arial"/>
              <a:ea typeface="Arial"/>
              <a:cs typeface="Arial"/>
              <a:sym typeface="Arial"/>
            </a:endParaRPr>
          </a:p>
        </p:txBody>
      </p:sp>
      <p:sp>
        <p:nvSpPr>
          <p:cNvPr id="268" name="Google Shape;268;p11"/>
          <p:cNvSpPr txBox="1"/>
          <p:nvPr>
            <p:ph idx="4294967295"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b="0" lang="en-US" sz="1000">
                <a:solidFill>
                  <a:schemeClr val="lt2"/>
                </a:solidFill>
                <a:latin typeface="Arial"/>
                <a:ea typeface="Arial"/>
                <a:cs typeface="Arial"/>
                <a:sym typeface="Arial"/>
              </a:rPr>
              <a:t>‹#›</a:t>
            </a:fld>
            <a:endParaRPr sz="1000">
              <a:solidFill>
                <a:schemeClr val="lt2"/>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3" name="Shape 273"/>
        <p:cNvGrpSpPr/>
        <p:nvPr/>
      </p:nvGrpSpPr>
      <p:grpSpPr>
        <a:xfrm>
          <a:off x="0" y="0"/>
          <a:ext cx="0" cy="0"/>
          <a:chOff x="0" y="0"/>
          <a:chExt cx="0" cy="0"/>
        </a:xfrm>
      </p:grpSpPr>
      <p:sp>
        <p:nvSpPr>
          <p:cNvPr id="274" name="Google Shape;274;p12"/>
          <p:cNvSpPr txBox="1"/>
          <p:nvPr>
            <p:ph type="title"/>
          </p:nvPr>
        </p:nvSpPr>
        <p:spPr>
          <a:xfrm>
            <a:off x="457200" y="274320"/>
            <a:ext cx="8229600" cy="6858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Clr>
                <a:schemeClr val="dk2"/>
              </a:buClr>
              <a:buSzPts val="3000"/>
              <a:buFont typeface="Arial"/>
              <a:buNone/>
            </a:pPr>
            <a:r>
              <a:rPr b="1" lang="en-US" sz="3000">
                <a:solidFill>
                  <a:schemeClr val="dk2"/>
                </a:solidFill>
              </a:rPr>
              <a:t>References (1 of 4)</a:t>
            </a:r>
            <a:endParaRPr sz="3000"/>
          </a:p>
        </p:txBody>
      </p:sp>
      <p:sp>
        <p:nvSpPr>
          <p:cNvPr id="275" name="Google Shape;275;p12"/>
          <p:cNvSpPr txBox="1"/>
          <p:nvPr/>
        </p:nvSpPr>
        <p:spPr>
          <a:xfrm>
            <a:off x="457200" y="1051560"/>
            <a:ext cx="8229600" cy="36576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100"/>
              <a:buFont typeface="Arial"/>
              <a:buNone/>
            </a:pPr>
            <a:r>
              <a:rPr lang="en-US" sz="1100">
                <a:solidFill>
                  <a:schemeClr val="dk1"/>
                </a:solidFill>
                <a:latin typeface="Arial"/>
                <a:ea typeface="Arial"/>
                <a:cs typeface="Arial"/>
                <a:sym typeface="Arial"/>
              </a:rPr>
              <a:t>Azzopardi Meli, B., Bowman, C., Camilleri Sacco, M., Fenech, A., Agius Muscat, H., Hamilton, C., Scotter, C.D.P., Montebello, M., Chen, T. and Cordina, M.A. (2026) 'Digital competences for the health workforce: a systematic review', </a:t>
            </a:r>
            <a:r>
              <a:rPr i="1" lang="en-US" sz="1100">
                <a:solidFill>
                  <a:schemeClr val="dk1"/>
                </a:solidFill>
                <a:latin typeface="Arial"/>
                <a:ea typeface="Arial"/>
                <a:cs typeface="Arial"/>
                <a:sym typeface="Arial"/>
              </a:rPr>
              <a:t>International Journal of Medical Informatics</a:t>
            </a:r>
            <a:r>
              <a:rPr lang="en-US" sz="1100">
                <a:solidFill>
                  <a:schemeClr val="dk1"/>
                </a:solidFill>
                <a:latin typeface="Arial"/>
                <a:ea typeface="Arial"/>
                <a:cs typeface="Arial"/>
                <a:sym typeface="Arial"/>
              </a:rPr>
              <a:t>, 106702. doi: 10.1016/j.ijmedinf.2026.106702.</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Bennion, M.R., Spencer, R., Moore, R.K. and Kenyon, R. (2025) 'Digital capability, open-source use, and interoperability standards within the National Health Service in England: survey of health care trusts', </a:t>
            </a:r>
            <a:r>
              <a:rPr i="1" lang="en-US" sz="1100">
                <a:solidFill>
                  <a:schemeClr val="dk1"/>
                </a:solidFill>
                <a:latin typeface="Arial"/>
                <a:ea typeface="Arial"/>
                <a:cs typeface="Arial"/>
                <a:sym typeface="Arial"/>
              </a:rPr>
              <a:t>JMIR Human Factors</a:t>
            </a:r>
            <a:r>
              <a:rPr lang="en-US" sz="1100">
                <a:solidFill>
                  <a:schemeClr val="dk1"/>
                </a:solidFill>
                <a:latin typeface="Arial"/>
                <a:ea typeface="Arial"/>
                <a:cs typeface="Arial"/>
                <a:sym typeface="Arial"/>
              </a:rPr>
              <a:t>, 12, e66398. doi: 10.2196/66398.</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BMA (2025) </a:t>
            </a:r>
            <a:r>
              <a:rPr i="1" lang="en-US" sz="1100">
                <a:solidFill>
                  <a:schemeClr val="dk1"/>
                </a:solidFill>
                <a:latin typeface="Arial"/>
                <a:ea typeface="Arial"/>
                <a:cs typeface="Arial"/>
                <a:sym typeface="Arial"/>
              </a:rPr>
              <a:t>Survey of GP practices in England reveals over half of practices reporting adverse impact on patient care from changes to online access</a:t>
            </a:r>
            <a:r>
              <a:rPr lang="en-US" sz="1100">
                <a:solidFill>
                  <a:schemeClr val="dk1"/>
                </a:solidFill>
                <a:latin typeface="Arial"/>
                <a:ea typeface="Arial"/>
                <a:cs typeface="Arial"/>
                <a:sym typeface="Arial"/>
              </a:rPr>
              <a:t>. Available at: https://www.bma.org.uk/bma-media-centre/survey-of-gp-practices-in-england-reveals-over-half-of-practices-reporting-adverse-impact-on-patient-care-from-changes-to-online-access (Accessed: 12 October 2026).</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Cresswell, K. and Williams, R. (2026) 'Large-scale system-level digitalisation initiatives in the National Health Service in England: insights from three national evaluations', </a:t>
            </a:r>
            <a:r>
              <a:rPr i="1" lang="en-US" sz="1100">
                <a:solidFill>
                  <a:schemeClr val="dk1"/>
                </a:solidFill>
                <a:latin typeface="Arial"/>
                <a:ea typeface="Arial"/>
                <a:cs typeface="Arial"/>
                <a:sym typeface="Arial"/>
              </a:rPr>
              <a:t>npj Digital Medicine</a:t>
            </a:r>
            <a:r>
              <a:rPr lang="en-US" sz="1100">
                <a:solidFill>
                  <a:schemeClr val="dk1"/>
                </a:solidFill>
                <a:latin typeface="Arial"/>
                <a:ea typeface="Arial"/>
                <a:cs typeface="Arial"/>
                <a:sym typeface="Arial"/>
              </a:rPr>
              <a:t>. doi: 10.1038/s41746-026-02495-8.</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Department of Health and Social Care (DHSC) (2022) </a:t>
            </a:r>
            <a:r>
              <a:rPr i="1" lang="en-US" sz="1100">
                <a:solidFill>
                  <a:schemeClr val="dk1"/>
                </a:solidFill>
                <a:latin typeface="Arial"/>
                <a:ea typeface="Arial"/>
                <a:cs typeface="Arial"/>
                <a:sym typeface="Arial"/>
              </a:rPr>
              <a:t>A plan for digital health and social care</a:t>
            </a:r>
            <a:r>
              <a:rPr lang="en-US" sz="1100">
                <a:solidFill>
                  <a:schemeClr val="dk1"/>
                </a:solidFill>
                <a:latin typeface="Arial"/>
                <a:ea typeface="Arial"/>
                <a:cs typeface="Arial"/>
                <a:sym typeface="Arial"/>
              </a:rPr>
              <a:t>. GOV.UK. Available at: https://www.gov.uk/government/publications/a-plan-for-digital-health-and-social-care/a-plan-for-digital-health-and-social-care (Accessed: 3 October 2026).</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Digital Care Hub (n.d.) </a:t>
            </a:r>
            <a:r>
              <a:rPr i="1" lang="en-US" sz="1100">
                <a:solidFill>
                  <a:schemeClr val="dk1"/>
                </a:solidFill>
                <a:latin typeface="Arial"/>
                <a:ea typeface="Arial"/>
                <a:cs typeface="Arial"/>
                <a:sym typeface="Arial"/>
              </a:rPr>
              <a:t>Policy briefing: Interoperability</a:t>
            </a:r>
            <a:r>
              <a:rPr lang="en-US" sz="1100">
                <a:solidFill>
                  <a:schemeClr val="dk1"/>
                </a:solidFill>
                <a:latin typeface="Arial"/>
                <a:ea typeface="Arial"/>
                <a:cs typeface="Arial"/>
                <a:sym typeface="Arial"/>
              </a:rPr>
              <a:t>. Available at: https://www.digitalcarehub.co.uk/digital-care-in-focus/interoperability/policy-briefing-interoperability/ (Accessed: 12 October 2026).</a:t>
            </a:r>
            <a:endParaRPr sz="1100">
              <a:solidFill>
                <a:schemeClr val="dk1"/>
              </a:solidFill>
              <a:latin typeface="Arial"/>
              <a:ea typeface="Arial"/>
              <a:cs typeface="Arial"/>
              <a:sym typeface="Arial"/>
            </a:endParaRPr>
          </a:p>
        </p:txBody>
      </p:sp>
      <p:sp>
        <p:nvSpPr>
          <p:cNvPr id="276" name="Google Shape;276;p12"/>
          <p:cNvSpPr txBox="1"/>
          <p:nvPr>
            <p:ph idx="4294967295"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b="0" lang="en-US" sz="1000">
                <a:solidFill>
                  <a:schemeClr val="accent6"/>
                </a:solidFill>
                <a:latin typeface="Arial"/>
                <a:ea typeface="Arial"/>
                <a:cs typeface="Arial"/>
                <a:sym typeface="Arial"/>
              </a:rPr>
              <a:t>‹#›</a:t>
            </a:fld>
            <a:endParaRPr sz="1000">
              <a:solidFill>
                <a:schemeClr val="accent6"/>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1" name="Shape 281"/>
        <p:cNvGrpSpPr/>
        <p:nvPr/>
      </p:nvGrpSpPr>
      <p:grpSpPr>
        <a:xfrm>
          <a:off x="0" y="0"/>
          <a:ext cx="0" cy="0"/>
          <a:chOff x="0" y="0"/>
          <a:chExt cx="0" cy="0"/>
        </a:xfrm>
      </p:grpSpPr>
      <p:sp>
        <p:nvSpPr>
          <p:cNvPr id="282" name="Google Shape;282;p13"/>
          <p:cNvSpPr txBox="1"/>
          <p:nvPr>
            <p:ph type="title"/>
          </p:nvPr>
        </p:nvSpPr>
        <p:spPr>
          <a:xfrm>
            <a:off x="457200" y="274320"/>
            <a:ext cx="8229600" cy="6858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Clr>
                <a:schemeClr val="dk2"/>
              </a:buClr>
              <a:buSzPts val="3000"/>
              <a:buFont typeface="Arial"/>
              <a:buNone/>
            </a:pPr>
            <a:r>
              <a:rPr b="1" lang="en-US" sz="3000">
                <a:solidFill>
                  <a:schemeClr val="dk2"/>
                </a:solidFill>
              </a:rPr>
              <a:t>References (2 of 4)</a:t>
            </a:r>
            <a:endParaRPr sz="3000"/>
          </a:p>
        </p:txBody>
      </p:sp>
      <p:sp>
        <p:nvSpPr>
          <p:cNvPr id="283" name="Google Shape;283;p13"/>
          <p:cNvSpPr txBox="1"/>
          <p:nvPr/>
        </p:nvSpPr>
        <p:spPr>
          <a:xfrm>
            <a:off x="457200" y="1051560"/>
            <a:ext cx="8229600" cy="36576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100"/>
              <a:buFont typeface="Arial"/>
              <a:buNone/>
            </a:pPr>
            <a:r>
              <a:rPr lang="en-US" sz="1100">
                <a:solidFill>
                  <a:schemeClr val="dk1"/>
                </a:solidFill>
                <a:latin typeface="Arial"/>
                <a:ea typeface="Arial"/>
                <a:cs typeface="Arial"/>
                <a:sym typeface="Arial"/>
              </a:rPr>
              <a:t>Greaves, F., Papoutsi, C., KC, S., Tewolde, S., Reidy, C., Gudgin, B., Laverty, A.A., Majeed, A., Costelloe, C. and Powell, J. (2026) 'Evaluating the national rollout of the NHS App in England using qualitative and quantitative methods', </a:t>
            </a:r>
            <a:r>
              <a:rPr i="1" lang="en-US" sz="1100">
                <a:solidFill>
                  <a:schemeClr val="dk1"/>
                </a:solidFill>
                <a:latin typeface="Arial"/>
                <a:ea typeface="Arial"/>
                <a:cs typeface="Arial"/>
                <a:sym typeface="Arial"/>
              </a:rPr>
              <a:t>Health and Social Care Delivery Research</a:t>
            </a:r>
            <a:r>
              <a:rPr lang="en-US" sz="1100">
                <a:solidFill>
                  <a:schemeClr val="dk1"/>
                </a:solidFill>
                <a:latin typeface="Arial"/>
                <a:ea typeface="Arial"/>
                <a:cs typeface="Arial"/>
                <a:sym typeface="Arial"/>
              </a:rPr>
              <a:t>, 14(15). doi: 10.3310/XYRV6485.</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Health and Social Care Committee (2023) </a:t>
            </a:r>
            <a:r>
              <a:rPr i="1" lang="en-US" sz="1100">
                <a:solidFill>
                  <a:schemeClr val="dk1"/>
                </a:solidFill>
                <a:latin typeface="Arial"/>
                <a:ea typeface="Arial"/>
                <a:cs typeface="Arial"/>
                <a:sym typeface="Arial"/>
              </a:rPr>
              <a:t>Digital transformation in the NHS</a:t>
            </a:r>
            <a:r>
              <a:rPr lang="en-US" sz="1100">
                <a:solidFill>
                  <a:schemeClr val="dk1"/>
                </a:solidFill>
                <a:latin typeface="Arial"/>
                <a:ea typeface="Arial"/>
                <a:cs typeface="Arial"/>
                <a:sym typeface="Arial"/>
              </a:rPr>
              <a:t>. UK Parliament. Available at: https://publications.parliament.uk/pa/cm5803/cmselect/cmhealth/223/report.html (Accessed: 3 October 2026).</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Health Foundation (2025) </a:t>
            </a:r>
            <a:r>
              <a:rPr i="1" lang="en-US" sz="1100">
                <a:solidFill>
                  <a:schemeClr val="dk1"/>
                </a:solidFill>
                <a:latin typeface="Arial"/>
                <a:ea typeface="Arial"/>
                <a:cs typeface="Arial"/>
                <a:sym typeface="Arial"/>
              </a:rPr>
              <a:t>Digitising the NHS and adult social care: what could it cost?</a:t>
            </a:r>
            <a:r>
              <a:rPr lang="en-US" sz="1100">
                <a:solidFill>
                  <a:schemeClr val="dk1"/>
                </a:solidFill>
                <a:latin typeface="Arial"/>
                <a:ea typeface="Arial"/>
                <a:cs typeface="Arial"/>
                <a:sym typeface="Arial"/>
              </a:rPr>
              <a:t> Available at: https://www.health.org.uk/reports-and-analysis/analysis/digitising-the-nhs-and-adult-social-care-what-could-it-cost (Accessed: 3 October 2026).</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Kaihlanen, A.-M., Laukka, E., Nadav, J., Närvänen, J., Saukkonen, P., Koivisto, J. and Heponiemi, T. (2023) 'The effects of digitalisation on health and social care work: a qualitative descriptive study of the perceptions of professionals and managers', </a:t>
            </a:r>
            <a:r>
              <a:rPr i="1" lang="en-US" sz="1100">
                <a:solidFill>
                  <a:schemeClr val="dk1"/>
                </a:solidFill>
                <a:latin typeface="Arial"/>
                <a:ea typeface="Arial"/>
                <a:cs typeface="Arial"/>
                <a:sym typeface="Arial"/>
              </a:rPr>
              <a:t>BMC Health Services Research</a:t>
            </a:r>
            <a:r>
              <a:rPr lang="en-US" sz="1100">
                <a:solidFill>
                  <a:schemeClr val="dk1"/>
                </a:solidFill>
                <a:latin typeface="Arial"/>
                <a:ea typeface="Arial"/>
                <a:cs typeface="Arial"/>
                <a:sym typeface="Arial"/>
              </a:rPr>
              <a:t>, 23, 714.</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KC, S., Tewolde, S., Laverty, A.A., Costelloe, C., Papoutsi, C., Reidy, C., Gudgin, B., Shenton, C., Majeed, A., Powell, J. and Greaves, F. (2023) 'An observational study of uptake and adoption of the NHS App in England', </a:t>
            </a:r>
            <a:r>
              <a:rPr i="1" lang="en-US" sz="1100">
                <a:solidFill>
                  <a:schemeClr val="dk1"/>
                </a:solidFill>
                <a:latin typeface="Arial"/>
                <a:ea typeface="Arial"/>
                <a:cs typeface="Arial"/>
                <a:sym typeface="Arial"/>
              </a:rPr>
              <a:t>British Journal of General Practice</a:t>
            </a:r>
            <a:r>
              <a:rPr lang="en-US" sz="1100">
                <a:solidFill>
                  <a:schemeClr val="dk1"/>
                </a:solidFill>
                <a:latin typeface="Arial"/>
                <a:ea typeface="Arial"/>
                <a:cs typeface="Arial"/>
                <a:sym typeface="Arial"/>
              </a:rPr>
              <a:t>, 73(737), e932. doi: 10.3399/BJGP.2022.0150.</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Kraus, S., Schiavone, F., Pluzhnikova, A. and Invernizzi, A.C. (2021) 'Digital transformation in healthcare: analyzing the current state-of-research', </a:t>
            </a:r>
            <a:r>
              <a:rPr i="1" lang="en-US" sz="1100">
                <a:solidFill>
                  <a:schemeClr val="dk1"/>
                </a:solidFill>
                <a:latin typeface="Arial"/>
                <a:ea typeface="Arial"/>
                <a:cs typeface="Arial"/>
                <a:sym typeface="Arial"/>
              </a:rPr>
              <a:t>Journal of Business Research</a:t>
            </a:r>
            <a:r>
              <a:rPr lang="en-US" sz="1100">
                <a:solidFill>
                  <a:schemeClr val="dk1"/>
                </a:solidFill>
                <a:latin typeface="Arial"/>
                <a:ea typeface="Arial"/>
                <a:cs typeface="Arial"/>
                <a:sym typeface="Arial"/>
              </a:rPr>
              <a:t>, 123, pp. 557–567.</a:t>
            </a:r>
            <a:endParaRPr sz="1100">
              <a:solidFill>
                <a:schemeClr val="dk1"/>
              </a:solidFill>
              <a:latin typeface="Arial"/>
              <a:ea typeface="Arial"/>
              <a:cs typeface="Arial"/>
              <a:sym typeface="Arial"/>
            </a:endParaRPr>
          </a:p>
        </p:txBody>
      </p:sp>
      <p:sp>
        <p:nvSpPr>
          <p:cNvPr id="284" name="Google Shape;284;p13"/>
          <p:cNvSpPr txBox="1"/>
          <p:nvPr>
            <p:ph idx="4294967295"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b="0" lang="en-US" sz="1000">
                <a:solidFill>
                  <a:schemeClr val="accent6"/>
                </a:solidFill>
                <a:latin typeface="Arial"/>
                <a:ea typeface="Arial"/>
                <a:cs typeface="Arial"/>
                <a:sym typeface="Arial"/>
              </a:rPr>
              <a:t>‹#›</a:t>
            </a:fld>
            <a:endParaRPr sz="1000">
              <a:solidFill>
                <a:schemeClr val="accent6"/>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9" name="Shape 289"/>
        <p:cNvGrpSpPr/>
        <p:nvPr/>
      </p:nvGrpSpPr>
      <p:grpSpPr>
        <a:xfrm>
          <a:off x="0" y="0"/>
          <a:ext cx="0" cy="0"/>
          <a:chOff x="0" y="0"/>
          <a:chExt cx="0" cy="0"/>
        </a:xfrm>
      </p:grpSpPr>
      <p:sp>
        <p:nvSpPr>
          <p:cNvPr id="290" name="Google Shape;290;p14"/>
          <p:cNvSpPr txBox="1"/>
          <p:nvPr>
            <p:ph type="title"/>
          </p:nvPr>
        </p:nvSpPr>
        <p:spPr>
          <a:xfrm>
            <a:off x="457200" y="274320"/>
            <a:ext cx="8229600" cy="6858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Clr>
                <a:schemeClr val="dk2"/>
              </a:buClr>
              <a:buSzPts val="3000"/>
              <a:buFont typeface="Arial"/>
              <a:buNone/>
            </a:pPr>
            <a:r>
              <a:rPr b="1" lang="en-US" sz="3000">
                <a:solidFill>
                  <a:schemeClr val="dk2"/>
                </a:solidFill>
              </a:rPr>
              <a:t>References (3 of 4)</a:t>
            </a:r>
            <a:endParaRPr sz="3000"/>
          </a:p>
        </p:txBody>
      </p:sp>
      <p:sp>
        <p:nvSpPr>
          <p:cNvPr id="291" name="Google Shape;291;p14"/>
          <p:cNvSpPr txBox="1"/>
          <p:nvPr/>
        </p:nvSpPr>
        <p:spPr>
          <a:xfrm>
            <a:off x="457200" y="1051560"/>
            <a:ext cx="8229600" cy="36576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100"/>
              <a:buFont typeface="Arial"/>
              <a:buNone/>
            </a:pPr>
            <a:r>
              <a:rPr lang="en-US" sz="1100">
                <a:solidFill>
                  <a:schemeClr val="dk1"/>
                </a:solidFill>
                <a:latin typeface="Arial"/>
                <a:ea typeface="Arial"/>
                <a:cs typeface="Arial"/>
                <a:sym typeface="Arial"/>
              </a:rPr>
              <a:t>Nazeha, N., Pavagadhi, D., Kyaw, B.M., Car, J., Jimenez, G. and Tudor Car, L. (2020) 'A digitally competent health workforce: scoping review of educational frameworks', </a:t>
            </a:r>
            <a:r>
              <a:rPr i="1" lang="en-US" sz="1100">
                <a:solidFill>
                  <a:schemeClr val="dk1"/>
                </a:solidFill>
                <a:latin typeface="Arial"/>
                <a:ea typeface="Arial"/>
                <a:cs typeface="Arial"/>
                <a:sym typeface="Arial"/>
              </a:rPr>
              <a:t>Journal of Medical Internet Research</a:t>
            </a:r>
            <a:r>
              <a:rPr lang="en-US" sz="1100">
                <a:solidFill>
                  <a:schemeClr val="dk1"/>
                </a:solidFill>
                <a:latin typeface="Arial"/>
                <a:ea typeface="Arial"/>
                <a:cs typeface="Arial"/>
                <a:sym typeface="Arial"/>
              </a:rPr>
              <a:t>, 22(11), e22706. doi: 10.2196/22706.</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NHS (2026) </a:t>
            </a:r>
            <a:r>
              <a:rPr i="1" lang="en-US" sz="1100">
                <a:solidFill>
                  <a:schemeClr val="dk1"/>
                </a:solidFill>
                <a:latin typeface="Arial"/>
                <a:ea typeface="Arial"/>
                <a:cs typeface="Arial"/>
                <a:sym typeface="Arial"/>
              </a:rPr>
              <a:t>NHS App full privacy notice</a:t>
            </a:r>
            <a:r>
              <a:rPr lang="en-US" sz="1100">
                <a:solidFill>
                  <a:schemeClr val="dk1"/>
                </a:solidFill>
                <a:latin typeface="Arial"/>
                <a:ea typeface="Arial"/>
                <a:cs typeface="Arial"/>
                <a:sym typeface="Arial"/>
              </a:rPr>
              <a:t>. Available at: https://www.nhs.uk/nhs-app/about/privacy-legal-information/privacy-notices/full-notice/ (Accessed: 3 October 2026).</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NHS Digital (2026a) </a:t>
            </a:r>
            <a:r>
              <a:rPr i="1" lang="en-US" sz="1100">
                <a:solidFill>
                  <a:schemeClr val="dk1"/>
                </a:solidFill>
                <a:latin typeface="Arial"/>
                <a:ea typeface="Arial"/>
                <a:cs typeface="Arial"/>
                <a:sym typeface="Arial"/>
              </a:rPr>
              <a:t>Hospital and specialist appointments in the NHS App</a:t>
            </a:r>
            <a:r>
              <a:rPr lang="en-US" sz="1100">
                <a:solidFill>
                  <a:schemeClr val="dk1"/>
                </a:solidFill>
                <a:latin typeface="Arial"/>
                <a:ea typeface="Arial"/>
                <a:cs typeface="Arial"/>
                <a:sym typeface="Arial"/>
              </a:rPr>
              <a:t>. Available at: https://digital.nhs.uk/services/nhs-app/nhs-app-features/hospital-referrals-and-appointments-in-the-nhs-app (Accessed: 7 October 2026).</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NHS Digital (2026b) </a:t>
            </a:r>
            <a:r>
              <a:rPr i="1" lang="en-US" sz="1100">
                <a:solidFill>
                  <a:schemeClr val="dk1"/>
                </a:solidFill>
                <a:latin typeface="Arial"/>
                <a:ea typeface="Arial"/>
                <a:cs typeface="Arial"/>
                <a:sym typeface="Arial"/>
              </a:rPr>
              <a:t>NHS App Roadmap</a:t>
            </a:r>
            <a:r>
              <a:rPr lang="en-US" sz="1100">
                <a:solidFill>
                  <a:schemeClr val="dk1"/>
                </a:solidFill>
                <a:latin typeface="Arial"/>
                <a:ea typeface="Arial"/>
                <a:cs typeface="Arial"/>
                <a:sym typeface="Arial"/>
              </a:rPr>
              <a:t>. Available at: https://digital.nhs.uk/services/nhs-app/roadmap (Accessed: 12 October 2026).</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NHS England (2021) </a:t>
            </a:r>
            <a:r>
              <a:rPr i="1" lang="en-US" sz="1100">
                <a:solidFill>
                  <a:schemeClr val="dk1"/>
                </a:solidFill>
                <a:latin typeface="Arial"/>
                <a:ea typeface="Arial"/>
                <a:cs typeface="Arial"/>
                <a:sym typeface="Arial"/>
              </a:rPr>
              <a:t>What Good Looks Like framework</a:t>
            </a:r>
            <a:r>
              <a:rPr lang="en-US" sz="1100">
                <a:solidFill>
                  <a:schemeClr val="dk1"/>
                </a:solidFill>
                <a:latin typeface="Arial"/>
                <a:ea typeface="Arial"/>
                <a:cs typeface="Arial"/>
                <a:sym typeface="Arial"/>
              </a:rPr>
              <a:t>. Transformation Directorate. Available at: https://transform.england.nhs.uk/digitise-connect-transform/what-good-looks-like/what-good-looks-like-publication (Accessed: 17 October 2026).</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NHS England (2023) </a:t>
            </a:r>
            <a:r>
              <a:rPr i="1" lang="en-US" sz="1100">
                <a:solidFill>
                  <a:schemeClr val="dk1"/>
                </a:solidFill>
                <a:latin typeface="Arial"/>
                <a:ea typeface="Arial"/>
                <a:cs typeface="Arial"/>
                <a:sym typeface="Arial"/>
              </a:rPr>
              <a:t>Inclusive digital healthcare: a framework for NHS action on digital inclusion</a:t>
            </a:r>
            <a:r>
              <a:rPr lang="en-US" sz="1100">
                <a:solidFill>
                  <a:schemeClr val="dk1"/>
                </a:solidFill>
                <a:latin typeface="Arial"/>
                <a:ea typeface="Arial"/>
                <a:cs typeface="Arial"/>
                <a:sym typeface="Arial"/>
              </a:rPr>
              <a:t>. Available at: https://www.england.nhs.uk/long-read/inclusive-digital-healthcare-a-framework-for-nhs-action-on-digital-inclusion/ (Accessed: 17 October 2026).</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NHS England (2025) </a:t>
            </a:r>
            <a:r>
              <a:rPr i="1" lang="en-US" sz="1100">
                <a:solidFill>
                  <a:schemeClr val="dk1"/>
                </a:solidFill>
                <a:latin typeface="Arial"/>
                <a:ea typeface="Arial"/>
                <a:cs typeface="Arial"/>
                <a:sym typeface="Arial"/>
              </a:rPr>
              <a:t>Data, digital and technology transformation</a:t>
            </a:r>
            <a:r>
              <a:rPr lang="en-US" sz="1100">
                <a:solidFill>
                  <a:schemeClr val="dk1"/>
                </a:solidFill>
                <a:latin typeface="Arial"/>
                <a:ea typeface="Arial"/>
                <a:cs typeface="Arial"/>
                <a:sym typeface="Arial"/>
              </a:rPr>
              <a:t>. Available at: https://www.england.nhs.uk/wp-content/uploads/2025/03/agenda-item-8-data-digital-and-technology-transformation.pdf (Accessed: 5 October 2026).</a:t>
            </a:r>
            <a:endParaRPr sz="1100">
              <a:solidFill>
                <a:schemeClr val="dk1"/>
              </a:solidFill>
              <a:latin typeface="Arial"/>
              <a:ea typeface="Arial"/>
              <a:cs typeface="Arial"/>
              <a:sym typeface="Arial"/>
            </a:endParaRPr>
          </a:p>
        </p:txBody>
      </p:sp>
      <p:sp>
        <p:nvSpPr>
          <p:cNvPr id="292" name="Google Shape;292;p14"/>
          <p:cNvSpPr txBox="1"/>
          <p:nvPr>
            <p:ph idx="4294967295"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b="0" lang="en-US" sz="1000">
                <a:solidFill>
                  <a:schemeClr val="accent6"/>
                </a:solidFill>
                <a:latin typeface="Arial"/>
                <a:ea typeface="Arial"/>
                <a:cs typeface="Arial"/>
                <a:sym typeface="Arial"/>
              </a:rPr>
              <a:t>‹#›</a:t>
            </a:fld>
            <a:endParaRPr sz="1000">
              <a:solidFill>
                <a:schemeClr val="accent6"/>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7" name="Shape 297"/>
        <p:cNvGrpSpPr/>
        <p:nvPr/>
      </p:nvGrpSpPr>
      <p:grpSpPr>
        <a:xfrm>
          <a:off x="0" y="0"/>
          <a:ext cx="0" cy="0"/>
          <a:chOff x="0" y="0"/>
          <a:chExt cx="0" cy="0"/>
        </a:xfrm>
      </p:grpSpPr>
      <p:sp>
        <p:nvSpPr>
          <p:cNvPr id="298" name="Google Shape;298;p15"/>
          <p:cNvSpPr txBox="1"/>
          <p:nvPr>
            <p:ph type="title"/>
          </p:nvPr>
        </p:nvSpPr>
        <p:spPr>
          <a:xfrm>
            <a:off x="457200" y="274320"/>
            <a:ext cx="8229600" cy="6858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Clr>
                <a:schemeClr val="dk2"/>
              </a:buClr>
              <a:buSzPts val="3000"/>
              <a:buFont typeface="Arial"/>
              <a:buNone/>
            </a:pPr>
            <a:r>
              <a:rPr b="1" lang="en-US" sz="3000">
                <a:solidFill>
                  <a:schemeClr val="dk2"/>
                </a:solidFill>
              </a:rPr>
              <a:t>References (4 of 4)</a:t>
            </a:r>
            <a:endParaRPr sz="3000"/>
          </a:p>
        </p:txBody>
      </p:sp>
      <p:sp>
        <p:nvSpPr>
          <p:cNvPr id="299" name="Google Shape;299;p15"/>
          <p:cNvSpPr txBox="1"/>
          <p:nvPr/>
        </p:nvSpPr>
        <p:spPr>
          <a:xfrm>
            <a:off x="457200" y="1051560"/>
            <a:ext cx="8229600" cy="36576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dk1"/>
              </a:buClr>
              <a:buSzPts val="1100"/>
              <a:buFont typeface="Arial"/>
              <a:buNone/>
            </a:pPr>
            <a:r>
              <a:rPr lang="en-US" sz="1100">
                <a:solidFill>
                  <a:schemeClr val="dk1"/>
                </a:solidFill>
                <a:latin typeface="Arial"/>
                <a:ea typeface="Arial"/>
                <a:cs typeface="Arial"/>
                <a:sym typeface="Arial"/>
              </a:rPr>
              <a:t>PHG Foundation (2018) </a:t>
            </a:r>
            <a:r>
              <a:rPr i="1" lang="en-US" sz="1100">
                <a:solidFill>
                  <a:schemeClr val="dk1"/>
                </a:solidFill>
                <a:latin typeface="Arial"/>
                <a:ea typeface="Arial"/>
                <a:cs typeface="Arial"/>
                <a:sym typeface="Arial"/>
              </a:rPr>
              <a:t>The NHS App, good for patients, good for the NHS?</a:t>
            </a:r>
            <a:r>
              <a:rPr lang="en-US" sz="1100">
                <a:solidFill>
                  <a:schemeClr val="dk1"/>
                </a:solidFill>
                <a:latin typeface="Arial"/>
                <a:ea typeface="Arial"/>
                <a:cs typeface="Arial"/>
                <a:sym typeface="Arial"/>
              </a:rPr>
              <a:t> Available at: https://www.phgfoundation.org/blog/nhs-app-for-patients-or-the-nhs/ (Accessed: 5 October 2026).</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Radar Healthcare (n.d.) </a:t>
            </a:r>
            <a:r>
              <a:rPr i="1" lang="en-US" sz="1100">
                <a:solidFill>
                  <a:schemeClr val="dk1"/>
                </a:solidFill>
                <a:latin typeface="Arial"/>
                <a:ea typeface="Arial"/>
                <a:cs typeface="Arial"/>
                <a:sym typeface="Arial"/>
              </a:rPr>
              <a:t>What Good Looks Like (WGLL)</a:t>
            </a:r>
            <a:r>
              <a:rPr lang="en-US" sz="1100">
                <a:solidFill>
                  <a:schemeClr val="dk1"/>
                </a:solidFill>
                <a:latin typeface="Arial"/>
                <a:ea typeface="Arial"/>
                <a:cs typeface="Arial"/>
                <a:sym typeface="Arial"/>
              </a:rPr>
              <a:t>. Available at: https://radarhealthcare.com/news-blogs/what-good-looks-like-wgll/ (Accessed: 5 October 2026).</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Reidy, C., Papoutsi, C., KC, S., Gudgin, B., Laverty, A.A., Greaves, F. and Powell, J. (2025) 'Qualitative evaluation of the implementation and national roll-out of the NHS App in England', </a:t>
            </a:r>
            <a:r>
              <a:rPr i="1" lang="en-US" sz="1100">
                <a:solidFill>
                  <a:schemeClr val="dk1"/>
                </a:solidFill>
                <a:latin typeface="Arial"/>
                <a:ea typeface="Arial"/>
                <a:cs typeface="Arial"/>
                <a:sym typeface="Arial"/>
              </a:rPr>
              <a:t>BMC Medicine</a:t>
            </a:r>
            <a:r>
              <a:rPr lang="en-US" sz="1100">
                <a:solidFill>
                  <a:schemeClr val="dk1"/>
                </a:solidFill>
                <a:latin typeface="Arial"/>
                <a:ea typeface="Arial"/>
                <a:cs typeface="Arial"/>
                <a:sym typeface="Arial"/>
              </a:rPr>
              <a:t>, 23, 20. doi: 10.1186/s12916-024-03842-w.</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Russell, S., Stocker, R., Cockshott, Z., Mason, S., Knight, J., Hanratty, B. and Preston, N. (2025) 'Use of a digital application to enhance communication and triage between care homes and national health service community services in the United Kingdom: a qualitative evaluation', </a:t>
            </a:r>
            <a:r>
              <a:rPr i="1" lang="en-US" sz="1100">
                <a:solidFill>
                  <a:schemeClr val="dk1"/>
                </a:solidFill>
                <a:latin typeface="Arial"/>
                <a:ea typeface="Arial"/>
                <a:cs typeface="Arial"/>
                <a:sym typeface="Arial"/>
              </a:rPr>
              <a:t>BMC Geriatrics</a:t>
            </a:r>
            <a:r>
              <a:rPr lang="en-US" sz="1100">
                <a:solidFill>
                  <a:schemeClr val="dk1"/>
                </a:solidFill>
                <a:latin typeface="Arial"/>
                <a:ea typeface="Arial"/>
                <a:cs typeface="Arial"/>
                <a:sym typeface="Arial"/>
              </a:rPr>
              <a:t>, 25, 875. doi: 10.1186/s12877-025-06217-9.</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UK Parliament (2025) </a:t>
            </a:r>
            <a:r>
              <a:rPr i="1" lang="en-US" sz="1100">
                <a:solidFill>
                  <a:schemeClr val="dk1"/>
                </a:solidFill>
                <a:latin typeface="Arial"/>
                <a:ea typeface="Arial"/>
                <a:cs typeface="Arial"/>
                <a:sym typeface="Arial"/>
              </a:rPr>
              <a:t>Data (Use and Access) Act 2025</a:t>
            </a:r>
            <a:r>
              <a:rPr lang="en-US" sz="1100">
                <a:solidFill>
                  <a:schemeClr val="dk1"/>
                </a:solidFill>
                <a:latin typeface="Arial"/>
                <a:ea typeface="Arial"/>
                <a:cs typeface="Arial"/>
                <a:sym typeface="Arial"/>
              </a:rPr>
              <a:t>. c. 18. Available at: https://www.legislation.gov.uk/ukpga/2025/18/contents (Accessed: 17 October 2026).</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Wisniewski, H., Gorrindo, T., Rauseo-Ricupero, N., Hilty, D. and Torous, J. (2020) 'The role of digital navigators in promoting clinical care and technology integration into practice', </a:t>
            </a:r>
            <a:r>
              <a:rPr i="1" lang="en-US" sz="1100">
                <a:solidFill>
                  <a:schemeClr val="dk1"/>
                </a:solidFill>
                <a:latin typeface="Arial"/>
                <a:ea typeface="Arial"/>
                <a:cs typeface="Arial"/>
                <a:sym typeface="Arial"/>
              </a:rPr>
              <a:t>Digital Biomarkers</a:t>
            </a:r>
            <a:r>
              <a:rPr lang="en-US" sz="1100">
                <a:solidFill>
                  <a:schemeClr val="dk1"/>
                </a:solidFill>
                <a:latin typeface="Arial"/>
                <a:ea typeface="Arial"/>
                <a:cs typeface="Arial"/>
                <a:sym typeface="Arial"/>
              </a:rPr>
              <a:t>, 4(suppl 1), pp. 119–135. doi: 10.1159/000510144.</a:t>
            </a:r>
            <a:endParaRPr sz="1100">
              <a:solidFill>
                <a:schemeClr val="dk1"/>
              </a:solidFill>
              <a:latin typeface="Arial"/>
              <a:ea typeface="Arial"/>
              <a:cs typeface="Arial"/>
              <a:sym typeface="Arial"/>
            </a:endParaRPr>
          </a:p>
          <a:p>
            <a:pPr indent="0" lvl="0" marL="0" marR="0" rtl="0" algn="l">
              <a:spcBef>
                <a:spcPts val="500"/>
              </a:spcBef>
              <a:spcAft>
                <a:spcPts val="0"/>
              </a:spcAft>
              <a:buClr>
                <a:schemeClr val="dk1"/>
              </a:buClr>
              <a:buSzPts val="1100"/>
              <a:buFont typeface="Arial"/>
              <a:buNone/>
            </a:pPr>
            <a:r>
              <a:rPr lang="en-US" sz="1100">
                <a:solidFill>
                  <a:schemeClr val="dk1"/>
                </a:solidFill>
                <a:latin typeface="Arial"/>
                <a:ea typeface="Arial"/>
                <a:cs typeface="Arial"/>
                <a:sym typeface="Arial"/>
              </a:rPr>
              <a:t>Zhang, J., Gallifant, J., Pierce, R.L., Fordham, A., Teo, J., Celi, L. and Ashrafian, H. (2023) 'Quantifying digital health inequality across a national healthcare system', </a:t>
            </a:r>
            <a:r>
              <a:rPr i="1" lang="en-US" sz="1100">
                <a:solidFill>
                  <a:schemeClr val="dk1"/>
                </a:solidFill>
                <a:latin typeface="Arial"/>
                <a:ea typeface="Arial"/>
                <a:cs typeface="Arial"/>
                <a:sym typeface="Arial"/>
              </a:rPr>
              <a:t>BMJ Health &amp; Care Informatics</a:t>
            </a:r>
            <a:r>
              <a:rPr lang="en-US" sz="1100">
                <a:solidFill>
                  <a:schemeClr val="dk1"/>
                </a:solidFill>
                <a:latin typeface="Arial"/>
                <a:ea typeface="Arial"/>
                <a:cs typeface="Arial"/>
                <a:sym typeface="Arial"/>
              </a:rPr>
              <a:t>, 30, e100809. doi: 10.1136/bmjhci-2023-100809.</a:t>
            </a:r>
            <a:endParaRPr sz="1100">
              <a:solidFill>
                <a:schemeClr val="dk1"/>
              </a:solidFill>
              <a:latin typeface="Arial"/>
              <a:ea typeface="Arial"/>
              <a:cs typeface="Arial"/>
              <a:sym typeface="Arial"/>
            </a:endParaRPr>
          </a:p>
        </p:txBody>
      </p:sp>
      <p:sp>
        <p:nvSpPr>
          <p:cNvPr id="300" name="Google Shape;300;p15"/>
          <p:cNvSpPr txBox="1"/>
          <p:nvPr>
            <p:ph idx="4294967295" type="sldNum"/>
          </p:nvPr>
        </p:nvSpPr>
        <p:spPr>
          <a:xfrm>
            <a:off x="8321040" y="4773168"/>
            <a:ext cx="365760" cy="2286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b="0" lang="en-US" sz="1000">
                <a:solidFill>
                  <a:schemeClr val="accent6"/>
                </a:solidFill>
                <a:latin typeface="Arial"/>
                <a:ea typeface="Arial"/>
                <a:cs typeface="Arial"/>
                <a:sym typeface="Arial"/>
              </a:rPr>
              <a:t>‹#›</a:t>
            </a:fld>
            <a:endParaRPr sz="1000">
              <a:solidFill>
                <a:schemeClr val="accent6"/>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NHS App Presentation">
  <a:themeElements>
    <a:clrScheme name="NHS App Presentation">
      <a:dk1>
        <a:srgbClr val="231F20"/>
      </a:dk1>
      <a:lt1>
        <a:srgbClr val="FFFFFF"/>
      </a:lt1>
      <a:dk2>
        <a:srgbClr val="003087"/>
      </a:dk2>
      <a:lt2>
        <a:srgbClr val="F0F4F5"/>
      </a:lt2>
      <a:accent1>
        <a:srgbClr val="005EB8"/>
      </a:accent1>
      <a:accent2>
        <a:srgbClr val="007F3B"/>
      </a:accent2>
      <a:accent3>
        <a:srgbClr val="C25E00"/>
      </a:accent3>
      <a:accent4>
        <a:srgbClr val="FFB81C"/>
      </a:accent4>
      <a:accent5>
        <a:srgbClr val="41B6E6"/>
      </a:accent5>
      <a:accent6>
        <a:srgbClr val="425563"/>
      </a:accent6>
      <a:hlink>
        <a:srgbClr val="005EB8"/>
      </a:hlink>
      <a:folHlink>
        <a:srgbClr val="42556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2026-10-16T23:32:17Z</dcterms:created>
  <dc:creator>Tsion Abiyo</dc:creator>
</cp:coreProperties>
</file>