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78" r:id="rId1"/>
  </p:sldMasterIdLst>
  <p:notesMasterIdLst>
    <p:notesMasterId r:id="rId37"/>
  </p:notesMasterIdLst>
  <p:sldIdLst>
    <p:sldId id="256" r:id="rId2"/>
    <p:sldId id="291" r:id="rId3"/>
    <p:sldId id="292" r:id="rId4"/>
    <p:sldId id="293" r:id="rId5"/>
    <p:sldId id="294" r:id="rId6"/>
    <p:sldId id="295" r:id="rId7"/>
    <p:sldId id="296" r:id="rId8"/>
    <p:sldId id="297" r:id="rId9"/>
    <p:sldId id="298" r:id="rId10"/>
    <p:sldId id="299" r:id="rId11"/>
    <p:sldId id="300" r:id="rId12"/>
    <p:sldId id="301" r:id="rId13"/>
    <p:sldId id="302" r:id="rId14"/>
    <p:sldId id="303" r:id="rId15"/>
    <p:sldId id="304" r:id="rId16"/>
    <p:sldId id="305" r:id="rId17"/>
    <p:sldId id="323" r:id="rId18"/>
    <p:sldId id="307" r:id="rId19"/>
    <p:sldId id="308" r:id="rId20"/>
    <p:sldId id="309" r:id="rId21"/>
    <p:sldId id="310" r:id="rId22"/>
    <p:sldId id="311" r:id="rId23"/>
    <p:sldId id="312" r:id="rId24"/>
    <p:sldId id="313" r:id="rId25"/>
    <p:sldId id="314" r:id="rId26"/>
    <p:sldId id="315" r:id="rId27"/>
    <p:sldId id="324" r:id="rId28"/>
    <p:sldId id="316" r:id="rId29"/>
    <p:sldId id="317" r:id="rId30"/>
    <p:sldId id="318" r:id="rId31"/>
    <p:sldId id="319" r:id="rId32"/>
    <p:sldId id="320" r:id="rId33"/>
    <p:sldId id="321" r:id="rId34"/>
    <p:sldId id="322" r:id="rId35"/>
    <p:sldId id="290" r:id="rId36"/>
  </p:sldIdLst>
  <p:sldSz cx="9144000" cy="6858000" type="screen4x3"/>
  <p:notesSz cx="6858000" cy="9144000"/>
  <p:embeddedFontLst>
    <p:embeddedFont>
      <p:font typeface="Calibri" panose="020F0502020204030204" pitchFamily="34" charset="0"/>
      <p:regular r:id="rId38"/>
      <p:bold r:id="rId39"/>
      <p:italic r:id="rId40"/>
      <p:boldItalic r:id="rId41"/>
    </p:embeddedFont>
    <p:embeddedFont>
      <p:font typeface="Wingdings 2" panose="05020102010507070707" pitchFamily="18" charset="2"/>
      <p:regular r:id="rId42"/>
    </p:embeddedFont>
    <p:embeddedFont>
      <p:font typeface="Century Gothic" panose="020B0502020202020204" pitchFamily="34" charset="0"/>
      <p:regular r:id="rId43"/>
      <p:bold r:id="rId44"/>
      <p:italic r:id="rId45"/>
      <p:boldItalic r:id="rId46"/>
    </p:embeddedFont>
    <p:embeddedFont>
      <p:font typeface="Wingdings 3" panose="05040102010807070707" pitchFamily="18" charset="2"/>
      <p:regular r:id="rId4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02" d="100"/>
          <a:sy n="102" d="100"/>
        </p:scale>
        <p:origin x="77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5.fntdata"/><Relationship Id="rId47" Type="http://schemas.openxmlformats.org/officeDocument/2006/relationships/font" Target="fonts/font10.fntdata"/><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font" Target="fonts/font3.fntdata"/><Relationship Id="rId45"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6.fntdata"/><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1.fntdata"/><Relationship Id="rId46" Type="http://schemas.openxmlformats.org/officeDocument/2006/relationships/font" Target="fonts/font9.fntdata"/><Relationship Id="rId20" Type="http://schemas.openxmlformats.org/officeDocument/2006/relationships/slide" Target="slides/slide19.xml"/><Relationship Id="rId41"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C0BBC1-B78E-4CF3-9DFE-BE77C367E71C}" type="datetimeFigureOut">
              <a:rPr lang="en-GB" smtClean="0"/>
              <a:t>04/09/2017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55CD4B-BA48-428B-8C86-6C0487F40C05}" type="slidenum">
              <a:rPr lang="en-GB" smtClean="0"/>
              <a:t>‹#›</a:t>
            </a:fld>
            <a:endParaRPr lang="en-GB"/>
          </a:p>
        </p:txBody>
      </p:sp>
    </p:spTree>
    <p:extLst>
      <p:ext uri="{BB962C8B-B14F-4D97-AF65-F5344CB8AC3E}">
        <p14:creationId xmlns:p14="http://schemas.microsoft.com/office/powerpoint/2010/main" val="3452300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1DE873-AC59-4E2C-8384-417715C8DDD9}" type="slidenum">
              <a:rPr lang="en-GB"/>
              <a:pPr/>
              <a:t>2</a:t>
            </a:fld>
            <a:endParaRPr lang="en-GB"/>
          </a:p>
        </p:txBody>
      </p:sp>
      <p:sp>
        <p:nvSpPr>
          <p:cNvPr id="226306" name="Rectangle 2"/>
          <p:cNvSpPr>
            <a:spLocks noGrp="1" noRot="1" noChangeAspect="1" noChangeArrowheads="1" noTextEdit="1"/>
          </p:cNvSpPr>
          <p:nvPr>
            <p:ph type="sldImg"/>
          </p:nvPr>
        </p:nvSpPr>
        <p:spPr>
          <a:ln/>
        </p:spPr>
      </p:sp>
      <p:sp>
        <p:nvSpPr>
          <p:cNvPr id="2263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2111027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654A616-8AE2-41DB-87B3-5EA2E9F958EC}" type="slidenum">
              <a:rPr lang="en-GB"/>
              <a:pPr/>
              <a:t>10</a:t>
            </a:fld>
            <a:endParaRPr lang="en-GB"/>
          </a:p>
        </p:txBody>
      </p:sp>
      <p:sp>
        <p:nvSpPr>
          <p:cNvPr id="227330" name="Rectangle 2"/>
          <p:cNvSpPr>
            <a:spLocks noGrp="1" noRot="1" noChangeAspect="1" noChangeArrowheads="1" noTextEdit="1"/>
          </p:cNvSpPr>
          <p:nvPr>
            <p:ph type="sldImg"/>
          </p:nvPr>
        </p:nvSpPr>
        <p:spPr>
          <a:ln/>
        </p:spPr>
      </p:sp>
      <p:sp>
        <p:nvSpPr>
          <p:cNvPr id="22733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609921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39F0E61-E7E8-4D5E-8EB2-51467656D73D}" type="slidenum">
              <a:rPr lang="en-GB"/>
              <a:pPr/>
              <a:t>11</a:t>
            </a:fld>
            <a:endParaRPr lang="en-GB"/>
          </a:p>
        </p:txBody>
      </p:sp>
      <p:sp>
        <p:nvSpPr>
          <p:cNvPr id="228354" name="Rectangle 2"/>
          <p:cNvSpPr>
            <a:spLocks noGrp="1" noRot="1" noChangeAspect="1" noChangeArrowheads="1" noTextEdit="1"/>
          </p:cNvSpPr>
          <p:nvPr>
            <p:ph type="sldImg"/>
          </p:nvPr>
        </p:nvSpPr>
        <p:spPr>
          <a:ln/>
        </p:spPr>
      </p:sp>
      <p:sp>
        <p:nvSpPr>
          <p:cNvPr id="2283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369205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3C8559-5997-4466-A33A-D26D1AC44B0D}" type="slidenum">
              <a:rPr lang="en-GB"/>
              <a:pPr/>
              <a:t>12</a:t>
            </a:fld>
            <a:endParaRPr lang="en-GB"/>
          </a:p>
        </p:txBody>
      </p:sp>
      <p:sp>
        <p:nvSpPr>
          <p:cNvPr id="229378" name="Rectangle 2"/>
          <p:cNvSpPr>
            <a:spLocks noGrp="1" noRot="1" noChangeAspect="1" noChangeArrowheads="1" noTextEdit="1"/>
          </p:cNvSpPr>
          <p:nvPr>
            <p:ph type="sldImg"/>
          </p:nvPr>
        </p:nvSpPr>
        <p:spPr>
          <a:ln/>
        </p:spPr>
      </p:sp>
      <p:sp>
        <p:nvSpPr>
          <p:cNvPr id="2293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88400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05E525-4283-49CD-A317-BF55A64937AB}" type="slidenum">
              <a:rPr lang="en-GB"/>
              <a:pPr/>
              <a:t>13</a:t>
            </a:fld>
            <a:endParaRPr lang="en-GB"/>
          </a:p>
        </p:txBody>
      </p:sp>
      <p:sp>
        <p:nvSpPr>
          <p:cNvPr id="230402" name="Rectangle 2"/>
          <p:cNvSpPr>
            <a:spLocks noGrp="1" noRot="1" noChangeAspect="1" noChangeArrowheads="1" noTextEdit="1"/>
          </p:cNvSpPr>
          <p:nvPr>
            <p:ph type="sldImg"/>
          </p:nvPr>
        </p:nvSpPr>
        <p:spPr>
          <a:ln/>
        </p:spPr>
      </p:sp>
      <p:sp>
        <p:nvSpPr>
          <p:cNvPr id="2304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95269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CC6B6F-E40A-4FC3-AFD3-25489EBA0F3A}" type="slidenum">
              <a:rPr lang="en-GB"/>
              <a:pPr/>
              <a:t>14</a:t>
            </a:fld>
            <a:endParaRPr lang="en-GB"/>
          </a:p>
        </p:txBody>
      </p:sp>
      <p:sp>
        <p:nvSpPr>
          <p:cNvPr id="231426" name="Rectangle 2"/>
          <p:cNvSpPr>
            <a:spLocks noGrp="1" noRot="1" noChangeAspect="1" noChangeArrowheads="1" noTextEdit="1"/>
          </p:cNvSpPr>
          <p:nvPr>
            <p:ph type="sldImg"/>
          </p:nvPr>
        </p:nvSpPr>
        <p:spPr>
          <a:ln/>
        </p:spPr>
      </p:sp>
      <p:sp>
        <p:nvSpPr>
          <p:cNvPr id="2314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127954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264D5E1-CDC6-4984-BB33-3BC5078C8C05}" type="slidenum">
              <a:rPr lang="en-GB"/>
              <a:pPr/>
              <a:t>15</a:t>
            </a:fld>
            <a:endParaRPr lang="en-GB"/>
          </a:p>
        </p:txBody>
      </p:sp>
      <p:sp>
        <p:nvSpPr>
          <p:cNvPr id="232450" name="Rectangle 2"/>
          <p:cNvSpPr>
            <a:spLocks noGrp="1" noRot="1" noChangeAspect="1" noChangeArrowheads="1" noTextEdit="1"/>
          </p:cNvSpPr>
          <p:nvPr>
            <p:ph type="sldImg"/>
          </p:nvPr>
        </p:nvSpPr>
        <p:spPr>
          <a:ln/>
        </p:spPr>
      </p:sp>
      <p:sp>
        <p:nvSpPr>
          <p:cNvPr id="2324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857686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465D50-1B00-46D1-9CC6-7A2B9E331902}" type="slidenum">
              <a:rPr lang="en-GB"/>
              <a:pPr/>
              <a:t>16</a:t>
            </a:fld>
            <a:endParaRPr lang="en-GB"/>
          </a:p>
        </p:txBody>
      </p:sp>
      <p:sp>
        <p:nvSpPr>
          <p:cNvPr id="233474" name="Rectangle 2"/>
          <p:cNvSpPr>
            <a:spLocks noGrp="1" noRot="1" noChangeAspect="1" noChangeArrowheads="1" noTextEdit="1"/>
          </p:cNvSpPr>
          <p:nvPr>
            <p:ph type="sldImg"/>
          </p:nvPr>
        </p:nvSpPr>
        <p:spPr>
          <a:ln/>
        </p:spPr>
      </p:sp>
      <p:sp>
        <p:nvSpPr>
          <p:cNvPr id="2334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609443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F6F642C-9CB7-4FFD-947F-7C259ABFAADB}" type="slidenum">
              <a:rPr lang="en-GB"/>
              <a:pPr/>
              <a:t>18</a:t>
            </a:fld>
            <a:endParaRPr lang="en-GB"/>
          </a:p>
        </p:txBody>
      </p:sp>
      <p:sp>
        <p:nvSpPr>
          <p:cNvPr id="243714" name="Rectangle 2"/>
          <p:cNvSpPr>
            <a:spLocks noGrp="1" noRot="1" noChangeAspect="1" noChangeArrowheads="1" noTextEdit="1"/>
          </p:cNvSpPr>
          <p:nvPr>
            <p:ph type="sldImg"/>
          </p:nvPr>
        </p:nvSpPr>
        <p:spPr>
          <a:ln/>
        </p:spPr>
      </p:sp>
      <p:sp>
        <p:nvSpPr>
          <p:cNvPr id="2437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210427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7A8D9E-76CC-4068-A620-2C7793E33B14}" type="slidenum">
              <a:rPr lang="en-GB"/>
              <a:pPr/>
              <a:t>19</a:t>
            </a:fld>
            <a:endParaRPr lang="en-GB"/>
          </a:p>
        </p:txBody>
      </p:sp>
      <p:sp>
        <p:nvSpPr>
          <p:cNvPr id="244738" name="Rectangle 2"/>
          <p:cNvSpPr>
            <a:spLocks noGrp="1" noRot="1" noChangeAspect="1" noChangeArrowheads="1" noTextEdit="1"/>
          </p:cNvSpPr>
          <p:nvPr>
            <p:ph type="sldImg"/>
          </p:nvPr>
        </p:nvSpPr>
        <p:spPr>
          <a:ln/>
        </p:spPr>
      </p:sp>
      <p:sp>
        <p:nvSpPr>
          <p:cNvPr id="24473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062098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E2ED7EB-A56C-474A-91E0-68C5B6022C1A}" type="slidenum">
              <a:rPr lang="en-GB"/>
              <a:pPr/>
              <a:t>20</a:t>
            </a:fld>
            <a:endParaRPr lang="en-GB"/>
          </a:p>
        </p:txBody>
      </p:sp>
      <p:sp>
        <p:nvSpPr>
          <p:cNvPr id="245762" name="Rectangle 2"/>
          <p:cNvSpPr>
            <a:spLocks noGrp="1" noRot="1" noChangeAspect="1" noChangeArrowheads="1" noTextEdit="1"/>
          </p:cNvSpPr>
          <p:nvPr>
            <p:ph type="sldImg"/>
          </p:nvPr>
        </p:nvSpPr>
        <p:spPr>
          <a:ln/>
        </p:spPr>
      </p:sp>
      <p:sp>
        <p:nvSpPr>
          <p:cNvPr id="2457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567379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18C970-92CE-46B9-BDA1-5817253DCBBE}" type="slidenum">
              <a:rPr lang="en-GB"/>
              <a:pPr/>
              <a:t>21</a:t>
            </a:fld>
            <a:endParaRPr lang="en-GB"/>
          </a:p>
        </p:txBody>
      </p:sp>
      <p:sp>
        <p:nvSpPr>
          <p:cNvPr id="246786" name="Rectangle 2"/>
          <p:cNvSpPr>
            <a:spLocks noGrp="1" noRot="1" noChangeAspect="1" noChangeArrowheads="1" noTextEdit="1"/>
          </p:cNvSpPr>
          <p:nvPr>
            <p:ph type="sldImg"/>
          </p:nvPr>
        </p:nvSpPr>
        <p:spPr>
          <a:ln/>
        </p:spPr>
      </p:sp>
      <p:sp>
        <p:nvSpPr>
          <p:cNvPr id="24678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7125305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16C650F-1C25-4CE9-BFAC-1889CEC10DF5}" type="slidenum">
              <a:rPr lang="en-GB"/>
              <a:pPr/>
              <a:t>22</a:t>
            </a:fld>
            <a:endParaRPr lang="en-GB"/>
          </a:p>
        </p:txBody>
      </p:sp>
      <p:sp>
        <p:nvSpPr>
          <p:cNvPr id="247810" name="Rectangle 2"/>
          <p:cNvSpPr>
            <a:spLocks noGrp="1" noRot="1" noChangeAspect="1" noChangeArrowheads="1" noTextEdit="1"/>
          </p:cNvSpPr>
          <p:nvPr>
            <p:ph type="sldImg"/>
          </p:nvPr>
        </p:nvSpPr>
        <p:spPr>
          <a:ln/>
        </p:spPr>
      </p:sp>
      <p:sp>
        <p:nvSpPr>
          <p:cNvPr id="24781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0899358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044893-D2BD-48CC-87CA-D22EB43A7F06}" type="slidenum">
              <a:rPr lang="en-GB"/>
              <a:pPr/>
              <a:t>23</a:t>
            </a:fld>
            <a:endParaRPr lang="en-GB"/>
          </a:p>
        </p:txBody>
      </p:sp>
      <p:sp>
        <p:nvSpPr>
          <p:cNvPr id="249858" name="Rectangle 2"/>
          <p:cNvSpPr>
            <a:spLocks noGrp="1" noRot="1" noChangeAspect="1" noChangeArrowheads="1" noTextEdit="1"/>
          </p:cNvSpPr>
          <p:nvPr>
            <p:ph type="sldImg"/>
          </p:nvPr>
        </p:nvSpPr>
        <p:spPr>
          <a:ln/>
        </p:spPr>
      </p:sp>
      <p:sp>
        <p:nvSpPr>
          <p:cNvPr id="2498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367981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E0D5A1-226B-4DFC-8262-5E958D902619}" type="slidenum">
              <a:rPr lang="en-GB"/>
              <a:pPr/>
              <a:t>24</a:t>
            </a:fld>
            <a:endParaRPr lang="en-GB"/>
          </a:p>
        </p:txBody>
      </p:sp>
      <p:sp>
        <p:nvSpPr>
          <p:cNvPr id="250882" name="Rectangle 2"/>
          <p:cNvSpPr>
            <a:spLocks noGrp="1" noRot="1" noChangeAspect="1" noChangeArrowheads="1" noTextEdit="1"/>
          </p:cNvSpPr>
          <p:nvPr>
            <p:ph type="sldImg"/>
          </p:nvPr>
        </p:nvSpPr>
        <p:spPr>
          <a:ln/>
        </p:spPr>
      </p:sp>
      <p:sp>
        <p:nvSpPr>
          <p:cNvPr id="25088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757557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71054E4-755C-475C-8058-E0E297D8E0E1}" type="slidenum">
              <a:rPr lang="en-GB"/>
              <a:pPr/>
              <a:t>25</a:t>
            </a:fld>
            <a:endParaRPr lang="en-GB"/>
          </a:p>
        </p:txBody>
      </p:sp>
      <p:sp>
        <p:nvSpPr>
          <p:cNvPr id="251906" name="Rectangle 2"/>
          <p:cNvSpPr>
            <a:spLocks noGrp="1" noRot="1" noChangeAspect="1" noChangeArrowheads="1" noTextEdit="1"/>
          </p:cNvSpPr>
          <p:nvPr>
            <p:ph type="sldImg"/>
          </p:nvPr>
        </p:nvSpPr>
        <p:spPr>
          <a:ln/>
        </p:spPr>
      </p:sp>
      <p:sp>
        <p:nvSpPr>
          <p:cNvPr id="2519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1349588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A96BF3-119D-4701-81FA-B8C3B7762DE7}" type="slidenum">
              <a:rPr lang="en-GB"/>
              <a:pPr/>
              <a:t>26</a:t>
            </a:fld>
            <a:endParaRPr lang="en-GB"/>
          </a:p>
        </p:txBody>
      </p:sp>
      <p:sp>
        <p:nvSpPr>
          <p:cNvPr id="252930" name="Rectangle 2"/>
          <p:cNvSpPr>
            <a:spLocks noGrp="1" noRot="1" noChangeAspect="1" noChangeArrowheads="1" noTextEdit="1"/>
          </p:cNvSpPr>
          <p:nvPr>
            <p:ph type="sldImg"/>
          </p:nvPr>
        </p:nvSpPr>
        <p:spPr>
          <a:ln/>
        </p:spPr>
      </p:sp>
      <p:sp>
        <p:nvSpPr>
          <p:cNvPr id="25293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974671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FB6572F-A3EC-43AD-BABD-09BC5D20370B}" type="slidenum">
              <a:rPr lang="en-GB"/>
              <a:pPr/>
              <a:t>28</a:t>
            </a:fld>
            <a:endParaRPr lang="en-GB"/>
          </a:p>
        </p:txBody>
      </p:sp>
      <p:sp>
        <p:nvSpPr>
          <p:cNvPr id="253954" name="Rectangle 2"/>
          <p:cNvSpPr>
            <a:spLocks noGrp="1" noRot="1" noChangeAspect="1" noChangeArrowheads="1" noTextEdit="1"/>
          </p:cNvSpPr>
          <p:nvPr>
            <p:ph type="sldImg"/>
          </p:nvPr>
        </p:nvSpPr>
        <p:spPr>
          <a:ln/>
        </p:spPr>
      </p:sp>
      <p:sp>
        <p:nvSpPr>
          <p:cNvPr id="2539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598405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0B2E4B-996D-452D-9C7D-B7D258E4EB3F}" type="slidenum">
              <a:rPr lang="en-GB"/>
              <a:pPr/>
              <a:t>29</a:t>
            </a:fld>
            <a:endParaRPr lang="en-GB"/>
          </a:p>
        </p:txBody>
      </p:sp>
      <p:sp>
        <p:nvSpPr>
          <p:cNvPr id="254978" name="Rectangle 2"/>
          <p:cNvSpPr>
            <a:spLocks noGrp="1" noRot="1" noChangeAspect="1" noChangeArrowheads="1" noTextEdit="1"/>
          </p:cNvSpPr>
          <p:nvPr>
            <p:ph type="sldImg"/>
          </p:nvPr>
        </p:nvSpPr>
        <p:spPr>
          <a:ln/>
        </p:spPr>
      </p:sp>
      <p:sp>
        <p:nvSpPr>
          <p:cNvPr id="2549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151398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100A52D-7742-4CE1-A6BA-3112ADEA45B2}" type="slidenum">
              <a:rPr lang="en-GB"/>
              <a:pPr/>
              <a:t>30</a:t>
            </a:fld>
            <a:endParaRPr lang="en-GB"/>
          </a:p>
        </p:txBody>
      </p:sp>
      <p:sp>
        <p:nvSpPr>
          <p:cNvPr id="256002" name="Rectangle 2"/>
          <p:cNvSpPr>
            <a:spLocks noGrp="1" noRot="1" noChangeAspect="1" noChangeArrowheads="1" noTextEdit="1"/>
          </p:cNvSpPr>
          <p:nvPr>
            <p:ph type="sldImg"/>
          </p:nvPr>
        </p:nvSpPr>
        <p:spPr>
          <a:ln/>
        </p:spPr>
      </p:sp>
      <p:sp>
        <p:nvSpPr>
          <p:cNvPr id="2560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196945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CC2EBE-B002-4825-B2EC-A15A3F4FB8D9}" type="slidenum">
              <a:rPr lang="en-GB"/>
              <a:pPr/>
              <a:t>31</a:t>
            </a:fld>
            <a:endParaRPr lang="en-GB"/>
          </a:p>
        </p:txBody>
      </p:sp>
      <p:sp>
        <p:nvSpPr>
          <p:cNvPr id="257026" name="Rectangle 2"/>
          <p:cNvSpPr>
            <a:spLocks noGrp="1" noRot="1" noChangeAspect="1" noChangeArrowheads="1" noTextEdit="1"/>
          </p:cNvSpPr>
          <p:nvPr>
            <p:ph type="sldImg"/>
          </p:nvPr>
        </p:nvSpPr>
        <p:spPr>
          <a:ln/>
        </p:spPr>
      </p:sp>
      <p:sp>
        <p:nvSpPr>
          <p:cNvPr id="2570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353722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E907D34-9FB0-4C14-AA0E-187C86D761F2}" type="slidenum">
              <a:rPr lang="en-GB"/>
              <a:pPr/>
              <a:t>32</a:t>
            </a:fld>
            <a:endParaRPr lang="en-GB"/>
          </a:p>
        </p:txBody>
      </p:sp>
      <p:sp>
        <p:nvSpPr>
          <p:cNvPr id="258050" name="Rectangle 2"/>
          <p:cNvSpPr>
            <a:spLocks noGrp="1" noRot="1" noChangeAspect="1" noChangeArrowheads="1" noTextEdit="1"/>
          </p:cNvSpPr>
          <p:nvPr>
            <p:ph type="sldImg"/>
          </p:nvPr>
        </p:nvSpPr>
        <p:spPr>
          <a:ln/>
        </p:spPr>
      </p:sp>
      <p:sp>
        <p:nvSpPr>
          <p:cNvPr id="2580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1787353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0FC520A-14AA-4AB9-97FA-DA04C74E955C}" type="slidenum">
              <a:rPr lang="en-GB"/>
              <a:pPr/>
              <a:t>33</a:t>
            </a:fld>
            <a:endParaRPr lang="en-GB"/>
          </a:p>
        </p:txBody>
      </p:sp>
      <p:sp>
        <p:nvSpPr>
          <p:cNvPr id="259074" name="Rectangle 2"/>
          <p:cNvSpPr>
            <a:spLocks noGrp="1" noRot="1" noChangeAspect="1" noChangeArrowheads="1" noTextEdit="1"/>
          </p:cNvSpPr>
          <p:nvPr>
            <p:ph type="sldImg"/>
          </p:nvPr>
        </p:nvSpPr>
        <p:spPr>
          <a:ln/>
        </p:spPr>
      </p:sp>
      <p:sp>
        <p:nvSpPr>
          <p:cNvPr id="2590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9207717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676494-F86E-4483-A3C7-BAC83D7350FA}" type="slidenum">
              <a:rPr lang="en-GB"/>
              <a:pPr/>
              <a:t>34</a:t>
            </a:fld>
            <a:endParaRPr lang="en-GB"/>
          </a:p>
        </p:txBody>
      </p:sp>
      <p:sp>
        <p:nvSpPr>
          <p:cNvPr id="268290" name="Rectangle 2"/>
          <p:cNvSpPr>
            <a:spLocks noGrp="1" noRot="1" noChangeAspect="1" noChangeArrowheads="1" noTextEdit="1"/>
          </p:cNvSpPr>
          <p:nvPr>
            <p:ph type="sldImg"/>
          </p:nvPr>
        </p:nvSpPr>
        <p:spPr>
          <a:ln/>
        </p:spPr>
      </p:sp>
      <p:sp>
        <p:nvSpPr>
          <p:cNvPr id="2682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36695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739039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399" y="357433"/>
            <a:ext cx="8337224" cy="613528"/>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33400" y="1108438"/>
            <a:ext cx="8337223" cy="4915290"/>
          </a:xfrm>
        </p:spPr>
        <p:txBody>
          <a:bodyPr anchor="t" anchorCtr="0"/>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a:xfrm>
            <a:off x="6459543" y="6172200"/>
            <a:ext cx="1200463" cy="365125"/>
          </a:xfrm>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8019527" y="6023728"/>
            <a:ext cx="856907" cy="513597"/>
          </a:xfrm>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553588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274564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905A7C0-EFCD-4C72-9C76-B746EE1ADA98}" type="datetimeFigureOut">
              <a:rPr lang="en-GB" smtClean="0"/>
              <a:t>04/09/2017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610551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905A7C0-EFCD-4C72-9C76-B746EE1ADA98}" type="datetimeFigureOut">
              <a:rPr lang="en-GB" smtClean="0"/>
              <a:t>04/09/2017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935887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905A7C0-EFCD-4C72-9C76-B746EE1ADA98}" type="datetimeFigureOut">
              <a:rPr lang="en-GB" smtClean="0"/>
              <a:t>04/09/2017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207708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05A7C0-EFCD-4C72-9C76-B746EE1ADA98}" type="datetimeFigureOut">
              <a:rPr lang="en-GB" smtClean="0"/>
              <a:t>04/09/2017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86789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04/09/2017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408551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04/09/2017</a:t>
            </a:fld>
            <a:endParaRPr lang="en-GB"/>
          </a:p>
        </p:txBody>
      </p:sp>
      <p:sp>
        <p:nvSpPr>
          <p:cNvPr id="6" name="Footer Placeholder 5"/>
          <p:cNvSpPr>
            <a:spLocks noGrp="1"/>
          </p:cNvSpPr>
          <p:nvPr>
            <p:ph type="ftr" sz="quarter" idx="11"/>
          </p:nvPr>
        </p:nvSpPr>
        <p:spPr>
          <a:xfrm>
            <a:off x="533400" y="6172200"/>
            <a:ext cx="5811724" cy="365125"/>
          </a:xfrm>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251309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smtClean="0"/>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Date Placeholder 2"/>
          <p:cNvSpPr>
            <a:spLocks noGrp="1"/>
          </p:cNvSpPr>
          <p:nvPr>
            <p:ph type="dt" sz="half" idx="10"/>
          </p:nvPr>
        </p:nvSpPr>
        <p:spPr/>
        <p:txBody>
          <a:bodyPr/>
          <a:lstStyle/>
          <a:p>
            <a:fld id="{A905A7C0-EFCD-4C72-9C76-B746EE1ADA98}" type="datetimeFigureOut">
              <a:rPr lang="en-GB" smtClean="0"/>
              <a:t>04/09/2017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732681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4242725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58187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9706679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125941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4530071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0534900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7533682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7813"/>
            <a:ext cx="8229600" cy="5853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43638"/>
            <a:ext cx="2133600" cy="457200"/>
          </a:xfrm>
          <a:prstGeom prst="rect">
            <a:avLst/>
          </a:prstGeom>
        </p:spPr>
        <p:txBody>
          <a:bodyPr/>
          <a:lstStyle>
            <a:lvl1pPr>
              <a:defRPr/>
            </a:lvl1pPr>
          </a:lstStyle>
          <a:p>
            <a:r>
              <a:rPr lang="en-US"/>
              <a:t>Dr Nik Whitehead</a:t>
            </a:r>
            <a:endParaRPr lang="en-GB"/>
          </a:p>
        </p:txBody>
      </p:sp>
      <p:sp>
        <p:nvSpPr>
          <p:cNvPr id="4" name="Footer Placeholder 3"/>
          <p:cNvSpPr>
            <a:spLocks noGrp="1"/>
          </p:cNvSpPr>
          <p:nvPr>
            <p:ph type="ftr" sz="quarter" idx="11"/>
          </p:nvPr>
        </p:nvSpPr>
        <p:spPr>
          <a:xfrm>
            <a:off x="3124200" y="6248400"/>
            <a:ext cx="2895600" cy="457200"/>
          </a:xfrm>
          <a:prstGeom prst="rect">
            <a:avLst/>
          </a:prstGeom>
        </p:spPr>
        <p:txBody>
          <a:bodyPr/>
          <a:lstStyle>
            <a:lvl1pPr>
              <a:defRPr/>
            </a:lvl1pPr>
          </a:lstStyle>
          <a:p>
            <a:endParaRPr lang="en-GB"/>
          </a:p>
        </p:txBody>
      </p:sp>
      <p:sp>
        <p:nvSpPr>
          <p:cNvPr id="5" name="Slide Number Placeholder 4"/>
          <p:cNvSpPr>
            <a:spLocks noGrp="1"/>
          </p:cNvSpPr>
          <p:nvPr>
            <p:ph type="sldNum" sz="quarter" idx="12"/>
          </p:nvPr>
        </p:nvSpPr>
        <p:spPr>
          <a:xfrm>
            <a:off x="6553200" y="6243638"/>
            <a:ext cx="2133600" cy="457200"/>
          </a:xfrm>
        </p:spPr>
        <p:txBody>
          <a:bodyPr/>
          <a:lstStyle>
            <a:lvl1pPr>
              <a:defRPr/>
            </a:lvl1pPr>
          </a:lstStyle>
          <a:p>
            <a:fld id="{5C717FB3-986B-4769-A71E-FCA15B1321D7}" type="slidenum">
              <a:rPr lang="en-GB"/>
              <a:pPr/>
              <a:t>‹#›</a:t>
            </a:fld>
            <a:endParaRPr lang="en-GB"/>
          </a:p>
        </p:txBody>
      </p:sp>
    </p:spTree>
    <p:extLst>
      <p:ext uri="{BB962C8B-B14F-4D97-AF65-F5344CB8AC3E}">
        <p14:creationId xmlns:p14="http://schemas.microsoft.com/office/powerpoint/2010/main" val="1023791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tx1"/>
                </a:solidFill>
                <a:effectLst/>
                <a:latin typeface="+mn-lt"/>
              </a:defRPr>
            </a:lvl1pPr>
          </a:lstStyle>
          <a:p>
            <a:fld id="{A905A7C0-EFCD-4C72-9C76-B746EE1ADA98}" type="datetimeFigureOut">
              <a:rPr lang="en-GB" smtClean="0"/>
              <a:pPr/>
              <a:t>04/09/2017</a:t>
            </a:fld>
            <a:endParaRPr lang="en-GB" dirty="0"/>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tx1"/>
                </a:solidFill>
                <a:effectLst/>
                <a:latin typeface="+mn-lt"/>
              </a:defRPr>
            </a:lvl1p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346319259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 id="2147483696" r:id="rId18"/>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meta-synthesis.com/webbook/35_pt/pt.htm"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Analysis </a:t>
            </a:r>
            <a:br>
              <a:rPr lang="en-GB" dirty="0" smtClean="0"/>
            </a:br>
            <a:r>
              <a:rPr lang="en-GB" smtClean="0"/>
              <a:t>and </a:t>
            </a:r>
            <a:r>
              <a:rPr lang="en-GB" smtClean="0"/>
              <a:t>Visualisation</a:t>
            </a:r>
            <a:endParaRPr lang="en-GB" dirty="0"/>
          </a:p>
        </p:txBody>
      </p:sp>
      <p:sp>
        <p:nvSpPr>
          <p:cNvPr id="3" name="Subtitle 2"/>
          <p:cNvSpPr>
            <a:spLocks noGrp="1"/>
          </p:cNvSpPr>
          <p:nvPr>
            <p:ph type="subTitle" idx="1"/>
          </p:nvPr>
        </p:nvSpPr>
        <p:spPr/>
        <p:txBody>
          <a:bodyPr/>
          <a:lstStyle/>
          <a:p>
            <a:r>
              <a:rPr lang="en-GB" dirty="0" smtClean="0"/>
              <a:t>Lecture </a:t>
            </a:r>
            <a:r>
              <a:rPr lang="en-GB" dirty="0"/>
              <a:t>7</a:t>
            </a:r>
            <a:endParaRPr lang="en-GB" dirty="0" smtClean="0"/>
          </a:p>
          <a:p>
            <a:r>
              <a:rPr lang="en-GB" dirty="0" smtClean="0"/>
              <a:t>Data rearrangement</a:t>
            </a:r>
            <a:endParaRPr lang="en-GB" dirty="0"/>
          </a:p>
        </p:txBody>
      </p:sp>
    </p:spTree>
    <p:extLst>
      <p:ext uri="{BB962C8B-B14F-4D97-AF65-F5344CB8AC3E}">
        <p14:creationId xmlns:p14="http://schemas.microsoft.com/office/powerpoint/2010/main" val="18082014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2"/>
          <p:cNvSpPr>
            <a:spLocks noGrp="1" noChangeArrowheads="1"/>
          </p:cNvSpPr>
          <p:nvPr>
            <p:ph type="title"/>
          </p:nvPr>
        </p:nvSpPr>
        <p:spPr/>
        <p:txBody>
          <a:bodyPr>
            <a:normAutofit/>
          </a:bodyPr>
          <a:lstStyle/>
          <a:p>
            <a:r>
              <a:rPr lang="en-GB"/>
              <a:t>Rearrangement</a:t>
            </a:r>
            <a:endParaRPr lang="en-US"/>
          </a:p>
        </p:txBody>
      </p:sp>
      <p:sp>
        <p:nvSpPr>
          <p:cNvPr id="177155" name="Rectangle 3"/>
          <p:cNvSpPr>
            <a:spLocks noGrp="1" noChangeArrowheads="1"/>
          </p:cNvSpPr>
          <p:nvPr>
            <p:ph idx="1"/>
          </p:nvPr>
        </p:nvSpPr>
        <p:spPr/>
        <p:txBody>
          <a:bodyPr>
            <a:normAutofit/>
          </a:bodyPr>
          <a:lstStyle/>
          <a:p>
            <a:r>
              <a:rPr lang="en-GB" dirty="0"/>
              <a:t>Simply rearranging data can lead to an increase in insight into the </a:t>
            </a:r>
            <a:r>
              <a:rPr lang="en-GB" dirty="0" smtClean="0"/>
              <a:t>data</a:t>
            </a:r>
          </a:p>
          <a:p>
            <a:endParaRPr lang="en-GB" dirty="0"/>
          </a:p>
          <a:p>
            <a:r>
              <a:rPr lang="en-GB" dirty="0" smtClean="0"/>
              <a:t>If </a:t>
            </a:r>
            <a:r>
              <a:rPr lang="en-GB" dirty="0"/>
              <a:t>the rearrangement is done using a computer, so that it is rapid and easy to undo, rearrangement along becomes a very powerful visualisation </a:t>
            </a:r>
            <a:r>
              <a:rPr lang="en-GB" dirty="0" smtClean="0"/>
              <a:t>tool</a:t>
            </a:r>
          </a:p>
          <a:p>
            <a:endParaRPr lang="en-GB" dirty="0" smtClean="0"/>
          </a:p>
          <a:p>
            <a:r>
              <a:rPr lang="en-GB" dirty="0" smtClean="0"/>
              <a:t>Rearrangement does not, however, need a computer</a:t>
            </a:r>
          </a:p>
          <a:p>
            <a:endParaRPr lang="en-GB" dirty="0" smtClean="0"/>
          </a:p>
          <a:p>
            <a:r>
              <a:rPr lang="en-GB" dirty="0" smtClean="0"/>
              <a:t>One of the most famous rearrangements was done entirely by hand…</a:t>
            </a:r>
            <a:endParaRPr lang="en-US" dirty="0"/>
          </a:p>
        </p:txBody>
      </p:sp>
      <p:sp>
        <p:nvSpPr>
          <p:cNvPr id="6" name="Slide Number Placeholder 5"/>
          <p:cNvSpPr>
            <a:spLocks noGrp="1"/>
          </p:cNvSpPr>
          <p:nvPr>
            <p:ph type="sldNum" sz="quarter" idx="12"/>
          </p:nvPr>
        </p:nvSpPr>
        <p:spPr/>
        <p:txBody>
          <a:bodyPr/>
          <a:lstStyle/>
          <a:p>
            <a:fld id="{0F79A9FD-BBC6-4FBB-8DE0-CD96F953A09F}" type="slidenum">
              <a:rPr lang="en-GB"/>
              <a:pPr/>
              <a:t>2</a:t>
            </a:fld>
            <a:endParaRPr lang="en-GB"/>
          </a:p>
        </p:txBody>
      </p:sp>
    </p:spTree>
    <p:extLst>
      <p:ext uri="{BB962C8B-B14F-4D97-AF65-F5344CB8AC3E}">
        <p14:creationId xmlns:p14="http://schemas.microsoft.com/office/powerpoint/2010/main" val="2665434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The Alchemical Chart of Affinities, 1778</a:t>
            </a:r>
            <a:endParaRPr lang="en-GB" sz="3200" dirty="0"/>
          </a:p>
        </p:txBody>
      </p:sp>
      <p:sp>
        <p:nvSpPr>
          <p:cNvPr id="3" name="Content Placeholder 2"/>
          <p:cNvSpPr>
            <a:spLocks noGrp="1"/>
          </p:cNvSpPr>
          <p:nvPr>
            <p:ph idx="1"/>
          </p:nvPr>
        </p:nvSpPr>
        <p:spPr>
          <a:xfrm>
            <a:off x="457200" y="1142984"/>
            <a:ext cx="3186106" cy="4983179"/>
          </a:xfrm>
        </p:spPr>
        <p:txBody>
          <a:bodyPr>
            <a:normAutofit/>
          </a:bodyPr>
          <a:lstStyle/>
          <a:p>
            <a:r>
              <a:rPr lang="en-GB" dirty="0" smtClean="0"/>
              <a:t>Alchemy was the origin of modern chemistry</a:t>
            </a:r>
          </a:p>
          <a:p>
            <a:r>
              <a:rPr lang="en-GB" dirty="0" smtClean="0"/>
              <a:t>This table charts the ‘affinities’ or interactions between chemical elements such as </a:t>
            </a:r>
            <a:r>
              <a:rPr lang="en-GB" dirty="0" smtClean="0">
                <a:sym typeface="Wingdings 2"/>
              </a:rPr>
              <a:t> (gold)  (silver) and ♂ (iron) </a:t>
            </a:r>
            <a:endParaRPr lang="en-GB" dirty="0"/>
          </a:p>
        </p:txBody>
      </p:sp>
      <p:sp>
        <p:nvSpPr>
          <p:cNvPr id="5" name="Slide Number Placeholder 4"/>
          <p:cNvSpPr>
            <a:spLocks noGrp="1"/>
          </p:cNvSpPr>
          <p:nvPr>
            <p:ph type="sldNum" sz="quarter" idx="12"/>
          </p:nvPr>
        </p:nvSpPr>
        <p:spPr/>
        <p:txBody>
          <a:bodyPr/>
          <a:lstStyle/>
          <a:p>
            <a:fld id="{C57436EC-0288-44E7-B23D-A7F970FEFD6B}" type="slidenum">
              <a:rPr lang="en-GB" smtClean="0"/>
              <a:pPr/>
              <a:t>3</a:t>
            </a:fld>
            <a:endParaRPr lang="en-GB"/>
          </a:p>
        </p:txBody>
      </p:sp>
      <p:pic>
        <p:nvPicPr>
          <p:cNvPr id="272388" name="Picture 4" descr="http://www.meta-synthesis.com/webbook/24_complexity/dissolve.jpg"/>
          <p:cNvPicPr>
            <a:picLocks noChangeAspect="1" noChangeArrowheads="1"/>
          </p:cNvPicPr>
          <p:nvPr/>
        </p:nvPicPr>
        <p:blipFill>
          <a:blip r:embed="rId2" cstate="print"/>
          <a:srcRect/>
          <a:stretch>
            <a:fillRect/>
          </a:stretch>
        </p:blipFill>
        <p:spPr bwMode="auto">
          <a:xfrm>
            <a:off x="3714744" y="1285860"/>
            <a:ext cx="5133975" cy="4895850"/>
          </a:xfrm>
          <a:prstGeom prst="rect">
            <a:avLst/>
          </a:prstGeom>
          <a:noFill/>
        </p:spPr>
      </p:pic>
    </p:spTree>
    <p:extLst>
      <p:ext uri="{BB962C8B-B14F-4D97-AF65-F5344CB8AC3E}">
        <p14:creationId xmlns:p14="http://schemas.microsoft.com/office/powerpoint/2010/main" val="3612394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Telluric Helix, 1832</a:t>
            </a:r>
            <a:endParaRPr lang="en-GB" dirty="0"/>
          </a:p>
        </p:txBody>
      </p:sp>
      <p:sp>
        <p:nvSpPr>
          <p:cNvPr id="3" name="Content Placeholder 2"/>
          <p:cNvSpPr>
            <a:spLocks noGrp="1"/>
          </p:cNvSpPr>
          <p:nvPr>
            <p:ph idx="1"/>
          </p:nvPr>
        </p:nvSpPr>
        <p:spPr>
          <a:xfrm>
            <a:off x="457200" y="1142984"/>
            <a:ext cx="2828916" cy="5214974"/>
          </a:xfrm>
        </p:spPr>
        <p:txBody>
          <a:bodyPr>
            <a:normAutofit/>
          </a:bodyPr>
          <a:lstStyle/>
          <a:p>
            <a:r>
              <a:rPr lang="en-GB" dirty="0" smtClean="0"/>
              <a:t>The first time that atomic weight was used to classify elements</a:t>
            </a:r>
          </a:p>
          <a:p>
            <a:r>
              <a:rPr lang="en-GB" dirty="0" smtClean="0"/>
              <a:t>Oxygen had weight 16; all other elements related to that</a:t>
            </a:r>
          </a:p>
          <a:p>
            <a:r>
              <a:rPr lang="en-GB" dirty="0" smtClean="0"/>
              <a:t>The first table to introduce the idea of periodicity</a:t>
            </a:r>
            <a:endParaRPr lang="en-GB" dirty="0"/>
          </a:p>
        </p:txBody>
      </p:sp>
      <p:sp>
        <p:nvSpPr>
          <p:cNvPr id="5" name="Slide Number Placeholder 4"/>
          <p:cNvSpPr>
            <a:spLocks noGrp="1"/>
          </p:cNvSpPr>
          <p:nvPr>
            <p:ph type="sldNum" sz="quarter" idx="12"/>
          </p:nvPr>
        </p:nvSpPr>
        <p:spPr/>
        <p:txBody>
          <a:bodyPr/>
          <a:lstStyle/>
          <a:p>
            <a:fld id="{C57436EC-0288-44E7-B23D-A7F970FEFD6B}" type="slidenum">
              <a:rPr lang="en-GB" smtClean="0"/>
              <a:pPr/>
              <a:t>4</a:t>
            </a:fld>
            <a:endParaRPr lang="en-GB"/>
          </a:p>
        </p:txBody>
      </p:sp>
      <p:pic>
        <p:nvPicPr>
          <p:cNvPr id="286722" name="Picture 2" descr="http://www.meta-synthesis.com/webbook/35_pt/telluric.jpg"/>
          <p:cNvPicPr>
            <a:picLocks noChangeAspect="1" noChangeArrowheads="1"/>
          </p:cNvPicPr>
          <p:nvPr/>
        </p:nvPicPr>
        <p:blipFill>
          <a:blip r:embed="rId2" cstate="print"/>
          <a:srcRect/>
          <a:stretch>
            <a:fillRect/>
          </a:stretch>
        </p:blipFill>
        <p:spPr bwMode="auto">
          <a:xfrm>
            <a:off x="3428992" y="1285860"/>
            <a:ext cx="5429288" cy="4698264"/>
          </a:xfrm>
          <a:prstGeom prst="rect">
            <a:avLst/>
          </a:prstGeom>
          <a:noFill/>
        </p:spPr>
      </p:pic>
    </p:spTree>
    <p:extLst>
      <p:ext uri="{BB962C8B-B14F-4D97-AF65-F5344CB8AC3E}">
        <p14:creationId xmlns:p14="http://schemas.microsoft.com/office/powerpoint/2010/main" val="1695645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274638"/>
            <a:ext cx="7467600" cy="796908"/>
          </a:xfrm>
        </p:spPr>
        <p:txBody>
          <a:bodyPr>
            <a:normAutofit/>
          </a:bodyPr>
          <a:lstStyle/>
          <a:p>
            <a:r>
              <a:rPr lang="en-GB" sz="3600" dirty="0" smtClean="0"/>
              <a:t>Newland’s Octaves, 1864</a:t>
            </a:r>
            <a:endParaRPr lang="en-GB" sz="3600" dirty="0"/>
          </a:p>
        </p:txBody>
      </p:sp>
      <p:graphicFrame>
        <p:nvGraphicFramePr>
          <p:cNvPr id="6" name="Content Placeholder 5"/>
          <p:cNvGraphicFramePr>
            <a:graphicFrameLocks noGrp="1"/>
          </p:cNvGraphicFramePr>
          <p:nvPr>
            <p:ph sz="half" idx="4294967295"/>
          </p:nvPr>
        </p:nvGraphicFramePr>
        <p:xfrm>
          <a:off x="428596" y="1071546"/>
          <a:ext cx="8258200" cy="2595880"/>
        </p:xfrm>
        <a:graphic>
          <a:graphicData uri="http://schemas.openxmlformats.org/drawingml/2006/table">
            <a:tbl>
              <a:tblPr firstRow="1" bandRow="1">
                <a:tableStyleId>{5DA37D80-6434-44D0-A028-1B22A696006F}</a:tableStyleId>
              </a:tblPr>
              <a:tblGrid>
                <a:gridCol w="1032275"/>
                <a:gridCol w="1032275"/>
                <a:gridCol w="1032275"/>
                <a:gridCol w="1032275"/>
                <a:gridCol w="1032275"/>
                <a:gridCol w="1032275"/>
                <a:gridCol w="1032275"/>
                <a:gridCol w="1032275"/>
              </a:tblGrid>
              <a:tr h="370840">
                <a:tc>
                  <a:txBody>
                    <a:bodyPr/>
                    <a:lstStyle/>
                    <a:p>
                      <a:pPr fontAlgn="t">
                        <a:spcBef>
                          <a:spcPts val="300"/>
                        </a:spcBef>
                        <a:spcAft>
                          <a:spcPts val="300"/>
                        </a:spcAft>
                      </a:pPr>
                      <a:r>
                        <a:rPr lang="en-GB" sz="1600" dirty="0">
                          <a:latin typeface="Arial"/>
                        </a:rPr>
                        <a:t>H 1</a:t>
                      </a:r>
                    </a:p>
                  </a:txBody>
                  <a:tcPr marL="0" marR="0" marT="0" marB="0"/>
                </a:tc>
                <a:tc>
                  <a:txBody>
                    <a:bodyPr/>
                    <a:lstStyle/>
                    <a:p>
                      <a:pPr fontAlgn="t">
                        <a:spcBef>
                          <a:spcPts val="300"/>
                        </a:spcBef>
                        <a:spcAft>
                          <a:spcPts val="300"/>
                        </a:spcAft>
                      </a:pPr>
                      <a:r>
                        <a:rPr lang="en-GB" sz="1600">
                          <a:latin typeface="Arial"/>
                        </a:rPr>
                        <a:t>F 8</a:t>
                      </a:r>
                    </a:p>
                  </a:txBody>
                  <a:tcPr marL="0" marR="0" marT="0" marB="0"/>
                </a:tc>
                <a:tc>
                  <a:txBody>
                    <a:bodyPr/>
                    <a:lstStyle/>
                    <a:p>
                      <a:pPr fontAlgn="t">
                        <a:spcBef>
                          <a:spcPts val="300"/>
                        </a:spcBef>
                        <a:spcAft>
                          <a:spcPts val="300"/>
                        </a:spcAft>
                      </a:pPr>
                      <a:r>
                        <a:rPr lang="en-GB" sz="1600">
                          <a:latin typeface="Arial"/>
                        </a:rPr>
                        <a:t>Cl 15</a:t>
                      </a:r>
                    </a:p>
                  </a:txBody>
                  <a:tcPr marL="0" marR="0" marT="0" marB="0"/>
                </a:tc>
                <a:tc>
                  <a:txBody>
                    <a:bodyPr/>
                    <a:lstStyle/>
                    <a:p>
                      <a:pPr fontAlgn="t">
                        <a:spcBef>
                          <a:spcPts val="300"/>
                        </a:spcBef>
                        <a:spcAft>
                          <a:spcPts val="300"/>
                        </a:spcAft>
                      </a:pPr>
                      <a:r>
                        <a:rPr lang="en-GB" sz="1600">
                          <a:latin typeface="Arial"/>
                        </a:rPr>
                        <a:t>Co/Ni 22</a:t>
                      </a:r>
                    </a:p>
                  </a:txBody>
                  <a:tcPr marL="0" marR="0" marT="0" marB="0"/>
                </a:tc>
                <a:tc>
                  <a:txBody>
                    <a:bodyPr/>
                    <a:lstStyle/>
                    <a:p>
                      <a:pPr fontAlgn="t">
                        <a:spcBef>
                          <a:spcPts val="300"/>
                        </a:spcBef>
                        <a:spcAft>
                          <a:spcPts val="300"/>
                        </a:spcAft>
                      </a:pPr>
                      <a:r>
                        <a:rPr lang="en-GB" sz="1600">
                          <a:latin typeface="Arial"/>
                        </a:rPr>
                        <a:t>Br 29</a:t>
                      </a:r>
                    </a:p>
                  </a:txBody>
                  <a:tcPr marL="0" marR="0" marT="0" marB="0"/>
                </a:tc>
                <a:tc>
                  <a:txBody>
                    <a:bodyPr/>
                    <a:lstStyle/>
                    <a:p>
                      <a:pPr fontAlgn="t">
                        <a:spcBef>
                          <a:spcPts val="300"/>
                        </a:spcBef>
                        <a:spcAft>
                          <a:spcPts val="300"/>
                        </a:spcAft>
                      </a:pPr>
                      <a:r>
                        <a:rPr lang="en-GB" sz="1600">
                          <a:latin typeface="Arial"/>
                        </a:rPr>
                        <a:t>Pd 36</a:t>
                      </a:r>
                    </a:p>
                  </a:txBody>
                  <a:tcPr marL="0" marR="0" marT="0" marB="0"/>
                </a:tc>
                <a:tc>
                  <a:txBody>
                    <a:bodyPr/>
                    <a:lstStyle/>
                    <a:p>
                      <a:pPr fontAlgn="t">
                        <a:spcBef>
                          <a:spcPts val="300"/>
                        </a:spcBef>
                        <a:spcAft>
                          <a:spcPts val="300"/>
                        </a:spcAft>
                      </a:pPr>
                      <a:r>
                        <a:rPr lang="en-GB" sz="1600">
                          <a:latin typeface="Arial"/>
                        </a:rPr>
                        <a:t>I  42</a:t>
                      </a:r>
                    </a:p>
                  </a:txBody>
                  <a:tcPr marL="0" marR="0" marT="0" marB="0"/>
                </a:tc>
                <a:tc>
                  <a:txBody>
                    <a:bodyPr/>
                    <a:lstStyle/>
                    <a:p>
                      <a:pPr fontAlgn="t">
                        <a:spcBef>
                          <a:spcPts val="300"/>
                        </a:spcBef>
                        <a:spcAft>
                          <a:spcPts val="300"/>
                        </a:spcAft>
                      </a:pPr>
                      <a:r>
                        <a:rPr lang="en-GB" sz="1600">
                          <a:latin typeface="Arial"/>
                        </a:rPr>
                        <a:t>Pt/Ir 50</a:t>
                      </a:r>
                    </a:p>
                  </a:txBody>
                  <a:tcPr marL="0" marR="0" marT="0" marB="0"/>
                </a:tc>
              </a:tr>
              <a:tr h="370840">
                <a:tc>
                  <a:txBody>
                    <a:bodyPr/>
                    <a:lstStyle/>
                    <a:p>
                      <a:pPr fontAlgn="t">
                        <a:spcBef>
                          <a:spcPts val="300"/>
                        </a:spcBef>
                        <a:spcAft>
                          <a:spcPts val="300"/>
                        </a:spcAft>
                      </a:pPr>
                      <a:r>
                        <a:rPr lang="en-GB" sz="1600">
                          <a:latin typeface="Arial"/>
                        </a:rPr>
                        <a:t>Li 2</a:t>
                      </a:r>
                    </a:p>
                  </a:txBody>
                  <a:tcPr marL="0" marR="0" marT="0" marB="0"/>
                </a:tc>
                <a:tc>
                  <a:txBody>
                    <a:bodyPr/>
                    <a:lstStyle/>
                    <a:p>
                      <a:pPr fontAlgn="t">
                        <a:spcBef>
                          <a:spcPts val="300"/>
                        </a:spcBef>
                        <a:spcAft>
                          <a:spcPts val="300"/>
                        </a:spcAft>
                      </a:pPr>
                      <a:r>
                        <a:rPr lang="en-GB" sz="1600" dirty="0">
                          <a:latin typeface="Arial"/>
                        </a:rPr>
                        <a:t>Na 9</a:t>
                      </a:r>
                    </a:p>
                  </a:txBody>
                  <a:tcPr marL="0" marR="0" marT="0" marB="0"/>
                </a:tc>
                <a:tc>
                  <a:txBody>
                    <a:bodyPr/>
                    <a:lstStyle/>
                    <a:p>
                      <a:pPr fontAlgn="t">
                        <a:spcBef>
                          <a:spcPts val="300"/>
                        </a:spcBef>
                        <a:spcAft>
                          <a:spcPts val="300"/>
                        </a:spcAft>
                      </a:pPr>
                      <a:r>
                        <a:rPr lang="en-GB" sz="1600" dirty="0">
                          <a:latin typeface="Arial"/>
                        </a:rPr>
                        <a:t>K 16</a:t>
                      </a:r>
                    </a:p>
                  </a:txBody>
                  <a:tcPr marL="0" marR="0" marT="0" marB="0"/>
                </a:tc>
                <a:tc>
                  <a:txBody>
                    <a:bodyPr/>
                    <a:lstStyle/>
                    <a:p>
                      <a:pPr fontAlgn="t">
                        <a:spcBef>
                          <a:spcPts val="300"/>
                        </a:spcBef>
                        <a:spcAft>
                          <a:spcPts val="300"/>
                        </a:spcAft>
                      </a:pPr>
                      <a:r>
                        <a:rPr lang="en-GB" sz="1600">
                          <a:latin typeface="Arial"/>
                        </a:rPr>
                        <a:t>Cu 23</a:t>
                      </a:r>
                    </a:p>
                  </a:txBody>
                  <a:tcPr marL="0" marR="0" marT="0" marB="0"/>
                </a:tc>
                <a:tc>
                  <a:txBody>
                    <a:bodyPr/>
                    <a:lstStyle/>
                    <a:p>
                      <a:pPr fontAlgn="t">
                        <a:spcBef>
                          <a:spcPts val="300"/>
                        </a:spcBef>
                        <a:spcAft>
                          <a:spcPts val="300"/>
                        </a:spcAft>
                      </a:pPr>
                      <a:r>
                        <a:rPr lang="en-GB" sz="1600">
                          <a:latin typeface="Arial"/>
                        </a:rPr>
                        <a:t>Rb 30</a:t>
                      </a:r>
                    </a:p>
                  </a:txBody>
                  <a:tcPr marL="0" marR="0" marT="0" marB="0"/>
                </a:tc>
                <a:tc>
                  <a:txBody>
                    <a:bodyPr/>
                    <a:lstStyle/>
                    <a:p>
                      <a:pPr fontAlgn="t">
                        <a:spcBef>
                          <a:spcPts val="300"/>
                        </a:spcBef>
                        <a:spcAft>
                          <a:spcPts val="300"/>
                        </a:spcAft>
                      </a:pPr>
                      <a:r>
                        <a:rPr lang="en-GB" sz="1600">
                          <a:latin typeface="Arial"/>
                        </a:rPr>
                        <a:t>Ag 37</a:t>
                      </a:r>
                    </a:p>
                  </a:txBody>
                  <a:tcPr marL="0" marR="0" marT="0" marB="0"/>
                </a:tc>
                <a:tc>
                  <a:txBody>
                    <a:bodyPr/>
                    <a:lstStyle/>
                    <a:p>
                      <a:pPr fontAlgn="t">
                        <a:spcBef>
                          <a:spcPts val="300"/>
                        </a:spcBef>
                        <a:spcAft>
                          <a:spcPts val="300"/>
                        </a:spcAft>
                      </a:pPr>
                      <a:r>
                        <a:rPr lang="en-GB" sz="1600">
                          <a:latin typeface="Arial"/>
                        </a:rPr>
                        <a:t>Cs 44</a:t>
                      </a:r>
                    </a:p>
                  </a:txBody>
                  <a:tcPr marL="0" marR="0" marT="0" marB="0"/>
                </a:tc>
                <a:tc>
                  <a:txBody>
                    <a:bodyPr/>
                    <a:lstStyle/>
                    <a:p>
                      <a:pPr fontAlgn="t">
                        <a:spcBef>
                          <a:spcPts val="300"/>
                        </a:spcBef>
                        <a:spcAft>
                          <a:spcPts val="300"/>
                        </a:spcAft>
                      </a:pPr>
                      <a:r>
                        <a:rPr lang="en-GB" sz="1600">
                          <a:latin typeface="Arial"/>
                        </a:rPr>
                        <a:t>Tl 53</a:t>
                      </a:r>
                    </a:p>
                  </a:txBody>
                  <a:tcPr marL="0" marR="0" marT="0" marB="0"/>
                </a:tc>
              </a:tr>
              <a:tr h="370840">
                <a:tc>
                  <a:txBody>
                    <a:bodyPr/>
                    <a:lstStyle/>
                    <a:p>
                      <a:pPr fontAlgn="t">
                        <a:spcBef>
                          <a:spcPts val="300"/>
                        </a:spcBef>
                        <a:spcAft>
                          <a:spcPts val="300"/>
                        </a:spcAft>
                      </a:pPr>
                      <a:r>
                        <a:rPr lang="en-GB" sz="1600">
                          <a:latin typeface="Arial"/>
                        </a:rPr>
                        <a:t>Gl 3</a:t>
                      </a:r>
                    </a:p>
                  </a:txBody>
                  <a:tcPr marL="0" marR="0" marT="0" marB="0"/>
                </a:tc>
                <a:tc>
                  <a:txBody>
                    <a:bodyPr/>
                    <a:lstStyle/>
                    <a:p>
                      <a:pPr fontAlgn="t">
                        <a:spcBef>
                          <a:spcPts val="300"/>
                        </a:spcBef>
                        <a:spcAft>
                          <a:spcPts val="300"/>
                        </a:spcAft>
                      </a:pPr>
                      <a:r>
                        <a:rPr lang="en-GB" sz="1600">
                          <a:latin typeface="Arial"/>
                        </a:rPr>
                        <a:t>Mg 10</a:t>
                      </a:r>
                    </a:p>
                  </a:txBody>
                  <a:tcPr marL="0" marR="0" marT="0" marB="0"/>
                </a:tc>
                <a:tc>
                  <a:txBody>
                    <a:bodyPr/>
                    <a:lstStyle/>
                    <a:p>
                      <a:pPr fontAlgn="t">
                        <a:spcBef>
                          <a:spcPts val="300"/>
                        </a:spcBef>
                        <a:spcAft>
                          <a:spcPts val="300"/>
                        </a:spcAft>
                      </a:pPr>
                      <a:r>
                        <a:rPr lang="en-GB" sz="1600" dirty="0">
                          <a:latin typeface="Arial"/>
                        </a:rPr>
                        <a:t>Ca 17</a:t>
                      </a:r>
                    </a:p>
                  </a:txBody>
                  <a:tcPr marL="0" marR="0" marT="0" marB="0"/>
                </a:tc>
                <a:tc>
                  <a:txBody>
                    <a:bodyPr/>
                    <a:lstStyle/>
                    <a:p>
                      <a:pPr fontAlgn="t">
                        <a:spcBef>
                          <a:spcPts val="300"/>
                        </a:spcBef>
                        <a:spcAft>
                          <a:spcPts val="300"/>
                        </a:spcAft>
                      </a:pPr>
                      <a:r>
                        <a:rPr lang="en-GB" sz="1600" dirty="0">
                          <a:latin typeface="Arial"/>
                        </a:rPr>
                        <a:t>Zn 25</a:t>
                      </a:r>
                    </a:p>
                  </a:txBody>
                  <a:tcPr marL="0" marR="0" marT="0" marB="0"/>
                </a:tc>
                <a:tc>
                  <a:txBody>
                    <a:bodyPr/>
                    <a:lstStyle/>
                    <a:p>
                      <a:pPr fontAlgn="t">
                        <a:spcBef>
                          <a:spcPts val="300"/>
                        </a:spcBef>
                        <a:spcAft>
                          <a:spcPts val="300"/>
                        </a:spcAft>
                      </a:pPr>
                      <a:r>
                        <a:rPr lang="en-GB" sz="1600">
                          <a:latin typeface="Arial"/>
                        </a:rPr>
                        <a:t>Sr 31</a:t>
                      </a:r>
                    </a:p>
                  </a:txBody>
                  <a:tcPr marL="0" marR="0" marT="0" marB="0"/>
                </a:tc>
                <a:tc>
                  <a:txBody>
                    <a:bodyPr/>
                    <a:lstStyle/>
                    <a:p>
                      <a:pPr fontAlgn="t">
                        <a:spcBef>
                          <a:spcPts val="300"/>
                        </a:spcBef>
                        <a:spcAft>
                          <a:spcPts val="300"/>
                        </a:spcAft>
                      </a:pPr>
                      <a:r>
                        <a:rPr lang="en-GB" sz="1600">
                          <a:latin typeface="Arial"/>
                        </a:rPr>
                        <a:t>Cd 34</a:t>
                      </a:r>
                    </a:p>
                  </a:txBody>
                  <a:tcPr marL="0" marR="0" marT="0" marB="0"/>
                </a:tc>
                <a:tc>
                  <a:txBody>
                    <a:bodyPr/>
                    <a:lstStyle/>
                    <a:p>
                      <a:pPr fontAlgn="t">
                        <a:spcBef>
                          <a:spcPts val="300"/>
                        </a:spcBef>
                        <a:spcAft>
                          <a:spcPts val="300"/>
                        </a:spcAft>
                      </a:pPr>
                      <a:r>
                        <a:rPr lang="en-GB" sz="1600">
                          <a:latin typeface="Arial"/>
                        </a:rPr>
                        <a:t>Ba/V 45</a:t>
                      </a:r>
                    </a:p>
                  </a:txBody>
                  <a:tcPr marL="0" marR="0" marT="0" marB="0"/>
                </a:tc>
                <a:tc>
                  <a:txBody>
                    <a:bodyPr/>
                    <a:lstStyle/>
                    <a:p>
                      <a:pPr fontAlgn="t">
                        <a:spcBef>
                          <a:spcPts val="300"/>
                        </a:spcBef>
                        <a:spcAft>
                          <a:spcPts val="300"/>
                        </a:spcAft>
                      </a:pPr>
                      <a:r>
                        <a:rPr lang="en-GB" sz="1600">
                          <a:latin typeface="Arial"/>
                        </a:rPr>
                        <a:t>Pb 54</a:t>
                      </a:r>
                    </a:p>
                  </a:txBody>
                  <a:tcPr marL="0" marR="0" marT="0" marB="0"/>
                </a:tc>
              </a:tr>
              <a:tr h="370840">
                <a:tc>
                  <a:txBody>
                    <a:bodyPr/>
                    <a:lstStyle/>
                    <a:p>
                      <a:pPr fontAlgn="t">
                        <a:spcBef>
                          <a:spcPts val="300"/>
                        </a:spcBef>
                        <a:spcAft>
                          <a:spcPts val="300"/>
                        </a:spcAft>
                      </a:pPr>
                      <a:r>
                        <a:rPr lang="en-GB" sz="1600">
                          <a:latin typeface="Arial"/>
                        </a:rPr>
                        <a:t>Bo 4</a:t>
                      </a:r>
                    </a:p>
                  </a:txBody>
                  <a:tcPr marL="0" marR="0" marT="0" marB="0"/>
                </a:tc>
                <a:tc>
                  <a:txBody>
                    <a:bodyPr/>
                    <a:lstStyle/>
                    <a:p>
                      <a:pPr fontAlgn="t">
                        <a:spcBef>
                          <a:spcPts val="300"/>
                        </a:spcBef>
                        <a:spcAft>
                          <a:spcPts val="300"/>
                        </a:spcAft>
                      </a:pPr>
                      <a:r>
                        <a:rPr lang="en-GB" sz="1600">
                          <a:latin typeface="Arial"/>
                        </a:rPr>
                        <a:t>Al 11</a:t>
                      </a:r>
                    </a:p>
                  </a:txBody>
                  <a:tcPr marL="0" marR="0" marT="0" marB="0"/>
                </a:tc>
                <a:tc>
                  <a:txBody>
                    <a:bodyPr/>
                    <a:lstStyle/>
                    <a:p>
                      <a:pPr fontAlgn="t">
                        <a:spcBef>
                          <a:spcPts val="300"/>
                        </a:spcBef>
                        <a:spcAft>
                          <a:spcPts val="300"/>
                        </a:spcAft>
                      </a:pPr>
                      <a:r>
                        <a:rPr lang="en-GB" sz="1600">
                          <a:latin typeface="Arial"/>
                        </a:rPr>
                        <a:t>Cr 18</a:t>
                      </a:r>
                    </a:p>
                  </a:txBody>
                  <a:tcPr marL="0" marR="0" marT="0" marB="0"/>
                </a:tc>
                <a:tc>
                  <a:txBody>
                    <a:bodyPr/>
                    <a:lstStyle/>
                    <a:p>
                      <a:pPr fontAlgn="t">
                        <a:spcBef>
                          <a:spcPts val="300"/>
                        </a:spcBef>
                        <a:spcAft>
                          <a:spcPts val="300"/>
                        </a:spcAft>
                      </a:pPr>
                      <a:r>
                        <a:rPr lang="en-GB" sz="1600" dirty="0">
                          <a:latin typeface="Arial"/>
                        </a:rPr>
                        <a:t>Y 24</a:t>
                      </a:r>
                    </a:p>
                  </a:txBody>
                  <a:tcPr marL="0" marR="0" marT="0" marB="0"/>
                </a:tc>
                <a:tc>
                  <a:txBody>
                    <a:bodyPr/>
                    <a:lstStyle/>
                    <a:p>
                      <a:pPr fontAlgn="t">
                        <a:spcBef>
                          <a:spcPts val="300"/>
                        </a:spcBef>
                        <a:spcAft>
                          <a:spcPts val="300"/>
                        </a:spcAft>
                      </a:pPr>
                      <a:r>
                        <a:rPr lang="en-GB" sz="1600" dirty="0" err="1">
                          <a:latin typeface="Arial"/>
                        </a:rPr>
                        <a:t>Ce</a:t>
                      </a:r>
                      <a:r>
                        <a:rPr lang="en-GB" sz="1600" dirty="0">
                          <a:latin typeface="Arial"/>
                        </a:rPr>
                        <a:t>/La 33</a:t>
                      </a:r>
                    </a:p>
                  </a:txBody>
                  <a:tcPr marL="0" marR="0" marT="0" marB="0"/>
                </a:tc>
                <a:tc>
                  <a:txBody>
                    <a:bodyPr/>
                    <a:lstStyle/>
                    <a:p>
                      <a:pPr fontAlgn="t">
                        <a:spcBef>
                          <a:spcPts val="300"/>
                        </a:spcBef>
                        <a:spcAft>
                          <a:spcPts val="300"/>
                        </a:spcAft>
                      </a:pPr>
                      <a:r>
                        <a:rPr lang="en-GB" sz="1600" dirty="0">
                          <a:latin typeface="Arial"/>
                        </a:rPr>
                        <a:t>U 40</a:t>
                      </a:r>
                    </a:p>
                  </a:txBody>
                  <a:tcPr marL="0" marR="0" marT="0" marB="0"/>
                </a:tc>
                <a:tc>
                  <a:txBody>
                    <a:bodyPr/>
                    <a:lstStyle/>
                    <a:p>
                      <a:pPr fontAlgn="t">
                        <a:spcBef>
                          <a:spcPts val="300"/>
                        </a:spcBef>
                        <a:spcAft>
                          <a:spcPts val="300"/>
                        </a:spcAft>
                      </a:pPr>
                      <a:r>
                        <a:rPr lang="en-GB" sz="1600">
                          <a:latin typeface="Arial"/>
                        </a:rPr>
                        <a:t>Ta 46</a:t>
                      </a:r>
                    </a:p>
                  </a:txBody>
                  <a:tcPr marL="0" marR="0" marT="0" marB="0"/>
                </a:tc>
                <a:tc>
                  <a:txBody>
                    <a:bodyPr/>
                    <a:lstStyle/>
                    <a:p>
                      <a:pPr fontAlgn="t">
                        <a:spcBef>
                          <a:spcPts val="300"/>
                        </a:spcBef>
                        <a:spcAft>
                          <a:spcPts val="300"/>
                        </a:spcAft>
                      </a:pPr>
                      <a:r>
                        <a:rPr lang="en-GB" sz="1600">
                          <a:latin typeface="Arial"/>
                        </a:rPr>
                        <a:t>Th 56</a:t>
                      </a:r>
                    </a:p>
                  </a:txBody>
                  <a:tcPr marL="0" marR="0" marT="0" marB="0"/>
                </a:tc>
              </a:tr>
              <a:tr h="370840">
                <a:tc>
                  <a:txBody>
                    <a:bodyPr/>
                    <a:lstStyle/>
                    <a:p>
                      <a:pPr fontAlgn="t">
                        <a:spcBef>
                          <a:spcPts val="300"/>
                        </a:spcBef>
                        <a:spcAft>
                          <a:spcPts val="300"/>
                        </a:spcAft>
                      </a:pPr>
                      <a:r>
                        <a:rPr lang="en-GB" sz="1600">
                          <a:latin typeface="Arial"/>
                        </a:rPr>
                        <a:t>C 5</a:t>
                      </a:r>
                    </a:p>
                  </a:txBody>
                  <a:tcPr marL="0" marR="0" marT="0" marB="0"/>
                </a:tc>
                <a:tc>
                  <a:txBody>
                    <a:bodyPr/>
                    <a:lstStyle/>
                    <a:p>
                      <a:pPr fontAlgn="t">
                        <a:spcBef>
                          <a:spcPts val="300"/>
                        </a:spcBef>
                        <a:spcAft>
                          <a:spcPts val="300"/>
                        </a:spcAft>
                      </a:pPr>
                      <a:r>
                        <a:rPr lang="en-GB" sz="1600">
                          <a:latin typeface="Arial"/>
                        </a:rPr>
                        <a:t>Si 12</a:t>
                      </a:r>
                    </a:p>
                  </a:txBody>
                  <a:tcPr marL="0" marR="0" marT="0" marB="0"/>
                </a:tc>
                <a:tc>
                  <a:txBody>
                    <a:bodyPr/>
                    <a:lstStyle/>
                    <a:p>
                      <a:pPr fontAlgn="t">
                        <a:spcBef>
                          <a:spcPts val="300"/>
                        </a:spcBef>
                        <a:spcAft>
                          <a:spcPts val="300"/>
                        </a:spcAft>
                      </a:pPr>
                      <a:r>
                        <a:rPr lang="en-GB" sz="1600">
                          <a:latin typeface="Arial"/>
                        </a:rPr>
                        <a:t>Ti 19</a:t>
                      </a:r>
                    </a:p>
                  </a:txBody>
                  <a:tcPr marL="0" marR="0" marT="0" marB="0"/>
                </a:tc>
                <a:tc>
                  <a:txBody>
                    <a:bodyPr/>
                    <a:lstStyle/>
                    <a:p>
                      <a:pPr fontAlgn="t">
                        <a:spcBef>
                          <a:spcPts val="300"/>
                        </a:spcBef>
                        <a:spcAft>
                          <a:spcPts val="300"/>
                        </a:spcAft>
                      </a:pPr>
                      <a:r>
                        <a:rPr lang="en-GB" sz="1600">
                          <a:latin typeface="Arial"/>
                        </a:rPr>
                        <a:t>In 26</a:t>
                      </a:r>
                    </a:p>
                  </a:txBody>
                  <a:tcPr marL="0" marR="0" marT="0" marB="0"/>
                </a:tc>
                <a:tc>
                  <a:txBody>
                    <a:bodyPr/>
                    <a:lstStyle/>
                    <a:p>
                      <a:pPr fontAlgn="t">
                        <a:spcBef>
                          <a:spcPts val="300"/>
                        </a:spcBef>
                        <a:spcAft>
                          <a:spcPts val="300"/>
                        </a:spcAft>
                      </a:pPr>
                      <a:r>
                        <a:rPr lang="en-GB" sz="1600">
                          <a:latin typeface="Arial"/>
                        </a:rPr>
                        <a:t>Zr 32</a:t>
                      </a:r>
                    </a:p>
                  </a:txBody>
                  <a:tcPr marL="0" marR="0" marT="0" marB="0"/>
                </a:tc>
                <a:tc>
                  <a:txBody>
                    <a:bodyPr/>
                    <a:lstStyle/>
                    <a:p>
                      <a:pPr fontAlgn="t">
                        <a:spcBef>
                          <a:spcPts val="300"/>
                        </a:spcBef>
                        <a:spcAft>
                          <a:spcPts val="300"/>
                        </a:spcAft>
                      </a:pPr>
                      <a:r>
                        <a:rPr lang="en-GB" sz="1600" dirty="0" err="1">
                          <a:latin typeface="Arial"/>
                        </a:rPr>
                        <a:t>Sn</a:t>
                      </a:r>
                      <a:r>
                        <a:rPr lang="en-GB" sz="1600" dirty="0">
                          <a:latin typeface="Arial"/>
                        </a:rPr>
                        <a:t> 39</a:t>
                      </a:r>
                    </a:p>
                  </a:txBody>
                  <a:tcPr marL="0" marR="0" marT="0" marB="0"/>
                </a:tc>
                <a:tc>
                  <a:txBody>
                    <a:bodyPr/>
                    <a:lstStyle/>
                    <a:p>
                      <a:pPr fontAlgn="t">
                        <a:spcBef>
                          <a:spcPts val="300"/>
                        </a:spcBef>
                        <a:spcAft>
                          <a:spcPts val="300"/>
                        </a:spcAft>
                      </a:pPr>
                      <a:r>
                        <a:rPr lang="en-GB" sz="1600">
                          <a:latin typeface="Arial"/>
                        </a:rPr>
                        <a:t>W 47</a:t>
                      </a:r>
                    </a:p>
                  </a:txBody>
                  <a:tcPr marL="0" marR="0" marT="0" marB="0"/>
                </a:tc>
                <a:tc>
                  <a:txBody>
                    <a:bodyPr/>
                    <a:lstStyle/>
                    <a:p>
                      <a:pPr fontAlgn="t">
                        <a:spcBef>
                          <a:spcPts val="300"/>
                        </a:spcBef>
                        <a:spcAft>
                          <a:spcPts val="300"/>
                        </a:spcAft>
                      </a:pPr>
                      <a:r>
                        <a:rPr lang="en-GB" sz="1600">
                          <a:latin typeface="Arial"/>
                        </a:rPr>
                        <a:t>Hg 52</a:t>
                      </a:r>
                    </a:p>
                  </a:txBody>
                  <a:tcPr marL="0" marR="0" marT="0" marB="0"/>
                </a:tc>
              </a:tr>
              <a:tr h="370840">
                <a:tc>
                  <a:txBody>
                    <a:bodyPr/>
                    <a:lstStyle/>
                    <a:p>
                      <a:pPr fontAlgn="t">
                        <a:spcBef>
                          <a:spcPts val="300"/>
                        </a:spcBef>
                        <a:spcAft>
                          <a:spcPts val="300"/>
                        </a:spcAft>
                      </a:pPr>
                      <a:r>
                        <a:rPr lang="en-GB" sz="1600">
                          <a:latin typeface="Arial"/>
                        </a:rPr>
                        <a:t>N 6</a:t>
                      </a:r>
                    </a:p>
                  </a:txBody>
                  <a:tcPr marL="0" marR="0" marT="0" marB="0"/>
                </a:tc>
                <a:tc>
                  <a:txBody>
                    <a:bodyPr/>
                    <a:lstStyle/>
                    <a:p>
                      <a:pPr fontAlgn="t">
                        <a:spcBef>
                          <a:spcPts val="300"/>
                        </a:spcBef>
                        <a:spcAft>
                          <a:spcPts val="300"/>
                        </a:spcAft>
                      </a:pPr>
                      <a:r>
                        <a:rPr lang="en-GB" sz="1600">
                          <a:latin typeface="Arial"/>
                        </a:rPr>
                        <a:t>P 13</a:t>
                      </a:r>
                    </a:p>
                  </a:txBody>
                  <a:tcPr marL="0" marR="0" marT="0" marB="0"/>
                </a:tc>
                <a:tc>
                  <a:txBody>
                    <a:bodyPr/>
                    <a:lstStyle/>
                    <a:p>
                      <a:pPr fontAlgn="t">
                        <a:spcBef>
                          <a:spcPts val="300"/>
                        </a:spcBef>
                        <a:spcAft>
                          <a:spcPts val="300"/>
                        </a:spcAft>
                      </a:pPr>
                      <a:r>
                        <a:rPr lang="en-GB" sz="1600">
                          <a:latin typeface="Arial"/>
                        </a:rPr>
                        <a:t>Mn 20</a:t>
                      </a:r>
                    </a:p>
                  </a:txBody>
                  <a:tcPr marL="0" marR="0" marT="0" marB="0"/>
                </a:tc>
                <a:tc>
                  <a:txBody>
                    <a:bodyPr/>
                    <a:lstStyle/>
                    <a:p>
                      <a:pPr fontAlgn="t">
                        <a:spcBef>
                          <a:spcPts val="300"/>
                        </a:spcBef>
                        <a:spcAft>
                          <a:spcPts val="300"/>
                        </a:spcAft>
                      </a:pPr>
                      <a:r>
                        <a:rPr lang="en-GB" sz="1600">
                          <a:latin typeface="Arial"/>
                        </a:rPr>
                        <a:t>As 27</a:t>
                      </a:r>
                    </a:p>
                  </a:txBody>
                  <a:tcPr marL="0" marR="0" marT="0" marB="0"/>
                </a:tc>
                <a:tc>
                  <a:txBody>
                    <a:bodyPr/>
                    <a:lstStyle/>
                    <a:p>
                      <a:pPr fontAlgn="t">
                        <a:spcBef>
                          <a:spcPts val="300"/>
                        </a:spcBef>
                        <a:spcAft>
                          <a:spcPts val="300"/>
                        </a:spcAft>
                      </a:pPr>
                      <a:r>
                        <a:rPr lang="en-GB" sz="1600">
                          <a:latin typeface="Arial"/>
                        </a:rPr>
                        <a:t>Di/Mo 34</a:t>
                      </a:r>
                    </a:p>
                  </a:txBody>
                  <a:tcPr marL="0" marR="0" marT="0" marB="0"/>
                </a:tc>
                <a:tc>
                  <a:txBody>
                    <a:bodyPr/>
                    <a:lstStyle/>
                    <a:p>
                      <a:pPr fontAlgn="t">
                        <a:spcBef>
                          <a:spcPts val="300"/>
                        </a:spcBef>
                        <a:spcAft>
                          <a:spcPts val="300"/>
                        </a:spcAft>
                      </a:pPr>
                      <a:r>
                        <a:rPr lang="en-GB" sz="1600">
                          <a:latin typeface="Arial"/>
                        </a:rPr>
                        <a:t>Sb 41</a:t>
                      </a:r>
                    </a:p>
                  </a:txBody>
                  <a:tcPr marL="0" marR="0" marT="0" marB="0"/>
                </a:tc>
                <a:tc>
                  <a:txBody>
                    <a:bodyPr/>
                    <a:lstStyle/>
                    <a:p>
                      <a:pPr fontAlgn="t">
                        <a:spcBef>
                          <a:spcPts val="300"/>
                        </a:spcBef>
                        <a:spcAft>
                          <a:spcPts val="300"/>
                        </a:spcAft>
                      </a:pPr>
                      <a:r>
                        <a:rPr lang="en-GB" sz="1600">
                          <a:latin typeface="Arial"/>
                        </a:rPr>
                        <a:t>Nb 48</a:t>
                      </a:r>
                    </a:p>
                  </a:txBody>
                  <a:tcPr marL="0" marR="0" marT="0" marB="0"/>
                </a:tc>
                <a:tc>
                  <a:txBody>
                    <a:bodyPr/>
                    <a:lstStyle/>
                    <a:p>
                      <a:pPr fontAlgn="t">
                        <a:spcBef>
                          <a:spcPts val="300"/>
                        </a:spcBef>
                        <a:spcAft>
                          <a:spcPts val="300"/>
                        </a:spcAft>
                      </a:pPr>
                      <a:r>
                        <a:rPr lang="en-GB" sz="1600">
                          <a:latin typeface="Arial"/>
                        </a:rPr>
                        <a:t>Bi 55</a:t>
                      </a:r>
                    </a:p>
                  </a:txBody>
                  <a:tcPr marL="0" marR="0" marT="0" marB="0"/>
                </a:tc>
              </a:tr>
              <a:tr h="370840">
                <a:tc>
                  <a:txBody>
                    <a:bodyPr/>
                    <a:lstStyle/>
                    <a:p>
                      <a:pPr fontAlgn="t">
                        <a:spcBef>
                          <a:spcPts val="300"/>
                        </a:spcBef>
                        <a:spcAft>
                          <a:spcPts val="300"/>
                        </a:spcAft>
                      </a:pPr>
                      <a:r>
                        <a:rPr lang="en-GB" sz="1600">
                          <a:latin typeface="Arial"/>
                        </a:rPr>
                        <a:t>O 7</a:t>
                      </a:r>
                    </a:p>
                  </a:txBody>
                  <a:tcPr marL="0" marR="0" marT="0" marB="0"/>
                </a:tc>
                <a:tc>
                  <a:txBody>
                    <a:bodyPr/>
                    <a:lstStyle/>
                    <a:p>
                      <a:pPr fontAlgn="t">
                        <a:spcBef>
                          <a:spcPts val="300"/>
                        </a:spcBef>
                        <a:spcAft>
                          <a:spcPts val="300"/>
                        </a:spcAft>
                      </a:pPr>
                      <a:r>
                        <a:rPr lang="en-GB" sz="1600">
                          <a:latin typeface="Arial"/>
                        </a:rPr>
                        <a:t>S 14</a:t>
                      </a:r>
                    </a:p>
                  </a:txBody>
                  <a:tcPr marL="0" marR="0" marT="0" marB="0"/>
                </a:tc>
                <a:tc>
                  <a:txBody>
                    <a:bodyPr/>
                    <a:lstStyle/>
                    <a:p>
                      <a:pPr fontAlgn="t">
                        <a:spcBef>
                          <a:spcPts val="300"/>
                        </a:spcBef>
                        <a:spcAft>
                          <a:spcPts val="300"/>
                        </a:spcAft>
                      </a:pPr>
                      <a:r>
                        <a:rPr lang="en-GB" sz="1600">
                          <a:latin typeface="Arial"/>
                        </a:rPr>
                        <a:t>Fe 21</a:t>
                      </a:r>
                    </a:p>
                  </a:txBody>
                  <a:tcPr marL="0" marR="0" marT="0" marB="0"/>
                </a:tc>
                <a:tc>
                  <a:txBody>
                    <a:bodyPr/>
                    <a:lstStyle/>
                    <a:p>
                      <a:pPr fontAlgn="t">
                        <a:spcBef>
                          <a:spcPts val="300"/>
                        </a:spcBef>
                        <a:spcAft>
                          <a:spcPts val="300"/>
                        </a:spcAft>
                      </a:pPr>
                      <a:r>
                        <a:rPr lang="en-GB" sz="1600">
                          <a:latin typeface="Arial"/>
                        </a:rPr>
                        <a:t>Se 28</a:t>
                      </a:r>
                    </a:p>
                  </a:txBody>
                  <a:tcPr marL="0" marR="0" marT="0" marB="0"/>
                </a:tc>
                <a:tc>
                  <a:txBody>
                    <a:bodyPr/>
                    <a:lstStyle/>
                    <a:p>
                      <a:pPr fontAlgn="t">
                        <a:spcBef>
                          <a:spcPts val="300"/>
                        </a:spcBef>
                        <a:spcAft>
                          <a:spcPts val="300"/>
                        </a:spcAft>
                      </a:pPr>
                      <a:r>
                        <a:rPr lang="en-GB" sz="1600">
                          <a:latin typeface="Arial"/>
                        </a:rPr>
                        <a:t>Ro/Ru 35</a:t>
                      </a:r>
                    </a:p>
                  </a:txBody>
                  <a:tcPr marL="0" marR="0" marT="0" marB="0"/>
                </a:tc>
                <a:tc>
                  <a:txBody>
                    <a:bodyPr/>
                    <a:lstStyle/>
                    <a:p>
                      <a:pPr fontAlgn="t">
                        <a:spcBef>
                          <a:spcPts val="300"/>
                        </a:spcBef>
                        <a:spcAft>
                          <a:spcPts val="300"/>
                        </a:spcAft>
                      </a:pPr>
                      <a:r>
                        <a:rPr lang="en-GB" sz="1600">
                          <a:latin typeface="Arial"/>
                        </a:rPr>
                        <a:t>Te 43</a:t>
                      </a:r>
                    </a:p>
                  </a:txBody>
                  <a:tcPr marL="0" marR="0" marT="0" marB="0"/>
                </a:tc>
                <a:tc>
                  <a:txBody>
                    <a:bodyPr/>
                    <a:lstStyle/>
                    <a:p>
                      <a:pPr fontAlgn="t">
                        <a:spcBef>
                          <a:spcPts val="300"/>
                        </a:spcBef>
                        <a:spcAft>
                          <a:spcPts val="300"/>
                        </a:spcAft>
                      </a:pPr>
                      <a:r>
                        <a:rPr lang="en-GB" sz="1600" dirty="0">
                          <a:latin typeface="Arial"/>
                        </a:rPr>
                        <a:t>Au 49</a:t>
                      </a:r>
                    </a:p>
                  </a:txBody>
                  <a:tcPr marL="0" marR="0" marT="0" marB="0"/>
                </a:tc>
                <a:tc>
                  <a:txBody>
                    <a:bodyPr/>
                    <a:lstStyle/>
                    <a:p>
                      <a:pPr fontAlgn="t">
                        <a:spcBef>
                          <a:spcPts val="300"/>
                        </a:spcBef>
                        <a:spcAft>
                          <a:spcPts val="300"/>
                        </a:spcAft>
                      </a:pPr>
                      <a:r>
                        <a:rPr lang="en-GB" sz="1600" dirty="0">
                          <a:latin typeface="Arial"/>
                        </a:rPr>
                        <a:t>Os 51</a:t>
                      </a:r>
                    </a:p>
                  </a:txBody>
                  <a:tcPr marL="0" marR="0" marT="0" marB="0"/>
                </a:tc>
              </a:tr>
            </a:tbl>
          </a:graphicData>
        </a:graphic>
      </p:graphicFrame>
      <p:sp>
        <p:nvSpPr>
          <p:cNvPr id="9" name="Content Placeholder 8"/>
          <p:cNvSpPr>
            <a:spLocks noGrp="1"/>
          </p:cNvSpPr>
          <p:nvPr>
            <p:ph sz="half" idx="4294967295"/>
          </p:nvPr>
        </p:nvSpPr>
        <p:spPr>
          <a:xfrm>
            <a:off x="428596" y="3786190"/>
            <a:ext cx="8358246" cy="2339973"/>
          </a:xfrm>
          <a:prstGeom prst="rect">
            <a:avLst/>
          </a:prstGeom>
        </p:spPr>
        <p:txBody>
          <a:bodyPr/>
          <a:lstStyle/>
          <a:p>
            <a:r>
              <a:rPr lang="en-GB" dirty="0" smtClean="0"/>
              <a:t>The elements are organised by atomic mass</a:t>
            </a:r>
          </a:p>
          <a:p>
            <a:r>
              <a:rPr lang="en-GB" dirty="0" smtClean="0"/>
              <a:t>Each row shows a set of elements, each of which has similar chemical properties</a:t>
            </a:r>
          </a:p>
        </p:txBody>
      </p:sp>
      <p:sp>
        <p:nvSpPr>
          <p:cNvPr id="5" name="Slide Number Placeholder 4"/>
          <p:cNvSpPr>
            <a:spLocks noGrp="1"/>
          </p:cNvSpPr>
          <p:nvPr>
            <p:ph type="sldNum" sz="quarter" idx="12"/>
          </p:nvPr>
        </p:nvSpPr>
        <p:spPr/>
        <p:txBody>
          <a:bodyPr/>
          <a:lstStyle/>
          <a:p>
            <a:fld id="{C57436EC-0288-44E7-B23D-A7F970FEFD6B}" type="slidenum">
              <a:rPr lang="en-GB" smtClean="0"/>
              <a:pPr/>
              <a:t>5</a:t>
            </a:fld>
            <a:endParaRPr lang="en-GB" dirty="0"/>
          </a:p>
        </p:txBody>
      </p:sp>
    </p:spTree>
    <p:extLst>
      <p:ext uri="{BB962C8B-B14F-4D97-AF65-F5344CB8AC3E}">
        <p14:creationId xmlns:p14="http://schemas.microsoft.com/office/powerpoint/2010/main" val="4125246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96908"/>
          </a:xfrm>
        </p:spPr>
        <p:txBody>
          <a:bodyPr/>
          <a:lstStyle/>
          <a:p>
            <a:r>
              <a:rPr lang="en-GB" dirty="0" err="1" smtClean="0"/>
              <a:t>Mendeléev</a:t>
            </a:r>
            <a:r>
              <a:rPr lang="en-GB" dirty="0" smtClean="0"/>
              <a:t>, 1869</a:t>
            </a:r>
            <a:endParaRPr lang="en-GB" dirty="0"/>
          </a:p>
        </p:txBody>
      </p:sp>
      <p:sp>
        <p:nvSpPr>
          <p:cNvPr id="3" name="Content Placeholder 2"/>
          <p:cNvSpPr>
            <a:spLocks noGrp="1"/>
          </p:cNvSpPr>
          <p:nvPr>
            <p:ph sz="half" idx="4294967295"/>
          </p:nvPr>
        </p:nvSpPr>
        <p:spPr>
          <a:xfrm>
            <a:off x="457200" y="980728"/>
            <a:ext cx="8167686" cy="5794659"/>
          </a:xfrm>
          <a:prstGeom prst="rect">
            <a:avLst/>
          </a:prstGeom>
        </p:spPr>
        <p:txBody>
          <a:bodyPr/>
          <a:lstStyle/>
          <a:p>
            <a:r>
              <a:rPr lang="en-GB" dirty="0" err="1" smtClean="0"/>
              <a:t>Mendeléev’s</a:t>
            </a:r>
            <a:r>
              <a:rPr lang="en-GB" dirty="0" smtClean="0"/>
              <a:t> big idea was to  leave gaps in the table where no element existed</a:t>
            </a:r>
          </a:p>
          <a:p>
            <a:r>
              <a:rPr lang="en-GB" dirty="0" smtClean="0"/>
              <a:t>These predicted elements were later discovered</a:t>
            </a:r>
            <a:endParaRPr lang="en-GB" dirty="0"/>
          </a:p>
        </p:txBody>
      </p:sp>
      <p:sp>
        <p:nvSpPr>
          <p:cNvPr id="6" name="Slide Number Placeholder 5"/>
          <p:cNvSpPr>
            <a:spLocks noGrp="1"/>
          </p:cNvSpPr>
          <p:nvPr>
            <p:ph type="sldNum" sz="quarter" idx="12"/>
          </p:nvPr>
        </p:nvSpPr>
        <p:spPr/>
        <p:txBody>
          <a:bodyPr/>
          <a:lstStyle/>
          <a:p>
            <a:fld id="{90AA9E48-9EE6-40A8-AC5E-A3AAE21BCE6F}" type="slidenum">
              <a:rPr lang="en-GB" smtClean="0"/>
              <a:pPr/>
              <a:t>6</a:t>
            </a:fld>
            <a:endParaRPr lang="en-GB"/>
          </a:p>
        </p:txBody>
      </p:sp>
      <p:pic>
        <p:nvPicPr>
          <p:cNvPr id="287746" name="Picture 2" descr="http://www.meta-synthesis.com/webbook/35_pt/pt02a.jpg"/>
          <p:cNvPicPr>
            <a:picLocks noChangeAspect="1" noChangeArrowheads="1"/>
          </p:cNvPicPr>
          <p:nvPr/>
        </p:nvPicPr>
        <p:blipFill>
          <a:blip r:embed="rId2" cstate="print"/>
          <a:srcRect/>
          <a:stretch>
            <a:fillRect/>
          </a:stretch>
        </p:blipFill>
        <p:spPr bwMode="auto">
          <a:xfrm>
            <a:off x="1475656" y="2099092"/>
            <a:ext cx="6069110" cy="4321533"/>
          </a:xfrm>
          <a:prstGeom prst="rect">
            <a:avLst/>
          </a:prstGeom>
          <a:noFill/>
        </p:spPr>
      </p:pic>
    </p:spTree>
    <p:extLst>
      <p:ext uri="{BB962C8B-B14F-4D97-AF65-F5344CB8AC3E}">
        <p14:creationId xmlns:p14="http://schemas.microsoft.com/office/powerpoint/2010/main" val="654678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96908"/>
          </a:xfrm>
        </p:spPr>
        <p:txBody>
          <a:bodyPr>
            <a:normAutofit fontScale="90000"/>
          </a:bodyPr>
          <a:lstStyle/>
          <a:p>
            <a:r>
              <a:rPr lang="en-GB" dirty="0" smtClean="0"/>
              <a:t>Ordering on electron shell filling</a:t>
            </a:r>
            <a:endParaRPr lang="en-GB" dirty="0"/>
          </a:p>
        </p:txBody>
      </p:sp>
      <p:sp>
        <p:nvSpPr>
          <p:cNvPr id="3" name="Content Placeholder 2"/>
          <p:cNvSpPr>
            <a:spLocks noGrp="1"/>
          </p:cNvSpPr>
          <p:nvPr>
            <p:ph sz="half" idx="4294967295"/>
          </p:nvPr>
        </p:nvSpPr>
        <p:spPr>
          <a:xfrm>
            <a:off x="457200" y="5357826"/>
            <a:ext cx="8043890" cy="1071570"/>
          </a:xfrm>
          <a:prstGeom prst="rect">
            <a:avLst/>
          </a:prstGeom>
        </p:spPr>
        <p:txBody>
          <a:bodyPr/>
          <a:lstStyle/>
          <a:p>
            <a:r>
              <a:rPr lang="en-GB" dirty="0" smtClean="0"/>
              <a:t>Makes sense if you’re interested in electrons</a:t>
            </a:r>
          </a:p>
          <a:p>
            <a:r>
              <a:rPr lang="en-GB" dirty="0" smtClean="0"/>
              <a:t>Non-sequential atomic numbers</a:t>
            </a:r>
            <a:endParaRPr lang="en-GB" dirty="0"/>
          </a:p>
        </p:txBody>
      </p:sp>
      <p:sp>
        <p:nvSpPr>
          <p:cNvPr id="6" name="Slide Number Placeholder 5"/>
          <p:cNvSpPr>
            <a:spLocks noGrp="1"/>
          </p:cNvSpPr>
          <p:nvPr>
            <p:ph type="sldNum" sz="quarter" idx="12"/>
          </p:nvPr>
        </p:nvSpPr>
        <p:spPr/>
        <p:txBody>
          <a:bodyPr/>
          <a:lstStyle/>
          <a:p>
            <a:fld id="{90AA9E48-9EE6-40A8-AC5E-A3AAE21BCE6F}" type="slidenum">
              <a:rPr lang="en-GB" smtClean="0"/>
              <a:pPr/>
              <a:t>7</a:t>
            </a:fld>
            <a:endParaRPr lang="en-GB"/>
          </a:p>
        </p:txBody>
      </p:sp>
      <p:pic>
        <p:nvPicPr>
          <p:cNvPr id="290818" name="Picture 2" descr="http://www.meta-synthesis.com/webbook/35_pt/ptqm1.jpg"/>
          <p:cNvPicPr>
            <a:picLocks noChangeAspect="1" noChangeArrowheads="1"/>
          </p:cNvPicPr>
          <p:nvPr/>
        </p:nvPicPr>
        <p:blipFill>
          <a:blip r:embed="rId2" cstate="print"/>
          <a:srcRect/>
          <a:stretch>
            <a:fillRect/>
          </a:stretch>
        </p:blipFill>
        <p:spPr bwMode="auto">
          <a:xfrm>
            <a:off x="785786" y="1214422"/>
            <a:ext cx="6743700" cy="4057650"/>
          </a:xfrm>
          <a:prstGeom prst="rect">
            <a:avLst/>
          </a:prstGeom>
          <a:noFill/>
        </p:spPr>
      </p:pic>
    </p:spTree>
    <p:extLst>
      <p:ext uri="{BB962C8B-B14F-4D97-AF65-F5344CB8AC3E}">
        <p14:creationId xmlns:p14="http://schemas.microsoft.com/office/powerpoint/2010/main" val="1868409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68346"/>
          </a:xfrm>
        </p:spPr>
        <p:txBody>
          <a:bodyPr/>
          <a:lstStyle/>
          <a:p>
            <a:r>
              <a:rPr lang="en-GB" dirty="0" smtClean="0"/>
              <a:t>‘Standard’ Periodic Table</a:t>
            </a:r>
            <a:endParaRPr lang="en-GB" dirty="0"/>
          </a:p>
        </p:txBody>
      </p:sp>
      <p:sp>
        <p:nvSpPr>
          <p:cNvPr id="3" name="Content Placeholder 2"/>
          <p:cNvSpPr>
            <a:spLocks noGrp="1"/>
          </p:cNvSpPr>
          <p:nvPr>
            <p:ph sz="half" idx="4294967295"/>
          </p:nvPr>
        </p:nvSpPr>
        <p:spPr>
          <a:xfrm>
            <a:off x="457200" y="5786454"/>
            <a:ext cx="7758138" cy="571504"/>
          </a:xfrm>
          <a:prstGeom prst="rect">
            <a:avLst/>
          </a:prstGeom>
        </p:spPr>
        <p:txBody>
          <a:bodyPr/>
          <a:lstStyle/>
          <a:p>
            <a:r>
              <a:rPr lang="en-GB" dirty="0" smtClean="0"/>
              <a:t>Ordered by atomic number</a:t>
            </a:r>
            <a:endParaRPr lang="en-GB" dirty="0"/>
          </a:p>
        </p:txBody>
      </p:sp>
      <p:sp>
        <p:nvSpPr>
          <p:cNvPr id="6" name="Slide Number Placeholder 5"/>
          <p:cNvSpPr>
            <a:spLocks noGrp="1"/>
          </p:cNvSpPr>
          <p:nvPr>
            <p:ph type="sldNum" sz="quarter" idx="12"/>
          </p:nvPr>
        </p:nvSpPr>
        <p:spPr/>
        <p:txBody>
          <a:bodyPr/>
          <a:lstStyle/>
          <a:p>
            <a:fld id="{90AA9E48-9EE6-40A8-AC5E-A3AAE21BCE6F}" type="slidenum">
              <a:rPr lang="en-GB" smtClean="0"/>
              <a:pPr/>
              <a:t>8</a:t>
            </a:fld>
            <a:endParaRPr lang="en-GB"/>
          </a:p>
        </p:txBody>
      </p:sp>
      <p:pic>
        <p:nvPicPr>
          <p:cNvPr id="289794" name="Picture 2" descr="http://www.meta-synthesis.com/webbook/35_pt/pt04a.jpg"/>
          <p:cNvPicPr>
            <a:picLocks noChangeAspect="1" noChangeArrowheads="1"/>
          </p:cNvPicPr>
          <p:nvPr/>
        </p:nvPicPr>
        <p:blipFill>
          <a:blip r:embed="rId2" cstate="print"/>
          <a:srcRect/>
          <a:stretch>
            <a:fillRect/>
          </a:stretch>
        </p:blipFill>
        <p:spPr bwMode="auto">
          <a:xfrm>
            <a:off x="500034" y="1214422"/>
            <a:ext cx="7548588" cy="4565975"/>
          </a:xfrm>
          <a:prstGeom prst="rect">
            <a:avLst/>
          </a:prstGeom>
          <a:noFill/>
        </p:spPr>
      </p:pic>
    </p:spTree>
    <p:extLst>
      <p:ext uri="{BB962C8B-B14F-4D97-AF65-F5344CB8AC3E}">
        <p14:creationId xmlns:p14="http://schemas.microsoft.com/office/powerpoint/2010/main" val="2214335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68346"/>
          </a:xfrm>
        </p:spPr>
        <p:txBody>
          <a:bodyPr/>
          <a:lstStyle/>
          <a:p>
            <a:r>
              <a:rPr lang="en-GB" dirty="0" smtClean="0"/>
              <a:t>Other possibilities</a:t>
            </a:r>
            <a:endParaRPr lang="en-GB" dirty="0"/>
          </a:p>
        </p:txBody>
      </p:sp>
      <p:sp>
        <p:nvSpPr>
          <p:cNvPr id="3" name="Content Placeholder 2"/>
          <p:cNvSpPr>
            <a:spLocks noGrp="1"/>
          </p:cNvSpPr>
          <p:nvPr>
            <p:ph sz="half" idx="4294967295"/>
          </p:nvPr>
        </p:nvSpPr>
        <p:spPr>
          <a:xfrm>
            <a:off x="642910" y="6072206"/>
            <a:ext cx="8115328" cy="428628"/>
          </a:xfrm>
          <a:prstGeom prst="rect">
            <a:avLst/>
          </a:prstGeom>
        </p:spPr>
        <p:txBody>
          <a:bodyPr>
            <a:normAutofit/>
          </a:bodyPr>
          <a:lstStyle/>
          <a:p>
            <a:r>
              <a:rPr lang="en-GB" sz="2000" dirty="0" smtClean="0"/>
              <a:t>See </a:t>
            </a:r>
            <a:r>
              <a:rPr lang="en-GB" sz="2000" dirty="0" smtClean="0">
                <a:hlinkClick r:id="rId2"/>
              </a:rPr>
              <a:t>http://www.meta-synthesis.com/webbook/35_pt/pt.htm</a:t>
            </a:r>
            <a:endParaRPr lang="en-GB" sz="2000" dirty="0"/>
          </a:p>
        </p:txBody>
      </p:sp>
      <p:sp>
        <p:nvSpPr>
          <p:cNvPr id="6" name="Slide Number Placeholder 5"/>
          <p:cNvSpPr>
            <a:spLocks noGrp="1"/>
          </p:cNvSpPr>
          <p:nvPr>
            <p:ph type="sldNum" sz="quarter" idx="12"/>
          </p:nvPr>
        </p:nvSpPr>
        <p:spPr/>
        <p:txBody>
          <a:bodyPr/>
          <a:lstStyle/>
          <a:p>
            <a:fld id="{90AA9E48-9EE6-40A8-AC5E-A3AAE21BCE6F}" type="slidenum">
              <a:rPr lang="en-GB" smtClean="0"/>
              <a:pPr/>
              <a:t>9</a:t>
            </a:fld>
            <a:endParaRPr lang="en-GB"/>
          </a:p>
        </p:txBody>
      </p:sp>
      <p:pic>
        <p:nvPicPr>
          <p:cNvPr id="1026" name="Picture 2" descr="http://upload.wikimedia.org/wikipedia/en/5/54/ChemicalGalaxy_Longman_1951.jpg"/>
          <p:cNvPicPr>
            <a:picLocks noChangeAspect="1" noChangeArrowheads="1"/>
          </p:cNvPicPr>
          <p:nvPr/>
        </p:nvPicPr>
        <p:blipFill>
          <a:blip r:embed="rId3" cstate="print">
            <a:lum bright="10000" contrast="10000"/>
          </a:blip>
          <a:srcRect/>
          <a:stretch>
            <a:fillRect/>
          </a:stretch>
        </p:blipFill>
        <p:spPr bwMode="auto">
          <a:xfrm>
            <a:off x="1071538" y="1128253"/>
            <a:ext cx="7000924" cy="4943953"/>
          </a:xfrm>
          <a:prstGeom prst="rect">
            <a:avLst/>
          </a:prstGeom>
          <a:noFill/>
        </p:spPr>
      </p:pic>
    </p:spTree>
    <p:extLst>
      <p:ext uri="{BB962C8B-B14F-4D97-AF65-F5344CB8AC3E}">
        <p14:creationId xmlns:p14="http://schemas.microsoft.com/office/powerpoint/2010/main" val="302897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2"/>
          <p:cNvSpPr>
            <a:spLocks noGrp="1" noChangeArrowheads="1"/>
          </p:cNvSpPr>
          <p:nvPr>
            <p:ph type="title"/>
          </p:nvPr>
        </p:nvSpPr>
        <p:spPr/>
        <p:txBody>
          <a:bodyPr>
            <a:normAutofit/>
          </a:bodyPr>
          <a:lstStyle/>
          <a:p>
            <a:r>
              <a:rPr lang="en-GB" dirty="0"/>
              <a:t>Rearrangement</a:t>
            </a:r>
            <a:endParaRPr lang="en-US" dirty="0"/>
          </a:p>
        </p:txBody>
      </p:sp>
      <p:sp>
        <p:nvSpPr>
          <p:cNvPr id="178179" name="Rectangle 3"/>
          <p:cNvSpPr>
            <a:spLocks noGrp="1" noChangeArrowheads="1"/>
          </p:cNvSpPr>
          <p:nvPr>
            <p:ph idx="1"/>
          </p:nvPr>
        </p:nvSpPr>
        <p:spPr/>
        <p:txBody>
          <a:bodyPr/>
          <a:lstStyle/>
          <a:p>
            <a:r>
              <a:rPr lang="en-GB" dirty="0" smtClean="0"/>
              <a:t>Suppose we have a sample of ten crops (rice, wheat, beans etc) which have been treated with seven different treatments (fertilisers etc)</a:t>
            </a:r>
          </a:p>
          <a:p>
            <a:r>
              <a:rPr lang="en-GB" dirty="0" smtClean="0"/>
              <a:t>Each field has any change noted as white (an improvement) or blue (a degradation)</a:t>
            </a:r>
          </a:p>
          <a:p>
            <a:r>
              <a:rPr lang="en-GB" dirty="0" smtClean="0"/>
              <a:t>The crops are numbered 1-10 and the treatments A-G</a:t>
            </a:r>
            <a:endParaRPr lang="en-US" dirty="0"/>
          </a:p>
        </p:txBody>
      </p:sp>
      <p:sp>
        <p:nvSpPr>
          <p:cNvPr id="6" name="Slide Number Placeholder 5"/>
          <p:cNvSpPr>
            <a:spLocks noGrp="1"/>
          </p:cNvSpPr>
          <p:nvPr>
            <p:ph type="sldNum" sz="quarter" idx="12"/>
          </p:nvPr>
        </p:nvSpPr>
        <p:spPr/>
        <p:txBody>
          <a:bodyPr/>
          <a:lstStyle/>
          <a:p>
            <a:fld id="{532D2333-881A-43ED-B954-7700B16F488F}" type="slidenum">
              <a:rPr lang="en-GB"/>
              <a:pPr/>
              <a:t>10</a:t>
            </a:fld>
            <a:endParaRPr lang="en-GB"/>
          </a:p>
        </p:txBody>
      </p:sp>
    </p:spTree>
    <p:extLst>
      <p:ext uri="{BB962C8B-B14F-4D97-AF65-F5344CB8AC3E}">
        <p14:creationId xmlns:p14="http://schemas.microsoft.com/office/powerpoint/2010/main" val="497304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9464" name="Group 264"/>
          <p:cNvGraphicFramePr>
            <a:graphicFrameLocks noGrp="1"/>
          </p:cNvGraphicFramePr>
          <p:nvPr>
            <p:ph/>
          </p:nvPr>
        </p:nvGraphicFramePr>
        <p:xfrm>
          <a:off x="457200" y="277813"/>
          <a:ext cx="8229600" cy="5853116"/>
        </p:xfrm>
        <a:graphic>
          <a:graphicData uri="http://schemas.openxmlformats.org/drawingml/2006/table">
            <a:tbl>
              <a:tblPr/>
              <a:tblGrid>
                <a:gridCol w="747713"/>
                <a:gridCol w="749300"/>
                <a:gridCol w="747712"/>
                <a:gridCol w="747713"/>
                <a:gridCol w="747712"/>
                <a:gridCol w="749300"/>
                <a:gridCol w="747713"/>
                <a:gridCol w="747712"/>
                <a:gridCol w="747713"/>
                <a:gridCol w="749300"/>
                <a:gridCol w="747712"/>
              </a:tblGrid>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2</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3</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4</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5</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6</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7</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8</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9</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10</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A</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C</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r h="73025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E</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F</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G</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bl>
          </a:graphicData>
        </a:graphic>
      </p:graphicFrame>
      <p:sp>
        <p:nvSpPr>
          <p:cNvPr id="133" name="Slide Number Placeholder 4"/>
          <p:cNvSpPr>
            <a:spLocks noGrp="1"/>
          </p:cNvSpPr>
          <p:nvPr>
            <p:ph type="sldNum" sz="quarter" idx="12"/>
          </p:nvPr>
        </p:nvSpPr>
        <p:spPr/>
        <p:txBody>
          <a:bodyPr/>
          <a:lstStyle/>
          <a:p>
            <a:fld id="{EF1DBD34-3647-440C-A480-AAC96B13EEEA}" type="slidenum">
              <a:rPr lang="en-GB"/>
              <a:pPr/>
              <a:t>11</a:t>
            </a:fld>
            <a:endParaRPr lang="en-GB"/>
          </a:p>
        </p:txBody>
      </p:sp>
    </p:spTree>
    <p:extLst>
      <p:ext uri="{BB962C8B-B14F-4D97-AF65-F5344CB8AC3E}">
        <p14:creationId xmlns:p14="http://schemas.microsoft.com/office/powerpoint/2010/main" val="7637461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p:cNvSpPr>
            <a:spLocks noGrp="1" noChangeArrowheads="1"/>
          </p:cNvSpPr>
          <p:nvPr>
            <p:ph type="title"/>
          </p:nvPr>
        </p:nvSpPr>
        <p:spPr/>
        <p:txBody>
          <a:bodyPr>
            <a:normAutofit/>
          </a:bodyPr>
          <a:lstStyle/>
          <a:p>
            <a:r>
              <a:rPr lang="en-GB"/>
              <a:t>Rearrangement</a:t>
            </a:r>
            <a:endParaRPr lang="en-US"/>
          </a:p>
        </p:txBody>
      </p:sp>
      <p:sp>
        <p:nvSpPr>
          <p:cNvPr id="181251" name="Rectangle 3"/>
          <p:cNvSpPr>
            <a:spLocks noGrp="1" noChangeArrowheads="1"/>
          </p:cNvSpPr>
          <p:nvPr>
            <p:ph idx="1"/>
          </p:nvPr>
        </p:nvSpPr>
        <p:spPr/>
        <p:txBody>
          <a:bodyPr/>
          <a:lstStyle/>
          <a:p>
            <a:r>
              <a:rPr lang="en-GB"/>
              <a:t>In this arrangement it is very difficult to see if there are any relationships in the data</a:t>
            </a:r>
          </a:p>
          <a:p>
            <a:endParaRPr lang="en-GB"/>
          </a:p>
          <a:p>
            <a:r>
              <a:rPr lang="en-GB"/>
              <a:t>Suppose we cut the diagram into columns and rearrange the order of those columns such that the blue squares are placed as far left as possible, first in row A, then row B etc…</a:t>
            </a:r>
            <a:endParaRPr lang="en-US"/>
          </a:p>
        </p:txBody>
      </p:sp>
      <p:sp>
        <p:nvSpPr>
          <p:cNvPr id="6" name="Slide Number Placeholder 5"/>
          <p:cNvSpPr>
            <a:spLocks noGrp="1"/>
          </p:cNvSpPr>
          <p:nvPr>
            <p:ph type="sldNum" sz="quarter" idx="12"/>
          </p:nvPr>
        </p:nvSpPr>
        <p:spPr/>
        <p:txBody>
          <a:bodyPr/>
          <a:lstStyle/>
          <a:p>
            <a:fld id="{D2E07B1C-142A-4EBE-A66F-9352778998A9}" type="slidenum">
              <a:rPr lang="en-GB"/>
              <a:pPr/>
              <a:t>12</a:t>
            </a:fld>
            <a:endParaRPr lang="en-GB"/>
          </a:p>
        </p:txBody>
      </p:sp>
    </p:spTree>
    <p:extLst>
      <p:ext uri="{BB962C8B-B14F-4D97-AF65-F5344CB8AC3E}">
        <p14:creationId xmlns:p14="http://schemas.microsoft.com/office/powerpoint/2010/main" val="1120267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2413" name="Group 141"/>
          <p:cNvGraphicFramePr>
            <a:graphicFrameLocks noGrp="1"/>
          </p:cNvGraphicFramePr>
          <p:nvPr>
            <p:ph/>
          </p:nvPr>
        </p:nvGraphicFramePr>
        <p:xfrm>
          <a:off x="457200" y="277813"/>
          <a:ext cx="8229600" cy="5853116"/>
        </p:xfrm>
        <a:graphic>
          <a:graphicData uri="http://schemas.openxmlformats.org/drawingml/2006/table">
            <a:tbl>
              <a:tblPr/>
              <a:tblGrid>
                <a:gridCol w="747713"/>
                <a:gridCol w="749300"/>
                <a:gridCol w="747712"/>
                <a:gridCol w="747713"/>
                <a:gridCol w="747712"/>
                <a:gridCol w="749300"/>
                <a:gridCol w="747713"/>
                <a:gridCol w="747712"/>
                <a:gridCol w="747713"/>
                <a:gridCol w="749300"/>
                <a:gridCol w="747712"/>
              </a:tblGrid>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3</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8</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2</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6</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10</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4</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7</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9</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5</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A</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C</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025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E</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F</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G</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bl>
          </a:graphicData>
        </a:graphic>
      </p:graphicFrame>
      <p:sp>
        <p:nvSpPr>
          <p:cNvPr id="133" name="Slide Number Placeholder 4"/>
          <p:cNvSpPr>
            <a:spLocks noGrp="1"/>
          </p:cNvSpPr>
          <p:nvPr>
            <p:ph type="sldNum" sz="quarter" idx="12"/>
          </p:nvPr>
        </p:nvSpPr>
        <p:spPr/>
        <p:txBody>
          <a:bodyPr/>
          <a:lstStyle/>
          <a:p>
            <a:fld id="{9724FDCF-AF3D-43C8-B7D1-893723A0C9DA}" type="slidenum">
              <a:rPr lang="en-GB"/>
              <a:pPr/>
              <a:t>13</a:t>
            </a:fld>
            <a:endParaRPr lang="en-GB"/>
          </a:p>
        </p:txBody>
      </p:sp>
    </p:spTree>
    <p:extLst>
      <p:ext uri="{BB962C8B-B14F-4D97-AF65-F5344CB8AC3E}">
        <p14:creationId xmlns:p14="http://schemas.microsoft.com/office/powerpoint/2010/main" val="2989771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p:cNvSpPr>
            <a:spLocks noGrp="1" noChangeArrowheads="1"/>
          </p:cNvSpPr>
          <p:nvPr>
            <p:ph type="title"/>
          </p:nvPr>
        </p:nvSpPr>
        <p:spPr/>
        <p:txBody>
          <a:bodyPr>
            <a:normAutofit/>
          </a:bodyPr>
          <a:lstStyle/>
          <a:p>
            <a:r>
              <a:rPr lang="en-GB"/>
              <a:t>Rearrangement</a:t>
            </a:r>
            <a:endParaRPr lang="en-US"/>
          </a:p>
        </p:txBody>
      </p:sp>
      <p:sp>
        <p:nvSpPr>
          <p:cNvPr id="183299" name="Rectangle 3"/>
          <p:cNvSpPr>
            <a:spLocks noGrp="1" noChangeArrowheads="1"/>
          </p:cNvSpPr>
          <p:nvPr>
            <p:ph idx="1"/>
          </p:nvPr>
        </p:nvSpPr>
        <p:spPr/>
        <p:txBody>
          <a:bodyPr/>
          <a:lstStyle/>
          <a:p>
            <a:r>
              <a:rPr lang="en-GB"/>
              <a:t>We can now see some sort of pattern emerging</a:t>
            </a:r>
          </a:p>
          <a:p>
            <a:endParaRPr lang="en-GB"/>
          </a:p>
          <a:p>
            <a:r>
              <a:rPr lang="en-GB"/>
              <a:t>Suppose we also cut the diagram into rows and rearrange the order of those</a:t>
            </a:r>
          </a:p>
          <a:p>
            <a:endParaRPr lang="en-GB"/>
          </a:p>
          <a:p>
            <a:r>
              <a:rPr lang="en-GB"/>
              <a:t>We still have the same data but the presentation has changed</a:t>
            </a:r>
            <a:endParaRPr lang="en-US"/>
          </a:p>
        </p:txBody>
      </p:sp>
      <p:sp>
        <p:nvSpPr>
          <p:cNvPr id="6" name="Slide Number Placeholder 5"/>
          <p:cNvSpPr>
            <a:spLocks noGrp="1"/>
          </p:cNvSpPr>
          <p:nvPr>
            <p:ph type="sldNum" sz="quarter" idx="12"/>
          </p:nvPr>
        </p:nvSpPr>
        <p:spPr/>
        <p:txBody>
          <a:bodyPr/>
          <a:lstStyle/>
          <a:p>
            <a:fld id="{5D981D87-CAED-4CAA-84B6-721BD0AA3C58}" type="slidenum">
              <a:rPr lang="en-GB"/>
              <a:pPr/>
              <a:t>14</a:t>
            </a:fld>
            <a:endParaRPr lang="en-GB"/>
          </a:p>
        </p:txBody>
      </p:sp>
    </p:spTree>
    <p:extLst>
      <p:ext uri="{BB962C8B-B14F-4D97-AF65-F5344CB8AC3E}">
        <p14:creationId xmlns:p14="http://schemas.microsoft.com/office/powerpoint/2010/main" val="35014933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4456" name="Group 136"/>
          <p:cNvGraphicFramePr>
            <a:graphicFrameLocks noGrp="1"/>
          </p:cNvGraphicFramePr>
          <p:nvPr>
            <p:ph/>
          </p:nvPr>
        </p:nvGraphicFramePr>
        <p:xfrm>
          <a:off x="457200" y="277813"/>
          <a:ext cx="8229600" cy="5853116"/>
        </p:xfrm>
        <a:graphic>
          <a:graphicData uri="http://schemas.openxmlformats.org/drawingml/2006/table">
            <a:tbl>
              <a:tblPr/>
              <a:tblGrid>
                <a:gridCol w="747713"/>
                <a:gridCol w="749300"/>
                <a:gridCol w="747712"/>
                <a:gridCol w="747713"/>
                <a:gridCol w="747712"/>
                <a:gridCol w="749300"/>
                <a:gridCol w="747713"/>
                <a:gridCol w="747712"/>
                <a:gridCol w="747713"/>
                <a:gridCol w="749300"/>
                <a:gridCol w="747712"/>
              </a:tblGrid>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3</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8</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2</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6</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10</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4</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7</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9</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5</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A</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C</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025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E</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G</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F</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bl>
          </a:graphicData>
        </a:graphic>
      </p:graphicFrame>
      <p:sp>
        <p:nvSpPr>
          <p:cNvPr id="133" name="Slide Number Placeholder 4"/>
          <p:cNvSpPr>
            <a:spLocks noGrp="1"/>
          </p:cNvSpPr>
          <p:nvPr>
            <p:ph type="sldNum" sz="quarter" idx="12"/>
          </p:nvPr>
        </p:nvSpPr>
        <p:spPr/>
        <p:txBody>
          <a:bodyPr/>
          <a:lstStyle/>
          <a:p>
            <a:fld id="{EE4AABC5-72C9-4BD2-8495-49B10C913B6A}" type="slidenum">
              <a:rPr lang="en-GB"/>
              <a:pPr/>
              <a:t>15</a:t>
            </a:fld>
            <a:endParaRPr lang="en-GB"/>
          </a:p>
        </p:txBody>
      </p:sp>
    </p:spTree>
    <p:extLst>
      <p:ext uri="{BB962C8B-B14F-4D97-AF65-F5344CB8AC3E}">
        <p14:creationId xmlns:p14="http://schemas.microsoft.com/office/powerpoint/2010/main" val="1307822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normAutofit/>
          </a:bodyPr>
          <a:lstStyle/>
          <a:p>
            <a:r>
              <a:rPr lang="en-GB"/>
              <a:t>Rearrangement</a:t>
            </a:r>
            <a:endParaRPr lang="en-US"/>
          </a:p>
        </p:txBody>
      </p:sp>
      <p:sp>
        <p:nvSpPr>
          <p:cNvPr id="185347" name="Rectangle 3"/>
          <p:cNvSpPr>
            <a:spLocks noGrp="1" noChangeArrowheads="1"/>
          </p:cNvSpPr>
          <p:nvPr>
            <p:ph idx="1"/>
          </p:nvPr>
        </p:nvSpPr>
        <p:spPr/>
        <p:txBody>
          <a:bodyPr/>
          <a:lstStyle/>
          <a:p>
            <a:r>
              <a:rPr lang="en-GB"/>
              <a:t>It is clear now that there are certain groups of treatments that are useful to certain crops</a:t>
            </a:r>
          </a:p>
          <a:p>
            <a:r>
              <a:rPr lang="en-GB"/>
              <a:t>This information might influence future planting or treatment patterns</a:t>
            </a:r>
          </a:p>
          <a:p>
            <a:r>
              <a:rPr lang="en-GB"/>
              <a:t>This is just one reconstruction; reconstructing things in different ways leads to different insights into the data</a:t>
            </a:r>
            <a:endParaRPr lang="en-US"/>
          </a:p>
        </p:txBody>
      </p:sp>
      <p:sp>
        <p:nvSpPr>
          <p:cNvPr id="6" name="Slide Number Placeholder 5"/>
          <p:cNvSpPr>
            <a:spLocks noGrp="1"/>
          </p:cNvSpPr>
          <p:nvPr>
            <p:ph type="sldNum" sz="quarter" idx="12"/>
          </p:nvPr>
        </p:nvSpPr>
        <p:spPr/>
        <p:txBody>
          <a:bodyPr/>
          <a:lstStyle/>
          <a:p>
            <a:fld id="{BC433D32-65E0-41D8-88F2-DA6DDC4D87AB}" type="slidenum">
              <a:rPr lang="en-GB"/>
              <a:pPr/>
              <a:t>16</a:t>
            </a:fld>
            <a:endParaRPr lang="en-GB"/>
          </a:p>
        </p:txBody>
      </p:sp>
    </p:spTree>
    <p:extLst>
      <p:ext uri="{BB962C8B-B14F-4D97-AF65-F5344CB8AC3E}">
        <p14:creationId xmlns:p14="http://schemas.microsoft.com/office/powerpoint/2010/main" val="3236932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a:t>The following data shows the average time (in hours) taken for each of twelve knitters (K1-K12) to complete a particular design in each of seven types of yarn (Y1-Y7). A company wants to employ six knitters and use only four types of yarn to make the maximum number of complete objects in the minimum amount of time. By rearranging the data produce a diagram to support your recommendations as to which knitters to employ and which yarns to use.</a:t>
            </a:r>
          </a:p>
        </p:txBody>
      </p:sp>
      <p:graphicFrame>
        <p:nvGraphicFramePr>
          <p:cNvPr id="6" name="Table 5"/>
          <p:cNvGraphicFramePr>
            <a:graphicFrameLocks noGrp="1"/>
          </p:cNvGraphicFramePr>
          <p:nvPr>
            <p:extLst>
              <p:ext uri="{D42A27DB-BD31-4B8C-83A1-F6EECF244321}">
                <p14:modId xmlns:p14="http://schemas.microsoft.com/office/powerpoint/2010/main" val="2863708510"/>
              </p:ext>
            </p:extLst>
          </p:nvPr>
        </p:nvGraphicFramePr>
        <p:xfrm>
          <a:off x="925072" y="3836223"/>
          <a:ext cx="7587863" cy="2744880"/>
        </p:xfrm>
        <a:graphic>
          <a:graphicData uri="http://schemas.openxmlformats.org/drawingml/2006/table">
            <a:tbl>
              <a:tblPr firstRow="1" firstCol="1" lastRow="1" lastCol="1" bandRow="1" bandCol="1">
                <a:tableStyleId>{2D5ABB26-0587-4C30-8999-92F81FD0307C}</a:tableStyleId>
              </a:tblPr>
              <a:tblGrid>
                <a:gridCol w="583271"/>
                <a:gridCol w="583271"/>
                <a:gridCol w="583271"/>
                <a:gridCol w="583271"/>
                <a:gridCol w="583271"/>
                <a:gridCol w="583271"/>
                <a:gridCol w="583271"/>
                <a:gridCol w="584161"/>
                <a:gridCol w="584161"/>
                <a:gridCol w="584161"/>
                <a:gridCol w="584161"/>
                <a:gridCol w="584161"/>
                <a:gridCol w="584161"/>
              </a:tblGrid>
              <a:tr h="343110">
                <a:tc>
                  <a:txBody>
                    <a:bodyPr/>
                    <a:lstStyle/>
                    <a:p>
                      <a:pPr algn="ctr">
                        <a:spcAft>
                          <a:spcPts val="0"/>
                        </a:spcAft>
                      </a:pPr>
                      <a:r>
                        <a:rPr lang="en-GB" sz="2000" dirty="0">
                          <a:effectLst/>
                        </a:rPr>
                        <a:t> </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2000">
                          <a:effectLst/>
                        </a:rPr>
                        <a:t>K1</a:t>
                      </a:r>
                      <a:endParaRPr lang="en-GB" sz="2000">
                        <a:effectLst/>
                        <a:latin typeface="Times New Roman" panose="02020603050405020304" pitchFamily="18" charset="0"/>
                        <a:ea typeface="Times New Roman"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K2</a:t>
                      </a:r>
                      <a:endParaRPr lang="en-GB" sz="2000">
                        <a:effectLst/>
                        <a:latin typeface="Times New Roman" panose="02020603050405020304" pitchFamily="18" charset="0"/>
                        <a:ea typeface="Times New Roman"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K3</a:t>
                      </a:r>
                      <a:endParaRPr lang="en-GB" sz="2000">
                        <a:effectLst/>
                        <a:latin typeface="Times New Roman" panose="02020603050405020304" pitchFamily="18" charset="0"/>
                        <a:ea typeface="Times New Roman"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K4</a:t>
                      </a:r>
                      <a:endParaRPr lang="en-GB" sz="2000">
                        <a:effectLst/>
                        <a:latin typeface="Times New Roman" panose="02020603050405020304" pitchFamily="18" charset="0"/>
                        <a:ea typeface="Times New Roman"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K5</a:t>
                      </a:r>
                      <a:endParaRPr lang="en-GB" sz="2000">
                        <a:effectLst/>
                        <a:latin typeface="Times New Roman" panose="02020603050405020304" pitchFamily="18" charset="0"/>
                        <a:ea typeface="Times New Roman"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K6</a:t>
                      </a:r>
                      <a:endParaRPr lang="en-GB" sz="2000">
                        <a:effectLst/>
                        <a:latin typeface="Times New Roman" panose="02020603050405020304" pitchFamily="18" charset="0"/>
                        <a:ea typeface="Times New Roman"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K7</a:t>
                      </a:r>
                      <a:endParaRPr lang="en-GB" sz="2000">
                        <a:effectLst/>
                        <a:latin typeface="Times New Roman" panose="02020603050405020304" pitchFamily="18" charset="0"/>
                        <a:ea typeface="Times New Roman"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K8</a:t>
                      </a:r>
                      <a:endParaRPr lang="en-GB" sz="2000">
                        <a:effectLst/>
                        <a:latin typeface="Times New Roman" panose="02020603050405020304" pitchFamily="18" charset="0"/>
                        <a:ea typeface="Times New Roman"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K9</a:t>
                      </a:r>
                      <a:endParaRPr lang="en-GB" sz="2000">
                        <a:effectLst/>
                        <a:latin typeface="Times New Roman" panose="02020603050405020304" pitchFamily="18" charset="0"/>
                        <a:ea typeface="Times New Roman"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K10</a:t>
                      </a:r>
                      <a:endParaRPr lang="en-GB" sz="2000">
                        <a:effectLst/>
                        <a:latin typeface="Times New Roman" panose="02020603050405020304" pitchFamily="18" charset="0"/>
                        <a:ea typeface="Times New Roman"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K11</a:t>
                      </a:r>
                      <a:endParaRPr lang="en-GB" sz="2000">
                        <a:effectLst/>
                        <a:latin typeface="Times New Roman" panose="02020603050405020304" pitchFamily="18" charset="0"/>
                        <a:ea typeface="Times New Roman"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K12</a:t>
                      </a:r>
                      <a:endParaRPr lang="en-GB" sz="2000">
                        <a:effectLst/>
                        <a:latin typeface="Times New Roman" panose="02020603050405020304" pitchFamily="18" charset="0"/>
                        <a:ea typeface="Times New Roman"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tcPr>
                </a:tc>
              </a:tr>
              <a:tr h="343110">
                <a:tc>
                  <a:txBody>
                    <a:bodyPr/>
                    <a:lstStyle/>
                    <a:p>
                      <a:pPr algn="ctr">
                        <a:spcAft>
                          <a:spcPts val="0"/>
                        </a:spcAft>
                      </a:pPr>
                      <a:r>
                        <a:rPr lang="en-GB" sz="2000">
                          <a:effectLst/>
                        </a:rPr>
                        <a:t>Y1</a:t>
                      </a:r>
                      <a:endParaRPr lang="en-GB" sz="2000">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tx1"/>
                      </a:solidFill>
                      <a:prstDash val="solid"/>
                      <a:round/>
                      <a:headEnd type="none" w="med" len="med"/>
                      <a:tailEnd type="none" w="med" len="med"/>
                    </a:lnR>
                  </a:tcPr>
                </a:tc>
                <a:tc>
                  <a:txBody>
                    <a:bodyPr/>
                    <a:lstStyle/>
                    <a:p>
                      <a:pPr algn="ctr">
                        <a:spcAft>
                          <a:spcPts val="0"/>
                        </a:spcAft>
                      </a:pPr>
                      <a:r>
                        <a:rPr lang="en-GB" sz="2000" dirty="0">
                          <a:effectLst/>
                        </a:rPr>
                        <a:t>21</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22</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31</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30</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19</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27</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24</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22</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24</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28</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29</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28</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43110">
                <a:tc>
                  <a:txBody>
                    <a:bodyPr/>
                    <a:lstStyle/>
                    <a:p>
                      <a:pPr algn="ctr">
                        <a:spcAft>
                          <a:spcPts val="0"/>
                        </a:spcAft>
                      </a:pPr>
                      <a:r>
                        <a:rPr lang="en-GB" sz="2000">
                          <a:effectLst/>
                        </a:rPr>
                        <a:t>Y2</a:t>
                      </a:r>
                      <a:endParaRPr lang="en-GB" sz="2000">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tx1"/>
                      </a:solidFill>
                      <a:prstDash val="solid"/>
                      <a:round/>
                      <a:headEnd type="none" w="med" len="med"/>
                      <a:tailEnd type="none" w="med" len="med"/>
                    </a:lnR>
                  </a:tcPr>
                </a:tc>
                <a:tc>
                  <a:txBody>
                    <a:bodyPr/>
                    <a:lstStyle/>
                    <a:p>
                      <a:pPr algn="ctr">
                        <a:spcAft>
                          <a:spcPts val="0"/>
                        </a:spcAft>
                      </a:pPr>
                      <a:r>
                        <a:rPr lang="en-GB" sz="2000">
                          <a:effectLst/>
                        </a:rPr>
                        <a:t>22</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dirty="0">
                          <a:effectLst/>
                        </a:rPr>
                        <a:t>10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dirty="0">
                          <a:effectLst/>
                        </a:rPr>
                        <a:t>13</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18</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24</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12</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12</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14</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15</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19</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11</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21</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43110">
                <a:tc>
                  <a:txBody>
                    <a:bodyPr/>
                    <a:lstStyle/>
                    <a:p>
                      <a:pPr algn="ctr">
                        <a:spcAft>
                          <a:spcPts val="0"/>
                        </a:spcAft>
                      </a:pPr>
                      <a:r>
                        <a:rPr lang="en-GB" sz="2000">
                          <a:effectLst/>
                        </a:rPr>
                        <a:t>Y3</a:t>
                      </a:r>
                      <a:endParaRPr lang="en-GB" sz="2000">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tx1"/>
                      </a:solidFill>
                      <a:prstDash val="solid"/>
                      <a:round/>
                      <a:headEnd type="none" w="med" len="med"/>
                      <a:tailEnd type="none" w="med" len="med"/>
                    </a:lnR>
                  </a:tcPr>
                </a:tc>
                <a:tc>
                  <a:txBody>
                    <a:bodyPr/>
                    <a:lstStyle/>
                    <a:p>
                      <a:pPr algn="ctr">
                        <a:spcAft>
                          <a:spcPts val="0"/>
                        </a:spcAft>
                      </a:pPr>
                      <a:r>
                        <a:rPr lang="en-GB" sz="2000">
                          <a:effectLst/>
                        </a:rPr>
                        <a:t>24</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13</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dirty="0">
                          <a:effectLst/>
                        </a:rPr>
                        <a:t>15</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dirty="0">
                          <a:effectLst/>
                        </a:rPr>
                        <a:t>22</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15</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13</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11</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11</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19</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17</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10</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20</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43110">
                <a:tc>
                  <a:txBody>
                    <a:bodyPr/>
                    <a:lstStyle/>
                    <a:p>
                      <a:pPr algn="ctr">
                        <a:spcAft>
                          <a:spcPts val="0"/>
                        </a:spcAft>
                      </a:pPr>
                      <a:r>
                        <a:rPr lang="en-GB" sz="2000">
                          <a:effectLst/>
                        </a:rPr>
                        <a:t>Y4</a:t>
                      </a:r>
                      <a:endParaRPr lang="en-GB" sz="2000">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tx1"/>
                      </a:solidFill>
                      <a:prstDash val="solid"/>
                      <a:round/>
                      <a:headEnd type="none" w="med" len="med"/>
                      <a:tailEnd type="none" w="med" len="med"/>
                    </a:lnR>
                  </a:tcPr>
                </a:tc>
                <a:tc>
                  <a:txBody>
                    <a:bodyPr/>
                    <a:lstStyle/>
                    <a:p>
                      <a:pPr algn="ctr">
                        <a:spcAft>
                          <a:spcPts val="0"/>
                        </a:spcAft>
                      </a:pPr>
                      <a:r>
                        <a:rPr lang="en-GB" sz="2000">
                          <a:effectLst/>
                        </a:rPr>
                        <a:t>32</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27</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30</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30</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dirty="0">
                          <a:effectLst/>
                        </a:rPr>
                        <a:t>22</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dirty="0">
                          <a:effectLst/>
                        </a:rPr>
                        <a:t>25</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dirty="0">
                          <a:effectLst/>
                        </a:rPr>
                        <a:t>23</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26</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25</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29</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31</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24</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43110">
                <a:tc>
                  <a:txBody>
                    <a:bodyPr/>
                    <a:lstStyle/>
                    <a:p>
                      <a:pPr algn="ctr">
                        <a:spcAft>
                          <a:spcPts val="0"/>
                        </a:spcAft>
                      </a:pPr>
                      <a:r>
                        <a:rPr lang="en-GB" sz="2000">
                          <a:effectLst/>
                        </a:rPr>
                        <a:t>Y5</a:t>
                      </a:r>
                      <a:endParaRPr lang="en-GB" sz="2000">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tx1"/>
                      </a:solidFill>
                      <a:prstDash val="solid"/>
                      <a:round/>
                      <a:headEnd type="none" w="med" len="med"/>
                      <a:tailEnd type="none" w="med" len="med"/>
                    </a:lnR>
                  </a:tcPr>
                </a:tc>
                <a:tc>
                  <a:txBody>
                    <a:bodyPr/>
                    <a:lstStyle/>
                    <a:p>
                      <a:pPr algn="ctr">
                        <a:spcAft>
                          <a:spcPts val="0"/>
                        </a:spcAft>
                      </a:pPr>
                      <a:r>
                        <a:rPr lang="en-GB" sz="2000">
                          <a:effectLst/>
                        </a:rPr>
                        <a:t>14</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8</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9</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10</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12</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9</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8</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dirty="0">
                          <a:effectLst/>
                        </a:rPr>
                        <a:t>9</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dirty="0">
                          <a:effectLst/>
                        </a:rPr>
                        <a:t>15</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16</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10</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16</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43110">
                <a:tc>
                  <a:txBody>
                    <a:bodyPr/>
                    <a:lstStyle/>
                    <a:p>
                      <a:pPr algn="ctr">
                        <a:spcAft>
                          <a:spcPts val="0"/>
                        </a:spcAft>
                      </a:pPr>
                      <a:r>
                        <a:rPr lang="en-GB" sz="2000">
                          <a:effectLst/>
                        </a:rPr>
                        <a:t>Y6</a:t>
                      </a:r>
                      <a:endParaRPr lang="en-GB" sz="2000">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tx1"/>
                      </a:solidFill>
                      <a:prstDash val="solid"/>
                      <a:round/>
                      <a:headEnd type="none" w="med" len="med"/>
                      <a:tailEnd type="none" w="med" len="med"/>
                    </a:lnR>
                  </a:tcPr>
                </a:tc>
                <a:tc>
                  <a:txBody>
                    <a:bodyPr/>
                    <a:lstStyle/>
                    <a:p>
                      <a:pPr algn="ctr">
                        <a:spcAft>
                          <a:spcPts val="0"/>
                        </a:spcAft>
                      </a:pPr>
                      <a:r>
                        <a:rPr lang="en-GB" sz="2000">
                          <a:effectLst/>
                        </a:rPr>
                        <a:t>21</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25</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28</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24</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26</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21</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19</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22</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dirty="0">
                          <a:effectLst/>
                        </a:rPr>
                        <a:t>23</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dirty="0">
                          <a:effectLst/>
                        </a:rPr>
                        <a:t>20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20</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19</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43110">
                <a:tc>
                  <a:txBody>
                    <a:bodyPr/>
                    <a:lstStyle/>
                    <a:p>
                      <a:pPr algn="ctr">
                        <a:spcAft>
                          <a:spcPts val="0"/>
                        </a:spcAft>
                      </a:pPr>
                      <a:r>
                        <a:rPr lang="en-GB" sz="2000">
                          <a:effectLst/>
                        </a:rPr>
                        <a:t>Y7</a:t>
                      </a:r>
                      <a:endParaRPr lang="en-GB" sz="2000">
                        <a:effectLst/>
                        <a:latin typeface="Times New Roman" panose="02020603050405020304" pitchFamily="18" charset="0"/>
                        <a:ea typeface="Times New Roman" panose="02020603050405020304" pitchFamily="18" charset="0"/>
                      </a:endParaRPr>
                    </a:p>
                  </a:txBody>
                  <a:tcPr marL="68580" marR="68580" marT="0" marB="0" anchor="ctr">
                    <a:lnR w="12700" cap="flat" cmpd="sng" algn="ctr">
                      <a:solidFill>
                        <a:schemeClr val="tx1"/>
                      </a:solidFill>
                      <a:prstDash val="solid"/>
                      <a:round/>
                      <a:headEnd type="none" w="med" len="med"/>
                      <a:tailEnd type="none" w="med" len="med"/>
                    </a:lnR>
                  </a:tcPr>
                </a:tc>
                <a:tc>
                  <a:txBody>
                    <a:bodyPr/>
                    <a:lstStyle/>
                    <a:p>
                      <a:pPr algn="ctr">
                        <a:spcAft>
                          <a:spcPts val="0"/>
                        </a:spcAft>
                      </a:pPr>
                      <a:r>
                        <a:rPr lang="en-GB" sz="2000">
                          <a:effectLst/>
                        </a:rPr>
                        <a:t>11</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9</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7</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11</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11</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10</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8</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6</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a:effectLst/>
                        </a:rPr>
                        <a:t>10</a:t>
                      </a:r>
                      <a:endParaRPr lang="en-GB" sz="2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dirty="0">
                          <a:effectLst/>
                        </a:rPr>
                        <a:t>10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dirty="0">
                          <a:effectLst/>
                        </a:rPr>
                        <a:t>8</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000" dirty="0">
                          <a:effectLst/>
                        </a:rPr>
                        <a:t>11</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29879091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ChangeArrowheads="1"/>
          </p:cNvSpPr>
          <p:nvPr>
            <p:ph type="title"/>
          </p:nvPr>
        </p:nvSpPr>
        <p:spPr/>
        <p:txBody>
          <a:bodyPr>
            <a:normAutofit/>
          </a:bodyPr>
          <a:lstStyle/>
          <a:p>
            <a:r>
              <a:rPr lang="en-GB"/>
              <a:t>The Mosaic Display</a:t>
            </a:r>
            <a:endParaRPr lang="en-US"/>
          </a:p>
        </p:txBody>
      </p:sp>
      <p:sp>
        <p:nvSpPr>
          <p:cNvPr id="194563" name="Rectangle 3"/>
          <p:cNvSpPr>
            <a:spLocks noGrp="1" noChangeArrowheads="1"/>
          </p:cNvSpPr>
          <p:nvPr>
            <p:ph idx="1"/>
          </p:nvPr>
        </p:nvSpPr>
        <p:spPr/>
        <p:txBody>
          <a:bodyPr/>
          <a:lstStyle/>
          <a:p>
            <a:r>
              <a:rPr lang="en-GB"/>
              <a:t>The previous two rearrangements were very simple</a:t>
            </a:r>
          </a:p>
          <a:p>
            <a:r>
              <a:rPr lang="en-GB"/>
              <a:t>A further rearrangement technique is to use a </a:t>
            </a:r>
            <a:r>
              <a:rPr lang="en-GB" i="1"/>
              <a:t>Mosaic Display</a:t>
            </a:r>
          </a:p>
          <a:p>
            <a:endParaRPr lang="en-GB" i="1"/>
          </a:p>
          <a:p>
            <a:r>
              <a:rPr lang="en-GB"/>
              <a:t>Once upon a time there was a lecturer who recorded the eye and hair colours for each of his 592 students…</a:t>
            </a:r>
            <a:endParaRPr lang="en-US"/>
          </a:p>
        </p:txBody>
      </p:sp>
      <p:sp>
        <p:nvSpPr>
          <p:cNvPr id="6" name="Slide Number Placeholder 5"/>
          <p:cNvSpPr>
            <a:spLocks noGrp="1"/>
          </p:cNvSpPr>
          <p:nvPr>
            <p:ph type="sldNum" sz="quarter" idx="12"/>
          </p:nvPr>
        </p:nvSpPr>
        <p:spPr/>
        <p:txBody>
          <a:bodyPr/>
          <a:lstStyle/>
          <a:p>
            <a:fld id="{70D9D2C7-E8C2-4111-A509-303CF246E7CA}" type="slidenum">
              <a:rPr lang="en-GB"/>
              <a:pPr/>
              <a:t>18</a:t>
            </a:fld>
            <a:endParaRPr lang="en-GB"/>
          </a:p>
        </p:txBody>
      </p:sp>
    </p:spTree>
    <p:extLst>
      <p:ext uri="{BB962C8B-B14F-4D97-AF65-F5344CB8AC3E}">
        <p14:creationId xmlns:p14="http://schemas.microsoft.com/office/powerpoint/2010/main" val="1161121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5814" name="Group 230"/>
          <p:cNvGraphicFramePr>
            <a:graphicFrameLocks noGrp="1"/>
          </p:cNvGraphicFramePr>
          <p:nvPr>
            <p:ph/>
            <p:extLst>
              <p:ext uri="{D42A27DB-BD31-4B8C-83A1-F6EECF244321}">
                <p14:modId xmlns:p14="http://schemas.microsoft.com/office/powerpoint/2010/main" val="1872779118"/>
              </p:ext>
            </p:extLst>
          </p:nvPr>
        </p:nvGraphicFramePr>
        <p:xfrm>
          <a:off x="457200" y="277813"/>
          <a:ext cx="8229600" cy="6100766"/>
        </p:xfrm>
        <a:graphic>
          <a:graphicData uri="http://schemas.openxmlformats.org/drawingml/2006/table">
            <a:tbl>
              <a:tblPr/>
              <a:tblGrid>
                <a:gridCol w="1371600"/>
                <a:gridCol w="1371600"/>
                <a:gridCol w="1371600"/>
                <a:gridCol w="1371600"/>
                <a:gridCol w="1371600"/>
                <a:gridCol w="1371600"/>
              </a:tblGrid>
              <a:tr h="731838">
                <a:tc gridSpan="6">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Hair Colour</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cap="flat">
                      <a:noFill/>
                    </a:lnR>
                    <a:lnT cap="flat">
                      <a:noFill/>
                    </a:lnT>
                    <a:lnB>
                      <a:noFill/>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97948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Eye Colour</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a:noFill/>
                    </a:lnB>
                    <a:lnTlToBr>
                      <a:noFill/>
                    </a:lnTlToBr>
                    <a:lnBlToTr>
                      <a:noFill/>
                    </a:lnBlToTr>
                    <a:noFill/>
                  </a:tcPr>
                </a:tc>
                <a:tc gridSpan="4">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a:noFill/>
                    </a:lnT>
                    <a:lnB>
                      <a:noFill/>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1" u="none" strike="noStrike" cap="none" normalizeH="0" baseline="0" smtClean="0">
                          <a:ln>
                            <a:noFill/>
                          </a:ln>
                          <a:solidFill>
                            <a:schemeClr val="tx1"/>
                          </a:solidFill>
                          <a:effectLst>
                            <a:outerShdw blurRad="38100" dist="38100" dir="2700000" algn="tl">
                              <a:srgbClr val="000000"/>
                            </a:outerShdw>
                          </a:effectLst>
                          <a:latin typeface="Arial" charset="0"/>
                        </a:rPr>
                        <a:t>Total</a:t>
                      </a:r>
                      <a:endParaRPr kumimoji="0" lang="en-US" sz="2800" b="0" i="1"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a:noFill/>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Black</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Brown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Red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Blond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a:noFill/>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Brown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68</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119</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26</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7</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220</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tr>
              <a:tr h="73025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Blue</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20</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84</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17</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94</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215</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Hazel</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15</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54</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14</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10</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93</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Green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5</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29</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14</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16</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64</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1" u="none" strike="noStrike" cap="none" normalizeH="0" baseline="0" smtClean="0">
                          <a:ln>
                            <a:noFill/>
                          </a:ln>
                          <a:solidFill>
                            <a:schemeClr val="tx1"/>
                          </a:solidFill>
                          <a:effectLst>
                            <a:outerShdw blurRad="38100" dist="38100" dir="2700000" algn="tl">
                              <a:srgbClr val="000000"/>
                            </a:outerShdw>
                          </a:effectLst>
                          <a:latin typeface="Arial" charset="0"/>
                        </a:rPr>
                        <a:t>Total</a:t>
                      </a:r>
                      <a:endParaRPr kumimoji="0" lang="en-US" sz="2800" b="0" i="1"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w="12700" cap="flat" cmpd="sng" algn="ctr">
                      <a:no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108</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286</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71</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127</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592</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noFill/>
                      <a:prstDash val="solid"/>
                      <a:round/>
                      <a:headEnd type="none" w="med" len="med"/>
                      <a:tailEnd type="none" w="med" len="med"/>
                    </a:lnL>
                    <a:lnR cap="flat">
                      <a:noFill/>
                    </a:lnR>
                    <a:lnT>
                      <a:noFill/>
                    </a:lnT>
                    <a:lnB cap="flat">
                      <a:noFill/>
                    </a:lnB>
                    <a:lnTlToBr>
                      <a:noFill/>
                    </a:lnTlToBr>
                    <a:lnBlToTr>
                      <a:noFill/>
                    </a:lnBlToTr>
                    <a:noFill/>
                  </a:tcPr>
                </a:tc>
              </a:tr>
            </a:tbl>
          </a:graphicData>
        </a:graphic>
      </p:graphicFrame>
      <p:sp>
        <p:nvSpPr>
          <p:cNvPr id="75" name="Slide Number Placeholder 4"/>
          <p:cNvSpPr>
            <a:spLocks noGrp="1"/>
          </p:cNvSpPr>
          <p:nvPr>
            <p:ph type="sldNum" sz="quarter" idx="12"/>
          </p:nvPr>
        </p:nvSpPr>
        <p:spPr/>
        <p:txBody>
          <a:bodyPr/>
          <a:lstStyle/>
          <a:p>
            <a:fld id="{D0232428-1F19-4C92-90B5-EA6DC7F1275E}" type="slidenum">
              <a:rPr lang="en-GB"/>
              <a:pPr/>
              <a:t>19</a:t>
            </a:fld>
            <a:endParaRPr lang="en-GB"/>
          </a:p>
        </p:txBody>
      </p:sp>
    </p:spTree>
    <p:extLst>
      <p:ext uri="{BB962C8B-B14F-4D97-AF65-F5344CB8AC3E}">
        <p14:creationId xmlns:p14="http://schemas.microsoft.com/office/powerpoint/2010/main" val="19921401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p:txBody>
          <a:bodyPr>
            <a:normAutofit/>
          </a:bodyPr>
          <a:lstStyle/>
          <a:p>
            <a:r>
              <a:rPr lang="en-GB"/>
              <a:t>Mosaic Display</a:t>
            </a:r>
            <a:endParaRPr lang="en-US"/>
          </a:p>
        </p:txBody>
      </p:sp>
      <p:sp>
        <p:nvSpPr>
          <p:cNvPr id="197635" name="Rectangle 3"/>
          <p:cNvSpPr>
            <a:spLocks noGrp="1" noChangeArrowheads="1"/>
          </p:cNvSpPr>
          <p:nvPr>
            <p:ph idx="1"/>
          </p:nvPr>
        </p:nvSpPr>
        <p:spPr/>
        <p:txBody>
          <a:bodyPr/>
          <a:lstStyle/>
          <a:p>
            <a:r>
              <a:rPr lang="en-GB" dirty="0"/>
              <a:t>It is not immediately clear if there are any relationships within the data</a:t>
            </a:r>
          </a:p>
          <a:p>
            <a:endParaRPr lang="en-GB" dirty="0" smtClean="0"/>
          </a:p>
          <a:p>
            <a:r>
              <a:rPr lang="en-GB" dirty="0" smtClean="0"/>
              <a:t>Instead</a:t>
            </a:r>
            <a:r>
              <a:rPr lang="en-GB" dirty="0"/>
              <a:t>, we create a diagram of that each rectangle has a height proportional to the number of students with a particular eye colour and a width proportional to the number of students with a particular hair colour</a:t>
            </a:r>
            <a:endParaRPr lang="en-US" dirty="0"/>
          </a:p>
        </p:txBody>
      </p:sp>
      <p:sp>
        <p:nvSpPr>
          <p:cNvPr id="6" name="Slide Number Placeholder 5"/>
          <p:cNvSpPr>
            <a:spLocks noGrp="1"/>
          </p:cNvSpPr>
          <p:nvPr>
            <p:ph type="sldNum" sz="quarter" idx="12"/>
          </p:nvPr>
        </p:nvSpPr>
        <p:spPr/>
        <p:txBody>
          <a:bodyPr/>
          <a:lstStyle/>
          <a:p>
            <a:fld id="{CA21D7AB-177E-40AA-BF8C-C16ECE9EF55E}" type="slidenum">
              <a:rPr lang="en-GB"/>
              <a:pPr/>
              <a:t>20</a:t>
            </a:fld>
            <a:endParaRPr lang="en-GB"/>
          </a:p>
        </p:txBody>
      </p:sp>
    </p:spTree>
    <p:extLst>
      <p:ext uri="{BB962C8B-B14F-4D97-AF65-F5344CB8AC3E}">
        <p14:creationId xmlns:p14="http://schemas.microsoft.com/office/powerpoint/2010/main" val="19561802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8764" name="Group 108"/>
          <p:cNvGraphicFramePr>
            <a:graphicFrameLocks noGrp="1"/>
          </p:cNvGraphicFramePr>
          <p:nvPr>
            <p:ph/>
          </p:nvPr>
        </p:nvGraphicFramePr>
        <p:xfrm>
          <a:off x="179388" y="277813"/>
          <a:ext cx="8850312" cy="5888039"/>
        </p:xfrm>
        <a:graphic>
          <a:graphicData uri="http://schemas.openxmlformats.org/drawingml/2006/table">
            <a:tbl>
              <a:tblPr/>
              <a:tblGrid>
                <a:gridCol w="1223962"/>
                <a:gridCol w="1906588"/>
                <a:gridCol w="1906587"/>
                <a:gridCol w="1906588"/>
                <a:gridCol w="1906587"/>
              </a:tblGrid>
              <a:tr h="63658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Green</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5 </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29</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14</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16</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0168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Hazel</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15</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54</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14 </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10</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965325">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Blue</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20</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84</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17</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94</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89230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Brown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68</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119</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26</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7</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921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Black</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Brown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Red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Blond</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r>
            </a:tbl>
          </a:graphicData>
        </a:graphic>
      </p:graphicFrame>
      <p:sp>
        <p:nvSpPr>
          <p:cNvPr id="52" name="Slide Number Placeholder 4"/>
          <p:cNvSpPr>
            <a:spLocks noGrp="1"/>
          </p:cNvSpPr>
          <p:nvPr>
            <p:ph type="sldNum" sz="quarter" idx="12"/>
          </p:nvPr>
        </p:nvSpPr>
        <p:spPr/>
        <p:txBody>
          <a:bodyPr/>
          <a:lstStyle/>
          <a:p>
            <a:fld id="{629C786B-80D3-4E4F-9533-9F3EF6CD1D5C}" type="slidenum">
              <a:rPr lang="en-GB"/>
              <a:pPr/>
              <a:t>21</a:t>
            </a:fld>
            <a:endParaRPr lang="en-GB"/>
          </a:p>
        </p:txBody>
      </p:sp>
    </p:spTree>
    <p:extLst>
      <p:ext uri="{BB962C8B-B14F-4D97-AF65-F5344CB8AC3E}">
        <p14:creationId xmlns:p14="http://schemas.microsoft.com/office/powerpoint/2010/main" val="42463093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ChangeArrowheads="1"/>
          </p:cNvSpPr>
          <p:nvPr>
            <p:ph type="title"/>
          </p:nvPr>
        </p:nvSpPr>
        <p:spPr/>
        <p:txBody>
          <a:bodyPr>
            <a:normAutofit/>
          </a:bodyPr>
          <a:lstStyle/>
          <a:p>
            <a:r>
              <a:rPr lang="en-GB"/>
              <a:t>Mosaic Displays</a:t>
            </a:r>
            <a:endParaRPr lang="en-US"/>
          </a:p>
        </p:txBody>
      </p:sp>
      <p:sp>
        <p:nvSpPr>
          <p:cNvPr id="200707" name="Rectangle 3"/>
          <p:cNvSpPr>
            <a:spLocks noGrp="1" noChangeArrowheads="1"/>
          </p:cNvSpPr>
          <p:nvPr>
            <p:ph idx="1"/>
          </p:nvPr>
        </p:nvSpPr>
        <p:spPr/>
        <p:txBody>
          <a:bodyPr/>
          <a:lstStyle/>
          <a:p>
            <a:r>
              <a:rPr lang="en-GB" sz="2400" dirty="0"/>
              <a:t>If eye colour is independent of hair colour then the area of each rectangle would be proportional to the probability of the occurrence of any combination of hair and eye colour</a:t>
            </a:r>
          </a:p>
          <a:p>
            <a:pPr>
              <a:lnSpc>
                <a:spcPct val="90000"/>
              </a:lnSpc>
            </a:pPr>
            <a:endParaRPr lang="en-GB" sz="2400" dirty="0" smtClean="0"/>
          </a:p>
          <a:p>
            <a:pPr>
              <a:lnSpc>
                <a:spcPct val="90000"/>
              </a:lnSpc>
            </a:pPr>
            <a:r>
              <a:rPr lang="en-GB" sz="2400" dirty="0" smtClean="0"/>
              <a:t>We will change the diagram so the width is still the relative occurrence of hair colour but the height is now governed by the actual number of students with an eye colour</a:t>
            </a:r>
          </a:p>
          <a:p>
            <a:pPr>
              <a:buNone/>
            </a:pPr>
            <a:endParaRPr lang="en-US" dirty="0"/>
          </a:p>
        </p:txBody>
      </p:sp>
      <p:sp>
        <p:nvSpPr>
          <p:cNvPr id="6" name="Slide Number Placeholder 5"/>
          <p:cNvSpPr>
            <a:spLocks noGrp="1"/>
          </p:cNvSpPr>
          <p:nvPr>
            <p:ph type="sldNum" sz="quarter" idx="12"/>
          </p:nvPr>
        </p:nvSpPr>
        <p:spPr/>
        <p:txBody>
          <a:bodyPr/>
          <a:lstStyle/>
          <a:p>
            <a:fld id="{F3CD3E66-BF8F-4A4D-99C2-967698A2BA7F}" type="slidenum">
              <a:rPr lang="en-GB"/>
              <a:pPr/>
              <a:t>22</a:t>
            </a:fld>
            <a:endParaRPr lang="en-GB"/>
          </a:p>
        </p:txBody>
      </p:sp>
    </p:spTree>
    <p:extLst>
      <p:ext uri="{BB962C8B-B14F-4D97-AF65-F5344CB8AC3E}">
        <p14:creationId xmlns:p14="http://schemas.microsoft.com/office/powerpoint/2010/main" val="36219469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2861" name="Group 109"/>
          <p:cNvGraphicFramePr>
            <a:graphicFrameLocks noGrp="1"/>
          </p:cNvGraphicFramePr>
          <p:nvPr>
            <p:ph/>
          </p:nvPr>
        </p:nvGraphicFramePr>
        <p:xfrm>
          <a:off x="179388" y="277813"/>
          <a:ext cx="8850312" cy="5881689"/>
        </p:xfrm>
        <a:graphic>
          <a:graphicData uri="http://schemas.openxmlformats.org/drawingml/2006/table">
            <a:tbl>
              <a:tblPr/>
              <a:tblGrid>
                <a:gridCol w="1296987"/>
                <a:gridCol w="1079500"/>
                <a:gridCol w="3744913"/>
                <a:gridCol w="863600"/>
                <a:gridCol w="1865312"/>
              </a:tblGrid>
              <a:tr h="6302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Green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cap="flat">
                      <a:noFill/>
                    </a:lnT>
                    <a:lnB>
                      <a:noFill/>
                    </a:lnB>
                    <a:lnTlToBr>
                      <a:noFill/>
                    </a:lnTlToBr>
                    <a:lnBlToTr>
                      <a:noFill/>
                    </a:lnBlToTr>
                    <a:noFill/>
                  </a:tcPr>
                </a:tc>
              </a:tr>
              <a:tr h="80168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Hazel</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a:noFill/>
                    </a:lnT>
                    <a:lnB>
                      <a:noFill/>
                    </a:lnB>
                    <a:lnTlToBr>
                      <a:noFill/>
                    </a:lnTlToBr>
                    <a:lnBlToTr>
                      <a:noFill/>
                    </a:lnBlToTr>
                    <a:noFill/>
                  </a:tcPr>
                </a:tc>
              </a:tr>
              <a:tr h="1965325">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Blue</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a:noFill/>
                    </a:lnT>
                    <a:lnB>
                      <a:noFill/>
                    </a:lnB>
                    <a:lnTlToBr>
                      <a:noFill/>
                    </a:lnTlToBr>
                    <a:lnBlToTr>
                      <a:noFill/>
                    </a:lnBlToTr>
                    <a:noFill/>
                  </a:tcPr>
                </a:tc>
              </a:tr>
              <a:tr h="189230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Brown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a:noFill/>
                    </a:lnT>
                    <a:lnB>
                      <a:noFill/>
                    </a:lnB>
                    <a:lnTlToBr>
                      <a:noFill/>
                    </a:lnTlToBr>
                    <a:lnBlToTr>
                      <a:noFill/>
                    </a:lnBlToTr>
                    <a:noFill/>
                  </a:tcPr>
                </a:tc>
              </a:tr>
              <a:tr h="5921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Black</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Brown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Red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Blond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a:noFill/>
                    </a:lnT>
                    <a:lnB cap="flat">
                      <a:noFill/>
                    </a:lnB>
                    <a:lnTlToBr>
                      <a:noFill/>
                    </a:lnTlToBr>
                    <a:lnBlToTr>
                      <a:noFill/>
                    </a:lnBlToTr>
                    <a:noFill/>
                  </a:tcPr>
                </a:tc>
              </a:tr>
            </a:tbl>
          </a:graphicData>
        </a:graphic>
      </p:graphicFrame>
      <p:sp>
        <p:nvSpPr>
          <p:cNvPr id="66" name="Slide Number Placeholder 4"/>
          <p:cNvSpPr>
            <a:spLocks noGrp="1"/>
          </p:cNvSpPr>
          <p:nvPr>
            <p:ph type="sldNum" sz="quarter" idx="12"/>
          </p:nvPr>
        </p:nvSpPr>
        <p:spPr/>
        <p:txBody>
          <a:bodyPr/>
          <a:lstStyle/>
          <a:p>
            <a:fld id="{484137E1-B75A-48A1-80A5-BB27420B6737}" type="slidenum">
              <a:rPr lang="en-GB"/>
              <a:pPr/>
              <a:t>23</a:t>
            </a:fld>
            <a:endParaRPr lang="en-GB"/>
          </a:p>
        </p:txBody>
      </p:sp>
      <p:sp>
        <p:nvSpPr>
          <p:cNvPr id="202812" name="Rectangle 60"/>
          <p:cNvSpPr>
            <a:spLocks noChangeArrowheads="1"/>
          </p:cNvSpPr>
          <p:nvPr/>
        </p:nvSpPr>
        <p:spPr bwMode="auto">
          <a:xfrm>
            <a:off x="1476375" y="260350"/>
            <a:ext cx="1079500" cy="360363"/>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3" name="Rectangle 61"/>
          <p:cNvSpPr>
            <a:spLocks noChangeArrowheads="1"/>
          </p:cNvSpPr>
          <p:nvPr/>
        </p:nvSpPr>
        <p:spPr bwMode="auto">
          <a:xfrm>
            <a:off x="1476375" y="620713"/>
            <a:ext cx="1079500" cy="1079500"/>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4" name="Rectangle 62"/>
          <p:cNvSpPr>
            <a:spLocks noChangeArrowheads="1"/>
          </p:cNvSpPr>
          <p:nvPr/>
        </p:nvSpPr>
        <p:spPr bwMode="auto">
          <a:xfrm>
            <a:off x="1476375" y="1700213"/>
            <a:ext cx="1079500" cy="936625"/>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5" name="Rectangle 63"/>
          <p:cNvSpPr>
            <a:spLocks noChangeArrowheads="1"/>
          </p:cNvSpPr>
          <p:nvPr/>
        </p:nvSpPr>
        <p:spPr bwMode="auto">
          <a:xfrm>
            <a:off x="1476375" y="2636838"/>
            <a:ext cx="1079500" cy="2952750"/>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6" name="Rectangle 64"/>
          <p:cNvSpPr>
            <a:spLocks noChangeArrowheads="1"/>
          </p:cNvSpPr>
          <p:nvPr/>
        </p:nvSpPr>
        <p:spPr bwMode="auto">
          <a:xfrm>
            <a:off x="2555875" y="260350"/>
            <a:ext cx="3744913" cy="792163"/>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7" name="Rectangle 65"/>
          <p:cNvSpPr>
            <a:spLocks noChangeArrowheads="1"/>
          </p:cNvSpPr>
          <p:nvPr/>
        </p:nvSpPr>
        <p:spPr bwMode="auto">
          <a:xfrm>
            <a:off x="2555875" y="1052513"/>
            <a:ext cx="3744913" cy="936625"/>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8" name="Rectangle 66"/>
          <p:cNvSpPr>
            <a:spLocks noChangeArrowheads="1"/>
          </p:cNvSpPr>
          <p:nvPr/>
        </p:nvSpPr>
        <p:spPr bwMode="auto">
          <a:xfrm>
            <a:off x="2555875" y="1989138"/>
            <a:ext cx="3744913" cy="1368425"/>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9" name="Rectangle 67"/>
          <p:cNvSpPr>
            <a:spLocks noChangeArrowheads="1"/>
          </p:cNvSpPr>
          <p:nvPr/>
        </p:nvSpPr>
        <p:spPr bwMode="auto">
          <a:xfrm>
            <a:off x="2555875" y="3357563"/>
            <a:ext cx="3744913" cy="2232025"/>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20" name="Rectangle 68"/>
          <p:cNvSpPr>
            <a:spLocks noChangeArrowheads="1"/>
          </p:cNvSpPr>
          <p:nvPr/>
        </p:nvSpPr>
        <p:spPr bwMode="auto">
          <a:xfrm>
            <a:off x="6300788" y="260350"/>
            <a:ext cx="792162" cy="1152525"/>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21" name="Rectangle 69"/>
          <p:cNvSpPr>
            <a:spLocks noChangeArrowheads="1"/>
          </p:cNvSpPr>
          <p:nvPr/>
        </p:nvSpPr>
        <p:spPr bwMode="auto">
          <a:xfrm>
            <a:off x="6300788" y="1412875"/>
            <a:ext cx="792162" cy="1008063"/>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22" name="Rectangle 70"/>
          <p:cNvSpPr>
            <a:spLocks noChangeArrowheads="1"/>
          </p:cNvSpPr>
          <p:nvPr/>
        </p:nvSpPr>
        <p:spPr bwMode="auto">
          <a:xfrm>
            <a:off x="6300788" y="2420938"/>
            <a:ext cx="792162" cy="1223962"/>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23" name="Rectangle 71"/>
          <p:cNvSpPr>
            <a:spLocks noChangeArrowheads="1"/>
          </p:cNvSpPr>
          <p:nvPr/>
        </p:nvSpPr>
        <p:spPr bwMode="auto">
          <a:xfrm>
            <a:off x="6300788" y="3644900"/>
            <a:ext cx="792162" cy="1944688"/>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24" name="Rectangle 72"/>
          <p:cNvSpPr>
            <a:spLocks noChangeArrowheads="1"/>
          </p:cNvSpPr>
          <p:nvPr/>
        </p:nvSpPr>
        <p:spPr bwMode="auto">
          <a:xfrm>
            <a:off x="7092950" y="260350"/>
            <a:ext cx="1871663" cy="865188"/>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29" name="Rectangle 77"/>
          <p:cNvSpPr>
            <a:spLocks noChangeArrowheads="1"/>
          </p:cNvSpPr>
          <p:nvPr/>
        </p:nvSpPr>
        <p:spPr bwMode="auto">
          <a:xfrm>
            <a:off x="7092950" y="1123950"/>
            <a:ext cx="1871663" cy="576263"/>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62" name="Rectangle 110"/>
          <p:cNvSpPr>
            <a:spLocks noChangeArrowheads="1"/>
          </p:cNvSpPr>
          <p:nvPr/>
        </p:nvSpPr>
        <p:spPr bwMode="auto">
          <a:xfrm>
            <a:off x="7092950" y="1701800"/>
            <a:ext cx="1871663" cy="3455988"/>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63" name="Rectangle 111"/>
          <p:cNvSpPr>
            <a:spLocks noChangeArrowheads="1"/>
          </p:cNvSpPr>
          <p:nvPr/>
        </p:nvSpPr>
        <p:spPr bwMode="auto">
          <a:xfrm>
            <a:off x="7092950" y="5157788"/>
            <a:ext cx="1871663" cy="431800"/>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Tree>
    <p:extLst>
      <p:ext uri="{BB962C8B-B14F-4D97-AF65-F5344CB8AC3E}">
        <p14:creationId xmlns:p14="http://schemas.microsoft.com/office/powerpoint/2010/main" val="10814365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ChangeArrowheads="1"/>
          </p:cNvSpPr>
          <p:nvPr>
            <p:ph type="title"/>
          </p:nvPr>
        </p:nvSpPr>
        <p:spPr/>
        <p:txBody>
          <a:bodyPr>
            <a:normAutofit/>
          </a:bodyPr>
          <a:lstStyle/>
          <a:p>
            <a:r>
              <a:rPr lang="en-GB"/>
              <a:t>Mosaic Displays</a:t>
            </a:r>
            <a:endParaRPr lang="en-US"/>
          </a:p>
        </p:txBody>
      </p:sp>
      <p:sp>
        <p:nvSpPr>
          <p:cNvPr id="203779" name="Rectangle 3"/>
          <p:cNvSpPr>
            <a:spLocks noGrp="1" noChangeArrowheads="1"/>
          </p:cNvSpPr>
          <p:nvPr>
            <p:ph idx="1"/>
          </p:nvPr>
        </p:nvSpPr>
        <p:spPr/>
        <p:txBody>
          <a:bodyPr>
            <a:normAutofit/>
          </a:bodyPr>
          <a:lstStyle/>
          <a:p>
            <a:r>
              <a:rPr lang="en-GB" sz="2400" dirty="0"/>
              <a:t>If hair colour and eye colour were independent then the rows would be equal in height</a:t>
            </a:r>
          </a:p>
          <a:p>
            <a:endParaRPr lang="en-GB" sz="2400" dirty="0" smtClean="0"/>
          </a:p>
          <a:p>
            <a:r>
              <a:rPr lang="en-GB" sz="2400" dirty="0" smtClean="0"/>
              <a:t>In </a:t>
            </a:r>
            <a:r>
              <a:rPr lang="en-GB" sz="2400" dirty="0"/>
              <a:t>fact there are more blue-eyed blonds and brown-eyed, black-haired people</a:t>
            </a:r>
          </a:p>
          <a:p>
            <a:endParaRPr lang="en-GB" sz="2400" dirty="0" smtClean="0"/>
          </a:p>
          <a:p>
            <a:r>
              <a:rPr lang="en-GB" sz="2400" dirty="0" smtClean="0"/>
              <a:t>We </a:t>
            </a:r>
            <a:r>
              <a:rPr lang="en-GB" sz="2400" dirty="0"/>
              <a:t>can rearrange this to show the deviation between hair colour and eye colour more easily</a:t>
            </a:r>
          </a:p>
        </p:txBody>
      </p:sp>
      <p:sp>
        <p:nvSpPr>
          <p:cNvPr id="6" name="Slide Number Placeholder 5"/>
          <p:cNvSpPr>
            <a:spLocks noGrp="1"/>
          </p:cNvSpPr>
          <p:nvPr>
            <p:ph type="sldNum" sz="quarter" idx="12"/>
          </p:nvPr>
        </p:nvSpPr>
        <p:spPr/>
        <p:txBody>
          <a:bodyPr/>
          <a:lstStyle/>
          <a:p>
            <a:fld id="{AA82E105-4AD1-43CC-9F2B-97860080445E}" type="slidenum">
              <a:rPr lang="en-GB"/>
              <a:pPr/>
              <a:t>24</a:t>
            </a:fld>
            <a:endParaRPr lang="en-GB"/>
          </a:p>
        </p:txBody>
      </p:sp>
    </p:spTree>
    <p:extLst>
      <p:ext uri="{BB962C8B-B14F-4D97-AF65-F5344CB8AC3E}">
        <p14:creationId xmlns:p14="http://schemas.microsoft.com/office/powerpoint/2010/main" val="13045812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4802" name="Group 2"/>
          <p:cNvGraphicFramePr>
            <a:graphicFrameLocks noGrp="1"/>
          </p:cNvGraphicFramePr>
          <p:nvPr>
            <p:ph/>
          </p:nvPr>
        </p:nvGraphicFramePr>
        <p:xfrm>
          <a:off x="179388" y="277813"/>
          <a:ext cx="8850312" cy="5881689"/>
        </p:xfrm>
        <a:graphic>
          <a:graphicData uri="http://schemas.openxmlformats.org/drawingml/2006/table">
            <a:tbl>
              <a:tblPr/>
              <a:tblGrid>
                <a:gridCol w="1296987"/>
                <a:gridCol w="1079500"/>
                <a:gridCol w="3744913"/>
                <a:gridCol w="863600"/>
                <a:gridCol w="1865312"/>
              </a:tblGrid>
              <a:tr h="6302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Blue</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cap="flat">
                      <a:noFill/>
                    </a:lnT>
                    <a:lnB>
                      <a:noFill/>
                    </a:lnB>
                    <a:lnTlToBr>
                      <a:noFill/>
                    </a:lnTlToBr>
                    <a:lnBlToTr>
                      <a:noFill/>
                    </a:lnBlToTr>
                    <a:noFill/>
                  </a:tcPr>
                </a:tc>
              </a:tr>
              <a:tr h="80168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Green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a:noFill/>
                    </a:lnT>
                    <a:lnB>
                      <a:noFill/>
                    </a:lnB>
                    <a:lnTlToBr>
                      <a:noFill/>
                    </a:lnTlToBr>
                    <a:lnBlToTr>
                      <a:noFill/>
                    </a:lnBlToTr>
                    <a:noFill/>
                  </a:tcPr>
                </a:tc>
              </a:tr>
              <a:tr h="1965325">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Hazel</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a:noFill/>
                    </a:lnT>
                    <a:lnB>
                      <a:noFill/>
                    </a:lnB>
                    <a:lnTlToBr>
                      <a:noFill/>
                    </a:lnTlToBr>
                    <a:lnBlToTr>
                      <a:noFill/>
                    </a:lnBlToTr>
                    <a:noFill/>
                  </a:tcPr>
                </a:tc>
              </a:tr>
              <a:tr h="189230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Brown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a:noFill/>
                    </a:lnT>
                    <a:lnB>
                      <a:noFill/>
                    </a:lnB>
                    <a:lnTlToBr>
                      <a:noFill/>
                    </a:lnTlToBr>
                    <a:lnBlToTr>
                      <a:noFill/>
                    </a:lnBlToTr>
                    <a:noFill/>
                  </a:tcPr>
                </a:tc>
              </a:tr>
              <a:tr h="5921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Black</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Brown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Red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Blond</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a:noFill/>
                    </a:lnT>
                    <a:lnB cap="flat">
                      <a:noFill/>
                    </a:lnB>
                    <a:lnTlToBr>
                      <a:noFill/>
                    </a:lnTlToBr>
                    <a:lnBlToTr>
                      <a:noFill/>
                    </a:lnBlToTr>
                    <a:noFill/>
                  </a:tcPr>
                </a:tc>
              </a:tr>
            </a:tbl>
          </a:graphicData>
        </a:graphic>
      </p:graphicFrame>
      <p:sp>
        <p:nvSpPr>
          <p:cNvPr id="66" name="Slide Number Placeholder 4"/>
          <p:cNvSpPr>
            <a:spLocks noGrp="1"/>
          </p:cNvSpPr>
          <p:nvPr>
            <p:ph type="sldNum" sz="quarter" idx="12"/>
          </p:nvPr>
        </p:nvSpPr>
        <p:spPr/>
        <p:txBody>
          <a:bodyPr/>
          <a:lstStyle/>
          <a:p>
            <a:fld id="{82855172-6908-4D01-B53A-E3BEC47B401C}" type="slidenum">
              <a:rPr lang="en-GB"/>
              <a:pPr/>
              <a:t>25</a:t>
            </a:fld>
            <a:endParaRPr lang="en-GB"/>
          </a:p>
        </p:txBody>
      </p:sp>
      <p:sp>
        <p:nvSpPr>
          <p:cNvPr id="204848" name="Rectangle 48"/>
          <p:cNvSpPr>
            <a:spLocks noChangeArrowheads="1"/>
          </p:cNvSpPr>
          <p:nvPr/>
        </p:nvSpPr>
        <p:spPr bwMode="auto">
          <a:xfrm>
            <a:off x="1476375" y="1196975"/>
            <a:ext cx="1079500" cy="360363"/>
          </a:xfrm>
          <a:prstGeom prst="rect">
            <a:avLst/>
          </a:prstGeom>
          <a:solidFill>
            <a:schemeClr val="accent1">
              <a:lumMod val="20000"/>
              <a:lumOff val="80000"/>
            </a:schemeClr>
          </a:solidFill>
          <a:ln w="38100">
            <a:solidFill>
              <a:schemeClr val="tx1"/>
            </a:solidFill>
            <a:miter lim="800000"/>
            <a:headEnd/>
            <a:tailEnd/>
          </a:ln>
          <a:effectLst/>
        </p:spPr>
        <p:txBody>
          <a:bodyPr wrap="none" anchor="ctr"/>
          <a:lstStyle/>
          <a:p>
            <a:endParaRPr lang="en-GB"/>
          </a:p>
        </p:txBody>
      </p:sp>
      <p:sp>
        <p:nvSpPr>
          <p:cNvPr id="204849" name="Rectangle 49"/>
          <p:cNvSpPr>
            <a:spLocks noChangeArrowheads="1"/>
          </p:cNvSpPr>
          <p:nvPr/>
        </p:nvSpPr>
        <p:spPr bwMode="auto">
          <a:xfrm>
            <a:off x="1476375" y="1557338"/>
            <a:ext cx="1079500" cy="1079500"/>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0" name="Rectangle 50"/>
          <p:cNvSpPr>
            <a:spLocks noChangeArrowheads="1"/>
          </p:cNvSpPr>
          <p:nvPr/>
        </p:nvSpPr>
        <p:spPr bwMode="auto">
          <a:xfrm>
            <a:off x="1476375" y="260350"/>
            <a:ext cx="1079500" cy="936625"/>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1" name="Rectangle 51"/>
          <p:cNvSpPr>
            <a:spLocks noChangeArrowheads="1"/>
          </p:cNvSpPr>
          <p:nvPr/>
        </p:nvSpPr>
        <p:spPr bwMode="auto">
          <a:xfrm>
            <a:off x="1476375" y="2636838"/>
            <a:ext cx="1079500" cy="2952750"/>
          </a:xfrm>
          <a:prstGeom prst="rect">
            <a:avLst/>
          </a:prstGeom>
          <a:solidFill>
            <a:schemeClr val="accent1">
              <a:lumMod val="75000"/>
            </a:schemeClr>
          </a:solidFill>
          <a:ln w="38100">
            <a:solidFill>
              <a:schemeClr val="tx1"/>
            </a:solidFill>
            <a:miter lim="800000"/>
            <a:headEnd/>
            <a:tailEnd/>
          </a:ln>
          <a:effectLst/>
        </p:spPr>
        <p:txBody>
          <a:bodyPr wrap="none" anchor="ctr"/>
          <a:lstStyle/>
          <a:p>
            <a:endParaRPr lang="en-GB"/>
          </a:p>
        </p:txBody>
      </p:sp>
      <p:sp>
        <p:nvSpPr>
          <p:cNvPr id="204852" name="Rectangle 52"/>
          <p:cNvSpPr>
            <a:spLocks noChangeArrowheads="1"/>
          </p:cNvSpPr>
          <p:nvPr/>
        </p:nvSpPr>
        <p:spPr bwMode="auto">
          <a:xfrm>
            <a:off x="2555875" y="1628775"/>
            <a:ext cx="3744913" cy="792163"/>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3" name="Rectangle 53"/>
          <p:cNvSpPr>
            <a:spLocks noChangeArrowheads="1"/>
          </p:cNvSpPr>
          <p:nvPr/>
        </p:nvSpPr>
        <p:spPr bwMode="auto">
          <a:xfrm>
            <a:off x="2555875" y="2420938"/>
            <a:ext cx="3744913" cy="936625"/>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4" name="Rectangle 54"/>
          <p:cNvSpPr>
            <a:spLocks noChangeArrowheads="1"/>
          </p:cNvSpPr>
          <p:nvPr/>
        </p:nvSpPr>
        <p:spPr bwMode="auto">
          <a:xfrm>
            <a:off x="2555875" y="260350"/>
            <a:ext cx="3744913" cy="1368425"/>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5" name="Rectangle 55"/>
          <p:cNvSpPr>
            <a:spLocks noChangeArrowheads="1"/>
          </p:cNvSpPr>
          <p:nvPr/>
        </p:nvSpPr>
        <p:spPr bwMode="auto">
          <a:xfrm>
            <a:off x="2555875" y="3357563"/>
            <a:ext cx="3744913" cy="2232025"/>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6" name="Rectangle 56"/>
          <p:cNvSpPr>
            <a:spLocks noChangeArrowheads="1"/>
          </p:cNvSpPr>
          <p:nvPr/>
        </p:nvSpPr>
        <p:spPr bwMode="auto">
          <a:xfrm>
            <a:off x="6300788" y="1484313"/>
            <a:ext cx="792162" cy="1152525"/>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7" name="Rectangle 57"/>
          <p:cNvSpPr>
            <a:spLocks noChangeArrowheads="1"/>
          </p:cNvSpPr>
          <p:nvPr/>
        </p:nvSpPr>
        <p:spPr bwMode="auto">
          <a:xfrm>
            <a:off x="6300788" y="2636838"/>
            <a:ext cx="792162" cy="1008062"/>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8" name="Rectangle 58"/>
          <p:cNvSpPr>
            <a:spLocks noChangeArrowheads="1"/>
          </p:cNvSpPr>
          <p:nvPr/>
        </p:nvSpPr>
        <p:spPr bwMode="auto">
          <a:xfrm>
            <a:off x="6300788" y="260350"/>
            <a:ext cx="792162" cy="1223963"/>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9" name="Rectangle 59"/>
          <p:cNvSpPr>
            <a:spLocks noChangeArrowheads="1"/>
          </p:cNvSpPr>
          <p:nvPr/>
        </p:nvSpPr>
        <p:spPr bwMode="auto">
          <a:xfrm>
            <a:off x="6300788" y="3644900"/>
            <a:ext cx="792162" cy="1944688"/>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60" name="Rectangle 60"/>
          <p:cNvSpPr>
            <a:spLocks noChangeArrowheads="1"/>
          </p:cNvSpPr>
          <p:nvPr/>
        </p:nvSpPr>
        <p:spPr bwMode="auto">
          <a:xfrm>
            <a:off x="7092950" y="3716338"/>
            <a:ext cx="1871663" cy="865187"/>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61" name="Rectangle 61"/>
          <p:cNvSpPr>
            <a:spLocks noChangeArrowheads="1"/>
          </p:cNvSpPr>
          <p:nvPr/>
        </p:nvSpPr>
        <p:spPr bwMode="auto">
          <a:xfrm>
            <a:off x="7092950" y="4581525"/>
            <a:ext cx="1871663" cy="576263"/>
          </a:xfrm>
          <a:prstGeom prst="rect">
            <a:avLst/>
          </a:prstGeom>
          <a:solidFill>
            <a:schemeClr val="accent1">
              <a:lumMod val="20000"/>
              <a:lumOff val="80000"/>
            </a:schemeClr>
          </a:solidFill>
          <a:ln w="38100">
            <a:solidFill>
              <a:schemeClr val="tx1"/>
            </a:solidFill>
            <a:miter lim="800000"/>
            <a:headEnd/>
            <a:tailEnd/>
          </a:ln>
          <a:effectLst/>
        </p:spPr>
        <p:txBody>
          <a:bodyPr wrap="none" anchor="ctr"/>
          <a:lstStyle/>
          <a:p>
            <a:endParaRPr lang="en-GB"/>
          </a:p>
        </p:txBody>
      </p:sp>
      <p:sp>
        <p:nvSpPr>
          <p:cNvPr id="204862" name="Rectangle 62"/>
          <p:cNvSpPr>
            <a:spLocks noChangeArrowheads="1"/>
          </p:cNvSpPr>
          <p:nvPr/>
        </p:nvSpPr>
        <p:spPr bwMode="auto">
          <a:xfrm>
            <a:off x="7092950" y="260350"/>
            <a:ext cx="1871663" cy="3455988"/>
          </a:xfrm>
          <a:prstGeom prst="rect">
            <a:avLst/>
          </a:prstGeom>
          <a:solidFill>
            <a:schemeClr val="accent1">
              <a:lumMod val="75000"/>
            </a:schemeClr>
          </a:solidFill>
          <a:ln w="38100">
            <a:solidFill>
              <a:schemeClr val="tx1"/>
            </a:solidFill>
            <a:miter lim="800000"/>
            <a:headEnd/>
            <a:tailEnd/>
          </a:ln>
          <a:effectLst/>
        </p:spPr>
        <p:txBody>
          <a:bodyPr wrap="none" anchor="ctr"/>
          <a:lstStyle/>
          <a:p>
            <a:endParaRPr lang="en-GB"/>
          </a:p>
        </p:txBody>
      </p:sp>
      <p:sp>
        <p:nvSpPr>
          <p:cNvPr id="204863" name="Rectangle 63"/>
          <p:cNvSpPr>
            <a:spLocks noChangeArrowheads="1"/>
          </p:cNvSpPr>
          <p:nvPr/>
        </p:nvSpPr>
        <p:spPr bwMode="auto">
          <a:xfrm>
            <a:off x="7092950" y="5157788"/>
            <a:ext cx="1871663" cy="431800"/>
          </a:xfrm>
          <a:prstGeom prst="rect">
            <a:avLst/>
          </a:prstGeom>
          <a:solidFill>
            <a:schemeClr val="accent1">
              <a:lumMod val="20000"/>
              <a:lumOff val="80000"/>
            </a:schemeClr>
          </a:solidFill>
          <a:ln w="38100">
            <a:solidFill>
              <a:schemeClr val="tx1"/>
            </a:solidFill>
            <a:miter lim="800000"/>
            <a:headEnd/>
            <a:tailEnd/>
          </a:ln>
          <a:effectLst/>
        </p:spPr>
        <p:txBody>
          <a:bodyPr wrap="none" anchor="ctr"/>
          <a:lstStyle/>
          <a:p>
            <a:endParaRPr lang="en-GB"/>
          </a:p>
        </p:txBody>
      </p:sp>
    </p:spTree>
    <p:extLst>
      <p:ext uri="{BB962C8B-B14F-4D97-AF65-F5344CB8AC3E}">
        <p14:creationId xmlns:p14="http://schemas.microsoft.com/office/powerpoint/2010/main" val="9049773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Rectangle 2"/>
          <p:cNvSpPr>
            <a:spLocks noGrp="1" noChangeArrowheads="1"/>
          </p:cNvSpPr>
          <p:nvPr>
            <p:ph type="title"/>
          </p:nvPr>
        </p:nvSpPr>
        <p:spPr/>
        <p:txBody>
          <a:bodyPr>
            <a:normAutofit/>
          </a:bodyPr>
          <a:lstStyle/>
          <a:p>
            <a:r>
              <a:rPr lang="en-GB"/>
              <a:t>Mosaic Displays</a:t>
            </a:r>
            <a:endParaRPr lang="en-US"/>
          </a:p>
        </p:txBody>
      </p:sp>
      <p:sp>
        <p:nvSpPr>
          <p:cNvPr id="205827" name="Rectangle 3"/>
          <p:cNvSpPr>
            <a:spLocks noGrp="1" noChangeArrowheads="1"/>
          </p:cNvSpPr>
          <p:nvPr>
            <p:ph idx="1"/>
          </p:nvPr>
        </p:nvSpPr>
        <p:spPr/>
        <p:txBody>
          <a:bodyPr/>
          <a:lstStyle/>
          <a:p>
            <a:pPr>
              <a:lnSpc>
                <a:spcPct val="90000"/>
              </a:lnSpc>
            </a:pPr>
            <a:r>
              <a:rPr lang="en-GB" dirty="0"/>
              <a:t>This diagram allows us to see relationships within hair colour groups as these are aligned</a:t>
            </a:r>
          </a:p>
          <a:p>
            <a:pPr>
              <a:lnSpc>
                <a:spcPct val="90000"/>
              </a:lnSpc>
            </a:pPr>
            <a:endParaRPr lang="en-GB" dirty="0" smtClean="0"/>
          </a:p>
          <a:p>
            <a:pPr>
              <a:lnSpc>
                <a:spcPct val="90000"/>
              </a:lnSpc>
            </a:pPr>
            <a:r>
              <a:rPr lang="en-GB" dirty="0" smtClean="0"/>
              <a:t>If </a:t>
            </a:r>
            <a:r>
              <a:rPr lang="en-GB" dirty="0"/>
              <a:t>we want to show variations within eye colour we would create a new diagram with eye colours determining the width and hair colours determining the </a:t>
            </a:r>
            <a:r>
              <a:rPr lang="en-GB" dirty="0" smtClean="0"/>
              <a:t>height</a:t>
            </a:r>
            <a:endParaRPr lang="en-GB" dirty="0"/>
          </a:p>
        </p:txBody>
      </p:sp>
      <p:sp>
        <p:nvSpPr>
          <p:cNvPr id="6" name="Slide Number Placeholder 5"/>
          <p:cNvSpPr>
            <a:spLocks noGrp="1"/>
          </p:cNvSpPr>
          <p:nvPr>
            <p:ph type="sldNum" sz="quarter" idx="12"/>
          </p:nvPr>
        </p:nvSpPr>
        <p:spPr/>
        <p:txBody>
          <a:bodyPr/>
          <a:lstStyle/>
          <a:p>
            <a:fld id="{CF0D662B-4A3C-4850-86D8-97F76B46663D}" type="slidenum">
              <a:rPr lang="en-GB"/>
              <a:pPr/>
              <a:t>26</a:t>
            </a:fld>
            <a:endParaRPr lang="en-GB"/>
          </a:p>
        </p:txBody>
      </p:sp>
    </p:spTree>
    <p:extLst>
      <p:ext uri="{BB962C8B-B14F-4D97-AF65-F5344CB8AC3E}">
        <p14:creationId xmlns:p14="http://schemas.microsoft.com/office/powerpoint/2010/main" val="3845862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a:t>The columns </a:t>
            </a:r>
            <a:r>
              <a:rPr lang="en-GB" dirty="0" smtClean="0"/>
              <a:t>on the sheet contain </a:t>
            </a:r>
            <a:r>
              <a:rPr lang="en-GB" dirty="0"/>
              <a:t>data on renewability (yes, no) vs. usage (low, medium, high) for a set of fuel sources. </a:t>
            </a:r>
            <a:endParaRPr lang="en-GB" dirty="0" smtClean="0"/>
          </a:p>
          <a:p>
            <a:r>
              <a:rPr lang="en-GB" dirty="0" smtClean="0"/>
              <a:t>Produce </a:t>
            </a:r>
            <a:r>
              <a:rPr lang="en-GB" dirty="0"/>
              <a:t>two mosaic plots, one based on renewability and the other on usage, to show the distribution of data. </a:t>
            </a:r>
            <a:endParaRPr lang="en-GB" dirty="0" smtClean="0"/>
          </a:p>
          <a:p>
            <a:pPr lvl="1"/>
            <a:r>
              <a:rPr lang="en-GB" dirty="0" smtClean="0"/>
              <a:t>Remember </a:t>
            </a:r>
            <a:r>
              <a:rPr lang="en-GB" dirty="0"/>
              <a:t>that when producing a mosaic diagram the columns all have a width proportional to one of the variables while the heights vary in proportion to the other variable. </a:t>
            </a:r>
          </a:p>
        </p:txBody>
      </p:sp>
    </p:spTree>
    <p:extLst>
      <p:ext uri="{BB962C8B-B14F-4D97-AF65-F5344CB8AC3E}">
        <p14:creationId xmlns:p14="http://schemas.microsoft.com/office/powerpoint/2010/main" val="34642441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ChangeArrowheads="1"/>
          </p:cNvSpPr>
          <p:nvPr>
            <p:ph type="title"/>
          </p:nvPr>
        </p:nvSpPr>
        <p:spPr/>
        <p:txBody>
          <a:bodyPr>
            <a:normAutofit/>
          </a:bodyPr>
          <a:lstStyle/>
          <a:p>
            <a:r>
              <a:rPr lang="en-GB"/>
              <a:t>Network Data</a:t>
            </a:r>
            <a:endParaRPr lang="en-US"/>
          </a:p>
        </p:txBody>
      </p:sp>
      <p:sp>
        <p:nvSpPr>
          <p:cNvPr id="206851" name="Rectangle 3"/>
          <p:cNvSpPr>
            <a:spLocks noGrp="1" noChangeArrowheads="1"/>
          </p:cNvSpPr>
          <p:nvPr>
            <p:ph idx="1"/>
          </p:nvPr>
        </p:nvSpPr>
        <p:spPr/>
        <p:txBody>
          <a:bodyPr>
            <a:normAutofit/>
          </a:bodyPr>
          <a:lstStyle/>
          <a:p>
            <a:r>
              <a:rPr lang="en-GB" sz="2400" dirty="0"/>
              <a:t>We can also rearrange </a:t>
            </a:r>
            <a:r>
              <a:rPr lang="en-GB" sz="2400" i="1" dirty="0"/>
              <a:t>network</a:t>
            </a:r>
            <a:r>
              <a:rPr lang="en-GB" sz="2400" dirty="0"/>
              <a:t> or </a:t>
            </a:r>
            <a:r>
              <a:rPr lang="en-GB" sz="2400" i="1" dirty="0"/>
              <a:t>connectivity</a:t>
            </a:r>
            <a:r>
              <a:rPr lang="en-GB" sz="2400" dirty="0"/>
              <a:t> data</a:t>
            </a:r>
          </a:p>
          <a:p>
            <a:endParaRPr lang="en-GB" sz="2400" dirty="0" smtClean="0"/>
          </a:p>
          <a:p>
            <a:r>
              <a:rPr lang="en-GB" sz="2400" dirty="0" smtClean="0"/>
              <a:t>Suppose </a:t>
            </a:r>
            <a:r>
              <a:rPr lang="en-GB" sz="2400" dirty="0"/>
              <a:t>we record phone calls made between 13 people (labelled A to M)</a:t>
            </a:r>
          </a:p>
          <a:p>
            <a:endParaRPr lang="en-GB" sz="2400" dirty="0" smtClean="0"/>
          </a:p>
          <a:p>
            <a:r>
              <a:rPr lang="en-GB" sz="2400" dirty="0" smtClean="0"/>
              <a:t>It </a:t>
            </a:r>
            <a:r>
              <a:rPr lang="en-GB" sz="2400" dirty="0"/>
              <a:t>is very difficult to identify any interesting patterns from the data in either table or node-link diagram forms</a:t>
            </a:r>
            <a:endParaRPr lang="en-US" sz="2400" dirty="0"/>
          </a:p>
        </p:txBody>
      </p:sp>
      <p:sp>
        <p:nvSpPr>
          <p:cNvPr id="6" name="Slide Number Placeholder 5"/>
          <p:cNvSpPr>
            <a:spLocks noGrp="1"/>
          </p:cNvSpPr>
          <p:nvPr>
            <p:ph type="sldNum" sz="quarter" idx="12"/>
          </p:nvPr>
        </p:nvSpPr>
        <p:spPr/>
        <p:txBody>
          <a:bodyPr/>
          <a:lstStyle/>
          <a:p>
            <a:fld id="{F51E5C37-323E-401D-8698-A212C935C271}" type="slidenum">
              <a:rPr lang="en-GB"/>
              <a:pPr/>
              <a:t>28</a:t>
            </a:fld>
            <a:endParaRPr lang="en-GB"/>
          </a:p>
        </p:txBody>
      </p:sp>
    </p:spTree>
    <p:extLst>
      <p:ext uri="{BB962C8B-B14F-4D97-AF65-F5344CB8AC3E}">
        <p14:creationId xmlns:p14="http://schemas.microsoft.com/office/powerpoint/2010/main" val="30165839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8085" name="Group 213"/>
          <p:cNvGraphicFramePr>
            <a:graphicFrameLocks noGrp="1"/>
          </p:cNvGraphicFramePr>
          <p:nvPr>
            <p:ph/>
          </p:nvPr>
        </p:nvGraphicFramePr>
        <p:xfrm>
          <a:off x="457200" y="277813"/>
          <a:ext cx="8229600" cy="5853114"/>
        </p:xfrm>
        <a:graphic>
          <a:graphicData uri="http://schemas.openxmlformats.org/drawingml/2006/table">
            <a:tbl>
              <a:tblPr/>
              <a:tblGrid>
                <a:gridCol w="2057400"/>
                <a:gridCol w="2057400"/>
                <a:gridCol w="2057400"/>
                <a:gridCol w="2057400"/>
              </a:tblGrid>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Originator</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Receiver</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Originator</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Receiver</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cap="flat">
                      <a:noFill/>
                    </a:lnT>
                    <a:lnB>
                      <a:noFill/>
                    </a:lnB>
                    <a:lnTlToBr>
                      <a:noFill/>
                    </a:lnTlToBr>
                    <a:lnBlToTr>
                      <a:noFill/>
                    </a:lnBlToTr>
                    <a:noFill/>
                  </a:tcPr>
                </a:tc>
              </a:tr>
              <a:tr h="649288">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A</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H</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K</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a:noFill/>
                    </a:lnB>
                    <a:lnTlToBr>
                      <a:noFill/>
                    </a:lnTlToBr>
                    <a:lnBlToTr>
                      <a:noFill/>
                    </a:lnBlToTr>
                    <a:noFill/>
                  </a:tcPr>
                </a:tc>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C</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L</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G</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a:noFill/>
                    </a:lnB>
                    <a:lnTlToBr>
                      <a:noFill/>
                    </a:lnTlToBr>
                    <a:lnBlToTr>
                      <a:noFill/>
                    </a:lnBlToTr>
                    <a:noFill/>
                  </a:tcPr>
                </a:tc>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I</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M</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K</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E</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a:noFill/>
                    </a:lnB>
                    <a:lnTlToBr>
                      <a:noFill/>
                    </a:lnTlToBr>
                    <a:lnBlToTr>
                      <a:noFill/>
                    </a:lnBlToTr>
                    <a:noFill/>
                  </a:tcPr>
                </a:tc>
              </a:tr>
              <a:tr h="649288">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E</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C</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J</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a:noFill/>
                    </a:lnB>
                    <a:lnTlToBr>
                      <a:noFill/>
                    </a:lnTlToBr>
                    <a:lnBlToTr>
                      <a:noFill/>
                    </a:lnBlToTr>
                    <a:noFill/>
                  </a:tcPr>
                </a:tc>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F</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H</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C</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a:noFill/>
                    </a:lnB>
                    <a:lnTlToBr>
                      <a:noFill/>
                    </a:lnTlToBr>
                    <a:lnBlToTr>
                      <a:noFill/>
                    </a:lnBlToTr>
                    <a:noFill/>
                  </a:tcPr>
                </a:tc>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G</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I</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F</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A</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a:noFill/>
                    </a:lnB>
                    <a:lnTlToBr>
                      <a:noFill/>
                    </a:lnTlToBr>
                    <a:lnBlToTr>
                      <a:noFill/>
                    </a:lnBlToTr>
                    <a:noFill/>
                  </a:tcPr>
                </a:tc>
              </a:tr>
              <a:tr h="649288">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I</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J</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L</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a:noFill/>
                    </a:lnB>
                    <a:lnTlToBr>
                      <a:noFill/>
                    </a:lnTlToBr>
                    <a:lnBlToTr>
                      <a:noFill/>
                    </a:lnBlToTr>
                    <a:noFill/>
                  </a:tcPr>
                </a:tc>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M</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cap="flat">
                      <a:noFill/>
                    </a:lnB>
                    <a:lnTlToBr>
                      <a:noFill/>
                    </a:lnTlToBr>
                    <a:lnBlToTr>
                      <a:noFill/>
                    </a:lnBlToTr>
                    <a:noFill/>
                  </a:tcPr>
                </a:tc>
              </a:tr>
            </a:tbl>
          </a:graphicData>
        </a:graphic>
      </p:graphicFrame>
      <p:sp>
        <p:nvSpPr>
          <p:cNvPr id="68" name="Slide Number Placeholder 4"/>
          <p:cNvSpPr>
            <a:spLocks noGrp="1"/>
          </p:cNvSpPr>
          <p:nvPr>
            <p:ph type="sldNum" sz="quarter" idx="12"/>
          </p:nvPr>
        </p:nvSpPr>
        <p:spPr/>
        <p:txBody>
          <a:bodyPr/>
          <a:lstStyle/>
          <a:p>
            <a:fld id="{6BBF335A-84E0-42BF-A2D8-56EC6DDAFD48}" type="slidenum">
              <a:rPr lang="en-GB"/>
              <a:pPr/>
              <a:t>29</a:t>
            </a:fld>
            <a:endParaRPr lang="en-GB"/>
          </a:p>
        </p:txBody>
      </p:sp>
    </p:spTree>
    <p:extLst>
      <p:ext uri="{BB962C8B-B14F-4D97-AF65-F5344CB8AC3E}">
        <p14:creationId xmlns:p14="http://schemas.microsoft.com/office/powerpoint/2010/main" val="23690526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Slide Number Placeholder 3"/>
          <p:cNvSpPr>
            <a:spLocks noGrp="1"/>
          </p:cNvSpPr>
          <p:nvPr>
            <p:ph type="sldNum" sz="quarter" idx="12"/>
          </p:nvPr>
        </p:nvSpPr>
        <p:spPr/>
        <p:txBody>
          <a:bodyPr/>
          <a:lstStyle/>
          <a:p>
            <a:fld id="{C524EA1C-FC83-4BD9-8D4A-3032B4B4E32E}" type="slidenum">
              <a:rPr lang="en-GB"/>
              <a:pPr/>
              <a:t>30</a:t>
            </a:fld>
            <a:endParaRPr lang="en-GB"/>
          </a:p>
        </p:txBody>
      </p:sp>
      <p:sp>
        <p:nvSpPr>
          <p:cNvPr id="209924" name="Oval 4"/>
          <p:cNvSpPr>
            <a:spLocks noChangeArrowheads="1"/>
          </p:cNvSpPr>
          <p:nvPr/>
        </p:nvSpPr>
        <p:spPr bwMode="auto">
          <a:xfrm>
            <a:off x="3924300" y="476250"/>
            <a:ext cx="719138"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A</a:t>
            </a:r>
            <a:endParaRPr lang="en-US"/>
          </a:p>
        </p:txBody>
      </p:sp>
      <p:sp>
        <p:nvSpPr>
          <p:cNvPr id="209926" name="Oval 6"/>
          <p:cNvSpPr>
            <a:spLocks noChangeArrowheads="1"/>
          </p:cNvSpPr>
          <p:nvPr/>
        </p:nvSpPr>
        <p:spPr bwMode="auto">
          <a:xfrm>
            <a:off x="2051050" y="177323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L</a:t>
            </a:r>
            <a:endParaRPr lang="en-US"/>
          </a:p>
        </p:txBody>
      </p:sp>
      <p:sp>
        <p:nvSpPr>
          <p:cNvPr id="209927" name="Oval 7"/>
          <p:cNvSpPr>
            <a:spLocks noChangeArrowheads="1"/>
          </p:cNvSpPr>
          <p:nvPr/>
        </p:nvSpPr>
        <p:spPr bwMode="auto">
          <a:xfrm>
            <a:off x="4932363" y="620713"/>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B</a:t>
            </a:r>
            <a:endParaRPr lang="en-US"/>
          </a:p>
        </p:txBody>
      </p:sp>
      <p:sp>
        <p:nvSpPr>
          <p:cNvPr id="209928" name="Oval 8"/>
          <p:cNvSpPr>
            <a:spLocks noChangeArrowheads="1"/>
          </p:cNvSpPr>
          <p:nvPr/>
        </p:nvSpPr>
        <p:spPr bwMode="auto">
          <a:xfrm>
            <a:off x="5867400" y="1196975"/>
            <a:ext cx="719138"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C</a:t>
            </a:r>
            <a:endParaRPr lang="en-US"/>
          </a:p>
        </p:txBody>
      </p:sp>
      <p:sp>
        <p:nvSpPr>
          <p:cNvPr id="209929" name="Oval 9"/>
          <p:cNvSpPr>
            <a:spLocks noChangeArrowheads="1"/>
          </p:cNvSpPr>
          <p:nvPr/>
        </p:nvSpPr>
        <p:spPr bwMode="auto">
          <a:xfrm>
            <a:off x="1835150" y="285273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K</a:t>
            </a:r>
            <a:endParaRPr lang="en-US"/>
          </a:p>
        </p:txBody>
      </p:sp>
      <p:sp>
        <p:nvSpPr>
          <p:cNvPr id="209930" name="Oval 10"/>
          <p:cNvSpPr>
            <a:spLocks noChangeArrowheads="1"/>
          </p:cNvSpPr>
          <p:nvPr/>
        </p:nvSpPr>
        <p:spPr bwMode="auto">
          <a:xfrm>
            <a:off x="6443663" y="213360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D</a:t>
            </a:r>
            <a:endParaRPr lang="en-US"/>
          </a:p>
        </p:txBody>
      </p:sp>
      <p:sp>
        <p:nvSpPr>
          <p:cNvPr id="209931" name="Oval 11"/>
          <p:cNvSpPr>
            <a:spLocks noChangeArrowheads="1"/>
          </p:cNvSpPr>
          <p:nvPr/>
        </p:nvSpPr>
        <p:spPr bwMode="auto">
          <a:xfrm>
            <a:off x="6372225" y="328453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E</a:t>
            </a:r>
            <a:endParaRPr lang="en-US"/>
          </a:p>
        </p:txBody>
      </p:sp>
      <p:sp>
        <p:nvSpPr>
          <p:cNvPr id="209932" name="Oval 12"/>
          <p:cNvSpPr>
            <a:spLocks noChangeArrowheads="1"/>
          </p:cNvSpPr>
          <p:nvPr/>
        </p:nvSpPr>
        <p:spPr bwMode="auto">
          <a:xfrm>
            <a:off x="2195513" y="3933825"/>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J</a:t>
            </a:r>
            <a:endParaRPr lang="en-US"/>
          </a:p>
        </p:txBody>
      </p:sp>
      <p:sp>
        <p:nvSpPr>
          <p:cNvPr id="209933" name="Oval 13"/>
          <p:cNvSpPr>
            <a:spLocks noChangeArrowheads="1"/>
          </p:cNvSpPr>
          <p:nvPr/>
        </p:nvSpPr>
        <p:spPr bwMode="auto">
          <a:xfrm>
            <a:off x="2987675" y="4797425"/>
            <a:ext cx="719138"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I</a:t>
            </a:r>
            <a:endParaRPr lang="en-US"/>
          </a:p>
        </p:txBody>
      </p:sp>
      <p:sp>
        <p:nvSpPr>
          <p:cNvPr id="209934" name="Oval 14"/>
          <p:cNvSpPr>
            <a:spLocks noChangeArrowheads="1"/>
          </p:cNvSpPr>
          <p:nvPr/>
        </p:nvSpPr>
        <p:spPr bwMode="auto">
          <a:xfrm>
            <a:off x="6011863" y="429260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F</a:t>
            </a:r>
            <a:endParaRPr lang="en-US"/>
          </a:p>
        </p:txBody>
      </p:sp>
      <p:sp>
        <p:nvSpPr>
          <p:cNvPr id="209935" name="Oval 15"/>
          <p:cNvSpPr>
            <a:spLocks noChangeArrowheads="1"/>
          </p:cNvSpPr>
          <p:nvPr/>
        </p:nvSpPr>
        <p:spPr bwMode="auto">
          <a:xfrm>
            <a:off x="4067175" y="515778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H</a:t>
            </a:r>
            <a:endParaRPr lang="en-US"/>
          </a:p>
        </p:txBody>
      </p:sp>
      <p:sp>
        <p:nvSpPr>
          <p:cNvPr id="209936" name="Oval 16"/>
          <p:cNvSpPr>
            <a:spLocks noChangeArrowheads="1"/>
          </p:cNvSpPr>
          <p:nvPr/>
        </p:nvSpPr>
        <p:spPr bwMode="auto">
          <a:xfrm>
            <a:off x="5076825" y="494188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G</a:t>
            </a:r>
            <a:endParaRPr lang="en-US"/>
          </a:p>
        </p:txBody>
      </p:sp>
      <p:sp>
        <p:nvSpPr>
          <p:cNvPr id="209937" name="Oval 17"/>
          <p:cNvSpPr>
            <a:spLocks noChangeArrowheads="1"/>
          </p:cNvSpPr>
          <p:nvPr/>
        </p:nvSpPr>
        <p:spPr bwMode="auto">
          <a:xfrm>
            <a:off x="2843213" y="90805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M</a:t>
            </a:r>
            <a:endParaRPr lang="en-US"/>
          </a:p>
        </p:txBody>
      </p:sp>
      <p:cxnSp>
        <p:nvCxnSpPr>
          <p:cNvPr id="209938" name="AutoShape 18"/>
          <p:cNvCxnSpPr>
            <a:cxnSpLocks noChangeShapeType="1"/>
            <a:stCxn id="209924" idx="5"/>
            <a:endCxn id="209934" idx="1"/>
          </p:cNvCxnSpPr>
          <p:nvPr/>
        </p:nvCxnSpPr>
        <p:spPr bwMode="auto">
          <a:xfrm>
            <a:off x="4538663" y="1090613"/>
            <a:ext cx="1577975" cy="3306762"/>
          </a:xfrm>
          <a:prstGeom prst="straightConnector1">
            <a:avLst/>
          </a:prstGeom>
          <a:noFill/>
          <a:ln w="9525">
            <a:solidFill>
              <a:schemeClr val="tx1"/>
            </a:solidFill>
            <a:round/>
            <a:headEnd/>
            <a:tailEnd/>
          </a:ln>
          <a:effectLst/>
        </p:spPr>
      </p:cxnSp>
      <p:cxnSp>
        <p:nvCxnSpPr>
          <p:cNvPr id="209939" name="AutoShape 19"/>
          <p:cNvCxnSpPr>
            <a:cxnSpLocks noChangeShapeType="1"/>
            <a:stCxn id="209927" idx="4"/>
            <a:endCxn id="209931" idx="1"/>
          </p:cNvCxnSpPr>
          <p:nvPr/>
        </p:nvCxnSpPr>
        <p:spPr bwMode="auto">
          <a:xfrm>
            <a:off x="5292725" y="1339850"/>
            <a:ext cx="1184275" cy="2049463"/>
          </a:xfrm>
          <a:prstGeom prst="straightConnector1">
            <a:avLst/>
          </a:prstGeom>
          <a:noFill/>
          <a:ln w="9525">
            <a:solidFill>
              <a:schemeClr val="tx1"/>
            </a:solidFill>
            <a:round/>
            <a:headEnd/>
            <a:tailEnd/>
          </a:ln>
          <a:effectLst/>
        </p:spPr>
      </p:cxnSp>
      <p:cxnSp>
        <p:nvCxnSpPr>
          <p:cNvPr id="209940" name="AutoShape 20"/>
          <p:cNvCxnSpPr>
            <a:cxnSpLocks noChangeShapeType="1"/>
            <a:stCxn id="209928" idx="5"/>
            <a:endCxn id="209930" idx="1"/>
          </p:cNvCxnSpPr>
          <p:nvPr/>
        </p:nvCxnSpPr>
        <p:spPr bwMode="auto">
          <a:xfrm>
            <a:off x="6481763" y="1811338"/>
            <a:ext cx="66675" cy="427037"/>
          </a:xfrm>
          <a:prstGeom prst="straightConnector1">
            <a:avLst/>
          </a:prstGeom>
          <a:noFill/>
          <a:ln w="9525">
            <a:solidFill>
              <a:schemeClr val="tx1"/>
            </a:solidFill>
            <a:round/>
            <a:headEnd/>
            <a:tailEnd/>
          </a:ln>
          <a:effectLst/>
        </p:spPr>
      </p:cxnSp>
      <p:cxnSp>
        <p:nvCxnSpPr>
          <p:cNvPr id="209941" name="AutoShape 21"/>
          <p:cNvCxnSpPr>
            <a:cxnSpLocks noChangeShapeType="1"/>
            <a:stCxn id="209924" idx="4"/>
            <a:endCxn id="209935" idx="0"/>
          </p:cNvCxnSpPr>
          <p:nvPr/>
        </p:nvCxnSpPr>
        <p:spPr bwMode="auto">
          <a:xfrm>
            <a:off x="4284663" y="1195388"/>
            <a:ext cx="142875" cy="3962400"/>
          </a:xfrm>
          <a:prstGeom prst="straightConnector1">
            <a:avLst/>
          </a:prstGeom>
          <a:noFill/>
          <a:ln w="9525">
            <a:solidFill>
              <a:schemeClr val="tx1"/>
            </a:solidFill>
            <a:round/>
            <a:headEnd/>
            <a:tailEnd/>
          </a:ln>
          <a:effectLst/>
        </p:spPr>
      </p:cxnSp>
      <p:cxnSp>
        <p:nvCxnSpPr>
          <p:cNvPr id="209943" name="AutoShape 23"/>
          <p:cNvCxnSpPr>
            <a:cxnSpLocks noChangeShapeType="1"/>
            <a:stCxn id="209927" idx="3"/>
            <a:endCxn id="209937" idx="6"/>
          </p:cNvCxnSpPr>
          <p:nvPr/>
        </p:nvCxnSpPr>
        <p:spPr bwMode="auto">
          <a:xfrm flipH="1">
            <a:off x="3562350" y="1235075"/>
            <a:ext cx="1474788" cy="33338"/>
          </a:xfrm>
          <a:prstGeom prst="straightConnector1">
            <a:avLst/>
          </a:prstGeom>
          <a:noFill/>
          <a:ln w="9525">
            <a:solidFill>
              <a:schemeClr val="tx1"/>
            </a:solidFill>
            <a:round/>
            <a:headEnd/>
            <a:tailEnd/>
          </a:ln>
          <a:effectLst/>
        </p:spPr>
      </p:cxnSp>
      <p:cxnSp>
        <p:nvCxnSpPr>
          <p:cNvPr id="209944" name="AutoShape 24"/>
          <p:cNvCxnSpPr>
            <a:cxnSpLocks noChangeShapeType="1"/>
            <a:stCxn id="209927" idx="3"/>
            <a:endCxn id="209929" idx="6"/>
          </p:cNvCxnSpPr>
          <p:nvPr/>
        </p:nvCxnSpPr>
        <p:spPr bwMode="auto">
          <a:xfrm flipH="1">
            <a:off x="2554288" y="1235075"/>
            <a:ext cx="2482850" cy="1978025"/>
          </a:xfrm>
          <a:prstGeom prst="straightConnector1">
            <a:avLst/>
          </a:prstGeom>
          <a:noFill/>
          <a:ln w="9525">
            <a:solidFill>
              <a:schemeClr val="tx1"/>
            </a:solidFill>
            <a:round/>
            <a:headEnd/>
            <a:tailEnd/>
          </a:ln>
          <a:effectLst/>
        </p:spPr>
      </p:cxnSp>
      <p:cxnSp>
        <p:nvCxnSpPr>
          <p:cNvPr id="209945" name="AutoShape 25"/>
          <p:cNvCxnSpPr>
            <a:cxnSpLocks noChangeShapeType="1"/>
            <a:stCxn id="209927" idx="4"/>
            <a:endCxn id="209933" idx="7"/>
          </p:cNvCxnSpPr>
          <p:nvPr/>
        </p:nvCxnSpPr>
        <p:spPr bwMode="auto">
          <a:xfrm flipH="1">
            <a:off x="3602038" y="1339850"/>
            <a:ext cx="1690687" cy="3562350"/>
          </a:xfrm>
          <a:prstGeom prst="straightConnector1">
            <a:avLst/>
          </a:prstGeom>
          <a:noFill/>
          <a:ln w="9525">
            <a:solidFill>
              <a:schemeClr val="tx1"/>
            </a:solidFill>
            <a:round/>
            <a:headEnd/>
            <a:tailEnd/>
          </a:ln>
          <a:effectLst/>
        </p:spPr>
      </p:cxnSp>
      <p:cxnSp>
        <p:nvCxnSpPr>
          <p:cNvPr id="209946" name="AutoShape 26"/>
          <p:cNvCxnSpPr>
            <a:cxnSpLocks noChangeShapeType="1"/>
            <a:stCxn id="209927" idx="4"/>
            <a:endCxn id="209936" idx="0"/>
          </p:cNvCxnSpPr>
          <p:nvPr/>
        </p:nvCxnSpPr>
        <p:spPr bwMode="auto">
          <a:xfrm>
            <a:off x="5292725" y="1339850"/>
            <a:ext cx="144463" cy="3602038"/>
          </a:xfrm>
          <a:prstGeom prst="straightConnector1">
            <a:avLst/>
          </a:prstGeom>
          <a:noFill/>
          <a:ln w="9525">
            <a:solidFill>
              <a:schemeClr val="tx1"/>
            </a:solidFill>
            <a:round/>
            <a:headEnd/>
            <a:tailEnd/>
          </a:ln>
          <a:effectLst/>
        </p:spPr>
      </p:cxnSp>
      <p:cxnSp>
        <p:nvCxnSpPr>
          <p:cNvPr id="209947" name="AutoShape 27"/>
          <p:cNvCxnSpPr>
            <a:cxnSpLocks noChangeShapeType="1"/>
            <a:stCxn id="209928" idx="2"/>
            <a:endCxn id="209926" idx="6"/>
          </p:cNvCxnSpPr>
          <p:nvPr/>
        </p:nvCxnSpPr>
        <p:spPr bwMode="auto">
          <a:xfrm flipH="1">
            <a:off x="2770188" y="1557338"/>
            <a:ext cx="3097212" cy="576262"/>
          </a:xfrm>
          <a:prstGeom prst="straightConnector1">
            <a:avLst/>
          </a:prstGeom>
          <a:noFill/>
          <a:ln w="9525">
            <a:solidFill>
              <a:schemeClr val="tx1"/>
            </a:solidFill>
            <a:round/>
            <a:headEnd/>
            <a:tailEnd/>
          </a:ln>
          <a:effectLst/>
        </p:spPr>
      </p:cxnSp>
      <p:cxnSp>
        <p:nvCxnSpPr>
          <p:cNvPr id="209948" name="AutoShape 28"/>
          <p:cNvCxnSpPr>
            <a:cxnSpLocks noChangeShapeType="1"/>
            <a:stCxn id="209928" idx="3"/>
            <a:endCxn id="209932" idx="6"/>
          </p:cNvCxnSpPr>
          <p:nvPr/>
        </p:nvCxnSpPr>
        <p:spPr bwMode="auto">
          <a:xfrm flipH="1">
            <a:off x="2914650" y="1811338"/>
            <a:ext cx="3057525" cy="2482850"/>
          </a:xfrm>
          <a:prstGeom prst="straightConnector1">
            <a:avLst/>
          </a:prstGeom>
          <a:noFill/>
          <a:ln w="9525">
            <a:solidFill>
              <a:schemeClr val="tx1"/>
            </a:solidFill>
            <a:round/>
            <a:headEnd/>
            <a:tailEnd/>
          </a:ln>
          <a:effectLst/>
        </p:spPr>
      </p:cxnSp>
      <p:cxnSp>
        <p:nvCxnSpPr>
          <p:cNvPr id="209949" name="AutoShape 29"/>
          <p:cNvCxnSpPr>
            <a:cxnSpLocks noChangeShapeType="1"/>
            <a:stCxn id="209931" idx="2"/>
            <a:endCxn id="209929" idx="6"/>
          </p:cNvCxnSpPr>
          <p:nvPr/>
        </p:nvCxnSpPr>
        <p:spPr bwMode="auto">
          <a:xfrm flipH="1" flipV="1">
            <a:off x="2554288" y="3213100"/>
            <a:ext cx="3817937" cy="431800"/>
          </a:xfrm>
          <a:prstGeom prst="straightConnector1">
            <a:avLst/>
          </a:prstGeom>
          <a:noFill/>
          <a:ln w="9525">
            <a:solidFill>
              <a:schemeClr val="tx1"/>
            </a:solidFill>
            <a:round/>
            <a:headEnd/>
            <a:tailEnd/>
          </a:ln>
          <a:effectLst/>
        </p:spPr>
      </p:cxnSp>
      <p:cxnSp>
        <p:nvCxnSpPr>
          <p:cNvPr id="209950" name="AutoShape 30"/>
          <p:cNvCxnSpPr>
            <a:cxnSpLocks noChangeShapeType="1"/>
            <a:stCxn id="209934" idx="2"/>
            <a:endCxn id="209935" idx="0"/>
          </p:cNvCxnSpPr>
          <p:nvPr/>
        </p:nvCxnSpPr>
        <p:spPr bwMode="auto">
          <a:xfrm flipH="1">
            <a:off x="4427538" y="4652963"/>
            <a:ext cx="1584325" cy="504825"/>
          </a:xfrm>
          <a:prstGeom prst="straightConnector1">
            <a:avLst/>
          </a:prstGeom>
          <a:noFill/>
          <a:ln w="9525">
            <a:solidFill>
              <a:schemeClr val="tx1"/>
            </a:solidFill>
            <a:round/>
            <a:headEnd/>
            <a:tailEnd/>
          </a:ln>
          <a:effectLst/>
        </p:spPr>
      </p:cxnSp>
      <p:cxnSp>
        <p:nvCxnSpPr>
          <p:cNvPr id="209951" name="AutoShape 31"/>
          <p:cNvCxnSpPr>
            <a:cxnSpLocks noChangeShapeType="1"/>
            <a:stCxn id="209936" idx="1"/>
            <a:endCxn id="209933" idx="7"/>
          </p:cNvCxnSpPr>
          <p:nvPr/>
        </p:nvCxnSpPr>
        <p:spPr bwMode="auto">
          <a:xfrm flipH="1" flipV="1">
            <a:off x="3602038" y="4902200"/>
            <a:ext cx="1579562" cy="144463"/>
          </a:xfrm>
          <a:prstGeom prst="straightConnector1">
            <a:avLst/>
          </a:prstGeom>
          <a:noFill/>
          <a:ln w="9525">
            <a:solidFill>
              <a:schemeClr val="tx1"/>
            </a:solidFill>
            <a:round/>
            <a:headEnd/>
            <a:tailEnd/>
          </a:ln>
          <a:effectLst/>
        </p:spPr>
      </p:cxnSp>
      <p:cxnSp>
        <p:nvCxnSpPr>
          <p:cNvPr id="209952" name="AutoShape 32"/>
          <p:cNvCxnSpPr>
            <a:cxnSpLocks noChangeShapeType="1"/>
            <a:stCxn id="209933" idx="0"/>
            <a:endCxn id="209937" idx="4"/>
          </p:cNvCxnSpPr>
          <p:nvPr/>
        </p:nvCxnSpPr>
        <p:spPr bwMode="auto">
          <a:xfrm flipH="1" flipV="1">
            <a:off x="3203575" y="1627188"/>
            <a:ext cx="144463" cy="3170237"/>
          </a:xfrm>
          <a:prstGeom prst="straightConnector1">
            <a:avLst/>
          </a:prstGeom>
          <a:noFill/>
          <a:ln w="9525">
            <a:solidFill>
              <a:schemeClr val="tx1"/>
            </a:solidFill>
            <a:round/>
            <a:headEnd/>
            <a:tailEnd/>
          </a:ln>
          <a:effectLst/>
        </p:spPr>
      </p:cxnSp>
      <p:cxnSp>
        <p:nvCxnSpPr>
          <p:cNvPr id="209953" name="AutoShape 33"/>
          <p:cNvCxnSpPr>
            <a:cxnSpLocks noChangeShapeType="1"/>
            <a:stCxn id="209932" idx="7"/>
            <a:endCxn id="209926" idx="5"/>
          </p:cNvCxnSpPr>
          <p:nvPr/>
        </p:nvCxnSpPr>
        <p:spPr bwMode="auto">
          <a:xfrm flipH="1" flipV="1">
            <a:off x="2665413" y="2387600"/>
            <a:ext cx="144462" cy="1651000"/>
          </a:xfrm>
          <a:prstGeom prst="straightConnector1">
            <a:avLst/>
          </a:prstGeom>
          <a:noFill/>
          <a:ln w="9525">
            <a:solidFill>
              <a:schemeClr val="tx1"/>
            </a:solidFill>
            <a:round/>
            <a:headEnd/>
            <a:tailEnd/>
          </a:ln>
          <a:effectLst/>
        </p:spPr>
      </p:cxnSp>
    </p:spTree>
    <p:extLst>
      <p:ext uri="{BB962C8B-B14F-4D97-AF65-F5344CB8AC3E}">
        <p14:creationId xmlns:p14="http://schemas.microsoft.com/office/powerpoint/2010/main" val="7875432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ChangeArrowheads="1"/>
          </p:cNvSpPr>
          <p:nvPr>
            <p:ph type="title"/>
          </p:nvPr>
        </p:nvSpPr>
        <p:spPr/>
        <p:txBody>
          <a:bodyPr>
            <a:normAutofit/>
          </a:bodyPr>
          <a:lstStyle/>
          <a:p>
            <a:r>
              <a:rPr lang="en-GB"/>
              <a:t>Network Data</a:t>
            </a:r>
            <a:endParaRPr lang="en-US"/>
          </a:p>
        </p:txBody>
      </p:sp>
      <p:sp>
        <p:nvSpPr>
          <p:cNvPr id="210947" name="Rectangle 3"/>
          <p:cNvSpPr>
            <a:spLocks noGrp="1" noChangeArrowheads="1"/>
          </p:cNvSpPr>
          <p:nvPr>
            <p:ph idx="1"/>
          </p:nvPr>
        </p:nvSpPr>
        <p:spPr/>
        <p:txBody>
          <a:bodyPr/>
          <a:lstStyle/>
          <a:p>
            <a:pPr>
              <a:lnSpc>
                <a:spcPct val="90000"/>
              </a:lnSpc>
            </a:pPr>
            <a:r>
              <a:rPr lang="en-GB"/>
              <a:t>If we process the data a little to identify unconnected subgraphs and represent these by node-link diagrams we see more interesting features</a:t>
            </a:r>
          </a:p>
          <a:p>
            <a:pPr>
              <a:lnSpc>
                <a:spcPct val="90000"/>
              </a:lnSpc>
            </a:pPr>
            <a:r>
              <a:rPr lang="en-GB"/>
              <a:t>It is clear that there are three distinct groups of users</a:t>
            </a:r>
          </a:p>
          <a:p>
            <a:pPr>
              <a:lnSpc>
                <a:spcPct val="90000"/>
              </a:lnSpc>
            </a:pPr>
            <a:r>
              <a:rPr lang="en-GB"/>
              <a:t>If we had further information such as duration we could encode the information to gain further insight</a:t>
            </a:r>
            <a:endParaRPr lang="en-US"/>
          </a:p>
        </p:txBody>
      </p:sp>
      <p:sp>
        <p:nvSpPr>
          <p:cNvPr id="6" name="Slide Number Placeholder 5"/>
          <p:cNvSpPr>
            <a:spLocks noGrp="1"/>
          </p:cNvSpPr>
          <p:nvPr>
            <p:ph type="sldNum" sz="quarter" idx="12"/>
          </p:nvPr>
        </p:nvSpPr>
        <p:spPr/>
        <p:txBody>
          <a:bodyPr/>
          <a:lstStyle/>
          <a:p>
            <a:fld id="{5D802994-5D67-46E6-BE78-5E1F80CD44C4}" type="slidenum">
              <a:rPr lang="en-GB"/>
              <a:pPr/>
              <a:t>31</a:t>
            </a:fld>
            <a:endParaRPr lang="en-GB"/>
          </a:p>
        </p:txBody>
      </p:sp>
      <p:sp>
        <p:nvSpPr>
          <p:cNvPr id="4" name="Date Placeholder 3"/>
          <p:cNvSpPr>
            <a:spLocks noGrp="1"/>
          </p:cNvSpPr>
          <p:nvPr>
            <p:ph type="dt" sz="half" idx="4294967295"/>
          </p:nvPr>
        </p:nvSpPr>
        <p:spPr>
          <a:xfrm>
            <a:off x="0" y="6421438"/>
            <a:ext cx="2133600" cy="365125"/>
          </a:xfrm>
          <a:prstGeom prst="rect">
            <a:avLst/>
          </a:prstGeom>
        </p:spPr>
        <p:txBody>
          <a:bodyPr/>
          <a:lstStyle/>
          <a:p>
            <a:r>
              <a:rPr lang="en-US"/>
              <a:t>Dr Nik Whitehead</a:t>
            </a:r>
            <a:endParaRPr lang="en-GB"/>
          </a:p>
        </p:txBody>
      </p:sp>
    </p:spTree>
    <p:extLst>
      <p:ext uri="{BB962C8B-B14F-4D97-AF65-F5344CB8AC3E}">
        <p14:creationId xmlns:p14="http://schemas.microsoft.com/office/powerpoint/2010/main" val="2363590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Slide Number Placeholder 3"/>
          <p:cNvSpPr>
            <a:spLocks noGrp="1"/>
          </p:cNvSpPr>
          <p:nvPr>
            <p:ph type="sldNum" sz="quarter" idx="12"/>
          </p:nvPr>
        </p:nvSpPr>
        <p:spPr/>
        <p:txBody>
          <a:bodyPr/>
          <a:lstStyle/>
          <a:p>
            <a:fld id="{D3A9EA30-CC09-4041-8CD0-C9C7C8CFAB5A}" type="slidenum">
              <a:rPr lang="en-GB"/>
              <a:pPr/>
              <a:t>32</a:t>
            </a:fld>
            <a:endParaRPr lang="en-GB"/>
          </a:p>
        </p:txBody>
      </p:sp>
      <p:sp>
        <p:nvSpPr>
          <p:cNvPr id="212994" name="Oval 2"/>
          <p:cNvSpPr>
            <a:spLocks noChangeArrowheads="1"/>
          </p:cNvSpPr>
          <p:nvPr/>
        </p:nvSpPr>
        <p:spPr bwMode="auto">
          <a:xfrm>
            <a:off x="5219700" y="47783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A</a:t>
            </a:r>
            <a:endParaRPr lang="en-US"/>
          </a:p>
        </p:txBody>
      </p:sp>
      <p:sp>
        <p:nvSpPr>
          <p:cNvPr id="212995" name="Oval 3"/>
          <p:cNvSpPr>
            <a:spLocks noChangeArrowheads="1"/>
          </p:cNvSpPr>
          <p:nvPr/>
        </p:nvSpPr>
        <p:spPr bwMode="auto">
          <a:xfrm>
            <a:off x="827088" y="198913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dirty="0"/>
              <a:t>K</a:t>
            </a:r>
            <a:endParaRPr lang="en-US" dirty="0"/>
          </a:p>
        </p:txBody>
      </p:sp>
      <p:sp>
        <p:nvSpPr>
          <p:cNvPr id="212996" name="Oval 4"/>
          <p:cNvSpPr>
            <a:spLocks noChangeArrowheads="1"/>
          </p:cNvSpPr>
          <p:nvPr/>
        </p:nvSpPr>
        <p:spPr bwMode="auto">
          <a:xfrm>
            <a:off x="7453313" y="47625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H</a:t>
            </a:r>
            <a:endParaRPr lang="en-US"/>
          </a:p>
        </p:txBody>
      </p:sp>
      <p:sp>
        <p:nvSpPr>
          <p:cNvPr id="212997" name="Oval 5"/>
          <p:cNvSpPr>
            <a:spLocks noChangeArrowheads="1"/>
          </p:cNvSpPr>
          <p:nvPr/>
        </p:nvSpPr>
        <p:spPr bwMode="auto">
          <a:xfrm>
            <a:off x="6372225" y="1701800"/>
            <a:ext cx="719138"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F</a:t>
            </a:r>
            <a:endParaRPr lang="en-US"/>
          </a:p>
        </p:txBody>
      </p:sp>
      <p:sp>
        <p:nvSpPr>
          <p:cNvPr id="212998" name="Oval 6"/>
          <p:cNvSpPr>
            <a:spLocks noChangeArrowheads="1"/>
          </p:cNvSpPr>
          <p:nvPr/>
        </p:nvSpPr>
        <p:spPr bwMode="auto">
          <a:xfrm>
            <a:off x="3205163" y="198913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E</a:t>
            </a:r>
            <a:endParaRPr lang="en-US"/>
          </a:p>
        </p:txBody>
      </p:sp>
      <p:sp>
        <p:nvSpPr>
          <p:cNvPr id="212999" name="Oval 7"/>
          <p:cNvSpPr>
            <a:spLocks noChangeArrowheads="1"/>
          </p:cNvSpPr>
          <p:nvPr/>
        </p:nvSpPr>
        <p:spPr bwMode="auto">
          <a:xfrm>
            <a:off x="7451725" y="3573463"/>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C</a:t>
            </a:r>
            <a:endParaRPr lang="en-US"/>
          </a:p>
        </p:txBody>
      </p:sp>
      <p:sp>
        <p:nvSpPr>
          <p:cNvPr id="213000" name="Oval 8"/>
          <p:cNvSpPr>
            <a:spLocks noChangeArrowheads="1"/>
          </p:cNvSpPr>
          <p:nvPr/>
        </p:nvSpPr>
        <p:spPr bwMode="auto">
          <a:xfrm>
            <a:off x="5653088" y="3573463"/>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J</a:t>
            </a:r>
            <a:endParaRPr lang="en-US"/>
          </a:p>
        </p:txBody>
      </p:sp>
      <p:sp>
        <p:nvSpPr>
          <p:cNvPr id="213001" name="Oval 9"/>
          <p:cNvSpPr>
            <a:spLocks noChangeArrowheads="1"/>
          </p:cNvSpPr>
          <p:nvPr/>
        </p:nvSpPr>
        <p:spPr bwMode="auto">
          <a:xfrm>
            <a:off x="827088" y="350043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G</a:t>
            </a:r>
            <a:endParaRPr lang="en-US"/>
          </a:p>
        </p:txBody>
      </p:sp>
      <p:sp>
        <p:nvSpPr>
          <p:cNvPr id="213002" name="Oval 10"/>
          <p:cNvSpPr>
            <a:spLocks noChangeArrowheads="1"/>
          </p:cNvSpPr>
          <p:nvPr/>
        </p:nvSpPr>
        <p:spPr bwMode="auto">
          <a:xfrm>
            <a:off x="3276600" y="350043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I</a:t>
            </a:r>
            <a:endParaRPr lang="en-US"/>
          </a:p>
        </p:txBody>
      </p:sp>
      <p:sp>
        <p:nvSpPr>
          <p:cNvPr id="213003" name="Oval 11"/>
          <p:cNvSpPr>
            <a:spLocks noChangeArrowheads="1"/>
          </p:cNvSpPr>
          <p:nvPr/>
        </p:nvSpPr>
        <p:spPr bwMode="auto">
          <a:xfrm>
            <a:off x="7451725" y="515778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D</a:t>
            </a:r>
            <a:endParaRPr lang="en-US"/>
          </a:p>
        </p:txBody>
      </p:sp>
      <p:sp>
        <p:nvSpPr>
          <p:cNvPr id="213004" name="Oval 12"/>
          <p:cNvSpPr>
            <a:spLocks noChangeArrowheads="1"/>
          </p:cNvSpPr>
          <p:nvPr/>
        </p:nvSpPr>
        <p:spPr bwMode="auto">
          <a:xfrm>
            <a:off x="2052638" y="4652963"/>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M</a:t>
            </a:r>
            <a:endParaRPr lang="en-US"/>
          </a:p>
        </p:txBody>
      </p:sp>
      <p:sp>
        <p:nvSpPr>
          <p:cNvPr id="213005" name="Oval 13"/>
          <p:cNvSpPr>
            <a:spLocks noChangeArrowheads="1"/>
          </p:cNvSpPr>
          <p:nvPr/>
        </p:nvSpPr>
        <p:spPr bwMode="auto">
          <a:xfrm>
            <a:off x="5653088" y="515778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L</a:t>
            </a:r>
            <a:endParaRPr lang="en-US"/>
          </a:p>
        </p:txBody>
      </p:sp>
      <p:sp>
        <p:nvSpPr>
          <p:cNvPr id="213006" name="Oval 14"/>
          <p:cNvSpPr>
            <a:spLocks noChangeArrowheads="1"/>
          </p:cNvSpPr>
          <p:nvPr/>
        </p:nvSpPr>
        <p:spPr bwMode="auto">
          <a:xfrm>
            <a:off x="2052638" y="69215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dirty="0"/>
              <a:t>B</a:t>
            </a:r>
            <a:endParaRPr lang="en-US" dirty="0"/>
          </a:p>
        </p:txBody>
      </p:sp>
      <p:cxnSp>
        <p:nvCxnSpPr>
          <p:cNvPr id="213022" name="AutoShape 30"/>
          <p:cNvCxnSpPr>
            <a:cxnSpLocks noChangeShapeType="1"/>
            <a:stCxn id="213006" idx="5"/>
            <a:endCxn id="212998" idx="1"/>
          </p:cNvCxnSpPr>
          <p:nvPr/>
        </p:nvCxnSpPr>
        <p:spPr bwMode="auto">
          <a:xfrm>
            <a:off x="2667000" y="1306513"/>
            <a:ext cx="642938" cy="787400"/>
          </a:xfrm>
          <a:prstGeom prst="straightConnector1">
            <a:avLst/>
          </a:prstGeom>
          <a:noFill/>
          <a:ln w="9525">
            <a:solidFill>
              <a:schemeClr val="tx1"/>
            </a:solidFill>
            <a:round/>
            <a:headEnd/>
            <a:tailEnd/>
          </a:ln>
          <a:effectLst/>
        </p:spPr>
      </p:cxnSp>
      <p:cxnSp>
        <p:nvCxnSpPr>
          <p:cNvPr id="213023" name="AutoShape 31"/>
          <p:cNvCxnSpPr>
            <a:cxnSpLocks noChangeShapeType="1"/>
            <a:stCxn id="213006" idx="3"/>
            <a:endCxn id="212995" idx="7"/>
          </p:cNvCxnSpPr>
          <p:nvPr/>
        </p:nvCxnSpPr>
        <p:spPr bwMode="auto">
          <a:xfrm flipH="1">
            <a:off x="1441450" y="1306513"/>
            <a:ext cx="715963" cy="787400"/>
          </a:xfrm>
          <a:prstGeom prst="straightConnector1">
            <a:avLst/>
          </a:prstGeom>
          <a:noFill/>
          <a:ln w="9525">
            <a:solidFill>
              <a:schemeClr val="tx1"/>
            </a:solidFill>
            <a:round/>
            <a:headEnd/>
            <a:tailEnd/>
          </a:ln>
          <a:effectLst/>
        </p:spPr>
      </p:cxnSp>
      <p:cxnSp>
        <p:nvCxnSpPr>
          <p:cNvPr id="213024" name="AutoShape 32"/>
          <p:cNvCxnSpPr>
            <a:cxnSpLocks noChangeShapeType="1"/>
            <a:stCxn id="212995" idx="6"/>
            <a:endCxn id="212998" idx="2"/>
          </p:cNvCxnSpPr>
          <p:nvPr/>
        </p:nvCxnSpPr>
        <p:spPr bwMode="auto">
          <a:xfrm>
            <a:off x="1546225" y="2349500"/>
            <a:ext cx="1658938" cy="0"/>
          </a:xfrm>
          <a:prstGeom prst="straightConnector1">
            <a:avLst/>
          </a:prstGeom>
          <a:noFill/>
          <a:ln w="9525">
            <a:solidFill>
              <a:schemeClr val="tx1"/>
            </a:solidFill>
            <a:round/>
            <a:headEnd/>
            <a:tailEnd/>
          </a:ln>
          <a:effectLst/>
        </p:spPr>
      </p:cxnSp>
      <p:cxnSp>
        <p:nvCxnSpPr>
          <p:cNvPr id="213025" name="AutoShape 33"/>
          <p:cNvCxnSpPr>
            <a:cxnSpLocks noChangeShapeType="1"/>
            <a:stCxn id="213006" idx="4"/>
            <a:endCxn id="213001" idx="7"/>
          </p:cNvCxnSpPr>
          <p:nvPr/>
        </p:nvCxnSpPr>
        <p:spPr bwMode="auto">
          <a:xfrm flipH="1">
            <a:off x="1441450" y="1411288"/>
            <a:ext cx="971550" cy="2193925"/>
          </a:xfrm>
          <a:prstGeom prst="straightConnector1">
            <a:avLst/>
          </a:prstGeom>
          <a:noFill/>
          <a:ln w="9525">
            <a:solidFill>
              <a:schemeClr val="tx1"/>
            </a:solidFill>
            <a:round/>
            <a:headEnd/>
            <a:tailEnd/>
          </a:ln>
          <a:effectLst/>
        </p:spPr>
      </p:cxnSp>
      <p:cxnSp>
        <p:nvCxnSpPr>
          <p:cNvPr id="213026" name="AutoShape 34"/>
          <p:cNvCxnSpPr>
            <a:cxnSpLocks noChangeShapeType="1"/>
            <a:stCxn id="213006" idx="4"/>
            <a:endCxn id="213002" idx="1"/>
          </p:cNvCxnSpPr>
          <p:nvPr/>
        </p:nvCxnSpPr>
        <p:spPr bwMode="auto">
          <a:xfrm>
            <a:off x="2413000" y="1411288"/>
            <a:ext cx="968375" cy="2193925"/>
          </a:xfrm>
          <a:prstGeom prst="straightConnector1">
            <a:avLst/>
          </a:prstGeom>
          <a:noFill/>
          <a:ln w="9525">
            <a:solidFill>
              <a:schemeClr val="tx1"/>
            </a:solidFill>
            <a:round/>
            <a:headEnd/>
            <a:tailEnd/>
          </a:ln>
          <a:effectLst/>
        </p:spPr>
      </p:cxnSp>
      <p:cxnSp>
        <p:nvCxnSpPr>
          <p:cNvPr id="213027" name="AutoShape 35"/>
          <p:cNvCxnSpPr>
            <a:cxnSpLocks noChangeShapeType="1"/>
            <a:stCxn id="213002" idx="2"/>
            <a:endCxn id="213001" idx="6"/>
          </p:cNvCxnSpPr>
          <p:nvPr/>
        </p:nvCxnSpPr>
        <p:spPr bwMode="auto">
          <a:xfrm flipH="1">
            <a:off x="1546225" y="3860800"/>
            <a:ext cx="1730375" cy="0"/>
          </a:xfrm>
          <a:prstGeom prst="straightConnector1">
            <a:avLst/>
          </a:prstGeom>
          <a:noFill/>
          <a:ln w="9525">
            <a:solidFill>
              <a:schemeClr val="tx1"/>
            </a:solidFill>
            <a:round/>
            <a:headEnd/>
            <a:tailEnd/>
          </a:ln>
          <a:effectLst/>
        </p:spPr>
      </p:cxnSp>
      <p:cxnSp>
        <p:nvCxnSpPr>
          <p:cNvPr id="213028" name="AutoShape 36"/>
          <p:cNvCxnSpPr>
            <a:cxnSpLocks noChangeShapeType="1"/>
            <a:stCxn id="213004" idx="7"/>
            <a:endCxn id="213002" idx="3"/>
          </p:cNvCxnSpPr>
          <p:nvPr/>
        </p:nvCxnSpPr>
        <p:spPr bwMode="auto">
          <a:xfrm flipV="1">
            <a:off x="2667000" y="4114800"/>
            <a:ext cx="714375" cy="642938"/>
          </a:xfrm>
          <a:prstGeom prst="straightConnector1">
            <a:avLst/>
          </a:prstGeom>
          <a:noFill/>
          <a:ln w="9525">
            <a:solidFill>
              <a:schemeClr val="tx1"/>
            </a:solidFill>
            <a:round/>
            <a:headEnd/>
            <a:tailEnd/>
          </a:ln>
          <a:effectLst/>
        </p:spPr>
      </p:cxnSp>
      <p:cxnSp>
        <p:nvCxnSpPr>
          <p:cNvPr id="213029" name="AutoShape 37"/>
          <p:cNvCxnSpPr>
            <a:cxnSpLocks noChangeShapeType="1"/>
            <a:stCxn id="213006" idx="4"/>
            <a:endCxn id="213004" idx="0"/>
          </p:cNvCxnSpPr>
          <p:nvPr/>
        </p:nvCxnSpPr>
        <p:spPr bwMode="auto">
          <a:xfrm>
            <a:off x="2413000" y="1411288"/>
            <a:ext cx="0" cy="3241675"/>
          </a:xfrm>
          <a:prstGeom prst="straightConnector1">
            <a:avLst/>
          </a:prstGeom>
          <a:noFill/>
          <a:ln w="9525">
            <a:solidFill>
              <a:schemeClr val="tx1"/>
            </a:solidFill>
            <a:round/>
            <a:headEnd/>
            <a:tailEnd/>
          </a:ln>
          <a:effectLst/>
        </p:spPr>
      </p:cxnSp>
      <p:cxnSp>
        <p:nvCxnSpPr>
          <p:cNvPr id="213030" name="AutoShape 38"/>
          <p:cNvCxnSpPr>
            <a:cxnSpLocks noChangeShapeType="1"/>
            <a:stCxn id="212994" idx="6"/>
            <a:endCxn id="212996" idx="2"/>
          </p:cNvCxnSpPr>
          <p:nvPr/>
        </p:nvCxnSpPr>
        <p:spPr bwMode="auto">
          <a:xfrm flipV="1">
            <a:off x="5938838" y="836613"/>
            <a:ext cx="1514475" cy="1587"/>
          </a:xfrm>
          <a:prstGeom prst="straightConnector1">
            <a:avLst/>
          </a:prstGeom>
          <a:noFill/>
          <a:ln w="9525">
            <a:solidFill>
              <a:schemeClr val="tx1"/>
            </a:solidFill>
            <a:round/>
            <a:headEnd/>
            <a:tailEnd/>
          </a:ln>
          <a:effectLst/>
        </p:spPr>
      </p:cxnSp>
      <p:cxnSp>
        <p:nvCxnSpPr>
          <p:cNvPr id="213031" name="AutoShape 39"/>
          <p:cNvCxnSpPr>
            <a:cxnSpLocks noChangeShapeType="1"/>
            <a:stCxn id="212994" idx="5"/>
            <a:endCxn id="212997" idx="1"/>
          </p:cNvCxnSpPr>
          <p:nvPr/>
        </p:nvCxnSpPr>
        <p:spPr bwMode="auto">
          <a:xfrm>
            <a:off x="5834063" y="1092200"/>
            <a:ext cx="642937" cy="714375"/>
          </a:xfrm>
          <a:prstGeom prst="straightConnector1">
            <a:avLst/>
          </a:prstGeom>
          <a:noFill/>
          <a:ln w="9525">
            <a:solidFill>
              <a:schemeClr val="tx1"/>
            </a:solidFill>
            <a:round/>
            <a:headEnd/>
            <a:tailEnd/>
          </a:ln>
          <a:effectLst/>
        </p:spPr>
      </p:cxnSp>
      <p:cxnSp>
        <p:nvCxnSpPr>
          <p:cNvPr id="213032" name="AutoShape 40"/>
          <p:cNvCxnSpPr>
            <a:cxnSpLocks noChangeShapeType="1"/>
            <a:stCxn id="212997" idx="7"/>
            <a:endCxn id="212996" idx="3"/>
          </p:cNvCxnSpPr>
          <p:nvPr/>
        </p:nvCxnSpPr>
        <p:spPr bwMode="auto">
          <a:xfrm flipV="1">
            <a:off x="6986588" y="1090613"/>
            <a:ext cx="571500" cy="715962"/>
          </a:xfrm>
          <a:prstGeom prst="straightConnector1">
            <a:avLst/>
          </a:prstGeom>
          <a:noFill/>
          <a:ln w="9525">
            <a:solidFill>
              <a:schemeClr val="tx1"/>
            </a:solidFill>
            <a:round/>
            <a:headEnd/>
            <a:tailEnd/>
          </a:ln>
          <a:effectLst/>
        </p:spPr>
      </p:cxnSp>
      <p:cxnSp>
        <p:nvCxnSpPr>
          <p:cNvPr id="213033" name="AutoShape 41"/>
          <p:cNvCxnSpPr>
            <a:cxnSpLocks noChangeShapeType="1"/>
            <a:stCxn id="213000" idx="6"/>
            <a:endCxn id="212999" idx="2"/>
          </p:cNvCxnSpPr>
          <p:nvPr/>
        </p:nvCxnSpPr>
        <p:spPr bwMode="auto">
          <a:xfrm>
            <a:off x="6372225" y="3933825"/>
            <a:ext cx="1079500" cy="0"/>
          </a:xfrm>
          <a:prstGeom prst="straightConnector1">
            <a:avLst/>
          </a:prstGeom>
          <a:noFill/>
          <a:ln w="9525">
            <a:solidFill>
              <a:schemeClr val="tx1"/>
            </a:solidFill>
            <a:round/>
            <a:headEnd/>
            <a:tailEnd/>
          </a:ln>
          <a:effectLst/>
        </p:spPr>
      </p:cxnSp>
      <p:cxnSp>
        <p:nvCxnSpPr>
          <p:cNvPr id="213034" name="AutoShape 42"/>
          <p:cNvCxnSpPr>
            <a:cxnSpLocks noChangeShapeType="1"/>
            <a:stCxn id="213000" idx="4"/>
            <a:endCxn id="213005" idx="0"/>
          </p:cNvCxnSpPr>
          <p:nvPr/>
        </p:nvCxnSpPr>
        <p:spPr bwMode="auto">
          <a:xfrm>
            <a:off x="6013450" y="4292600"/>
            <a:ext cx="0" cy="865188"/>
          </a:xfrm>
          <a:prstGeom prst="straightConnector1">
            <a:avLst/>
          </a:prstGeom>
          <a:noFill/>
          <a:ln w="9525">
            <a:solidFill>
              <a:schemeClr val="tx1"/>
            </a:solidFill>
            <a:round/>
            <a:headEnd/>
            <a:tailEnd/>
          </a:ln>
          <a:effectLst/>
        </p:spPr>
      </p:cxnSp>
      <p:cxnSp>
        <p:nvCxnSpPr>
          <p:cNvPr id="213035" name="AutoShape 43"/>
          <p:cNvCxnSpPr>
            <a:cxnSpLocks noChangeShapeType="1"/>
            <a:stCxn id="213005" idx="7"/>
            <a:endCxn id="212999" idx="3"/>
          </p:cNvCxnSpPr>
          <p:nvPr/>
        </p:nvCxnSpPr>
        <p:spPr bwMode="auto">
          <a:xfrm flipV="1">
            <a:off x="6267450" y="4187825"/>
            <a:ext cx="1289050" cy="1074738"/>
          </a:xfrm>
          <a:prstGeom prst="straightConnector1">
            <a:avLst/>
          </a:prstGeom>
          <a:noFill/>
          <a:ln w="9525">
            <a:solidFill>
              <a:schemeClr val="tx1"/>
            </a:solidFill>
            <a:round/>
            <a:headEnd/>
            <a:tailEnd/>
          </a:ln>
          <a:effectLst/>
        </p:spPr>
      </p:cxnSp>
      <p:cxnSp>
        <p:nvCxnSpPr>
          <p:cNvPr id="213036" name="AutoShape 44"/>
          <p:cNvCxnSpPr>
            <a:cxnSpLocks noChangeShapeType="1"/>
            <a:stCxn id="212999" idx="4"/>
            <a:endCxn id="213003" idx="0"/>
          </p:cNvCxnSpPr>
          <p:nvPr/>
        </p:nvCxnSpPr>
        <p:spPr bwMode="auto">
          <a:xfrm>
            <a:off x="7812088" y="4292600"/>
            <a:ext cx="0" cy="865188"/>
          </a:xfrm>
          <a:prstGeom prst="straightConnector1">
            <a:avLst/>
          </a:prstGeom>
          <a:noFill/>
          <a:ln w="9525">
            <a:solidFill>
              <a:schemeClr val="tx1"/>
            </a:solidFill>
            <a:round/>
            <a:headEnd/>
            <a:tailEnd/>
          </a:ln>
          <a:effectLst/>
        </p:spPr>
      </p:cxnSp>
    </p:spTree>
    <p:extLst>
      <p:ext uri="{BB962C8B-B14F-4D97-AF65-F5344CB8AC3E}">
        <p14:creationId xmlns:p14="http://schemas.microsoft.com/office/powerpoint/2010/main" val="38973571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3"/>
          <p:cNvSpPr>
            <a:spLocks noGrp="1"/>
          </p:cNvSpPr>
          <p:nvPr>
            <p:ph type="sldNum" sz="quarter" idx="12"/>
          </p:nvPr>
        </p:nvSpPr>
        <p:spPr/>
        <p:txBody>
          <a:bodyPr/>
          <a:lstStyle/>
          <a:p>
            <a:fld id="{6D709E46-0CD2-46D0-BD32-31614139391E}" type="slidenum">
              <a:rPr lang="en-GB"/>
              <a:pPr/>
              <a:t>33</a:t>
            </a:fld>
            <a:endParaRPr lang="en-GB"/>
          </a:p>
        </p:txBody>
      </p:sp>
      <p:sp>
        <p:nvSpPr>
          <p:cNvPr id="214019" name="Oval 3"/>
          <p:cNvSpPr>
            <a:spLocks noChangeArrowheads="1"/>
          </p:cNvSpPr>
          <p:nvPr/>
        </p:nvSpPr>
        <p:spPr bwMode="auto">
          <a:xfrm>
            <a:off x="2916238" y="198913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K</a:t>
            </a:r>
            <a:endParaRPr lang="en-US"/>
          </a:p>
        </p:txBody>
      </p:sp>
      <p:sp>
        <p:nvSpPr>
          <p:cNvPr id="214022" name="Oval 6"/>
          <p:cNvSpPr>
            <a:spLocks noChangeArrowheads="1"/>
          </p:cNvSpPr>
          <p:nvPr/>
        </p:nvSpPr>
        <p:spPr bwMode="auto">
          <a:xfrm>
            <a:off x="5294313" y="198913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E</a:t>
            </a:r>
            <a:endParaRPr lang="en-US"/>
          </a:p>
        </p:txBody>
      </p:sp>
      <p:sp>
        <p:nvSpPr>
          <p:cNvPr id="214025" name="Oval 9"/>
          <p:cNvSpPr>
            <a:spLocks noChangeArrowheads="1"/>
          </p:cNvSpPr>
          <p:nvPr/>
        </p:nvSpPr>
        <p:spPr bwMode="auto">
          <a:xfrm>
            <a:off x="2916238" y="350043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G</a:t>
            </a:r>
            <a:endParaRPr lang="en-US"/>
          </a:p>
        </p:txBody>
      </p:sp>
      <p:sp>
        <p:nvSpPr>
          <p:cNvPr id="214026" name="Oval 10"/>
          <p:cNvSpPr>
            <a:spLocks noChangeArrowheads="1"/>
          </p:cNvSpPr>
          <p:nvPr/>
        </p:nvSpPr>
        <p:spPr bwMode="auto">
          <a:xfrm>
            <a:off x="5365750" y="350043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I</a:t>
            </a:r>
            <a:endParaRPr lang="en-US"/>
          </a:p>
        </p:txBody>
      </p:sp>
      <p:sp>
        <p:nvSpPr>
          <p:cNvPr id="214028" name="Oval 12"/>
          <p:cNvSpPr>
            <a:spLocks noChangeArrowheads="1"/>
          </p:cNvSpPr>
          <p:nvPr/>
        </p:nvSpPr>
        <p:spPr bwMode="auto">
          <a:xfrm>
            <a:off x="4141788" y="4652963"/>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M</a:t>
            </a:r>
            <a:endParaRPr lang="en-US"/>
          </a:p>
        </p:txBody>
      </p:sp>
      <p:sp>
        <p:nvSpPr>
          <p:cNvPr id="214030" name="Oval 14"/>
          <p:cNvSpPr>
            <a:spLocks noChangeArrowheads="1"/>
          </p:cNvSpPr>
          <p:nvPr/>
        </p:nvSpPr>
        <p:spPr bwMode="auto">
          <a:xfrm>
            <a:off x="4141788" y="69215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dirty="0"/>
              <a:t>B</a:t>
            </a:r>
            <a:endParaRPr lang="en-US" dirty="0"/>
          </a:p>
        </p:txBody>
      </p:sp>
      <p:cxnSp>
        <p:nvCxnSpPr>
          <p:cNvPr id="214031" name="AutoShape 15"/>
          <p:cNvCxnSpPr>
            <a:cxnSpLocks noChangeShapeType="1"/>
            <a:stCxn id="214030" idx="5"/>
            <a:endCxn id="214022" idx="1"/>
          </p:cNvCxnSpPr>
          <p:nvPr/>
        </p:nvCxnSpPr>
        <p:spPr bwMode="auto">
          <a:xfrm>
            <a:off x="4756150" y="1306513"/>
            <a:ext cx="642938" cy="787400"/>
          </a:xfrm>
          <a:prstGeom prst="straightConnector1">
            <a:avLst/>
          </a:prstGeom>
          <a:noFill/>
          <a:ln w="44450">
            <a:solidFill>
              <a:schemeClr val="tx1"/>
            </a:solidFill>
            <a:round/>
            <a:headEnd/>
            <a:tailEnd/>
          </a:ln>
          <a:effectLst/>
        </p:spPr>
      </p:cxnSp>
      <p:cxnSp>
        <p:nvCxnSpPr>
          <p:cNvPr id="214032" name="AutoShape 16"/>
          <p:cNvCxnSpPr>
            <a:cxnSpLocks noChangeShapeType="1"/>
            <a:stCxn id="214030" idx="3"/>
            <a:endCxn id="214019" idx="7"/>
          </p:cNvCxnSpPr>
          <p:nvPr/>
        </p:nvCxnSpPr>
        <p:spPr bwMode="auto">
          <a:xfrm flipH="1">
            <a:off x="3530600" y="1306513"/>
            <a:ext cx="715963" cy="787400"/>
          </a:xfrm>
          <a:prstGeom prst="straightConnector1">
            <a:avLst/>
          </a:prstGeom>
          <a:noFill/>
          <a:ln w="66675">
            <a:solidFill>
              <a:schemeClr val="tx1"/>
            </a:solidFill>
            <a:round/>
            <a:headEnd/>
            <a:tailEnd/>
          </a:ln>
          <a:effectLst/>
        </p:spPr>
      </p:cxnSp>
      <p:cxnSp>
        <p:nvCxnSpPr>
          <p:cNvPr id="214033" name="AutoShape 17"/>
          <p:cNvCxnSpPr>
            <a:cxnSpLocks noChangeShapeType="1"/>
            <a:stCxn id="214019" idx="6"/>
            <a:endCxn id="214022" idx="2"/>
          </p:cNvCxnSpPr>
          <p:nvPr/>
        </p:nvCxnSpPr>
        <p:spPr bwMode="auto">
          <a:xfrm>
            <a:off x="3635375" y="2349500"/>
            <a:ext cx="1658938" cy="0"/>
          </a:xfrm>
          <a:prstGeom prst="straightConnector1">
            <a:avLst/>
          </a:prstGeom>
          <a:noFill/>
          <a:ln w="9525">
            <a:solidFill>
              <a:schemeClr val="tx1"/>
            </a:solidFill>
            <a:round/>
            <a:headEnd/>
            <a:tailEnd/>
          </a:ln>
          <a:effectLst/>
        </p:spPr>
      </p:cxnSp>
      <p:cxnSp>
        <p:nvCxnSpPr>
          <p:cNvPr id="214034" name="AutoShape 18"/>
          <p:cNvCxnSpPr>
            <a:cxnSpLocks noChangeShapeType="1"/>
            <a:stCxn id="214030" idx="4"/>
            <a:endCxn id="214025" idx="7"/>
          </p:cNvCxnSpPr>
          <p:nvPr/>
        </p:nvCxnSpPr>
        <p:spPr bwMode="auto">
          <a:xfrm flipH="1">
            <a:off x="3530600" y="1411288"/>
            <a:ext cx="971550" cy="2193925"/>
          </a:xfrm>
          <a:prstGeom prst="straightConnector1">
            <a:avLst/>
          </a:prstGeom>
          <a:noFill/>
          <a:ln w="9525">
            <a:solidFill>
              <a:schemeClr val="tx1"/>
            </a:solidFill>
            <a:round/>
            <a:headEnd/>
            <a:tailEnd/>
          </a:ln>
          <a:effectLst/>
        </p:spPr>
      </p:cxnSp>
      <p:cxnSp>
        <p:nvCxnSpPr>
          <p:cNvPr id="214035" name="AutoShape 19"/>
          <p:cNvCxnSpPr>
            <a:cxnSpLocks noChangeShapeType="1"/>
            <a:stCxn id="214030" idx="4"/>
            <a:endCxn id="214026" idx="1"/>
          </p:cNvCxnSpPr>
          <p:nvPr/>
        </p:nvCxnSpPr>
        <p:spPr bwMode="auto">
          <a:xfrm>
            <a:off x="4502150" y="1411288"/>
            <a:ext cx="968375" cy="2193925"/>
          </a:xfrm>
          <a:prstGeom prst="straightConnector1">
            <a:avLst/>
          </a:prstGeom>
          <a:noFill/>
          <a:ln w="95250">
            <a:solidFill>
              <a:schemeClr val="tx1"/>
            </a:solidFill>
            <a:round/>
            <a:headEnd/>
            <a:tailEnd/>
          </a:ln>
          <a:effectLst/>
        </p:spPr>
      </p:cxnSp>
      <p:cxnSp>
        <p:nvCxnSpPr>
          <p:cNvPr id="214036" name="AutoShape 20"/>
          <p:cNvCxnSpPr>
            <a:cxnSpLocks noChangeShapeType="1"/>
            <a:stCxn id="214026" idx="2"/>
            <a:endCxn id="214025" idx="6"/>
          </p:cNvCxnSpPr>
          <p:nvPr/>
        </p:nvCxnSpPr>
        <p:spPr bwMode="auto">
          <a:xfrm flipH="1">
            <a:off x="3635375" y="3860800"/>
            <a:ext cx="1730375" cy="0"/>
          </a:xfrm>
          <a:prstGeom prst="straightConnector1">
            <a:avLst/>
          </a:prstGeom>
          <a:noFill/>
          <a:ln w="9525">
            <a:solidFill>
              <a:schemeClr val="tx1"/>
            </a:solidFill>
            <a:round/>
            <a:headEnd/>
            <a:tailEnd/>
          </a:ln>
          <a:effectLst/>
        </p:spPr>
      </p:cxnSp>
      <p:cxnSp>
        <p:nvCxnSpPr>
          <p:cNvPr id="214037" name="AutoShape 21"/>
          <p:cNvCxnSpPr>
            <a:cxnSpLocks noChangeShapeType="1"/>
            <a:stCxn id="214028" idx="7"/>
            <a:endCxn id="214026" idx="3"/>
          </p:cNvCxnSpPr>
          <p:nvPr/>
        </p:nvCxnSpPr>
        <p:spPr bwMode="auto">
          <a:xfrm flipV="1">
            <a:off x="4756150" y="4114800"/>
            <a:ext cx="714375" cy="642938"/>
          </a:xfrm>
          <a:prstGeom prst="straightConnector1">
            <a:avLst/>
          </a:prstGeom>
          <a:noFill/>
          <a:ln w="9525">
            <a:solidFill>
              <a:schemeClr val="tx1"/>
            </a:solidFill>
            <a:round/>
            <a:headEnd/>
            <a:tailEnd/>
          </a:ln>
          <a:effectLst/>
        </p:spPr>
      </p:cxnSp>
      <p:cxnSp>
        <p:nvCxnSpPr>
          <p:cNvPr id="214038" name="AutoShape 22"/>
          <p:cNvCxnSpPr>
            <a:cxnSpLocks noChangeShapeType="1"/>
            <a:stCxn id="214030" idx="4"/>
            <a:endCxn id="214028" idx="0"/>
          </p:cNvCxnSpPr>
          <p:nvPr/>
        </p:nvCxnSpPr>
        <p:spPr bwMode="auto">
          <a:xfrm>
            <a:off x="4502150" y="1411288"/>
            <a:ext cx="0" cy="3241675"/>
          </a:xfrm>
          <a:prstGeom prst="straightConnector1">
            <a:avLst/>
          </a:prstGeom>
          <a:noFill/>
          <a:ln w="44450">
            <a:solidFill>
              <a:schemeClr val="tx1"/>
            </a:solidFill>
            <a:round/>
            <a:headEnd/>
            <a:tailEnd/>
          </a:ln>
          <a:effectLst/>
        </p:spPr>
      </p:cxnSp>
    </p:spTree>
    <p:extLst>
      <p:ext uri="{BB962C8B-B14F-4D97-AF65-F5344CB8AC3E}">
        <p14:creationId xmlns:p14="http://schemas.microsoft.com/office/powerpoint/2010/main" val="32738043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p:txBody>
          <a:bodyPr>
            <a:normAutofit/>
          </a:bodyPr>
          <a:lstStyle/>
          <a:p>
            <a:r>
              <a:rPr lang="en-GB"/>
              <a:t>Summary</a:t>
            </a:r>
            <a:endParaRPr lang="en-US"/>
          </a:p>
        </p:txBody>
      </p:sp>
      <p:sp>
        <p:nvSpPr>
          <p:cNvPr id="113667" name="Rectangle 3"/>
          <p:cNvSpPr>
            <a:spLocks noGrp="1" noChangeArrowheads="1"/>
          </p:cNvSpPr>
          <p:nvPr>
            <p:ph idx="1"/>
          </p:nvPr>
        </p:nvSpPr>
        <p:spPr>
          <a:xfrm>
            <a:off x="457200" y="1052736"/>
            <a:ext cx="8229600" cy="5400452"/>
          </a:xfrm>
        </p:spPr>
        <p:txBody>
          <a:bodyPr>
            <a:normAutofit/>
          </a:bodyPr>
          <a:lstStyle/>
          <a:p>
            <a:r>
              <a:rPr lang="en-GB" sz="2400" dirty="0" smtClean="0"/>
              <a:t>Rearrangement is a simple but powerful tool for making less obvious features of data clearer</a:t>
            </a:r>
          </a:p>
          <a:p>
            <a:endParaRPr lang="en-GB" sz="2400" dirty="0" smtClean="0"/>
          </a:p>
          <a:p>
            <a:r>
              <a:rPr lang="en-GB" sz="2400" dirty="0" smtClean="0"/>
              <a:t>Interactive </a:t>
            </a:r>
            <a:r>
              <a:rPr lang="en-GB" sz="2400" dirty="0"/>
              <a:t>rearrangement of data provides additional insight into data</a:t>
            </a:r>
          </a:p>
          <a:p>
            <a:endParaRPr lang="en-GB" sz="2400" dirty="0" smtClean="0"/>
          </a:p>
          <a:p>
            <a:r>
              <a:rPr lang="en-GB" sz="2400" dirty="0" smtClean="0"/>
              <a:t>It </a:t>
            </a:r>
            <a:r>
              <a:rPr lang="en-GB" sz="2400" dirty="0"/>
              <a:t>can be used for all data types</a:t>
            </a:r>
          </a:p>
          <a:p>
            <a:pPr lvl="1"/>
            <a:r>
              <a:rPr lang="en-GB" sz="2400" dirty="0"/>
              <a:t>Categorical (crops/treatments, eye/hair colours)</a:t>
            </a:r>
          </a:p>
          <a:p>
            <a:pPr lvl="1"/>
            <a:r>
              <a:rPr lang="en-GB" sz="2400" dirty="0"/>
              <a:t>Numerical (agricultural statistics)</a:t>
            </a:r>
          </a:p>
          <a:p>
            <a:pPr lvl="1"/>
            <a:r>
              <a:rPr lang="en-GB" sz="2400" dirty="0" smtClean="0"/>
              <a:t>Topological (telephone </a:t>
            </a:r>
            <a:r>
              <a:rPr lang="en-GB" sz="2400" dirty="0"/>
              <a:t>connections</a:t>
            </a:r>
            <a:r>
              <a:rPr lang="en-GB" sz="2400" dirty="0" smtClean="0"/>
              <a:t>)</a:t>
            </a:r>
            <a:endParaRPr lang="en-GB" sz="2400" dirty="0"/>
          </a:p>
        </p:txBody>
      </p:sp>
      <p:sp>
        <p:nvSpPr>
          <p:cNvPr id="6" name="Slide Number Placeholder 5"/>
          <p:cNvSpPr>
            <a:spLocks noGrp="1"/>
          </p:cNvSpPr>
          <p:nvPr>
            <p:ph type="sldNum" sz="quarter" idx="12"/>
          </p:nvPr>
        </p:nvSpPr>
        <p:spPr/>
        <p:txBody>
          <a:bodyPr/>
          <a:lstStyle/>
          <a:p>
            <a:fld id="{00A2340D-FFF9-4815-AD20-A92D30AE0426}" type="slidenum">
              <a:rPr lang="en-GB"/>
              <a:pPr/>
              <a:t>34</a:t>
            </a:fld>
            <a:endParaRPr lang="en-GB"/>
          </a:p>
        </p:txBody>
      </p:sp>
    </p:spTree>
    <p:extLst>
      <p:ext uri="{BB962C8B-B14F-4D97-AF65-F5344CB8AC3E}">
        <p14:creationId xmlns:p14="http://schemas.microsoft.com/office/powerpoint/2010/main" val="151361622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Coming soon</a:t>
            </a:r>
            <a:endParaRPr lang="en-GB" dirty="0"/>
          </a:p>
        </p:txBody>
      </p:sp>
      <p:sp>
        <p:nvSpPr>
          <p:cNvPr id="3" name="Content Placeholder 2"/>
          <p:cNvSpPr>
            <a:spLocks noGrp="1"/>
          </p:cNvSpPr>
          <p:nvPr>
            <p:ph idx="1"/>
          </p:nvPr>
        </p:nvSpPr>
        <p:spPr/>
        <p:txBody>
          <a:bodyPr/>
          <a:lstStyle/>
          <a:p>
            <a:r>
              <a:rPr lang="en-GB" b="1" dirty="0" smtClean="0"/>
              <a:t>Next session: </a:t>
            </a:r>
            <a:r>
              <a:rPr lang="en-GB" dirty="0" smtClean="0"/>
              <a:t>Data representation I</a:t>
            </a:r>
          </a:p>
          <a:p>
            <a:endParaRPr lang="en-GB" dirty="0"/>
          </a:p>
          <a:p>
            <a:r>
              <a:rPr lang="en-GB" b="1" dirty="0" smtClean="0"/>
              <a:t>Homework: </a:t>
            </a:r>
            <a:r>
              <a:rPr lang="en-GB" dirty="0" smtClean="0"/>
              <a:t>Read chapter 2 of </a:t>
            </a:r>
            <a:r>
              <a:rPr lang="en-GB" i="1" dirty="0" smtClean="0"/>
              <a:t>Information Visualisation</a:t>
            </a:r>
            <a:r>
              <a:rPr lang="en-GB" dirty="0" smtClean="0"/>
              <a:t>.</a:t>
            </a:r>
            <a:endParaRPr lang="en-GB" dirty="0"/>
          </a:p>
        </p:txBody>
      </p:sp>
    </p:spTree>
    <p:extLst>
      <p:ext uri="{BB962C8B-B14F-4D97-AF65-F5344CB8AC3E}">
        <p14:creationId xmlns:p14="http://schemas.microsoft.com/office/powerpoint/2010/main" val="3711264257"/>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18529</TotalTime>
  <Words>1468</Words>
  <Application>Microsoft Office PowerPoint</Application>
  <PresentationFormat>On-screen Show (4:3)</PresentationFormat>
  <Paragraphs>511</Paragraphs>
  <Slides>35</Slides>
  <Notes>24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Calibri</vt:lpstr>
      <vt:lpstr>Wingdings 2</vt:lpstr>
      <vt:lpstr>Times New Roman</vt:lpstr>
      <vt:lpstr>Wingdings</vt:lpstr>
      <vt:lpstr>Arial</vt:lpstr>
      <vt:lpstr>Century Gothic</vt:lpstr>
      <vt:lpstr>Wingdings 3</vt:lpstr>
      <vt:lpstr>Slice</vt:lpstr>
      <vt:lpstr>Data Analysis  and Visualisation</vt:lpstr>
      <vt:lpstr>Rearrangement</vt:lpstr>
      <vt:lpstr>The Alchemical Chart of Affinities, 1778</vt:lpstr>
      <vt:lpstr>The Telluric Helix, 1832</vt:lpstr>
      <vt:lpstr>Newland’s Octaves, 1864</vt:lpstr>
      <vt:lpstr>Mendeléev, 1869</vt:lpstr>
      <vt:lpstr>Ordering on electron shell filling</vt:lpstr>
      <vt:lpstr>‘Standard’ Periodic Table</vt:lpstr>
      <vt:lpstr>Other possibilities</vt:lpstr>
      <vt:lpstr>Rearrangement</vt:lpstr>
      <vt:lpstr>PowerPoint Presentation</vt:lpstr>
      <vt:lpstr>Rearrangement</vt:lpstr>
      <vt:lpstr>PowerPoint Presentation</vt:lpstr>
      <vt:lpstr>Rearrangement</vt:lpstr>
      <vt:lpstr>PowerPoint Presentation</vt:lpstr>
      <vt:lpstr>Rearrangement</vt:lpstr>
      <vt:lpstr>exercise</vt:lpstr>
      <vt:lpstr>The Mosaic Display</vt:lpstr>
      <vt:lpstr>PowerPoint Presentation</vt:lpstr>
      <vt:lpstr>Mosaic Display</vt:lpstr>
      <vt:lpstr>PowerPoint Presentation</vt:lpstr>
      <vt:lpstr>Mosaic Displays</vt:lpstr>
      <vt:lpstr>PowerPoint Presentation</vt:lpstr>
      <vt:lpstr>Mosaic Displays</vt:lpstr>
      <vt:lpstr>PowerPoint Presentation</vt:lpstr>
      <vt:lpstr>Mosaic Displays</vt:lpstr>
      <vt:lpstr>exercise</vt:lpstr>
      <vt:lpstr>Network Data</vt:lpstr>
      <vt:lpstr>PowerPoint Presentation</vt:lpstr>
      <vt:lpstr>PowerPoint Presentation</vt:lpstr>
      <vt:lpstr>Network Data</vt:lpstr>
      <vt:lpstr>PowerPoint Presentation</vt:lpstr>
      <vt:lpstr>PowerPoint Presentation</vt:lpstr>
      <vt:lpstr>Summary</vt:lpstr>
      <vt:lpstr>Coming soon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Whitehead, Nicola</cp:lastModifiedBy>
  <cp:revision>145</cp:revision>
  <dcterms:created xsi:type="dcterms:W3CDTF">2017-06-08T10:43:23Z</dcterms:created>
  <dcterms:modified xsi:type="dcterms:W3CDTF">2017-09-04T15:16:18Z</dcterms:modified>
</cp:coreProperties>
</file>